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charts/chart13.xml" ContentType="application/vnd.openxmlformats-officedocument.drawingml.char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3.xml" ContentType="application/vnd.openxmlformats-officedocument.drawingml.chart+xml"/>
  <Default Extension="xlsx" ContentType="application/vnd.openxmlformats-officedocument.spreadsheetml.sheet"/>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9"/>
  </p:notesMasterIdLst>
  <p:sldIdLst>
    <p:sldId id="296" r:id="rId2"/>
    <p:sldId id="291" r:id="rId3"/>
    <p:sldId id="656" r:id="rId4"/>
    <p:sldId id="715" r:id="rId5"/>
    <p:sldId id="299" r:id="rId6"/>
    <p:sldId id="301" r:id="rId7"/>
    <p:sldId id="307" r:id="rId8"/>
    <p:sldId id="657" r:id="rId9"/>
    <p:sldId id="658" r:id="rId10"/>
    <p:sldId id="659" r:id="rId11"/>
    <p:sldId id="660" r:id="rId12"/>
    <p:sldId id="663" r:id="rId13"/>
    <p:sldId id="664" r:id="rId14"/>
    <p:sldId id="743" r:id="rId15"/>
    <p:sldId id="744" r:id="rId16"/>
    <p:sldId id="745" r:id="rId17"/>
    <p:sldId id="746" r:id="rId18"/>
    <p:sldId id="747" r:id="rId19"/>
    <p:sldId id="670" r:id="rId20"/>
    <p:sldId id="671" r:id="rId21"/>
    <p:sldId id="672" r:id="rId22"/>
    <p:sldId id="716" r:id="rId23"/>
    <p:sldId id="717" r:id="rId24"/>
    <p:sldId id="718" r:id="rId25"/>
    <p:sldId id="719" r:id="rId26"/>
    <p:sldId id="748" r:id="rId27"/>
    <p:sldId id="750" r:id="rId28"/>
    <p:sldId id="751" r:id="rId29"/>
    <p:sldId id="758" r:id="rId30"/>
    <p:sldId id="675" r:id="rId31"/>
    <p:sldId id="724" r:id="rId32"/>
    <p:sldId id="725" r:id="rId33"/>
    <p:sldId id="726" r:id="rId34"/>
    <p:sldId id="727" r:id="rId35"/>
    <p:sldId id="728" r:id="rId36"/>
    <p:sldId id="729" r:id="rId37"/>
    <p:sldId id="730" r:id="rId38"/>
    <p:sldId id="731" r:id="rId39"/>
    <p:sldId id="732" r:id="rId40"/>
    <p:sldId id="733" r:id="rId41"/>
    <p:sldId id="734" r:id="rId42"/>
    <p:sldId id="735" r:id="rId43"/>
    <p:sldId id="736" r:id="rId44"/>
    <p:sldId id="737" r:id="rId45"/>
    <p:sldId id="738" r:id="rId46"/>
    <p:sldId id="739" r:id="rId47"/>
    <p:sldId id="740" r:id="rId48"/>
    <p:sldId id="741" r:id="rId49"/>
    <p:sldId id="742" r:id="rId50"/>
    <p:sldId id="700" r:id="rId51"/>
    <p:sldId id="702" r:id="rId52"/>
    <p:sldId id="703" r:id="rId53"/>
    <p:sldId id="705" r:id="rId54"/>
    <p:sldId id="706" r:id="rId55"/>
    <p:sldId id="709" r:id="rId56"/>
    <p:sldId id="708" r:id="rId57"/>
    <p:sldId id="710" r:id="rId58"/>
    <p:sldId id="757" r:id="rId59"/>
    <p:sldId id="756" r:id="rId60"/>
    <p:sldId id="755" r:id="rId61"/>
    <p:sldId id="712" r:id="rId62"/>
    <p:sldId id="713" r:id="rId63"/>
    <p:sldId id="752" r:id="rId64"/>
    <p:sldId id="753" r:id="rId65"/>
    <p:sldId id="676" r:id="rId66"/>
    <p:sldId id="754" r:id="rId67"/>
    <p:sldId id="537" r:id="rId68"/>
  </p:sldIdLst>
  <p:sldSz cx="12192000" cy="6858000"/>
  <p:notesSz cx="9928225" cy="6797675"/>
  <p:embeddedFontLst>
    <p:embeddedFont>
      <p:font typeface="Calibri" pitchFamily="34" charset="0"/>
      <p:regular r:id="rId70"/>
      <p:bold r:id="rId71"/>
      <p:italic r:id="rId72"/>
      <p:boldItalic r:id="rId73"/>
    </p:embeddedFont>
    <p:embeddedFont>
      <p:font typeface="Oswald" charset="-52"/>
      <p:regular r:id="rId74"/>
      <p:bold r:id="rId75"/>
      <p:italic r:id="rId76"/>
      <p:boldItalic r:id="rId77"/>
    </p:embeddedFont>
    <p:embeddedFont>
      <p:font typeface="Times New Roman Cyr" pitchFamily="18" charset="0"/>
      <p:regular r:id="rId78"/>
      <p:bold r:id="rId79"/>
      <p:italic r:id="rId80"/>
      <p:boldItalic r:id="rId81"/>
    </p:embeddedFont>
    <p:embeddedFont>
      <p:font typeface="Trebuchet MS" pitchFamily="34" charset="0"/>
      <p:regular r:id="rId82"/>
      <p:bold r:id="rId83"/>
      <p:italic r:id="rId84"/>
      <p:boldItalic r:id="rId8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0066FF"/>
    <a:srgbClr val="66CCFF"/>
    <a:srgbClr val="00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95" autoAdjust="0"/>
    <p:restoredTop sz="86368" autoAdjust="0"/>
  </p:normalViewPr>
  <p:slideViewPr>
    <p:cSldViewPr>
      <p:cViewPr varScale="1">
        <p:scale>
          <a:sx n="113" d="100"/>
          <a:sy n="113" d="100"/>
        </p:scale>
        <p:origin x="-660" y="-96"/>
      </p:cViewPr>
      <p:guideLst>
        <p:guide orient="horz" pos="2880"/>
        <p:guide pos="2160"/>
      </p:guideLst>
    </p:cSldViewPr>
  </p:slideViewPr>
  <p:outlineViewPr>
    <p:cViewPr>
      <p:scale>
        <a:sx n="33" d="100"/>
        <a:sy n="33" d="100"/>
      </p:scale>
      <p:origin x="246" y="44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7.fntdata"/><Relationship Id="rId84" Type="http://schemas.openxmlformats.org/officeDocument/2006/relationships/font" Target="fonts/font15.fntdata"/><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5.fntdata"/><Relationship Id="rId79" Type="http://schemas.openxmlformats.org/officeDocument/2006/relationships/font" Target="fonts/font10.fntdata"/><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Office_Excel3.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_____Microsoft_Office_Excel6.xlsx"/></Relationships>
</file>

<file path=ppt/charts/_rels/chart10.xml.rels><?xml version="1.0" encoding="UTF-8" standalone="yes"?>
<Relationships xmlns="http://schemas.openxmlformats.org/package/2006/relationships"><Relationship Id="rId2" Type="http://schemas.openxmlformats.org/officeDocument/2006/relationships/package" Target="../embeddings/_____Microsoft_Office_Excel7.xlsx"/><Relationship Id="rId1" Type="http://schemas.openxmlformats.org/officeDocument/2006/relationships/image" Target="../media/image17.jpeg"/></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Office_Excel9.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_____Microsoft_Office_Excel10.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5.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74;&#1089;&#1087;&#1086;&#1084;&#1086;&#1075;&#1072;&#1090;&#1077;&#1083;&#1100;&#1085;&#1099;&#1077;%20&#1090;&#1072;&#1073;&#1083;&#1080;&#1094;&#109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adms4\home1$\ZorinaLV\Desktop\&#1056;&#1040;&#1041;&#1054;&#1063;&#1040;&#1071;%202026%20&#1075;&#1086;&#1076;\&#1075;&#1086;&#1076;&#1086;&#1074;&#1086;&#1081;%20&#1086;&#1090;&#1095;&#1077;&#1090;\&#1055;&#1086;&#1089;&#1090;&#1072;&#1085;&#1086;&#1074;&#1083;&#1077;&#1085;&#1080;&#1077;%20&#1086;%20&#1085;&#1072;&#1079;&#1085;&#1072;&#1095;&#1077;&#1085;&#1080;&#1080;%20&#1055;&#1057;%20&#1079;&#1072;%202025%20&#1075;&#1086;&#1076;\&#1074;&#1089;&#1087;&#1086;&#1084;&#1086;&#1075;&#1072;&#1090;&#1077;&#1083;&#1100;&#1085;&#1099;&#1077;%20&#1090;&#1072;&#1073;&#1083;&#1080;&#1094;&#109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8461758949106094"/>
          <c:y val="0.11283052118485203"/>
          <c:w val="0.79667486606746674"/>
          <c:h val="0.38598125234345854"/>
        </c:manualLayout>
      </c:layout>
      <c:lineChart>
        <c:grouping val="standard"/>
        <c:ser>
          <c:idx val="0"/>
          <c:order val="0"/>
          <c:tx>
            <c:strRef>
              <c:f>'основные параметры'!$A$2</c:f>
              <c:strCache>
                <c:ptCount val="1"/>
                <c:pt idx="0">
                  <c:v>ДОХОДЫ</c:v>
                </c:pt>
              </c:strCache>
            </c:strRef>
          </c:tx>
          <c:spPr>
            <a:ln w="57150">
              <a:solidFill>
                <a:schemeClr val="tx2">
                  <a:lumMod val="60000"/>
                  <a:lumOff val="40000"/>
                </a:schemeClr>
              </a:solidFill>
            </a:ln>
          </c:spPr>
          <c:marker>
            <c:spPr>
              <a:ln w="57150">
                <a:solidFill>
                  <a:schemeClr val="tx2">
                    <a:lumMod val="60000"/>
                    <a:lumOff val="40000"/>
                  </a:schemeClr>
                </a:solidFill>
              </a:ln>
            </c:spPr>
          </c:marker>
          <c:dLbls>
            <c:dLbl>
              <c:idx val="0"/>
              <c:layout>
                <c:manualLayout>
                  <c:x val="-7.0921985815602911E-2"/>
                  <c:y val="-6.190476190476202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D18-4AC8-BA64-B19C980340D9}"/>
                </c:ext>
              </c:extLst>
            </c:dLbl>
            <c:dLbl>
              <c:idx val="1"/>
              <c:layout>
                <c:manualLayout>
                  <c:x val="-6.3829787234042826E-2"/>
                  <c:y val="-9.52380952380955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D18-4AC8-BA64-B19C980340D9}"/>
                </c:ext>
              </c:extLst>
            </c:dLbl>
            <c:dLbl>
              <c:idx val="2"/>
              <c:layout>
                <c:manualLayout>
                  <c:x val="-6.7375886524822723E-2"/>
                  <c:y val="-8.09523809523810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D18-4AC8-BA64-B19C980340D9}"/>
                </c:ext>
              </c:extLst>
            </c:dLbl>
            <c:dLbl>
              <c:idx val="3"/>
              <c:layout>
                <c:manualLayout>
                  <c:x val="-4.0780141843971884E-2"/>
                  <c:y val="-8.09523809523810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D18-4AC8-BA64-B19C980340D9}"/>
                </c:ext>
              </c:extLst>
            </c:dLbl>
            <c:spPr>
              <a:noFill/>
              <a:ln>
                <a:noFill/>
              </a:ln>
              <a:effectLst/>
            </c:spPr>
            <c:txPr>
              <a:bodyPr/>
              <a:lstStyle/>
              <a:p>
                <a:pPr>
                  <a:defRPr sz="14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параметры'!$B$1:$E$1</c:f>
              <c:strCache>
                <c:ptCount val="4"/>
                <c:pt idx="0">
                  <c:v>факт 2024 год</c:v>
                </c:pt>
                <c:pt idx="1">
                  <c:v>2025 год (первоначальный план)</c:v>
                </c:pt>
                <c:pt idx="2">
                  <c:v>2025 год (уточненный план)</c:v>
                </c:pt>
                <c:pt idx="3">
                  <c:v>2025 год (факт)</c:v>
                </c:pt>
              </c:strCache>
            </c:strRef>
          </c:cat>
          <c:val>
            <c:numRef>
              <c:f>'основные параметры'!$B$2:$E$2</c:f>
              <c:numCache>
                <c:formatCode>#,##0.0</c:formatCode>
                <c:ptCount val="4"/>
                <c:pt idx="0">
                  <c:v>6537169.1000000006</c:v>
                </c:pt>
                <c:pt idx="1">
                  <c:v>4879754.4000000004</c:v>
                </c:pt>
                <c:pt idx="2">
                  <c:v>5660170.6000000006</c:v>
                </c:pt>
                <c:pt idx="3">
                  <c:v>5642732.7000000002</c:v>
                </c:pt>
              </c:numCache>
            </c:numRef>
          </c:val>
          <c:extLst xmlns:c16r2="http://schemas.microsoft.com/office/drawing/2015/06/chart">
            <c:ext xmlns:c16="http://schemas.microsoft.com/office/drawing/2014/chart" uri="{C3380CC4-5D6E-409C-BE32-E72D297353CC}">
              <c16:uniqueId val="{00000004-5D18-4AC8-BA64-B19C980340D9}"/>
            </c:ext>
          </c:extLst>
        </c:ser>
        <c:marker val="1"/>
        <c:axId val="68740992"/>
        <c:axId val="68742528"/>
      </c:lineChart>
      <c:catAx>
        <c:axId val="68740992"/>
        <c:scaling>
          <c:orientation val="minMax"/>
        </c:scaling>
        <c:axPos val="b"/>
        <c:numFmt formatCode="General" sourceLinked="0"/>
        <c:tickLblPos val="nextTo"/>
        <c:txPr>
          <a:bodyPr/>
          <a:lstStyle/>
          <a:p>
            <a:pPr>
              <a:defRPr sz="1200" b="0">
                <a:latin typeface="+mn-lt"/>
              </a:defRPr>
            </a:pPr>
            <a:endParaRPr lang="ru-RU"/>
          </a:p>
        </c:txPr>
        <c:crossAx val="68742528"/>
        <c:crosses val="autoZero"/>
        <c:auto val="1"/>
        <c:lblAlgn val="ctr"/>
        <c:lblOffset val="100"/>
      </c:catAx>
      <c:valAx>
        <c:axId val="68742528"/>
        <c:scaling>
          <c:orientation val="minMax"/>
        </c:scaling>
        <c:delete val="1"/>
        <c:axPos val="l"/>
        <c:numFmt formatCode="#,##0.0" sourceLinked="1"/>
        <c:tickLblPos val="none"/>
        <c:crossAx val="68740992"/>
        <c:crosses val="autoZero"/>
        <c:crossBetween val="between"/>
      </c:valAx>
    </c:plotArea>
    <c:legend>
      <c:legendPos val="l"/>
      <c:layout>
        <c:manualLayout>
          <c:xMode val="edge"/>
          <c:yMode val="edge"/>
          <c:x val="0"/>
          <c:y val="0.29016779152605932"/>
          <c:w val="0.19382736449105667"/>
          <c:h val="0.12204490063742032"/>
        </c:manualLayout>
      </c:layout>
      <c:txPr>
        <a:bodyPr/>
        <a:lstStyle/>
        <a:p>
          <a:pPr>
            <a:defRPr sz="1200"/>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20840578521434824"/>
          <c:y val="0.16666666666666666"/>
          <c:w val="0.77209071522310091"/>
          <c:h val="0.3043675269757955"/>
        </c:manualLayout>
      </c:layout>
      <c:lineChart>
        <c:grouping val="standard"/>
        <c:ser>
          <c:idx val="0"/>
          <c:order val="0"/>
          <c:tx>
            <c:strRef>
              <c:f>'основные параметры'!$A$15</c:f>
              <c:strCache>
                <c:ptCount val="1"/>
                <c:pt idx="0">
                  <c:v>РАСХОДЫ</c:v>
                </c:pt>
              </c:strCache>
            </c:strRef>
          </c:tx>
          <c:spPr>
            <a:ln w="57150">
              <a:solidFill>
                <a:schemeClr val="accent6">
                  <a:lumMod val="75000"/>
                </a:schemeClr>
              </a:solidFill>
            </a:ln>
          </c:spPr>
          <c:marker>
            <c:spPr>
              <a:solidFill>
                <a:srgbClr val="FF0000"/>
              </a:solidFill>
              <a:ln w="57150">
                <a:solidFill>
                  <a:schemeClr val="accent6">
                    <a:lumMod val="75000"/>
                  </a:schemeClr>
                </a:solidFill>
              </a:ln>
            </c:spPr>
          </c:marker>
          <c:dLbls>
            <c:dLbl>
              <c:idx val="0"/>
              <c:layout>
                <c:manualLayout>
                  <c:x val="-7.2695035460992943E-2"/>
                  <c:y val="-9.72222222222222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040-4B97-89FA-D3030991469C}"/>
                </c:ext>
              </c:extLst>
            </c:dLbl>
            <c:dLbl>
              <c:idx val="1"/>
              <c:layout>
                <c:manualLayout>
                  <c:x val="-7.6241134751773049E-2"/>
                  <c:y val="-8.333333333333339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040-4B97-89FA-D3030991469C}"/>
                </c:ext>
              </c:extLst>
            </c:dLbl>
            <c:dLbl>
              <c:idx val="2"/>
              <c:layout>
                <c:manualLayout>
                  <c:x val="-6.9148936170212782E-2"/>
                  <c:y val="-9.259259259259314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040-4B97-89FA-D3030991469C}"/>
                </c:ext>
              </c:extLst>
            </c:dLbl>
            <c:dLbl>
              <c:idx val="3"/>
              <c:layout>
                <c:manualLayout>
                  <c:x val="-3.1914893617021281E-2"/>
                  <c:y val="-0.106481481481481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040-4B97-89FA-D3030991469C}"/>
                </c:ext>
              </c:extLst>
            </c:dLbl>
            <c:spPr>
              <a:noFill/>
              <a:ln>
                <a:noFill/>
              </a:ln>
              <a:effectLst/>
            </c:spPr>
            <c:txPr>
              <a:bodyPr/>
              <a:lstStyle/>
              <a:p>
                <a:pPr>
                  <a:defRPr sz="1400" b="1"/>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параметры'!$B$14:$E$14</c:f>
              <c:strCache>
                <c:ptCount val="4"/>
                <c:pt idx="0">
                  <c:v>факт 2024 год</c:v>
                </c:pt>
                <c:pt idx="1">
                  <c:v>2025 год (первоначальный план)</c:v>
                </c:pt>
                <c:pt idx="2">
                  <c:v>2025 год (уточненный план)</c:v>
                </c:pt>
                <c:pt idx="3">
                  <c:v>2025 год (факт)</c:v>
                </c:pt>
              </c:strCache>
            </c:strRef>
          </c:cat>
          <c:val>
            <c:numRef>
              <c:f>'основные параметры'!$B$15:$E$15</c:f>
              <c:numCache>
                <c:formatCode>#,##0.0</c:formatCode>
                <c:ptCount val="4"/>
                <c:pt idx="0">
                  <c:v>6322476.2000000002</c:v>
                </c:pt>
                <c:pt idx="1">
                  <c:v>5004687.1000000006</c:v>
                </c:pt>
                <c:pt idx="2">
                  <c:v>5843206.7000000002</c:v>
                </c:pt>
                <c:pt idx="3">
                  <c:v>5696509.2000000002</c:v>
                </c:pt>
              </c:numCache>
            </c:numRef>
          </c:val>
          <c:extLst xmlns:c16r2="http://schemas.microsoft.com/office/drawing/2015/06/chart">
            <c:ext xmlns:c16="http://schemas.microsoft.com/office/drawing/2014/chart" uri="{C3380CC4-5D6E-409C-BE32-E72D297353CC}">
              <c16:uniqueId val="{00000004-3040-4B97-89FA-D3030991469C}"/>
            </c:ext>
          </c:extLst>
        </c:ser>
        <c:marker val="1"/>
        <c:axId val="73565312"/>
        <c:axId val="73566848"/>
      </c:lineChart>
      <c:catAx>
        <c:axId val="73565312"/>
        <c:scaling>
          <c:orientation val="minMax"/>
        </c:scaling>
        <c:axPos val="b"/>
        <c:numFmt formatCode="General" sourceLinked="0"/>
        <c:tickLblPos val="nextTo"/>
        <c:txPr>
          <a:bodyPr/>
          <a:lstStyle/>
          <a:p>
            <a:pPr>
              <a:defRPr sz="1200"/>
            </a:pPr>
            <a:endParaRPr lang="ru-RU"/>
          </a:p>
        </c:txPr>
        <c:crossAx val="73566848"/>
        <c:crosses val="autoZero"/>
        <c:auto val="1"/>
        <c:lblAlgn val="ctr"/>
        <c:lblOffset val="100"/>
      </c:catAx>
      <c:valAx>
        <c:axId val="73566848"/>
        <c:scaling>
          <c:orientation val="minMax"/>
        </c:scaling>
        <c:delete val="1"/>
        <c:axPos val="l"/>
        <c:numFmt formatCode="#,##0.0" sourceLinked="1"/>
        <c:tickLblPos val="none"/>
        <c:crossAx val="73565312"/>
        <c:crosses val="autoZero"/>
        <c:crossBetween val="between"/>
      </c:valAx>
    </c:plotArea>
    <c:legend>
      <c:legendPos val="l"/>
      <c:layout>
        <c:manualLayout>
          <c:xMode val="edge"/>
          <c:yMode val="edge"/>
          <c:x val="0"/>
          <c:y val="0.2775856663750374"/>
          <c:w val="0.15909560507064291"/>
          <c:h val="0.16371706036745459"/>
        </c:manualLayout>
      </c:layout>
      <c:txPr>
        <a:bodyPr/>
        <a:lstStyle/>
        <a:p>
          <a:pPr>
            <a:defRPr sz="1200"/>
          </a:pPr>
          <a:endParaRPr lang="ru-RU"/>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8528059636875288"/>
          <c:y val="8.3333333333333343E-2"/>
          <c:w val="0.79638607029791186"/>
          <c:h val="0.8333333333333337"/>
        </c:manualLayout>
      </c:layout>
      <c:lineChart>
        <c:grouping val="standard"/>
        <c:ser>
          <c:idx val="0"/>
          <c:order val="0"/>
          <c:tx>
            <c:strRef>
              <c:f>'основные параметры'!$A$31</c:f>
              <c:strCache>
                <c:ptCount val="1"/>
                <c:pt idx="0">
                  <c:v>ДЕФИЦИТ (-), ПРОФИЦИТ (+)</c:v>
                </c:pt>
              </c:strCache>
            </c:strRef>
          </c:tx>
          <c:spPr>
            <a:ln w="57150">
              <a:solidFill>
                <a:schemeClr val="accent6">
                  <a:lumMod val="50000"/>
                </a:schemeClr>
              </a:solidFill>
            </a:ln>
          </c:spPr>
          <c:marker>
            <c:spPr>
              <a:solidFill>
                <a:schemeClr val="accent6">
                  <a:lumMod val="50000"/>
                </a:schemeClr>
              </a:solidFill>
              <a:ln w="57150">
                <a:solidFill>
                  <a:schemeClr val="accent6">
                    <a:lumMod val="50000"/>
                  </a:schemeClr>
                </a:solidFill>
              </a:ln>
            </c:spPr>
          </c:marker>
          <c:dLbls>
            <c:dLbl>
              <c:idx val="0"/>
              <c:layout>
                <c:manualLayout>
                  <c:x val="-5.8419243986254296E-2"/>
                  <c:y val="-0.1439393939393948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27C-4AA1-B3B7-DA28B99327F3}"/>
                </c:ext>
              </c:extLst>
            </c:dLbl>
            <c:dLbl>
              <c:idx val="1"/>
              <c:layout>
                <c:manualLayout>
                  <c:x val="-8.5910652920962227E-2"/>
                  <c:y val="0.250384156525888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27C-4AA1-B3B7-DA28B99327F3}"/>
                </c:ext>
              </c:extLst>
            </c:dLbl>
            <c:dLbl>
              <c:idx val="2"/>
              <c:layout>
                <c:manualLayout>
                  <c:x val="-8.2474226804123682E-2"/>
                  <c:y val="0.1363636363636363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27C-4AA1-B3B7-DA28B99327F3}"/>
                </c:ext>
              </c:extLst>
            </c:dLbl>
            <c:dLbl>
              <c:idx val="3"/>
              <c:layout>
                <c:manualLayout>
                  <c:x val="-6.8728522336769765E-2"/>
                  <c:y val="-0.1742424242424251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B27C-4AA1-B3B7-DA28B99327F3}"/>
                </c:ext>
              </c:extLst>
            </c:dLbl>
            <c:spPr>
              <a:noFill/>
              <a:ln>
                <a:noFill/>
              </a:ln>
              <a:effectLst/>
            </c:spPr>
            <c:txPr>
              <a:bodyPr/>
              <a:lstStyle/>
              <a:p>
                <a:pPr>
                  <a:defRPr sz="1400" b="1"/>
                </a:pPr>
                <a:endParaRPr lang="ru-RU"/>
              </a:p>
            </c:txPr>
            <c:showVal val="1"/>
            <c:extLst xmlns:c16r2="http://schemas.microsoft.com/office/drawing/2015/06/chart">
              <c:ext xmlns:c15="http://schemas.microsoft.com/office/drawing/2012/chart" uri="{CE6537A1-D6FC-4f65-9D91-7224C49458BB}">
                <c15:showLeaderLines val="0"/>
              </c:ext>
            </c:extLst>
          </c:dLbls>
          <c:cat>
            <c:strRef>
              <c:f>'основные параметры'!$B$30:$E$30</c:f>
              <c:strCache>
                <c:ptCount val="4"/>
                <c:pt idx="0">
                  <c:v>факт 2024 год</c:v>
                </c:pt>
                <c:pt idx="1">
                  <c:v>2025 год (первоначальный план)</c:v>
                </c:pt>
                <c:pt idx="2">
                  <c:v>2025 год (уточненный план)</c:v>
                </c:pt>
                <c:pt idx="3">
                  <c:v>2025 год (факт)</c:v>
                </c:pt>
              </c:strCache>
            </c:strRef>
          </c:cat>
          <c:val>
            <c:numRef>
              <c:f>'основные параметры'!$B$31:$E$31</c:f>
              <c:numCache>
                <c:formatCode>#,##0.0</c:formatCode>
                <c:ptCount val="4"/>
                <c:pt idx="0">
                  <c:v>214692.9</c:v>
                </c:pt>
                <c:pt idx="1">
                  <c:v>-124932.7</c:v>
                </c:pt>
                <c:pt idx="2">
                  <c:v>-183036.1</c:v>
                </c:pt>
                <c:pt idx="3">
                  <c:v>-53776.5</c:v>
                </c:pt>
              </c:numCache>
            </c:numRef>
          </c:val>
          <c:extLst xmlns:c16r2="http://schemas.microsoft.com/office/drawing/2015/06/chart">
            <c:ext xmlns:c16="http://schemas.microsoft.com/office/drawing/2014/chart" uri="{C3380CC4-5D6E-409C-BE32-E72D297353CC}">
              <c16:uniqueId val="{00000004-B27C-4AA1-B3B7-DA28B99327F3}"/>
            </c:ext>
          </c:extLst>
        </c:ser>
        <c:marker val="1"/>
        <c:axId val="73634176"/>
        <c:axId val="73635712"/>
      </c:lineChart>
      <c:catAx>
        <c:axId val="73634176"/>
        <c:scaling>
          <c:orientation val="minMax"/>
        </c:scaling>
        <c:axPos val="b"/>
        <c:numFmt formatCode="General" sourceLinked="0"/>
        <c:tickLblPos val="nextTo"/>
        <c:txPr>
          <a:bodyPr/>
          <a:lstStyle/>
          <a:p>
            <a:pPr>
              <a:defRPr sz="1200"/>
            </a:pPr>
            <a:endParaRPr lang="ru-RU"/>
          </a:p>
        </c:txPr>
        <c:crossAx val="73635712"/>
        <c:crosses val="autoZero"/>
        <c:auto val="1"/>
        <c:lblAlgn val="ctr"/>
        <c:lblOffset val="100"/>
      </c:catAx>
      <c:valAx>
        <c:axId val="73635712"/>
        <c:scaling>
          <c:orientation val="minMax"/>
        </c:scaling>
        <c:delete val="1"/>
        <c:axPos val="l"/>
        <c:numFmt formatCode="#,##0.0" sourceLinked="1"/>
        <c:tickLblPos val="none"/>
        <c:crossAx val="73634176"/>
        <c:crosses val="autoZero"/>
        <c:crossBetween val="between"/>
      </c:valAx>
    </c:plotArea>
    <c:legend>
      <c:legendPos val="l"/>
      <c:layout>
        <c:manualLayout>
          <c:xMode val="edge"/>
          <c:yMode val="edge"/>
          <c:x val="0"/>
          <c:y val="0.41873177311169435"/>
          <c:w val="0.19677715322710243"/>
          <c:h val="0.30130978419364429"/>
        </c:manualLayout>
      </c:layout>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2791502624671916"/>
          <c:y val="5.7667198756997363E-2"/>
          <c:w val="0.72084973753281212"/>
          <c:h val="0.76474342224484715"/>
        </c:manualLayout>
      </c:layout>
      <c:barChart>
        <c:barDir val="bar"/>
        <c:grouping val="clustered"/>
        <c:ser>
          <c:idx val="0"/>
          <c:order val="0"/>
          <c:tx>
            <c:strRef>
              <c:f>'основные параметры'!$B$63</c:f>
              <c:strCache>
                <c:ptCount val="1"/>
                <c:pt idx="0">
                  <c:v>2024 год (факт)</c:v>
                </c:pt>
              </c:strCache>
            </c:strRef>
          </c:tx>
          <c:spPr>
            <a:solidFill>
              <a:schemeClr val="tx2">
                <a:lumMod val="40000"/>
                <a:lumOff val="60000"/>
              </a:schemeClr>
            </a:solidFill>
            <a:ln>
              <a:noFill/>
            </a:ln>
            <a:effectLst>
              <a:outerShdw blurRad="40000" dist="23000" dir="5400000" rotWithShape="0">
                <a:srgbClr val="000000">
                  <a:alpha val="35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ru-RU"/>
              </a:p>
            </c:txPr>
            <c:dLblPos val="inEnd"/>
            <c:showVal val="1"/>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'основные параметры'!$A$64:$A$66</c:f>
              <c:strCache>
                <c:ptCount val="3"/>
                <c:pt idx="0">
                  <c:v>федеральный бюджет</c:v>
                </c:pt>
                <c:pt idx="1">
                  <c:v>окружной бюджет</c:v>
                </c:pt>
                <c:pt idx="2">
                  <c:v>местный бюджет</c:v>
                </c:pt>
              </c:strCache>
            </c:strRef>
          </c:cat>
          <c:val>
            <c:numRef>
              <c:f>'основные параметры'!$B$64:$B$66</c:f>
              <c:numCache>
                <c:formatCode>#,##0.0</c:formatCode>
                <c:ptCount val="3"/>
                <c:pt idx="0">
                  <c:v>183784.4</c:v>
                </c:pt>
                <c:pt idx="1">
                  <c:v>3814053</c:v>
                </c:pt>
                <c:pt idx="2">
                  <c:v>2324638.7999999998</c:v>
                </c:pt>
              </c:numCache>
            </c:numRef>
          </c:val>
          <c:extLst xmlns:c16r2="http://schemas.microsoft.com/office/drawing/2015/06/chart">
            <c:ext xmlns:c16="http://schemas.microsoft.com/office/drawing/2014/chart" uri="{C3380CC4-5D6E-409C-BE32-E72D297353CC}">
              <c16:uniqueId val="{00000000-0414-4D40-86C1-497B465E63B2}"/>
            </c:ext>
          </c:extLst>
        </c:ser>
        <c:ser>
          <c:idx val="1"/>
          <c:order val="1"/>
          <c:tx>
            <c:strRef>
              <c:f>'основные параметры'!$C$63</c:f>
              <c:strCache>
                <c:ptCount val="1"/>
                <c:pt idx="0">
                  <c:v>2025 год (факт)</c:v>
                </c:pt>
              </c:strCache>
            </c:strRef>
          </c:tx>
          <c:spPr>
            <a:solidFill>
              <a:srgbClr val="FFC000"/>
            </a:solidFill>
            <a:ln>
              <a:noFill/>
            </a:ln>
            <a:effectLst>
              <a:outerShdw blurRad="40000" dist="23000" dir="5400000" rotWithShape="0">
                <a:srgbClr val="000000">
                  <a:alpha val="35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ru-RU"/>
              </a:p>
            </c:txPr>
            <c:dLblPos val="inEnd"/>
            <c:showVal val="1"/>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'основные параметры'!$A$64:$A$66</c:f>
              <c:strCache>
                <c:ptCount val="3"/>
                <c:pt idx="0">
                  <c:v>федеральный бюджет</c:v>
                </c:pt>
                <c:pt idx="1">
                  <c:v>окружной бюджет</c:v>
                </c:pt>
                <c:pt idx="2">
                  <c:v>местный бюджет</c:v>
                </c:pt>
              </c:strCache>
            </c:strRef>
          </c:cat>
          <c:val>
            <c:numRef>
              <c:f>'основные параметры'!$C$64:$C$66</c:f>
              <c:numCache>
                <c:formatCode>#,##0.0</c:formatCode>
                <c:ptCount val="3"/>
                <c:pt idx="0">
                  <c:v>92328.8</c:v>
                </c:pt>
                <c:pt idx="1">
                  <c:v>3087586.5</c:v>
                </c:pt>
                <c:pt idx="2">
                  <c:v>2516593.9</c:v>
                </c:pt>
              </c:numCache>
            </c:numRef>
          </c:val>
          <c:extLst xmlns:c16r2="http://schemas.microsoft.com/office/drawing/2015/06/chart">
            <c:ext xmlns:c16="http://schemas.microsoft.com/office/drawing/2014/chart" uri="{C3380CC4-5D6E-409C-BE32-E72D297353CC}">
              <c16:uniqueId val="{00000001-0414-4D40-86C1-497B465E63B2}"/>
            </c:ext>
          </c:extLst>
        </c:ser>
        <c:dLbls>
          <c:showVal val="1"/>
        </c:dLbls>
        <c:gapWidth val="100"/>
        <c:axId val="75664768"/>
        <c:axId val="80417920"/>
      </c:barChart>
      <c:catAx>
        <c:axId val="75664768"/>
        <c:scaling>
          <c:orientation val="minMax"/>
        </c:scaling>
        <c:axPos val="l"/>
        <c:numFmt formatCode="General" sourceLinked="1"/>
        <c:maj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ru-RU"/>
          </a:p>
        </c:txPr>
        <c:crossAx val="80417920"/>
        <c:crosses val="autoZero"/>
        <c:auto val="1"/>
        <c:lblAlgn val="ctr"/>
        <c:lblOffset val="100"/>
      </c:catAx>
      <c:valAx>
        <c:axId val="80417920"/>
        <c:scaling>
          <c:orientation val="minMax"/>
        </c:scaling>
        <c:delete val="1"/>
        <c:axPos val="b"/>
        <c:numFmt formatCode="#,##0.0" sourceLinked="1"/>
        <c:majorTickMark val="none"/>
        <c:tickLblPos val="none"/>
        <c:crossAx val="7566476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ru-RU"/>
        </a:p>
      </c:txPr>
    </c:legend>
    <c:plotVisOnly val="1"/>
    <c:dispBlanksAs val="gap"/>
  </c:chart>
  <c:spPr>
    <a:noFill/>
    <a:ln>
      <a:noFill/>
    </a:ln>
    <a:effectLst/>
  </c:spPr>
  <c:txPr>
    <a:bodyPr/>
    <a:lstStyle/>
    <a:p>
      <a:pPr>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43277181800918296"/>
          <c:y val="7.9781659812601977E-2"/>
          <c:w val="0.56722818199081659"/>
          <c:h val="0.67452623571625558"/>
        </c:manualLayout>
      </c:layout>
      <c:barChart>
        <c:barDir val="bar"/>
        <c:grouping val="clustered"/>
        <c:ser>
          <c:idx val="0"/>
          <c:order val="0"/>
          <c:tx>
            <c:strRef>
              <c:f>'основные параметры'!$B$59</c:f>
              <c:strCache>
                <c:ptCount val="1"/>
                <c:pt idx="0">
                  <c:v>2024 год (факт)</c:v>
                </c:pt>
              </c:strCache>
            </c:strRef>
          </c:tx>
          <c:spPr>
            <a:solidFill>
              <a:schemeClr val="accent6">
                <a:lumMod val="75000"/>
              </a:schemeClr>
            </a:solidFill>
            <a:ln>
              <a:noFill/>
            </a:ln>
            <a:effectLst>
              <a:outerShdw blurRad="40000" dist="23000" dir="5400000" rotWithShape="0">
                <a:srgbClr val="000000">
                  <a:alpha val="35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ru-RU"/>
              </a:p>
            </c:txPr>
            <c:dLblPos val="inEnd"/>
            <c:showVal val="1"/>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'основные параметры'!$A$60:$A$61</c:f>
              <c:strCache>
                <c:ptCount val="2"/>
                <c:pt idx="0">
                  <c:v>Безвозмездные поступления</c:v>
                </c:pt>
                <c:pt idx="1">
                  <c:v>Налоговые и неналоговые доходы</c:v>
                </c:pt>
              </c:strCache>
            </c:strRef>
          </c:cat>
          <c:val>
            <c:numRef>
              <c:f>'основные параметры'!$B$60:$B$61</c:f>
              <c:numCache>
                <c:formatCode>#,##0.0</c:formatCode>
                <c:ptCount val="2"/>
                <c:pt idx="0">
                  <c:v>4985215.1000000006</c:v>
                </c:pt>
                <c:pt idx="1">
                  <c:v>1551954</c:v>
                </c:pt>
              </c:numCache>
            </c:numRef>
          </c:val>
          <c:extLst xmlns:c16r2="http://schemas.microsoft.com/office/drawing/2015/06/chart">
            <c:ext xmlns:c16="http://schemas.microsoft.com/office/drawing/2014/chart" uri="{C3380CC4-5D6E-409C-BE32-E72D297353CC}">
              <c16:uniqueId val="{00000000-A205-425B-9351-C7A21AD835E6}"/>
            </c:ext>
          </c:extLst>
        </c:ser>
        <c:ser>
          <c:idx val="1"/>
          <c:order val="1"/>
          <c:tx>
            <c:strRef>
              <c:f>'основные параметры'!$C$59</c:f>
              <c:strCache>
                <c:ptCount val="1"/>
                <c:pt idx="0">
                  <c:v>2025 год (факт)</c:v>
                </c:pt>
              </c:strCache>
            </c:strRef>
          </c:tx>
          <c:spPr>
            <a:solidFill>
              <a:schemeClr val="accent6">
                <a:lumMod val="40000"/>
                <a:lumOff val="60000"/>
              </a:schemeClr>
            </a:solidFill>
            <a:ln>
              <a:noFill/>
            </a:ln>
            <a:effectLst>
              <a:outerShdw blurRad="40000" dist="23000" dir="5400000" rotWithShape="0">
                <a:srgbClr val="000000">
                  <a:alpha val="35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2"/>
                    </a:solidFill>
                    <a:latin typeface="+mn-lt"/>
                    <a:ea typeface="+mn-ea"/>
                    <a:cs typeface="+mn-cs"/>
                  </a:defRPr>
                </a:pPr>
                <a:endParaRPr lang="ru-RU"/>
              </a:p>
            </c:txPr>
            <c:dLblPos val="inEnd"/>
            <c:showVal val="1"/>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'основные параметры'!$A$60:$A$61</c:f>
              <c:strCache>
                <c:ptCount val="2"/>
                <c:pt idx="0">
                  <c:v>Безвозмездные поступления</c:v>
                </c:pt>
                <c:pt idx="1">
                  <c:v>Налоговые и неналоговые доходы</c:v>
                </c:pt>
              </c:strCache>
            </c:strRef>
          </c:cat>
          <c:val>
            <c:numRef>
              <c:f>'основные параметры'!$C$60:$C$61</c:f>
              <c:numCache>
                <c:formatCode>#,##0.0</c:formatCode>
                <c:ptCount val="2"/>
                <c:pt idx="0">
                  <c:v>3414062.1</c:v>
                </c:pt>
                <c:pt idx="1">
                  <c:v>2228670.6</c:v>
                </c:pt>
              </c:numCache>
            </c:numRef>
          </c:val>
          <c:extLst xmlns:c16r2="http://schemas.microsoft.com/office/drawing/2015/06/chart">
            <c:ext xmlns:c16="http://schemas.microsoft.com/office/drawing/2014/chart" uri="{C3380CC4-5D6E-409C-BE32-E72D297353CC}">
              <c16:uniqueId val="{00000001-A205-425B-9351-C7A21AD835E6}"/>
            </c:ext>
          </c:extLst>
        </c:ser>
        <c:dLbls>
          <c:showVal val="1"/>
        </c:dLbls>
        <c:gapWidth val="100"/>
        <c:axId val="83810944"/>
        <c:axId val="83820928"/>
      </c:barChart>
      <c:catAx>
        <c:axId val="83810944"/>
        <c:scaling>
          <c:orientation val="minMax"/>
        </c:scaling>
        <c:axPos val="l"/>
        <c:numFmt formatCode="General" sourceLinked="1"/>
        <c:maj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ru-RU"/>
          </a:p>
        </c:txPr>
        <c:crossAx val="83820928"/>
        <c:crosses val="autoZero"/>
        <c:auto val="1"/>
        <c:lblAlgn val="ctr"/>
        <c:lblOffset val="100"/>
      </c:catAx>
      <c:valAx>
        <c:axId val="83820928"/>
        <c:scaling>
          <c:orientation val="minMax"/>
        </c:scaling>
        <c:delete val="1"/>
        <c:axPos val="b"/>
        <c:numFmt formatCode="#,##0.0" sourceLinked="1"/>
        <c:majorTickMark val="none"/>
        <c:tickLblPos val="none"/>
        <c:crossAx val="8381094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ru-RU"/>
        </a:p>
      </c:txPr>
    </c:legend>
    <c:plotVisOnly val="1"/>
    <c:dispBlanksAs val="gap"/>
  </c:chart>
  <c:spPr>
    <a:noFill/>
    <a:ln>
      <a:noFill/>
    </a:ln>
    <a:effectLst/>
  </c:spPr>
  <c:txPr>
    <a:bodyPr/>
    <a:lstStyle/>
    <a:p>
      <a:pPr>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style val="10"/>
  <c:chart>
    <c:title>
      <c:layout/>
      <c:txPr>
        <a:bodyPr/>
        <a:lstStyle/>
        <a:p>
          <a:pPr>
            <a:defRPr sz="1800" b="0" u="sng">
              <a:latin typeface="+mn-lt"/>
            </a:defRPr>
          </a:pPr>
          <a:endParaRPr lang="ru-RU"/>
        </a:p>
      </c:txPr>
    </c:title>
    <c:view3D>
      <c:rotX val="30"/>
      <c:perspective val="30"/>
    </c:view3D>
    <c:plotArea>
      <c:layout>
        <c:manualLayout>
          <c:layoutTarget val="inner"/>
          <c:xMode val="edge"/>
          <c:yMode val="edge"/>
          <c:x val="2.7093596059113427E-2"/>
          <c:y val="0.19432888597258677"/>
          <c:w val="0.59742368410845159"/>
          <c:h val="0.75011555847185774"/>
        </c:manualLayout>
      </c:layout>
      <c:pie3DChart>
        <c:varyColors val="1"/>
        <c:ser>
          <c:idx val="0"/>
          <c:order val="0"/>
          <c:tx>
            <c:strRef>
              <c:f>Лист1!$B$1</c:f>
              <c:strCache>
                <c:ptCount val="1"/>
                <c:pt idx="0">
                  <c:v>Факт за 2024 год</c:v>
                </c:pt>
              </c:strCache>
            </c:strRef>
          </c:tx>
          <c:explosion val="25"/>
          <c:dPt>
            <c:idx val="0"/>
            <c:spPr>
              <a:solidFill>
                <a:schemeClr val="accent6">
                  <a:lumMod val="40000"/>
                  <a:lumOff val="60000"/>
                </a:schemeClr>
              </a:solidFill>
            </c:spPr>
            <c:extLst xmlns:c16r2="http://schemas.microsoft.com/office/drawing/2015/06/chart">
              <c:ext xmlns:c16="http://schemas.microsoft.com/office/drawing/2014/chart" uri="{C3380CC4-5D6E-409C-BE32-E72D297353CC}">
                <c16:uniqueId val="{00000000-5D07-4119-BD62-8D5F8C779352}"/>
              </c:ext>
            </c:extLst>
          </c:dPt>
          <c:dPt>
            <c:idx val="1"/>
            <c:spPr>
              <a:solidFill>
                <a:schemeClr val="accent6">
                  <a:lumMod val="75000"/>
                </a:schemeClr>
              </a:solidFill>
            </c:spPr>
            <c:extLst xmlns:c16r2="http://schemas.microsoft.com/office/drawing/2015/06/chart">
              <c:ext xmlns:c16="http://schemas.microsoft.com/office/drawing/2014/chart" uri="{C3380CC4-5D6E-409C-BE32-E72D297353CC}">
                <c16:uniqueId val="{00000001-5D07-4119-BD62-8D5F8C779352}"/>
              </c:ext>
            </c:extLst>
          </c:dPt>
          <c:dPt>
            <c:idx val="2"/>
            <c:spPr>
              <a:solidFill>
                <a:schemeClr val="accent3">
                  <a:lumMod val="75000"/>
                </a:schemeClr>
              </a:solidFill>
            </c:spPr>
            <c:extLst xmlns:c16r2="http://schemas.microsoft.com/office/drawing/2015/06/chart">
              <c:ext xmlns:c16="http://schemas.microsoft.com/office/drawing/2014/chart" uri="{C3380CC4-5D6E-409C-BE32-E72D297353CC}">
                <c16:uniqueId val="{00000002-5D07-4119-BD62-8D5F8C779352}"/>
              </c:ext>
            </c:extLst>
          </c:dPt>
          <c:cat>
            <c:strRef>
              <c:f>Лист1!$A$2:$A$4</c:f>
              <c:strCache>
                <c:ptCount val="3"/>
                <c:pt idx="0">
                  <c:v>Безвозмездные поступления</c:v>
                </c:pt>
                <c:pt idx="1">
                  <c:v>Налоговые доходы</c:v>
                </c:pt>
                <c:pt idx="2">
                  <c:v>Неналоговые доходы</c:v>
                </c:pt>
              </c:strCache>
            </c:strRef>
          </c:cat>
          <c:val>
            <c:numRef>
              <c:f>Лист1!$B$2:$B$4</c:f>
              <c:numCache>
                <c:formatCode>#,##0.0</c:formatCode>
                <c:ptCount val="3"/>
                <c:pt idx="0">
                  <c:v>3414062.1</c:v>
                </c:pt>
                <c:pt idx="1">
                  <c:v>2042853.8</c:v>
                </c:pt>
                <c:pt idx="2">
                  <c:v>185816.8</c:v>
                </c:pt>
              </c:numCache>
            </c:numRef>
          </c:val>
          <c:extLst xmlns:c16r2="http://schemas.microsoft.com/office/drawing/2015/06/chart">
            <c:ext xmlns:c16="http://schemas.microsoft.com/office/drawing/2014/chart" uri="{C3380CC4-5D6E-409C-BE32-E72D297353CC}">
              <c16:uniqueId val="{00000003-5D07-4119-BD62-8D5F8C779352}"/>
            </c:ext>
          </c:extLst>
        </c:ser>
      </c:pie3DChart>
    </c:plotArea>
    <c:legend>
      <c:legendPos val="r"/>
      <c:layout>
        <c:manualLayout>
          <c:xMode val="edge"/>
          <c:yMode val="edge"/>
          <c:x val="0.66312536363989505"/>
          <c:y val="0.19779405437716263"/>
          <c:w val="0.33114774446297662"/>
          <c:h val="0.55330489938757665"/>
        </c:manualLayout>
      </c:layout>
      <c:txPr>
        <a:bodyPr/>
        <a:lstStyle/>
        <a:p>
          <a:pPr>
            <a:defRPr sz="1400">
              <a:latin typeface="+mn-lt"/>
            </a:defRPr>
          </a:pPr>
          <a:endParaRPr lang="ru-RU"/>
        </a:p>
      </c:txPr>
    </c:legend>
    <c:plotVisOnly val="1"/>
    <c:dispBlanksAs val="zero"/>
  </c:chart>
  <c:txPr>
    <a:bodyPr/>
    <a:lstStyle/>
    <a:p>
      <a:pPr>
        <a:defRPr sz="1800"/>
      </a:pPr>
      <a:endParaRPr lang="ru-RU"/>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title>
      <c:layout/>
      <c:txPr>
        <a:bodyPr/>
        <a:lstStyle/>
        <a:p>
          <a:pPr>
            <a:defRPr sz="1800" b="0" u="sng">
              <a:latin typeface="+mn-lt"/>
            </a:defRPr>
          </a:pPr>
          <a:endParaRPr lang="ru-RU"/>
        </a:p>
      </c:txPr>
    </c:title>
    <c:view3D>
      <c:rotX val="30"/>
      <c:perspective val="30"/>
    </c:view3D>
    <c:plotArea>
      <c:layout/>
      <c:pie3DChart>
        <c:varyColors val="1"/>
        <c:ser>
          <c:idx val="0"/>
          <c:order val="0"/>
          <c:tx>
            <c:strRef>
              <c:f>Лист1!$B$1</c:f>
              <c:strCache>
                <c:ptCount val="1"/>
                <c:pt idx="0">
                  <c:v>Факт за 2025 год</c:v>
                </c:pt>
              </c:strCache>
            </c:strRef>
          </c:tx>
          <c:explosion val="5"/>
          <c:dPt>
            <c:idx val="0"/>
            <c:spPr>
              <a:solidFill>
                <a:schemeClr val="accent6">
                  <a:lumMod val="40000"/>
                  <a:lumOff val="60000"/>
                </a:schemeClr>
              </a:solidFill>
            </c:spPr>
            <c:extLst xmlns:c16r2="http://schemas.microsoft.com/office/drawing/2015/06/chart">
              <c:ext xmlns:c16="http://schemas.microsoft.com/office/drawing/2014/chart" uri="{C3380CC4-5D6E-409C-BE32-E72D297353CC}">
                <c16:uniqueId val="{00000000-3777-4E56-B144-3E5CBC0924FF}"/>
              </c:ext>
            </c:extLst>
          </c:dPt>
          <c:dPt>
            <c:idx val="1"/>
            <c:spPr>
              <a:solidFill>
                <a:schemeClr val="accent6">
                  <a:lumMod val="75000"/>
                </a:schemeClr>
              </a:solidFill>
            </c:spPr>
            <c:extLst xmlns:c16r2="http://schemas.microsoft.com/office/drawing/2015/06/chart">
              <c:ext xmlns:c16="http://schemas.microsoft.com/office/drawing/2014/chart" uri="{C3380CC4-5D6E-409C-BE32-E72D297353CC}">
                <c16:uniqueId val="{00000001-3777-4E56-B144-3E5CBC0924FF}"/>
              </c:ext>
            </c:extLst>
          </c:dPt>
          <c:dPt>
            <c:idx val="2"/>
            <c:spPr>
              <a:solidFill>
                <a:schemeClr val="accent3">
                  <a:lumMod val="75000"/>
                </a:schemeClr>
              </a:solidFill>
            </c:spPr>
            <c:extLst xmlns:c16r2="http://schemas.microsoft.com/office/drawing/2015/06/chart">
              <c:ext xmlns:c16="http://schemas.microsoft.com/office/drawing/2014/chart" uri="{C3380CC4-5D6E-409C-BE32-E72D297353CC}">
                <c16:uniqueId val="{00000002-3777-4E56-B144-3E5CBC0924FF}"/>
              </c:ext>
            </c:extLst>
          </c:dPt>
          <c:cat>
            <c:strRef>
              <c:f>Лист1!$A$2:$A$4</c:f>
              <c:strCache>
                <c:ptCount val="3"/>
                <c:pt idx="0">
                  <c:v>Безвозмездные поступления </c:v>
                </c:pt>
                <c:pt idx="1">
                  <c:v>налоговые доходы</c:v>
                </c:pt>
                <c:pt idx="2">
                  <c:v>Неналоговые доходы</c:v>
                </c:pt>
              </c:strCache>
            </c:strRef>
          </c:cat>
          <c:val>
            <c:numRef>
              <c:f>Лист1!$B$2:$B$4</c:f>
              <c:numCache>
                <c:formatCode>#,##0.0</c:formatCode>
                <c:ptCount val="3"/>
                <c:pt idx="0">
                  <c:v>3414062.1</c:v>
                </c:pt>
                <c:pt idx="1">
                  <c:v>2042853.8</c:v>
                </c:pt>
                <c:pt idx="2">
                  <c:v>185816.8</c:v>
                </c:pt>
              </c:numCache>
            </c:numRef>
          </c:val>
          <c:extLst xmlns:c16r2="http://schemas.microsoft.com/office/drawing/2015/06/chart">
            <c:ext xmlns:c16="http://schemas.microsoft.com/office/drawing/2014/chart" uri="{C3380CC4-5D6E-409C-BE32-E72D297353CC}">
              <c16:uniqueId val="{00000003-3777-4E56-B144-3E5CBC0924FF}"/>
            </c:ext>
          </c:extLst>
        </c:ser>
      </c:pie3DChart>
    </c:plotArea>
    <c:legend>
      <c:legendPos val="r"/>
      <c:layout>
        <c:manualLayout>
          <c:xMode val="edge"/>
          <c:yMode val="edge"/>
          <c:x val="0.65898233147685803"/>
          <c:y val="0.16898039590934341"/>
          <c:w val="0.32616609495595461"/>
          <c:h val="0.62695446407790478"/>
        </c:manualLayout>
      </c:layout>
      <c:txPr>
        <a:bodyPr/>
        <a:lstStyle/>
        <a:p>
          <a:pPr>
            <a:defRPr sz="1400">
              <a:latin typeface="+mn-lt"/>
            </a:defRPr>
          </a:pPr>
          <a:endParaRPr lang="ru-RU"/>
        </a:p>
      </c:txPr>
    </c:legend>
    <c:plotVisOnly val="1"/>
    <c:dispBlanksAs val="zero"/>
  </c:chart>
  <c:txPr>
    <a:bodyPr/>
    <a:lstStyle/>
    <a:p>
      <a:pPr>
        <a:defRPr sz="1800"/>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gradFill>
          <a:gsLst>
            <a:gs pos="0">
              <a:srgbClr val="FFEFD1"/>
            </a:gs>
            <a:gs pos="64999">
              <a:srgbClr val="F0EBD5"/>
            </a:gs>
            <a:gs pos="100000">
              <a:srgbClr val="D1C39F"/>
            </a:gs>
          </a:gsLst>
          <a:lin ang="5400000" scaled="0"/>
        </a:gradFill>
      </c:spPr>
    </c:floor>
    <c:plotArea>
      <c:layout/>
      <c:bar3DChart>
        <c:barDir val="col"/>
        <c:grouping val="stacked"/>
        <c:ser>
          <c:idx val="0"/>
          <c:order val="0"/>
          <c:tx>
            <c:strRef>
              <c:f>Лист1!$B$1</c:f>
              <c:strCache>
                <c:ptCount val="1"/>
                <c:pt idx="0">
                  <c:v>Безвозмездные поступления</c:v>
                </c:pt>
              </c:strCache>
            </c:strRef>
          </c:tx>
          <c:spPr>
            <a:solidFill>
              <a:schemeClr val="accent6">
                <a:lumMod val="40000"/>
                <a:lumOff val="60000"/>
              </a:schemeClr>
            </a:solidFill>
          </c:spPr>
          <c:dLbls>
            <c:spPr>
              <a:noFill/>
              <a:ln>
                <a:noFill/>
              </a:ln>
              <a:effectLst/>
            </c:spPr>
            <c:txPr>
              <a:bodyPr/>
              <a:lstStyle/>
              <a:p>
                <a:pPr>
                  <a:defRPr sz="14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(утвержденный план)</c:v>
                </c:pt>
                <c:pt idx="2">
                  <c:v>2025 год (факт)</c:v>
                </c:pt>
              </c:strCache>
            </c:strRef>
          </c:cat>
          <c:val>
            <c:numRef>
              <c:f>Лист1!$B$2:$B$4</c:f>
              <c:numCache>
                <c:formatCode>#,##0.0</c:formatCode>
                <c:ptCount val="3"/>
                <c:pt idx="0">
                  <c:v>4985215.1000000006</c:v>
                </c:pt>
                <c:pt idx="1">
                  <c:v>3427453.6</c:v>
                </c:pt>
                <c:pt idx="2">
                  <c:v>3414062.1</c:v>
                </c:pt>
              </c:numCache>
            </c:numRef>
          </c:val>
          <c:extLst xmlns:c16r2="http://schemas.microsoft.com/office/drawing/2015/06/chart">
            <c:ext xmlns:c16="http://schemas.microsoft.com/office/drawing/2014/chart" uri="{C3380CC4-5D6E-409C-BE32-E72D297353CC}">
              <c16:uniqueId val="{00000000-8E73-485A-83C5-20C867DAA9CD}"/>
            </c:ext>
          </c:extLst>
        </c:ser>
        <c:ser>
          <c:idx val="1"/>
          <c:order val="1"/>
          <c:tx>
            <c:strRef>
              <c:f>Лист1!$C$1</c:f>
              <c:strCache>
                <c:ptCount val="1"/>
                <c:pt idx="0">
                  <c:v>Налоговые доходы</c:v>
                </c:pt>
              </c:strCache>
            </c:strRef>
          </c:tx>
          <c:spPr>
            <a:solidFill>
              <a:schemeClr val="accent6"/>
            </a:solidFill>
          </c:spPr>
          <c:dLbls>
            <c:dLbl>
              <c:idx val="2"/>
              <c:layout>
                <c:manualLayout>
                  <c:x val="1.4545454545454545E-2"/>
                  <c:y val="8.4586459905685515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E73-485A-83C5-20C867DAA9CD}"/>
                </c:ext>
              </c:extLst>
            </c:dLbl>
            <c:spPr>
              <a:noFill/>
              <a:ln>
                <a:noFill/>
              </a:ln>
              <a:effectLst/>
            </c:spPr>
            <c:txPr>
              <a:bodyPr/>
              <a:lstStyle/>
              <a:p>
                <a:pPr>
                  <a:defRPr sz="14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(утвержденный план)</c:v>
                </c:pt>
                <c:pt idx="2">
                  <c:v>2025 год (факт)</c:v>
                </c:pt>
              </c:strCache>
            </c:strRef>
          </c:cat>
          <c:val>
            <c:numRef>
              <c:f>Лист1!$C$2:$C$4</c:f>
              <c:numCache>
                <c:formatCode>#,##0.0</c:formatCode>
                <c:ptCount val="3"/>
                <c:pt idx="0">
                  <c:v>1368802</c:v>
                </c:pt>
                <c:pt idx="1">
                  <c:v>2044638.6</c:v>
                </c:pt>
                <c:pt idx="2">
                  <c:v>2042853.8</c:v>
                </c:pt>
              </c:numCache>
            </c:numRef>
          </c:val>
          <c:extLst xmlns:c16r2="http://schemas.microsoft.com/office/drawing/2015/06/chart">
            <c:ext xmlns:c16="http://schemas.microsoft.com/office/drawing/2014/chart" uri="{C3380CC4-5D6E-409C-BE32-E72D297353CC}">
              <c16:uniqueId val="{00000002-8E73-485A-83C5-20C867DAA9CD}"/>
            </c:ext>
          </c:extLst>
        </c:ser>
        <c:ser>
          <c:idx val="2"/>
          <c:order val="2"/>
          <c:tx>
            <c:strRef>
              <c:f>Лист1!$D$1</c:f>
              <c:strCache>
                <c:ptCount val="1"/>
                <c:pt idx="0">
                  <c:v>Неналоговые доходы</c:v>
                </c:pt>
              </c:strCache>
            </c:strRef>
          </c:tx>
          <c:spPr>
            <a:solidFill>
              <a:schemeClr val="accent3">
                <a:lumMod val="75000"/>
              </a:schemeClr>
            </a:solidFill>
          </c:spPr>
          <c:dLbls>
            <c:dLbl>
              <c:idx val="0"/>
              <c:layout>
                <c:manualLayout>
                  <c:x val="9.0909090909091373E-3"/>
                  <c:y val="-8.175096756973179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E73-485A-83C5-20C867DAA9CD}"/>
                </c:ext>
              </c:extLst>
            </c:dLbl>
            <c:dLbl>
              <c:idx val="1"/>
              <c:layout>
                <c:manualLayout>
                  <c:x val="1.6363636363636365E-2"/>
                  <c:y val="-8.176691124216216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E73-485A-83C5-20C867DAA9CD}"/>
                </c:ext>
              </c:extLst>
            </c:dLbl>
            <c:dLbl>
              <c:idx val="2"/>
              <c:layout>
                <c:manualLayout>
                  <c:x val="3.2727272727272931E-2"/>
                  <c:y val="-8.176691124216216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E73-485A-83C5-20C867DAA9CD}"/>
                </c:ext>
              </c:extLst>
            </c:dLbl>
            <c:spPr>
              <a:noFill/>
              <a:ln>
                <a:noFill/>
              </a:ln>
              <a:effectLst/>
            </c:spPr>
            <c:txPr>
              <a:bodyPr/>
              <a:lstStyle/>
              <a:p>
                <a:pPr>
                  <a:defRPr sz="14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(утвержденный план)</c:v>
                </c:pt>
                <c:pt idx="2">
                  <c:v>2025 год (факт)</c:v>
                </c:pt>
              </c:strCache>
            </c:strRef>
          </c:cat>
          <c:val>
            <c:numRef>
              <c:f>Лист1!$D$2:$D$4</c:f>
              <c:numCache>
                <c:formatCode>#,##0.0</c:formatCode>
                <c:ptCount val="3"/>
                <c:pt idx="0">
                  <c:v>183152</c:v>
                </c:pt>
                <c:pt idx="1">
                  <c:v>188078.4</c:v>
                </c:pt>
                <c:pt idx="2">
                  <c:v>185816.8</c:v>
                </c:pt>
              </c:numCache>
            </c:numRef>
          </c:val>
          <c:extLst xmlns:c16r2="http://schemas.microsoft.com/office/drawing/2015/06/chart">
            <c:ext xmlns:c16="http://schemas.microsoft.com/office/drawing/2014/chart" uri="{C3380CC4-5D6E-409C-BE32-E72D297353CC}">
              <c16:uniqueId val="{00000006-8E73-485A-83C5-20C867DAA9CD}"/>
            </c:ext>
          </c:extLst>
        </c:ser>
        <c:shape val="cylinder"/>
        <c:axId val="134034176"/>
        <c:axId val="134035712"/>
        <c:axId val="0"/>
      </c:bar3DChart>
      <c:catAx>
        <c:axId val="134034176"/>
        <c:scaling>
          <c:orientation val="minMax"/>
        </c:scaling>
        <c:axPos val="b"/>
        <c:numFmt formatCode="General" sourceLinked="0"/>
        <c:tickLblPos val="nextTo"/>
        <c:txPr>
          <a:bodyPr/>
          <a:lstStyle/>
          <a:p>
            <a:pPr>
              <a:defRPr sz="1200">
                <a:latin typeface="+mn-lt"/>
              </a:defRPr>
            </a:pPr>
            <a:endParaRPr lang="ru-RU"/>
          </a:p>
        </c:txPr>
        <c:crossAx val="134035712"/>
        <c:crosses val="autoZero"/>
        <c:auto val="1"/>
        <c:lblAlgn val="ctr"/>
        <c:lblOffset val="100"/>
      </c:catAx>
      <c:valAx>
        <c:axId val="134035712"/>
        <c:scaling>
          <c:orientation val="minMax"/>
        </c:scaling>
        <c:delete val="1"/>
        <c:axPos val="l"/>
        <c:numFmt formatCode="#,##0.0" sourceLinked="1"/>
        <c:tickLblPos val="none"/>
        <c:crossAx val="134034176"/>
        <c:crosses val="autoZero"/>
        <c:crossBetween val="between"/>
      </c:valAx>
    </c:plotArea>
    <c:legend>
      <c:legendPos val="b"/>
      <c:layout/>
      <c:txPr>
        <a:bodyPr/>
        <a:lstStyle/>
        <a:p>
          <a:pPr>
            <a:defRPr sz="1400">
              <a:latin typeface="+mn-lt"/>
            </a:defRPr>
          </a:pPr>
          <a:endParaRPr lang="ru-RU"/>
        </a:p>
      </c:txPr>
    </c:legend>
    <c:plotVisOnly val="1"/>
    <c:dispBlanksAs val="gap"/>
  </c:chart>
  <c:txPr>
    <a:bodyPr/>
    <a:lstStyle/>
    <a:p>
      <a:pPr>
        <a:defRPr sz="18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u="sng">
                <a:latin typeface="+mn-lt"/>
              </a:defRPr>
            </a:pPr>
            <a:r>
              <a:rPr lang="ru-RU" u="sng" dirty="0">
                <a:latin typeface="+mn-lt"/>
              </a:rPr>
              <a:t>Факт за 2025 год</a:t>
            </a:r>
          </a:p>
        </c:rich>
      </c:tx>
      <c:layout/>
    </c:title>
    <c:view3D>
      <c:rotX val="40"/>
      <c:perspective val="30"/>
    </c:view3D>
    <c:plotArea>
      <c:layout>
        <c:manualLayout>
          <c:layoutTarget val="inner"/>
          <c:xMode val="edge"/>
          <c:yMode val="edge"/>
          <c:x val="6.0810810810811078E-2"/>
          <c:y val="0.14152559971544756"/>
          <c:w val="0.92567567567567999"/>
          <c:h val="0.85847440028455502"/>
        </c:manualLayout>
      </c:layout>
      <c:pie3DChart>
        <c:varyColors val="1"/>
        <c:ser>
          <c:idx val="0"/>
          <c:order val="0"/>
          <c:tx>
            <c:strRef>
              <c:f>Лист1!$B$1</c:f>
              <c:strCache>
                <c:ptCount val="1"/>
                <c:pt idx="0">
                  <c:v>Фыкт за 2025 год</c:v>
                </c:pt>
              </c:strCache>
            </c:strRef>
          </c:tx>
          <c:dPt>
            <c:idx val="0"/>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0-D3C9-4A1C-BC5A-5EA3F5095150}"/>
              </c:ext>
            </c:extLst>
          </c:dPt>
          <c:dPt>
            <c:idx val="1"/>
            <c:spPr>
              <a:solidFill>
                <a:srgbClr val="FF6600"/>
              </a:solidFill>
            </c:spPr>
            <c:extLst xmlns:c16r2="http://schemas.microsoft.com/office/drawing/2015/06/chart">
              <c:ext xmlns:c16="http://schemas.microsoft.com/office/drawing/2014/chart" uri="{C3380CC4-5D6E-409C-BE32-E72D297353CC}">
                <c16:uniqueId val="{00000001-D3C9-4A1C-BC5A-5EA3F5095150}"/>
              </c:ext>
            </c:extLst>
          </c:dPt>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2-D3C9-4A1C-BC5A-5EA3F5095150}"/>
              </c:ext>
            </c:extLst>
          </c:dPt>
          <c:dPt>
            <c:idx val="3"/>
            <c:spPr>
              <a:solidFill>
                <a:schemeClr val="tx2">
                  <a:lumMod val="20000"/>
                  <a:lumOff val="80000"/>
                </a:schemeClr>
              </a:solidFill>
            </c:spPr>
            <c:extLst xmlns:c16r2="http://schemas.microsoft.com/office/drawing/2015/06/chart">
              <c:ext xmlns:c16="http://schemas.microsoft.com/office/drawing/2014/chart" uri="{C3380CC4-5D6E-409C-BE32-E72D297353CC}">
                <c16:uniqueId val="{00000003-D3C9-4A1C-BC5A-5EA3F5095150}"/>
              </c:ext>
            </c:extLst>
          </c:dPt>
          <c:dPt>
            <c:idx val="4"/>
            <c:spPr>
              <a:solidFill>
                <a:schemeClr val="accent4">
                  <a:lumMod val="60000"/>
                  <a:lumOff val="40000"/>
                </a:schemeClr>
              </a:solidFill>
            </c:spPr>
            <c:extLst xmlns:c16r2="http://schemas.microsoft.com/office/drawing/2015/06/chart">
              <c:ext xmlns:c16="http://schemas.microsoft.com/office/drawing/2014/chart" uri="{C3380CC4-5D6E-409C-BE32-E72D297353CC}">
                <c16:uniqueId val="{00000004-D3C9-4A1C-BC5A-5EA3F5095150}"/>
              </c:ext>
            </c:extLst>
          </c:dPt>
          <c:cat>
            <c:numRef>
              <c:f>Лист1!$A$2:$A$6</c:f>
              <c:numCache>
                <c:formatCode>General</c:formatCode>
                <c:ptCount val="5"/>
              </c:numCache>
            </c:numRef>
          </c:cat>
          <c:val>
            <c:numRef>
              <c:f>Лист1!$B$2:$B$6</c:f>
              <c:numCache>
                <c:formatCode>General</c:formatCode>
                <c:ptCount val="5"/>
                <c:pt idx="0">
                  <c:v>1685274.6</c:v>
                </c:pt>
                <c:pt idx="1">
                  <c:v>21962</c:v>
                </c:pt>
                <c:pt idx="2">
                  <c:v>235015.9</c:v>
                </c:pt>
                <c:pt idx="3">
                  <c:v>70659.600000000006</c:v>
                </c:pt>
                <c:pt idx="4">
                  <c:v>29938.7</c:v>
                </c:pt>
              </c:numCache>
            </c:numRef>
          </c:val>
          <c:extLst xmlns:c16r2="http://schemas.microsoft.com/office/drawing/2015/06/chart">
            <c:ext xmlns:c16="http://schemas.microsoft.com/office/drawing/2014/chart" uri="{C3380CC4-5D6E-409C-BE32-E72D297353CC}">
              <c16:uniqueId val="{00000005-D3C9-4A1C-BC5A-5EA3F5095150}"/>
            </c:ext>
          </c:extLst>
        </c:ser>
      </c:pie3DChart>
    </c:plotArea>
    <c:plotVisOnly val="1"/>
    <c:dispBlanksAs val="zero"/>
  </c:chart>
  <c:txPr>
    <a:bodyPr/>
    <a:lstStyle/>
    <a:p>
      <a:pPr>
        <a:defRPr sz="1800"/>
      </a:pPr>
      <a:endParaRPr lang="ru-RU"/>
    </a:p>
  </c:txPr>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blipFill>
          <a:blip xmlns:r="http://schemas.openxmlformats.org/officeDocument/2006/relationships" r:embed="rId1"/>
          <a:tile tx="0" ty="0" sx="100000" sy="100000" flip="none" algn="tl"/>
        </a:blipFill>
      </c:spPr>
    </c:floor>
    <c:plotArea>
      <c:layout>
        <c:manualLayout>
          <c:layoutTarget val="inner"/>
          <c:xMode val="edge"/>
          <c:yMode val="edge"/>
          <c:x val="1.8333333333333333E-2"/>
          <c:y val="3.0783584350656978E-2"/>
          <c:w val="0.71469941257343628"/>
          <c:h val="0.83955230047246054"/>
        </c:manualLayout>
      </c:layout>
      <c:bar3DChart>
        <c:barDir val="col"/>
        <c:grouping val="clustered"/>
        <c:ser>
          <c:idx val="0"/>
          <c:order val="0"/>
          <c:tx>
            <c:strRef>
              <c:f>Лист1!$B$1</c:f>
              <c:strCache>
                <c:ptCount val="1"/>
                <c:pt idx="0">
                  <c:v>Налог на доходы физических лиц</c:v>
                </c:pt>
              </c:strCache>
            </c:strRef>
          </c:tx>
          <c:spPr>
            <a:solidFill>
              <a:schemeClr val="accent6">
                <a:lumMod val="60000"/>
                <a:lumOff val="40000"/>
              </a:schemeClr>
            </a:solidFill>
          </c:spPr>
          <c:dLbls>
            <c:spPr>
              <a:noFill/>
              <a:ln>
                <a:noFill/>
              </a:ln>
              <a:effectLst/>
            </c:spPr>
            <c:txPr>
              <a:bodyPr/>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Лист1!$B$2:$B$4</c:f>
              <c:numCache>
                <c:formatCode>#,##0.0</c:formatCode>
                <c:ptCount val="3"/>
                <c:pt idx="0">
                  <c:v>1011902</c:v>
                </c:pt>
                <c:pt idx="1">
                  <c:v>1695000</c:v>
                </c:pt>
                <c:pt idx="2">
                  <c:v>1685274.6</c:v>
                </c:pt>
              </c:numCache>
            </c:numRef>
          </c:val>
          <c:extLst xmlns:c16r2="http://schemas.microsoft.com/office/drawing/2015/06/chart">
            <c:ext xmlns:c16="http://schemas.microsoft.com/office/drawing/2014/chart" uri="{C3380CC4-5D6E-409C-BE32-E72D297353CC}">
              <c16:uniqueId val="{00000000-10EA-4B65-A7D5-4850110018A9}"/>
            </c:ext>
          </c:extLst>
        </c:ser>
        <c:ser>
          <c:idx val="1"/>
          <c:order val="1"/>
          <c:tx>
            <c:strRef>
              <c:f>Лист1!$C$1</c:f>
              <c:strCache>
                <c:ptCount val="1"/>
                <c:pt idx="0">
                  <c:v>Акцизы на нефтепродукты</c:v>
                </c:pt>
              </c:strCache>
            </c:strRef>
          </c:tx>
          <c:spPr>
            <a:solidFill>
              <a:srgbClr val="FF6600"/>
            </a:solidFill>
          </c:spPr>
          <c:dLbls>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Лист1!$C$2:$C$4</c:f>
              <c:numCache>
                <c:formatCode>#,##0.0</c:formatCode>
                <c:ptCount val="3"/>
                <c:pt idx="0">
                  <c:v>21413.7</c:v>
                </c:pt>
                <c:pt idx="1">
                  <c:v>22000</c:v>
                </c:pt>
                <c:pt idx="2">
                  <c:v>21962</c:v>
                </c:pt>
              </c:numCache>
            </c:numRef>
          </c:val>
          <c:extLst xmlns:c16r2="http://schemas.microsoft.com/office/drawing/2015/06/chart">
            <c:ext xmlns:c16="http://schemas.microsoft.com/office/drawing/2014/chart" uri="{C3380CC4-5D6E-409C-BE32-E72D297353CC}">
              <c16:uniqueId val="{00000001-10EA-4B65-A7D5-4850110018A9}"/>
            </c:ext>
          </c:extLst>
        </c:ser>
        <c:ser>
          <c:idx val="2"/>
          <c:order val="2"/>
          <c:tx>
            <c:strRef>
              <c:f>Лист1!$D$1</c:f>
              <c:strCache>
                <c:ptCount val="1"/>
                <c:pt idx="0">
                  <c:v>Налоги на совокупный доход</c:v>
                </c:pt>
              </c:strCache>
            </c:strRef>
          </c:tx>
          <c:spPr>
            <a:solidFill>
              <a:schemeClr val="accent3">
                <a:lumMod val="60000"/>
                <a:lumOff val="40000"/>
              </a:schemeClr>
            </a:solidFill>
          </c:spPr>
          <c:dLbls>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Лист1!$D$2:$D$4</c:f>
              <c:numCache>
                <c:formatCode>#,##0.0</c:formatCode>
                <c:ptCount val="3"/>
                <c:pt idx="0">
                  <c:v>259292.5</c:v>
                </c:pt>
                <c:pt idx="1">
                  <c:v>230507.9</c:v>
                </c:pt>
                <c:pt idx="2">
                  <c:v>235018.9</c:v>
                </c:pt>
              </c:numCache>
            </c:numRef>
          </c:val>
          <c:extLst xmlns:c16r2="http://schemas.microsoft.com/office/drawing/2015/06/chart">
            <c:ext xmlns:c16="http://schemas.microsoft.com/office/drawing/2014/chart" uri="{C3380CC4-5D6E-409C-BE32-E72D297353CC}">
              <c16:uniqueId val="{00000002-10EA-4B65-A7D5-4850110018A9}"/>
            </c:ext>
          </c:extLst>
        </c:ser>
        <c:ser>
          <c:idx val="3"/>
          <c:order val="3"/>
          <c:tx>
            <c:strRef>
              <c:f>Лист1!$E$1</c:f>
              <c:strCache>
                <c:ptCount val="1"/>
                <c:pt idx="0">
                  <c:v>Налоги на имущество</c:v>
                </c:pt>
              </c:strCache>
            </c:strRef>
          </c:tx>
          <c:spPr>
            <a:solidFill>
              <a:schemeClr val="tx2">
                <a:lumMod val="20000"/>
                <a:lumOff val="80000"/>
              </a:schemeClr>
            </a:solidFill>
          </c:spPr>
          <c:dLbls>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Лист1!$E$2:$E$4</c:f>
              <c:numCache>
                <c:formatCode>#,##0.0</c:formatCode>
                <c:ptCount val="3"/>
                <c:pt idx="0">
                  <c:v>62031.199999999997</c:v>
                </c:pt>
                <c:pt idx="1">
                  <c:v>67290</c:v>
                </c:pt>
                <c:pt idx="2">
                  <c:v>70659.600000000006</c:v>
                </c:pt>
              </c:numCache>
            </c:numRef>
          </c:val>
          <c:extLst xmlns:c16r2="http://schemas.microsoft.com/office/drawing/2015/06/chart">
            <c:ext xmlns:c16="http://schemas.microsoft.com/office/drawing/2014/chart" uri="{C3380CC4-5D6E-409C-BE32-E72D297353CC}">
              <c16:uniqueId val="{00000003-10EA-4B65-A7D5-4850110018A9}"/>
            </c:ext>
          </c:extLst>
        </c:ser>
        <c:ser>
          <c:idx val="4"/>
          <c:order val="4"/>
          <c:tx>
            <c:strRef>
              <c:f>Лист1!$F$1</c:f>
              <c:strCache>
                <c:ptCount val="1"/>
                <c:pt idx="0">
                  <c:v>Государственная пошлина</c:v>
                </c:pt>
              </c:strCache>
            </c:strRef>
          </c:tx>
          <c:spPr>
            <a:solidFill>
              <a:schemeClr val="accent4">
                <a:lumMod val="60000"/>
                <a:lumOff val="40000"/>
              </a:schemeClr>
            </a:solidFill>
          </c:spPr>
          <c:dLbls>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Лист1!$F$2:$F$4</c:f>
              <c:numCache>
                <c:formatCode>#,##0.0</c:formatCode>
                <c:ptCount val="3"/>
                <c:pt idx="0">
                  <c:v>14162.6</c:v>
                </c:pt>
                <c:pt idx="1">
                  <c:v>29840.7</c:v>
                </c:pt>
                <c:pt idx="2">
                  <c:v>29938.7</c:v>
                </c:pt>
              </c:numCache>
            </c:numRef>
          </c:val>
          <c:extLst xmlns:c16r2="http://schemas.microsoft.com/office/drawing/2015/06/chart">
            <c:ext xmlns:c16="http://schemas.microsoft.com/office/drawing/2014/chart" uri="{C3380CC4-5D6E-409C-BE32-E72D297353CC}">
              <c16:uniqueId val="{00000004-10EA-4B65-A7D5-4850110018A9}"/>
            </c:ext>
          </c:extLst>
        </c:ser>
        <c:shape val="cylinder"/>
        <c:axId val="134246784"/>
        <c:axId val="134248320"/>
        <c:axId val="0"/>
      </c:bar3DChart>
      <c:catAx>
        <c:axId val="134246784"/>
        <c:scaling>
          <c:orientation val="minMax"/>
        </c:scaling>
        <c:axPos val="b"/>
        <c:numFmt formatCode="General" sourceLinked="0"/>
        <c:tickLblPos val="nextTo"/>
        <c:txPr>
          <a:bodyPr/>
          <a:lstStyle/>
          <a:p>
            <a:pPr>
              <a:defRPr sz="1400">
                <a:latin typeface="+mn-lt"/>
              </a:defRPr>
            </a:pPr>
            <a:endParaRPr lang="ru-RU"/>
          </a:p>
        </c:txPr>
        <c:crossAx val="134248320"/>
        <c:crosses val="autoZero"/>
        <c:auto val="1"/>
        <c:lblAlgn val="ctr"/>
        <c:lblOffset val="100"/>
      </c:catAx>
      <c:valAx>
        <c:axId val="134248320"/>
        <c:scaling>
          <c:orientation val="minMax"/>
        </c:scaling>
        <c:delete val="1"/>
        <c:axPos val="l"/>
        <c:numFmt formatCode="#,##0.0" sourceLinked="1"/>
        <c:tickLblPos val="none"/>
        <c:crossAx val="134246784"/>
        <c:crosses val="autoZero"/>
        <c:crossBetween val="between"/>
      </c:valAx>
    </c:plotArea>
    <c:legend>
      <c:legendPos val="r"/>
      <c:layout>
        <c:manualLayout>
          <c:xMode val="edge"/>
          <c:yMode val="edge"/>
          <c:x val="0.74120159980002498"/>
          <c:y val="1.8125515492824925E-2"/>
          <c:w val="0.24879840019997629"/>
          <c:h val="0.92177113363579699"/>
        </c:manualLayout>
      </c:layout>
      <c:txPr>
        <a:bodyPr/>
        <a:lstStyle/>
        <a:p>
          <a:pPr>
            <a:defRPr sz="1400">
              <a:latin typeface="+mn-lt"/>
            </a:defRPr>
          </a:pPr>
          <a:endParaRPr lang="ru-RU"/>
        </a:p>
      </c:txPr>
    </c:legend>
    <c:plotVisOnly val="1"/>
    <c:dispBlanksAs val="gap"/>
  </c:chart>
  <c:txPr>
    <a:bodyPr/>
    <a:lstStyle/>
    <a:p>
      <a:pPr>
        <a:defRPr sz="1800"/>
      </a:pPr>
      <a:endParaRPr lang="ru-RU"/>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title>
      <c:txPr>
        <a:bodyPr/>
        <a:lstStyle/>
        <a:p>
          <a:pPr>
            <a:defRPr u="sng">
              <a:latin typeface="+mn-lt"/>
            </a:defRPr>
          </a:pPr>
          <a:endParaRPr lang="ru-RU"/>
        </a:p>
      </c:txPr>
    </c:title>
    <c:view3D>
      <c:rotX val="40"/>
      <c:perspective val="30"/>
    </c:view3D>
    <c:plotArea>
      <c:layout>
        <c:manualLayout>
          <c:layoutTarget val="inner"/>
          <c:xMode val="edge"/>
          <c:yMode val="edge"/>
          <c:x val="7.6388888888888895E-2"/>
          <c:y val="9.4144531933508316E-2"/>
          <c:w val="0.9236111111111116"/>
          <c:h val="0.87252213473315832"/>
        </c:manualLayout>
      </c:layout>
      <c:pie3DChart>
        <c:varyColors val="1"/>
        <c:ser>
          <c:idx val="0"/>
          <c:order val="0"/>
          <c:tx>
            <c:strRef>
              <c:f>Лист1!$B$1</c:f>
              <c:strCache>
                <c:ptCount val="1"/>
                <c:pt idx="0">
                  <c:v>Факт за 2025 год</c:v>
                </c:pt>
              </c:strCache>
            </c:strRef>
          </c:tx>
          <c:dPt>
            <c:idx val="0"/>
            <c:spPr>
              <a:solidFill>
                <a:schemeClr val="accent6">
                  <a:lumMod val="40000"/>
                  <a:lumOff val="60000"/>
                </a:schemeClr>
              </a:solidFill>
            </c:spPr>
            <c:extLst xmlns:c16r2="http://schemas.microsoft.com/office/drawing/2015/06/chart">
              <c:ext xmlns:c16="http://schemas.microsoft.com/office/drawing/2014/chart" uri="{C3380CC4-5D6E-409C-BE32-E72D297353CC}">
                <c16:uniqueId val="{00000000-F12B-4AE1-86A8-E90A2DDEF7BF}"/>
              </c:ext>
            </c:extLst>
          </c:dPt>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1-F12B-4AE1-86A8-E90A2DDEF7BF}"/>
              </c:ext>
            </c:extLst>
          </c:dPt>
          <c:dPt>
            <c:idx val="3"/>
            <c:spPr>
              <a:solidFill>
                <a:schemeClr val="accent5">
                  <a:lumMod val="40000"/>
                  <a:lumOff val="60000"/>
                </a:schemeClr>
              </a:solidFill>
            </c:spPr>
            <c:extLst xmlns:c16r2="http://schemas.microsoft.com/office/drawing/2015/06/chart">
              <c:ext xmlns:c16="http://schemas.microsoft.com/office/drawing/2014/chart" uri="{C3380CC4-5D6E-409C-BE32-E72D297353CC}">
                <c16:uniqueId val="{00000002-F12B-4AE1-86A8-E90A2DDEF7BF}"/>
              </c:ext>
            </c:extLst>
          </c:dPt>
          <c:dPt>
            <c:idx val="4"/>
            <c:spPr>
              <a:solidFill>
                <a:schemeClr val="accent2">
                  <a:lumMod val="40000"/>
                  <a:lumOff val="60000"/>
                </a:schemeClr>
              </a:solidFill>
            </c:spPr>
            <c:extLst xmlns:c16r2="http://schemas.microsoft.com/office/drawing/2015/06/chart">
              <c:ext xmlns:c16="http://schemas.microsoft.com/office/drawing/2014/chart" uri="{C3380CC4-5D6E-409C-BE32-E72D297353CC}">
                <c16:uniqueId val="{00000003-F12B-4AE1-86A8-E90A2DDEF7BF}"/>
              </c:ext>
            </c:extLst>
          </c:dPt>
          <c:dPt>
            <c:idx val="5"/>
            <c:spPr>
              <a:solidFill>
                <a:srgbClr val="FF6600"/>
              </a:solidFill>
            </c:spPr>
            <c:extLst xmlns:c16r2="http://schemas.microsoft.com/office/drawing/2015/06/chart">
              <c:ext xmlns:c16="http://schemas.microsoft.com/office/drawing/2014/chart" uri="{C3380CC4-5D6E-409C-BE32-E72D297353CC}">
                <c16:uniqueId val="{00000004-F12B-4AE1-86A8-E90A2DDEF7BF}"/>
              </c:ext>
            </c:extLst>
          </c:dPt>
          <c:cat>
            <c:strRef>
              <c:f>Лист1!$A$2:$A$7</c:f>
              <c:strCache>
                <c:ptCount val="4"/>
                <c:pt idx="0">
                  <c:v>Кв. 1</c:v>
                </c:pt>
                <c:pt idx="1">
                  <c:v>Кв. 2</c:v>
                </c:pt>
                <c:pt idx="2">
                  <c:v>Кв. 3</c:v>
                </c:pt>
                <c:pt idx="3">
                  <c:v>Кв. 4</c:v>
                </c:pt>
              </c:strCache>
            </c:strRef>
          </c:cat>
          <c:val>
            <c:numRef>
              <c:f>Лист1!$B$2:$B$7</c:f>
              <c:numCache>
                <c:formatCode>General</c:formatCode>
                <c:ptCount val="6"/>
                <c:pt idx="0" formatCode="#,##0.00">
                  <c:v>141816.20000000001</c:v>
                </c:pt>
                <c:pt idx="1">
                  <c:v>210.6</c:v>
                </c:pt>
                <c:pt idx="2">
                  <c:v>6016.2</c:v>
                </c:pt>
                <c:pt idx="3">
                  <c:v>39559.800000000003</c:v>
                </c:pt>
                <c:pt idx="4">
                  <c:v>-2257.5</c:v>
                </c:pt>
                <c:pt idx="5">
                  <c:v>471.5</c:v>
                </c:pt>
              </c:numCache>
            </c:numRef>
          </c:val>
          <c:extLst xmlns:c16r2="http://schemas.microsoft.com/office/drawing/2015/06/chart">
            <c:ext xmlns:c16="http://schemas.microsoft.com/office/drawing/2014/chart" uri="{C3380CC4-5D6E-409C-BE32-E72D297353CC}">
              <c16:uniqueId val="{00000005-F12B-4AE1-86A8-E90A2DDEF7BF}"/>
            </c:ext>
          </c:extLst>
        </c:ser>
      </c:pie3DChart>
    </c:plotArea>
    <c:plotVisOnly val="1"/>
    <c:dispBlanksAs val="zero"/>
  </c:chart>
  <c:txPr>
    <a:bodyPr/>
    <a:lstStyle/>
    <a:p>
      <a:pPr>
        <a:defRPr sz="1800"/>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gradFill>
          <a:gsLst>
            <a:gs pos="0">
              <a:srgbClr val="FFEFD1"/>
            </a:gs>
            <a:gs pos="64999">
              <a:srgbClr val="F0EBD5"/>
            </a:gs>
            <a:gs pos="100000">
              <a:srgbClr val="D1C39F"/>
            </a:gs>
          </a:gsLst>
          <a:lin ang="5400000" scaled="0"/>
        </a:gradFill>
      </c:spPr>
    </c:floor>
    <c:plotArea>
      <c:layout>
        <c:manualLayout>
          <c:layoutTarget val="inner"/>
          <c:xMode val="edge"/>
          <c:yMode val="edge"/>
          <c:x val="0"/>
          <c:y val="0"/>
          <c:w val="0.66530168196431072"/>
          <c:h val="0.83873130161243292"/>
        </c:manualLayout>
      </c:layout>
      <c:bar3DChart>
        <c:barDir val="col"/>
        <c:grouping val="clustered"/>
        <c:ser>
          <c:idx val="0"/>
          <c:order val="0"/>
          <c:tx>
            <c:strRef>
              <c:f>Лист1!$B$1</c:f>
              <c:strCache>
                <c:ptCount val="1"/>
                <c:pt idx="0">
                  <c:v>Доходы от использования муниципального имущества</c:v>
                </c:pt>
              </c:strCache>
            </c:strRef>
          </c:tx>
          <c:spPr>
            <a:solidFill>
              <a:schemeClr val="accent6">
                <a:lumMod val="40000"/>
                <a:lumOff val="60000"/>
              </a:schemeClr>
            </a:solidFill>
          </c:spPr>
          <c:dLbls>
            <c:spPr>
              <a:noFill/>
              <a:ln>
                <a:noFill/>
              </a:ln>
              <a:effectLst/>
            </c:spPr>
            <c:txPr>
              <a:bodyPr/>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Лист1!$B$2:$B$4</c:f>
              <c:numCache>
                <c:formatCode>#,##0.0</c:formatCode>
                <c:ptCount val="3"/>
                <c:pt idx="0">
                  <c:v>129363.6</c:v>
                </c:pt>
                <c:pt idx="1">
                  <c:v>139169.79999999999</c:v>
                </c:pt>
                <c:pt idx="2">
                  <c:v>141816.20000000001</c:v>
                </c:pt>
              </c:numCache>
            </c:numRef>
          </c:val>
          <c:extLst xmlns:c16r2="http://schemas.microsoft.com/office/drawing/2015/06/chart">
            <c:ext xmlns:c16="http://schemas.microsoft.com/office/drawing/2014/chart" uri="{C3380CC4-5D6E-409C-BE32-E72D297353CC}">
              <c16:uniqueId val="{00000000-FE73-45C8-B4FB-C53947C09560}"/>
            </c:ext>
          </c:extLst>
        </c:ser>
        <c:ser>
          <c:idx val="1"/>
          <c:order val="1"/>
          <c:tx>
            <c:strRef>
              <c:f>Лист1!$C$1</c:f>
              <c:strCache>
                <c:ptCount val="1"/>
                <c:pt idx="0">
                  <c:v>Плата за негативное воздействие на окружающую среду</c:v>
                </c:pt>
              </c:strCache>
            </c:strRef>
          </c:tx>
          <c:spPr>
            <a:solidFill>
              <a:srgbClr val="FF6600"/>
            </a:solidFill>
          </c:spPr>
          <c:dLbls>
            <c:dLbl>
              <c:idx val="0"/>
              <c:layout>
                <c:manualLayout>
                  <c:x val="1.4792899408284023E-3"/>
                  <c:y val="-1.5126049419304621E-2"/>
                </c:manualLayout>
              </c:layout>
              <c:tx>
                <c:rich>
                  <a:bodyPr/>
                  <a:lstStyle/>
                  <a:p>
                    <a:r>
                      <a:rPr lang="en-US" sz="1400" dirty="0">
                        <a:latin typeface="+mn-lt"/>
                      </a:rPr>
                      <a:t>5</a:t>
                    </a:r>
                    <a:r>
                      <a:rPr lang="en-US" dirty="0"/>
                      <a:t>41,6</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E73-45C8-B4FB-C53947C09560}"/>
                </c:ext>
              </c:extLst>
            </c:dLbl>
            <c:dLbl>
              <c:idx val="1"/>
              <c:layout>
                <c:manualLayout>
                  <c:x val="1.4792899408284023E-3"/>
                  <c:y val="-5.042016473101540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E73-45C8-B4FB-C53947C09560}"/>
                </c:ext>
              </c:extLst>
            </c:dLbl>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Лист1!$C$2:$C$4</c:f>
              <c:numCache>
                <c:formatCode>#,##0.0</c:formatCode>
                <c:ptCount val="3"/>
                <c:pt idx="0">
                  <c:v>541.6</c:v>
                </c:pt>
                <c:pt idx="1">
                  <c:v>210.6</c:v>
                </c:pt>
                <c:pt idx="2">
                  <c:v>210.6</c:v>
                </c:pt>
              </c:numCache>
            </c:numRef>
          </c:val>
          <c:extLst xmlns:c16r2="http://schemas.microsoft.com/office/drawing/2015/06/chart">
            <c:ext xmlns:c16="http://schemas.microsoft.com/office/drawing/2014/chart" uri="{C3380CC4-5D6E-409C-BE32-E72D297353CC}">
              <c16:uniqueId val="{00000003-FE73-45C8-B4FB-C53947C09560}"/>
            </c:ext>
          </c:extLst>
        </c:ser>
        <c:ser>
          <c:idx val="2"/>
          <c:order val="2"/>
          <c:tx>
            <c:strRef>
              <c:f>Лист1!$D$1</c:f>
              <c:strCache>
                <c:ptCount val="1"/>
                <c:pt idx="0">
                  <c:v>Доходы от оказания платных услуг (работ) и компенсации затрат государства</c:v>
                </c:pt>
              </c:strCache>
            </c:strRef>
          </c:tx>
          <c:spPr>
            <a:solidFill>
              <a:schemeClr val="accent2">
                <a:lumMod val="40000"/>
                <a:lumOff val="60000"/>
              </a:schemeClr>
            </a:solidFill>
          </c:spPr>
          <c:dLbls>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Лист1!$D$2:$D$4</c:f>
              <c:numCache>
                <c:formatCode>#,##0.0</c:formatCode>
                <c:ptCount val="3"/>
                <c:pt idx="0">
                  <c:v>2497.4</c:v>
                </c:pt>
                <c:pt idx="1">
                  <c:v>5967.1</c:v>
                </c:pt>
                <c:pt idx="2">
                  <c:v>6016.2</c:v>
                </c:pt>
              </c:numCache>
            </c:numRef>
          </c:val>
          <c:extLst xmlns:c16r2="http://schemas.microsoft.com/office/drawing/2015/06/chart">
            <c:ext xmlns:c16="http://schemas.microsoft.com/office/drawing/2014/chart" uri="{C3380CC4-5D6E-409C-BE32-E72D297353CC}">
              <c16:uniqueId val="{00000004-FE73-45C8-B4FB-C53947C09560}"/>
            </c:ext>
          </c:extLst>
        </c:ser>
        <c:ser>
          <c:idx val="3"/>
          <c:order val="3"/>
          <c:tx>
            <c:strRef>
              <c:f>Лист1!$E$1</c:f>
              <c:strCache>
                <c:ptCount val="1"/>
                <c:pt idx="0">
                  <c:v>Доходы от продажи материальных инематериальных активов</c:v>
                </c:pt>
              </c:strCache>
            </c:strRef>
          </c:tx>
          <c:spPr>
            <a:solidFill>
              <a:schemeClr val="accent5">
                <a:lumMod val="40000"/>
                <a:lumOff val="60000"/>
              </a:schemeClr>
            </a:solidFill>
          </c:spPr>
          <c:dLbls>
            <c:dLbl>
              <c:idx val="0"/>
              <c:tx>
                <c:rich>
                  <a:bodyPr/>
                  <a:lstStyle/>
                  <a:p>
                    <a:r>
                      <a:rPr lang="en-US" sz="1400" dirty="0">
                        <a:latin typeface="+mn-lt"/>
                      </a:rPr>
                      <a:t>3</a:t>
                    </a:r>
                    <a:r>
                      <a:rPr lang="en-US" dirty="0"/>
                      <a:t>9  110,6</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E73-45C8-B4FB-C53947C09560}"/>
                </c:ext>
              </c:extLst>
            </c:dLbl>
            <c:dLbl>
              <c:idx val="1"/>
              <c:tx>
                <c:rich>
                  <a:bodyPr/>
                  <a:lstStyle/>
                  <a:p>
                    <a:r>
                      <a:rPr lang="en-US" sz="1400">
                        <a:latin typeface="+mn-lt"/>
                      </a:rPr>
                      <a:t>3</a:t>
                    </a:r>
                    <a:r>
                      <a:rPr lang="en-US"/>
                      <a:t>8  579,4</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FE73-45C8-B4FB-C53947C09560}"/>
                </c:ext>
              </c:extLst>
            </c:dLbl>
            <c:dLbl>
              <c:idx val="2"/>
              <c:tx>
                <c:rich>
                  <a:bodyPr/>
                  <a:lstStyle/>
                  <a:p>
                    <a:r>
                      <a:rPr lang="en-US" sz="1400">
                        <a:latin typeface="+mn-lt"/>
                      </a:rPr>
                      <a:t>3</a:t>
                    </a:r>
                    <a:r>
                      <a:rPr lang="en-US"/>
                      <a:t>9  559,8</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FE73-45C8-B4FB-C53947C09560}"/>
                </c:ext>
              </c:extLst>
            </c:dLbl>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Лист1!$E$2:$E$4</c:f>
              <c:numCache>
                <c:formatCode>#,##0.0</c:formatCode>
                <c:ptCount val="3"/>
                <c:pt idx="0">
                  <c:v>39110.6</c:v>
                </c:pt>
                <c:pt idx="1">
                  <c:v>38579.4</c:v>
                </c:pt>
                <c:pt idx="2">
                  <c:v>39559.800000000003</c:v>
                </c:pt>
              </c:numCache>
            </c:numRef>
          </c:val>
          <c:extLst xmlns:c16r2="http://schemas.microsoft.com/office/drawing/2015/06/chart">
            <c:ext xmlns:c16="http://schemas.microsoft.com/office/drawing/2014/chart" uri="{C3380CC4-5D6E-409C-BE32-E72D297353CC}">
              <c16:uniqueId val="{00000008-FE73-45C8-B4FB-C53947C09560}"/>
            </c:ext>
          </c:extLst>
        </c:ser>
        <c:ser>
          <c:idx val="4"/>
          <c:order val="4"/>
          <c:tx>
            <c:strRef>
              <c:f>Лист1!$F$1</c:f>
              <c:strCache>
                <c:ptCount val="1"/>
                <c:pt idx="0">
                  <c:v>Штрафы, санкции, возмещение ущерба</c:v>
                </c:pt>
              </c:strCache>
            </c:strRef>
          </c:tx>
          <c:spPr>
            <a:solidFill>
              <a:schemeClr val="accent4">
                <a:lumMod val="60000"/>
                <a:lumOff val="40000"/>
              </a:schemeClr>
            </a:solidFill>
          </c:spPr>
          <c:dLbls>
            <c:dLbl>
              <c:idx val="0"/>
              <c:layout>
                <c:manualLayout>
                  <c:x val="8.8757396449704734E-3"/>
                  <c:y val="1.00840329462030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FE73-45C8-B4FB-C53947C09560}"/>
                </c:ext>
              </c:extLst>
            </c:dLbl>
            <c:dLbl>
              <c:idx val="1"/>
              <c:layout>
                <c:manualLayout>
                  <c:x val="7.39644970414206E-3"/>
                  <c:y val="-5.0420164731014442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FE73-45C8-B4FB-C53947C09560}"/>
                </c:ext>
              </c:extLst>
            </c:dLbl>
            <c:dLbl>
              <c:idx val="2"/>
              <c:layout>
                <c:manualLayout>
                  <c:x val="7.39644970414206E-3"/>
                  <c:y val="0"/>
                </c:manualLayout>
              </c:layout>
              <c:tx>
                <c:rich>
                  <a:bodyPr/>
                  <a:lstStyle/>
                  <a:p>
                    <a:r>
                      <a:rPr lang="en-US" sz="1400" dirty="0">
                        <a:latin typeface="+mn-lt"/>
                      </a:rPr>
                      <a:t>-</a:t>
                    </a:r>
                    <a:r>
                      <a:rPr lang="en-US" baseline="0" dirty="0"/>
                      <a:t> 2 257,5</a:t>
                    </a:r>
                    <a:endParaRPr lang="en-US" dirty="0"/>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FE73-45C8-B4FB-C53947C09560}"/>
                </c:ext>
              </c:extLst>
            </c:dLbl>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Лист1!$F$2:$F$4</c:f>
              <c:numCache>
                <c:formatCode>#,##0.0</c:formatCode>
                <c:ptCount val="3"/>
                <c:pt idx="0">
                  <c:v>11384.6</c:v>
                </c:pt>
                <c:pt idx="1">
                  <c:v>3734.9</c:v>
                </c:pt>
                <c:pt idx="2">
                  <c:v>0</c:v>
                </c:pt>
              </c:numCache>
            </c:numRef>
          </c:val>
          <c:extLst xmlns:c16r2="http://schemas.microsoft.com/office/drawing/2015/06/chart">
            <c:ext xmlns:c16="http://schemas.microsoft.com/office/drawing/2014/chart" uri="{C3380CC4-5D6E-409C-BE32-E72D297353CC}">
              <c16:uniqueId val="{0000000C-FE73-45C8-B4FB-C53947C09560}"/>
            </c:ext>
          </c:extLst>
        </c:ser>
        <c:ser>
          <c:idx val="5"/>
          <c:order val="5"/>
          <c:tx>
            <c:strRef>
              <c:f>Лист1!$G$1</c:f>
              <c:strCache>
                <c:ptCount val="1"/>
                <c:pt idx="0">
                  <c:v>Прочие неналоговые доходы</c:v>
                </c:pt>
              </c:strCache>
            </c:strRef>
          </c:tx>
          <c:spPr>
            <a:solidFill>
              <a:schemeClr val="accent3">
                <a:lumMod val="60000"/>
                <a:lumOff val="40000"/>
              </a:schemeClr>
            </a:solidFill>
          </c:spPr>
          <c:dLbls>
            <c:dLbl>
              <c:idx val="0"/>
              <c:layout>
                <c:manualLayout>
                  <c:x val="1.183431952662722E-2"/>
                  <c:y val="-5.042016473101540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FE73-45C8-B4FB-C53947C09560}"/>
                </c:ext>
              </c:extLst>
            </c:dLbl>
            <c:dLbl>
              <c:idx val="1"/>
              <c:layout>
                <c:manualLayout>
                  <c:x val="1.4792899408284023E-2"/>
                  <c:y val="-5.042016473101540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FE73-45C8-B4FB-C53947C09560}"/>
                </c:ext>
              </c:extLst>
            </c:dLbl>
            <c:dLbl>
              <c:idx val="2"/>
              <c:layout>
                <c:manualLayout>
                  <c:x val="1.7751479289940902E-2"/>
                  <c:y val="-5.042016473101540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FE73-45C8-B4FB-C53947C09560}"/>
                </c:ext>
              </c:extLst>
            </c:dLbl>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Лист1!$G$2:$G$4</c:f>
              <c:numCache>
                <c:formatCode>#,##0.0</c:formatCode>
                <c:ptCount val="3"/>
                <c:pt idx="0">
                  <c:v>254.2</c:v>
                </c:pt>
                <c:pt idx="1">
                  <c:v>416.6</c:v>
                </c:pt>
                <c:pt idx="2">
                  <c:v>471.5</c:v>
                </c:pt>
              </c:numCache>
            </c:numRef>
          </c:val>
          <c:extLst xmlns:c16r2="http://schemas.microsoft.com/office/drawing/2015/06/chart">
            <c:ext xmlns:c16="http://schemas.microsoft.com/office/drawing/2014/chart" uri="{C3380CC4-5D6E-409C-BE32-E72D297353CC}">
              <c16:uniqueId val="{00000010-FE73-45C8-B4FB-C53947C09560}"/>
            </c:ext>
          </c:extLst>
        </c:ser>
        <c:shape val="cylinder"/>
        <c:axId val="138840320"/>
        <c:axId val="138895360"/>
        <c:axId val="0"/>
      </c:bar3DChart>
      <c:catAx>
        <c:axId val="138840320"/>
        <c:scaling>
          <c:orientation val="minMax"/>
        </c:scaling>
        <c:axPos val="b"/>
        <c:numFmt formatCode="General" sourceLinked="0"/>
        <c:tickLblPos val="nextTo"/>
        <c:txPr>
          <a:bodyPr/>
          <a:lstStyle/>
          <a:p>
            <a:pPr>
              <a:defRPr sz="1200">
                <a:latin typeface="+mn-lt"/>
              </a:defRPr>
            </a:pPr>
            <a:endParaRPr lang="ru-RU"/>
          </a:p>
        </c:txPr>
        <c:crossAx val="138895360"/>
        <c:crosses val="autoZero"/>
        <c:auto val="1"/>
        <c:lblAlgn val="ctr"/>
        <c:lblOffset val="100"/>
      </c:catAx>
      <c:valAx>
        <c:axId val="138895360"/>
        <c:scaling>
          <c:orientation val="minMax"/>
        </c:scaling>
        <c:delete val="1"/>
        <c:axPos val="l"/>
        <c:numFmt formatCode="#,##0.0" sourceLinked="1"/>
        <c:tickLblPos val="none"/>
        <c:crossAx val="138840320"/>
        <c:crosses val="autoZero"/>
        <c:crossBetween val="between"/>
      </c:valAx>
    </c:plotArea>
    <c:legend>
      <c:legendPos val="r"/>
      <c:layout>
        <c:manualLayout>
          <c:xMode val="edge"/>
          <c:yMode val="edge"/>
          <c:x val="0.66530168196431072"/>
          <c:y val="1.5126049419304621E-2"/>
          <c:w val="0.31546754880492139"/>
          <c:h val="0.91186178046305955"/>
        </c:manualLayout>
      </c:layout>
      <c:txPr>
        <a:bodyPr/>
        <a:lstStyle/>
        <a:p>
          <a:pPr>
            <a:defRPr sz="1400">
              <a:latin typeface="+mn-lt"/>
            </a:defRPr>
          </a:pPr>
          <a:endParaRPr lang="ru-RU"/>
        </a:p>
      </c:txPr>
    </c:legend>
    <c:plotVisOnly val="1"/>
    <c:dispBlanksAs val="gap"/>
  </c:chart>
  <c:txPr>
    <a:bodyPr/>
    <a:lstStyle/>
    <a:p>
      <a:pPr>
        <a:defRPr sz="1800"/>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ru-RU"/>
  <c:chart>
    <c:title>
      <c:txPr>
        <a:bodyPr/>
        <a:lstStyle/>
        <a:p>
          <a:pPr>
            <a:defRPr u="sng">
              <a:latin typeface="+mn-lt"/>
            </a:defRPr>
          </a:pPr>
          <a:endParaRPr lang="ru-RU"/>
        </a:p>
      </c:txPr>
    </c:title>
    <c:plotArea>
      <c:layout>
        <c:manualLayout>
          <c:layoutTarget val="inner"/>
          <c:xMode val="edge"/>
          <c:yMode val="edge"/>
          <c:x val="0"/>
          <c:y val="0.16736862187165497"/>
          <c:w val="0.96959459459459785"/>
          <c:h val="0.72966106563866762"/>
        </c:manualLayout>
      </c:layout>
      <c:pieChart>
        <c:varyColors val="1"/>
        <c:ser>
          <c:idx val="0"/>
          <c:order val="0"/>
          <c:tx>
            <c:strRef>
              <c:f>Лист1!$B$1</c:f>
              <c:strCache>
                <c:ptCount val="1"/>
                <c:pt idx="0">
                  <c:v>Факт за 2025 год</c:v>
                </c:pt>
              </c:strCache>
            </c:strRef>
          </c:tx>
          <c:explosion val="25"/>
          <c:dPt>
            <c:idx val="1"/>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0-7A9B-41B2-9B33-E986C6B4B45D}"/>
              </c:ext>
            </c:extLst>
          </c:dPt>
          <c:dPt>
            <c:idx val="2"/>
            <c:spPr>
              <a:solidFill>
                <a:schemeClr val="accent5">
                  <a:lumMod val="40000"/>
                  <a:lumOff val="60000"/>
                </a:schemeClr>
              </a:solidFill>
            </c:spPr>
            <c:extLst xmlns:c16r2="http://schemas.microsoft.com/office/drawing/2015/06/chart">
              <c:ext xmlns:c16="http://schemas.microsoft.com/office/drawing/2014/chart" uri="{C3380CC4-5D6E-409C-BE32-E72D297353CC}">
                <c16:uniqueId val="{00000001-7A9B-41B2-9B33-E986C6B4B45D}"/>
              </c:ext>
            </c:extLst>
          </c:dPt>
          <c:cat>
            <c:strRef>
              <c:f>Лист1!$A$2:$A$6</c:f>
              <c:strCache>
                <c:ptCount val="4"/>
                <c:pt idx="0">
                  <c:v>Кв. 1</c:v>
                </c:pt>
                <c:pt idx="1">
                  <c:v>Кв. 2</c:v>
                </c:pt>
                <c:pt idx="2">
                  <c:v>Кв. 3</c:v>
                </c:pt>
                <c:pt idx="3">
                  <c:v>Кв. 4</c:v>
                </c:pt>
              </c:strCache>
            </c:strRef>
          </c:cat>
          <c:val>
            <c:numRef>
              <c:f>Лист1!$B$2:$B$6</c:f>
              <c:numCache>
                <c:formatCode>General</c:formatCode>
                <c:ptCount val="5"/>
                <c:pt idx="0">
                  <c:v>215676.3</c:v>
                </c:pt>
                <c:pt idx="1">
                  <c:v>1396475</c:v>
                </c:pt>
                <c:pt idx="2">
                  <c:v>1704605.7</c:v>
                </c:pt>
                <c:pt idx="3">
                  <c:v>79042.2</c:v>
                </c:pt>
                <c:pt idx="4">
                  <c:v>18262.900000000001</c:v>
                </c:pt>
              </c:numCache>
            </c:numRef>
          </c:val>
          <c:extLst xmlns:c16r2="http://schemas.microsoft.com/office/drawing/2015/06/chart">
            <c:ext xmlns:c16="http://schemas.microsoft.com/office/drawing/2014/chart" uri="{C3380CC4-5D6E-409C-BE32-E72D297353CC}">
              <c16:uniqueId val="{00000002-7A9B-41B2-9B33-E986C6B4B45D}"/>
            </c:ext>
          </c:extLst>
        </c:ser>
        <c:firstSliceAng val="0"/>
      </c:pieChart>
    </c:plotArea>
    <c:plotVisOnly val="1"/>
    <c:dispBlanksAs val="zero"/>
  </c:chart>
  <c:txPr>
    <a:bodyPr/>
    <a:lstStyle/>
    <a:p>
      <a:pPr>
        <a:defRPr sz="1800"/>
      </a:pPr>
      <a:endParaRPr lang="ru-RU"/>
    </a:p>
  </c:txPr>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gradFill>
          <a:gsLst>
            <a:gs pos="0">
              <a:srgbClr val="FFEFD1"/>
            </a:gs>
            <a:gs pos="64999">
              <a:srgbClr val="F0EBD5"/>
            </a:gs>
            <a:gs pos="100000">
              <a:srgbClr val="D1C39F"/>
            </a:gs>
          </a:gsLst>
          <a:lin ang="5400000" scaled="0"/>
        </a:gradFill>
      </c:spPr>
    </c:floor>
    <c:plotArea>
      <c:layout/>
      <c:bar3DChart>
        <c:barDir val="col"/>
        <c:grouping val="clustered"/>
        <c:ser>
          <c:idx val="0"/>
          <c:order val="0"/>
          <c:tx>
            <c:strRef>
              <c:f>Лист1!$B$1</c:f>
              <c:strCache>
                <c:ptCount val="1"/>
                <c:pt idx="0">
                  <c:v>Дотации</c:v>
                </c:pt>
              </c:strCache>
            </c:strRef>
          </c:tx>
          <c:spPr>
            <a:solidFill>
              <a:schemeClr val="tx2">
                <a:lumMod val="40000"/>
                <a:lumOff val="60000"/>
              </a:schemeClr>
            </a:solidFill>
          </c:spPr>
          <c:dLbls>
            <c:dLbl>
              <c:idx val="0"/>
              <c:layout>
                <c:manualLayout>
                  <c:x val="0"/>
                  <c:y val="-7.0312495674674479E-3"/>
                </c:manualLayout>
              </c:layout>
              <c:tx>
                <c:rich>
                  <a:bodyPr/>
                  <a:lstStyle/>
                  <a:p>
                    <a:r>
                      <a:rPr lang="en-US" sz="1400" dirty="0">
                        <a:latin typeface="+mn-lt"/>
                      </a:rPr>
                      <a:t>7</a:t>
                    </a:r>
                    <a:r>
                      <a:rPr lang="en-US" dirty="0"/>
                      <a:t>11 893,2</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BD4-4BF1-9C5C-D7850796CC16}"/>
                </c:ext>
              </c:extLst>
            </c:dLbl>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Лист1!$B$2:$B$4</c:f>
              <c:numCache>
                <c:formatCode>#,##0.0</c:formatCode>
                <c:ptCount val="3"/>
                <c:pt idx="0">
                  <c:v>711893.2</c:v>
                </c:pt>
                <c:pt idx="1">
                  <c:v>215676.3</c:v>
                </c:pt>
                <c:pt idx="2">
                  <c:v>215676.3</c:v>
                </c:pt>
              </c:numCache>
            </c:numRef>
          </c:val>
          <c:extLst xmlns:c16r2="http://schemas.microsoft.com/office/drawing/2015/06/chart">
            <c:ext xmlns:c16="http://schemas.microsoft.com/office/drawing/2014/chart" uri="{C3380CC4-5D6E-409C-BE32-E72D297353CC}">
              <c16:uniqueId val="{00000001-9BD4-4BF1-9C5C-D7850796CC16}"/>
            </c:ext>
          </c:extLst>
        </c:ser>
        <c:ser>
          <c:idx val="1"/>
          <c:order val="1"/>
          <c:tx>
            <c:strRef>
              <c:f>Лист1!$C$1</c:f>
              <c:strCache>
                <c:ptCount val="1"/>
                <c:pt idx="0">
                  <c:v>Субсидии</c:v>
                </c:pt>
              </c:strCache>
            </c:strRef>
          </c:tx>
          <c:spPr>
            <a:solidFill>
              <a:schemeClr val="accent6">
                <a:lumMod val="60000"/>
                <a:lumOff val="40000"/>
              </a:schemeClr>
            </a:solidFill>
          </c:spPr>
          <c:dLbls>
            <c:dLbl>
              <c:idx val="0"/>
              <c:layout>
                <c:manualLayout>
                  <c:x val="-4.2187500000000003E-2"/>
                  <c:y val="0.1101562432236567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BD4-4BF1-9C5C-D7850796CC16}"/>
                </c:ext>
              </c:extLst>
            </c:dLbl>
            <c:dLbl>
              <c:idx val="1"/>
              <c:layout>
                <c:manualLayout>
                  <c:x val="-3.90625E-2"/>
                  <c:y val="-4.6876842588776755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BD4-4BF1-9C5C-D7850796CC16}"/>
                </c:ext>
              </c:extLst>
            </c:dLbl>
            <c:dLbl>
              <c:idx val="2"/>
              <c:layout>
                <c:manualLayout>
                  <c:x val="-4.3750123031496113E-2"/>
                  <c:y val="4.687315164412207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BD4-4BF1-9C5C-D7850796CC16}"/>
                </c:ext>
              </c:extLst>
            </c:dLbl>
            <c:spPr>
              <a:noFill/>
              <a:ln>
                <a:noFill/>
              </a:ln>
              <a:effectLst/>
            </c:spPr>
            <c:txPr>
              <a:bodyPr/>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Лист1!$C$2:$C$4</c:f>
              <c:numCache>
                <c:formatCode>#,##0.0</c:formatCode>
                <c:ptCount val="3"/>
                <c:pt idx="0">
                  <c:v>2245013.7000000002</c:v>
                </c:pt>
                <c:pt idx="1">
                  <c:v>1404857.1</c:v>
                </c:pt>
                <c:pt idx="2">
                  <c:v>1396475</c:v>
                </c:pt>
              </c:numCache>
            </c:numRef>
          </c:val>
          <c:extLst xmlns:c16r2="http://schemas.microsoft.com/office/drawing/2015/06/chart">
            <c:ext xmlns:c16="http://schemas.microsoft.com/office/drawing/2014/chart" uri="{C3380CC4-5D6E-409C-BE32-E72D297353CC}">
              <c16:uniqueId val="{00000005-9BD4-4BF1-9C5C-D7850796CC16}"/>
            </c:ext>
          </c:extLst>
        </c:ser>
        <c:ser>
          <c:idx val="2"/>
          <c:order val="2"/>
          <c:tx>
            <c:strRef>
              <c:f>Лист1!$D$1</c:f>
              <c:strCache>
                <c:ptCount val="1"/>
                <c:pt idx="0">
                  <c:v>Субвенции </c:v>
                </c:pt>
              </c:strCache>
            </c:strRef>
          </c:tx>
          <c:spPr>
            <a:solidFill>
              <a:schemeClr val="accent5">
                <a:lumMod val="40000"/>
                <a:lumOff val="60000"/>
              </a:schemeClr>
            </a:solidFill>
          </c:spPr>
          <c:dLbls>
            <c:dLbl>
              <c:idx val="0"/>
              <c:layout>
                <c:manualLayout>
                  <c:x val="5.6249999999999946E-2"/>
                  <c:y val="-1.1718749279112433E-2"/>
                </c:manualLayout>
              </c:layout>
              <c:tx>
                <c:rich>
                  <a:bodyPr/>
                  <a:lstStyle/>
                  <a:p>
                    <a:r>
                      <a:rPr lang="en-US" sz="1400" dirty="0">
                        <a:latin typeface="+mn-lt"/>
                      </a:rPr>
                      <a:t> </a:t>
                    </a:r>
                    <a:r>
                      <a:rPr lang="en-US" dirty="0"/>
                      <a:t>1 685 755,8</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9BD4-4BF1-9C5C-D7850796CC16}"/>
                </c:ext>
              </c:extLst>
            </c:dLbl>
            <c:dLbl>
              <c:idx val="1"/>
              <c:layout>
                <c:manualLayout>
                  <c:x val="3.7500000000000006E-2"/>
                  <c:y val="-7.0312495674674479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9BD4-4BF1-9C5C-D7850796CC16}"/>
                </c:ext>
              </c:extLst>
            </c:dLbl>
            <c:dLbl>
              <c:idx val="2"/>
              <c:layout>
                <c:manualLayout>
                  <c:x val="3.2812500000000001E-2"/>
                  <c:y val="-4.687499711644953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9BD4-4BF1-9C5C-D7850796CC16}"/>
                </c:ext>
              </c:extLst>
            </c:dLbl>
            <c:spPr>
              <a:noFill/>
              <a:ln>
                <a:noFill/>
              </a:ln>
              <a:effectLst/>
            </c:spPr>
            <c:txPr>
              <a:bodyPr rot="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Лист1!$D$2:$D$4</c:f>
              <c:numCache>
                <c:formatCode>#,##0.0</c:formatCode>
                <c:ptCount val="3"/>
                <c:pt idx="0">
                  <c:v>1685755.8</c:v>
                </c:pt>
                <c:pt idx="1">
                  <c:v>1705537</c:v>
                </c:pt>
                <c:pt idx="2">
                  <c:v>1704605.7</c:v>
                </c:pt>
              </c:numCache>
            </c:numRef>
          </c:val>
          <c:extLst xmlns:c16r2="http://schemas.microsoft.com/office/drawing/2015/06/chart">
            <c:ext xmlns:c16="http://schemas.microsoft.com/office/drawing/2014/chart" uri="{C3380CC4-5D6E-409C-BE32-E72D297353CC}">
              <c16:uniqueId val="{00000009-9BD4-4BF1-9C5C-D7850796CC16}"/>
            </c:ext>
          </c:extLst>
        </c:ser>
        <c:ser>
          <c:idx val="3"/>
          <c:order val="3"/>
          <c:tx>
            <c:strRef>
              <c:f>Лист1!$E$1</c:f>
              <c:strCache>
                <c:ptCount val="1"/>
                <c:pt idx="0">
                  <c:v>Иные межбюджетные трансферты</c:v>
                </c:pt>
              </c:strCache>
            </c:strRef>
          </c:tx>
          <c:dLbls>
            <c:dLbl>
              <c:idx val="0"/>
              <c:tx>
                <c:rich>
                  <a:bodyPr/>
                  <a:lstStyle/>
                  <a:p>
                    <a:r>
                      <a:rPr lang="en-US" sz="1400">
                        <a:latin typeface="+mn-lt"/>
                      </a:rPr>
                      <a:t>7</a:t>
                    </a:r>
                    <a:r>
                      <a:rPr lang="en-US"/>
                      <a:t>0 854,9</a:t>
                    </a:r>
                    <a:endParaRPr lang="en-US" dirty="0"/>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9BD4-4BF1-9C5C-D7850796CC16}"/>
                </c:ext>
              </c:extLst>
            </c:dLbl>
            <c:dLbl>
              <c:idx val="2"/>
              <c:layout>
                <c:manualLayout>
                  <c:x val="1.5625000000000053E-3"/>
                  <c:y val="-9.3749994232900022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9BD4-4BF1-9C5C-D7850796CC16}"/>
                </c:ext>
              </c:extLst>
            </c:dLbl>
            <c:spPr>
              <a:noFill/>
              <a:ln>
                <a:noFill/>
              </a:ln>
              <a:effectLst/>
            </c:spPr>
            <c:txPr>
              <a:bodyPr rot="-5400000" vert="horz"/>
              <a:lstStyle/>
              <a:p>
                <a:pPr>
                  <a:defRPr sz="14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Лист1!$E$2:$E$4</c:f>
              <c:numCache>
                <c:formatCode>#,##0.0</c:formatCode>
                <c:ptCount val="3"/>
                <c:pt idx="0">
                  <c:v>70854.899999999994</c:v>
                </c:pt>
                <c:pt idx="1">
                  <c:v>79169.399999999994</c:v>
                </c:pt>
                <c:pt idx="2">
                  <c:v>79042.2</c:v>
                </c:pt>
              </c:numCache>
            </c:numRef>
          </c:val>
          <c:extLst xmlns:c16r2="http://schemas.microsoft.com/office/drawing/2015/06/chart">
            <c:ext xmlns:c16="http://schemas.microsoft.com/office/drawing/2014/chart" uri="{C3380CC4-5D6E-409C-BE32-E72D297353CC}">
              <c16:uniqueId val="{0000000C-9BD4-4BF1-9C5C-D7850796CC16}"/>
            </c:ext>
          </c:extLst>
        </c:ser>
        <c:ser>
          <c:idx val="4"/>
          <c:order val="4"/>
          <c:tx>
            <c:strRef>
              <c:f>Лист1!$F$1</c:f>
              <c:strCache>
                <c:ptCount val="1"/>
                <c:pt idx="0">
                  <c:v>Прочие межбюджетные трансферты</c:v>
                </c:pt>
              </c:strCache>
            </c:strRef>
          </c:tx>
          <c:dLbls>
            <c:dLbl>
              <c:idx val="0"/>
              <c:tx>
                <c:rich>
                  <a:bodyPr/>
                  <a:lstStyle/>
                  <a:p>
                    <a:r>
                      <a:rPr lang="en-US" sz="1400" dirty="0">
                        <a:latin typeface="+mn-lt"/>
                      </a:rPr>
                      <a:t> </a:t>
                    </a:r>
                    <a:r>
                      <a:rPr lang="en-US" dirty="0"/>
                      <a:t>271 697,5</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9BD4-4BF1-9C5C-D7850796CC16}"/>
                </c:ext>
              </c:extLst>
            </c:dLbl>
            <c:dLbl>
              <c:idx val="1"/>
              <c:layout>
                <c:manualLayout>
                  <c:x val="1.0937499999999999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9BD4-4BF1-9C5C-D7850796CC16}"/>
                </c:ext>
              </c:extLst>
            </c:dLbl>
            <c:dLbl>
              <c:idx val="2"/>
              <c:layout>
                <c:manualLayout>
                  <c:x val="1.4062500000000021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9BD4-4BF1-9C5C-D7850796CC16}"/>
                </c:ext>
              </c:extLst>
            </c:dLbl>
            <c:delete val="1"/>
            <c:spPr>
              <a:noFill/>
              <a:ln>
                <a:noFill/>
              </a:ln>
              <a:effectLst/>
            </c:spPr>
            <c:txPr>
              <a:bodyPr rot="-5400000" vert="horz"/>
              <a:lstStyle/>
              <a:p>
                <a:pPr>
                  <a:defRPr sz="1400">
                    <a:latin typeface="+mn-lt"/>
                  </a:defRPr>
                </a:pPr>
                <a:endParaRPr lang="ru-RU"/>
              </a:p>
            </c:txPr>
            <c:extLst xmlns:c16r2="http://schemas.microsoft.com/office/drawing/2015/06/chart">
              <c:ext xmlns:c15="http://schemas.microsoft.com/office/drawing/2012/chart" uri="{CE6537A1-D6FC-4f65-9D91-7224C49458BB}">
                <c15:showLeaderLines val="0"/>
              </c:ext>
            </c:extLst>
          </c:dLbls>
          <c:cat>
            <c:strRef>
              <c:f>Лист1!$A$2:$A$4</c:f>
              <c:strCache>
                <c:ptCount val="3"/>
                <c:pt idx="0">
                  <c:v>2024 год (факт)</c:v>
                </c:pt>
                <c:pt idx="1">
                  <c:v>2025 год (уточненный план)</c:v>
                </c:pt>
                <c:pt idx="2">
                  <c:v>2025 год (исполнено)</c:v>
                </c:pt>
              </c:strCache>
            </c:strRef>
          </c:cat>
          <c:val>
            <c:numRef>
              <c:f>Лист1!$F$2:$F$4</c:f>
              <c:numCache>
                <c:formatCode>#,##0.0</c:formatCode>
                <c:ptCount val="3"/>
                <c:pt idx="0">
                  <c:v>271697.5</c:v>
                </c:pt>
                <c:pt idx="1">
                  <c:v>22213.8</c:v>
                </c:pt>
                <c:pt idx="2">
                  <c:v>18262.900000000001</c:v>
                </c:pt>
              </c:numCache>
            </c:numRef>
          </c:val>
          <c:extLst xmlns:c16r2="http://schemas.microsoft.com/office/drawing/2015/06/chart">
            <c:ext xmlns:c16="http://schemas.microsoft.com/office/drawing/2014/chart" uri="{C3380CC4-5D6E-409C-BE32-E72D297353CC}">
              <c16:uniqueId val="{00000010-9BD4-4BF1-9C5C-D7850796CC16}"/>
            </c:ext>
          </c:extLst>
        </c:ser>
        <c:shape val="cylinder"/>
        <c:axId val="139777920"/>
        <c:axId val="139779456"/>
        <c:axId val="0"/>
      </c:bar3DChart>
      <c:catAx>
        <c:axId val="139777920"/>
        <c:scaling>
          <c:orientation val="minMax"/>
        </c:scaling>
        <c:axPos val="b"/>
        <c:numFmt formatCode="General" sourceLinked="0"/>
        <c:tickLblPos val="nextTo"/>
        <c:txPr>
          <a:bodyPr/>
          <a:lstStyle/>
          <a:p>
            <a:pPr>
              <a:defRPr sz="1200">
                <a:latin typeface="+mn-lt"/>
              </a:defRPr>
            </a:pPr>
            <a:endParaRPr lang="ru-RU"/>
          </a:p>
        </c:txPr>
        <c:crossAx val="139779456"/>
        <c:crosses val="autoZero"/>
        <c:auto val="1"/>
        <c:lblAlgn val="ctr"/>
        <c:lblOffset val="100"/>
      </c:catAx>
      <c:valAx>
        <c:axId val="139779456"/>
        <c:scaling>
          <c:orientation val="minMax"/>
        </c:scaling>
        <c:delete val="1"/>
        <c:axPos val="l"/>
        <c:numFmt formatCode="#,##0.0" sourceLinked="1"/>
        <c:tickLblPos val="none"/>
        <c:crossAx val="139777920"/>
        <c:crosses val="autoZero"/>
        <c:crossBetween val="between"/>
      </c:valAx>
    </c:plotArea>
    <c:legend>
      <c:legendPos val="r"/>
      <c:layout>
        <c:manualLayout>
          <c:xMode val="edge"/>
          <c:yMode val="edge"/>
          <c:x val="0.73119143700787814"/>
          <c:y val="2.2157310981288651E-3"/>
          <c:w val="0.25474606299212599"/>
          <c:h val="0.75928637061476567"/>
        </c:manualLayout>
      </c:layout>
      <c:txPr>
        <a:bodyPr/>
        <a:lstStyle/>
        <a:p>
          <a:pPr>
            <a:defRPr sz="1400">
              <a:latin typeface="+mn-lt"/>
            </a:defRPr>
          </a:pPr>
          <a:endParaRPr lang="ru-RU"/>
        </a:p>
      </c:txPr>
    </c:legend>
    <c:plotVisOnly val="1"/>
    <c:dispBlanksAs val="gap"/>
  </c:chart>
  <c:txPr>
    <a:bodyPr/>
    <a:lstStyle/>
    <a:p>
      <a:pPr>
        <a:defRPr sz="1800"/>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1.7799352750809062E-2"/>
          <c:y val="6.8493150684931503E-2"/>
          <c:w val="0.50701449940116716"/>
          <c:h val="0.77538741636168973"/>
        </c:manualLayout>
      </c:layout>
      <c:pie3DChart>
        <c:varyColors val="1"/>
        <c:ser>
          <c:idx val="0"/>
          <c:order val="0"/>
          <c:explosion val="25"/>
          <c:dPt>
            <c:idx val="3"/>
            <c:spPr>
              <a:solidFill>
                <a:schemeClr val="accent4">
                  <a:lumMod val="20000"/>
                  <a:lumOff val="80000"/>
                </a:schemeClr>
              </a:solidFill>
            </c:spPr>
            <c:extLst xmlns:c16r2="http://schemas.microsoft.com/office/drawing/2015/06/chart">
              <c:ext xmlns:c16="http://schemas.microsoft.com/office/drawing/2014/chart" uri="{C3380CC4-5D6E-409C-BE32-E72D297353CC}">
                <c16:uniqueId val="{00000000-B6FA-41AA-984A-D626815B9220}"/>
              </c:ext>
            </c:extLst>
          </c:dPt>
          <c:dPt>
            <c:idx val="7"/>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B6FA-41AA-984A-D626815B9220}"/>
              </c:ext>
            </c:extLst>
          </c:dPt>
          <c:dLbls>
            <c:numFmt formatCode="0.00%" sourceLinked="0"/>
            <c:spPr>
              <a:noFill/>
              <a:ln>
                <a:noFill/>
              </a:ln>
              <a:effectLst/>
            </c:spPr>
            <c:txPr>
              <a:bodyPr/>
              <a:lstStyle/>
              <a:p>
                <a:pPr>
                  <a:defRPr sz="1400"/>
                </a:pPr>
                <a:endParaRPr lang="ru-RU"/>
              </a:p>
            </c:txPr>
            <c:showPercent val="1"/>
            <c:showLeaderLines val="1"/>
            <c:extLst xmlns:c16r2="http://schemas.microsoft.com/office/drawing/2015/06/chart">
              <c:ext xmlns:c15="http://schemas.microsoft.com/office/drawing/2012/chart" uri="{CE6537A1-D6FC-4f65-9D91-7224C49458BB}"/>
            </c:extLst>
          </c:dLbls>
          <c:cat>
            <c:strRef>
              <c:f>'исполнение по Рз,'!$A$3:$A$13</c:f>
              <c:strCache>
                <c:ptCount val="11"/>
                <c:pt idx="0">
                  <c:v>ОБЩЕГОСУДАРСТВЕННЫЕ ВОПРОСЫ   - 396 802,0 тыс.рублей</c:v>
                </c:pt>
                <c:pt idx="1">
                  <c:v>НАЦИОНАЛЬНАЯ БЕЗОПАСНОСТЬ И ПРАВООХРАНИТЕЛЬНАЯ ДЕЯТЕЛЬНОСТЬ - 54 985,1 тыс.рублей</c:v>
                </c:pt>
                <c:pt idx="2">
                  <c:v>НАЦИОНАЛЬНАЯ ЭКОНОМИКА - 607 957,0 тыс.рублей</c:v>
                </c:pt>
                <c:pt idx="3">
                  <c:v>ЖИЛИЩНО-КОММУНАЛЬНОЕ ХОЗЯЙСТВО - 925 088,3 тыс.рублей</c:v>
                </c:pt>
                <c:pt idx="4">
                  <c:v>ОХРАНА ОКРУЖАЮЩЕЙ СРЕДЫ - 10 096,1 тыс.рублей</c:v>
                </c:pt>
                <c:pt idx="5">
                  <c:v>ЗДРАВООХРАНЕНИЕ - 1 228,5 тыс.рублей</c:v>
                </c:pt>
                <c:pt idx="6">
                  <c:v>СРЕДСТВА МАССОВОЙ ИНФОРМАЦИИ - 16 746,3 тыс.рублей</c:v>
                </c:pt>
                <c:pt idx="7">
                  <c:v>ОБРАЗОВАНИЕ - 2 934 272,1 тыс.рублей</c:v>
                </c:pt>
                <c:pt idx="8">
                  <c:v>КУЛЬТУРА, КИНЕМАТОГРАФИЯ - 258 356,5 тыс.рублей</c:v>
                </c:pt>
                <c:pt idx="9">
                  <c:v>СОЦИАЛЬНАЯ ПОЛИТИКА - 206 777,9 тыс.рублей</c:v>
                </c:pt>
                <c:pt idx="10">
                  <c:v>ФИЗИЧЕСКАЯ КУЛЬТУРА И СПОРТ - 284 199,4 тыс.рублей</c:v>
                </c:pt>
              </c:strCache>
            </c:strRef>
          </c:cat>
          <c:val>
            <c:numRef>
              <c:f>'исполнение по Рз,'!$B$3:$B$13</c:f>
              <c:numCache>
                <c:formatCode>#,##0.0;[Red]\-#,##0.0;0.0</c:formatCode>
                <c:ptCount val="11"/>
                <c:pt idx="0">
                  <c:v>396802</c:v>
                </c:pt>
                <c:pt idx="1">
                  <c:v>54985.1</c:v>
                </c:pt>
                <c:pt idx="2">
                  <c:v>607957</c:v>
                </c:pt>
                <c:pt idx="3">
                  <c:v>925088.3</c:v>
                </c:pt>
                <c:pt idx="4">
                  <c:v>10096.1</c:v>
                </c:pt>
                <c:pt idx="5">
                  <c:v>1228.5</c:v>
                </c:pt>
                <c:pt idx="6">
                  <c:v>16746.3</c:v>
                </c:pt>
                <c:pt idx="7">
                  <c:v>2934272.1</c:v>
                </c:pt>
                <c:pt idx="8">
                  <c:v>258356.5</c:v>
                </c:pt>
                <c:pt idx="9">
                  <c:v>206777.9</c:v>
                </c:pt>
                <c:pt idx="10">
                  <c:v>284199.40000000002</c:v>
                </c:pt>
              </c:numCache>
            </c:numRef>
          </c:val>
          <c:extLst xmlns:c16r2="http://schemas.microsoft.com/office/drawing/2015/06/chart">
            <c:ext xmlns:c16="http://schemas.microsoft.com/office/drawing/2014/chart" uri="{C3380CC4-5D6E-409C-BE32-E72D297353CC}">
              <c16:uniqueId val="{00000002-B6FA-41AA-984A-D626815B9220}"/>
            </c:ext>
          </c:extLst>
        </c:ser>
      </c:pie3DChart>
    </c:plotArea>
    <c:legend>
      <c:legendPos val="r"/>
      <c:layout>
        <c:manualLayout>
          <c:xMode val="edge"/>
          <c:yMode val="edge"/>
          <c:x val="0.58065852027930476"/>
          <c:y val="5.5763557724298592E-2"/>
          <c:w val="0.41934153861835233"/>
          <c:h val="0.94423644227570169"/>
        </c:manualLayout>
      </c:layout>
      <c:txPr>
        <a:bodyPr/>
        <a:lstStyle/>
        <a:p>
          <a:pPr>
            <a:defRPr sz="1100">
              <a:latin typeface="+mn-lt"/>
            </a:defRPr>
          </a:pPr>
          <a:endParaRPr lang="ru-RU"/>
        </a:p>
      </c:txPr>
    </c:legend>
    <c:plotVisOnly val="1"/>
    <c:dispBlanksAs val="zero"/>
  </c:chart>
  <c:txPr>
    <a:bodyPr/>
    <a:lstStyle/>
    <a:p>
      <a:pPr>
        <a:defRPr sz="1800"/>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0"/>
          <c:y val="0"/>
          <c:w val="0.72491948641555026"/>
          <c:h val="0.90788103521943475"/>
        </c:manualLayout>
      </c:layout>
      <c:bar3DChart>
        <c:barDir val="col"/>
        <c:grouping val="stacked"/>
        <c:ser>
          <c:idx val="0"/>
          <c:order val="0"/>
          <c:tx>
            <c:strRef>
              <c:f>'источники по МП'!$A$11</c:f>
              <c:strCache>
                <c:ptCount val="1"/>
                <c:pt idx="0">
                  <c:v>субсидии</c:v>
                </c:pt>
              </c:strCache>
            </c:strRef>
          </c:tx>
          <c:spPr>
            <a:solidFill>
              <a:schemeClr val="tx2">
                <a:lumMod val="20000"/>
                <a:lumOff val="80000"/>
              </a:schemeClr>
            </a:solidFill>
          </c:spPr>
          <c:dLbls>
            <c:spPr>
              <a:noFill/>
              <a:ln>
                <a:noFill/>
              </a:ln>
              <a:effectLst/>
            </c:spPr>
            <c:txPr>
              <a:bodyPr/>
              <a:lstStyle/>
              <a:p>
                <a:pPr>
                  <a:defRPr sz="12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'источники по МП'!$B$10:$C$10</c:f>
              <c:strCache>
                <c:ptCount val="2"/>
                <c:pt idx="0">
                  <c:v>2024 год (факт)</c:v>
                </c:pt>
                <c:pt idx="1">
                  <c:v>2025 год (факт)</c:v>
                </c:pt>
              </c:strCache>
            </c:strRef>
          </c:cat>
          <c:val>
            <c:numRef>
              <c:f>'источники по МП'!$B$11:$C$11</c:f>
              <c:numCache>
                <c:formatCode>#,##0.0</c:formatCode>
                <c:ptCount val="2"/>
                <c:pt idx="0">
                  <c:v>2245013.6</c:v>
                </c:pt>
                <c:pt idx="1">
                  <c:v>1396366.8</c:v>
                </c:pt>
              </c:numCache>
            </c:numRef>
          </c:val>
          <c:extLst xmlns:c16r2="http://schemas.microsoft.com/office/drawing/2015/06/chart">
            <c:ext xmlns:c16="http://schemas.microsoft.com/office/drawing/2014/chart" uri="{C3380CC4-5D6E-409C-BE32-E72D297353CC}">
              <c16:uniqueId val="{00000000-4B87-4BD2-B5A2-BCEF7EFE0B6D}"/>
            </c:ext>
          </c:extLst>
        </c:ser>
        <c:ser>
          <c:idx val="1"/>
          <c:order val="1"/>
          <c:tx>
            <c:strRef>
              <c:f>'источники по МП'!$A$12</c:f>
              <c:strCache>
                <c:ptCount val="1"/>
                <c:pt idx="0">
                  <c:v>субвенции</c:v>
                </c:pt>
              </c:strCache>
            </c:strRef>
          </c:tx>
          <c:spPr>
            <a:solidFill>
              <a:schemeClr val="accent6">
                <a:lumMod val="60000"/>
                <a:lumOff val="40000"/>
              </a:schemeClr>
            </a:solidFill>
          </c:spPr>
          <c:dLbls>
            <c:spPr>
              <a:noFill/>
              <a:ln>
                <a:noFill/>
              </a:ln>
              <a:effectLst/>
            </c:spPr>
            <c:txPr>
              <a:bodyPr/>
              <a:lstStyle/>
              <a:p>
                <a:pPr>
                  <a:defRPr sz="12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'источники по МП'!$B$10:$C$10</c:f>
              <c:strCache>
                <c:ptCount val="2"/>
                <c:pt idx="0">
                  <c:v>2024 год (факт)</c:v>
                </c:pt>
                <c:pt idx="1">
                  <c:v>2025 год (факт)</c:v>
                </c:pt>
              </c:strCache>
            </c:strRef>
          </c:cat>
          <c:val>
            <c:numRef>
              <c:f>'источники по МП'!$B$12:$C$12</c:f>
              <c:numCache>
                <c:formatCode>#,##0.0</c:formatCode>
                <c:ptCount val="2"/>
                <c:pt idx="0">
                  <c:v>1681968.9</c:v>
                </c:pt>
                <c:pt idx="1">
                  <c:v>1704506.4</c:v>
                </c:pt>
              </c:numCache>
            </c:numRef>
          </c:val>
          <c:extLst xmlns:c16r2="http://schemas.microsoft.com/office/drawing/2015/06/chart">
            <c:ext xmlns:c16="http://schemas.microsoft.com/office/drawing/2014/chart" uri="{C3380CC4-5D6E-409C-BE32-E72D297353CC}">
              <c16:uniqueId val="{00000001-4B87-4BD2-B5A2-BCEF7EFE0B6D}"/>
            </c:ext>
          </c:extLst>
        </c:ser>
        <c:ser>
          <c:idx val="2"/>
          <c:order val="2"/>
          <c:tx>
            <c:strRef>
              <c:f>'источники по МП'!$A$13</c:f>
              <c:strCache>
                <c:ptCount val="1"/>
                <c:pt idx="0">
                  <c:v>местный бюджет</c:v>
                </c:pt>
              </c:strCache>
            </c:strRef>
          </c:tx>
          <c:spPr>
            <a:solidFill>
              <a:schemeClr val="accent3">
                <a:lumMod val="40000"/>
                <a:lumOff val="60000"/>
              </a:schemeClr>
            </a:solidFill>
          </c:spPr>
          <c:dLbls>
            <c:spPr>
              <a:noFill/>
              <a:ln>
                <a:noFill/>
              </a:ln>
              <a:effectLst/>
            </c:spPr>
            <c:txPr>
              <a:bodyPr/>
              <a:lstStyle/>
              <a:p>
                <a:pPr>
                  <a:defRPr sz="1200" b="1">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'источники по МП'!$B$10:$C$10</c:f>
              <c:strCache>
                <c:ptCount val="2"/>
                <c:pt idx="0">
                  <c:v>2024 год (факт)</c:v>
                </c:pt>
                <c:pt idx="1">
                  <c:v>2025 год (факт)</c:v>
                </c:pt>
              </c:strCache>
            </c:strRef>
          </c:cat>
          <c:val>
            <c:numRef>
              <c:f>'источники по МП'!$B$13:$C$13</c:f>
              <c:numCache>
                <c:formatCode>#,##0.0</c:formatCode>
                <c:ptCount val="2"/>
                <c:pt idx="0">
                  <c:v>2282271.2000000002</c:v>
                </c:pt>
                <c:pt idx="1">
                  <c:v>2448748.9</c:v>
                </c:pt>
              </c:numCache>
            </c:numRef>
          </c:val>
          <c:extLst xmlns:c16r2="http://schemas.microsoft.com/office/drawing/2015/06/chart">
            <c:ext xmlns:c16="http://schemas.microsoft.com/office/drawing/2014/chart" uri="{C3380CC4-5D6E-409C-BE32-E72D297353CC}">
              <c16:uniqueId val="{00000002-4B87-4BD2-B5A2-BCEF7EFE0B6D}"/>
            </c:ext>
          </c:extLst>
        </c:ser>
        <c:ser>
          <c:idx val="3"/>
          <c:order val="3"/>
          <c:tx>
            <c:strRef>
              <c:f>'источники по МП'!$A$14</c:f>
              <c:strCache>
                <c:ptCount val="1"/>
                <c:pt idx="0">
                  <c:v>иные межбюджетные трансферты</c:v>
                </c:pt>
              </c:strCache>
            </c:strRef>
          </c:tx>
          <c:spPr>
            <a:solidFill>
              <a:schemeClr val="accent4">
                <a:lumMod val="60000"/>
                <a:lumOff val="40000"/>
              </a:schemeClr>
            </a:solidFill>
          </c:spPr>
          <c:dLbls>
            <c:dLbl>
              <c:idx val="0"/>
              <c:layout>
                <c:manualLayout>
                  <c:x val="6.2500000000000194E-3"/>
                  <c:y val="-0.1111111111111111"/>
                </c:manualLayout>
              </c:layout>
              <c:spPr/>
              <c:txPr>
                <a:bodyPr/>
                <a:lstStyle/>
                <a:p>
                  <a:pPr>
                    <a:defRPr sz="1200" b="1">
                      <a:latin typeface="+mn-lt"/>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B87-4BD2-B5A2-BCEF7EFE0B6D}"/>
                </c:ext>
              </c:extLst>
            </c:dLbl>
            <c:dLbl>
              <c:idx val="1"/>
              <c:layout>
                <c:manualLayout>
                  <c:x val="2.5000000000000001E-2"/>
                  <c:y val="-0.11574070683025121"/>
                </c:manualLayout>
              </c:layout>
              <c:spPr/>
              <c:txPr>
                <a:bodyPr/>
                <a:lstStyle/>
                <a:p>
                  <a:pPr>
                    <a:defRPr sz="1200" b="1">
                      <a:latin typeface="+mn-lt"/>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B87-4BD2-B5A2-BCEF7EFE0B6D}"/>
                </c:ext>
              </c:extLst>
            </c:dLbl>
            <c:spPr>
              <a:noFill/>
              <a:ln>
                <a:noFill/>
              </a:ln>
              <a:effectLst/>
            </c:spPr>
            <c:txPr>
              <a:bodyPr/>
              <a:lstStyle/>
              <a:p>
                <a:pPr>
                  <a:defRPr sz="1200">
                    <a:latin typeface="+mn-lt"/>
                  </a:defRPr>
                </a:pPr>
                <a:endParaRPr lang="ru-RU"/>
              </a:p>
            </c:txPr>
            <c:showVal val="1"/>
            <c:extLst xmlns:c16r2="http://schemas.microsoft.com/office/drawing/2015/06/chart">
              <c:ext xmlns:c15="http://schemas.microsoft.com/office/drawing/2012/chart" uri="{CE6537A1-D6FC-4f65-9D91-7224C49458BB}">
                <c15:showLeaderLines val="0"/>
              </c:ext>
            </c:extLst>
          </c:dLbls>
          <c:cat>
            <c:strRef>
              <c:f>'источники по МП'!$B$10:$C$10</c:f>
              <c:strCache>
                <c:ptCount val="2"/>
                <c:pt idx="0">
                  <c:v>2024 год (факт)</c:v>
                </c:pt>
                <c:pt idx="1">
                  <c:v>2025 год (факт)</c:v>
                </c:pt>
              </c:strCache>
            </c:strRef>
          </c:cat>
          <c:val>
            <c:numRef>
              <c:f>'источники по МП'!$B$14:$C$14</c:f>
              <c:numCache>
                <c:formatCode>#,##0.0</c:formatCode>
                <c:ptCount val="2"/>
                <c:pt idx="0">
                  <c:v>70614.899999999994</c:v>
                </c:pt>
                <c:pt idx="1">
                  <c:v>78322.2</c:v>
                </c:pt>
              </c:numCache>
            </c:numRef>
          </c:val>
          <c:extLst xmlns:c16r2="http://schemas.microsoft.com/office/drawing/2015/06/chart">
            <c:ext xmlns:c16="http://schemas.microsoft.com/office/drawing/2014/chart" uri="{C3380CC4-5D6E-409C-BE32-E72D297353CC}">
              <c16:uniqueId val="{00000005-4B87-4BD2-B5A2-BCEF7EFE0B6D}"/>
            </c:ext>
          </c:extLst>
        </c:ser>
        <c:shape val="cylinder"/>
        <c:axId val="84166144"/>
        <c:axId val="84167680"/>
        <c:axId val="0"/>
      </c:bar3DChart>
      <c:catAx>
        <c:axId val="84166144"/>
        <c:scaling>
          <c:orientation val="minMax"/>
        </c:scaling>
        <c:axPos val="b"/>
        <c:numFmt formatCode="General" sourceLinked="0"/>
        <c:tickLblPos val="nextTo"/>
        <c:txPr>
          <a:bodyPr/>
          <a:lstStyle/>
          <a:p>
            <a:pPr>
              <a:defRPr sz="1200">
                <a:latin typeface="+mn-lt"/>
              </a:defRPr>
            </a:pPr>
            <a:endParaRPr lang="ru-RU"/>
          </a:p>
        </c:txPr>
        <c:crossAx val="84167680"/>
        <c:crosses val="autoZero"/>
        <c:auto val="1"/>
        <c:lblAlgn val="ctr"/>
        <c:lblOffset val="100"/>
      </c:catAx>
      <c:valAx>
        <c:axId val="84167680"/>
        <c:scaling>
          <c:orientation val="minMax"/>
        </c:scaling>
        <c:delete val="1"/>
        <c:axPos val="l"/>
        <c:numFmt formatCode="#,##0.0" sourceLinked="1"/>
        <c:tickLblPos val="none"/>
        <c:crossAx val="84166144"/>
        <c:crosses val="autoZero"/>
        <c:crossBetween val="between"/>
      </c:valAx>
    </c:plotArea>
    <c:legend>
      <c:legendPos val="r"/>
      <c:layout>
        <c:manualLayout>
          <c:xMode val="edge"/>
          <c:yMode val="edge"/>
          <c:x val="0.67030830906410754"/>
          <c:y val="2.7712160979877602E-2"/>
          <c:w val="0.31719160104986938"/>
          <c:h val="0.91679790026246721"/>
        </c:manualLayout>
      </c:layout>
      <c:txPr>
        <a:bodyPr/>
        <a:lstStyle/>
        <a:p>
          <a:pPr>
            <a:defRPr sz="1400">
              <a:latin typeface="+mn-lt"/>
            </a:defRPr>
          </a:pPr>
          <a:endParaRPr lang="ru-RU"/>
        </a:p>
      </c:txPr>
    </c:legend>
    <c:plotVisOnly val="1"/>
    <c:dispBlanksAs val="gap"/>
  </c:chart>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ru-RU"/>
  <c:style val="8"/>
  <c:chart>
    <c:autoTitleDeleted val="1"/>
    <c:view3D>
      <c:rAngAx val="1"/>
    </c:view3D>
    <c:floor>
      <c:spPr>
        <a:solidFill>
          <a:schemeClr val="bg1">
            <a:lumMod val="95000"/>
          </a:schemeClr>
        </a:solidFill>
      </c:spPr>
    </c:floor>
    <c:plotArea>
      <c:layout>
        <c:manualLayout>
          <c:layoutTarget val="inner"/>
          <c:xMode val="edge"/>
          <c:yMode val="edge"/>
          <c:x val="0"/>
          <c:y val="0"/>
          <c:w val="0.83212266887691644"/>
          <c:h val="0.86075240594925639"/>
        </c:manualLayout>
      </c:layout>
      <c:bar3DChart>
        <c:barDir val="col"/>
        <c:grouping val="clustered"/>
        <c:ser>
          <c:idx val="0"/>
          <c:order val="0"/>
          <c:tx>
            <c:strRef>
              <c:f>'дорожный фонд'!$A$3</c:f>
              <c:strCache>
                <c:ptCount val="1"/>
                <c:pt idx="0">
                  <c:v>Доходы</c:v>
                </c:pt>
              </c:strCache>
            </c:strRef>
          </c:tx>
          <c:dLbls>
            <c:dLbl>
              <c:idx val="0"/>
              <c:layout>
                <c:manualLayout>
                  <c:x val="5.4945054945054967E-3"/>
                  <c:y val="-9.8765432098765496E-2"/>
                </c:manualLayout>
              </c:layout>
              <c:showVal val="1"/>
            </c:dLbl>
            <c:dLbl>
              <c:idx val="1"/>
              <c:layout>
                <c:manualLayout>
                  <c:x val="1.282051282051282E-2"/>
                  <c:y val="-0.10493827160493827"/>
                </c:manualLayout>
              </c:layout>
              <c:showVal val="1"/>
            </c:dLbl>
            <c:dLbl>
              <c:idx val="2"/>
              <c:layout>
                <c:manualLayout>
                  <c:x val="4.7619047619047623E-2"/>
                  <c:y val="-8.0246913580246965E-2"/>
                </c:manualLayout>
              </c:layout>
              <c:showVal val="1"/>
            </c:dLbl>
            <c:txPr>
              <a:bodyPr/>
              <a:lstStyle/>
              <a:p>
                <a:pPr>
                  <a:defRPr sz="1200" b="1">
                    <a:latin typeface="+mn-lt"/>
                  </a:defRPr>
                </a:pPr>
                <a:endParaRPr lang="ru-RU"/>
              </a:p>
            </c:txPr>
            <c:showVal val="1"/>
          </c:dLbls>
          <c:cat>
            <c:strRef>
              <c:f>'дорожный фонд'!$B$2:$D$2</c:f>
              <c:strCache>
                <c:ptCount val="3"/>
                <c:pt idx="0">
                  <c:v>факт за 2023 год</c:v>
                </c:pt>
                <c:pt idx="1">
                  <c:v>факт за 2024 год</c:v>
                </c:pt>
                <c:pt idx="2">
                  <c:v>факт за 2025 год</c:v>
                </c:pt>
              </c:strCache>
            </c:strRef>
          </c:cat>
          <c:val>
            <c:numRef>
              <c:f>'дорожный фонд'!$B$3:$D$3</c:f>
              <c:numCache>
                <c:formatCode>#,##0.0</c:formatCode>
                <c:ptCount val="3"/>
                <c:pt idx="0">
                  <c:v>56599.1</c:v>
                </c:pt>
                <c:pt idx="1">
                  <c:v>81918.5</c:v>
                </c:pt>
                <c:pt idx="2">
                  <c:v>212960</c:v>
                </c:pt>
              </c:numCache>
            </c:numRef>
          </c:val>
        </c:ser>
        <c:shape val="cylinder"/>
        <c:axId val="84833408"/>
        <c:axId val="84834944"/>
        <c:axId val="0"/>
      </c:bar3DChart>
      <c:catAx>
        <c:axId val="84833408"/>
        <c:scaling>
          <c:orientation val="minMax"/>
        </c:scaling>
        <c:axPos val="b"/>
        <c:tickLblPos val="nextTo"/>
        <c:txPr>
          <a:bodyPr/>
          <a:lstStyle/>
          <a:p>
            <a:pPr>
              <a:defRPr>
                <a:latin typeface="+mn-lt"/>
              </a:defRPr>
            </a:pPr>
            <a:endParaRPr lang="ru-RU"/>
          </a:p>
        </c:txPr>
        <c:crossAx val="84834944"/>
        <c:crosses val="autoZero"/>
        <c:auto val="1"/>
        <c:lblAlgn val="ctr"/>
        <c:lblOffset val="100"/>
      </c:catAx>
      <c:valAx>
        <c:axId val="84834944"/>
        <c:scaling>
          <c:orientation val="minMax"/>
        </c:scaling>
        <c:delete val="1"/>
        <c:axPos val="l"/>
        <c:numFmt formatCode="#,##0.0" sourceLinked="1"/>
        <c:tickLblPos val="none"/>
        <c:crossAx val="84833408"/>
        <c:crosses val="autoZero"/>
        <c:crossBetween val="between"/>
      </c:valAx>
    </c:plotArea>
    <c:plotVisOnly val="1"/>
  </c:chart>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style val="15"/>
  <c:chart>
    <c:autoTitleDeleted val="1"/>
    <c:view3D>
      <c:rAngAx val="1"/>
    </c:view3D>
    <c:floor>
      <c:spPr>
        <a:solidFill>
          <a:schemeClr val="bg1">
            <a:lumMod val="95000"/>
          </a:schemeClr>
        </a:solidFill>
      </c:spPr>
    </c:floor>
    <c:plotArea>
      <c:layout>
        <c:manualLayout>
          <c:layoutTarget val="inner"/>
          <c:xMode val="edge"/>
          <c:yMode val="edge"/>
          <c:x val="0"/>
          <c:y val="7.9710144927536281E-2"/>
          <c:w val="1"/>
          <c:h val="0.73875613374415161"/>
        </c:manualLayout>
      </c:layout>
      <c:bar3DChart>
        <c:barDir val="col"/>
        <c:grouping val="clustered"/>
        <c:ser>
          <c:idx val="0"/>
          <c:order val="0"/>
          <c:tx>
            <c:strRef>
              <c:f>'дорожный фонд'!$A$9</c:f>
              <c:strCache>
                <c:ptCount val="1"/>
                <c:pt idx="0">
                  <c:v>Расходы</c:v>
                </c:pt>
              </c:strCache>
            </c:strRef>
          </c:tx>
          <c:dLbls>
            <c:dLbl>
              <c:idx val="0"/>
              <c:layout>
                <c:manualLayout>
                  <c:x val="0"/>
                  <c:y val="-0.10144927536231886"/>
                </c:manualLayout>
              </c:layout>
              <c:showVal val="1"/>
            </c:dLbl>
            <c:dLbl>
              <c:idx val="1"/>
              <c:layout>
                <c:manualLayout>
                  <c:x val="2.3206751054852315E-2"/>
                  <c:y val="-0.10869565217391312"/>
                </c:manualLayout>
              </c:layout>
              <c:showVal val="1"/>
            </c:dLbl>
            <c:dLbl>
              <c:idx val="2"/>
              <c:layout>
                <c:manualLayout>
                  <c:x val="4.0084388185653991E-2"/>
                  <c:y val="-0.10144927536231886"/>
                </c:manualLayout>
              </c:layout>
              <c:showVal val="1"/>
            </c:dLbl>
            <c:txPr>
              <a:bodyPr/>
              <a:lstStyle/>
              <a:p>
                <a:pPr>
                  <a:defRPr sz="1200" b="1">
                    <a:latin typeface="+mn-lt"/>
                  </a:defRPr>
                </a:pPr>
                <a:endParaRPr lang="ru-RU"/>
              </a:p>
            </c:txPr>
            <c:showVal val="1"/>
          </c:dLbls>
          <c:cat>
            <c:strRef>
              <c:f>'дорожный фонд'!$B$8:$D$8</c:f>
              <c:strCache>
                <c:ptCount val="3"/>
                <c:pt idx="0">
                  <c:v>факт за 2023 год</c:v>
                </c:pt>
                <c:pt idx="1">
                  <c:v>факт за 2024 год</c:v>
                </c:pt>
                <c:pt idx="2">
                  <c:v>факт за 2025 год</c:v>
                </c:pt>
              </c:strCache>
            </c:strRef>
          </c:cat>
          <c:val>
            <c:numRef>
              <c:f>'дорожный фонд'!$B$9:$D$9</c:f>
              <c:numCache>
                <c:formatCode>#,##0.0</c:formatCode>
                <c:ptCount val="3"/>
                <c:pt idx="0">
                  <c:v>58925.1</c:v>
                </c:pt>
                <c:pt idx="1">
                  <c:v>82503.3</c:v>
                </c:pt>
                <c:pt idx="2">
                  <c:v>213326.8</c:v>
                </c:pt>
              </c:numCache>
            </c:numRef>
          </c:val>
        </c:ser>
        <c:shape val="cylinder"/>
        <c:axId val="84953344"/>
        <c:axId val="85069824"/>
        <c:axId val="0"/>
      </c:bar3DChart>
      <c:catAx>
        <c:axId val="84953344"/>
        <c:scaling>
          <c:orientation val="minMax"/>
        </c:scaling>
        <c:axPos val="b"/>
        <c:tickLblPos val="nextTo"/>
        <c:crossAx val="85069824"/>
        <c:crosses val="autoZero"/>
        <c:auto val="1"/>
        <c:lblAlgn val="ctr"/>
        <c:lblOffset val="100"/>
      </c:catAx>
      <c:valAx>
        <c:axId val="85069824"/>
        <c:scaling>
          <c:orientation val="minMax"/>
        </c:scaling>
        <c:delete val="1"/>
        <c:axPos val="l"/>
        <c:numFmt formatCode="#,##0.0" sourceLinked="1"/>
        <c:tickLblPos val="none"/>
        <c:crossAx val="84953344"/>
        <c:crosses val="autoZero"/>
        <c:crossBetween val="between"/>
      </c:valAx>
    </c:plotArea>
    <c:plotVisOnly val="1"/>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style val="5"/>
  <c:chart>
    <c:view3D>
      <c:rAngAx val="1"/>
    </c:view3D>
    <c:floor>
      <c:spPr>
        <a:solidFill>
          <a:schemeClr val="bg1">
            <a:lumMod val="95000"/>
          </a:schemeClr>
        </a:solidFill>
      </c:spPr>
    </c:floor>
    <c:plotArea>
      <c:layout/>
      <c:bar3DChart>
        <c:barDir val="col"/>
        <c:grouping val="clustered"/>
        <c:ser>
          <c:idx val="0"/>
          <c:order val="0"/>
          <c:tx>
            <c:strRef>
              <c:f>'бюджетный процесс'!$A$3</c:f>
              <c:strCache>
                <c:ptCount val="1"/>
                <c:pt idx="0">
                  <c:v>оценка муниципального образования</c:v>
                </c:pt>
              </c:strCache>
            </c:strRef>
          </c:tx>
          <c:dLbls>
            <c:dLbl>
              <c:idx val="0"/>
              <c:layout>
                <c:manualLayout>
                  <c:x val="6.4102564102564239E-3"/>
                  <c:y val="-5.0505050505050456E-2"/>
                </c:manualLayout>
              </c:layout>
              <c:showVal val="1"/>
            </c:dLbl>
            <c:dLbl>
              <c:idx val="2"/>
              <c:layout>
                <c:manualLayout>
                  <c:x val="-5.8760004960093207E-17"/>
                  <c:y val="-4.5454545454545463E-2"/>
                </c:manualLayout>
              </c:layout>
              <c:showVal val="1"/>
            </c:dLbl>
            <c:txPr>
              <a:bodyPr/>
              <a:lstStyle/>
              <a:p>
                <a:pPr>
                  <a:defRPr sz="1400" b="1">
                    <a:latin typeface="+mn-lt"/>
                  </a:defRPr>
                </a:pPr>
                <a:endParaRPr lang="ru-RU"/>
              </a:p>
            </c:txPr>
            <c:showVal val="1"/>
          </c:dLbls>
          <c:cat>
            <c:strRef>
              <c:f>'бюджетный процесс'!$B$2:$D$2</c:f>
              <c:strCache>
                <c:ptCount val="3"/>
                <c:pt idx="0">
                  <c:v>за 2022 год</c:v>
                </c:pt>
                <c:pt idx="1">
                  <c:v>за 2023 год</c:v>
                </c:pt>
                <c:pt idx="2">
                  <c:v>за 2024 год</c:v>
                </c:pt>
              </c:strCache>
            </c:strRef>
          </c:cat>
          <c:val>
            <c:numRef>
              <c:f>'бюджетный процесс'!$B$3:$D$3</c:f>
              <c:numCache>
                <c:formatCode>General</c:formatCode>
                <c:ptCount val="3"/>
                <c:pt idx="0">
                  <c:v>94.2</c:v>
                </c:pt>
                <c:pt idx="1">
                  <c:v>90.4</c:v>
                </c:pt>
                <c:pt idx="2">
                  <c:v>89.2</c:v>
                </c:pt>
              </c:numCache>
            </c:numRef>
          </c:val>
          <c:shape val="cylinder"/>
        </c:ser>
        <c:ser>
          <c:idx val="1"/>
          <c:order val="1"/>
          <c:tx>
            <c:strRef>
              <c:f>'бюджетный процесс'!$A$4</c:f>
              <c:strCache>
                <c:ptCount val="1"/>
                <c:pt idx="0">
                  <c:v>средняя оценка по округу по городским округам</c:v>
                </c:pt>
              </c:strCache>
            </c:strRef>
          </c:tx>
          <c:spPr>
            <a:solidFill>
              <a:schemeClr val="accent3">
                <a:lumMod val="20000"/>
                <a:lumOff val="80000"/>
              </a:schemeClr>
            </a:solidFill>
          </c:spPr>
          <c:dLbls>
            <c:dLbl>
              <c:idx val="0"/>
              <c:layout>
                <c:manualLayout>
                  <c:x val="1.121794871794872E-2"/>
                  <c:y val="-2.5252525252525297E-2"/>
                </c:manualLayout>
              </c:layout>
              <c:showVal val="1"/>
            </c:dLbl>
            <c:dLbl>
              <c:idx val="2"/>
              <c:layout>
                <c:manualLayout>
                  <c:x val="2.5641025641025758E-2"/>
                  <c:y val="-2.5252525252525249E-2"/>
                </c:manualLayout>
              </c:layout>
              <c:showVal val="1"/>
            </c:dLbl>
            <c:txPr>
              <a:bodyPr/>
              <a:lstStyle/>
              <a:p>
                <a:pPr>
                  <a:defRPr sz="1400" b="1">
                    <a:latin typeface="+mn-lt"/>
                  </a:defRPr>
                </a:pPr>
                <a:endParaRPr lang="ru-RU"/>
              </a:p>
            </c:txPr>
            <c:showVal val="1"/>
          </c:dLbls>
          <c:cat>
            <c:strRef>
              <c:f>'бюджетный процесс'!$B$2:$D$2</c:f>
              <c:strCache>
                <c:ptCount val="3"/>
                <c:pt idx="0">
                  <c:v>за 2022 год</c:v>
                </c:pt>
                <c:pt idx="1">
                  <c:v>за 2023 год</c:v>
                </c:pt>
                <c:pt idx="2">
                  <c:v>за 2024 год</c:v>
                </c:pt>
              </c:strCache>
            </c:strRef>
          </c:cat>
          <c:val>
            <c:numRef>
              <c:f>'бюджетный процесс'!$B$4:$D$4</c:f>
              <c:numCache>
                <c:formatCode>General</c:formatCode>
                <c:ptCount val="3"/>
                <c:pt idx="0" formatCode="0.0">
                  <c:v>89</c:v>
                </c:pt>
                <c:pt idx="1">
                  <c:v>90.4</c:v>
                </c:pt>
                <c:pt idx="2">
                  <c:v>87.1</c:v>
                </c:pt>
              </c:numCache>
            </c:numRef>
          </c:val>
          <c:shape val="cylinder"/>
        </c:ser>
        <c:shape val="box"/>
        <c:axId val="85727104"/>
        <c:axId val="85728640"/>
        <c:axId val="0"/>
      </c:bar3DChart>
      <c:catAx>
        <c:axId val="85727104"/>
        <c:scaling>
          <c:orientation val="minMax"/>
        </c:scaling>
        <c:axPos val="b"/>
        <c:tickLblPos val="nextTo"/>
        <c:txPr>
          <a:bodyPr/>
          <a:lstStyle/>
          <a:p>
            <a:pPr>
              <a:defRPr sz="1400">
                <a:latin typeface="+mn-lt"/>
              </a:defRPr>
            </a:pPr>
            <a:endParaRPr lang="ru-RU"/>
          </a:p>
        </c:txPr>
        <c:crossAx val="85728640"/>
        <c:crosses val="autoZero"/>
        <c:auto val="1"/>
        <c:lblAlgn val="ctr"/>
        <c:lblOffset val="100"/>
      </c:catAx>
      <c:valAx>
        <c:axId val="85728640"/>
        <c:scaling>
          <c:orientation val="minMax"/>
        </c:scaling>
        <c:delete val="1"/>
        <c:axPos val="l"/>
        <c:numFmt formatCode="General" sourceLinked="1"/>
        <c:tickLblPos val="none"/>
        <c:crossAx val="85727104"/>
        <c:crosses val="autoZero"/>
        <c:crossBetween val="between"/>
      </c:valAx>
    </c:plotArea>
    <c:legend>
      <c:legendPos val="r"/>
      <c:txPr>
        <a:bodyPr/>
        <a:lstStyle/>
        <a:p>
          <a:pPr>
            <a:defRPr sz="1400">
              <a:latin typeface="+mn-lt"/>
            </a:defRPr>
          </a:pPr>
          <a:endParaRPr lang="ru-RU"/>
        </a:p>
      </c:txPr>
    </c:legend>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8E805E-9D68-4DDF-B219-D558741721E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5D3363F1-2E7B-4D22-87EC-90E0741154BF}">
      <dgm:prSet phldrT="[Текст]" custT="1"/>
      <dgm:spPr>
        <a:solidFill>
          <a:schemeClr val="bg1"/>
        </a:solidFill>
        <a:ln>
          <a:solidFill>
            <a:srgbClr val="00B050"/>
          </a:solidFill>
        </a:ln>
      </dgm:spPr>
      <dgm:t>
        <a:bodyPr/>
        <a:lstStyle/>
        <a:p>
          <a:r>
            <a:rPr lang="ru-RU" sz="1800" dirty="0" smtClean="0">
              <a:solidFill>
                <a:schemeClr val="tx1"/>
              </a:solidFill>
            </a:rPr>
            <a:t>Национальный проект «Молодежь и дети» </a:t>
          </a:r>
          <a:endParaRPr lang="ru-RU" sz="1800" dirty="0">
            <a:solidFill>
              <a:schemeClr val="tx1"/>
            </a:solidFill>
          </a:endParaRPr>
        </a:p>
      </dgm:t>
    </dgm:pt>
    <dgm:pt modelId="{50A2B7BD-F2AE-4D68-990D-FD6ACA4C642B}" type="parTrans" cxnId="{C3F05845-3ADD-49BB-A9B1-BEEB551D9FE0}">
      <dgm:prSet/>
      <dgm:spPr/>
      <dgm:t>
        <a:bodyPr/>
        <a:lstStyle/>
        <a:p>
          <a:endParaRPr lang="ru-RU"/>
        </a:p>
      </dgm:t>
    </dgm:pt>
    <dgm:pt modelId="{D0C447F8-A4B6-431D-B42F-39A1B5F72BC8}" type="sibTrans" cxnId="{C3F05845-3ADD-49BB-A9B1-BEEB551D9FE0}">
      <dgm:prSet/>
      <dgm:spPr/>
      <dgm:t>
        <a:bodyPr/>
        <a:lstStyle/>
        <a:p>
          <a:endParaRPr lang="ru-RU"/>
        </a:p>
      </dgm:t>
    </dgm:pt>
    <dgm:pt modelId="{96B4CEE2-CFE6-438C-AEED-6184BC188EA4}">
      <dgm:prSet phldrT="[Текст]" custT="1"/>
      <dgm:spPr>
        <a:solidFill>
          <a:schemeClr val="bg1"/>
        </a:solidFill>
        <a:ln>
          <a:solidFill>
            <a:srgbClr val="00B050"/>
          </a:solidFill>
        </a:ln>
      </dgm:spPr>
      <dgm:t>
        <a:bodyPr/>
        <a:lstStyle/>
        <a:p>
          <a:r>
            <a:rPr lang="ru-RU" sz="1800" dirty="0" smtClean="0">
              <a:solidFill>
                <a:schemeClr val="tx1"/>
              </a:solidFill>
            </a:rPr>
            <a:t>Национальный проект «Инфраструктура для жизни» </a:t>
          </a:r>
          <a:endParaRPr lang="ru-RU" sz="1800" dirty="0">
            <a:solidFill>
              <a:schemeClr val="tx1"/>
            </a:solidFill>
          </a:endParaRPr>
        </a:p>
      </dgm:t>
    </dgm:pt>
    <dgm:pt modelId="{3C464CCA-DE73-4A21-BAD4-286D0564E360}" type="parTrans" cxnId="{08193A93-6BE3-4558-B65A-17B53F8007EE}">
      <dgm:prSet/>
      <dgm:spPr/>
      <dgm:t>
        <a:bodyPr/>
        <a:lstStyle/>
        <a:p>
          <a:endParaRPr lang="ru-RU"/>
        </a:p>
      </dgm:t>
    </dgm:pt>
    <dgm:pt modelId="{5821B7E3-A04E-437B-8D8C-71DFD0D81A46}" type="sibTrans" cxnId="{08193A93-6BE3-4558-B65A-17B53F8007EE}">
      <dgm:prSet/>
      <dgm:spPr/>
      <dgm:t>
        <a:bodyPr/>
        <a:lstStyle/>
        <a:p>
          <a:endParaRPr lang="ru-RU"/>
        </a:p>
      </dgm:t>
    </dgm:pt>
    <dgm:pt modelId="{E3329240-CB15-4B94-B01C-B31266489A4E}">
      <dgm:prSet phldrT="[Текст]" custT="1"/>
      <dgm:spPr>
        <a:solidFill>
          <a:schemeClr val="bg1">
            <a:alpha val="90000"/>
          </a:schemeClr>
        </a:solidFill>
        <a:ln>
          <a:solidFill>
            <a:srgbClr val="00B050">
              <a:alpha val="90000"/>
            </a:srgbClr>
          </a:solidFill>
        </a:ln>
      </dgm:spPr>
      <dgm:t>
        <a:bodyPr/>
        <a:lstStyle/>
        <a:p>
          <a:r>
            <a:rPr lang="ru-RU" sz="1800" dirty="0" smtClean="0"/>
            <a:t>Региональный проект «Формирование комфортной городской среды» - 99,4%</a:t>
          </a:r>
          <a:endParaRPr lang="ru-RU" sz="1800" dirty="0"/>
        </a:p>
      </dgm:t>
    </dgm:pt>
    <dgm:pt modelId="{8517E46D-8DC2-4DE8-9509-9FB7A416356B}" type="parTrans" cxnId="{8D3F2B23-4170-4848-B919-80F23B6EB492}">
      <dgm:prSet/>
      <dgm:spPr/>
      <dgm:t>
        <a:bodyPr/>
        <a:lstStyle/>
        <a:p>
          <a:endParaRPr lang="ru-RU"/>
        </a:p>
      </dgm:t>
    </dgm:pt>
    <dgm:pt modelId="{92F4D1C8-4897-4E14-B89E-A14F761A64B9}" type="sibTrans" cxnId="{8D3F2B23-4170-4848-B919-80F23B6EB492}">
      <dgm:prSet/>
      <dgm:spPr/>
      <dgm:t>
        <a:bodyPr/>
        <a:lstStyle/>
        <a:p>
          <a:endParaRPr lang="ru-RU"/>
        </a:p>
      </dgm:t>
    </dgm:pt>
    <dgm:pt modelId="{ACE64F42-5A1C-447B-ADF2-2B95366E0B9A}">
      <dgm:prSet phldrT="[Текст]" custT="1"/>
      <dgm:spPr>
        <a:solidFill>
          <a:schemeClr val="bg1">
            <a:alpha val="90000"/>
          </a:schemeClr>
        </a:solidFill>
        <a:ln>
          <a:solidFill>
            <a:srgbClr val="00B050">
              <a:alpha val="90000"/>
            </a:srgbClr>
          </a:solidFill>
        </a:ln>
      </dgm:spPr>
      <dgm:t>
        <a:bodyPr/>
        <a:lstStyle/>
        <a:p>
          <a:r>
            <a:rPr lang="ru-RU" sz="1800" dirty="0" smtClean="0"/>
            <a:t>Региональный проект «Жилье» - 99,7%</a:t>
          </a:r>
          <a:endParaRPr lang="ru-RU" sz="1800" dirty="0"/>
        </a:p>
      </dgm:t>
    </dgm:pt>
    <dgm:pt modelId="{D4A891FC-15ED-48E1-BC18-406E91EFF675}" type="parTrans" cxnId="{2AF119A0-D9E1-4ECE-899E-6BC133823A22}">
      <dgm:prSet/>
      <dgm:spPr/>
      <dgm:t>
        <a:bodyPr/>
        <a:lstStyle/>
        <a:p>
          <a:endParaRPr lang="ru-RU"/>
        </a:p>
      </dgm:t>
    </dgm:pt>
    <dgm:pt modelId="{A880058F-8053-4527-B2EB-91B7A4406415}" type="sibTrans" cxnId="{2AF119A0-D9E1-4ECE-899E-6BC133823A22}">
      <dgm:prSet/>
      <dgm:spPr/>
      <dgm:t>
        <a:bodyPr/>
        <a:lstStyle/>
        <a:p>
          <a:endParaRPr lang="ru-RU"/>
        </a:p>
      </dgm:t>
    </dgm:pt>
    <dgm:pt modelId="{0B51CE70-DC69-4003-A622-FABFA44A24F2}">
      <dgm:prSet phldrT="[Текст]" custT="1"/>
      <dgm:spPr>
        <a:solidFill>
          <a:schemeClr val="bg1">
            <a:alpha val="90000"/>
          </a:schemeClr>
        </a:solidFill>
        <a:ln>
          <a:solidFill>
            <a:srgbClr val="00B050">
              <a:alpha val="90000"/>
            </a:srgbClr>
          </a:solidFill>
        </a:ln>
      </dgm:spPr>
      <dgm:t>
        <a:bodyPr/>
        <a:lstStyle/>
        <a:p>
          <a:endParaRPr lang="ru-RU" sz="1800" dirty="0"/>
        </a:p>
      </dgm:t>
    </dgm:pt>
    <dgm:pt modelId="{CA6F0073-6D3E-4FE1-BAAB-C37CF6EFB4AC}" type="parTrans" cxnId="{54E55FEC-F25B-49C9-AA09-FF603A638E02}">
      <dgm:prSet/>
      <dgm:spPr/>
      <dgm:t>
        <a:bodyPr/>
        <a:lstStyle/>
        <a:p>
          <a:endParaRPr lang="ru-RU"/>
        </a:p>
      </dgm:t>
    </dgm:pt>
    <dgm:pt modelId="{E6296AF2-7E00-4A03-90B1-5851635CF26A}" type="sibTrans" cxnId="{54E55FEC-F25B-49C9-AA09-FF603A638E02}">
      <dgm:prSet/>
      <dgm:spPr/>
      <dgm:t>
        <a:bodyPr/>
        <a:lstStyle/>
        <a:p>
          <a:endParaRPr lang="ru-RU"/>
        </a:p>
      </dgm:t>
    </dgm:pt>
    <dgm:pt modelId="{B4AEA198-AFD2-408B-81B2-540648EDAA07}">
      <dgm:prSet phldrT="[Текст]" custT="1"/>
      <dgm:spPr>
        <a:solidFill>
          <a:schemeClr val="bg1">
            <a:alpha val="90000"/>
          </a:schemeClr>
        </a:solidFill>
        <a:ln>
          <a:solidFill>
            <a:srgbClr val="00B050">
              <a:alpha val="90000"/>
            </a:srgbClr>
          </a:solidFill>
        </a:ln>
      </dgm:spPr>
      <dgm:t>
        <a:bodyPr/>
        <a:lstStyle/>
        <a:p>
          <a:endParaRPr lang="ru-RU" sz="1800" dirty="0"/>
        </a:p>
      </dgm:t>
    </dgm:pt>
    <dgm:pt modelId="{EC4889F7-27C6-4DF4-9A91-118C575FC325}" type="parTrans" cxnId="{8EF9DA7E-4428-4944-89CD-30CC1D183C32}">
      <dgm:prSet/>
      <dgm:spPr/>
      <dgm:t>
        <a:bodyPr/>
        <a:lstStyle/>
        <a:p>
          <a:endParaRPr lang="ru-RU"/>
        </a:p>
      </dgm:t>
    </dgm:pt>
    <dgm:pt modelId="{921839F5-16BE-43E4-ACC3-6D1A3580ED37}" type="sibTrans" cxnId="{8EF9DA7E-4428-4944-89CD-30CC1D183C32}">
      <dgm:prSet/>
      <dgm:spPr/>
      <dgm:t>
        <a:bodyPr/>
        <a:lstStyle/>
        <a:p>
          <a:endParaRPr lang="ru-RU"/>
        </a:p>
      </dgm:t>
    </dgm:pt>
    <dgm:pt modelId="{38434BA8-C863-4F81-8503-B28BFC8EA46F}">
      <dgm:prSet phldrT="[Текст]" custT="1"/>
      <dgm:spPr>
        <a:solidFill>
          <a:schemeClr val="bg1">
            <a:alpha val="90000"/>
          </a:schemeClr>
        </a:solidFill>
        <a:ln>
          <a:solidFill>
            <a:srgbClr val="00B050">
              <a:alpha val="90000"/>
            </a:srgbClr>
          </a:solidFill>
        </a:ln>
      </dgm:spPr>
      <dgm:t>
        <a:bodyPr/>
        <a:lstStyle/>
        <a:p>
          <a:endParaRPr lang="ru-RU" sz="1800" dirty="0"/>
        </a:p>
      </dgm:t>
    </dgm:pt>
    <dgm:pt modelId="{629E859D-AC78-4867-9B61-B3418CD0A645}" type="parTrans" cxnId="{D76966A0-951B-4803-AFD5-8183555D96BE}">
      <dgm:prSet/>
      <dgm:spPr/>
      <dgm:t>
        <a:bodyPr/>
        <a:lstStyle/>
        <a:p>
          <a:endParaRPr lang="ru-RU"/>
        </a:p>
      </dgm:t>
    </dgm:pt>
    <dgm:pt modelId="{5AA7902B-C2B4-46ED-A1CF-2913251B5B26}" type="sibTrans" cxnId="{D76966A0-951B-4803-AFD5-8183555D96BE}">
      <dgm:prSet/>
      <dgm:spPr/>
      <dgm:t>
        <a:bodyPr/>
        <a:lstStyle/>
        <a:p>
          <a:endParaRPr lang="ru-RU"/>
        </a:p>
      </dgm:t>
    </dgm:pt>
    <dgm:pt modelId="{343AB333-5129-4274-BE60-66CE3BFA7925}">
      <dgm:prSet phldrT="[Текст]" custT="1"/>
      <dgm:spPr>
        <a:solidFill>
          <a:schemeClr val="bg1">
            <a:alpha val="90000"/>
          </a:schemeClr>
        </a:solidFill>
        <a:ln>
          <a:solidFill>
            <a:srgbClr val="00B050">
              <a:alpha val="90000"/>
            </a:srgbClr>
          </a:solidFill>
        </a:ln>
      </dgm:spPr>
      <dgm:t>
        <a:bodyPr/>
        <a:lstStyle/>
        <a:p>
          <a:r>
            <a:rPr lang="ru-RU" sz="1800" dirty="0" smtClean="0"/>
            <a:t>Региональный проект «Педагоги и наставники» - 99,9%</a:t>
          </a:r>
          <a:endParaRPr lang="ru-RU" sz="1800" dirty="0"/>
        </a:p>
      </dgm:t>
    </dgm:pt>
    <dgm:pt modelId="{01C3258C-DC26-4CAC-8397-21786CEA3FCA}" type="sibTrans" cxnId="{F0959BDB-9168-43B9-B7EB-C6C0C8F7372D}">
      <dgm:prSet/>
      <dgm:spPr/>
      <dgm:t>
        <a:bodyPr/>
        <a:lstStyle/>
        <a:p>
          <a:endParaRPr lang="ru-RU"/>
        </a:p>
      </dgm:t>
    </dgm:pt>
    <dgm:pt modelId="{9115F7C1-2D70-49E2-901E-365581B33C7A}" type="parTrans" cxnId="{F0959BDB-9168-43B9-B7EB-C6C0C8F7372D}">
      <dgm:prSet/>
      <dgm:spPr/>
      <dgm:t>
        <a:bodyPr/>
        <a:lstStyle/>
        <a:p>
          <a:endParaRPr lang="ru-RU"/>
        </a:p>
      </dgm:t>
    </dgm:pt>
    <dgm:pt modelId="{366539AA-D63E-4A08-B40D-5D43361F65C0}">
      <dgm:prSet phldrT="[Текст]" custT="1"/>
      <dgm:spPr>
        <a:solidFill>
          <a:schemeClr val="bg1">
            <a:alpha val="90000"/>
          </a:schemeClr>
        </a:solidFill>
        <a:ln>
          <a:solidFill>
            <a:srgbClr val="00B050">
              <a:alpha val="90000"/>
            </a:srgbClr>
          </a:solidFill>
        </a:ln>
      </dgm:spPr>
      <dgm:t>
        <a:bodyPr/>
        <a:lstStyle/>
        <a:p>
          <a:endParaRPr lang="ru-RU" sz="1800" dirty="0"/>
        </a:p>
      </dgm:t>
    </dgm:pt>
    <dgm:pt modelId="{B499887A-0749-4FB5-A8B9-6D1BF7D05CA7}" type="sibTrans" cxnId="{51B0FCDD-437B-4251-BFCC-2898BF5D61A1}">
      <dgm:prSet/>
      <dgm:spPr/>
      <dgm:t>
        <a:bodyPr/>
        <a:lstStyle/>
        <a:p>
          <a:endParaRPr lang="ru-RU"/>
        </a:p>
      </dgm:t>
    </dgm:pt>
    <dgm:pt modelId="{E28B38CF-10E3-483F-97E3-391A6005917E}" type="parTrans" cxnId="{51B0FCDD-437B-4251-BFCC-2898BF5D61A1}">
      <dgm:prSet/>
      <dgm:spPr/>
      <dgm:t>
        <a:bodyPr/>
        <a:lstStyle/>
        <a:p>
          <a:endParaRPr lang="ru-RU"/>
        </a:p>
      </dgm:t>
    </dgm:pt>
    <dgm:pt modelId="{C7F429D6-AA86-4672-92FD-5BB1B7A66105}">
      <dgm:prSet phldrT="[Текст]" custT="1"/>
      <dgm:spPr>
        <a:solidFill>
          <a:schemeClr val="bg1">
            <a:alpha val="90000"/>
          </a:schemeClr>
        </a:solidFill>
        <a:ln>
          <a:solidFill>
            <a:srgbClr val="00B050">
              <a:alpha val="90000"/>
            </a:srgbClr>
          </a:solidFill>
        </a:ln>
      </dgm:spPr>
      <dgm:t>
        <a:bodyPr/>
        <a:lstStyle/>
        <a:p>
          <a:r>
            <a:rPr lang="ru-RU" sz="1800" dirty="0" smtClean="0"/>
            <a:t>Региональный проект «Россия-страна возможностей» - 100%</a:t>
          </a:r>
          <a:endParaRPr lang="ru-RU" sz="1800" dirty="0"/>
        </a:p>
      </dgm:t>
    </dgm:pt>
    <dgm:pt modelId="{528FE01C-E084-49CA-AEC3-142B7B8D3496}" type="sibTrans" cxnId="{6154D2E6-B23F-442E-B9C2-5E6486C87A21}">
      <dgm:prSet/>
      <dgm:spPr/>
      <dgm:t>
        <a:bodyPr/>
        <a:lstStyle/>
        <a:p>
          <a:endParaRPr lang="ru-RU"/>
        </a:p>
      </dgm:t>
    </dgm:pt>
    <dgm:pt modelId="{D6FD6E02-C42B-4DF1-8DD4-C4F044EE1463}" type="parTrans" cxnId="{6154D2E6-B23F-442E-B9C2-5E6486C87A21}">
      <dgm:prSet/>
      <dgm:spPr/>
      <dgm:t>
        <a:bodyPr/>
        <a:lstStyle/>
        <a:p>
          <a:endParaRPr lang="ru-RU"/>
        </a:p>
      </dgm:t>
    </dgm:pt>
    <dgm:pt modelId="{1FF91788-3FC4-4CC6-BBF7-E590C1157E1E}" type="pres">
      <dgm:prSet presAssocID="{9C8E805E-9D68-4DDF-B219-D558741721E4}" presName="Name0" presStyleCnt="0">
        <dgm:presLayoutVars>
          <dgm:dir/>
          <dgm:animLvl val="lvl"/>
          <dgm:resizeHandles/>
        </dgm:presLayoutVars>
      </dgm:prSet>
      <dgm:spPr/>
      <dgm:t>
        <a:bodyPr/>
        <a:lstStyle/>
        <a:p>
          <a:endParaRPr lang="ru-RU"/>
        </a:p>
      </dgm:t>
    </dgm:pt>
    <dgm:pt modelId="{C3395B5B-EB74-41C7-AFDA-E7DD59B00521}" type="pres">
      <dgm:prSet presAssocID="{5D3363F1-2E7B-4D22-87EC-90E0741154BF}" presName="linNode" presStyleCnt="0"/>
      <dgm:spPr/>
    </dgm:pt>
    <dgm:pt modelId="{EB65E992-9D72-43E8-92B9-64A4C69F8B42}" type="pres">
      <dgm:prSet presAssocID="{5D3363F1-2E7B-4D22-87EC-90E0741154BF}" presName="parentShp" presStyleLbl="node1" presStyleIdx="0" presStyleCnt="2">
        <dgm:presLayoutVars>
          <dgm:bulletEnabled val="1"/>
        </dgm:presLayoutVars>
      </dgm:prSet>
      <dgm:spPr/>
      <dgm:t>
        <a:bodyPr/>
        <a:lstStyle/>
        <a:p>
          <a:endParaRPr lang="ru-RU"/>
        </a:p>
      </dgm:t>
    </dgm:pt>
    <dgm:pt modelId="{DB9E2F5F-A409-427C-AAF6-0CE1B0A4BF84}" type="pres">
      <dgm:prSet presAssocID="{5D3363F1-2E7B-4D22-87EC-90E0741154BF}" presName="childShp" presStyleLbl="bgAccFollowNode1" presStyleIdx="0" presStyleCnt="2" custScaleY="130005">
        <dgm:presLayoutVars>
          <dgm:bulletEnabled val="1"/>
        </dgm:presLayoutVars>
      </dgm:prSet>
      <dgm:spPr/>
      <dgm:t>
        <a:bodyPr/>
        <a:lstStyle/>
        <a:p>
          <a:endParaRPr lang="ru-RU"/>
        </a:p>
      </dgm:t>
    </dgm:pt>
    <dgm:pt modelId="{91654478-EFEF-45C2-909D-2387FA615581}" type="pres">
      <dgm:prSet presAssocID="{D0C447F8-A4B6-431D-B42F-39A1B5F72BC8}" presName="spacing" presStyleCnt="0"/>
      <dgm:spPr/>
    </dgm:pt>
    <dgm:pt modelId="{19946075-517B-458F-9EC5-8352AF1CCD0A}" type="pres">
      <dgm:prSet presAssocID="{96B4CEE2-CFE6-438C-AEED-6184BC188EA4}" presName="linNode" presStyleCnt="0"/>
      <dgm:spPr/>
    </dgm:pt>
    <dgm:pt modelId="{F191BD0F-2D8C-4955-ACA8-A58C19C044E0}" type="pres">
      <dgm:prSet presAssocID="{96B4CEE2-CFE6-438C-AEED-6184BC188EA4}" presName="parentShp" presStyleLbl="node1" presStyleIdx="1" presStyleCnt="2" custLinFactNeighborY="-4344">
        <dgm:presLayoutVars>
          <dgm:bulletEnabled val="1"/>
        </dgm:presLayoutVars>
      </dgm:prSet>
      <dgm:spPr/>
      <dgm:t>
        <a:bodyPr/>
        <a:lstStyle/>
        <a:p>
          <a:endParaRPr lang="ru-RU"/>
        </a:p>
      </dgm:t>
    </dgm:pt>
    <dgm:pt modelId="{2C94167E-1130-4AED-8088-341C7E99C73E}" type="pres">
      <dgm:prSet presAssocID="{96B4CEE2-CFE6-438C-AEED-6184BC188EA4}" presName="childShp" presStyleLbl="bgAccFollowNode1" presStyleIdx="1" presStyleCnt="2">
        <dgm:presLayoutVars>
          <dgm:bulletEnabled val="1"/>
        </dgm:presLayoutVars>
      </dgm:prSet>
      <dgm:spPr/>
      <dgm:t>
        <a:bodyPr/>
        <a:lstStyle/>
        <a:p>
          <a:endParaRPr lang="ru-RU"/>
        </a:p>
      </dgm:t>
    </dgm:pt>
  </dgm:ptLst>
  <dgm:cxnLst>
    <dgm:cxn modelId="{BEE9C405-8975-4594-91E1-3A63840F182C}" type="presOf" srcId="{E3329240-CB15-4B94-B01C-B31266489A4E}" destId="{2C94167E-1130-4AED-8088-341C7E99C73E}" srcOrd="0" destOrd="0" presId="urn:microsoft.com/office/officeart/2005/8/layout/vList6"/>
    <dgm:cxn modelId="{8EF9DA7E-4428-4944-89CD-30CC1D183C32}" srcId="{96B4CEE2-CFE6-438C-AEED-6184BC188EA4}" destId="{B4AEA198-AFD2-408B-81B2-540648EDAA07}" srcOrd="4" destOrd="0" parTransId="{EC4889F7-27C6-4DF4-9A91-118C575FC325}" sibTransId="{921839F5-16BE-43E4-ACC3-6D1A3580ED37}"/>
    <dgm:cxn modelId="{185C89FE-C807-49FF-A678-FD75B28AD652}" type="presOf" srcId="{ACE64F42-5A1C-447B-ADF2-2B95366E0B9A}" destId="{2C94167E-1130-4AED-8088-341C7E99C73E}" srcOrd="0" destOrd="2" presId="urn:microsoft.com/office/officeart/2005/8/layout/vList6"/>
    <dgm:cxn modelId="{08193A93-6BE3-4558-B65A-17B53F8007EE}" srcId="{9C8E805E-9D68-4DDF-B219-D558741721E4}" destId="{96B4CEE2-CFE6-438C-AEED-6184BC188EA4}" srcOrd="1" destOrd="0" parTransId="{3C464CCA-DE73-4A21-BAD4-286D0564E360}" sibTransId="{5821B7E3-A04E-437B-8D8C-71DFD0D81A46}"/>
    <dgm:cxn modelId="{6154D2E6-B23F-442E-B9C2-5E6486C87A21}" srcId="{5D3363F1-2E7B-4D22-87EC-90E0741154BF}" destId="{C7F429D6-AA86-4672-92FD-5BB1B7A66105}" srcOrd="0" destOrd="0" parTransId="{D6FD6E02-C42B-4DF1-8DD4-C4F044EE1463}" sibTransId="{528FE01C-E084-49CA-AEC3-142B7B8D3496}"/>
    <dgm:cxn modelId="{262BA140-50A5-4989-913F-F76094F68532}" type="presOf" srcId="{38434BA8-C863-4F81-8503-B28BFC8EA46F}" destId="{2C94167E-1130-4AED-8088-341C7E99C73E}" srcOrd="0" destOrd="3" presId="urn:microsoft.com/office/officeart/2005/8/layout/vList6"/>
    <dgm:cxn modelId="{43502F32-B2AF-4455-8EED-B064F6606B31}" type="presOf" srcId="{9C8E805E-9D68-4DDF-B219-D558741721E4}" destId="{1FF91788-3FC4-4CC6-BBF7-E590C1157E1E}" srcOrd="0" destOrd="0" presId="urn:microsoft.com/office/officeart/2005/8/layout/vList6"/>
    <dgm:cxn modelId="{984CDCC1-F42C-4FBC-83C1-DB860719BC0C}" type="presOf" srcId="{96B4CEE2-CFE6-438C-AEED-6184BC188EA4}" destId="{F191BD0F-2D8C-4955-ACA8-A58C19C044E0}" srcOrd="0" destOrd="0" presId="urn:microsoft.com/office/officeart/2005/8/layout/vList6"/>
    <dgm:cxn modelId="{5562ED1C-FEAA-434D-BD52-581ADADF53DA}" type="presOf" srcId="{B4AEA198-AFD2-408B-81B2-540648EDAA07}" destId="{2C94167E-1130-4AED-8088-341C7E99C73E}" srcOrd="0" destOrd="4" presId="urn:microsoft.com/office/officeart/2005/8/layout/vList6"/>
    <dgm:cxn modelId="{C3F05845-3ADD-49BB-A9B1-BEEB551D9FE0}" srcId="{9C8E805E-9D68-4DDF-B219-D558741721E4}" destId="{5D3363F1-2E7B-4D22-87EC-90E0741154BF}" srcOrd="0" destOrd="0" parTransId="{50A2B7BD-F2AE-4D68-990D-FD6ACA4C642B}" sibTransId="{D0C447F8-A4B6-431D-B42F-39A1B5F72BC8}"/>
    <dgm:cxn modelId="{8D3F2B23-4170-4848-B919-80F23B6EB492}" srcId="{96B4CEE2-CFE6-438C-AEED-6184BC188EA4}" destId="{E3329240-CB15-4B94-B01C-B31266489A4E}" srcOrd="0" destOrd="0" parTransId="{8517E46D-8DC2-4DE8-9509-9FB7A416356B}" sibTransId="{92F4D1C8-4897-4E14-B89E-A14F761A64B9}"/>
    <dgm:cxn modelId="{51B0FCDD-437B-4251-BFCC-2898BF5D61A1}" srcId="{5D3363F1-2E7B-4D22-87EC-90E0741154BF}" destId="{366539AA-D63E-4A08-B40D-5D43361F65C0}" srcOrd="1" destOrd="0" parTransId="{E28B38CF-10E3-483F-97E3-391A6005917E}" sibTransId="{B499887A-0749-4FB5-A8B9-6D1BF7D05CA7}"/>
    <dgm:cxn modelId="{D58D55BD-9805-477D-A9D1-AC0B7936849E}" type="presOf" srcId="{C7F429D6-AA86-4672-92FD-5BB1B7A66105}" destId="{DB9E2F5F-A409-427C-AAF6-0CE1B0A4BF84}" srcOrd="0" destOrd="0" presId="urn:microsoft.com/office/officeart/2005/8/layout/vList6"/>
    <dgm:cxn modelId="{DE847F12-5FE7-4E2B-BE05-A0447CA1658F}" type="presOf" srcId="{366539AA-D63E-4A08-B40D-5D43361F65C0}" destId="{DB9E2F5F-A409-427C-AAF6-0CE1B0A4BF84}" srcOrd="0" destOrd="1" presId="urn:microsoft.com/office/officeart/2005/8/layout/vList6"/>
    <dgm:cxn modelId="{945D8601-9F4B-4DE2-A3AD-3F8E97FD9D3B}" type="presOf" srcId="{5D3363F1-2E7B-4D22-87EC-90E0741154BF}" destId="{EB65E992-9D72-43E8-92B9-64A4C69F8B42}" srcOrd="0" destOrd="0" presId="urn:microsoft.com/office/officeart/2005/8/layout/vList6"/>
    <dgm:cxn modelId="{0EADC137-CC20-45B4-AFDD-40E928415CFC}" type="presOf" srcId="{343AB333-5129-4274-BE60-66CE3BFA7925}" destId="{DB9E2F5F-A409-427C-AAF6-0CE1B0A4BF84}" srcOrd="0" destOrd="2" presId="urn:microsoft.com/office/officeart/2005/8/layout/vList6"/>
    <dgm:cxn modelId="{D76966A0-951B-4803-AFD5-8183555D96BE}" srcId="{96B4CEE2-CFE6-438C-AEED-6184BC188EA4}" destId="{38434BA8-C863-4F81-8503-B28BFC8EA46F}" srcOrd="3" destOrd="0" parTransId="{629E859D-AC78-4867-9B61-B3418CD0A645}" sibTransId="{5AA7902B-C2B4-46ED-A1CF-2913251B5B26}"/>
    <dgm:cxn modelId="{F0959BDB-9168-43B9-B7EB-C6C0C8F7372D}" srcId="{5D3363F1-2E7B-4D22-87EC-90E0741154BF}" destId="{343AB333-5129-4274-BE60-66CE3BFA7925}" srcOrd="2" destOrd="0" parTransId="{9115F7C1-2D70-49E2-901E-365581B33C7A}" sibTransId="{01C3258C-DC26-4CAC-8397-21786CEA3FCA}"/>
    <dgm:cxn modelId="{2AF119A0-D9E1-4ECE-899E-6BC133823A22}" srcId="{96B4CEE2-CFE6-438C-AEED-6184BC188EA4}" destId="{ACE64F42-5A1C-447B-ADF2-2B95366E0B9A}" srcOrd="2" destOrd="0" parTransId="{D4A891FC-15ED-48E1-BC18-406E91EFF675}" sibTransId="{A880058F-8053-4527-B2EB-91B7A4406415}"/>
    <dgm:cxn modelId="{54E55FEC-F25B-49C9-AA09-FF603A638E02}" srcId="{96B4CEE2-CFE6-438C-AEED-6184BC188EA4}" destId="{0B51CE70-DC69-4003-A622-FABFA44A24F2}" srcOrd="1" destOrd="0" parTransId="{CA6F0073-6D3E-4FE1-BAAB-C37CF6EFB4AC}" sibTransId="{E6296AF2-7E00-4A03-90B1-5851635CF26A}"/>
    <dgm:cxn modelId="{1C0D9FEC-5976-4FC5-A665-2068A5A6F085}" type="presOf" srcId="{0B51CE70-DC69-4003-A622-FABFA44A24F2}" destId="{2C94167E-1130-4AED-8088-341C7E99C73E}" srcOrd="0" destOrd="1" presId="urn:microsoft.com/office/officeart/2005/8/layout/vList6"/>
    <dgm:cxn modelId="{DC214301-85E1-40A1-98D7-2A270732076E}" type="presParOf" srcId="{1FF91788-3FC4-4CC6-BBF7-E590C1157E1E}" destId="{C3395B5B-EB74-41C7-AFDA-E7DD59B00521}" srcOrd="0" destOrd="0" presId="urn:microsoft.com/office/officeart/2005/8/layout/vList6"/>
    <dgm:cxn modelId="{BF8CC961-CB45-475C-B984-DF9B4158ADB3}" type="presParOf" srcId="{C3395B5B-EB74-41C7-AFDA-E7DD59B00521}" destId="{EB65E992-9D72-43E8-92B9-64A4C69F8B42}" srcOrd="0" destOrd="0" presId="urn:microsoft.com/office/officeart/2005/8/layout/vList6"/>
    <dgm:cxn modelId="{98343645-3022-47A4-88E7-34164AECA368}" type="presParOf" srcId="{C3395B5B-EB74-41C7-AFDA-E7DD59B00521}" destId="{DB9E2F5F-A409-427C-AAF6-0CE1B0A4BF84}" srcOrd="1" destOrd="0" presId="urn:microsoft.com/office/officeart/2005/8/layout/vList6"/>
    <dgm:cxn modelId="{21C44A75-A9AA-437F-9DF3-6EC6F02AC6AE}" type="presParOf" srcId="{1FF91788-3FC4-4CC6-BBF7-E590C1157E1E}" destId="{91654478-EFEF-45C2-909D-2387FA615581}" srcOrd="1" destOrd="0" presId="urn:microsoft.com/office/officeart/2005/8/layout/vList6"/>
    <dgm:cxn modelId="{29BFBF0B-3818-460E-9054-3164910677D4}" type="presParOf" srcId="{1FF91788-3FC4-4CC6-BBF7-E590C1157E1E}" destId="{19946075-517B-458F-9EC5-8352AF1CCD0A}" srcOrd="2" destOrd="0" presId="urn:microsoft.com/office/officeart/2005/8/layout/vList6"/>
    <dgm:cxn modelId="{C6E429DD-0392-4F0A-B55D-CE0C03AA87BC}" type="presParOf" srcId="{19946075-517B-458F-9EC5-8352AF1CCD0A}" destId="{F191BD0F-2D8C-4955-ACA8-A58C19C044E0}" srcOrd="0" destOrd="0" presId="urn:microsoft.com/office/officeart/2005/8/layout/vList6"/>
    <dgm:cxn modelId="{324BB67D-BC64-441E-BC45-6A124164D125}" type="presParOf" srcId="{19946075-517B-458F-9EC5-8352AF1CCD0A}" destId="{2C94167E-1130-4AED-8088-341C7E99C73E}" srcOrd="1" destOrd="0" presId="urn:microsoft.com/office/officeart/2005/8/layout/vList6"/>
  </dgm:cxnLst>
  <dgm:bg/>
  <dgm:whole>
    <a:ln>
      <a:solidFill>
        <a:schemeClr val="bg1"/>
      </a:solid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F4AB9-DCA6-4C22-8238-785023DCAB8E}" type="doc">
      <dgm:prSet loTypeId="urn:microsoft.com/office/officeart/2005/8/layout/vProcess5" loCatId="process" qsTypeId="urn:microsoft.com/office/officeart/2005/8/quickstyle/3d2#1" qsCatId="3D" csTypeId="urn:microsoft.com/office/officeart/2005/8/colors/colorful5" csCatId="colorful" phldr="1"/>
      <dgm:spPr/>
      <dgm:t>
        <a:bodyPr/>
        <a:lstStyle/>
        <a:p>
          <a:endParaRPr lang="ru-RU"/>
        </a:p>
      </dgm:t>
    </dgm:pt>
    <dgm:pt modelId="{58DAFA87-E247-4D91-B88D-0EC900EEC543}">
      <dgm:prSet phldrT="[Текст]" custT="1">
        <dgm:style>
          <a:lnRef idx="2">
            <a:schemeClr val="accent1"/>
          </a:lnRef>
          <a:fillRef idx="1">
            <a:schemeClr val="lt1"/>
          </a:fillRef>
          <a:effectRef idx="0">
            <a:schemeClr val="accent1"/>
          </a:effectRef>
          <a:fontRef idx="minor">
            <a:schemeClr val="dk1"/>
          </a:fontRef>
        </dgm:style>
      </dgm:prSet>
      <dgm:spPr/>
      <dgm:t>
        <a:bodyPr lIns="180000" rIns="180000"/>
        <a:lstStyle/>
        <a:p>
          <a:pPr algn="l"/>
          <a:r>
            <a:rPr lang="ru-RU" sz="1400" b="0" dirty="0">
              <a:solidFill>
                <a:schemeClr val="tx1"/>
              </a:solidFill>
              <a:latin typeface="+mn-lt"/>
              <a:cs typeface="Times New Roman" pitchFamily="18" charset="0"/>
            </a:rPr>
            <a:t>Федеральный закон от 03.12.2012 № 244-ФЗ «О внесении изменений в Бюджетный кодекс Российской Федерации»</a:t>
          </a:r>
        </a:p>
      </dgm:t>
    </dgm:pt>
    <dgm:pt modelId="{1C80B722-13E1-46C7-B60C-D655171F3EFB}" type="parTrans" cxnId="{B437DC0A-4CC1-4191-95E8-B974E289DAED}">
      <dgm:prSet/>
      <dgm:spPr/>
      <dgm:t>
        <a:bodyPr/>
        <a:lstStyle/>
        <a:p>
          <a:endParaRPr lang="ru-RU"/>
        </a:p>
      </dgm:t>
    </dgm:pt>
    <dgm:pt modelId="{CD510122-9DEB-4421-993B-C1E264B4A565}" type="sibTrans" cxnId="{B437DC0A-4CC1-4191-95E8-B974E289DAED}">
      <dgm:prSet/>
      <dgm:spPr/>
      <dgm:t>
        <a:bodyPr/>
        <a:lstStyle/>
        <a:p>
          <a:endParaRPr lang="ru-RU"/>
        </a:p>
      </dgm:t>
    </dgm:pt>
    <dgm:pt modelId="{5C56074C-A65A-4CF2-B2CE-F7EBE6062E49}">
      <dgm:prSet phldrT="[Текст]" custT="1">
        <dgm:style>
          <a:lnRef idx="2">
            <a:schemeClr val="accent1"/>
          </a:lnRef>
          <a:fillRef idx="1">
            <a:schemeClr val="lt1"/>
          </a:fillRef>
          <a:effectRef idx="0">
            <a:schemeClr val="accent1"/>
          </a:effectRef>
          <a:fontRef idx="minor">
            <a:schemeClr val="dk1"/>
          </a:fontRef>
        </dgm:style>
      </dgm:prSet>
      <dgm:spPr/>
      <dgm:t>
        <a:bodyPr lIns="180000" rIns="180000"/>
        <a:lstStyle/>
        <a:p>
          <a:pPr algn="l"/>
          <a:r>
            <a:rPr lang="ru-RU" sz="1400" b="0" dirty="0">
              <a:solidFill>
                <a:schemeClr val="tx1">
                  <a:lumMod val="95000"/>
                  <a:lumOff val="5000"/>
                </a:schemeClr>
              </a:solidFill>
              <a:latin typeface="+mn-lt"/>
              <a:cs typeface="Times New Roman" pitchFamily="18" charset="0"/>
            </a:rPr>
            <a:t>Муниципальный дорожный фонд города Урай создан в соответствии с решением Думы города Урай от 27.09.2012 № 80 (ред. от 20.09.2023)</a:t>
          </a:r>
        </a:p>
      </dgm:t>
    </dgm:pt>
    <dgm:pt modelId="{89DE1EEA-3415-40F5-9AA8-4BFBAB558166}" type="parTrans" cxnId="{3A8284A1-4C48-4E1D-B621-1618CC191516}">
      <dgm:prSet/>
      <dgm:spPr/>
      <dgm:t>
        <a:bodyPr/>
        <a:lstStyle/>
        <a:p>
          <a:endParaRPr lang="ru-RU"/>
        </a:p>
      </dgm:t>
    </dgm:pt>
    <dgm:pt modelId="{038FFFE1-B130-4EA4-88D2-8D769591A875}" type="sibTrans" cxnId="{3A8284A1-4C48-4E1D-B621-1618CC191516}">
      <dgm:prSet/>
      <dgm:spPr/>
      <dgm:t>
        <a:bodyPr/>
        <a:lstStyle/>
        <a:p>
          <a:endParaRPr lang="ru-RU"/>
        </a:p>
      </dgm:t>
    </dgm:pt>
    <dgm:pt modelId="{6B3B1FFC-4CB3-4CA8-8AF7-EB8DA81DF7BA}" type="pres">
      <dgm:prSet presAssocID="{5ACF4AB9-DCA6-4C22-8238-785023DCAB8E}" presName="outerComposite" presStyleCnt="0">
        <dgm:presLayoutVars>
          <dgm:chMax val="5"/>
          <dgm:dir/>
          <dgm:resizeHandles val="exact"/>
        </dgm:presLayoutVars>
      </dgm:prSet>
      <dgm:spPr/>
      <dgm:t>
        <a:bodyPr/>
        <a:lstStyle/>
        <a:p>
          <a:endParaRPr lang="ru-RU"/>
        </a:p>
      </dgm:t>
    </dgm:pt>
    <dgm:pt modelId="{79404F2A-8767-4AB9-A236-742801D12F3F}" type="pres">
      <dgm:prSet presAssocID="{5ACF4AB9-DCA6-4C22-8238-785023DCAB8E}" presName="dummyMaxCanvas" presStyleCnt="0">
        <dgm:presLayoutVars/>
      </dgm:prSet>
      <dgm:spPr/>
    </dgm:pt>
    <dgm:pt modelId="{26F8EAD8-784E-4CBC-930E-754056E672BA}" type="pres">
      <dgm:prSet presAssocID="{5ACF4AB9-DCA6-4C22-8238-785023DCAB8E}" presName="TwoNodes_1" presStyleLbl="node1" presStyleIdx="0" presStyleCnt="2" custScaleX="87506" custScaleY="74074" custLinFactNeighborX="-25274" custLinFactNeighborY="-10844">
        <dgm:presLayoutVars>
          <dgm:bulletEnabled val="1"/>
        </dgm:presLayoutVars>
      </dgm:prSet>
      <dgm:spPr/>
      <dgm:t>
        <a:bodyPr/>
        <a:lstStyle/>
        <a:p>
          <a:endParaRPr lang="ru-RU"/>
        </a:p>
      </dgm:t>
    </dgm:pt>
    <dgm:pt modelId="{C0C62BB4-20F6-4903-B04F-13B7A004B5F0}" type="pres">
      <dgm:prSet presAssocID="{5ACF4AB9-DCA6-4C22-8238-785023DCAB8E}" presName="TwoNodes_2" presStyleLbl="node1" presStyleIdx="1" presStyleCnt="2" custScaleX="108223" custScaleY="87001" custLinFactNeighborX="-1042" custLinFactNeighborY="-8351">
        <dgm:presLayoutVars>
          <dgm:bulletEnabled val="1"/>
        </dgm:presLayoutVars>
      </dgm:prSet>
      <dgm:spPr/>
      <dgm:t>
        <a:bodyPr/>
        <a:lstStyle/>
        <a:p>
          <a:endParaRPr lang="ru-RU"/>
        </a:p>
      </dgm:t>
    </dgm:pt>
    <dgm:pt modelId="{EE12E059-3261-4907-A4E3-4F74B9EED3BE}" type="pres">
      <dgm:prSet presAssocID="{5ACF4AB9-DCA6-4C22-8238-785023DCAB8E}" presName="TwoConn_1-2" presStyleLbl="fgAccFollowNode1" presStyleIdx="0" presStyleCnt="1" custAng="5400000" custScaleX="111128" custScaleY="97049" custLinFactNeighborX="12580" custLinFactNeighborY="-37987">
        <dgm:presLayoutVars>
          <dgm:bulletEnabled val="1"/>
        </dgm:presLayoutVars>
      </dgm:prSet>
      <dgm:spPr>
        <a:prstGeom prst="bentArrow">
          <a:avLst/>
        </a:prstGeom>
      </dgm:spPr>
      <dgm:t>
        <a:bodyPr/>
        <a:lstStyle/>
        <a:p>
          <a:endParaRPr lang="ru-RU"/>
        </a:p>
      </dgm:t>
    </dgm:pt>
    <dgm:pt modelId="{A6DE7991-A19E-4108-B350-966DE3EABFF9}" type="pres">
      <dgm:prSet presAssocID="{5ACF4AB9-DCA6-4C22-8238-785023DCAB8E}" presName="TwoNodes_1_text" presStyleLbl="node1" presStyleIdx="1" presStyleCnt="2">
        <dgm:presLayoutVars>
          <dgm:bulletEnabled val="1"/>
        </dgm:presLayoutVars>
      </dgm:prSet>
      <dgm:spPr/>
      <dgm:t>
        <a:bodyPr/>
        <a:lstStyle/>
        <a:p>
          <a:endParaRPr lang="ru-RU"/>
        </a:p>
      </dgm:t>
    </dgm:pt>
    <dgm:pt modelId="{CC65A928-852E-4DD1-A56D-9BAFABC72640}" type="pres">
      <dgm:prSet presAssocID="{5ACF4AB9-DCA6-4C22-8238-785023DCAB8E}" presName="TwoNodes_2_text" presStyleLbl="node1" presStyleIdx="1" presStyleCnt="2">
        <dgm:presLayoutVars>
          <dgm:bulletEnabled val="1"/>
        </dgm:presLayoutVars>
      </dgm:prSet>
      <dgm:spPr/>
      <dgm:t>
        <a:bodyPr/>
        <a:lstStyle/>
        <a:p>
          <a:endParaRPr lang="ru-RU"/>
        </a:p>
      </dgm:t>
    </dgm:pt>
  </dgm:ptLst>
  <dgm:cxnLst>
    <dgm:cxn modelId="{5FBBCBB6-AC3A-4DF2-BC3C-291003AE4B6D}" type="presOf" srcId="{5C56074C-A65A-4CF2-B2CE-F7EBE6062E49}" destId="{C0C62BB4-20F6-4903-B04F-13B7A004B5F0}" srcOrd="0" destOrd="0" presId="urn:microsoft.com/office/officeart/2005/8/layout/vProcess5"/>
    <dgm:cxn modelId="{3A8284A1-4C48-4E1D-B621-1618CC191516}" srcId="{5ACF4AB9-DCA6-4C22-8238-785023DCAB8E}" destId="{5C56074C-A65A-4CF2-B2CE-F7EBE6062E49}" srcOrd="1" destOrd="0" parTransId="{89DE1EEA-3415-40F5-9AA8-4BFBAB558166}" sibTransId="{038FFFE1-B130-4EA4-88D2-8D769591A875}"/>
    <dgm:cxn modelId="{6CC05CA9-6EF0-42C6-982D-FA7D65D0E560}" type="presOf" srcId="{58DAFA87-E247-4D91-B88D-0EC900EEC543}" destId="{A6DE7991-A19E-4108-B350-966DE3EABFF9}" srcOrd="1" destOrd="0" presId="urn:microsoft.com/office/officeart/2005/8/layout/vProcess5"/>
    <dgm:cxn modelId="{92FF7896-4A44-479D-BDF3-8F1CCCC14717}" type="presOf" srcId="{5C56074C-A65A-4CF2-B2CE-F7EBE6062E49}" destId="{CC65A928-852E-4DD1-A56D-9BAFABC72640}" srcOrd="1" destOrd="0" presId="urn:microsoft.com/office/officeart/2005/8/layout/vProcess5"/>
    <dgm:cxn modelId="{3D0D9AB3-88FB-4901-A939-C91E763D073A}" type="presOf" srcId="{5ACF4AB9-DCA6-4C22-8238-785023DCAB8E}" destId="{6B3B1FFC-4CB3-4CA8-8AF7-EB8DA81DF7BA}" srcOrd="0" destOrd="0" presId="urn:microsoft.com/office/officeart/2005/8/layout/vProcess5"/>
    <dgm:cxn modelId="{FAE0D7AB-0E72-499E-8E0C-262EA6488AB8}" type="presOf" srcId="{CD510122-9DEB-4421-993B-C1E264B4A565}" destId="{EE12E059-3261-4907-A4E3-4F74B9EED3BE}" srcOrd="0" destOrd="0" presId="urn:microsoft.com/office/officeart/2005/8/layout/vProcess5"/>
    <dgm:cxn modelId="{7FCDCA73-C64E-435A-9AB6-9AFA623BD35C}" type="presOf" srcId="{58DAFA87-E247-4D91-B88D-0EC900EEC543}" destId="{26F8EAD8-784E-4CBC-930E-754056E672BA}" srcOrd="0" destOrd="0" presId="urn:microsoft.com/office/officeart/2005/8/layout/vProcess5"/>
    <dgm:cxn modelId="{B437DC0A-4CC1-4191-95E8-B974E289DAED}" srcId="{5ACF4AB9-DCA6-4C22-8238-785023DCAB8E}" destId="{58DAFA87-E247-4D91-B88D-0EC900EEC543}" srcOrd="0" destOrd="0" parTransId="{1C80B722-13E1-46C7-B60C-D655171F3EFB}" sibTransId="{CD510122-9DEB-4421-993B-C1E264B4A565}"/>
    <dgm:cxn modelId="{CBED9587-0549-4F16-9EF0-620BB6DD2AC6}" type="presParOf" srcId="{6B3B1FFC-4CB3-4CA8-8AF7-EB8DA81DF7BA}" destId="{79404F2A-8767-4AB9-A236-742801D12F3F}" srcOrd="0" destOrd="0" presId="urn:microsoft.com/office/officeart/2005/8/layout/vProcess5"/>
    <dgm:cxn modelId="{3D3F3203-5F7A-40B0-A7BC-0C46F1DA92CE}" type="presParOf" srcId="{6B3B1FFC-4CB3-4CA8-8AF7-EB8DA81DF7BA}" destId="{26F8EAD8-784E-4CBC-930E-754056E672BA}" srcOrd="1" destOrd="0" presId="urn:microsoft.com/office/officeart/2005/8/layout/vProcess5"/>
    <dgm:cxn modelId="{997C7747-8262-4445-85C4-4641A1B69982}" type="presParOf" srcId="{6B3B1FFC-4CB3-4CA8-8AF7-EB8DA81DF7BA}" destId="{C0C62BB4-20F6-4903-B04F-13B7A004B5F0}" srcOrd="2" destOrd="0" presId="urn:microsoft.com/office/officeart/2005/8/layout/vProcess5"/>
    <dgm:cxn modelId="{8D70C706-3317-4F6F-B13B-F1F22F841880}" type="presParOf" srcId="{6B3B1FFC-4CB3-4CA8-8AF7-EB8DA81DF7BA}" destId="{EE12E059-3261-4907-A4E3-4F74B9EED3BE}" srcOrd="3" destOrd="0" presId="urn:microsoft.com/office/officeart/2005/8/layout/vProcess5"/>
    <dgm:cxn modelId="{3B948314-03F7-45B7-AFF4-5EBCD776BD06}" type="presParOf" srcId="{6B3B1FFC-4CB3-4CA8-8AF7-EB8DA81DF7BA}" destId="{A6DE7991-A19E-4108-B350-966DE3EABFF9}" srcOrd="4" destOrd="0" presId="urn:microsoft.com/office/officeart/2005/8/layout/vProcess5"/>
    <dgm:cxn modelId="{14ACC20D-6B6A-4E7F-BD0A-D5A18007C370}" type="presParOf" srcId="{6B3B1FFC-4CB3-4CA8-8AF7-EB8DA81DF7BA}" destId="{CC65A928-852E-4DD1-A56D-9BAFABC72640}" srcOrd="5"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34CDAE-737A-47D4-83C3-525C9C465FC8}" type="doc">
      <dgm:prSet loTypeId="urn:microsoft.com/office/officeart/2005/8/layout/vList6" loCatId="list" qsTypeId="urn:microsoft.com/office/officeart/2005/8/quickstyle/simple1" qsCatId="simple" csTypeId="urn:microsoft.com/office/officeart/2005/8/colors/accent3_3" csCatId="accent3" phldr="1"/>
      <dgm:spPr/>
      <dgm:t>
        <a:bodyPr/>
        <a:lstStyle/>
        <a:p>
          <a:endParaRPr lang="ru-RU"/>
        </a:p>
      </dgm:t>
    </dgm:pt>
    <dgm:pt modelId="{900F8F66-85F8-42FA-83D5-B3A1EF5B0F03}">
      <dgm:prSet phldrT="[Текст]" custT="1"/>
      <dgm:spPr/>
      <dgm:t>
        <a:bodyPr/>
        <a:lstStyle/>
        <a:p>
          <a:r>
            <a:rPr lang="ru-RU" sz="2800" dirty="0" smtClean="0">
              <a:latin typeface="+mn-lt"/>
            </a:rPr>
            <a:t>6 000,0</a:t>
          </a:r>
          <a:endParaRPr lang="ru-RU" sz="2800" dirty="0">
            <a:latin typeface="+mn-lt"/>
          </a:endParaRPr>
        </a:p>
      </dgm:t>
    </dgm:pt>
    <dgm:pt modelId="{A4B2ABDC-9211-4FA2-9613-4F53CDFDEEA7}" type="parTrans" cxnId="{BBABED85-CB80-4409-9AEA-4BA348F9F23B}">
      <dgm:prSet/>
      <dgm:spPr/>
      <dgm:t>
        <a:bodyPr/>
        <a:lstStyle/>
        <a:p>
          <a:endParaRPr lang="ru-RU"/>
        </a:p>
      </dgm:t>
    </dgm:pt>
    <dgm:pt modelId="{ED4D9B16-7055-4384-A784-54D99098BBA8}" type="sibTrans" cxnId="{BBABED85-CB80-4409-9AEA-4BA348F9F23B}">
      <dgm:prSet/>
      <dgm:spPr/>
      <dgm:t>
        <a:bodyPr/>
        <a:lstStyle/>
        <a:p>
          <a:endParaRPr lang="ru-RU"/>
        </a:p>
      </dgm:t>
    </dgm:pt>
    <dgm:pt modelId="{3F7AB64C-6566-4C18-BFD9-33EE8616F600}">
      <dgm:prSet phldrT="[Текст]" custT="1"/>
      <dgm:spPr>
        <a:solidFill>
          <a:schemeClr val="accent3">
            <a:lumMod val="75000"/>
          </a:schemeClr>
        </a:solidFill>
      </dgm:spPr>
      <dgm:t>
        <a:bodyPr/>
        <a:lstStyle/>
        <a:p>
          <a:r>
            <a:rPr lang="ru-RU" sz="2800" dirty="0" smtClean="0"/>
            <a:t>20 131,1</a:t>
          </a:r>
          <a:endParaRPr lang="ru-RU" sz="2800" dirty="0"/>
        </a:p>
      </dgm:t>
    </dgm:pt>
    <dgm:pt modelId="{659D166B-8C02-487E-841E-14B1DF587FC4}" type="parTrans" cxnId="{B7C5696F-D88A-44BD-B5C5-2A48367E5C1E}">
      <dgm:prSet/>
      <dgm:spPr/>
      <dgm:t>
        <a:bodyPr/>
        <a:lstStyle/>
        <a:p>
          <a:endParaRPr lang="ru-RU"/>
        </a:p>
      </dgm:t>
    </dgm:pt>
    <dgm:pt modelId="{AC1A3F4E-D49B-4CF1-83BA-AED8C3142C2B}" type="sibTrans" cxnId="{B7C5696F-D88A-44BD-B5C5-2A48367E5C1E}">
      <dgm:prSet/>
      <dgm:spPr/>
      <dgm:t>
        <a:bodyPr/>
        <a:lstStyle/>
        <a:p>
          <a:endParaRPr lang="ru-RU"/>
        </a:p>
      </dgm:t>
    </dgm:pt>
    <dgm:pt modelId="{AC8402CA-A2CB-4D10-9318-A79D381728A4}">
      <dgm:prSet phldrT="[Текст]" custT="1"/>
      <dgm:spPr/>
      <dgm:t>
        <a:bodyPr anchor="ctr"/>
        <a:lstStyle/>
        <a:p>
          <a:r>
            <a:rPr lang="ru-RU" sz="1400" dirty="0" smtClean="0">
              <a:latin typeface="+mn-lt"/>
            </a:rPr>
            <a:t>Дотация на поощрение достижения высоких показателей качества организации и осуществления бюджетного процесса </a:t>
          </a:r>
          <a:endParaRPr lang="ru-RU" sz="1400" dirty="0">
            <a:latin typeface="+mn-lt"/>
          </a:endParaRPr>
        </a:p>
      </dgm:t>
    </dgm:pt>
    <dgm:pt modelId="{F8E94737-E172-415C-9CDF-DB6E3D3C0A1C}" type="parTrans" cxnId="{07EC0144-19AE-4E5B-801F-461D549C0840}">
      <dgm:prSet/>
      <dgm:spPr/>
      <dgm:t>
        <a:bodyPr/>
        <a:lstStyle/>
        <a:p>
          <a:endParaRPr lang="ru-RU"/>
        </a:p>
      </dgm:t>
    </dgm:pt>
    <dgm:pt modelId="{D43639F1-9500-4C5D-B5A3-3F2C1C6C7AC9}" type="sibTrans" cxnId="{07EC0144-19AE-4E5B-801F-461D549C0840}">
      <dgm:prSet/>
      <dgm:spPr/>
      <dgm:t>
        <a:bodyPr/>
        <a:lstStyle/>
        <a:p>
          <a:endParaRPr lang="ru-RU"/>
        </a:p>
      </dgm:t>
    </dgm:pt>
    <dgm:pt modelId="{54C0C1C0-69C5-4FCA-8053-DC2D6A952DC0}">
      <dgm:prSet phldrT="[Текст]" custT="1"/>
      <dgm:spPr/>
      <dgm:t>
        <a:bodyPr anchor="ctr"/>
        <a:lstStyle/>
        <a:p>
          <a:r>
            <a:rPr lang="ru-RU" sz="1400" dirty="0" smtClean="0">
              <a:latin typeface="+mn-lt"/>
            </a:rPr>
            <a:t>Дотация для стимулирования роста налогового потенциала и качества планирования доходов</a:t>
          </a:r>
          <a:endParaRPr lang="ru-RU" sz="1400" dirty="0">
            <a:latin typeface="+mn-lt"/>
          </a:endParaRPr>
        </a:p>
      </dgm:t>
    </dgm:pt>
    <dgm:pt modelId="{7D5BDE42-0CB7-4FC0-9E34-8C3896EA0F67}" type="parTrans" cxnId="{798D263B-E9C4-4231-B4F2-DDF7CE70CF52}">
      <dgm:prSet/>
      <dgm:spPr/>
      <dgm:t>
        <a:bodyPr/>
        <a:lstStyle/>
        <a:p>
          <a:endParaRPr lang="ru-RU"/>
        </a:p>
      </dgm:t>
    </dgm:pt>
    <dgm:pt modelId="{BE1A99A0-1143-428D-A0F5-529146E3646E}" type="sibTrans" cxnId="{798D263B-E9C4-4231-B4F2-DDF7CE70CF52}">
      <dgm:prSet/>
      <dgm:spPr/>
      <dgm:t>
        <a:bodyPr/>
        <a:lstStyle/>
        <a:p>
          <a:endParaRPr lang="ru-RU"/>
        </a:p>
      </dgm:t>
    </dgm:pt>
    <dgm:pt modelId="{8CE512B9-D972-4670-AEB7-84DB91D282FC}" type="pres">
      <dgm:prSet presAssocID="{1034CDAE-737A-47D4-83C3-525C9C465FC8}" presName="Name0" presStyleCnt="0">
        <dgm:presLayoutVars>
          <dgm:dir/>
          <dgm:animLvl val="lvl"/>
          <dgm:resizeHandles/>
        </dgm:presLayoutVars>
      </dgm:prSet>
      <dgm:spPr/>
      <dgm:t>
        <a:bodyPr/>
        <a:lstStyle/>
        <a:p>
          <a:endParaRPr lang="ru-RU"/>
        </a:p>
      </dgm:t>
    </dgm:pt>
    <dgm:pt modelId="{03EAFADB-4BAD-4627-B44A-5CEA2145D794}" type="pres">
      <dgm:prSet presAssocID="{900F8F66-85F8-42FA-83D5-B3A1EF5B0F03}" presName="linNode" presStyleCnt="0"/>
      <dgm:spPr/>
    </dgm:pt>
    <dgm:pt modelId="{B0E17C5D-8245-4B30-A659-FC7FA53DC28B}" type="pres">
      <dgm:prSet presAssocID="{900F8F66-85F8-42FA-83D5-B3A1EF5B0F03}" presName="parentShp" presStyleLbl="node1" presStyleIdx="0" presStyleCnt="2" custScaleX="60000" custScaleY="82602">
        <dgm:presLayoutVars>
          <dgm:bulletEnabled val="1"/>
        </dgm:presLayoutVars>
      </dgm:prSet>
      <dgm:spPr/>
      <dgm:t>
        <a:bodyPr/>
        <a:lstStyle/>
        <a:p>
          <a:endParaRPr lang="ru-RU"/>
        </a:p>
      </dgm:t>
    </dgm:pt>
    <dgm:pt modelId="{11947B66-F1E4-4B81-B60E-132705630908}" type="pres">
      <dgm:prSet presAssocID="{900F8F66-85F8-42FA-83D5-B3A1EF5B0F03}" presName="childShp" presStyleLbl="bgAccFollowNode1" presStyleIdx="0" presStyleCnt="2" custScaleX="92608" custScaleY="137398">
        <dgm:presLayoutVars>
          <dgm:bulletEnabled val="1"/>
        </dgm:presLayoutVars>
      </dgm:prSet>
      <dgm:spPr/>
      <dgm:t>
        <a:bodyPr/>
        <a:lstStyle/>
        <a:p>
          <a:endParaRPr lang="ru-RU"/>
        </a:p>
      </dgm:t>
    </dgm:pt>
    <dgm:pt modelId="{5ED5058C-0435-4CD4-87E3-97C911B517C0}" type="pres">
      <dgm:prSet presAssocID="{ED4D9B16-7055-4384-A784-54D99098BBA8}" presName="spacing" presStyleCnt="0"/>
      <dgm:spPr/>
    </dgm:pt>
    <dgm:pt modelId="{603B4C0D-A36B-4A88-9714-D63CF446A139}" type="pres">
      <dgm:prSet presAssocID="{3F7AB64C-6566-4C18-BFD9-33EE8616F600}" presName="linNode" presStyleCnt="0"/>
      <dgm:spPr/>
    </dgm:pt>
    <dgm:pt modelId="{88F5CF90-E373-455B-B2B6-6CEFAC7F7873}" type="pres">
      <dgm:prSet presAssocID="{3F7AB64C-6566-4C18-BFD9-33EE8616F600}" presName="parentShp" presStyleLbl="node1" presStyleIdx="1" presStyleCnt="2" custScaleX="60000" custScaleY="81786">
        <dgm:presLayoutVars>
          <dgm:bulletEnabled val="1"/>
        </dgm:presLayoutVars>
      </dgm:prSet>
      <dgm:spPr/>
      <dgm:t>
        <a:bodyPr/>
        <a:lstStyle/>
        <a:p>
          <a:endParaRPr lang="ru-RU"/>
        </a:p>
      </dgm:t>
    </dgm:pt>
    <dgm:pt modelId="{583AE73D-F4B1-4CB0-9BB2-41B8EFC743AD}" type="pres">
      <dgm:prSet presAssocID="{3F7AB64C-6566-4C18-BFD9-33EE8616F600}" presName="childShp" presStyleLbl="bgAccFollowNode1" presStyleIdx="1" presStyleCnt="2" custScaleX="92479">
        <dgm:presLayoutVars>
          <dgm:bulletEnabled val="1"/>
        </dgm:presLayoutVars>
      </dgm:prSet>
      <dgm:spPr/>
      <dgm:t>
        <a:bodyPr/>
        <a:lstStyle/>
        <a:p>
          <a:endParaRPr lang="ru-RU"/>
        </a:p>
      </dgm:t>
    </dgm:pt>
  </dgm:ptLst>
  <dgm:cxnLst>
    <dgm:cxn modelId="{B81C9105-F1EE-42A6-A52F-1EFA66DA35E4}" type="presOf" srcId="{1034CDAE-737A-47D4-83C3-525C9C465FC8}" destId="{8CE512B9-D972-4670-AEB7-84DB91D282FC}" srcOrd="0" destOrd="0" presId="urn:microsoft.com/office/officeart/2005/8/layout/vList6"/>
    <dgm:cxn modelId="{BBABED85-CB80-4409-9AEA-4BA348F9F23B}" srcId="{1034CDAE-737A-47D4-83C3-525C9C465FC8}" destId="{900F8F66-85F8-42FA-83D5-B3A1EF5B0F03}" srcOrd="0" destOrd="0" parTransId="{A4B2ABDC-9211-4FA2-9613-4F53CDFDEEA7}" sibTransId="{ED4D9B16-7055-4384-A784-54D99098BBA8}"/>
    <dgm:cxn modelId="{6CB554F8-381A-44F7-BAD9-30EC45C4BC46}" type="presOf" srcId="{900F8F66-85F8-42FA-83D5-B3A1EF5B0F03}" destId="{B0E17C5D-8245-4B30-A659-FC7FA53DC28B}" srcOrd="0" destOrd="0" presId="urn:microsoft.com/office/officeart/2005/8/layout/vList6"/>
    <dgm:cxn modelId="{B7C5696F-D88A-44BD-B5C5-2A48367E5C1E}" srcId="{1034CDAE-737A-47D4-83C3-525C9C465FC8}" destId="{3F7AB64C-6566-4C18-BFD9-33EE8616F600}" srcOrd="1" destOrd="0" parTransId="{659D166B-8C02-487E-841E-14B1DF587FC4}" sibTransId="{AC1A3F4E-D49B-4CF1-83BA-AED8C3142C2B}"/>
    <dgm:cxn modelId="{8B97A18F-CB2E-4742-9E97-E750686F56E8}" type="presOf" srcId="{54C0C1C0-69C5-4FCA-8053-DC2D6A952DC0}" destId="{583AE73D-F4B1-4CB0-9BB2-41B8EFC743AD}" srcOrd="0" destOrd="0" presId="urn:microsoft.com/office/officeart/2005/8/layout/vList6"/>
    <dgm:cxn modelId="{07EC0144-19AE-4E5B-801F-461D549C0840}" srcId="{900F8F66-85F8-42FA-83D5-B3A1EF5B0F03}" destId="{AC8402CA-A2CB-4D10-9318-A79D381728A4}" srcOrd="0" destOrd="0" parTransId="{F8E94737-E172-415C-9CDF-DB6E3D3C0A1C}" sibTransId="{D43639F1-9500-4C5D-B5A3-3F2C1C6C7AC9}"/>
    <dgm:cxn modelId="{E7668A6A-2FDE-4804-9C92-A2DA556CE15E}" type="presOf" srcId="{AC8402CA-A2CB-4D10-9318-A79D381728A4}" destId="{11947B66-F1E4-4B81-B60E-132705630908}" srcOrd="0" destOrd="0" presId="urn:microsoft.com/office/officeart/2005/8/layout/vList6"/>
    <dgm:cxn modelId="{798D263B-E9C4-4231-B4F2-DDF7CE70CF52}" srcId="{3F7AB64C-6566-4C18-BFD9-33EE8616F600}" destId="{54C0C1C0-69C5-4FCA-8053-DC2D6A952DC0}" srcOrd="0" destOrd="0" parTransId="{7D5BDE42-0CB7-4FC0-9E34-8C3896EA0F67}" sibTransId="{BE1A99A0-1143-428D-A0F5-529146E3646E}"/>
    <dgm:cxn modelId="{8CBAE6F9-C71E-4658-9C78-627D5DF4239B}" type="presOf" srcId="{3F7AB64C-6566-4C18-BFD9-33EE8616F600}" destId="{88F5CF90-E373-455B-B2B6-6CEFAC7F7873}" srcOrd="0" destOrd="0" presId="urn:microsoft.com/office/officeart/2005/8/layout/vList6"/>
    <dgm:cxn modelId="{33DD822A-135B-4C9E-86A7-1C7D08B930CD}" type="presParOf" srcId="{8CE512B9-D972-4670-AEB7-84DB91D282FC}" destId="{03EAFADB-4BAD-4627-B44A-5CEA2145D794}" srcOrd="0" destOrd="0" presId="urn:microsoft.com/office/officeart/2005/8/layout/vList6"/>
    <dgm:cxn modelId="{884F614C-9778-48EC-A9A0-E3D0B888DC94}" type="presParOf" srcId="{03EAFADB-4BAD-4627-B44A-5CEA2145D794}" destId="{B0E17C5D-8245-4B30-A659-FC7FA53DC28B}" srcOrd="0" destOrd="0" presId="urn:microsoft.com/office/officeart/2005/8/layout/vList6"/>
    <dgm:cxn modelId="{1CBE0870-6ED4-40A6-AC49-17F58ACDF320}" type="presParOf" srcId="{03EAFADB-4BAD-4627-B44A-5CEA2145D794}" destId="{11947B66-F1E4-4B81-B60E-132705630908}" srcOrd="1" destOrd="0" presId="urn:microsoft.com/office/officeart/2005/8/layout/vList6"/>
    <dgm:cxn modelId="{F91ED935-5FF9-43CF-92E3-556E61ED41C2}" type="presParOf" srcId="{8CE512B9-D972-4670-AEB7-84DB91D282FC}" destId="{5ED5058C-0435-4CD4-87E3-97C911B517C0}" srcOrd="1" destOrd="0" presId="urn:microsoft.com/office/officeart/2005/8/layout/vList6"/>
    <dgm:cxn modelId="{1EA1C594-D350-4D68-9176-31A1FA8C0A10}" type="presParOf" srcId="{8CE512B9-D972-4670-AEB7-84DB91D282FC}" destId="{603B4C0D-A36B-4A88-9714-D63CF446A139}" srcOrd="2" destOrd="0" presId="urn:microsoft.com/office/officeart/2005/8/layout/vList6"/>
    <dgm:cxn modelId="{A8186438-64B7-4AE0-B70A-3D6DBD58FE95}" type="presParOf" srcId="{603B4C0D-A36B-4A88-9714-D63CF446A139}" destId="{88F5CF90-E373-455B-B2B6-6CEFAC7F7873}" srcOrd="0" destOrd="0" presId="urn:microsoft.com/office/officeart/2005/8/layout/vList6"/>
    <dgm:cxn modelId="{BB9C3676-3AC8-484D-8A3D-7C241F67DDCC}" type="presParOf" srcId="{603B4C0D-A36B-4A88-9714-D63CF446A139}" destId="{583AE73D-F4B1-4CB0-9BB2-41B8EFC743AD}" srcOrd="1" destOrd="0" presId="urn:microsoft.com/office/officeart/2005/8/layout/vList6"/>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0.26601</cdr:x>
      <cdr:y>0.16667</cdr:y>
    </cdr:from>
    <cdr:to>
      <cdr:x>0.31034</cdr:x>
      <cdr:y>0.25</cdr:y>
    </cdr:to>
    <cdr:sp macro="" textlink="">
      <cdr:nvSpPr>
        <cdr:cNvPr id="3" name="Прямая со стрелкой 2"/>
        <cdr:cNvSpPr/>
      </cdr:nvSpPr>
      <cdr:spPr>
        <a:xfrm xmlns:a="http://schemas.openxmlformats.org/drawingml/2006/main">
          <a:off x="1371600" y="457199"/>
          <a:ext cx="228600" cy="22860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0.50676</cdr:x>
      <cdr:y>0.26645</cdr:y>
    </cdr:from>
    <cdr:to>
      <cdr:x>0.58784</cdr:x>
      <cdr:y>0.32566</cdr:y>
    </cdr:to>
    <cdr:sp macro="" textlink="">
      <cdr:nvSpPr>
        <cdr:cNvPr id="3" name="Прямая соединительная линия 2"/>
        <cdr:cNvSpPr/>
      </cdr:nvSpPr>
      <cdr:spPr>
        <a:xfrm xmlns:a="http://schemas.openxmlformats.org/drawingml/2006/main" flipH="1">
          <a:off x="1905000" y="1371601"/>
          <a:ext cx="304800" cy="304799"/>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0.16216</cdr:x>
      <cdr:y>0.06161</cdr:y>
    </cdr:to>
    <cdr:sp macro="" textlink="">
      <cdr:nvSpPr>
        <cdr:cNvPr id="2" name="TextBox 29"/>
        <cdr:cNvSpPr txBox="1"/>
      </cdr:nvSpPr>
      <cdr:spPr>
        <a:xfrm xmlns:a="http://schemas.openxmlformats.org/drawingml/2006/main">
          <a:off x="0" y="0"/>
          <a:ext cx="6096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ru-RU"/>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ru-RU" sz="1400" dirty="0">
            <a:latin typeface="Oswald" charset="-52"/>
          </a:endParaRPr>
        </a:p>
      </cdr:txBody>
    </cdr:sp>
  </cdr:relSizeAnchor>
  <cdr:relSizeAnchor xmlns:cdr="http://schemas.openxmlformats.org/drawingml/2006/chartDrawing">
    <cdr:from>
      <cdr:x>0.60811</cdr:x>
      <cdr:y>0.15254</cdr:y>
    </cdr:from>
    <cdr:to>
      <cdr:x>0.66892</cdr:x>
      <cdr:y>0.18305</cdr:y>
    </cdr:to>
    <cdr:sp macro="" textlink="">
      <cdr:nvSpPr>
        <cdr:cNvPr id="4" name="Прямая соединительная линия 3"/>
        <cdr:cNvSpPr/>
      </cdr:nvSpPr>
      <cdr:spPr>
        <a:xfrm xmlns:a="http://schemas.openxmlformats.org/drawingml/2006/main" flipH="1">
          <a:off x="2286000" y="762001"/>
          <a:ext cx="228600" cy="15240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cdr:x>
      <cdr:y>0</cdr:y>
    </cdr:from>
    <cdr:to>
      <cdr:x>0</cdr:x>
      <cdr:y>0</cdr:y>
    </cdr:to>
    <cdr:sp macro="" textlink="">
      <cdr:nvSpPr>
        <cdr:cNvPr id="8" name="Прямая соединительная линия 7"/>
        <cdr:cNvSpPr/>
      </cdr:nvSpPr>
      <cdr:spPr>
        <a:xfrm xmlns:a="http://schemas.openxmlformats.org/drawingml/2006/main">
          <a:off x="-8077200" y="-990600"/>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2231" cy="341458"/>
          </a:xfrm>
          <a:prstGeom prst="rect">
            <a:avLst/>
          </a:prstGeom>
        </p:spPr>
        <p:txBody>
          <a:bodyPr vert="horz" lIns="91001" tIns="45501" rIns="91001" bIns="45501" rtlCol="0"/>
          <a:lstStyle>
            <a:lvl1pPr algn="l">
              <a:defRPr sz="1200"/>
            </a:lvl1pPr>
          </a:lstStyle>
          <a:p>
            <a:endParaRPr lang="ru-RU"/>
          </a:p>
        </p:txBody>
      </p:sp>
      <p:sp>
        <p:nvSpPr>
          <p:cNvPr id="3" name="Дата 2"/>
          <p:cNvSpPr>
            <a:spLocks noGrp="1"/>
          </p:cNvSpPr>
          <p:nvPr>
            <p:ph type="dt" idx="1"/>
          </p:nvPr>
        </p:nvSpPr>
        <p:spPr>
          <a:xfrm>
            <a:off x="5623409" y="0"/>
            <a:ext cx="4302231" cy="341458"/>
          </a:xfrm>
          <a:prstGeom prst="rect">
            <a:avLst/>
          </a:prstGeom>
        </p:spPr>
        <p:txBody>
          <a:bodyPr vert="horz" lIns="91001" tIns="45501" rIns="91001" bIns="45501" rtlCol="0"/>
          <a:lstStyle>
            <a:lvl1pPr algn="r">
              <a:defRPr sz="1200"/>
            </a:lvl1pPr>
          </a:lstStyle>
          <a:p>
            <a:fld id="{C2D4ADC3-EC22-433B-AC24-48734F01E300}" type="datetimeFigureOut">
              <a:rPr lang="ru-RU" smtClean="0"/>
              <a:pPr/>
              <a:t>03.06.2026</a:t>
            </a:fld>
            <a:endParaRPr lang="ru-RU"/>
          </a:p>
        </p:txBody>
      </p:sp>
      <p:sp>
        <p:nvSpPr>
          <p:cNvPr id="4" name="Образ слайда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001" tIns="45501" rIns="91001" bIns="45501" rtlCol="0" anchor="ctr"/>
          <a:lstStyle/>
          <a:p>
            <a:endParaRPr lang="ru-RU"/>
          </a:p>
        </p:txBody>
      </p:sp>
      <p:sp>
        <p:nvSpPr>
          <p:cNvPr id="5" name="Заметки 4"/>
          <p:cNvSpPr>
            <a:spLocks noGrp="1"/>
          </p:cNvSpPr>
          <p:nvPr>
            <p:ph type="body" sz="quarter" idx="3"/>
          </p:nvPr>
        </p:nvSpPr>
        <p:spPr>
          <a:xfrm>
            <a:off x="992823" y="3271383"/>
            <a:ext cx="7942580" cy="2676584"/>
          </a:xfrm>
          <a:prstGeom prst="rect">
            <a:avLst/>
          </a:prstGeom>
        </p:spPr>
        <p:txBody>
          <a:bodyPr vert="horz" lIns="91001" tIns="45501" rIns="91001" bIns="45501"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456221"/>
            <a:ext cx="4302231" cy="341457"/>
          </a:xfrm>
          <a:prstGeom prst="rect">
            <a:avLst/>
          </a:prstGeom>
        </p:spPr>
        <p:txBody>
          <a:bodyPr vert="horz" lIns="91001" tIns="45501" rIns="91001" bIns="45501" rtlCol="0" anchor="b"/>
          <a:lstStyle>
            <a:lvl1pPr algn="l">
              <a:defRPr sz="1200"/>
            </a:lvl1pPr>
          </a:lstStyle>
          <a:p>
            <a:endParaRPr lang="ru-RU"/>
          </a:p>
        </p:txBody>
      </p:sp>
      <p:sp>
        <p:nvSpPr>
          <p:cNvPr id="7" name="Номер слайда 6"/>
          <p:cNvSpPr>
            <a:spLocks noGrp="1"/>
          </p:cNvSpPr>
          <p:nvPr>
            <p:ph type="sldNum" sz="quarter" idx="5"/>
          </p:nvPr>
        </p:nvSpPr>
        <p:spPr>
          <a:xfrm>
            <a:off x="5623409" y="6456221"/>
            <a:ext cx="4302231" cy="341457"/>
          </a:xfrm>
          <a:prstGeom prst="rect">
            <a:avLst/>
          </a:prstGeom>
        </p:spPr>
        <p:txBody>
          <a:bodyPr vert="horz" lIns="91001" tIns="45501" rIns="91001" bIns="45501" rtlCol="0" anchor="b"/>
          <a:lstStyle>
            <a:lvl1pPr algn="r">
              <a:defRPr sz="1200"/>
            </a:lvl1pPr>
          </a:lstStyle>
          <a:p>
            <a:fld id="{09AC206C-A653-4AC6-899B-852A9DD7B8C1}" type="slidenum">
              <a:rPr lang="ru-RU" smtClean="0"/>
              <a:pPr/>
              <a:t>‹#›</a:t>
            </a:fld>
            <a:endParaRPr lang="ru-RU"/>
          </a:p>
        </p:txBody>
      </p:sp>
    </p:spTree>
    <p:extLst>
      <p:ext uri="{BB962C8B-B14F-4D97-AF65-F5344CB8AC3E}">
        <p14:creationId xmlns="" xmlns:p14="http://schemas.microsoft.com/office/powerpoint/2010/main" val="1584772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25763" y="849313"/>
            <a:ext cx="4076700" cy="22939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27</a:t>
            </a:fld>
            <a:endParaRPr lang="ru-RU"/>
          </a:p>
        </p:txBody>
      </p:sp>
    </p:spTree>
    <p:extLst>
      <p:ext uri="{BB962C8B-B14F-4D97-AF65-F5344CB8AC3E}">
        <p14:creationId xmlns:p14="http://schemas.microsoft.com/office/powerpoint/2010/main" xmlns="" val="3228480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31</a:t>
            </a:fld>
            <a:endParaRPr lang="ru-RU"/>
          </a:p>
        </p:txBody>
      </p:sp>
    </p:spTree>
    <p:extLst>
      <p:ext uri="{BB962C8B-B14F-4D97-AF65-F5344CB8AC3E}">
        <p14:creationId xmlns:p14="http://schemas.microsoft.com/office/powerpoint/2010/main" xmlns="" val="255522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32</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33</a:t>
            </a:fld>
            <a:endParaRPr lang="ru-RU"/>
          </a:p>
        </p:txBody>
      </p:sp>
    </p:spTree>
    <p:extLst>
      <p:ext uri="{BB962C8B-B14F-4D97-AF65-F5344CB8AC3E}">
        <p14:creationId xmlns:p14="http://schemas.microsoft.com/office/powerpoint/2010/main" xmlns="" val="3157446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34</a:t>
            </a:fld>
            <a:endParaRPr lang="ru-RU"/>
          </a:p>
        </p:txBody>
      </p:sp>
    </p:spTree>
    <p:extLst>
      <p:ext uri="{BB962C8B-B14F-4D97-AF65-F5344CB8AC3E}">
        <p14:creationId xmlns:p14="http://schemas.microsoft.com/office/powerpoint/2010/main" xmlns="" val="575673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35</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36</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37</a:t>
            </a:fld>
            <a:endParaRPr lang="ru-RU"/>
          </a:p>
        </p:txBody>
      </p:sp>
    </p:spTree>
    <p:extLst>
      <p:ext uri="{BB962C8B-B14F-4D97-AF65-F5344CB8AC3E}">
        <p14:creationId xmlns:p14="http://schemas.microsoft.com/office/powerpoint/2010/main" xmlns="" val="1697102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38</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39</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40</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41</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42</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43</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44</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25763" y="849313"/>
            <a:ext cx="4076700" cy="2293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26422AE-4D6A-4150-952D-79EF560F5131}" type="slidenum">
              <a:rPr lang="ru-RU" smtClean="0"/>
              <a:pPr/>
              <a:t>58</a:t>
            </a:fld>
            <a:endParaRPr lang="ru-RU"/>
          </a:p>
        </p:txBody>
      </p:sp>
    </p:spTree>
    <p:extLst>
      <p:ext uri="{BB962C8B-B14F-4D97-AF65-F5344CB8AC3E}">
        <p14:creationId xmlns="" xmlns:p14="http://schemas.microsoft.com/office/powerpoint/2010/main" val="1968639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25763" y="849313"/>
            <a:ext cx="4076700" cy="2293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26422AE-4D6A-4150-952D-79EF560F5131}" type="slidenum">
              <a:rPr lang="ru-RU" smtClean="0"/>
              <a:pPr/>
              <a:t>59</a:t>
            </a:fld>
            <a:endParaRPr lang="ru-RU"/>
          </a:p>
        </p:txBody>
      </p:sp>
    </p:spTree>
    <p:extLst>
      <p:ext uri="{BB962C8B-B14F-4D97-AF65-F5344CB8AC3E}">
        <p14:creationId xmlns="" xmlns:p14="http://schemas.microsoft.com/office/powerpoint/2010/main" val="1968639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62</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25763" y="849313"/>
            <a:ext cx="4076700" cy="2293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63</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925763" y="849313"/>
            <a:ext cx="4076700" cy="2293937"/>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64</a:t>
            </a:fld>
            <a:endParaRPr lang="ru-RU"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indent="177104" defTabSz="917431"/>
            <a:endParaRPr lang="ru-RU" dirty="0"/>
          </a:p>
        </p:txBody>
      </p:sp>
    </p:spTree>
    <p:extLst>
      <p:ext uri="{BB962C8B-B14F-4D97-AF65-F5344CB8AC3E}">
        <p14:creationId xmlns="" xmlns:p14="http://schemas.microsoft.com/office/powerpoint/2010/main" val="167187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5F5F5"/>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2247900" y="1961385"/>
            <a:ext cx="7695438" cy="4854702"/>
          </a:xfrm>
          <a:prstGeom prst="rect">
            <a:avLst/>
          </a:prstGeom>
        </p:spPr>
      </p:pic>
      <p:pic>
        <p:nvPicPr>
          <p:cNvPr id="18" name="bg object 18"/>
          <p:cNvPicPr/>
          <p:nvPr/>
        </p:nvPicPr>
        <p:blipFill>
          <a:blip r:embed="rId3" cstate="print"/>
          <a:stretch>
            <a:fillRect/>
          </a:stretch>
        </p:blipFill>
        <p:spPr>
          <a:xfrm>
            <a:off x="2249424" y="1962912"/>
            <a:ext cx="7694676" cy="1104900"/>
          </a:xfrm>
          <a:prstGeom prst="rect">
            <a:avLst/>
          </a:prstGeom>
        </p:spPr>
      </p:pic>
      <p:pic>
        <p:nvPicPr>
          <p:cNvPr id="19" name="bg object 19"/>
          <p:cNvPicPr/>
          <p:nvPr/>
        </p:nvPicPr>
        <p:blipFill>
          <a:blip r:embed="rId4" cstate="print"/>
          <a:stretch>
            <a:fillRect/>
          </a:stretch>
        </p:blipFill>
        <p:spPr>
          <a:xfrm>
            <a:off x="2189988" y="1853182"/>
            <a:ext cx="7766304" cy="4963668"/>
          </a:xfrm>
          <a:prstGeom prst="rect">
            <a:avLst/>
          </a:prstGeom>
        </p:spPr>
      </p:pic>
      <p:pic>
        <p:nvPicPr>
          <p:cNvPr id="20" name="bg object 20"/>
          <p:cNvPicPr/>
          <p:nvPr/>
        </p:nvPicPr>
        <p:blipFill>
          <a:blip r:embed="rId5" cstate="print"/>
          <a:stretch>
            <a:fillRect/>
          </a:stretch>
        </p:blipFill>
        <p:spPr>
          <a:xfrm>
            <a:off x="6056376" y="4687824"/>
            <a:ext cx="236220" cy="249936"/>
          </a:xfrm>
          <a:prstGeom prst="rect">
            <a:avLst/>
          </a:prstGeom>
        </p:spPr>
      </p:pic>
      <p:sp>
        <p:nvSpPr>
          <p:cNvPr id="21" name="bg object 21"/>
          <p:cNvSpPr/>
          <p:nvPr/>
        </p:nvSpPr>
        <p:spPr>
          <a:xfrm>
            <a:off x="6134100" y="4227576"/>
            <a:ext cx="0" cy="441325"/>
          </a:xfrm>
          <a:custGeom>
            <a:avLst/>
            <a:gdLst/>
            <a:ahLst/>
            <a:cxnLst/>
            <a:rect l="l" t="t" r="r" b="b"/>
            <a:pathLst>
              <a:path h="441325">
                <a:moveTo>
                  <a:pt x="0" y="0"/>
                </a:moveTo>
                <a:lnTo>
                  <a:pt x="0" y="440944"/>
                </a:lnTo>
              </a:path>
            </a:pathLst>
          </a:custGeom>
          <a:ln w="12192">
            <a:solidFill>
              <a:srgbClr val="ADADAD"/>
            </a:solidFill>
            <a:prstDash val="sysDash"/>
          </a:ln>
        </p:spPr>
        <p:txBody>
          <a:bodyPr wrap="square" lIns="0" tIns="0" rIns="0" bIns="0" rtlCol="0"/>
          <a:lstStyle/>
          <a:p>
            <a:endParaRPr/>
          </a:p>
        </p:txBody>
      </p:sp>
      <p:pic>
        <p:nvPicPr>
          <p:cNvPr id="22" name="bg object 22"/>
          <p:cNvPicPr/>
          <p:nvPr/>
        </p:nvPicPr>
        <p:blipFill>
          <a:blip r:embed="rId6" cstate="print"/>
          <a:stretch>
            <a:fillRect/>
          </a:stretch>
        </p:blipFill>
        <p:spPr>
          <a:xfrm>
            <a:off x="5736335" y="3451860"/>
            <a:ext cx="795528" cy="1013459"/>
          </a:xfrm>
          <a:prstGeom prst="rect">
            <a:avLst/>
          </a:prstGeom>
        </p:spPr>
      </p:pic>
      <p:sp>
        <p:nvSpPr>
          <p:cNvPr id="2" name="Holder 2"/>
          <p:cNvSpPr>
            <a:spLocks noGrp="1"/>
          </p:cNvSpPr>
          <p:nvPr>
            <p:ph type="ctrTitle"/>
          </p:nvPr>
        </p:nvSpPr>
        <p:spPr>
          <a:xfrm>
            <a:off x="1240154" y="620775"/>
            <a:ext cx="9711690" cy="2463800"/>
          </a:xfrm>
          <a:prstGeom prst="rect">
            <a:avLst/>
          </a:prstGeom>
        </p:spPr>
        <p:txBody>
          <a:bodyPr wrap="square" lIns="0" tIns="0" rIns="0" bIns="0">
            <a:spAutoFit/>
          </a:bodyPr>
          <a:lstStyle>
            <a:lvl1pPr>
              <a:defRPr sz="16000" b="1" i="0">
                <a:solidFill>
                  <a:srgbClr val="1F55C9"/>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rgbClr val="252525"/>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7"/>
          </a:xfrm>
          <a:prstGeom prst="rect">
            <a:avLst/>
          </a:prstGeom>
        </p:spPr>
      </p:pic>
      <p:pic>
        <p:nvPicPr>
          <p:cNvPr id="17" name="bg object 17"/>
          <p:cNvPicPr/>
          <p:nvPr/>
        </p:nvPicPr>
        <p:blipFill>
          <a:blip r:embed="rId3" cstate="print"/>
          <a:stretch>
            <a:fillRect/>
          </a:stretch>
        </p:blipFill>
        <p:spPr>
          <a:xfrm>
            <a:off x="1232916" y="1132332"/>
            <a:ext cx="10034778" cy="2210308"/>
          </a:xfrm>
          <a:prstGeom prst="rect">
            <a:avLst/>
          </a:prstGeom>
        </p:spPr>
      </p:pic>
      <p:pic>
        <p:nvPicPr>
          <p:cNvPr id="18" name="bg object 18"/>
          <p:cNvPicPr/>
          <p:nvPr/>
        </p:nvPicPr>
        <p:blipFill>
          <a:blip r:embed="rId4" cstate="print"/>
          <a:stretch>
            <a:fillRect/>
          </a:stretch>
        </p:blipFill>
        <p:spPr>
          <a:xfrm>
            <a:off x="4125468" y="1894332"/>
            <a:ext cx="2695193" cy="2210308"/>
          </a:xfrm>
          <a:prstGeom prst="rect">
            <a:avLst/>
          </a:prstGeom>
        </p:spPr>
      </p:pic>
      <p:pic>
        <p:nvPicPr>
          <p:cNvPr id="19" name="bg object 19"/>
          <p:cNvPicPr/>
          <p:nvPr/>
        </p:nvPicPr>
        <p:blipFill>
          <a:blip r:embed="rId5" cstate="print"/>
          <a:stretch>
            <a:fillRect/>
          </a:stretch>
        </p:blipFill>
        <p:spPr>
          <a:xfrm>
            <a:off x="5227319" y="1894332"/>
            <a:ext cx="1813052" cy="2210308"/>
          </a:xfrm>
          <a:prstGeom prst="rect">
            <a:avLst/>
          </a:prstGeom>
        </p:spPr>
      </p:pic>
      <p:pic>
        <p:nvPicPr>
          <p:cNvPr id="20" name="bg object 20"/>
          <p:cNvPicPr/>
          <p:nvPr/>
        </p:nvPicPr>
        <p:blipFill>
          <a:blip r:embed="rId6" cstate="print"/>
          <a:stretch>
            <a:fillRect/>
          </a:stretch>
        </p:blipFill>
        <p:spPr>
          <a:xfrm>
            <a:off x="5446775" y="1894332"/>
            <a:ext cx="2779141" cy="2210308"/>
          </a:xfrm>
          <a:prstGeom prst="rect">
            <a:avLst/>
          </a:prstGeom>
        </p:spPr>
      </p:pic>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426104927"/>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738664"/>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a:xfrm>
            <a:off x="609600" y="6377940"/>
            <a:ext cx="2804160" cy="276999"/>
          </a:xfrm>
        </p:spPr>
        <p:txBody>
          <a:bodyPr/>
          <a:lstStyle/>
          <a:p>
            <a:pPr>
              <a:defRPr/>
            </a:pPr>
            <a:fld id="{318CF57B-A161-4567-BBFF-59C8F29A2D81}" type="datetime1">
              <a:rPr lang="ru-RU" smtClean="0"/>
              <a:pPr>
                <a:defRPr/>
              </a:pPr>
              <a:t>03.06.2026</a:t>
            </a:fld>
            <a:endParaRPr lang="ru-RU"/>
          </a:p>
        </p:txBody>
      </p:sp>
      <p:sp>
        <p:nvSpPr>
          <p:cNvPr id="5" name="Нижний колонтитул 4"/>
          <p:cNvSpPr>
            <a:spLocks noGrp="1"/>
          </p:cNvSpPr>
          <p:nvPr>
            <p:ph type="ftr" sz="quarter" idx="11"/>
          </p:nvPr>
        </p:nvSpPr>
        <p:spPr>
          <a:xfrm>
            <a:off x="4145280" y="6377940"/>
            <a:ext cx="3901440" cy="276999"/>
          </a:xfrm>
        </p:spPr>
        <p:txBody>
          <a:bodyPr/>
          <a:lstStyle/>
          <a:p>
            <a:pPr>
              <a:defRPr/>
            </a:pPr>
            <a:endParaRPr lang="ru-RU"/>
          </a:p>
        </p:txBody>
      </p:sp>
      <p:sp>
        <p:nvSpPr>
          <p:cNvPr id="6" name="Номер слайда 5"/>
          <p:cNvSpPr>
            <a:spLocks noGrp="1"/>
          </p:cNvSpPr>
          <p:nvPr>
            <p:ph type="sldNum" sz="quarter" idx="12"/>
          </p:nvPr>
        </p:nvSpPr>
        <p:spPr>
          <a:xfrm>
            <a:off x="8778240" y="6377940"/>
            <a:ext cx="2804160" cy="276999"/>
          </a:xfrm>
        </p:spPr>
        <p:txBody>
          <a:bodyPr/>
          <a:lstStyle/>
          <a:p>
            <a:pPr>
              <a:defRPr/>
            </a:pPr>
            <a:fld id="{38C1D280-BC16-443F-9A9E-620B0ECD2B27}"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87C4F58-B7FF-460D-98CE-FC01B095B207}" type="datetime1">
              <a:rPr lang="ru-RU" smtClean="0"/>
              <a:pPr>
                <a:defRPr/>
              </a:pPr>
              <a:t>03.06.2026</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8EFAEADA-03E1-450E-BB7A-2CD8A256C4ED}"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1368" y="326847"/>
            <a:ext cx="1542414" cy="757555"/>
          </a:xfrm>
          <a:prstGeom prst="rect">
            <a:avLst/>
          </a:prstGeom>
        </p:spPr>
        <p:txBody>
          <a:bodyPr wrap="square" lIns="0" tIns="0" rIns="0" bIns="0">
            <a:spAutoFit/>
          </a:bodyPr>
          <a:lstStyle>
            <a:lvl1pPr>
              <a:defRPr sz="4800" b="1" i="0">
                <a:solidFill>
                  <a:srgbClr val="252525"/>
                </a:solidFill>
                <a:latin typeface="Arial"/>
                <a:cs typeface="Arial"/>
              </a:defRPr>
            </a:lvl1pPr>
          </a:lstStyle>
          <a:p>
            <a:endParaRPr/>
          </a:p>
        </p:txBody>
      </p:sp>
      <p:sp>
        <p:nvSpPr>
          <p:cNvPr id="3" name="Holder 3"/>
          <p:cNvSpPr>
            <a:spLocks noGrp="1"/>
          </p:cNvSpPr>
          <p:nvPr>
            <p:ph type="body" idx="1"/>
          </p:nvPr>
        </p:nvSpPr>
        <p:spPr>
          <a:xfrm>
            <a:off x="559788" y="2355341"/>
            <a:ext cx="5363845" cy="2105025"/>
          </a:xfrm>
          <a:prstGeom prst="rect">
            <a:avLst/>
          </a:prstGeom>
        </p:spPr>
        <p:txBody>
          <a:bodyPr wrap="square" lIns="0" tIns="0" rIns="0" bIns="0">
            <a:spAutoFit/>
          </a:bodyPr>
          <a:lstStyle>
            <a:lvl1pPr>
              <a:defRPr sz="1800" b="0" i="0">
                <a:solidFill>
                  <a:srgbClr val="252525"/>
                </a:solidFill>
                <a:latin typeface="Trebuchet MS"/>
                <a:cs typeface="Trebuchet MS"/>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6/3/2026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chart" Target="../charts/chart8.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chart" Target="../charts/char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chart" Target="../charts/chart16.xml"/><Relationship Id="rId4" Type="http://schemas.openxmlformats.org/officeDocument/2006/relationships/hyperlink" Target="https://uray.ru/strategiya-razvitiya/municipalnye-programmy/" TargetMode="Externa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5.png"/><Relationship Id="rId7" Type="http://schemas.openxmlformats.org/officeDocument/2006/relationships/image" Target="../media/image22.jpeg"/><Relationship Id="rId2" Type="http://schemas.openxmlformats.org/officeDocument/2006/relationships/image" Target="../media/image18.jpeg"/><Relationship Id="rId1" Type="http://schemas.openxmlformats.org/officeDocument/2006/relationships/slideLayout" Target="../slideLayouts/slideLayout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30.jpe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chart" Target="../charts/chart18.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16.png"/><Relationship Id="rId7" Type="http://schemas.openxmlformats.org/officeDocument/2006/relationships/image" Target="../media/image50.jpe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jpeg"/><Relationship Id="rId9" Type="http://schemas.openxmlformats.org/officeDocument/2006/relationships/image" Target="../media/image52.jpeg"/></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chart" Target="../charts/chart19.xml"/><Relationship Id="rId7" Type="http://schemas.openxmlformats.org/officeDocument/2006/relationships/diagramColors" Target="../diagrams/colors3.xml"/><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hyperlink" Target="http://www.uray.ru/document/84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51920" y="1268760"/>
            <a:ext cx="2448272" cy="2016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0" y="2562761"/>
            <a:ext cx="12192000" cy="923330"/>
          </a:xfrm>
          <a:prstGeom prst="rect">
            <a:avLst/>
          </a:prstGeom>
          <a:noFill/>
        </p:spPr>
        <p:txBody>
          <a:bodyPr wrap="square" rtlCol="0">
            <a:spAutoFit/>
          </a:bodyPr>
          <a:lstStyle/>
          <a:p>
            <a:pPr algn="ctr">
              <a:defRPr/>
            </a:pPr>
            <a:r>
              <a:rPr lang="ru-RU" sz="5400" b="1" i="1" dirty="0">
                <a:effectLst>
                  <a:outerShdw blurRad="38100" dist="38100" dir="2700000" algn="tl">
                    <a:srgbClr val="C0C0C0"/>
                  </a:outerShdw>
                </a:effectLst>
                <a:latin typeface="Oswald" charset="-52"/>
                <a:cs typeface="Times New Roman Cyr" pitchFamily="18" charset="0"/>
              </a:rPr>
              <a:t>Бюджет для граждан</a:t>
            </a:r>
          </a:p>
        </p:txBody>
      </p:sp>
      <p:pic>
        <p:nvPicPr>
          <p:cNvPr id="5" name="Picture 3" descr="Y:\Влад\2019\эскизы\заставка копия 7-восстановлено1.jpg"/>
          <p:cNvPicPr>
            <a:picLocks noChangeAspect="1" noChangeArrowheads="1"/>
          </p:cNvPicPr>
          <p:nvPr/>
        </p:nvPicPr>
        <p:blipFill>
          <a:blip r:embed="rId2" cstate="print"/>
          <a:srcRect t="82550" r="24800"/>
          <a:stretch>
            <a:fillRect/>
          </a:stretch>
        </p:blipFill>
        <p:spPr bwMode="auto">
          <a:xfrm>
            <a:off x="0" y="5805264"/>
            <a:ext cx="6048773" cy="1052736"/>
          </a:xfrm>
          <a:prstGeom prst="rect">
            <a:avLst/>
          </a:prstGeom>
          <a:noFill/>
        </p:spPr>
      </p:pic>
      <p:pic>
        <p:nvPicPr>
          <p:cNvPr id="6" name="Picture 7" descr="Y:\Влад\2023\Презентации\экономика\город  1.png"/>
          <p:cNvPicPr>
            <a:picLocks noChangeAspect="1" noChangeArrowheads="1"/>
          </p:cNvPicPr>
          <p:nvPr/>
        </p:nvPicPr>
        <p:blipFill>
          <a:blip r:embed="rId3" cstate="print"/>
          <a:srcRect l="66069" t="82815"/>
          <a:stretch>
            <a:fillRect/>
          </a:stretch>
        </p:blipFill>
        <p:spPr bwMode="auto">
          <a:xfrm>
            <a:off x="6037559" y="5677519"/>
            <a:ext cx="3106441" cy="1180481"/>
          </a:xfrm>
          <a:prstGeom prst="rect">
            <a:avLst/>
          </a:prstGeom>
          <a:noFill/>
        </p:spPr>
      </p:pic>
      <p:pic>
        <p:nvPicPr>
          <p:cNvPr id="7" name="Picture 5" descr="Y:\Влад\2019\эскизы\сетка.png"/>
          <p:cNvPicPr>
            <a:picLocks noChangeAspect="1" noChangeArrowheads="1"/>
          </p:cNvPicPr>
          <p:nvPr/>
        </p:nvPicPr>
        <p:blipFill>
          <a:blip r:embed="rId4" cstate="print"/>
          <a:srcRect l="1936" t="2420" r="1543" b="86790"/>
          <a:stretch>
            <a:fillRect/>
          </a:stretch>
        </p:blipFill>
        <p:spPr bwMode="auto">
          <a:xfrm>
            <a:off x="3192462" y="0"/>
            <a:ext cx="8999538" cy="764704"/>
          </a:xfrm>
          <a:prstGeom prst="rect">
            <a:avLst/>
          </a:prstGeom>
          <a:noFill/>
          <a:ln w="9525">
            <a:noFill/>
            <a:miter lim="800000"/>
            <a:headEnd/>
            <a:tailEnd/>
          </a:ln>
        </p:spPr>
      </p:pic>
      <p:pic>
        <p:nvPicPr>
          <p:cNvPr id="10" name="Picture 8" descr="Y:\Влад\Бренд города\первый нефтяной.png"/>
          <p:cNvPicPr>
            <a:picLocks noChangeAspect="1" noChangeArrowheads="1"/>
          </p:cNvPicPr>
          <p:nvPr/>
        </p:nvPicPr>
        <p:blipFill>
          <a:blip r:embed="rId5" cstate="print"/>
          <a:srcRect/>
          <a:stretch>
            <a:fillRect/>
          </a:stretch>
        </p:blipFill>
        <p:spPr bwMode="auto">
          <a:xfrm>
            <a:off x="5291035" y="844085"/>
            <a:ext cx="1578840" cy="1518115"/>
          </a:xfrm>
          <a:prstGeom prst="rect">
            <a:avLst/>
          </a:prstGeom>
          <a:noFill/>
        </p:spPr>
      </p:pic>
      <p:pic>
        <p:nvPicPr>
          <p:cNvPr id="11" name="Picture 5" descr="Y:\Влад\2019\эскизы\сетка.png"/>
          <p:cNvPicPr>
            <a:picLocks noChangeAspect="1" noChangeArrowheads="1"/>
          </p:cNvPicPr>
          <p:nvPr/>
        </p:nvPicPr>
        <p:blipFill>
          <a:blip r:embed="rId4" cstate="print"/>
          <a:srcRect l="1936" t="2420" r="63739" b="86790"/>
          <a:stretch>
            <a:fillRect/>
          </a:stretch>
        </p:blipFill>
        <p:spPr bwMode="auto">
          <a:xfrm rot="10800000">
            <a:off x="0" y="-2705"/>
            <a:ext cx="3200400" cy="764704"/>
          </a:xfrm>
          <a:prstGeom prst="rect">
            <a:avLst/>
          </a:prstGeom>
          <a:noFill/>
          <a:ln w="9525">
            <a:noFill/>
            <a:miter lim="800000"/>
            <a:headEnd/>
            <a:tailEnd/>
          </a:ln>
        </p:spPr>
      </p:pic>
      <p:pic>
        <p:nvPicPr>
          <p:cNvPr id="8"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0" y="609599"/>
            <a:ext cx="10210799" cy="188289"/>
          </a:xfrm>
          <a:prstGeom prst="rect">
            <a:avLst/>
          </a:prstGeom>
          <a:noFill/>
          <a:ln w="9525">
            <a:noFill/>
            <a:miter lim="800000"/>
            <a:headEnd/>
            <a:tailEnd/>
          </a:ln>
        </p:spPr>
      </p:pic>
      <p:sp>
        <p:nvSpPr>
          <p:cNvPr id="12" name="Прямоугольник 11"/>
          <p:cNvSpPr/>
          <p:nvPr/>
        </p:nvSpPr>
        <p:spPr>
          <a:xfrm>
            <a:off x="2743200" y="3429000"/>
            <a:ext cx="6096000" cy="1200329"/>
          </a:xfrm>
          <a:prstGeom prst="rect">
            <a:avLst/>
          </a:prstGeom>
        </p:spPr>
        <p:txBody>
          <a:bodyPr>
            <a:spAutoFit/>
          </a:bodyPr>
          <a:lstStyle/>
          <a:p>
            <a:pPr algn="ctr">
              <a:defRPr/>
            </a:pPr>
            <a:r>
              <a:rPr lang="ru-RU" dirty="0" smtClean="0">
                <a:effectLst>
                  <a:outerShdw blurRad="38100" dist="38100" dir="2700000" algn="tl">
                    <a:srgbClr val="C0C0C0"/>
                  </a:outerShdw>
                </a:effectLst>
                <a:latin typeface="Oswald" charset="-52"/>
                <a:cs typeface="Times New Roman Cyr" pitchFamily="18" charset="0"/>
              </a:rPr>
              <a:t>К решению </a:t>
            </a:r>
            <a:r>
              <a:rPr lang="ru-RU" dirty="0">
                <a:effectLst>
                  <a:outerShdw blurRad="38100" dist="38100" dir="2700000" algn="tl">
                    <a:srgbClr val="C0C0C0"/>
                  </a:outerShdw>
                </a:effectLst>
                <a:latin typeface="Oswald" charset="-52"/>
                <a:cs typeface="Times New Roman Cyr" pitchFamily="18" charset="0"/>
              </a:rPr>
              <a:t>Думы города </a:t>
            </a:r>
            <a:r>
              <a:rPr lang="ru-RU" dirty="0" smtClean="0">
                <a:effectLst>
                  <a:outerShdw blurRad="38100" dist="38100" dir="2700000" algn="tl">
                    <a:srgbClr val="C0C0C0"/>
                  </a:outerShdw>
                </a:effectLst>
                <a:latin typeface="Oswald" charset="-52"/>
                <a:cs typeface="Times New Roman Cyr" pitchFamily="18" charset="0"/>
              </a:rPr>
              <a:t>Урай от 28.05.2026 №</a:t>
            </a:r>
            <a:r>
              <a:rPr lang="ru-RU" dirty="0" smtClean="0">
                <a:effectLst>
                  <a:outerShdw blurRad="38100" dist="38100" dir="2700000" algn="tl">
                    <a:srgbClr val="C0C0C0"/>
                  </a:outerShdw>
                </a:effectLst>
                <a:latin typeface="Oswald" charset="-52"/>
                <a:cs typeface="Times New Roman Cyr" pitchFamily="18" charset="0"/>
              </a:rPr>
              <a:t>41</a:t>
            </a:r>
            <a:endParaRPr lang="ru-RU" dirty="0">
              <a:latin typeface="Oswald" charset="-52"/>
              <a:cs typeface="Times New Roman Cyr" pitchFamily="18" charset="0"/>
            </a:endParaRPr>
          </a:p>
          <a:p>
            <a:pPr algn="ctr">
              <a:defRPr/>
            </a:pPr>
            <a:r>
              <a:rPr lang="ru-RU" dirty="0">
                <a:latin typeface="Oswald" charset="-52"/>
                <a:cs typeface="Times New Roman Cyr" pitchFamily="18" charset="0"/>
              </a:rPr>
              <a:t>«Об исполнении бюджета городского округа Урай </a:t>
            </a:r>
          </a:p>
          <a:p>
            <a:pPr algn="ctr">
              <a:defRPr/>
            </a:pPr>
            <a:r>
              <a:rPr lang="ru-RU" dirty="0">
                <a:latin typeface="Oswald" charset="-52"/>
                <a:cs typeface="Times New Roman Cyr" pitchFamily="18" charset="0"/>
              </a:rPr>
              <a:t>Ханты-Мансийского автономного </a:t>
            </a:r>
          </a:p>
          <a:p>
            <a:pPr algn="ctr">
              <a:defRPr/>
            </a:pPr>
            <a:r>
              <a:rPr lang="ru-RU" dirty="0">
                <a:latin typeface="Oswald" charset="-52"/>
                <a:cs typeface="Times New Roman Cyr" pitchFamily="18" charset="0"/>
              </a:rPr>
              <a:t>округа –</a:t>
            </a:r>
            <a:r>
              <a:rPr lang="ru-RU" dirty="0" err="1">
                <a:latin typeface="Oswald" charset="-52"/>
                <a:cs typeface="Times New Roman Cyr" pitchFamily="18" charset="0"/>
              </a:rPr>
              <a:t>Югры</a:t>
            </a:r>
            <a:r>
              <a:rPr lang="ru-RU" dirty="0">
                <a:latin typeface="Oswald" charset="-52"/>
                <a:cs typeface="Times New Roman Cyr" pitchFamily="18" charset="0"/>
              </a:rPr>
              <a:t> за </a:t>
            </a:r>
            <a:r>
              <a:rPr lang="ru-RU" dirty="0" smtClean="0">
                <a:latin typeface="Oswald" charset="-52"/>
                <a:cs typeface="Times New Roman Cyr" pitchFamily="18" charset="0"/>
              </a:rPr>
              <a:t>2025 </a:t>
            </a:r>
            <a:r>
              <a:rPr lang="ru-RU" dirty="0">
                <a:latin typeface="Oswald" charset="-52"/>
                <a:cs typeface="Times New Roman Cyr" pitchFamily="18" charset="0"/>
              </a:rPr>
              <a:t>год»</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582400" y="1"/>
            <a:ext cx="609600" cy="798692"/>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591800" cy="609601"/>
          </a:xfrm>
          <a:prstGeom prst="rect">
            <a:avLst/>
          </a:prstGeom>
          <a:noFill/>
        </p:spPr>
      </p:pic>
      <p:sp>
        <p:nvSpPr>
          <p:cNvPr id="7" name="Прямоугольник 6"/>
          <p:cNvSpPr/>
          <p:nvPr/>
        </p:nvSpPr>
        <p:spPr>
          <a:xfrm>
            <a:off x="0" y="152400"/>
            <a:ext cx="9296400" cy="369332"/>
          </a:xfrm>
          <a:prstGeom prst="rect">
            <a:avLst/>
          </a:prstGeom>
        </p:spPr>
        <p:txBody>
          <a:bodyPr wrap="square">
            <a:spAutoFit/>
          </a:bodyPr>
          <a:lstStyle/>
          <a:p>
            <a:r>
              <a:rPr lang="ru-RU" dirty="0">
                <a:solidFill>
                  <a:schemeClr val="bg1">
                    <a:lumMod val="95000"/>
                  </a:schemeClr>
                </a:solidFill>
                <a:cs typeface="Times New Roman" panose="02020603050405020304" pitchFamily="18" charset="0"/>
              </a:rPr>
              <a:t>Итоги реализации бюджетной политики в городе Урай за </a:t>
            </a:r>
            <a:r>
              <a:rPr lang="ru-RU" dirty="0" smtClean="0">
                <a:solidFill>
                  <a:schemeClr val="bg1">
                    <a:lumMod val="95000"/>
                  </a:schemeClr>
                </a:solidFill>
                <a:cs typeface="Times New Roman" panose="02020603050405020304" pitchFamily="18" charset="0"/>
              </a:rPr>
              <a:t>2025 </a:t>
            </a:r>
            <a:r>
              <a:rPr lang="ru-RU" dirty="0">
                <a:solidFill>
                  <a:schemeClr val="bg1">
                    <a:lumMod val="95000"/>
                  </a:schemeClr>
                </a:solidFill>
                <a:cs typeface="Times New Roman" panose="02020603050405020304" pitchFamily="18" charset="0"/>
              </a:rPr>
              <a:t>год</a:t>
            </a:r>
          </a:p>
        </p:txBody>
      </p:sp>
      <p:graphicFrame>
        <p:nvGraphicFramePr>
          <p:cNvPr id="15" name="Таблица 14"/>
          <p:cNvGraphicFramePr>
            <a:graphicFrameLocks noGrp="1"/>
          </p:cNvGraphicFramePr>
          <p:nvPr/>
        </p:nvGraphicFramePr>
        <p:xfrm>
          <a:off x="304800" y="914400"/>
          <a:ext cx="11506200" cy="5080000"/>
        </p:xfrm>
        <a:graphic>
          <a:graphicData uri="http://schemas.openxmlformats.org/drawingml/2006/table">
            <a:tbl>
              <a:tblPr>
                <a:tableStyleId>{BC89EF96-8CEA-46FF-86C4-4CE0E7609802}</a:tableStyleId>
              </a:tblPr>
              <a:tblGrid>
                <a:gridCol w="451224">
                  <a:extLst>
                    <a:ext uri="{9D8B030D-6E8A-4147-A177-3AD203B41FA5}">
                      <a16:colId xmlns="" xmlns:a16="http://schemas.microsoft.com/office/drawing/2014/main" val="20000"/>
                    </a:ext>
                  </a:extLst>
                </a:gridCol>
                <a:gridCol w="2406525">
                  <a:extLst>
                    <a:ext uri="{9D8B030D-6E8A-4147-A177-3AD203B41FA5}">
                      <a16:colId xmlns="" xmlns:a16="http://schemas.microsoft.com/office/drawing/2014/main" val="20001"/>
                    </a:ext>
                  </a:extLst>
                </a:gridCol>
                <a:gridCol w="8648451">
                  <a:extLst>
                    <a:ext uri="{9D8B030D-6E8A-4147-A177-3AD203B41FA5}">
                      <a16:colId xmlns="" xmlns:a16="http://schemas.microsoft.com/office/drawing/2014/main" val="20002"/>
                    </a:ext>
                  </a:extLst>
                </a:gridCol>
              </a:tblGrid>
              <a:tr h="3810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dirty="0"/>
                        <a:t>№ </a:t>
                      </a:r>
                      <a:r>
                        <a:rPr lang="ru-RU" sz="1200" dirty="0" err="1"/>
                        <a:t>п</a:t>
                      </a:r>
                      <a:r>
                        <a:rPr lang="ru-RU" sz="1200" dirty="0"/>
                        <a:t>/</a:t>
                      </a:r>
                      <a:r>
                        <a:rPr lang="ru-RU" sz="1200" dirty="0" err="1"/>
                        <a:t>п</a:t>
                      </a:r>
                      <a:endParaRPr lang="ru-RU" sz="1200" b="1" dirty="0">
                        <a:solidFill>
                          <a:schemeClr val="tx1"/>
                        </a:solidFill>
                        <a:latin typeface="Oswald" charset="-52"/>
                        <a:cs typeface="Times New Roman Cyr" pitchFamily="18" charset="0"/>
                      </a:endParaRPr>
                    </a:p>
                  </a:txBody>
                  <a:tcPr marL="68260" marR="68260" marT="0" marB="0" anchor="ctr"/>
                </a:tc>
                <a:tc>
                  <a:txBody>
                    <a:bodyPr/>
                    <a:lstStyle/>
                    <a:p>
                      <a:pPr algn="ctr">
                        <a:spcAft>
                          <a:spcPts val="0"/>
                        </a:spcAft>
                      </a:pPr>
                      <a:r>
                        <a:rPr lang="ru-RU" sz="1200" dirty="0"/>
                        <a:t>Цели и задачи бюджетной политики за </a:t>
                      </a:r>
                      <a:r>
                        <a:rPr lang="ru-RU" sz="1200" dirty="0" smtClean="0"/>
                        <a:t>2025 </a:t>
                      </a:r>
                      <a:r>
                        <a:rPr lang="ru-RU" sz="1200" dirty="0"/>
                        <a:t>год</a:t>
                      </a:r>
                      <a:endParaRPr lang="ru-RU" sz="1200" b="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200" dirty="0"/>
                        <a:t>Результаты</a:t>
                      </a:r>
                      <a:r>
                        <a:rPr lang="ru-RU" sz="1200" baseline="0" dirty="0"/>
                        <a:t> за </a:t>
                      </a:r>
                      <a:r>
                        <a:rPr lang="ru-RU" sz="1200" baseline="0" dirty="0" smtClean="0"/>
                        <a:t>2025 </a:t>
                      </a:r>
                      <a:r>
                        <a:rPr lang="ru-RU" sz="1200" baseline="0" dirty="0"/>
                        <a:t>год</a:t>
                      </a:r>
                      <a:endParaRPr lang="ru-RU" sz="1200" b="1" dirty="0">
                        <a:solidFill>
                          <a:schemeClr val="tx1"/>
                        </a:solidFill>
                        <a:latin typeface="Oswald" charset="-52"/>
                        <a:ea typeface="Times New Roman"/>
                        <a:cs typeface="Times New Roman Cyr" pitchFamily="18" charset="0"/>
                      </a:endParaRPr>
                    </a:p>
                  </a:txBody>
                  <a:tcPr marL="68260" marR="68260" marT="0" marB="0" anchor="ctr"/>
                </a:tc>
                <a:extLst>
                  <a:ext uri="{0D108BD9-81ED-4DB2-BD59-A6C34878D82A}">
                    <a16:rowId xmlns="" xmlns:a16="http://schemas.microsoft.com/office/drawing/2014/main" val="10000"/>
                  </a:ext>
                </a:extLst>
              </a:tr>
              <a:tr h="528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1.</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Обеспечение сбалансированности и финансовой устойчивости бюджета городского округа</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buFont typeface="Wingdings" pitchFamily="2" charset="2"/>
                        <a:buChar char="ü"/>
                      </a:pPr>
                      <a:r>
                        <a:rPr lang="ru-RU" sz="1100" dirty="0"/>
                        <a:t>За </a:t>
                      </a:r>
                      <a:r>
                        <a:rPr lang="ru-RU" sz="1100" dirty="0" smtClean="0"/>
                        <a:t>2025 </a:t>
                      </a:r>
                      <a:r>
                        <a:rPr lang="ru-RU" sz="1100" dirty="0"/>
                        <a:t>год в бюджет города Урай поступило </a:t>
                      </a:r>
                      <a:r>
                        <a:rPr lang="ru-RU" sz="1100" dirty="0" smtClean="0"/>
                        <a:t>5 642 732,7 тыс</a:t>
                      </a:r>
                      <a:r>
                        <a:rPr lang="ru-RU" sz="1100" dirty="0"/>
                        <a:t>. руб., что выше утвержденного первоначального годового плана на </a:t>
                      </a:r>
                      <a:r>
                        <a:rPr lang="ru-RU" sz="1100" dirty="0" smtClean="0"/>
                        <a:t>115,6%. </a:t>
                      </a:r>
                      <a:r>
                        <a:rPr lang="ru-RU" sz="1100" dirty="0"/>
                        <a:t>К уровню </a:t>
                      </a:r>
                      <a:r>
                        <a:rPr lang="ru-RU" sz="1100" dirty="0" smtClean="0"/>
                        <a:t>2024 </a:t>
                      </a:r>
                      <a:r>
                        <a:rPr lang="ru-RU" sz="1100" dirty="0"/>
                        <a:t>года доходы </a:t>
                      </a:r>
                      <a:r>
                        <a:rPr lang="ru-RU" sz="1100" dirty="0" smtClean="0"/>
                        <a:t>уменьшились </a:t>
                      </a:r>
                      <a:r>
                        <a:rPr lang="ru-RU" sz="1100" dirty="0"/>
                        <a:t>на </a:t>
                      </a:r>
                      <a:r>
                        <a:rPr lang="ru-RU" sz="1100" dirty="0" smtClean="0"/>
                        <a:t>894 436,4</a:t>
                      </a:r>
                      <a:r>
                        <a:rPr lang="ru-RU" sz="1100" baseline="0" dirty="0" smtClean="0"/>
                        <a:t> </a:t>
                      </a:r>
                      <a:r>
                        <a:rPr lang="ru-RU" sz="1100" dirty="0" smtClean="0"/>
                        <a:t>тыс.руб</a:t>
                      </a:r>
                      <a:r>
                        <a:rPr lang="ru-RU" sz="1100" dirty="0"/>
                        <a:t>., или на </a:t>
                      </a:r>
                      <a:r>
                        <a:rPr lang="ru-RU" sz="1100" dirty="0" smtClean="0"/>
                        <a:t>14%. </a:t>
                      </a:r>
                      <a:endParaRPr lang="ru-RU" sz="1100" dirty="0"/>
                    </a:p>
                    <a:p>
                      <a:pPr algn="l">
                        <a:buFont typeface="Wingdings" pitchFamily="2" charset="2"/>
                        <a:buChar char="ü"/>
                      </a:pPr>
                      <a:r>
                        <a:rPr lang="ru-RU" sz="1100" dirty="0"/>
                        <a:t>Расходы бюджета города Урай за </a:t>
                      </a:r>
                      <a:r>
                        <a:rPr lang="ru-RU" sz="1100" dirty="0" smtClean="0"/>
                        <a:t>2025 </a:t>
                      </a:r>
                      <a:r>
                        <a:rPr lang="ru-RU" sz="1100" dirty="0"/>
                        <a:t>год исполнены в сумме </a:t>
                      </a:r>
                      <a:r>
                        <a:rPr lang="ru-RU" sz="1100" dirty="0" smtClean="0"/>
                        <a:t>5 696 509,2 тыс.руб</a:t>
                      </a:r>
                      <a:r>
                        <a:rPr lang="ru-RU" sz="1100" dirty="0"/>
                        <a:t>., или на </a:t>
                      </a:r>
                      <a:r>
                        <a:rPr lang="ru-RU" sz="1100" dirty="0" smtClean="0"/>
                        <a:t>97,5% от плана. </a:t>
                      </a:r>
                      <a:r>
                        <a:rPr lang="ru-RU" sz="1100" dirty="0"/>
                        <a:t>К аналогичному периоду </a:t>
                      </a:r>
                      <a:r>
                        <a:rPr lang="ru-RU" sz="1100" dirty="0" smtClean="0"/>
                        <a:t>2024 </a:t>
                      </a:r>
                      <a:r>
                        <a:rPr lang="ru-RU" sz="1100" dirty="0"/>
                        <a:t>года расходы за </a:t>
                      </a:r>
                      <a:r>
                        <a:rPr lang="ru-RU" sz="1100" dirty="0" smtClean="0"/>
                        <a:t>2025 </a:t>
                      </a:r>
                      <a:r>
                        <a:rPr lang="ru-RU" sz="1100" dirty="0"/>
                        <a:t>год </a:t>
                      </a:r>
                      <a:r>
                        <a:rPr lang="ru-RU" sz="1100" dirty="0" smtClean="0"/>
                        <a:t>снизились </a:t>
                      </a:r>
                      <a:r>
                        <a:rPr lang="ru-RU" sz="1100" dirty="0"/>
                        <a:t>на </a:t>
                      </a:r>
                      <a:r>
                        <a:rPr lang="ru-RU" sz="1100" dirty="0" smtClean="0"/>
                        <a:t>10,0% </a:t>
                      </a:r>
                      <a:r>
                        <a:rPr lang="ru-RU" sz="1100" dirty="0"/>
                        <a:t>или на </a:t>
                      </a:r>
                      <a:r>
                        <a:rPr lang="ru-RU" sz="1100" dirty="0" smtClean="0"/>
                        <a:t>625 967,0 тыс.руб</a:t>
                      </a:r>
                      <a:r>
                        <a:rPr lang="ru-RU" sz="1100" dirty="0"/>
                        <a:t>. </a:t>
                      </a:r>
                    </a:p>
                    <a:p>
                      <a:pPr algn="l">
                        <a:buFont typeface="Wingdings" pitchFamily="2" charset="2"/>
                        <a:buChar char="ü"/>
                      </a:pPr>
                      <a:r>
                        <a:rPr lang="ru-RU" sz="1100" dirty="0"/>
                        <a:t>По итогам </a:t>
                      </a:r>
                      <a:r>
                        <a:rPr lang="ru-RU" sz="1100" dirty="0" smtClean="0"/>
                        <a:t>2025 </a:t>
                      </a:r>
                      <a:r>
                        <a:rPr lang="ru-RU" sz="1100" dirty="0"/>
                        <a:t>года бюджет города исполнен с </a:t>
                      </a:r>
                      <a:r>
                        <a:rPr lang="ru-RU" sz="1100" dirty="0" smtClean="0"/>
                        <a:t>дефицитом </a:t>
                      </a:r>
                      <a:r>
                        <a:rPr lang="ru-RU" sz="1100" dirty="0"/>
                        <a:t>в сумме </a:t>
                      </a:r>
                      <a:r>
                        <a:rPr lang="ru-RU" sz="1100" dirty="0" smtClean="0"/>
                        <a:t>53 776,5 </a:t>
                      </a:r>
                      <a:r>
                        <a:rPr lang="ru-RU" sz="1100" baseline="0" dirty="0" smtClean="0"/>
                        <a:t>тыс</a:t>
                      </a:r>
                      <a:r>
                        <a:rPr lang="ru-RU" sz="1100" baseline="0" dirty="0"/>
                        <a:t>.</a:t>
                      </a:r>
                      <a:r>
                        <a:rPr lang="ru-RU" sz="1100" dirty="0"/>
                        <a:t> руб. </a:t>
                      </a:r>
                      <a:endParaRPr lang="ru-RU" sz="110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1"/>
                  </a:ext>
                </a:extLst>
              </a:tr>
              <a:tr h="685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2.</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Сохранение налогового</a:t>
                      </a:r>
                      <a:r>
                        <a:rPr lang="ru-RU" sz="1100" baseline="0" dirty="0"/>
                        <a:t> потенциала, получение необходимого объема доходов </a:t>
                      </a:r>
                      <a:endParaRPr lang="ru-RU" sz="1100" dirty="0">
                        <a:solidFill>
                          <a:schemeClr val="tx1"/>
                        </a:solidFill>
                        <a:latin typeface="Oswald" charset="-52"/>
                        <a:cs typeface="Times New Roman Cyr" pitchFamily="18" charset="0"/>
                      </a:endParaRPr>
                    </a:p>
                  </a:txBody>
                  <a:tcPr marL="68260" marR="68260" marT="0" marB="0" anchor="ctr"/>
                </a:tc>
                <a:tc>
                  <a:txBody>
                    <a:bodyPr/>
                    <a:lstStyle/>
                    <a:p>
                      <a:r>
                        <a:rPr lang="ru-RU" sz="1100" dirty="0"/>
                        <a:t>Работа по увеличению поступлений доходов в бюджет города Урай проводится на постоянной основе. </a:t>
                      </a:r>
                    </a:p>
                    <a:p>
                      <a:r>
                        <a:rPr lang="ru-RU" sz="1100" dirty="0"/>
                        <a:t>Для привлечения дополнительных средств в бюджет города Урай в течение </a:t>
                      </a:r>
                      <a:r>
                        <a:rPr lang="ru-RU" sz="1100" dirty="0" smtClean="0"/>
                        <a:t>2025 </a:t>
                      </a:r>
                      <a:r>
                        <a:rPr lang="ru-RU" sz="1100" dirty="0"/>
                        <a:t>года проведена работа, в результате которой исполнение доходной части бюджета выше первоначального утвержденного плана на </a:t>
                      </a:r>
                      <a:r>
                        <a:rPr lang="ru-RU" sz="1100" dirty="0" smtClean="0"/>
                        <a:t>15,6% </a:t>
                      </a:r>
                      <a:r>
                        <a:rPr lang="ru-RU" sz="1100" dirty="0"/>
                        <a:t>или </a:t>
                      </a:r>
                      <a:r>
                        <a:rPr lang="ru-RU" sz="1100" dirty="0" smtClean="0"/>
                        <a:t> 762 978,3 тыс</a:t>
                      </a:r>
                      <a:r>
                        <a:rPr lang="ru-RU" sz="1100" dirty="0"/>
                        <a:t>. руб. за счет сверхплановых поступлений (собственные доходы, безвозмездные поступления из бюджета автономного округа, прочие безвозмездные поступления).</a:t>
                      </a:r>
                      <a:endParaRPr lang="ru-RU" sz="110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2"/>
                  </a:ext>
                </a:extLst>
              </a:tr>
              <a:tr h="873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3.</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t>Участие в реализации региональных проектов, охватывающих ключевые направления социально-экономического развития</a:t>
                      </a:r>
                      <a:r>
                        <a:rPr kumimoji="0" lang="ru-RU" sz="1100" u="none" strike="noStrike" kern="1200" cap="none" spc="0" normalizeH="0" baseline="0" noProof="0" dirty="0">
                          <a:ln>
                            <a:noFill/>
                          </a:ln>
                          <a:effectLst/>
                          <a:uLnTx/>
                          <a:uFillTx/>
                        </a:rPr>
                        <a:t> </a:t>
                      </a:r>
                    </a:p>
                    <a:p>
                      <a:pPr algn="l"/>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buFont typeface="Wingdings" pitchFamily="2" charset="2"/>
                        <a:buChar char="ü"/>
                      </a:pPr>
                      <a:r>
                        <a:rPr lang="ru-RU" sz="1100" dirty="0"/>
                        <a:t>На реализацию региональных проектов, направленных на достижение целевых показателей национальных проектов (федеральных проектов), с учетом средств местных бюджетов в </a:t>
                      </a:r>
                      <a:r>
                        <a:rPr lang="ru-RU" sz="1100" dirty="0" smtClean="0"/>
                        <a:t>2025 </a:t>
                      </a:r>
                      <a:r>
                        <a:rPr lang="ru-RU" sz="1100" dirty="0"/>
                        <a:t>году направлено </a:t>
                      </a:r>
                      <a:r>
                        <a:rPr lang="ru-RU" sz="1100" dirty="0" smtClean="0"/>
                        <a:t>249 421,4 тыс.руб</a:t>
                      </a:r>
                      <a:r>
                        <a:rPr lang="ru-RU" sz="1100" dirty="0"/>
                        <a:t>.</a:t>
                      </a:r>
                    </a:p>
                    <a:p>
                      <a:pPr algn="l">
                        <a:buFont typeface="Wingdings" pitchFamily="2" charset="2"/>
                        <a:buChar char="ü"/>
                      </a:pPr>
                      <a:r>
                        <a:rPr lang="ru-RU" sz="1100" dirty="0"/>
                        <a:t> В </a:t>
                      </a:r>
                      <a:r>
                        <a:rPr lang="ru-RU" sz="1100" dirty="0" smtClean="0"/>
                        <a:t>2025 </a:t>
                      </a:r>
                      <a:r>
                        <a:rPr lang="ru-RU" sz="1100" dirty="0"/>
                        <a:t>году сохранена социальная </a:t>
                      </a:r>
                      <a:r>
                        <a:rPr lang="ru-RU" sz="1100" dirty="0" smtClean="0"/>
                        <a:t>направленность </a:t>
                      </a:r>
                      <a:r>
                        <a:rPr lang="ru-RU" sz="1100" dirty="0"/>
                        <a:t>бюджета -72,5%. На финансирование отраслей: здравоохранение, образование, социальная политика, культура, физическая культура и спорт, в </a:t>
                      </a:r>
                      <a:r>
                        <a:rPr lang="ru-RU" sz="1100" dirty="0" smtClean="0"/>
                        <a:t>2025 году </a:t>
                      </a:r>
                      <a:r>
                        <a:rPr lang="ru-RU" sz="1100" dirty="0"/>
                        <a:t>направлено </a:t>
                      </a:r>
                      <a:r>
                        <a:rPr lang="ru-RU" sz="1100" dirty="0" smtClean="0"/>
                        <a:t>3 684 834,4 тыс</a:t>
                      </a:r>
                      <a:r>
                        <a:rPr lang="ru-RU" sz="1100" dirty="0"/>
                        <a:t>. руб., или </a:t>
                      </a:r>
                      <a:r>
                        <a:rPr lang="ru-RU" sz="1100" dirty="0" smtClean="0"/>
                        <a:t>64,7% </a:t>
                      </a:r>
                      <a:r>
                        <a:rPr lang="ru-RU" sz="1100" dirty="0"/>
                        <a:t>всех расходов </a:t>
                      </a:r>
                      <a:r>
                        <a:rPr lang="ru-RU" sz="1100" dirty="0" smtClean="0"/>
                        <a:t>бюджета.</a:t>
                      </a:r>
                      <a:endParaRPr lang="ru-RU" sz="110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3"/>
                  </a:ext>
                </a:extLst>
              </a:tr>
              <a:tr h="792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4.</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Повышение</a:t>
                      </a:r>
                      <a:r>
                        <a:rPr lang="ru-RU" sz="1100" baseline="0" dirty="0"/>
                        <a:t> эффективности управления бюджетными расходами </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В ходе исполнения бюджета города Урай</a:t>
                      </a:r>
                      <a:r>
                        <a:rPr lang="ru-RU" sz="1100" baseline="0" dirty="0"/>
                        <a:t> </a:t>
                      </a:r>
                      <a:r>
                        <a:rPr lang="ru-RU" sz="1100" dirty="0"/>
                        <a:t>в </a:t>
                      </a:r>
                      <a:r>
                        <a:rPr lang="ru-RU" sz="1100" dirty="0" smtClean="0"/>
                        <a:t>2025 </a:t>
                      </a:r>
                      <a:r>
                        <a:rPr lang="ru-RU" sz="1100" dirty="0"/>
                        <a:t>году сложившаяся экономия бюджетных ассигнований в объеме </a:t>
                      </a:r>
                      <a:r>
                        <a:rPr lang="ru-RU" sz="1100" dirty="0" smtClean="0"/>
                        <a:t>59 676,3 тыс.руб</a:t>
                      </a:r>
                      <a:r>
                        <a:rPr lang="ru-RU" sz="1100" dirty="0"/>
                        <a:t>. перераспределена </a:t>
                      </a:r>
                      <a:r>
                        <a:rPr lang="ru-RU" sz="1100" dirty="0" smtClean="0"/>
                        <a:t>на </a:t>
                      </a:r>
                      <a:r>
                        <a:rPr lang="ru-RU" sz="1100" dirty="0"/>
                        <a:t>приоритетные расходные обязательства. В целях повышения эффективности использования бюджетных ассигнований в </a:t>
                      </a:r>
                      <a:r>
                        <a:rPr lang="ru-RU" sz="1100" dirty="0" smtClean="0"/>
                        <a:t>2025 </a:t>
                      </a:r>
                      <a:r>
                        <a:rPr lang="ru-RU" sz="1100" dirty="0"/>
                        <a:t>году закупки осуществляются</a:t>
                      </a:r>
                      <a:r>
                        <a:rPr lang="ru-RU" sz="1100" baseline="0" dirty="0"/>
                        <a:t> централизовано (совместно) на одноименный товар, работу, услугу по отрасли. Кроме, того проведена о</a:t>
                      </a:r>
                      <a:r>
                        <a:rPr lang="ru-RU" sz="1100" dirty="0"/>
                        <a:t>птимизация штатной численности муниципальных учреждений дополнительного образования в сфере физической культуры и спорта.</a:t>
                      </a:r>
                      <a:endParaRPr lang="ru-RU" sz="110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4"/>
                  </a:ext>
                </a:extLst>
              </a:tr>
              <a:tr h="792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5.</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Повышение бюджетной эффективности муниципального управления</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В соответствии с требованиями бюджетного законодательства с муниципальным образованием</a:t>
                      </a:r>
                      <a:r>
                        <a:rPr lang="ru-RU" sz="1100" baseline="0" dirty="0"/>
                        <a:t> (получателем дотации) </a:t>
                      </a:r>
                      <a:r>
                        <a:rPr lang="ru-RU" sz="1100" dirty="0"/>
                        <a:t>в </a:t>
                      </a:r>
                      <a:r>
                        <a:rPr lang="ru-RU" sz="1100" dirty="0" smtClean="0"/>
                        <a:t>2025 </a:t>
                      </a:r>
                      <a:r>
                        <a:rPr lang="ru-RU" sz="1100" dirty="0"/>
                        <a:t>году, было заключено соглашение, предусматривающее меры по </a:t>
                      </a:r>
                      <a:r>
                        <a:rPr lang="ru-RU" sz="1100" dirty="0" smtClean="0"/>
                        <a:t>социально экономическому </a:t>
                      </a:r>
                      <a:r>
                        <a:rPr lang="ru-RU" sz="1100" dirty="0"/>
                        <a:t>развитию и оздоровлению муниципальных финансов, выполнение обязательств по которым ежеквартально </a:t>
                      </a:r>
                      <a:r>
                        <a:rPr lang="ru-RU" sz="1100" dirty="0" err="1"/>
                        <a:t>мониторилось</a:t>
                      </a:r>
                      <a:r>
                        <a:rPr lang="ru-RU" sz="1100" dirty="0"/>
                        <a:t>.  За качественное управление муниципальными финансами (оценка качества организации и осуществления бюджетного процесса сложилась выше средней), в целях стимулирования роста налогового потенциала и качества планирования доходов местных бюджетов город Урай получил</a:t>
                      </a:r>
                      <a:r>
                        <a:rPr lang="ru-RU" sz="1100" baseline="0" dirty="0"/>
                        <a:t> гранты на общую сумму </a:t>
                      </a:r>
                      <a:r>
                        <a:rPr lang="ru-RU" sz="1100" baseline="0" dirty="0" smtClean="0"/>
                        <a:t>26,1 млн.руб</a:t>
                      </a:r>
                      <a:r>
                        <a:rPr lang="ru-RU" sz="1100" baseline="0" dirty="0"/>
                        <a:t>.</a:t>
                      </a:r>
                    </a:p>
                    <a:p>
                      <a:pPr marL="0" marR="0" indent="0" algn="l" defTabSz="914400" eaLnBrk="1" fontAlgn="auto" latinLnBrk="0" hangingPunct="1">
                        <a:lnSpc>
                          <a:spcPct val="100000"/>
                        </a:lnSpc>
                        <a:spcBef>
                          <a:spcPts val="0"/>
                        </a:spcBef>
                        <a:spcAft>
                          <a:spcPts val="0"/>
                        </a:spcAft>
                        <a:buClrTx/>
                        <a:buSzTx/>
                        <a:buFontTx/>
                        <a:buNone/>
                        <a:tabLst/>
                        <a:defRPr/>
                      </a:pPr>
                      <a:r>
                        <a:rPr lang="ru-RU" sz="1100" dirty="0"/>
                        <a:t>По итогам </a:t>
                      </a:r>
                      <a:r>
                        <a:rPr lang="ru-RU" sz="1100" dirty="0" smtClean="0"/>
                        <a:t>2025 </a:t>
                      </a:r>
                      <a:r>
                        <a:rPr lang="ru-RU" sz="1100" dirty="0"/>
                        <a:t>года бюджет муниципального образования исполнен по доходам в сумме </a:t>
                      </a:r>
                      <a:r>
                        <a:rPr lang="ru-RU" sz="1100" dirty="0" smtClean="0"/>
                        <a:t>5 642 732,7 тыс.руб</a:t>
                      </a:r>
                      <a:r>
                        <a:rPr lang="ru-RU" sz="1100" dirty="0"/>
                        <a:t>. или на </a:t>
                      </a:r>
                      <a:r>
                        <a:rPr lang="ru-RU" sz="1100" dirty="0" smtClean="0"/>
                        <a:t>99,7% </a:t>
                      </a:r>
                      <a:r>
                        <a:rPr lang="ru-RU" sz="1100" dirty="0"/>
                        <a:t>к уточненному плану, по расходам - в сумме </a:t>
                      </a:r>
                      <a:r>
                        <a:rPr lang="ru-RU" sz="1100" dirty="0" smtClean="0"/>
                        <a:t>5 696 509,2 тыс.руб</a:t>
                      </a:r>
                      <a:r>
                        <a:rPr lang="ru-RU" sz="1100" dirty="0"/>
                        <a:t>. или на </a:t>
                      </a:r>
                      <a:r>
                        <a:rPr lang="ru-RU" sz="1100" dirty="0" smtClean="0"/>
                        <a:t>97,5% </a:t>
                      </a:r>
                      <a:r>
                        <a:rPr lang="ru-RU" sz="1100" dirty="0"/>
                        <a:t>к уточненному плану. По итогам </a:t>
                      </a:r>
                      <a:r>
                        <a:rPr lang="ru-RU" sz="1100" dirty="0" smtClean="0"/>
                        <a:t>2025 </a:t>
                      </a:r>
                      <a:r>
                        <a:rPr lang="ru-RU" sz="1100" dirty="0"/>
                        <a:t>года бюджет города исполнен с </a:t>
                      </a:r>
                      <a:r>
                        <a:rPr lang="ru-RU" sz="1100" dirty="0" smtClean="0"/>
                        <a:t>дефицитом </a:t>
                      </a:r>
                      <a:r>
                        <a:rPr lang="ru-RU" sz="1100" dirty="0"/>
                        <a:t>в сумме </a:t>
                      </a:r>
                      <a:r>
                        <a:rPr lang="ru-RU" sz="1100" dirty="0" smtClean="0"/>
                        <a:t>53 776,5 </a:t>
                      </a:r>
                      <a:r>
                        <a:rPr lang="ru-RU" sz="1100" baseline="0" dirty="0" smtClean="0"/>
                        <a:t>тыс</a:t>
                      </a:r>
                      <a:r>
                        <a:rPr lang="ru-RU" sz="1100" baseline="0" dirty="0"/>
                        <a:t>.</a:t>
                      </a:r>
                      <a:r>
                        <a:rPr lang="ru-RU" sz="1100" dirty="0"/>
                        <a:t> руб. </a:t>
                      </a:r>
                      <a:endParaRPr lang="ru-RU" sz="110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610404" y="1"/>
            <a:ext cx="581595" cy="762000"/>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152400"/>
            <a:ext cx="10515600" cy="609601"/>
          </a:xfrm>
          <a:prstGeom prst="rect">
            <a:avLst/>
          </a:prstGeom>
          <a:noFill/>
        </p:spPr>
      </p:pic>
      <p:sp>
        <p:nvSpPr>
          <p:cNvPr id="7" name="Прямоугольник 6"/>
          <p:cNvSpPr/>
          <p:nvPr/>
        </p:nvSpPr>
        <p:spPr>
          <a:xfrm>
            <a:off x="0" y="304800"/>
            <a:ext cx="9296400" cy="369332"/>
          </a:xfrm>
          <a:prstGeom prst="rect">
            <a:avLst/>
          </a:prstGeom>
        </p:spPr>
        <p:txBody>
          <a:bodyPr wrap="square">
            <a:spAutoFit/>
          </a:bodyPr>
          <a:lstStyle/>
          <a:p>
            <a:r>
              <a:rPr lang="ru-RU" dirty="0">
                <a:solidFill>
                  <a:schemeClr val="bg1">
                    <a:lumMod val="95000"/>
                  </a:schemeClr>
                </a:solidFill>
                <a:cs typeface="Times New Roman" panose="02020603050405020304" pitchFamily="18" charset="0"/>
              </a:rPr>
              <a:t>Итоги реализации долговой политики в городе Урай за </a:t>
            </a:r>
            <a:r>
              <a:rPr lang="ru-RU" dirty="0" smtClean="0">
                <a:solidFill>
                  <a:schemeClr val="bg1">
                    <a:lumMod val="95000"/>
                  </a:schemeClr>
                </a:solidFill>
                <a:cs typeface="Times New Roman" panose="02020603050405020304" pitchFamily="18" charset="0"/>
              </a:rPr>
              <a:t>2025 </a:t>
            </a:r>
            <a:r>
              <a:rPr lang="ru-RU" dirty="0">
                <a:solidFill>
                  <a:schemeClr val="bg1">
                    <a:lumMod val="95000"/>
                  </a:schemeClr>
                </a:solidFill>
                <a:cs typeface="Times New Roman" panose="02020603050405020304" pitchFamily="18" charset="0"/>
              </a:rPr>
              <a:t>год</a:t>
            </a:r>
          </a:p>
        </p:txBody>
      </p:sp>
      <p:graphicFrame>
        <p:nvGraphicFramePr>
          <p:cNvPr id="9" name="Таблица 8"/>
          <p:cNvGraphicFramePr>
            <a:graphicFrameLocks noGrp="1"/>
          </p:cNvGraphicFramePr>
          <p:nvPr/>
        </p:nvGraphicFramePr>
        <p:xfrm>
          <a:off x="304800" y="1143000"/>
          <a:ext cx="11506200" cy="2392680"/>
        </p:xfrm>
        <a:graphic>
          <a:graphicData uri="http://schemas.openxmlformats.org/drawingml/2006/table">
            <a:tbl>
              <a:tblPr>
                <a:tableStyleId>{BC89EF96-8CEA-46FF-86C4-4CE0E7609802}</a:tableStyleId>
              </a:tblPr>
              <a:tblGrid>
                <a:gridCol w="451224">
                  <a:extLst>
                    <a:ext uri="{9D8B030D-6E8A-4147-A177-3AD203B41FA5}">
                      <a16:colId xmlns="" xmlns:a16="http://schemas.microsoft.com/office/drawing/2014/main" val="20000"/>
                    </a:ext>
                  </a:extLst>
                </a:gridCol>
                <a:gridCol w="2406525">
                  <a:extLst>
                    <a:ext uri="{9D8B030D-6E8A-4147-A177-3AD203B41FA5}">
                      <a16:colId xmlns="" xmlns:a16="http://schemas.microsoft.com/office/drawing/2014/main" val="20001"/>
                    </a:ext>
                  </a:extLst>
                </a:gridCol>
                <a:gridCol w="8648451">
                  <a:extLst>
                    <a:ext uri="{9D8B030D-6E8A-4147-A177-3AD203B41FA5}">
                      <a16:colId xmlns="" xmlns:a16="http://schemas.microsoft.com/office/drawing/2014/main" val="20002"/>
                    </a:ext>
                  </a:extLst>
                </a:gridCol>
              </a:tblGrid>
              <a:tr h="3810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dirty="0"/>
                        <a:t>№ </a:t>
                      </a:r>
                      <a:r>
                        <a:rPr lang="ru-RU" sz="1200" dirty="0" err="1"/>
                        <a:t>п</a:t>
                      </a:r>
                      <a:r>
                        <a:rPr lang="ru-RU" sz="1200" dirty="0"/>
                        <a:t>/</a:t>
                      </a:r>
                      <a:r>
                        <a:rPr lang="ru-RU" sz="1200" dirty="0" err="1"/>
                        <a:t>п</a:t>
                      </a:r>
                      <a:endParaRPr lang="ru-RU" sz="1200" b="1" dirty="0">
                        <a:solidFill>
                          <a:schemeClr val="tx1"/>
                        </a:solidFill>
                        <a:latin typeface="Oswald" charset="-52"/>
                        <a:cs typeface="Times New Roman Cyr" pitchFamily="18" charset="0"/>
                      </a:endParaRPr>
                    </a:p>
                  </a:txBody>
                  <a:tcPr marL="68260" marR="68260" marT="0" marB="0" anchor="ctr"/>
                </a:tc>
                <a:tc>
                  <a:txBody>
                    <a:bodyPr/>
                    <a:lstStyle/>
                    <a:p>
                      <a:pPr algn="ctr">
                        <a:spcAft>
                          <a:spcPts val="0"/>
                        </a:spcAft>
                      </a:pPr>
                      <a:r>
                        <a:rPr lang="ru-RU" sz="1200" dirty="0"/>
                        <a:t>Цели и задачи долговой политики за </a:t>
                      </a:r>
                      <a:r>
                        <a:rPr lang="ru-RU" sz="1200" dirty="0" smtClean="0"/>
                        <a:t>2025 </a:t>
                      </a:r>
                      <a:r>
                        <a:rPr lang="ru-RU" sz="1200" dirty="0"/>
                        <a:t>год</a:t>
                      </a:r>
                      <a:endParaRPr lang="ru-RU" sz="1200" b="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200" dirty="0"/>
                        <a:t>Результаты</a:t>
                      </a:r>
                      <a:r>
                        <a:rPr lang="ru-RU" sz="1200" baseline="0" dirty="0"/>
                        <a:t> за </a:t>
                      </a:r>
                      <a:r>
                        <a:rPr lang="ru-RU" sz="1200" baseline="0" dirty="0" smtClean="0"/>
                        <a:t>2025 </a:t>
                      </a:r>
                      <a:r>
                        <a:rPr lang="ru-RU" sz="1200" baseline="0" dirty="0"/>
                        <a:t>год</a:t>
                      </a:r>
                      <a:endParaRPr lang="ru-RU" sz="1200" b="1" dirty="0">
                        <a:solidFill>
                          <a:schemeClr val="tx1"/>
                        </a:solidFill>
                        <a:latin typeface="Oswald" charset="-52"/>
                        <a:ea typeface="Times New Roman"/>
                        <a:cs typeface="Times New Roman Cyr" pitchFamily="18" charset="0"/>
                      </a:endParaRPr>
                    </a:p>
                  </a:txBody>
                  <a:tcPr marL="68260" marR="68260" marT="0" marB="0" anchor="ctr"/>
                </a:tc>
                <a:extLst>
                  <a:ext uri="{0D108BD9-81ED-4DB2-BD59-A6C34878D82A}">
                    <a16:rowId xmlns="" xmlns:a16="http://schemas.microsoft.com/office/drawing/2014/main" val="10000"/>
                  </a:ext>
                </a:extLst>
              </a:tr>
              <a:tr h="528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1.</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algn="l"/>
                      <a:r>
                        <a:rPr lang="ru-RU" sz="1100" dirty="0"/>
                        <a:t>Обеспечение эффективности осуществления муниципальных заимствований; прозрачность процессов управления муниципальным</a:t>
                      </a:r>
                      <a:r>
                        <a:rPr lang="ru-RU" sz="1100" baseline="0" dirty="0"/>
                        <a:t> </a:t>
                      </a:r>
                      <a:r>
                        <a:rPr lang="ru-RU" sz="1100" dirty="0"/>
                        <a:t>долгом города; гибкого реагирование на изменяющиеся условия финансовых рынков и использования наиболее благоприятных форм заимствований; оперативного управления муниципальным долгом </a:t>
                      </a:r>
                      <a:endParaRPr lang="ru-RU" sz="1100" dirty="0">
                        <a:solidFill>
                          <a:schemeClr val="tx1"/>
                        </a:solidFill>
                        <a:latin typeface="Oswald" charset="-52"/>
                        <a:cs typeface="Times New Roman Cyr" pitchFamily="18" charset="0"/>
                      </a:endParaRPr>
                    </a:p>
                  </a:txBody>
                  <a:tcPr marL="68260" marR="68260" marT="0" marB="0" anchor="ctr"/>
                </a:tc>
                <a:tc>
                  <a:txBody>
                    <a:bodyPr/>
                    <a:lstStyle/>
                    <a:p>
                      <a:pPr marL="0" marR="0" indent="0" algn="l" defTabSz="914400" eaLnBrk="1" fontAlgn="auto" latinLnBrk="0" hangingPunct="1">
                        <a:lnSpc>
                          <a:spcPct val="100000"/>
                        </a:lnSpc>
                        <a:spcBef>
                          <a:spcPts val="0"/>
                        </a:spcBef>
                        <a:spcAft>
                          <a:spcPts val="0"/>
                        </a:spcAft>
                        <a:buClrTx/>
                        <a:buSzTx/>
                        <a:buFont typeface="Wingdings" pitchFamily="2" charset="2"/>
                        <a:buChar char="ü"/>
                        <a:tabLst/>
                        <a:defRPr/>
                      </a:pPr>
                      <a:r>
                        <a:rPr lang="ru-RU" sz="1100" dirty="0"/>
                        <a:t>Долговая политика города Урай в </a:t>
                      </a:r>
                      <a:r>
                        <a:rPr lang="ru-RU" sz="1100" dirty="0" smtClean="0"/>
                        <a:t>2025 </a:t>
                      </a:r>
                      <a:r>
                        <a:rPr lang="ru-RU" sz="1100" dirty="0"/>
                        <a:t>году способствовала поддержанию долговой нагрузки города на низком уровне.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a:p>
                      <a:pPr algn="l">
                        <a:buFont typeface="Wingdings" pitchFamily="2" charset="2"/>
                        <a:buChar char="ü"/>
                      </a:pPr>
                      <a:r>
                        <a:rPr lang="ru-RU" sz="1100" dirty="0" smtClean="0"/>
                        <a:t> </a:t>
                      </a:r>
                      <a:r>
                        <a:rPr lang="ru-RU" sz="1100" dirty="0"/>
                        <a:t>Заемные средства муниципальным образованием в </a:t>
                      </a:r>
                      <a:r>
                        <a:rPr lang="ru-RU" sz="1100" dirty="0" smtClean="0"/>
                        <a:t>2025 году </a:t>
                      </a:r>
                      <a:r>
                        <a:rPr lang="ru-RU" sz="1100" dirty="0"/>
                        <a:t>на погашение дефицита бюджета города не привлекались. </a:t>
                      </a:r>
                      <a:endParaRPr lang="ru-RU" sz="110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499528" y="0"/>
            <a:ext cx="692472" cy="838200"/>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515600" cy="643880"/>
          </a:xfrm>
          <a:prstGeom prst="rect">
            <a:avLst/>
          </a:prstGeom>
          <a:noFill/>
        </p:spPr>
      </p:pic>
      <p:sp>
        <p:nvSpPr>
          <p:cNvPr id="13" name="Прямоугольник 12"/>
          <p:cNvSpPr/>
          <p:nvPr/>
        </p:nvSpPr>
        <p:spPr>
          <a:xfrm>
            <a:off x="0" y="152400"/>
            <a:ext cx="9525000" cy="369332"/>
          </a:xfrm>
          <a:prstGeom prst="rect">
            <a:avLst/>
          </a:prstGeom>
        </p:spPr>
        <p:txBody>
          <a:bodyPr wrap="square">
            <a:spAutoFit/>
          </a:bodyPr>
          <a:lstStyle/>
          <a:p>
            <a:r>
              <a:rPr lang="ru-RU" dirty="0">
                <a:solidFill>
                  <a:schemeClr val="bg1">
                    <a:lumMod val="95000"/>
                  </a:schemeClr>
                </a:solidFill>
                <a:cs typeface="Times New Roman Cyr" pitchFamily="18" charset="0"/>
              </a:rPr>
              <a:t>Основные показатели социально-экономического развития города Урай за </a:t>
            </a:r>
            <a:r>
              <a:rPr lang="ru-RU" dirty="0" smtClean="0">
                <a:solidFill>
                  <a:schemeClr val="bg1">
                    <a:lumMod val="95000"/>
                  </a:schemeClr>
                </a:solidFill>
                <a:cs typeface="Times New Roman Cyr" pitchFamily="18" charset="0"/>
              </a:rPr>
              <a:t>2023-2025 </a:t>
            </a:r>
            <a:r>
              <a:rPr lang="ru-RU" dirty="0">
                <a:solidFill>
                  <a:schemeClr val="bg1">
                    <a:lumMod val="95000"/>
                  </a:schemeClr>
                </a:solidFill>
                <a:cs typeface="Times New Roman Cyr" pitchFamily="18" charset="0"/>
              </a:rPr>
              <a:t>годы</a:t>
            </a:r>
          </a:p>
        </p:txBody>
      </p:sp>
      <p:graphicFrame>
        <p:nvGraphicFramePr>
          <p:cNvPr id="15" name="Таблица 14"/>
          <p:cNvGraphicFramePr>
            <a:graphicFrameLocks noGrp="1"/>
          </p:cNvGraphicFramePr>
          <p:nvPr/>
        </p:nvGraphicFramePr>
        <p:xfrm>
          <a:off x="76200" y="914400"/>
          <a:ext cx="11811000" cy="5552829"/>
        </p:xfrm>
        <a:graphic>
          <a:graphicData uri="http://schemas.openxmlformats.org/drawingml/2006/table">
            <a:tbl>
              <a:tblPr/>
              <a:tblGrid>
                <a:gridCol w="4648200">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1066800">
                  <a:extLst>
                    <a:ext uri="{9D8B030D-6E8A-4147-A177-3AD203B41FA5}">
                      <a16:colId xmlns:a16="http://schemas.microsoft.com/office/drawing/2014/main" xmlns="" val="20002"/>
                    </a:ext>
                  </a:extLst>
                </a:gridCol>
                <a:gridCol w="1219200">
                  <a:extLst>
                    <a:ext uri="{9D8B030D-6E8A-4147-A177-3AD203B41FA5}">
                      <a16:colId xmlns:a16="http://schemas.microsoft.com/office/drawing/2014/main" xmlns="" val="20003"/>
                    </a:ext>
                  </a:extLst>
                </a:gridCol>
                <a:gridCol w="874659">
                  <a:extLst>
                    <a:ext uri="{9D8B030D-6E8A-4147-A177-3AD203B41FA5}">
                      <a16:colId xmlns:a16="http://schemas.microsoft.com/office/drawing/2014/main" xmlns="" val="20004"/>
                    </a:ext>
                  </a:extLst>
                </a:gridCol>
                <a:gridCol w="1182741">
                  <a:extLst>
                    <a:ext uri="{9D8B030D-6E8A-4147-A177-3AD203B41FA5}">
                      <a16:colId xmlns:a16="http://schemas.microsoft.com/office/drawing/2014/main" xmlns="" val="20005"/>
                    </a:ext>
                  </a:extLst>
                </a:gridCol>
                <a:gridCol w="788437">
                  <a:extLst>
                    <a:ext uri="{9D8B030D-6E8A-4147-A177-3AD203B41FA5}">
                      <a16:colId xmlns:a16="http://schemas.microsoft.com/office/drawing/2014/main" xmlns="" val="20006"/>
                    </a:ext>
                  </a:extLst>
                </a:gridCol>
                <a:gridCol w="964163">
                  <a:extLst>
                    <a:ext uri="{9D8B030D-6E8A-4147-A177-3AD203B41FA5}">
                      <a16:colId xmlns:a16="http://schemas.microsoft.com/office/drawing/2014/main" xmlns="" val="20007"/>
                    </a:ext>
                  </a:extLst>
                </a:gridCol>
              </a:tblGrid>
              <a:tr h="457612">
                <a:tc>
                  <a:txBody>
                    <a:bodyPr/>
                    <a:lstStyle/>
                    <a:p>
                      <a:pPr algn="ctr" fontAlgn="ctr"/>
                      <a:r>
                        <a:rPr lang="ru-RU" sz="1000" b="1" i="0" u="none" strike="noStrike" dirty="0">
                          <a:solidFill>
                            <a:srgbClr val="000000"/>
                          </a:solidFill>
                          <a:latin typeface="+mn-lt"/>
                        </a:rPr>
                        <a:t>Показатели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единицы измерения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Факт за </a:t>
                      </a:r>
                      <a:r>
                        <a:rPr lang="ru-RU" sz="1000" b="1" i="0" u="none" strike="noStrike" dirty="0" smtClean="0">
                          <a:solidFill>
                            <a:srgbClr val="000000"/>
                          </a:solidFill>
                          <a:latin typeface="+mn-lt"/>
                        </a:rPr>
                        <a:t>2023 </a:t>
                      </a:r>
                      <a:r>
                        <a:rPr lang="ru-RU" sz="1000" b="1" i="0" u="none" strike="noStrike" dirty="0">
                          <a:solidFill>
                            <a:srgbClr val="000000"/>
                          </a:solidFill>
                          <a:latin typeface="+mn-lt"/>
                        </a:rPr>
                        <a:t>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Темп роста </a:t>
                      </a:r>
                      <a:r>
                        <a:rPr lang="ru-RU" sz="1000" b="1" i="0" u="none" strike="noStrike" dirty="0" smtClean="0">
                          <a:solidFill>
                            <a:srgbClr val="000000"/>
                          </a:solidFill>
                          <a:latin typeface="+mn-lt"/>
                        </a:rPr>
                        <a:t>2023 </a:t>
                      </a:r>
                      <a:r>
                        <a:rPr lang="ru-RU" sz="1000" b="1" i="0" u="none" strike="noStrike" dirty="0">
                          <a:solidFill>
                            <a:srgbClr val="000000"/>
                          </a:solidFill>
                          <a:latin typeface="+mn-lt"/>
                        </a:rPr>
                        <a:t>года к </a:t>
                      </a:r>
                      <a:r>
                        <a:rPr lang="ru-RU" sz="1000" b="1" i="0" u="none" strike="noStrike" dirty="0" smtClean="0">
                          <a:solidFill>
                            <a:srgbClr val="000000"/>
                          </a:solidFill>
                          <a:latin typeface="+mn-lt"/>
                        </a:rPr>
                        <a:t>2022 </a:t>
                      </a:r>
                      <a:r>
                        <a:rPr lang="ru-RU" sz="1000" b="1" i="0" u="none" strike="noStrike" dirty="0">
                          <a:solidFill>
                            <a:srgbClr val="000000"/>
                          </a:solidFill>
                          <a:latin typeface="+mn-lt"/>
                        </a:rPr>
                        <a:t>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Факт за </a:t>
                      </a:r>
                      <a:r>
                        <a:rPr lang="ru-RU" sz="1000" b="1" i="0" u="none" strike="noStrike" dirty="0" smtClean="0">
                          <a:solidFill>
                            <a:srgbClr val="000000"/>
                          </a:solidFill>
                          <a:latin typeface="+mn-lt"/>
                        </a:rPr>
                        <a:t>2024 </a:t>
                      </a:r>
                      <a:r>
                        <a:rPr lang="ru-RU" sz="1000" b="1" i="0" u="none" strike="noStrike" dirty="0">
                          <a:solidFill>
                            <a:srgbClr val="000000"/>
                          </a:solidFill>
                          <a:latin typeface="+mn-lt"/>
                        </a:rPr>
                        <a:t>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Темп роста </a:t>
                      </a:r>
                      <a:r>
                        <a:rPr lang="ru-RU" sz="1000" b="1" i="0" u="none" strike="noStrike" dirty="0" smtClean="0">
                          <a:solidFill>
                            <a:srgbClr val="000000"/>
                          </a:solidFill>
                          <a:latin typeface="+mn-lt"/>
                        </a:rPr>
                        <a:t>2024 </a:t>
                      </a:r>
                      <a:r>
                        <a:rPr lang="ru-RU" sz="1000" b="1" i="0" u="none" strike="noStrike" dirty="0">
                          <a:solidFill>
                            <a:srgbClr val="000000"/>
                          </a:solidFill>
                          <a:latin typeface="+mn-lt"/>
                        </a:rPr>
                        <a:t>года к  </a:t>
                      </a:r>
                      <a:r>
                        <a:rPr lang="ru-RU" sz="1000" b="1" i="0" u="none" strike="noStrike" dirty="0" smtClean="0">
                          <a:solidFill>
                            <a:srgbClr val="000000"/>
                          </a:solidFill>
                          <a:latin typeface="+mn-lt"/>
                        </a:rPr>
                        <a:t>2023 </a:t>
                      </a:r>
                      <a:r>
                        <a:rPr lang="ru-RU" sz="1000" b="1" i="0" u="none" strike="noStrike" dirty="0">
                          <a:solidFill>
                            <a:srgbClr val="000000"/>
                          </a:solidFill>
                          <a:latin typeface="+mn-lt"/>
                        </a:rPr>
                        <a:t>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Факт за </a:t>
                      </a:r>
                      <a:r>
                        <a:rPr lang="ru-RU" sz="1000" b="1" i="0" u="none" strike="noStrike" dirty="0" smtClean="0">
                          <a:solidFill>
                            <a:srgbClr val="000000"/>
                          </a:solidFill>
                          <a:latin typeface="+mn-lt"/>
                        </a:rPr>
                        <a:t>2025 </a:t>
                      </a:r>
                      <a:r>
                        <a:rPr lang="ru-RU" sz="1000" b="1" i="0" u="none" strike="noStrike" dirty="0">
                          <a:solidFill>
                            <a:srgbClr val="000000"/>
                          </a:solidFill>
                          <a:latin typeface="+mn-lt"/>
                        </a:rPr>
                        <a:t>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mn-lt"/>
                        </a:rPr>
                        <a:t>Темп роста </a:t>
                      </a:r>
                      <a:r>
                        <a:rPr lang="ru-RU" sz="1000" b="1" i="0" u="none" strike="noStrike" dirty="0" smtClean="0">
                          <a:solidFill>
                            <a:srgbClr val="000000"/>
                          </a:solidFill>
                          <a:latin typeface="+mn-lt"/>
                        </a:rPr>
                        <a:t>2025 </a:t>
                      </a:r>
                      <a:r>
                        <a:rPr lang="ru-RU" sz="1000" b="1" i="0" u="none" strike="noStrike" dirty="0">
                          <a:solidFill>
                            <a:srgbClr val="000000"/>
                          </a:solidFill>
                          <a:latin typeface="+mn-lt"/>
                        </a:rPr>
                        <a:t>года к  </a:t>
                      </a:r>
                      <a:r>
                        <a:rPr lang="ru-RU" sz="1000" b="1" i="0" u="none" strike="noStrike" dirty="0" smtClean="0">
                          <a:solidFill>
                            <a:srgbClr val="000000"/>
                          </a:solidFill>
                          <a:latin typeface="+mn-lt"/>
                        </a:rPr>
                        <a:t>2024 </a:t>
                      </a:r>
                      <a:r>
                        <a:rPr lang="ru-RU" sz="1000" b="1" i="0" u="none" strike="noStrike" dirty="0">
                          <a:solidFill>
                            <a:srgbClr val="000000"/>
                          </a:solidFill>
                          <a:latin typeface="+mn-lt"/>
                        </a:rPr>
                        <a:t>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55947">
                <a:tc>
                  <a:txBody>
                    <a:bodyPr/>
                    <a:lstStyle/>
                    <a:p>
                      <a:pPr algn="ctr" fontAlgn="ctr"/>
                      <a:r>
                        <a:rPr lang="ru-RU" sz="1000" b="0" i="0" u="none" strike="noStrike">
                          <a:solidFill>
                            <a:srgbClr val="000000"/>
                          </a:solidFill>
                          <a:latin typeface="+mn-lt"/>
                        </a:rPr>
                        <a:t>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55947">
                <a:tc gridSpan="2">
                  <a:txBody>
                    <a:bodyPr/>
                    <a:lstStyle/>
                    <a:p>
                      <a:pPr algn="l" fontAlgn="ctr"/>
                      <a:r>
                        <a:rPr lang="ru-RU" sz="1000" b="1" i="0" u="none" strike="noStrike" dirty="0">
                          <a:solidFill>
                            <a:srgbClr val="000000"/>
                          </a:solidFill>
                          <a:latin typeface="+mn-lt"/>
                        </a:rPr>
                        <a:t>Демография: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dirty="0">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55947">
                <a:tc>
                  <a:txBody>
                    <a:bodyPr/>
                    <a:lstStyle/>
                    <a:p>
                      <a:pPr algn="l" fontAlgn="ctr"/>
                      <a:r>
                        <a:rPr lang="ru-RU" sz="1000" b="0" i="0" u="none" strike="noStrike" dirty="0">
                          <a:solidFill>
                            <a:srgbClr val="000000"/>
                          </a:solidFill>
                          <a:latin typeface="+mn-lt"/>
                        </a:rPr>
                        <a:t>Численность населения (среднегодовая)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41 249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99,0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41 304*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100,1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41 317*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100,0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55947">
                <a:tc gridSpan="2">
                  <a:txBody>
                    <a:bodyPr/>
                    <a:lstStyle/>
                    <a:p>
                      <a:pPr algn="l" fontAlgn="ctr"/>
                      <a:r>
                        <a:rPr lang="ru-RU" sz="1000" b="1" i="0" u="none" strike="noStrike" dirty="0">
                          <a:solidFill>
                            <a:srgbClr val="000000"/>
                          </a:solidFill>
                          <a:latin typeface="+mn-lt"/>
                        </a:rPr>
                        <a:t>Труд и занятость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06780">
                <a:tc>
                  <a:txBody>
                    <a:bodyPr/>
                    <a:lstStyle/>
                    <a:p>
                      <a:pPr algn="l" fontAlgn="ctr"/>
                      <a:r>
                        <a:rPr lang="ru-RU" sz="1000" b="0" i="0" u="none" strike="noStrike" dirty="0">
                          <a:solidFill>
                            <a:srgbClr val="000000"/>
                          </a:solidFill>
                          <a:latin typeface="+mn-lt"/>
                        </a:rPr>
                        <a:t>Среднесписочная численность работников (без внешних совместителей) по полному кругу организаций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15,188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106,5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15,620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102,8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15,625*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100,0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06780">
                <a:tc>
                  <a:txBody>
                    <a:bodyPr/>
                    <a:lstStyle/>
                    <a:p>
                      <a:pPr algn="l" fontAlgn="ctr"/>
                      <a:r>
                        <a:rPr lang="ru-RU" sz="1000" b="0" i="0" u="none" strike="noStrike">
                          <a:solidFill>
                            <a:srgbClr val="000000"/>
                          </a:solidFill>
                          <a:latin typeface="+mn-lt"/>
                        </a:rPr>
                        <a:t>Среднесписочная численность работников (без внешних совместителей) по организациям, не относящимся к субъектам малого предпринимательства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10,344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96,8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10,120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99,8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9,609*</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95,0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55947">
                <a:tc gridSpan="2">
                  <a:txBody>
                    <a:bodyPr/>
                    <a:lstStyle/>
                    <a:p>
                      <a:pPr algn="l" fontAlgn="ctr"/>
                      <a:r>
                        <a:rPr lang="ru-RU" sz="1000" b="1" i="0" u="none" strike="noStrike" dirty="0">
                          <a:solidFill>
                            <a:srgbClr val="000000"/>
                          </a:solidFill>
                          <a:latin typeface="+mn-lt"/>
                        </a:rPr>
                        <a:t>Объем инвестиций в основной капитал:</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55947">
                <a:tc>
                  <a:txBody>
                    <a:bodyPr/>
                    <a:lstStyle/>
                    <a:p>
                      <a:pPr algn="l" fontAlgn="ctr"/>
                      <a:r>
                        <a:rPr lang="ru-RU" sz="1000" b="0" i="0" u="none" strike="noStrike">
                          <a:solidFill>
                            <a:srgbClr val="000000"/>
                          </a:solidFill>
                          <a:latin typeface="+mn-lt"/>
                        </a:rPr>
                        <a:t>в действующих ценах каждого года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млн.руб.</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3935,5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smtClean="0">
                          <a:solidFill>
                            <a:schemeClr val="tx1"/>
                          </a:solidFill>
                          <a:latin typeface="+mn-lt"/>
                        </a:rPr>
                        <a:t>92,8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smtClean="0">
                          <a:solidFill>
                            <a:schemeClr val="tx1"/>
                          </a:solidFill>
                          <a:latin typeface="+mn-lt"/>
                        </a:rPr>
                        <a:t>7459,8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smtClean="0">
                          <a:solidFill>
                            <a:schemeClr val="tx1"/>
                          </a:solidFill>
                          <a:latin typeface="+mn-lt"/>
                        </a:rPr>
                        <a:t>189,6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smtClean="0">
                          <a:solidFill>
                            <a:schemeClr val="tx1"/>
                          </a:solidFill>
                          <a:latin typeface="+mn-lt"/>
                        </a:rPr>
                        <a:t>6143,5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82,4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608445">
                <a:tc>
                  <a:txBody>
                    <a:bodyPr/>
                    <a:lstStyle/>
                    <a:p>
                      <a:pPr algn="l" fontAlgn="ctr"/>
                      <a:r>
                        <a:rPr lang="ru-RU" sz="1000" b="0" i="0" u="none" strike="noStrike" dirty="0">
                          <a:solidFill>
                            <a:srgbClr val="000000"/>
                          </a:solidFill>
                          <a:latin typeface="+mn-lt"/>
                        </a:rPr>
                        <a:t>Индекс физического объема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 к предыдущему году в сопоставимых ценах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85,1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chemeClr val="tx1"/>
                          </a:solidFill>
                          <a:latin typeface="+mn-lt"/>
                        </a:rPr>
                        <a:t>х</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173,7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chemeClr val="tx1"/>
                          </a:solidFill>
                          <a:latin typeface="+mn-lt"/>
                        </a:rPr>
                        <a:t>х</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76,4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chemeClr val="tx1"/>
                          </a:solidFill>
                          <a:latin typeface="+mn-lt"/>
                        </a:rPr>
                        <a:t>х</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55947">
                <a:tc gridSpan="2">
                  <a:txBody>
                    <a:bodyPr/>
                    <a:lstStyle/>
                    <a:p>
                      <a:pPr algn="l" fontAlgn="ctr"/>
                      <a:r>
                        <a:rPr lang="ru-RU" sz="1000" b="1" i="0" u="none" strike="noStrike" dirty="0">
                          <a:solidFill>
                            <a:srgbClr val="000000"/>
                          </a:solidFill>
                          <a:latin typeface="+mn-lt"/>
                        </a:rPr>
                        <a:t>Финансы: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55947">
                <a:tc>
                  <a:txBody>
                    <a:bodyPr/>
                    <a:lstStyle/>
                    <a:p>
                      <a:pPr algn="l" fontAlgn="ctr"/>
                      <a:r>
                        <a:rPr lang="ru-RU" sz="1000" b="0" i="0" u="none" strike="noStrike">
                          <a:solidFill>
                            <a:srgbClr val="000000"/>
                          </a:solidFill>
                          <a:latin typeface="+mn-lt"/>
                        </a:rPr>
                        <a:t>Доходы бюджета муниципального образования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5057,6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123,5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6537,2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129,2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5 642,7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86,3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06780">
                <a:tc>
                  <a:txBody>
                    <a:bodyPr/>
                    <a:lstStyle/>
                    <a:p>
                      <a:pPr algn="l" fontAlgn="ctr"/>
                      <a:r>
                        <a:rPr lang="ru-RU" sz="1000" b="0" i="0" u="none" strike="noStrike">
                          <a:solidFill>
                            <a:srgbClr val="000000"/>
                          </a:solidFill>
                          <a:latin typeface="+mn-lt"/>
                        </a:rPr>
                        <a:t>в том числе безвозмездные поступления от других бюджетов бюджетной системы Российской Федерации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3613,4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130,2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4713,5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130,4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3414,1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72,4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55947">
                <a:tc>
                  <a:txBody>
                    <a:bodyPr/>
                    <a:lstStyle/>
                    <a:p>
                      <a:pPr algn="l" fontAlgn="ctr"/>
                      <a:r>
                        <a:rPr lang="ru-RU" sz="1000" b="0" i="0" u="none" strike="noStrike">
                          <a:solidFill>
                            <a:srgbClr val="000000"/>
                          </a:solidFill>
                          <a:latin typeface="+mn-lt"/>
                        </a:rPr>
                        <a:t>Расходы бюджета муниципального образования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4917,6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121,4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chemeClr val="tx1"/>
                          </a:solidFill>
                          <a:latin typeface="+mn-lt"/>
                        </a:rPr>
                        <a:t>6322,5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128,6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5 696,5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90,1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55947">
                <a:tc gridSpan="2">
                  <a:txBody>
                    <a:bodyPr/>
                    <a:lstStyle/>
                    <a:p>
                      <a:pPr algn="l" fontAlgn="ctr"/>
                      <a:r>
                        <a:rPr lang="ru-RU" sz="1000" b="1" i="0" u="none" strike="noStrike">
                          <a:solidFill>
                            <a:srgbClr val="000000"/>
                          </a:solidFill>
                          <a:latin typeface="+mn-lt"/>
                        </a:rPr>
                        <a:t>Ввод в действие жилых домов и объектов соцкультбыта: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55947">
                <a:tc>
                  <a:txBody>
                    <a:bodyPr/>
                    <a:lstStyle/>
                    <a:p>
                      <a:pPr algn="l" fontAlgn="ctr"/>
                      <a:r>
                        <a:rPr lang="ru-RU" sz="1000" b="0" i="0" u="none" strike="noStrike" dirty="0">
                          <a:solidFill>
                            <a:srgbClr val="000000"/>
                          </a:solidFill>
                          <a:latin typeface="+mn-lt"/>
                        </a:rPr>
                        <a:t>Жилые дома (общая площадь квартир)</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тыс.кв.м</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21,1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24,1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16,2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76,9</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30,0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186,0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55947">
                <a:tc gridSpan="2">
                  <a:txBody>
                    <a:bodyPr/>
                    <a:lstStyle/>
                    <a:p>
                      <a:pPr algn="l" fontAlgn="ctr"/>
                      <a:r>
                        <a:rPr lang="ru-RU" sz="1000" b="1" i="0" u="none" strike="noStrike" dirty="0">
                          <a:solidFill>
                            <a:srgbClr val="000000"/>
                          </a:solidFill>
                          <a:latin typeface="+mn-lt"/>
                        </a:rPr>
                        <a:t>Уровень жизни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306780">
                <a:tc>
                  <a:txBody>
                    <a:bodyPr/>
                    <a:lstStyle/>
                    <a:p>
                      <a:pPr algn="l" fontAlgn="ctr"/>
                      <a:r>
                        <a:rPr lang="ru-RU" sz="1000" b="0" i="0" u="none" strike="noStrike">
                          <a:solidFill>
                            <a:srgbClr val="000000"/>
                          </a:solidFill>
                          <a:latin typeface="+mn-lt"/>
                        </a:rPr>
                        <a:t>Среднемесячная номинальная начисленная заработная плата одного работника по крупным и средним предприятиям</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97 686,2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114,3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114 415,3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117,1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132 244,0*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115,6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55947">
                <a:tc>
                  <a:txBody>
                    <a:bodyPr/>
                    <a:lstStyle/>
                    <a:p>
                      <a:pPr algn="l" fontAlgn="ctr"/>
                      <a:r>
                        <a:rPr lang="ru-RU" sz="1000" b="0" i="0" u="none" strike="noStrike">
                          <a:solidFill>
                            <a:srgbClr val="000000"/>
                          </a:solidFill>
                          <a:latin typeface="+mn-lt"/>
                        </a:rPr>
                        <a:t>Среднедушевые  денежные доходы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46 618,0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106,0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47 693,0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102,3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53 241,0*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111,6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r h="155947">
                <a:tc>
                  <a:txBody>
                    <a:bodyPr/>
                    <a:lstStyle/>
                    <a:p>
                      <a:pPr algn="l" fontAlgn="ctr"/>
                      <a:r>
                        <a:rPr lang="ru-RU" sz="1000" b="0" i="0" u="none" strike="noStrike">
                          <a:solidFill>
                            <a:srgbClr val="000000"/>
                          </a:solidFill>
                          <a:latin typeface="+mn-lt"/>
                        </a:rPr>
                        <a:t>Потребительские расходы на душу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45 210,0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105,2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46 154,3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102,1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51 265,0*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111,1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1"/>
                  </a:ext>
                </a:extLst>
              </a:tr>
              <a:tr h="155947">
                <a:tc>
                  <a:txBody>
                    <a:bodyPr/>
                    <a:lstStyle/>
                    <a:p>
                      <a:pPr algn="l" fontAlgn="ctr"/>
                      <a:r>
                        <a:rPr lang="ru-RU" sz="1000" b="0" i="0" u="none" strike="noStrike">
                          <a:solidFill>
                            <a:srgbClr val="000000"/>
                          </a:solidFill>
                          <a:latin typeface="+mn-lt"/>
                        </a:rPr>
                        <a:t>Реальные располагаемые денежные доходы неселения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102,0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chemeClr val="tx1"/>
                          </a:solidFill>
                          <a:latin typeface="+mn-lt"/>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105,3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chemeClr val="tx1"/>
                          </a:solidFill>
                          <a:latin typeface="+mn-lt"/>
                        </a:rPr>
                        <a:t>х</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107,3*</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chemeClr val="tx1"/>
                          </a:solidFill>
                          <a:latin typeface="+mn-lt"/>
                        </a:rPr>
                        <a:t>х</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2"/>
                  </a:ext>
                </a:extLst>
              </a:tr>
              <a:tr h="155947">
                <a:tc gridSpan="2">
                  <a:txBody>
                    <a:bodyPr/>
                    <a:lstStyle/>
                    <a:p>
                      <a:pPr algn="l" fontAlgn="ctr"/>
                      <a:r>
                        <a:rPr lang="ru-RU" sz="1000" b="1" i="0" u="none" strike="noStrike">
                          <a:solidFill>
                            <a:srgbClr val="000000"/>
                          </a:solidFill>
                          <a:latin typeface="+mn-lt"/>
                        </a:rPr>
                        <a:t>Показатели развития малого и среднего предпринимательства: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mn-lt"/>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3"/>
                  </a:ext>
                </a:extLst>
              </a:tr>
              <a:tr h="306780">
                <a:tc>
                  <a:txBody>
                    <a:bodyPr/>
                    <a:lstStyle/>
                    <a:p>
                      <a:pPr algn="l" fontAlgn="ctr"/>
                      <a:r>
                        <a:rPr lang="ru-RU" sz="1000" b="0" i="0" u="none" strike="noStrike">
                          <a:solidFill>
                            <a:srgbClr val="000000"/>
                          </a:solidFill>
                          <a:latin typeface="+mn-lt"/>
                        </a:rPr>
                        <a:t>Количество субъектов малого и среднего предпринимательства (без учета индивидуальных предпринимателей)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mn-lt"/>
                        </a:rPr>
                        <a:t>единиц</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196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98,5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201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102,6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197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98,0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4"/>
                  </a:ext>
                </a:extLst>
              </a:tr>
              <a:tr h="155947">
                <a:tc>
                  <a:txBody>
                    <a:bodyPr/>
                    <a:lstStyle/>
                    <a:p>
                      <a:pPr algn="l" fontAlgn="ctr"/>
                      <a:r>
                        <a:rPr lang="ru-RU" sz="1000" b="0" i="0" u="none" strike="noStrike">
                          <a:solidFill>
                            <a:srgbClr val="000000"/>
                          </a:solidFill>
                          <a:latin typeface="+mn-lt"/>
                        </a:rPr>
                        <a:t>Индивидуальные предприниматели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1035</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100,9</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1032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99,7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1091</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105,7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5"/>
                  </a:ext>
                </a:extLst>
              </a:tr>
              <a:tr h="247197">
                <a:tc>
                  <a:txBody>
                    <a:bodyPr/>
                    <a:lstStyle/>
                    <a:p>
                      <a:pPr algn="l" fontAlgn="ctr"/>
                      <a:r>
                        <a:rPr lang="ru-RU" sz="1000" b="0" i="0" u="none" strike="noStrike" dirty="0">
                          <a:solidFill>
                            <a:srgbClr val="000000"/>
                          </a:solidFill>
                          <a:latin typeface="+mn-lt"/>
                        </a:rPr>
                        <a:t>Среднесписочная численность работающих на малых и средних предприятиях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mn-lt"/>
                        </a:rPr>
                        <a:t>тыс. 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1,208</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135,6</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1,120</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92,7</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1,044</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smtClean="0">
                          <a:solidFill>
                            <a:schemeClr val="tx1"/>
                          </a:solidFill>
                          <a:latin typeface="+mn-lt"/>
                        </a:rPr>
                        <a:t>93,2</a:t>
                      </a:r>
                      <a:endParaRPr lang="ru-RU" sz="1000" b="0" i="0" u="none" strike="noStrike" dirty="0">
                        <a:solidFill>
                          <a:schemeClr val="tx1"/>
                        </a:solidFill>
                        <a:latin typeface="+mn-lt"/>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6"/>
                  </a:ext>
                </a:extLst>
              </a:tr>
            </a:tbl>
          </a:graphicData>
        </a:graphic>
      </p:graphicFrame>
      <p:sp>
        <p:nvSpPr>
          <p:cNvPr id="9" name="TextBox 8"/>
          <p:cNvSpPr txBox="1"/>
          <p:nvPr/>
        </p:nvSpPr>
        <p:spPr>
          <a:xfrm>
            <a:off x="76200" y="6477000"/>
            <a:ext cx="1600200" cy="276999"/>
          </a:xfrm>
          <a:prstGeom prst="rect">
            <a:avLst/>
          </a:prstGeom>
          <a:noFill/>
        </p:spPr>
        <p:txBody>
          <a:bodyPr wrap="square" rtlCol="0">
            <a:spAutoFit/>
          </a:bodyPr>
          <a:lstStyle/>
          <a:p>
            <a:r>
              <a:rPr lang="ru-RU" sz="1200" dirty="0" smtClean="0"/>
              <a:t>* оценка</a:t>
            </a:r>
            <a:endParaRPr lang="ru-RU"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557000" y="-1"/>
            <a:ext cx="635000" cy="762001"/>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304800" y="228600"/>
            <a:ext cx="10515600" cy="762000"/>
          </a:xfrm>
          <a:prstGeom prst="rect">
            <a:avLst/>
          </a:prstGeom>
          <a:noFill/>
        </p:spPr>
      </p:pic>
      <p:sp>
        <p:nvSpPr>
          <p:cNvPr id="10" name="Прямоугольник 9"/>
          <p:cNvSpPr/>
          <p:nvPr/>
        </p:nvSpPr>
        <p:spPr>
          <a:xfrm>
            <a:off x="685800" y="304800"/>
            <a:ext cx="9345613" cy="646331"/>
          </a:xfrm>
          <a:prstGeom prst="rect">
            <a:avLst/>
          </a:prstGeom>
        </p:spPr>
        <p:txBody>
          <a:bodyPr wrap="square">
            <a:spAutoFit/>
          </a:bodyPr>
          <a:lstStyle/>
          <a:p>
            <a:r>
              <a:rPr lang="ru-RU" dirty="0">
                <a:solidFill>
                  <a:schemeClr val="bg1"/>
                </a:solidFill>
                <a:cs typeface="Times New Roman Cyr" pitchFamily="18" charset="0"/>
              </a:rPr>
              <a:t>Меры, направленные в </a:t>
            </a:r>
            <a:r>
              <a:rPr lang="ru-RU" dirty="0" smtClean="0">
                <a:solidFill>
                  <a:schemeClr val="bg1"/>
                </a:solidFill>
                <a:cs typeface="Times New Roman Cyr" pitchFamily="18" charset="0"/>
              </a:rPr>
              <a:t>2025 </a:t>
            </a:r>
            <a:r>
              <a:rPr lang="ru-RU" dirty="0">
                <a:solidFill>
                  <a:schemeClr val="bg1"/>
                </a:solidFill>
                <a:cs typeface="Times New Roman Cyr" pitchFamily="18" charset="0"/>
              </a:rPr>
              <a:t>году на увеличение доходов бюджета городского округа Урай, повышение эффективности бюджетных расходов и сокращение долговой нагрузки</a:t>
            </a:r>
          </a:p>
        </p:txBody>
      </p:sp>
      <p:sp>
        <p:nvSpPr>
          <p:cNvPr id="14" name="Прямоугольник 13"/>
          <p:cNvSpPr/>
          <p:nvPr/>
        </p:nvSpPr>
        <p:spPr>
          <a:xfrm>
            <a:off x="304800" y="1295400"/>
            <a:ext cx="11658600" cy="954107"/>
          </a:xfrm>
          <a:prstGeom prst="rect">
            <a:avLst/>
          </a:prstGeom>
        </p:spPr>
        <p:txBody>
          <a:bodyPr wrap="square">
            <a:spAutoFit/>
          </a:bodyPr>
          <a:lstStyle/>
          <a:p>
            <a:pPr algn="just"/>
            <a:r>
              <a:rPr lang="ru-RU" sz="1400" dirty="0">
                <a:cs typeface="Times New Roman Cyr" pitchFamily="18" charset="0"/>
              </a:rPr>
              <a:t>Итоги реализации Плана мероприятий по росту доходов, оптимизации расходов и сокращению (поддержанию на безопасном уровне) муниципального долга бюджета городского округа город Урай на </a:t>
            </a:r>
            <a:r>
              <a:rPr lang="ru-RU" sz="1400" dirty="0" smtClean="0">
                <a:cs typeface="Times New Roman Cyr" pitchFamily="18" charset="0"/>
              </a:rPr>
              <a:t>2025 </a:t>
            </a:r>
            <a:r>
              <a:rPr lang="ru-RU" sz="1400" dirty="0">
                <a:cs typeface="Times New Roman Cyr" pitchFamily="18" charset="0"/>
              </a:rPr>
              <a:t>год и на плановый период 20</a:t>
            </a:r>
            <a:r>
              <a:rPr lang="en-US" sz="1400" dirty="0" smtClean="0">
                <a:cs typeface="Times New Roman Cyr" pitchFamily="18" charset="0"/>
              </a:rPr>
              <a:t>2</a:t>
            </a:r>
            <a:r>
              <a:rPr lang="ru-RU" sz="1400" dirty="0" smtClean="0">
                <a:cs typeface="Times New Roman Cyr" pitchFamily="18" charset="0"/>
              </a:rPr>
              <a:t>6 </a:t>
            </a:r>
            <a:r>
              <a:rPr lang="ru-RU" sz="1400" dirty="0">
                <a:cs typeface="Times New Roman Cyr" pitchFamily="18" charset="0"/>
              </a:rPr>
              <a:t>и </a:t>
            </a:r>
            <a:r>
              <a:rPr lang="ru-RU" sz="1400" dirty="0" smtClean="0">
                <a:cs typeface="Times New Roman Cyr" pitchFamily="18" charset="0"/>
              </a:rPr>
              <a:t>2027 </a:t>
            </a:r>
            <a:r>
              <a:rPr lang="ru-RU" sz="1400" dirty="0">
                <a:cs typeface="Times New Roman Cyr" pitchFamily="18" charset="0"/>
              </a:rPr>
              <a:t>годов, утвержден постановлением от </a:t>
            </a:r>
            <a:r>
              <a:rPr lang="ru-RU" sz="1400" dirty="0" smtClean="0">
                <a:cs typeface="Times New Roman Cyr" pitchFamily="18" charset="0"/>
              </a:rPr>
              <a:t>28.01.2025 </a:t>
            </a:r>
            <a:r>
              <a:rPr lang="ru-RU" sz="1400" dirty="0">
                <a:cs typeface="Times New Roman Cyr" pitchFamily="18" charset="0"/>
              </a:rPr>
              <a:t>№</a:t>
            </a:r>
            <a:r>
              <a:rPr lang="ru-RU" sz="1400" dirty="0" smtClean="0">
                <a:cs typeface="Times New Roman Cyr" pitchFamily="18" charset="0"/>
              </a:rPr>
              <a:t>138 </a:t>
            </a:r>
            <a:r>
              <a:rPr lang="ru-RU" sz="1400" dirty="0">
                <a:cs typeface="Times New Roman Cyr" pitchFamily="18" charset="0"/>
              </a:rPr>
              <a:t>«О мерах по реализации решения Думы города Урай от 29.11.20</a:t>
            </a:r>
            <a:r>
              <a:rPr lang="en-US" sz="1400" dirty="0" smtClean="0">
                <a:cs typeface="Times New Roman Cyr" pitchFamily="18" charset="0"/>
              </a:rPr>
              <a:t>2</a:t>
            </a:r>
            <a:r>
              <a:rPr lang="ru-RU" sz="1400" dirty="0" smtClean="0">
                <a:cs typeface="Times New Roman Cyr" pitchFamily="18" charset="0"/>
              </a:rPr>
              <a:t>4 </a:t>
            </a:r>
            <a:r>
              <a:rPr lang="ru-RU" sz="1400" dirty="0">
                <a:cs typeface="Times New Roman Cyr" pitchFamily="18" charset="0"/>
              </a:rPr>
              <a:t>№</a:t>
            </a:r>
            <a:r>
              <a:rPr lang="ru-RU" sz="1400" dirty="0" smtClean="0">
                <a:cs typeface="Times New Roman Cyr" pitchFamily="18" charset="0"/>
              </a:rPr>
              <a:t>81 </a:t>
            </a:r>
            <a:r>
              <a:rPr lang="ru-RU" sz="1400" dirty="0">
                <a:cs typeface="Times New Roman Cyr" pitchFamily="18" charset="0"/>
              </a:rPr>
              <a:t>«О бюджете городского округа Урай</a:t>
            </a:r>
            <a:r>
              <a:rPr lang="en-US" sz="1400" dirty="0">
                <a:cs typeface="Times New Roman Cyr" pitchFamily="18" charset="0"/>
              </a:rPr>
              <a:t> </a:t>
            </a:r>
            <a:r>
              <a:rPr lang="ru-RU" sz="1400" dirty="0">
                <a:cs typeface="Times New Roman Cyr" pitchFamily="18" charset="0"/>
              </a:rPr>
              <a:t>Ханты-Мансийского автономного округа - </a:t>
            </a:r>
            <a:r>
              <a:rPr lang="ru-RU" sz="1400" dirty="0" err="1">
                <a:cs typeface="Times New Roman Cyr" pitchFamily="18" charset="0"/>
              </a:rPr>
              <a:t>Югры</a:t>
            </a:r>
            <a:r>
              <a:rPr lang="ru-RU" sz="1400" dirty="0">
                <a:cs typeface="Times New Roman Cyr" pitchFamily="18" charset="0"/>
              </a:rPr>
              <a:t> на </a:t>
            </a:r>
            <a:r>
              <a:rPr lang="ru-RU" sz="1400" dirty="0" smtClean="0">
                <a:cs typeface="Times New Roman Cyr" pitchFamily="18" charset="0"/>
              </a:rPr>
              <a:t>2025 </a:t>
            </a:r>
            <a:r>
              <a:rPr lang="ru-RU" sz="1400" dirty="0">
                <a:cs typeface="Times New Roman Cyr" pitchFamily="18" charset="0"/>
              </a:rPr>
              <a:t>год и на плановый период </a:t>
            </a:r>
            <a:r>
              <a:rPr lang="ru-RU" sz="1400" dirty="0" smtClean="0">
                <a:cs typeface="Times New Roman Cyr" pitchFamily="18" charset="0"/>
              </a:rPr>
              <a:t>2026 </a:t>
            </a:r>
            <a:r>
              <a:rPr lang="ru-RU" sz="1400" dirty="0">
                <a:cs typeface="Times New Roman Cyr" pitchFamily="18" charset="0"/>
              </a:rPr>
              <a:t>и </a:t>
            </a:r>
            <a:r>
              <a:rPr lang="ru-RU" sz="1400" dirty="0" smtClean="0">
                <a:cs typeface="Times New Roman Cyr" pitchFamily="18" charset="0"/>
              </a:rPr>
              <a:t>2027 </a:t>
            </a:r>
            <a:r>
              <a:rPr lang="ru-RU" sz="1400" dirty="0">
                <a:cs typeface="Times New Roman Cyr" pitchFamily="18" charset="0"/>
              </a:rPr>
              <a:t>годов»</a:t>
            </a:r>
          </a:p>
        </p:txBody>
      </p:sp>
      <p:graphicFrame>
        <p:nvGraphicFramePr>
          <p:cNvPr id="12" name="Таблица 11"/>
          <p:cNvGraphicFramePr>
            <a:graphicFrameLocks noGrp="1"/>
          </p:cNvGraphicFramePr>
          <p:nvPr/>
        </p:nvGraphicFramePr>
        <p:xfrm>
          <a:off x="304800" y="1371600"/>
          <a:ext cx="11582400" cy="4051900"/>
        </p:xfrm>
        <a:graphic>
          <a:graphicData uri="http://schemas.openxmlformats.org/drawingml/2006/table">
            <a:tbl>
              <a:tblPr firstRow="1" bandRow="1">
                <a:tableStyleId>{69CF1AB2-1976-4502-BF36-3FF5EA218861}</a:tableStyleId>
              </a:tblPr>
              <a:tblGrid>
                <a:gridCol w="6796285">
                  <a:extLst>
                    <a:ext uri="{9D8B030D-6E8A-4147-A177-3AD203B41FA5}">
                      <a16:colId xmlns="" xmlns:a16="http://schemas.microsoft.com/office/drawing/2014/main" val="20000"/>
                    </a:ext>
                  </a:extLst>
                </a:gridCol>
                <a:gridCol w="4786115">
                  <a:extLst>
                    <a:ext uri="{9D8B030D-6E8A-4147-A177-3AD203B41FA5}">
                      <a16:colId xmlns="" xmlns:a16="http://schemas.microsoft.com/office/drawing/2014/main" val="20001"/>
                    </a:ext>
                  </a:extLst>
                </a:gridCol>
              </a:tblGrid>
              <a:tr h="308186">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400" dirty="0"/>
                        <a:t>Наименование мероприятий</a:t>
                      </a:r>
                      <a:endParaRPr lang="ru-RU" sz="1400" b="1" dirty="0">
                        <a:solidFill>
                          <a:schemeClr val="tx1"/>
                        </a:solidFill>
                        <a:latin typeface="Oswald" charset="-52"/>
                        <a:cs typeface="Times New Roman Cyr" pitchFamily="18" charset="0"/>
                      </a:endParaRPr>
                    </a:p>
                  </a:txBody>
                  <a:tcPr marL="68260" marR="68260" marT="0" marB="0" anchor="ctr"/>
                </a:tc>
                <a:tc>
                  <a:txBody>
                    <a:bodyPr/>
                    <a:lstStyle/>
                    <a:p>
                      <a:pPr algn="ctr">
                        <a:spcAft>
                          <a:spcPts val="0"/>
                        </a:spcAft>
                      </a:pPr>
                      <a:r>
                        <a:rPr lang="ru-RU" sz="1400" dirty="0"/>
                        <a:t>Бюджетный эффект от реализации </a:t>
                      </a:r>
                      <a:r>
                        <a:rPr lang="ru-RU" sz="1400" dirty="0" smtClean="0"/>
                        <a:t>мероприятий</a:t>
                      </a:r>
                    </a:p>
                    <a:p>
                      <a:pPr algn="ctr">
                        <a:spcAft>
                          <a:spcPts val="0"/>
                        </a:spcAft>
                      </a:pPr>
                      <a:r>
                        <a:rPr lang="ru-RU" sz="1400" baseline="0" dirty="0" smtClean="0"/>
                        <a:t> </a:t>
                      </a:r>
                      <a:r>
                        <a:rPr lang="ru-RU" sz="1400" baseline="0" dirty="0"/>
                        <a:t>за </a:t>
                      </a:r>
                      <a:r>
                        <a:rPr lang="ru-RU" sz="1400" baseline="0" dirty="0" smtClean="0"/>
                        <a:t>2025 </a:t>
                      </a:r>
                      <a:r>
                        <a:rPr lang="ru-RU" sz="1400" baseline="0" dirty="0"/>
                        <a:t>год (тыс.рублей)</a:t>
                      </a:r>
                      <a:endParaRPr lang="ru-RU" sz="1400" b="1" dirty="0">
                        <a:solidFill>
                          <a:schemeClr val="tx1"/>
                        </a:solidFill>
                        <a:latin typeface="Oswald" charset="-52"/>
                        <a:ea typeface="Times New Roman"/>
                        <a:cs typeface="Times New Roman Cyr" pitchFamily="18" charset="0"/>
                      </a:endParaRPr>
                    </a:p>
                  </a:txBody>
                  <a:tcPr marL="68260" marR="68260" marT="0" marB="0" anchor="ctr"/>
                </a:tc>
                <a:extLst>
                  <a:ext uri="{0D108BD9-81ED-4DB2-BD59-A6C34878D82A}">
                    <a16:rowId xmlns="" xmlns:a16="http://schemas.microsoft.com/office/drawing/2014/main" val="10000"/>
                  </a:ext>
                </a:extLst>
              </a:tr>
              <a:tr h="300986">
                <a:tc gridSpan="2">
                  <a:txBody>
                    <a:bodyPr/>
                    <a:lstStyle/>
                    <a:p>
                      <a:pPr marL="342900" marR="0" indent="-342900" algn="ctr" defTabSz="914400" rtl="0" eaLnBrk="1" fontAlgn="auto" latinLnBrk="0" hangingPunct="1">
                        <a:lnSpc>
                          <a:spcPct val="100000"/>
                        </a:lnSpc>
                        <a:spcBef>
                          <a:spcPts val="0"/>
                        </a:spcBef>
                        <a:spcAft>
                          <a:spcPts val="0"/>
                        </a:spcAft>
                        <a:buClrTx/>
                        <a:buSzTx/>
                        <a:buFontTx/>
                        <a:buAutoNum type="arabicPeriod"/>
                        <a:tabLst/>
                        <a:defRPr/>
                      </a:pPr>
                      <a:r>
                        <a:rPr lang="ru-RU" sz="1400" dirty="0"/>
                        <a:t>Мероприятия по росту доходов бюджета городского округа Урай</a:t>
                      </a:r>
                      <a:endParaRPr lang="ru-RU" sz="1400" b="1" dirty="0">
                        <a:solidFill>
                          <a:schemeClr val="tx1"/>
                        </a:solidFill>
                        <a:latin typeface="Oswald" charset="-52"/>
                        <a:cs typeface="Times New Roman Cyr" pitchFamily="18" charset="0"/>
                      </a:endParaRPr>
                    </a:p>
                  </a:txBody>
                  <a:tcPr marL="68260" marR="68260" marT="0" marB="0" anchor="ctr">
                    <a:solidFill>
                      <a:schemeClr val="bg1"/>
                    </a:solidFill>
                  </a:tcPr>
                </a:tc>
                <a:tc hMerge="1">
                  <a:txBody>
                    <a:bodyPr/>
                    <a:lstStyle/>
                    <a:p>
                      <a:endParaRPr lang="ru-RU"/>
                    </a:p>
                  </a:txBody>
                  <a:tcPr/>
                </a:tc>
                <a:extLst>
                  <a:ext uri="{0D108BD9-81ED-4DB2-BD59-A6C34878D82A}">
                    <a16:rowId xmlns="" xmlns:a16="http://schemas.microsoft.com/office/drawing/2014/main" val="10001"/>
                  </a:ext>
                </a:extLst>
              </a:tr>
              <a:tr h="4514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Мероприятия, осуществляемые в целях поддержки и стимулирования субъектов малого и среднего предпринимательства города Урай</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tc>
                  <a:txBody>
                    <a:bodyPr/>
                    <a:lstStyle/>
                    <a:p>
                      <a:pPr algn="ctr"/>
                      <a:r>
                        <a:rPr lang="ru-RU" sz="1400" dirty="0" smtClean="0"/>
                        <a:t>10 810,2</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extLst>
                  <a:ext uri="{0D108BD9-81ED-4DB2-BD59-A6C34878D82A}">
                    <a16:rowId xmlns="" xmlns:a16="http://schemas.microsoft.com/office/drawing/2014/main" val="10002"/>
                  </a:ext>
                </a:extLst>
              </a:tr>
              <a:tr h="9932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Мероприятия, направленные на ликвидацию задолженности юридических и физических лиц, в том числе субъектов малого и среднего предпринимательства города Урай, в целях увеличения налоговых поступлений в бюджет городского округа </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tc>
                  <a:txBody>
                    <a:bodyPr/>
                    <a:lstStyle/>
                    <a:p>
                      <a:pPr algn="ctr"/>
                      <a:r>
                        <a:rPr lang="ru-RU" sz="1400" dirty="0" smtClean="0"/>
                        <a:t>2 587,9</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extLst>
                  <a:ext uri="{0D108BD9-81ED-4DB2-BD59-A6C34878D82A}">
                    <a16:rowId xmlns="" xmlns:a16="http://schemas.microsoft.com/office/drawing/2014/main" val="10003"/>
                  </a:ext>
                </a:extLst>
              </a:tr>
              <a:tr h="632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Сокращение дебиторской задолженности и проведение разъяснительной работы с арендаторами и пользователями муниципального имущества города Урай о целесообразности своевременной уплаты  неналоговых платежей </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tc>
                  <a:txBody>
                    <a:bodyPr/>
                    <a:lstStyle/>
                    <a:p>
                      <a:pPr algn="ctr"/>
                      <a:r>
                        <a:rPr lang="ru-RU" sz="1400" dirty="0" smtClean="0"/>
                        <a:t>635,9</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extLst>
                  <a:ext uri="{0D108BD9-81ED-4DB2-BD59-A6C34878D82A}">
                    <a16:rowId xmlns="" xmlns:a16="http://schemas.microsoft.com/office/drawing/2014/main" val="10004"/>
                  </a:ext>
                </a:extLst>
              </a:tr>
              <a:tr h="3009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Проведение мероприятий, связанных с взысканием штрафов, назначенных в результате применения мер административной ответственности</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tc>
                  <a:txBody>
                    <a:bodyPr/>
                    <a:lstStyle/>
                    <a:p>
                      <a:pPr algn="ctr"/>
                      <a:r>
                        <a:rPr lang="ru-RU" sz="1400" dirty="0" smtClean="0"/>
                        <a:t>151,0</a:t>
                      </a:r>
                      <a:endParaRPr lang="ru-RU" sz="1400" dirty="0">
                        <a:solidFill>
                          <a:schemeClr val="tx1"/>
                        </a:solidFill>
                        <a:latin typeface="Oswald" charset="-52"/>
                        <a:cs typeface="Times New Roman Cyr" pitchFamily="18" charset="0"/>
                      </a:endParaRPr>
                    </a:p>
                  </a:txBody>
                  <a:tcPr marL="68260" marR="68260" marT="0" marB="0" anchor="ctr">
                    <a:solidFill>
                      <a:schemeClr val="bg1"/>
                    </a:solidFill>
                  </a:tcPr>
                </a:tc>
                <a:extLst>
                  <a:ext uri="{0D108BD9-81ED-4DB2-BD59-A6C34878D82A}">
                    <a16:rowId xmlns="" xmlns:a16="http://schemas.microsoft.com/office/drawing/2014/main" val="10006"/>
                  </a:ext>
                </a:extLst>
              </a:tr>
              <a:tr h="8126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b="1" i="1" dirty="0"/>
                    </a:p>
                    <a:p>
                      <a:pPr marL="0" marR="0" indent="0" algn="l" defTabSz="914400" rtl="0" eaLnBrk="1" fontAlgn="auto" latinLnBrk="0" hangingPunct="1">
                        <a:lnSpc>
                          <a:spcPct val="100000"/>
                        </a:lnSpc>
                        <a:spcBef>
                          <a:spcPts val="0"/>
                        </a:spcBef>
                        <a:spcAft>
                          <a:spcPts val="0"/>
                        </a:spcAft>
                        <a:buClrTx/>
                        <a:buSzTx/>
                        <a:buFontTx/>
                        <a:buNone/>
                        <a:tabLst/>
                        <a:defRPr/>
                      </a:pPr>
                      <a:r>
                        <a:rPr lang="ru-RU" sz="1400" b="1" i="1" dirty="0"/>
                        <a:t>Итого</a:t>
                      </a:r>
                      <a:endParaRPr lang="ru-RU" sz="1400" b="1" i="1" dirty="0">
                        <a:solidFill>
                          <a:schemeClr val="tx1"/>
                        </a:solidFill>
                        <a:latin typeface="Oswald" charset="-52"/>
                        <a:ea typeface="Times New Roman"/>
                        <a:cs typeface="Times New Roman Cyr" pitchFamily="18" charset="0"/>
                      </a:endParaRPr>
                    </a:p>
                  </a:txBody>
                  <a:tcPr marL="68260" marR="68260" marT="0" marB="0" anchor="ctr">
                    <a:solidFill>
                      <a:schemeClr val="bg1"/>
                    </a:solidFill>
                  </a:tcPr>
                </a:tc>
                <a:tc>
                  <a:txBody>
                    <a:bodyPr/>
                    <a:lstStyle/>
                    <a:p>
                      <a:pPr algn="ctr"/>
                      <a:r>
                        <a:rPr lang="ru-RU" sz="1400" b="1" i="1" dirty="0" smtClean="0"/>
                        <a:t>14 185,0</a:t>
                      </a:r>
                      <a:endParaRPr lang="ru-RU" sz="1400" b="1" i="1" dirty="0">
                        <a:solidFill>
                          <a:schemeClr val="tx1"/>
                        </a:solidFill>
                        <a:latin typeface="Oswald" charset="-52"/>
                        <a:cs typeface="Times New Roman Cyr" pitchFamily="18" charset="0"/>
                      </a:endParaRPr>
                    </a:p>
                  </a:txBody>
                  <a:tcPr marL="68260" marR="68260" marT="0" marB="0" anchor="ctr">
                    <a:solidFill>
                      <a:schemeClr val="bg1"/>
                    </a:solidFill>
                  </a:tcPr>
                </a:tc>
                <a:extLst>
                  <a:ext uri="{0D108BD9-81ED-4DB2-BD59-A6C34878D82A}">
                    <a16:rowId xmlns="" xmlns:a16="http://schemas.microsoft.com/office/drawing/2014/main" val="1000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304800" y="1142999"/>
          <a:ext cx="11582400" cy="4488155"/>
        </p:xfrm>
        <a:graphic>
          <a:graphicData uri="http://schemas.openxmlformats.org/drawingml/2006/table">
            <a:tbl>
              <a:tblPr firstRow="1" bandRow="1">
                <a:tableStyleId>{69CF1AB2-1976-4502-BF36-3FF5EA218861}</a:tableStyleId>
              </a:tblPr>
              <a:tblGrid>
                <a:gridCol w="6796285">
                  <a:extLst>
                    <a:ext uri="{9D8B030D-6E8A-4147-A177-3AD203B41FA5}">
                      <a16:colId xmlns="" xmlns:a16="http://schemas.microsoft.com/office/drawing/2014/main" val="20000"/>
                    </a:ext>
                  </a:extLst>
                </a:gridCol>
                <a:gridCol w="4786115">
                  <a:extLst>
                    <a:ext uri="{9D8B030D-6E8A-4147-A177-3AD203B41FA5}">
                      <a16:colId xmlns="" xmlns:a16="http://schemas.microsoft.com/office/drawing/2014/main" val="20001"/>
                    </a:ext>
                  </a:extLst>
                </a:gridCol>
              </a:tblGrid>
              <a:tr h="365759">
                <a:tc>
                  <a:txBody>
                    <a:bodyPr/>
                    <a:lstStyle/>
                    <a:p>
                      <a:pPr algn="ctr"/>
                      <a:r>
                        <a:rPr lang="ru-RU" sz="1400" dirty="0"/>
                        <a:t>Наименование мероприятий</a:t>
                      </a:r>
                      <a:endParaRPr lang="ru-RU" sz="1400" dirty="0">
                        <a:solidFill>
                          <a:schemeClr val="tx1"/>
                        </a:solidFill>
                        <a:latin typeface="Oswald" charset="-52"/>
                        <a:cs typeface="Times New Roman Cyr" pitchFamily="18" charset="0"/>
                      </a:endParaRPr>
                    </a:p>
                  </a:txBody>
                  <a:tcPr/>
                </a:tc>
                <a:tc>
                  <a:txBody>
                    <a:bodyPr/>
                    <a:lstStyle/>
                    <a:p>
                      <a:pPr algn="ctr"/>
                      <a:r>
                        <a:rPr lang="ru-RU" sz="1400" dirty="0"/>
                        <a:t>Бюджетный эффект от реализации мероприятий</a:t>
                      </a:r>
                      <a:r>
                        <a:rPr lang="ru-RU" sz="1400" baseline="0" dirty="0"/>
                        <a:t> </a:t>
                      </a:r>
                      <a:endParaRPr lang="ru-RU" sz="1400" baseline="0" dirty="0" smtClean="0"/>
                    </a:p>
                    <a:p>
                      <a:pPr algn="ctr"/>
                      <a:r>
                        <a:rPr lang="ru-RU" sz="1400" baseline="0" dirty="0" smtClean="0"/>
                        <a:t>за 2025 </a:t>
                      </a:r>
                      <a:r>
                        <a:rPr lang="ru-RU" sz="1400" baseline="0" dirty="0"/>
                        <a:t>год (тыс.рублей)</a:t>
                      </a:r>
                      <a:endParaRPr lang="ru-RU" sz="1400" dirty="0">
                        <a:solidFill>
                          <a:schemeClr val="tx1"/>
                        </a:solidFill>
                        <a:latin typeface="Oswald" charset="-52"/>
                        <a:cs typeface="Times New Roman Cyr" pitchFamily="18" charset="0"/>
                      </a:endParaRPr>
                    </a:p>
                  </a:txBody>
                  <a:tcPr/>
                </a:tc>
                <a:extLst>
                  <a:ext uri="{0D108BD9-81ED-4DB2-BD59-A6C34878D82A}">
                    <a16:rowId xmlns="" xmlns:a16="http://schemas.microsoft.com/office/drawing/2014/main" val="10000"/>
                  </a:ext>
                </a:extLst>
              </a:tr>
              <a:tr h="300986">
                <a:tc gridSpan="2">
                  <a:txBody>
                    <a:bodyPr/>
                    <a:lstStyle/>
                    <a:p>
                      <a:pPr algn="ctr"/>
                      <a:r>
                        <a:rPr lang="ru-RU" sz="1400" dirty="0"/>
                        <a:t>2. Мероприятия по оптимизации расходов бюджета муниципального образования:</a:t>
                      </a:r>
                      <a:endParaRPr lang="ru-RU" sz="1400" b="1" dirty="0">
                        <a:solidFill>
                          <a:schemeClr val="tx1"/>
                        </a:solidFill>
                        <a:latin typeface="Oswald" charset="-52"/>
                        <a:cs typeface="Times New Roman Cyr" pitchFamily="18" charset="0"/>
                      </a:endParaRPr>
                    </a:p>
                  </a:txBody>
                  <a:tcPr>
                    <a:solidFill>
                      <a:schemeClr val="bg1"/>
                    </a:solidFill>
                  </a:tcPr>
                </a:tc>
                <a:tc hMerge="1">
                  <a:txBody>
                    <a:bodyPr/>
                    <a:lstStyle/>
                    <a:p>
                      <a:endParaRPr lang="ru-RU"/>
                    </a:p>
                  </a:txBody>
                  <a:tcPr/>
                </a:tc>
                <a:extLst>
                  <a:ext uri="{0D108BD9-81ED-4DB2-BD59-A6C34878D82A}">
                    <a16:rowId xmlns="" xmlns:a16="http://schemas.microsoft.com/office/drawing/2014/main" val="10001"/>
                  </a:ext>
                </a:extLst>
              </a:tr>
              <a:tr h="451479">
                <a:tc>
                  <a:txBody>
                    <a:bodyPr/>
                    <a:lstStyle/>
                    <a:p>
                      <a:r>
                        <a:rPr lang="ru-RU" sz="1400" dirty="0" smtClean="0"/>
                        <a:t>Проведение мероприятий, связанных с эффективностью   расходов бюджета городского округа, за исключением межбюджетных трансфертов, в том числе:</a:t>
                      </a:r>
                      <a:endParaRPr lang="ru-RU" sz="1400" b="0" i="0" dirty="0">
                        <a:solidFill>
                          <a:schemeClr val="tx1"/>
                        </a:solidFill>
                        <a:latin typeface="Oswald" charset="-52"/>
                        <a:cs typeface="Times New Roman Cyr" pitchFamily="18" charset="0"/>
                      </a:endParaRPr>
                    </a:p>
                  </a:txBody>
                  <a:tcPr>
                    <a:solidFill>
                      <a:schemeClr val="bg1"/>
                    </a:solidFill>
                  </a:tcPr>
                </a:tc>
                <a:tc>
                  <a:txBody>
                    <a:bodyPr/>
                    <a:lstStyle/>
                    <a:p>
                      <a:pPr algn="ctr"/>
                      <a:r>
                        <a:rPr lang="ru-RU" sz="1400" dirty="0" smtClean="0"/>
                        <a:t>59 676,3</a:t>
                      </a:r>
                      <a:endParaRPr lang="ru-RU" sz="1400" b="0" i="0" dirty="0">
                        <a:solidFill>
                          <a:schemeClr val="tx1"/>
                        </a:solidFill>
                        <a:latin typeface="Oswald" charset="-52"/>
                        <a:cs typeface="Times New Roman Cyr" pitchFamily="18" charset="0"/>
                      </a:endParaRPr>
                    </a:p>
                  </a:txBody>
                  <a:tcPr>
                    <a:solidFill>
                      <a:schemeClr val="bg1"/>
                    </a:solidFill>
                  </a:tcPr>
                </a:tc>
                <a:extLst>
                  <a:ext uri="{0D108BD9-81ED-4DB2-BD59-A6C34878D82A}">
                    <a16:rowId xmlns="" xmlns:a16="http://schemas.microsoft.com/office/drawing/2014/main" val="10002"/>
                  </a:ext>
                </a:extLst>
              </a:tr>
              <a:tr h="993254">
                <a:tc>
                  <a:txBody>
                    <a:bodyPr/>
                    <a:lstStyle/>
                    <a:p>
                      <a:r>
                        <a:rPr lang="ru-RU" sz="1400" dirty="0" smtClean="0"/>
                        <a:t>Проведение мероприятий, связанных с эффективностью осуществления закупочной деятельности, обоснованности цен, контрактов, комплектности и технических характеристик, проведение экспертизы поставленного товара, результатов выполненной работы, оказанной услуги </a:t>
                      </a:r>
                      <a:endParaRPr lang="ru-RU" sz="1400" i="1" dirty="0">
                        <a:solidFill>
                          <a:schemeClr val="tx1"/>
                        </a:solidFill>
                        <a:latin typeface="Oswald" charset="-52"/>
                        <a:cs typeface="Times New Roman Cyr" pitchFamily="18" charset="0"/>
                      </a:endParaRPr>
                    </a:p>
                  </a:txBody>
                  <a:tcPr>
                    <a:solidFill>
                      <a:schemeClr val="bg1"/>
                    </a:solidFill>
                  </a:tcPr>
                </a:tc>
                <a:tc>
                  <a:txBody>
                    <a:bodyPr/>
                    <a:lstStyle/>
                    <a:p>
                      <a:pPr algn="ctr"/>
                      <a:endParaRPr lang="ru-RU" sz="1400" dirty="0"/>
                    </a:p>
                    <a:p>
                      <a:pPr algn="ctr"/>
                      <a:endParaRPr lang="ru-RU" sz="1400" dirty="0"/>
                    </a:p>
                    <a:p>
                      <a:pPr algn="ctr"/>
                      <a:r>
                        <a:rPr lang="ru-RU" sz="1400" dirty="0" smtClean="0"/>
                        <a:t>32 648,2</a:t>
                      </a:r>
                      <a:endParaRPr lang="ru-RU" sz="1400" i="1" dirty="0">
                        <a:solidFill>
                          <a:schemeClr val="tx1"/>
                        </a:solidFill>
                        <a:latin typeface="Oswald" charset="-52"/>
                        <a:cs typeface="Times New Roman Cyr" pitchFamily="18" charset="0"/>
                      </a:endParaRPr>
                    </a:p>
                  </a:txBody>
                  <a:tcPr>
                    <a:solidFill>
                      <a:schemeClr val="bg1"/>
                    </a:solidFill>
                  </a:tcPr>
                </a:tc>
                <a:extLst>
                  <a:ext uri="{0D108BD9-81ED-4DB2-BD59-A6C34878D82A}">
                    <a16:rowId xmlns="" xmlns:a16="http://schemas.microsoft.com/office/drawing/2014/main" val="10003"/>
                  </a:ext>
                </a:extLst>
              </a:tr>
              <a:tr h="632071">
                <a:tc>
                  <a:txBody>
                    <a:bodyPr/>
                    <a:lstStyle/>
                    <a:p>
                      <a:r>
                        <a:rPr lang="ru-RU" sz="1400" dirty="0" smtClean="0"/>
                        <a:t>Проведение мероприятий направленных на повышение энергосбережения и энергетической эффективности. Снижение расходов на оплату коммунальных услуг, модернизация имеющегося оборудования</a:t>
                      </a:r>
                      <a:endParaRPr lang="ru-RU" sz="1400" i="1" dirty="0">
                        <a:solidFill>
                          <a:schemeClr val="tx1"/>
                        </a:solidFill>
                        <a:latin typeface="Oswald" charset="-52"/>
                        <a:cs typeface="Times New Roman Cyr" pitchFamily="18" charset="0"/>
                      </a:endParaRPr>
                    </a:p>
                  </a:txBody>
                  <a:tcPr>
                    <a:solidFill>
                      <a:schemeClr val="bg1"/>
                    </a:solidFill>
                  </a:tcPr>
                </a:tc>
                <a:tc>
                  <a:txBody>
                    <a:bodyPr/>
                    <a:lstStyle/>
                    <a:p>
                      <a:pPr algn="ctr"/>
                      <a:endParaRPr lang="ru-RU" sz="1400" dirty="0"/>
                    </a:p>
                    <a:p>
                      <a:pPr algn="ctr"/>
                      <a:r>
                        <a:rPr lang="ru-RU" sz="1400" dirty="0" smtClean="0"/>
                        <a:t>27 028,1</a:t>
                      </a:r>
                      <a:endParaRPr lang="ru-RU" sz="1400" i="1" dirty="0">
                        <a:solidFill>
                          <a:schemeClr val="tx1"/>
                        </a:solidFill>
                        <a:latin typeface="Oswald" charset="-52"/>
                        <a:cs typeface="Times New Roman Cyr" pitchFamily="18" charset="0"/>
                      </a:endParaRPr>
                    </a:p>
                  </a:txBody>
                  <a:tcPr>
                    <a:solidFill>
                      <a:schemeClr val="bg1"/>
                    </a:solidFill>
                  </a:tcPr>
                </a:tc>
                <a:extLst>
                  <a:ext uri="{0D108BD9-81ED-4DB2-BD59-A6C34878D82A}">
                    <a16:rowId xmlns="" xmlns:a16="http://schemas.microsoft.com/office/drawing/2014/main" val="10004"/>
                  </a:ext>
                </a:extLst>
              </a:tr>
              <a:tr h="300986">
                <a:tc gridSpan="2">
                  <a:txBody>
                    <a:bodyPr/>
                    <a:lstStyle/>
                    <a:p>
                      <a:pPr algn="ctr"/>
                      <a:r>
                        <a:rPr lang="ru-RU" sz="1400" dirty="0"/>
                        <a:t>3. Мероприятия по сокращению муниципального долга и расходов на его обслуживание:</a:t>
                      </a:r>
                      <a:endParaRPr lang="ru-RU" sz="1400" b="1" dirty="0">
                        <a:solidFill>
                          <a:schemeClr val="tx1"/>
                        </a:solidFill>
                        <a:latin typeface="Oswald" charset="-52"/>
                        <a:cs typeface="Times New Roman Cyr" pitchFamily="18" charset="0"/>
                      </a:endParaRPr>
                    </a:p>
                  </a:txBody>
                  <a:tcPr>
                    <a:solidFill>
                      <a:schemeClr val="bg1"/>
                    </a:solidFill>
                  </a:tcPr>
                </a:tc>
                <a:tc hMerge="1">
                  <a:txBody>
                    <a:bodyPr/>
                    <a:lstStyle/>
                    <a:p>
                      <a:endParaRPr lang="ru-RU"/>
                    </a:p>
                  </a:txBody>
                  <a:tcPr/>
                </a:tc>
                <a:extLst>
                  <a:ext uri="{0D108BD9-81ED-4DB2-BD59-A6C34878D82A}">
                    <a16:rowId xmlns="" xmlns:a16="http://schemas.microsoft.com/office/drawing/2014/main" val="10006"/>
                  </a:ext>
                </a:extLst>
              </a:tr>
              <a:tr h="812661">
                <a:tc>
                  <a:txBody>
                    <a:bodyPr/>
                    <a:lstStyle/>
                    <a:p>
                      <a:r>
                        <a:rPr lang="ru-RU" sz="1400" dirty="0"/>
                        <a:t>Установление предельного годового объема расходов на обслуживание муниципального долга не более 1,0 % от общего годового объема расходов бюджета городского округа, за исключением расходов, осуществляемых за счет субвенций</a:t>
                      </a:r>
                      <a:endParaRPr lang="ru-RU" sz="1400" b="0" i="0" dirty="0">
                        <a:solidFill>
                          <a:schemeClr val="tx1"/>
                        </a:solidFill>
                        <a:latin typeface="Oswald" charset="-52"/>
                        <a:cs typeface="Times New Roman Cyr" pitchFamily="18" charset="0"/>
                      </a:endParaRPr>
                    </a:p>
                  </a:txBody>
                  <a:tcPr>
                    <a:solidFill>
                      <a:schemeClr val="bg1"/>
                    </a:solidFill>
                  </a:tcPr>
                </a:tc>
                <a:tc>
                  <a:txBody>
                    <a:bodyPr/>
                    <a:lstStyle/>
                    <a:p>
                      <a:pPr algn="ctr"/>
                      <a:endParaRPr lang="ru-RU" sz="1400" dirty="0"/>
                    </a:p>
                    <a:p>
                      <a:pPr algn="ctr"/>
                      <a:r>
                        <a:rPr lang="ru-RU" sz="1400" dirty="0"/>
                        <a:t>0,0</a:t>
                      </a:r>
                      <a:endParaRPr lang="ru-RU" sz="1400" b="0" i="0" dirty="0">
                        <a:solidFill>
                          <a:schemeClr val="tx1"/>
                        </a:solidFill>
                        <a:latin typeface="Oswald" charset="-52"/>
                        <a:cs typeface="Times New Roman Cyr" pitchFamily="18" charset="0"/>
                      </a:endParaRPr>
                    </a:p>
                  </a:txBody>
                  <a:tcPr>
                    <a:solidFill>
                      <a:schemeClr val="bg1"/>
                    </a:solidFill>
                  </a:tcPr>
                </a:tc>
                <a:extLst>
                  <a:ext uri="{0D108BD9-81ED-4DB2-BD59-A6C34878D82A}">
                    <a16:rowId xmlns="" xmlns:a16="http://schemas.microsoft.com/office/drawing/2014/main" val="10007"/>
                  </a:ext>
                </a:extLst>
              </a:tr>
              <a:tr h="270887">
                <a:tc>
                  <a:txBody>
                    <a:bodyPr/>
                    <a:lstStyle/>
                    <a:p>
                      <a:r>
                        <a:rPr lang="ru-RU" sz="1400" b="1" i="1" dirty="0"/>
                        <a:t>Итого</a:t>
                      </a:r>
                      <a:endParaRPr lang="ru-RU" sz="1400" b="1" i="1" dirty="0">
                        <a:solidFill>
                          <a:schemeClr val="tx1"/>
                        </a:solidFill>
                        <a:latin typeface="Oswald" charset="-52"/>
                        <a:cs typeface="Times New Roman Cyr" pitchFamily="18" charset="0"/>
                      </a:endParaRPr>
                    </a:p>
                  </a:txBody>
                  <a:tcPr>
                    <a:solidFill>
                      <a:schemeClr val="bg1"/>
                    </a:solidFill>
                  </a:tcPr>
                </a:tc>
                <a:tc>
                  <a:txBody>
                    <a:bodyPr/>
                    <a:lstStyle/>
                    <a:p>
                      <a:pPr algn="ctr"/>
                      <a:r>
                        <a:rPr lang="ru-RU" sz="1400" b="1" i="1" dirty="0" smtClean="0"/>
                        <a:t>59 676,3</a:t>
                      </a:r>
                      <a:endParaRPr lang="ru-RU" sz="1400" b="1" i="1" dirty="0">
                        <a:solidFill>
                          <a:schemeClr val="tx1"/>
                        </a:solidFill>
                        <a:latin typeface="Oswald" charset="-52"/>
                        <a:cs typeface="Times New Roman Cyr" pitchFamily="18" charset="0"/>
                      </a:endParaRPr>
                    </a:p>
                  </a:txBody>
                  <a:tcPr>
                    <a:solidFill>
                      <a:schemeClr val="bg1"/>
                    </a:solidFill>
                  </a:tcPr>
                </a:tc>
                <a:extLst>
                  <a:ext uri="{0D108BD9-81ED-4DB2-BD59-A6C34878D82A}">
                    <a16:rowId xmlns="" xmlns:a16="http://schemas.microsoft.com/office/drawing/2014/main" val="10008"/>
                  </a:ext>
                </a:extLst>
              </a:tr>
            </a:tbl>
          </a:graphicData>
        </a:graphic>
      </p:graphicFrame>
      <p:sp>
        <p:nvSpPr>
          <p:cNvPr id="8" name="TextBox 7"/>
          <p:cNvSpPr txBox="1"/>
          <p:nvPr/>
        </p:nvSpPr>
        <p:spPr>
          <a:xfrm>
            <a:off x="10287000" y="762000"/>
            <a:ext cx="1574470" cy="276999"/>
          </a:xfrm>
          <a:prstGeom prst="rect">
            <a:avLst/>
          </a:prstGeom>
          <a:noFill/>
        </p:spPr>
        <p:txBody>
          <a:bodyPr wrap="none" rtlCol="0">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00" y="76200"/>
            <a:ext cx="11277600" cy="609600"/>
          </a:xfrm>
          <a:prstGeom prst="rect">
            <a:avLst/>
          </a:prstGeom>
          <a:noFill/>
        </p:spPr>
      </p:pic>
      <p:sp>
        <p:nvSpPr>
          <p:cNvPr id="12" name="Прямоугольник 11"/>
          <p:cNvSpPr/>
          <p:nvPr/>
        </p:nvSpPr>
        <p:spPr>
          <a:xfrm>
            <a:off x="304800" y="228600"/>
            <a:ext cx="10896600" cy="369332"/>
          </a:xfrm>
          <a:prstGeom prst="rect">
            <a:avLst/>
          </a:prstGeom>
        </p:spPr>
        <p:txBody>
          <a:bodyPr wrap="square">
            <a:spAutoFit/>
          </a:bodyPr>
          <a:lstStyle/>
          <a:p>
            <a:r>
              <a:rPr lang="ru-RU" dirty="0">
                <a:solidFill>
                  <a:schemeClr val="bg1"/>
                </a:solidFill>
                <a:cs typeface="Times New Roman Cyr" pitchFamily="18" charset="0"/>
              </a:rPr>
              <a:t>Меры, направленные в </a:t>
            </a:r>
            <a:r>
              <a:rPr lang="ru-RU" dirty="0" smtClean="0">
                <a:solidFill>
                  <a:schemeClr val="bg1"/>
                </a:solidFill>
                <a:cs typeface="Times New Roman Cyr" pitchFamily="18" charset="0"/>
              </a:rPr>
              <a:t>2025 </a:t>
            </a:r>
            <a:r>
              <a:rPr lang="ru-RU" dirty="0">
                <a:solidFill>
                  <a:schemeClr val="bg1"/>
                </a:solidFill>
                <a:cs typeface="Times New Roman Cyr" pitchFamily="18" charset="0"/>
              </a:rPr>
              <a:t>году на эффективность бюджетных расходов и сокращение долговой нагрузки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582400" y="0"/>
            <a:ext cx="609600" cy="798691"/>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972800" cy="720080"/>
          </a:xfrm>
          <a:prstGeom prst="rect">
            <a:avLst/>
          </a:prstGeom>
          <a:noFill/>
        </p:spPr>
      </p:pic>
      <p:graphicFrame>
        <p:nvGraphicFramePr>
          <p:cNvPr id="9" name="Таблица 8"/>
          <p:cNvGraphicFramePr>
            <a:graphicFrameLocks noGrp="1"/>
          </p:cNvGraphicFramePr>
          <p:nvPr>
            <p:extLst>
              <p:ext uri="{D42A27DB-BD31-4B8C-83A1-F6EECF244321}">
                <p14:modId xmlns="" xmlns:p14="http://schemas.microsoft.com/office/powerpoint/2010/main" val="1958300105"/>
              </p:ext>
            </p:extLst>
          </p:nvPr>
        </p:nvGraphicFramePr>
        <p:xfrm>
          <a:off x="304800" y="991489"/>
          <a:ext cx="11582401" cy="5485511"/>
        </p:xfrm>
        <a:graphic>
          <a:graphicData uri="http://schemas.openxmlformats.org/drawingml/2006/table">
            <a:tbl>
              <a:tblPr>
                <a:tableStyleId>{BC89EF96-8CEA-46FF-86C4-4CE0E7609802}</a:tableStyleId>
              </a:tblPr>
              <a:tblGrid>
                <a:gridCol w="5228776">
                  <a:extLst>
                    <a:ext uri="{9D8B030D-6E8A-4147-A177-3AD203B41FA5}">
                      <a16:colId xmlns="" xmlns:a16="http://schemas.microsoft.com/office/drawing/2014/main" val="20000"/>
                    </a:ext>
                  </a:extLst>
                </a:gridCol>
                <a:gridCol w="2214142">
                  <a:extLst>
                    <a:ext uri="{9D8B030D-6E8A-4147-A177-3AD203B41FA5}">
                      <a16:colId xmlns="" xmlns:a16="http://schemas.microsoft.com/office/drawing/2014/main" val="20001"/>
                    </a:ext>
                  </a:extLst>
                </a:gridCol>
                <a:gridCol w="2117875">
                  <a:extLst>
                    <a:ext uri="{9D8B030D-6E8A-4147-A177-3AD203B41FA5}">
                      <a16:colId xmlns="" xmlns:a16="http://schemas.microsoft.com/office/drawing/2014/main" val="20002"/>
                    </a:ext>
                  </a:extLst>
                </a:gridCol>
                <a:gridCol w="2021608">
                  <a:extLst>
                    <a:ext uri="{9D8B030D-6E8A-4147-A177-3AD203B41FA5}">
                      <a16:colId xmlns="" xmlns:a16="http://schemas.microsoft.com/office/drawing/2014/main" val="20003"/>
                    </a:ext>
                  </a:extLst>
                </a:gridCol>
              </a:tblGrid>
              <a:tr h="461217">
                <a:tc>
                  <a:txBody>
                    <a:bodyPr/>
                    <a:lstStyle/>
                    <a:p>
                      <a:pPr algn="ctr">
                        <a:lnSpc>
                          <a:spcPct val="150000"/>
                        </a:lnSpc>
                        <a:spcAft>
                          <a:spcPts val="0"/>
                        </a:spcAft>
                      </a:pPr>
                      <a:r>
                        <a:rPr lang="ru-RU" sz="1600" dirty="0"/>
                        <a:t>Наименование</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a:t>ДОХОДЫ</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a:t>РАСХОДЫ</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a:t>Дефицит (-)/ </a:t>
                      </a:r>
                    </a:p>
                    <a:p>
                      <a:pPr algn="ctr">
                        <a:spcAft>
                          <a:spcPts val="0"/>
                        </a:spcAft>
                      </a:pPr>
                      <a:r>
                        <a:rPr lang="ru-RU" sz="1600" dirty="0"/>
                        <a:t>профицит (+) </a:t>
                      </a:r>
                      <a:endParaRPr lang="ru-RU" sz="1600" b="0" i="1" dirty="0">
                        <a:solidFill>
                          <a:schemeClr val="tx1"/>
                        </a:solidFill>
                        <a:latin typeface="Oswald" charset="-52"/>
                        <a:ea typeface="Times New Roman"/>
                        <a:cs typeface="Times New Roman Cyr" pitchFamily="18" charset="0"/>
                      </a:endParaRPr>
                    </a:p>
                  </a:txBody>
                  <a:tcPr marL="68260" marR="68260" marT="0" marB="0" anchor="ctr"/>
                </a:tc>
                <a:extLst>
                  <a:ext uri="{0D108BD9-81ED-4DB2-BD59-A6C34878D82A}">
                    <a16:rowId xmlns="" xmlns:a16="http://schemas.microsoft.com/office/drawing/2014/main" val="10000"/>
                  </a:ext>
                </a:extLst>
              </a:tr>
              <a:tr h="4612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t>Первоначально утверждено решением Думы города Урай от </a:t>
                      </a:r>
                      <a:r>
                        <a:rPr lang="ru-RU" sz="1600" dirty="0" smtClean="0"/>
                        <a:t>29</a:t>
                      </a:r>
                      <a:r>
                        <a:rPr kumimoji="0" lang="ru-RU" sz="1600" kern="1200" dirty="0" smtClean="0"/>
                        <a:t>.11.2024 </a:t>
                      </a:r>
                      <a:r>
                        <a:rPr kumimoji="0" lang="ru-RU" sz="1600" kern="1200" dirty="0"/>
                        <a:t>года №</a:t>
                      </a:r>
                      <a:r>
                        <a:rPr kumimoji="0" lang="ru-RU" sz="1600" kern="1200" dirty="0" smtClean="0"/>
                        <a:t>81</a:t>
                      </a:r>
                      <a:endParaRPr lang="ru-RU" sz="1600" b="0" i="0"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4 879 754,4</a:t>
                      </a:r>
                      <a:endParaRPr lang="ru-RU" sz="1600" b="0" i="0"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5 004 687,1</a:t>
                      </a:r>
                      <a:endParaRPr lang="ru-RU" sz="1600" b="0" i="0"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-124 932,7</a:t>
                      </a:r>
                      <a:endParaRPr lang="ru-RU" sz="1600" b="0" i="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1"/>
                  </a:ext>
                </a:extLst>
              </a:tr>
              <a:tr h="439577">
                <a:tc>
                  <a:txBody>
                    <a:bodyPr/>
                    <a:lstStyle/>
                    <a:p>
                      <a:pPr algn="r">
                        <a:spcAft>
                          <a:spcPts val="0"/>
                        </a:spcAft>
                      </a:pPr>
                      <a:r>
                        <a:rPr lang="ru-RU" sz="1600" dirty="0"/>
                        <a:t>Утверждено решением о бюджете от </a:t>
                      </a:r>
                      <a:r>
                        <a:rPr lang="ru-RU" sz="1600" dirty="0" smtClean="0"/>
                        <a:t>18.03.2025 №12 </a:t>
                      </a:r>
                      <a:r>
                        <a:rPr lang="ru-RU" sz="1600" dirty="0"/>
                        <a:t>(1 правка)</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5 016 276,1</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5 607 788,5</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-591 512,4</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2"/>
                  </a:ext>
                </a:extLst>
              </a:tr>
              <a:tr h="230609">
                <a:tc>
                  <a:txBody>
                    <a:bodyPr/>
                    <a:lstStyle/>
                    <a:p>
                      <a:pPr algn="r">
                        <a:spcAft>
                          <a:spcPts val="0"/>
                        </a:spcAft>
                      </a:pPr>
                      <a:r>
                        <a:rPr lang="ru-RU" sz="1600" dirty="0"/>
                        <a:t>Изменения (+, -)</a:t>
                      </a:r>
                      <a:endParaRPr lang="ru-RU" sz="1600" b="0" i="0"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+136 521,7</a:t>
                      </a:r>
                      <a:endParaRPr lang="ru-RU" sz="1600" b="0" i="0"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+603 101,4</a:t>
                      </a:r>
                      <a:endParaRPr lang="ru-RU" sz="1600" b="0" i="0"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-466</a:t>
                      </a:r>
                      <a:r>
                        <a:rPr lang="ru-RU" sz="1600" baseline="0" dirty="0" smtClean="0"/>
                        <a:t> 579,7</a:t>
                      </a:r>
                      <a:endParaRPr lang="ru-RU" sz="1600" b="0" i="0"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3"/>
                  </a:ext>
                </a:extLst>
              </a:tr>
              <a:tr h="439577">
                <a:tc>
                  <a:txBody>
                    <a:bodyPr/>
                    <a:lstStyle/>
                    <a:p>
                      <a:pPr algn="r">
                        <a:spcAft>
                          <a:spcPts val="0"/>
                        </a:spcAft>
                      </a:pPr>
                      <a:r>
                        <a:rPr lang="ru-RU" sz="1600" dirty="0"/>
                        <a:t>Утверждено решением о бюджете от </a:t>
                      </a:r>
                      <a:r>
                        <a:rPr lang="ru-RU" sz="1600" dirty="0" smtClean="0"/>
                        <a:t>30.05.2025 №32 </a:t>
                      </a:r>
                      <a:r>
                        <a:rPr lang="ru-RU" sz="1600" dirty="0"/>
                        <a:t>(2 правка)</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5 232 994,7</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5 824 507,1</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-591 512,4</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4"/>
                  </a:ext>
                </a:extLst>
              </a:tr>
              <a:tr h="230609">
                <a:tc>
                  <a:txBody>
                    <a:bodyPr/>
                    <a:lstStyle/>
                    <a:p>
                      <a:pPr algn="r">
                        <a:spcAft>
                          <a:spcPts val="0"/>
                        </a:spcAft>
                      </a:pPr>
                      <a:r>
                        <a:rPr lang="ru-RU" sz="1600" dirty="0"/>
                        <a:t>Изменения (+, -)</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+216</a:t>
                      </a:r>
                      <a:r>
                        <a:rPr lang="ru-RU" sz="1600" baseline="0" dirty="0" smtClean="0"/>
                        <a:t> 718,6</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+216 718,6</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0,0</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5"/>
                  </a:ext>
                </a:extLst>
              </a:tr>
              <a:tr h="273882">
                <a:tc>
                  <a:txBody>
                    <a:bodyPr/>
                    <a:lstStyle/>
                    <a:p>
                      <a:pPr algn="r">
                        <a:spcAft>
                          <a:spcPts val="0"/>
                        </a:spcAft>
                      </a:pPr>
                      <a:r>
                        <a:rPr lang="ru-RU" sz="1600" dirty="0"/>
                        <a:t>Утверждено решением о бюджете от </a:t>
                      </a:r>
                      <a:r>
                        <a:rPr lang="ru-RU" sz="1600" dirty="0" smtClean="0"/>
                        <a:t>06.10.2025 №71 </a:t>
                      </a:r>
                      <a:r>
                        <a:rPr lang="ru-RU" sz="1600" dirty="0"/>
                        <a:t>(3 правка)</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5 513 084,1</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6 104 596,5</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-591 512,4</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6"/>
                  </a:ext>
                </a:extLst>
              </a:tr>
              <a:tr h="230609">
                <a:tc>
                  <a:txBody>
                    <a:bodyPr/>
                    <a:lstStyle/>
                    <a:p>
                      <a:pPr algn="r">
                        <a:spcAft>
                          <a:spcPts val="0"/>
                        </a:spcAft>
                      </a:pPr>
                      <a:r>
                        <a:rPr lang="ru-RU" sz="1600" dirty="0"/>
                        <a:t>Изменения (+, -)</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+280 089,4</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+280 089,4</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0,0</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7"/>
                  </a:ext>
                </a:extLst>
              </a:tr>
              <a:tr h="43957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sz="1600" dirty="0"/>
                        <a:t>Утверждено решением о бюджете от </a:t>
                      </a:r>
                      <a:r>
                        <a:rPr lang="ru-RU" sz="1600" dirty="0" smtClean="0"/>
                        <a:t>19.12.2025 №109 </a:t>
                      </a:r>
                      <a:r>
                        <a:rPr lang="ru-RU" sz="1600" dirty="0"/>
                        <a:t>(4 правка)</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5 677 077,8</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5 860 113,9</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-183 036,1</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8"/>
                  </a:ext>
                </a:extLst>
              </a:tr>
              <a:tr h="230609">
                <a:tc>
                  <a:txBody>
                    <a:bodyPr/>
                    <a:lstStyle/>
                    <a:p>
                      <a:pPr algn="r">
                        <a:spcAft>
                          <a:spcPts val="0"/>
                        </a:spcAft>
                      </a:pPr>
                      <a:r>
                        <a:rPr lang="ru-RU" sz="1600" dirty="0"/>
                        <a:t>Изменения (+, -)</a:t>
                      </a:r>
                      <a:endParaRPr lang="ru-RU" sz="1600" b="0" i="1" dirty="0">
                        <a:solidFill>
                          <a:schemeClr val="tx1"/>
                        </a:solidFill>
                        <a:latin typeface="Oswald" charset="-52"/>
                        <a:ea typeface="Times New Roman"/>
                        <a:cs typeface="Times New Roman Cyr" pitchFamily="18" charset="0"/>
                      </a:endParaRPr>
                    </a:p>
                  </a:txBody>
                  <a:tcPr marL="68260" marR="68260" marT="0" marB="0"/>
                </a:tc>
                <a:tc>
                  <a:txBody>
                    <a:bodyPr/>
                    <a:lstStyle/>
                    <a:p>
                      <a:pPr algn="ctr">
                        <a:spcAft>
                          <a:spcPts val="0"/>
                        </a:spcAft>
                      </a:pPr>
                      <a:r>
                        <a:rPr lang="ru-RU" sz="1600" dirty="0" smtClean="0"/>
                        <a:t>+163 993,7</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spcAft>
                          <a:spcPts val="0"/>
                        </a:spcAft>
                      </a:pPr>
                      <a:r>
                        <a:rPr lang="ru-RU" sz="1600" dirty="0" smtClean="0"/>
                        <a:t>-244 482,6</a:t>
                      </a:r>
                      <a:endParaRPr lang="ru-RU" sz="1600" b="0" i="1" dirty="0">
                        <a:solidFill>
                          <a:schemeClr val="tx1"/>
                        </a:solidFill>
                        <a:latin typeface="Oswald" charset="-52"/>
                        <a:ea typeface="Times New Roman"/>
                        <a:cs typeface="Times New Roman Cyr" pitchFamily="18" charset="0"/>
                      </a:endParaRPr>
                    </a:p>
                  </a:txBody>
                  <a:tcPr marL="68260" marR="68260" marT="0" marB="0" anchor="ctr"/>
                </a:tc>
                <a:tc>
                  <a:txBody>
                    <a:bodyPr/>
                    <a:lstStyle/>
                    <a:p>
                      <a:pPr algn="ctr"/>
                      <a:r>
                        <a:rPr lang="ru-RU" sz="1600" dirty="0" smtClean="0"/>
                        <a:t>+408 476,3</a:t>
                      </a:r>
                      <a:endParaRPr lang="ru-RU" sz="1600" b="0" i="1" dirty="0">
                        <a:solidFill>
                          <a:schemeClr val="tx1"/>
                        </a:solidFill>
                        <a:latin typeface="Oswald" charset="-52"/>
                        <a:cs typeface="Times New Roman Cyr" pitchFamily="18" charset="0"/>
                      </a:endParaRPr>
                    </a:p>
                  </a:txBody>
                  <a:tcPr marL="68260" marR="68260" marT="0" marB="0" anchor="ctr"/>
                </a:tc>
                <a:extLst>
                  <a:ext uri="{0D108BD9-81ED-4DB2-BD59-A6C34878D82A}">
                    <a16:rowId xmlns="" xmlns:a16="http://schemas.microsoft.com/office/drawing/2014/main" val="10009"/>
                  </a:ext>
                </a:extLst>
              </a:tr>
              <a:tr h="587561">
                <a:tc>
                  <a:txBody>
                    <a:bodyPr/>
                    <a:lstStyle/>
                    <a:p>
                      <a:pPr algn="r">
                        <a:spcAft>
                          <a:spcPts val="0"/>
                        </a:spcAft>
                      </a:pPr>
                      <a:r>
                        <a:rPr lang="ru-RU" sz="1600" dirty="0"/>
                        <a:t>Изменения, вносимые в соответствии со с.217 БК, 232 БК РФ, и по основаниям в ст.5 решения Думы от </a:t>
                      </a:r>
                      <a:r>
                        <a:rPr lang="ru-RU" sz="1600" dirty="0" smtClean="0"/>
                        <a:t>29.11.2024 </a:t>
                      </a:r>
                      <a:r>
                        <a:rPr lang="ru-RU" sz="1600" dirty="0"/>
                        <a:t>№</a:t>
                      </a:r>
                      <a:r>
                        <a:rPr lang="ru-RU" sz="1600" dirty="0" smtClean="0"/>
                        <a:t>81 </a:t>
                      </a:r>
                      <a:endParaRPr lang="ru-RU" sz="1600" b="0" i="0" dirty="0">
                        <a:solidFill>
                          <a:schemeClr val="tx1"/>
                        </a:solidFill>
                        <a:latin typeface="Oswald" charset="-52"/>
                        <a:ea typeface="Times New Roman"/>
                        <a:cs typeface="Times New Roman Cyr" pitchFamily="18" charset="0"/>
                      </a:endParaRPr>
                    </a:p>
                  </a:txBody>
                  <a:tcPr marL="68260" marR="68260" marT="0" marB="0" anchor="b"/>
                </a:tc>
                <a:tc>
                  <a:txBody>
                    <a:bodyPr/>
                    <a:lstStyle/>
                    <a:p>
                      <a:pPr algn="ctr">
                        <a:spcAft>
                          <a:spcPts val="0"/>
                        </a:spcAft>
                      </a:pPr>
                      <a:r>
                        <a:rPr lang="ru-RU" sz="1600" dirty="0" smtClean="0"/>
                        <a:t>-16 907,2</a:t>
                      </a:r>
                      <a:endParaRPr lang="ru-RU" sz="1600" b="0" i="0" dirty="0">
                        <a:solidFill>
                          <a:schemeClr val="tx1"/>
                        </a:solidFill>
                        <a:latin typeface="Oswald" charset="-52"/>
                        <a:ea typeface="Times New Roman"/>
                        <a:cs typeface="Times New Roman Cyr" pitchFamily="18" charset="0"/>
                      </a:endParaRPr>
                    </a:p>
                  </a:txBody>
                  <a:tcPr marL="68260" marR="68260" marT="0" marB="0" anchor="b"/>
                </a:tc>
                <a:tc>
                  <a:txBody>
                    <a:bodyPr/>
                    <a:lstStyle/>
                    <a:p>
                      <a:pPr algn="ctr">
                        <a:spcAft>
                          <a:spcPts val="0"/>
                        </a:spcAft>
                      </a:pPr>
                      <a:r>
                        <a:rPr lang="ru-RU" sz="1600" dirty="0" smtClean="0"/>
                        <a:t>-16 907,2</a:t>
                      </a:r>
                      <a:endParaRPr lang="ru-RU" sz="1600" b="0" i="0" dirty="0">
                        <a:solidFill>
                          <a:schemeClr val="tx1"/>
                        </a:solidFill>
                        <a:latin typeface="Oswald" charset="-52"/>
                        <a:ea typeface="Times New Roman"/>
                        <a:cs typeface="Times New Roman Cyr" pitchFamily="18" charset="0"/>
                      </a:endParaRPr>
                    </a:p>
                  </a:txBody>
                  <a:tcPr marL="68260" marR="68260" marT="0" marB="0" anchor="b"/>
                </a:tc>
                <a:tc>
                  <a:txBody>
                    <a:bodyPr/>
                    <a:lstStyle/>
                    <a:p>
                      <a:pPr algn="ctr"/>
                      <a:r>
                        <a:rPr lang="ru-RU" sz="1600" dirty="0"/>
                        <a:t>0,0</a:t>
                      </a:r>
                      <a:endParaRPr lang="ru-RU" sz="1600" b="0" i="0" dirty="0">
                        <a:solidFill>
                          <a:schemeClr val="tx1"/>
                        </a:solidFill>
                        <a:latin typeface="Oswald" charset="-52"/>
                        <a:cs typeface="Times New Roman Cyr" pitchFamily="18" charset="0"/>
                      </a:endParaRPr>
                    </a:p>
                  </a:txBody>
                  <a:tcPr marL="68260" marR="68260" marT="0" marB="0" anchor="b"/>
                </a:tc>
                <a:extLst>
                  <a:ext uri="{0D108BD9-81ED-4DB2-BD59-A6C34878D82A}">
                    <a16:rowId xmlns="" xmlns:a16="http://schemas.microsoft.com/office/drawing/2014/main" val="4293451998"/>
                  </a:ext>
                </a:extLst>
              </a:tr>
              <a:tr h="364017">
                <a:tc>
                  <a:txBody>
                    <a:bodyPr/>
                    <a:lstStyle/>
                    <a:p>
                      <a:pPr algn="r">
                        <a:spcAft>
                          <a:spcPts val="0"/>
                        </a:spcAft>
                      </a:pPr>
                      <a:r>
                        <a:rPr lang="ru-RU" sz="1600" dirty="0"/>
                        <a:t>Общие</a:t>
                      </a:r>
                      <a:r>
                        <a:rPr lang="ru-RU" sz="1600" baseline="0" dirty="0"/>
                        <a:t> изменения за год (+, -)</a:t>
                      </a:r>
                      <a:endParaRPr lang="ru-RU" sz="1600" b="0" i="0" dirty="0">
                        <a:solidFill>
                          <a:schemeClr val="tx1"/>
                        </a:solidFill>
                        <a:latin typeface="Oswald" charset="-52"/>
                        <a:ea typeface="Times New Roman"/>
                        <a:cs typeface="Times New Roman Cyr" pitchFamily="18" charset="0"/>
                      </a:endParaRPr>
                    </a:p>
                  </a:txBody>
                  <a:tcPr marL="68260" marR="68260" marT="0" marB="0" anchor="b"/>
                </a:tc>
                <a:tc>
                  <a:txBody>
                    <a:bodyPr/>
                    <a:lstStyle/>
                    <a:p>
                      <a:pPr algn="ctr">
                        <a:spcAft>
                          <a:spcPts val="0"/>
                        </a:spcAft>
                      </a:pPr>
                      <a:r>
                        <a:rPr lang="ru-RU" sz="1600" dirty="0" smtClean="0"/>
                        <a:t>+780 416,2</a:t>
                      </a:r>
                      <a:endParaRPr lang="ru-RU" sz="1600" b="0" i="0" dirty="0">
                        <a:solidFill>
                          <a:schemeClr val="tx1"/>
                        </a:solidFill>
                        <a:latin typeface="Oswald" charset="-52"/>
                        <a:ea typeface="Times New Roman"/>
                        <a:cs typeface="Times New Roman Cyr" pitchFamily="18" charset="0"/>
                      </a:endParaRPr>
                    </a:p>
                  </a:txBody>
                  <a:tcPr marL="68260" marR="68260" marT="0" marB="0" anchor="b"/>
                </a:tc>
                <a:tc>
                  <a:txBody>
                    <a:bodyPr/>
                    <a:lstStyle/>
                    <a:p>
                      <a:pPr algn="ctr">
                        <a:spcAft>
                          <a:spcPts val="0"/>
                        </a:spcAft>
                      </a:pPr>
                      <a:r>
                        <a:rPr lang="ru-RU" sz="1600" dirty="0" smtClean="0"/>
                        <a:t>+838 519,6</a:t>
                      </a:r>
                      <a:endParaRPr lang="ru-RU" sz="1600" b="0" i="0" dirty="0">
                        <a:solidFill>
                          <a:schemeClr val="tx1"/>
                        </a:solidFill>
                        <a:latin typeface="Oswald" charset="-52"/>
                        <a:ea typeface="Times New Roman"/>
                        <a:cs typeface="Times New Roman Cyr" pitchFamily="18" charset="0"/>
                      </a:endParaRPr>
                    </a:p>
                  </a:txBody>
                  <a:tcPr marL="68260" marR="68260" marT="0" marB="0" anchor="b"/>
                </a:tc>
                <a:tc>
                  <a:txBody>
                    <a:bodyPr/>
                    <a:lstStyle/>
                    <a:p>
                      <a:pPr algn="ctr"/>
                      <a:r>
                        <a:rPr lang="ru-RU" sz="1600" dirty="0" smtClean="0"/>
                        <a:t>-58 103,4</a:t>
                      </a:r>
                      <a:endParaRPr lang="ru-RU" sz="1600" b="0" i="0" dirty="0">
                        <a:solidFill>
                          <a:schemeClr val="tx1"/>
                        </a:solidFill>
                        <a:latin typeface="Oswald" charset="-52"/>
                        <a:cs typeface="Times New Roman Cyr" pitchFamily="18" charset="0"/>
                      </a:endParaRPr>
                    </a:p>
                  </a:txBody>
                  <a:tcPr marL="68260" marR="68260" marT="0" marB="0" anchor="b"/>
                </a:tc>
                <a:extLst>
                  <a:ext uri="{0D108BD9-81ED-4DB2-BD59-A6C34878D82A}">
                    <a16:rowId xmlns="" xmlns:a16="http://schemas.microsoft.com/office/drawing/2014/main" val="10012"/>
                  </a:ext>
                </a:extLst>
              </a:tr>
              <a:tr h="488534">
                <a:tc>
                  <a:txBody>
                    <a:bodyPr/>
                    <a:lstStyle/>
                    <a:p>
                      <a:pPr algn="r">
                        <a:spcAft>
                          <a:spcPts val="0"/>
                        </a:spcAft>
                      </a:pPr>
                      <a:r>
                        <a:rPr lang="ru-RU" sz="1600" b="1" dirty="0"/>
                        <a:t>Уточненный</a:t>
                      </a:r>
                      <a:r>
                        <a:rPr lang="ru-RU" sz="1600" b="1" baseline="0" dirty="0"/>
                        <a:t> бюджет на </a:t>
                      </a:r>
                      <a:r>
                        <a:rPr lang="ru-RU" sz="1600" b="1" baseline="0" dirty="0" smtClean="0"/>
                        <a:t>31.12.2025 </a:t>
                      </a:r>
                      <a:r>
                        <a:rPr lang="ru-RU" sz="1600" b="1" baseline="0" dirty="0"/>
                        <a:t>года</a:t>
                      </a:r>
                      <a:endParaRPr lang="ru-RU" sz="1600" b="1" i="0" dirty="0">
                        <a:solidFill>
                          <a:schemeClr val="tx1"/>
                        </a:solidFill>
                        <a:latin typeface="Oswald" charset="-52"/>
                        <a:ea typeface="Times New Roman"/>
                        <a:cs typeface="Times New Roman Cyr" pitchFamily="18" charset="0"/>
                      </a:endParaRPr>
                    </a:p>
                  </a:txBody>
                  <a:tcPr marL="68260" marR="68260" marT="0" marB="0" anchor="b">
                    <a:solidFill>
                      <a:schemeClr val="tx2">
                        <a:lumMod val="20000"/>
                        <a:lumOff val="80000"/>
                      </a:schemeClr>
                    </a:solidFill>
                  </a:tcPr>
                </a:tc>
                <a:tc>
                  <a:txBody>
                    <a:bodyPr/>
                    <a:lstStyle/>
                    <a:p>
                      <a:pPr algn="ctr">
                        <a:spcAft>
                          <a:spcPts val="0"/>
                        </a:spcAft>
                      </a:pPr>
                      <a:r>
                        <a:rPr lang="ru-RU" sz="1600" b="1" dirty="0" smtClean="0"/>
                        <a:t>5 660 170,6</a:t>
                      </a:r>
                      <a:endParaRPr lang="ru-RU" sz="1600" b="1" i="0" dirty="0">
                        <a:solidFill>
                          <a:schemeClr val="tx1"/>
                        </a:solidFill>
                        <a:latin typeface="Oswald" charset="-52"/>
                        <a:ea typeface="Times New Roman"/>
                        <a:cs typeface="Times New Roman Cyr" pitchFamily="18" charset="0"/>
                      </a:endParaRPr>
                    </a:p>
                  </a:txBody>
                  <a:tcPr marL="68260" marR="68260" marT="0" marB="0" anchor="b">
                    <a:solidFill>
                      <a:schemeClr val="tx2">
                        <a:lumMod val="20000"/>
                        <a:lumOff val="80000"/>
                      </a:schemeClr>
                    </a:solidFill>
                  </a:tcPr>
                </a:tc>
                <a:tc>
                  <a:txBody>
                    <a:bodyPr/>
                    <a:lstStyle/>
                    <a:p>
                      <a:pPr algn="ctr">
                        <a:spcAft>
                          <a:spcPts val="0"/>
                        </a:spcAft>
                      </a:pPr>
                      <a:r>
                        <a:rPr lang="ru-RU" sz="1600" b="1" dirty="0" smtClean="0"/>
                        <a:t>5 843 206,7</a:t>
                      </a:r>
                      <a:endParaRPr lang="ru-RU" sz="1600" b="1" i="0" dirty="0">
                        <a:solidFill>
                          <a:schemeClr val="tx1"/>
                        </a:solidFill>
                        <a:latin typeface="Oswald" charset="-52"/>
                        <a:ea typeface="Times New Roman"/>
                        <a:cs typeface="Times New Roman Cyr" pitchFamily="18" charset="0"/>
                      </a:endParaRPr>
                    </a:p>
                  </a:txBody>
                  <a:tcPr marL="68260" marR="68260" marT="0" marB="0" anchor="b">
                    <a:solidFill>
                      <a:schemeClr val="tx2">
                        <a:lumMod val="20000"/>
                        <a:lumOff val="80000"/>
                      </a:schemeClr>
                    </a:solidFill>
                  </a:tcPr>
                </a:tc>
                <a:tc>
                  <a:txBody>
                    <a:bodyPr/>
                    <a:lstStyle/>
                    <a:p>
                      <a:pPr algn="ctr"/>
                      <a:r>
                        <a:rPr lang="ru-RU" sz="1600" b="1" dirty="0" smtClean="0"/>
                        <a:t>-183 036,1</a:t>
                      </a:r>
                      <a:endParaRPr lang="ru-RU" sz="1600" b="1" i="0" dirty="0">
                        <a:solidFill>
                          <a:schemeClr val="tx1"/>
                        </a:solidFill>
                        <a:latin typeface="Oswald" charset="-52"/>
                        <a:cs typeface="Times New Roman Cyr" pitchFamily="18" charset="0"/>
                      </a:endParaRPr>
                    </a:p>
                  </a:txBody>
                  <a:tcPr marL="68260" marR="68260" marT="0" marB="0" anchor="b">
                    <a:solidFill>
                      <a:schemeClr val="tx2">
                        <a:lumMod val="20000"/>
                        <a:lumOff val="80000"/>
                      </a:schemeClr>
                    </a:solidFill>
                  </a:tcPr>
                </a:tc>
                <a:extLst>
                  <a:ext uri="{0D108BD9-81ED-4DB2-BD59-A6C34878D82A}">
                    <a16:rowId xmlns="" xmlns:a16="http://schemas.microsoft.com/office/drawing/2014/main" val="10013"/>
                  </a:ext>
                </a:extLst>
              </a:tr>
            </a:tbl>
          </a:graphicData>
        </a:graphic>
      </p:graphicFrame>
      <p:sp>
        <p:nvSpPr>
          <p:cNvPr id="10" name="Прямоугольник 9"/>
          <p:cNvSpPr/>
          <p:nvPr/>
        </p:nvSpPr>
        <p:spPr>
          <a:xfrm>
            <a:off x="0" y="152400"/>
            <a:ext cx="9601200" cy="369332"/>
          </a:xfrm>
          <a:prstGeom prst="rect">
            <a:avLst/>
          </a:prstGeom>
        </p:spPr>
        <p:txBody>
          <a:bodyPr wrap="square">
            <a:spAutoFit/>
          </a:bodyPr>
          <a:lstStyle/>
          <a:p>
            <a:r>
              <a:rPr lang="ru-RU" dirty="0">
                <a:solidFill>
                  <a:schemeClr val="bg1"/>
                </a:solidFill>
                <a:cs typeface="Times New Roman Cyr" pitchFamily="18" charset="0"/>
              </a:rPr>
              <a:t>Изменения параметров бюджета городского округа Урай </a:t>
            </a:r>
            <a:r>
              <a:rPr lang="ru-RU" dirty="0" smtClean="0">
                <a:solidFill>
                  <a:schemeClr val="bg1"/>
                </a:solidFill>
                <a:cs typeface="Times New Roman Cyr" pitchFamily="18" charset="0"/>
              </a:rPr>
              <a:t>в 2025 </a:t>
            </a:r>
            <a:r>
              <a:rPr lang="ru-RU" dirty="0">
                <a:solidFill>
                  <a:schemeClr val="bg1"/>
                </a:solidFill>
                <a:cs typeface="Times New Roman Cyr" pitchFamily="18" charset="0"/>
              </a:rPr>
              <a:t>году, тыс.рублей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582400" y="1"/>
            <a:ext cx="609600" cy="798692"/>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1277600" cy="609600"/>
          </a:xfrm>
          <a:prstGeom prst="rect">
            <a:avLst/>
          </a:prstGeom>
          <a:noFill/>
        </p:spPr>
      </p:pic>
      <p:graphicFrame>
        <p:nvGraphicFramePr>
          <p:cNvPr id="9" name="Таблица 8">
            <a:extLst>
              <a:ext uri="{FF2B5EF4-FFF2-40B4-BE49-F238E27FC236}">
                <a16:creationId xmlns="" xmlns:a16="http://schemas.microsoft.com/office/drawing/2014/main" id="{14972BAE-1C6F-4796-9874-C511C90DE9F1}"/>
              </a:ext>
            </a:extLst>
          </p:cNvPr>
          <p:cNvGraphicFramePr>
            <a:graphicFrameLocks noGrp="1"/>
          </p:cNvGraphicFramePr>
          <p:nvPr>
            <p:extLst>
              <p:ext uri="{D42A27DB-BD31-4B8C-83A1-F6EECF244321}">
                <p14:modId xmlns="" xmlns:p14="http://schemas.microsoft.com/office/powerpoint/2010/main" val="98759861"/>
              </p:ext>
            </p:extLst>
          </p:nvPr>
        </p:nvGraphicFramePr>
        <p:xfrm>
          <a:off x="152401" y="1066800"/>
          <a:ext cx="11811000" cy="5325223"/>
        </p:xfrm>
        <a:graphic>
          <a:graphicData uri="http://schemas.openxmlformats.org/drawingml/2006/table">
            <a:tbl>
              <a:tblPr>
                <a:tableStyleId>{BC89EF96-8CEA-46FF-86C4-4CE0E7609802}</a:tableStyleId>
              </a:tblPr>
              <a:tblGrid>
                <a:gridCol w="3331307">
                  <a:extLst>
                    <a:ext uri="{9D8B030D-6E8A-4147-A177-3AD203B41FA5}">
                      <a16:colId xmlns="" xmlns:a16="http://schemas.microsoft.com/office/drawing/2014/main" val="20000"/>
                    </a:ext>
                  </a:extLst>
                </a:gridCol>
                <a:gridCol w="1135673">
                  <a:extLst>
                    <a:ext uri="{9D8B030D-6E8A-4147-A177-3AD203B41FA5}">
                      <a16:colId xmlns="" xmlns:a16="http://schemas.microsoft.com/office/drawing/2014/main" val="20001"/>
                    </a:ext>
                  </a:extLst>
                </a:gridCol>
                <a:gridCol w="1135673">
                  <a:extLst>
                    <a:ext uri="{9D8B030D-6E8A-4147-A177-3AD203B41FA5}">
                      <a16:colId xmlns="" xmlns:a16="http://schemas.microsoft.com/office/drawing/2014/main" val="20002"/>
                    </a:ext>
                  </a:extLst>
                </a:gridCol>
                <a:gridCol w="1113406">
                  <a:extLst>
                    <a:ext uri="{9D8B030D-6E8A-4147-A177-3AD203B41FA5}">
                      <a16:colId xmlns="" xmlns:a16="http://schemas.microsoft.com/office/drawing/2014/main" val="20003"/>
                    </a:ext>
                  </a:extLst>
                </a:gridCol>
                <a:gridCol w="1157941">
                  <a:extLst>
                    <a:ext uri="{9D8B030D-6E8A-4147-A177-3AD203B41FA5}">
                      <a16:colId xmlns="" xmlns:a16="http://schemas.microsoft.com/office/drawing/2014/main" val="20005"/>
                    </a:ext>
                  </a:extLst>
                </a:gridCol>
                <a:gridCol w="1135673">
                  <a:extLst>
                    <a:ext uri="{9D8B030D-6E8A-4147-A177-3AD203B41FA5}">
                      <a16:colId xmlns="" xmlns:a16="http://schemas.microsoft.com/office/drawing/2014/main" val="20006"/>
                    </a:ext>
                  </a:extLst>
                </a:gridCol>
                <a:gridCol w="820126">
                  <a:extLst>
                    <a:ext uri="{9D8B030D-6E8A-4147-A177-3AD203B41FA5}">
                      <a16:colId xmlns="" xmlns:a16="http://schemas.microsoft.com/office/drawing/2014/main" val="20007"/>
                    </a:ext>
                  </a:extLst>
                </a:gridCol>
                <a:gridCol w="1148374">
                  <a:extLst>
                    <a:ext uri="{9D8B030D-6E8A-4147-A177-3AD203B41FA5}">
                      <a16:colId xmlns="" xmlns:a16="http://schemas.microsoft.com/office/drawing/2014/main" val="20008"/>
                    </a:ext>
                  </a:extLst>
                </a:gridCol>
                <a:gridCol w="832827">
                  <a:extLst>
                    <a:ext uri="{9D8B030D-6E8A-4147-A177-3AD203B41FA5}">
                      <a16:colId xmlns="" xmlns:a16="http://schemas.microsoft.com/office/drawing/2014/main" val="20009"/>
                    </a:ext>
                  </a:extLst>
                </a:gridCol>
              </a:tblGrid>
              <a:tr h="1363908">
                <a:tc>
                  <a:txBody>
                    <a:bodyPr/>
                    <a:lstStyle/>
                    <a:p>
                      <a:pPr algn="ctr" fontAlgn="ctr"/>
                      <a:r>
                        <a:rPr lang="ru-RU" sz="1100" u="none" strike="noStrike" dirty="0"/>
                        <a:t>Наименование показателя</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План по решению Думы от </a:t>
                      </a:r>
                      <a:r>
                        <a:rPr lang="ru-RU" sz="1100" u="none" strike="noStrike" dirty="0" smtClean="0"/>
                        <a:t>29.11.2024 </a:t>
                      </a:r>
                      <a:r>
                        <a:rPr lang="ru-RU" sz="1100" u="none" strike="noStrike" dirty="0"/>
                        <a:t>№</a:t>
                      </a:r>
                      <a:r>
                        <a:rPr lang="ru-RU" sz="1100" u="none" strike="noStrike" dirty="0" smtClean="0"/>
                        <a:t>81</a:t>
                      </a:r>
                      <a:r>
                        <a:rPr lang="ru-RU" sz="1100" u="none" strike="noStrike" baseline="0" dirty="0" smtClean="0"/>
                        <a:t> </a:t>
                      </a:r>
                      <a:r>
                        <a:rPr lang="ru-RU" sz="1100" u="none" strike="noStrike" dirty="0" smtClean="0"/>
                        <a:t>(первоначальный</a:t>
                      </a:r>
                      <a:r>
                        <a:rPr lang="ru-RU" sz="1100" u="none" strike="noStrike" dirty="0"/>
                        <a:t>)</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18.03.2025 №12                                                                        </a:t>
                      </a:r>
                      <a:r>
                        <a:rPr lang="ru-RU" sz="1100" u="none" strike="noStrike" dirty="0"/>
                        <a:t>(+/-) (уточнение 1)</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30.05.2025 №32                                                                                                            </a:t>
                      </a:r>
                      <a:r>
                        <a:rPr lang="ru-RU" sz="1100" u="none" strike="noStrike" dirty="0"/>
                        <a:t>(+/-) (уточнение 2)</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06.10.2025 </a:t>
                      </a:r>
                      <a:r>
                        <a:rPr lang="ru-RU" sz="1100" u="none" strike="noStrike" dirty="0"/>
                        <a:t>№</a:t>
                      </a:r>
                      <a:r>
                        <a:rPr lang="ru-RU" sz="1100" u="none" strike="noStrike" dirty="0" smtClean="0"/>
                        <a:t>71                                                                           </a:t>
                      </a:r>
                      <a:r>
                        <a:rPr lang="ru-RU" sz="1100" u="none" strike="noStrike" dirty="0"/>
                        <a:t>(+/-) (уточнение </a:t>
                      </a:r>
                      <a:r>
                        <a:rPr lang="ru-RU" sz="1100" u="none" strike="noStrike" dirty="0" smtClean="0"/>
                        <a:t>3)</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19.12.2025 </a:t>
                      </a:r>
                      <a:r>
                        <a:rPr lang="ru-RU" sz="1100" u="none" strike="noStrike" dirty="0"/>
                        <a:t>№</a:t>
                      </a:r>
                      <a:r>
                        <a:rPr lang="ru-RU" sz="1100" u="none" strike="noStrike" dirty="0" smtClean="0"/>
                        <a:t>109                                                                                   </a:t>
                      </a:r>
                      <a:r>
                        <a:rPr lang="ru-RU" sz="1100" u="none" strike="noStrike" dirty="0"/>
                        <a:t>(+/-) (уточнение </a:t>
                      </a:r>
                      <a:r>
                        <a:rPr lang="ru-RU" sz="1100" u="none" strike="noStrike" dirty="0" smtClean="0"/>
                        <a:t>4)</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Итого изменений, внесенных решение Думы </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вносимые в соответствии со ст.217, 232 БК РФ, и по основаниям в ст.5 решения Думы от </a:t>
                      </a:r>
                      <a:r>
                        <a:rPr lang="ru-RU" sz="1100" u="none" strike="noStrike" dirty="0" smtClean="0"/>
                        <a:t>29.11.2024</a:t>
                      </a:r>
                      <a:r>
                        <a:rPr lang="ru-RU" sz="1100" u="none" strike="noStrike" baseline="0" dirty="0" smtClean="0"/>
                        <a:t> </a:t>
                      </a:r>
                      <a:r>
                        <a:rPr lang="ru-RU" sz="1100" u="none" strike="noStrike" dirty="0" smtClean="0"/>
                        <a:t>№81                                                                           </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Уточненный план на </a:t>
                      </a:r>
                      <a:r>
                        <a:rPr lang="ru-RU" sz="1100" u="none" strike="noStrike" dirty="0" smtClean="0"/>
                        <a:t>2025 </a:t>
                      </a:r>
                      <a:r>
                        <a:rPr lang="ru-RU" sz="1100" u="none" strike="noStrike" dirty="0"/>
                        <a:t>год</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0"/>
                  </a:ext>
                </a:extLst>
              </a:tr>
              <a:tr h="123153">
                <a:tc>
                  <a:txBody>
                    <a:bodyPr/>
                    <a:lstStyle/>
                    <a:p>
                      <a:pPr algn="ctr" fontAlgn="ctr"/>
                      <a:r>
                        <a:rPr lang="ru-RU" sz="1000" u="none" strike="noStrike" dirty="0"/>
                        <a:t>1</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2</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3</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4</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5</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6</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7</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8</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9=(2+7+8)</a:t>
                      </a:r>
                      <a:endParaRPr lang="ru-RU" sz="10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1"/>
                  </a:ext>
                </a:extLst>
              </a:tr>
              <a:tr h="222259">
                <a:tc>
                  <a:txBody>
                    <a:bodyPr/>
                    <a:lstStyle/>
                    <a:p>
                      <a:pPr algn="l" fontAlgn="ctr"/>
                      <a:r>
                        <a:rPr lang="ru-RU" sz="1200" b="1" u="none" strike="noStrike" dirty="0"/>
                        <a:t>НАЛОГОВЫЕ И НЕНАЛОГОВЫЕ ДОХОДЫ</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1 991 096,3</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+ 461,8</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- 315,5</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+ 11 281,3</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+ 230 193,1</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+ 241 620,7</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0,0</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2 232 717,0</a:t>
                      </a:r>
                      <a:endParaRPr lang="ru-RU" sz="1200" b="1"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2"/>
                  </a:ext>
                </a:extLst>
              </a:tr>
              <a:tr h="216024">
                <a:tc>
                  <a:txBody>
                    <a:bodyPr/>
                    <a:lstStyle/>
                    <a:p>
                      <a:pPr algn="l" fontAlgn="ctr"/>
                      <a:r>
                        <a:rPr lang="ru-RU" sz="1200" b="1" u="none" strike="noStrike" dirty="0"/>
                        <a:t>НАЛОГОВЫЕ ДОХОДЫ</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1 815 538,6</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0,0</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0,0</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+ 11 267,1 </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+ 217 832,9</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+ 229 100,0</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0,0</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2 044 638,6</a:t>
                      </a:r>
                      <a:endParaRPr lang="ru-RU" sz="1200" b="1"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3"/>
                  </a:ext>
                </a:extLst>
              </a:tr>
              <a:tr h="216024">
                <a:tc>
                  <a:txBody>
                    <a:bodyPr/>
                    <a:lstStyle/>
                    <a:p>
                      <a:pPr algn="l" fontAlgn="ctr"/>
                      <a:r>
                        <a:rPr lang="ru-RU" sz="1200" u="none" strike="noStrike" dirty="0"/>
                        <a:t>Налог на доходы физических лиц</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1 499 503,2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+ 11 267,1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+ 184 229,7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+ 195 496,8</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1 695 000,0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4"/>
                  </a:ext>
                </a:extLst>
              </a:tr>
              <a:tr h="288032">
                <a:tc>
                  <a:txBody>
                    <a:bodyPr/>
                    <a:lstStyle/>
                    <a:p>
                      <a:pPr algn="l" fontAlgn="ctr"/>
                      <a:r>
                        <a:rPr lang="ru-RU" sz="1200" u="none" strike="noStrike" dirty="0"/>
                        <a:t>Акцизы по подакцизным товарам (продукции), производимым на территории Российской Федерации</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21 179,3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+ 820,7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+ 820,7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22 000,0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5"/>
                  </a:ext>
                </a:extLst>
              </a:tr>
              <a:tr h="216024">
                <a:tc>
                  <a:txBody>
                    <a:bodyPr/>
                    <a:lstStyle/>
                    <a:p>
                      <a:pPr algn="l" fontAlgn="ctr"/>
                      <a:r>
                        <a:rPr lang="ru-RU" sz="1200" u="none" strike="noStrike" dirty="0"/>
                        <a:t>НАЛОГИ НА СОВОКУПНЫЙ ДОХОД, в</a:t>
                      </a:r>
                      <a:r>
                        <a:rPr lang="ru-RU" sz="1200" u="none" strike="noStrike" baseline="0" dirty="0"/>
                        <a:t> том числе:</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224 208,7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+ 6 299,2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+ 6 299,2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230 507,9</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6"/>
                  </a:ext>
                </a:extLst>
              </a:tr>
              <a:tr h="289772">
                <a:tc>
                  <a:txBody>
                    <a:bodyPr/>
                    <a:lstStyle/>
                    <a:p>
                      <a:pPr algn="l" fontAlgn="ctr"/>
                      <a:r>
                        <a:rPr lang="ru-RU" sz="1200" u="none" strike="noStrike" dirty="0"/>
                        <a:t>Налог, взимаемый в связи с применением упрощенной системы налогообложения</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215 767,0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+ 6 133,0 </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+ 6 133,0 </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221 900,0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7"/>
                  </a:ext>
                </a:extLst>
              </a:tr>
              <a:tr h="289772">
                <a:tc>
                  <a:txBody>
                    <a:bodyPr/>
                    <a:lstStyle/>
                    <a:p>
                      <a:pPr algn="l" fontAlgn="ctr"/>
                      <a:r>
                        <a:rPr lang="ru-RU" sz="1200" u="none" strike="noStrike"/>
                        <a:t>Единый налог на вмененный доход для отдельных видов деятельности</a:t>
                      </a:r>
                      <a:endParaRPr lang="ru-RU" sz="1200" b="0" i="0" u="none" strike="noStrike">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+ 1 440,5</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+ 1 440,5</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1 440,5</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8"/>
                  </a:ext>
                </a:extLst>
              </a:tr>
              <a:tr h="212544">
                <a:tc>
                  <a:txBody>
                    <a:bodyPr/>
                    <a:lstStyle/>
                    <a:p>
                      <a:pPr algn="l" fontAlgn="ctr"/>
                      <a:r>
                        <a:rPr lang="ru-RU" sz="1200" u="none" strike="noStrike"/>
                        <a:t>Единый сельскохозяйственный налог</a:t>
                      </a:r>
                      <a:endParaRPr lang="ru-RU" sz="1200" b="0" i="0" u="none" strike="noStrike">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1 190,0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- 1 274,3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- 1 274,3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- 84,3</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9"/>
                  </a:ext>
                </a:extLst>
              </a:tr>
              <a:tr h="360040">
                <a:tc>
                  <a:txBody>
                    <a:bodyPr/>
                    <a:lstStyle/>
                    <a:p>
                      <a:pPr algn="l" fontAlgn="ctr"/>
                      <a:r>
                        <a:rPr lang="ru-RU" sz="1200" u="none" strike="noStrike"/>
                        <a:t>Налог, взимаемый в связи с применением патентной системы налогообложения</a:t>
                      </a:r>
                      <a:endParaRPr lang="ru-RU" sz="1200" b="0" i="0" u="none" strike="noStrike">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7 251,7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7 251,7</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0"/>
                  </a:ext>
                </a:extLst>
              </a:tr>
              <a:tr h="216024">
                <a:tc>
                  <a:txBody>
                    <a:bodyPr/>
                    <a:lstStyle/>
                    <a:p>
                      <a:pPr algn="l" fontAlgn="ctr"/>
                      <a:r>
                        <a:rPr lang="ru-RU" sz="1200" u="none" strike="noStrike" dirty="0"/>
                        <a:t>НАЛОГИ НА ИМУЩЕСТВО, в том числе:</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55 347,4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+ 11 942,6</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+ 11 942,6</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67 290,0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1"/>
                  </a:ext>
                </a:extLst>
              </a:tr>
              <a:tr h="216024">
                <a:tc>
                  <a:txBody>
                    <a:bodyPr/>
                    <a:lstStyle/>
                    <a:p>
                      <a:pPr algn="l" fontAlgn="ctr"/>
                      <a:r>
                        <a:rPr lang="ru-RU" sz="1200" u="none" strike="noStrike"/>
                        <a:t>Налог на имущество физических лиц</a:t>
                      </a:r>
                      <a:endParaRPr lang="ru-RU" sz="1200" b="0" i="0" u="none" strike="noStrike">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23 128,4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+ 8 871,8</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+ 8 871,8</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32 000,0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2"/>
                  </a:ext>
                </a:extLst>
              </a:tr>
              <a:tr h="216024">
                <a:tc>
                  <a:txBody>
                    <a:bodyPr/>
                    <a:lstStyle/>
                    <a:p>
                      <a:pPr algn="l" fontAlgn="ctr"/>
                      <a:r>
                        <a:rPr lang="ru-RU" sz="1200" u="none" strike="noStrike" dirty="0"/>
                        <a:t>Транспортный налог</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12 425,0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+ 725,0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+ 725,0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13 150,0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3"/>
                  </a:ext>
                </a:extLst>
              </a:tr>
              <a:tr h="216024">
                <a:tc>
                  <a:txBody>
                    <a:bodyPr/>
                    <a:lstStyle/>
                    <a:p>
                      <a:pPr algn="l" fontAlgn="ctr"/>
                      <a:r>
                        <a:rPr lang="ru-RU" sz="1200" u="none" strike="noStrike"/>
                        <a:t>Земельный налог</a:t>
                      </a:r>
                      <a:endParaRPr lang="ru-RU" sz="1200" b="0" i="0" u="none" strike="noStrike">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19 794,2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2 345,8</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a:t>
                      </a:r>
                      <a:r>
                        <a:rPr lang="ru-RU" sz="1200" u="none" strike="noStrike" baseline="0" dirty="0" smtClean="0"/>
                        <a:t> 2 345,8</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22 140,0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4"/>
                  </a:ext>
                </a:extLst>
              </a:tr>
              <a:tr h="216024">
                <a:tc>
                  <a:txBody>
                    <a:bodyPr/>
                    <a:lstStyle/>
                    <a:p>
                      <a:pPr algn="l" fontAlgn="ctr"/>
                      <a:r>
                        <a:rPr lang="ru-RU" sz="1200" u="none" strike="noStrike" dirty="0"/>
                        <a:t>ГОСУДАРСТВЕННАЯ ПОШЛИНА</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15 300,0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+ 14 540,7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+ 14 540,7</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29 840,7</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5"/>
                  </a:ext>
                </a:extLst>
              </a:tr>
            </a:tbl>
          </a:graphicData>
        </a:graphic>
      </p:graphicFrame>
      <p:sp>
        <p:nvSpPr>
          <p:cNvPr id="2" name="Прямоугольник 1">
            <a:extLst>
              <a:ext uri="{FF2B5EF4-FFF2-40B4-BE49-F238E27FC236}">
                <a16:creationId xmlns="" xmlns:a16="http://schemas.microsoft.com/office/drawing/2014/main" id="{604494F8-6BAB-45E4-ABD9-7706108CA9F3}"/>
              </a:ext>
            </a:extLst>
          </p:cNvPr>
          <p:cNvSpPr/>
          <p:nvPr/>
        </p:nvSpPr>
        <p:spPr>
          <a:xfrm>
            <a:off x="0" y="152400"/>
            <a:ext cx="11125200" cy="369332"/>
          </a:xfrm>
          <a:prstGeom prst="rect">
            <a:avLst/>
          </a:prstGeom>
        </p:spPr>
        <p:txBody>
          <a:bodyPr wrap="square">
            <a:spAutoFit/>
          </a:bodyPr>
          <a:lstStyle/>
          <a:p>
            <a:r>
              <a:rPr lang="ru-RU" dirty="0">
                <a:solidFill>
                  <a:schemeClr val="bg1"/>
                </a:solidFill>
                <a:cs typeface="Times New Roman Cyr" pitchFamily="18" charset="0"/>
              </a:rPr>
              <a:t>Сведения о внесении изменений в параметры бюджета города Урай в </a:t>
            </a:r>
            <a:r>
              <a:rPr lang="ru-RU" dirty="0" smtClean="0">
                <a:solidFill>
                  <a:schemeClr val="bg1"/>
                </a:solidFill>
                <a:cs typeface="Times New Roman Cyr" pitchFamily="18" charset="0"/>
              </a:rPr>
              <a:t>2025 </a:t>
            </a:r>
            <a:r>
              <a:rPr lang="ru-RU" dirty="0">
                <a:solidFill>
                  <a:schemeClr val="bg1"/>
                </a:solidFill>
                <a:cs typeface="Times New Roman Cyr" pitchFamily="18" charset="0"/>
              </a:rPr>
              <a:t>году по видам доходов, тыс.рублей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 xmlns:a16="http://schemas.microsoft.com/office/drawing/2014/main" id="{6557BD0F-60C4-4D25-AD48-DCBD148A1ECE}"/>
              </a:ext>
            </a:extLst>
          </p:cNvPr>
          <p:cNvGraphicFramePr>
            <a:graphicFrameLocks noGrp="1"/>
          </p:cNvGraphicFramePr>
          <p:nvPr>
            <p:extLst>
              <p:ext uri="{D42A27DB-BD31-4B8C-83A1-F6EECF244321}">
                <p14:modId xmlns="" xmlns:p14="http://schemas.microsoft.com/office/powerpoint/2010/main" val="3312214699"/>
              </p:ext>
            </p:extLst>
          </p:nvPr>
        </p:nvGraphicFramePr>
        <p:xfrm>
          <a:off x="152400" y="457200"/>
          <a:ext cx="11887199" cy="5740284"/>
        </p:xfrm>
        <a:graphic>
          <a:graphicData uri="http://schemas.openxmlformats.org/drawingml/2006/table">
            <a:tbl>
              <a:tblPr>
                <a:tableStyleId>{BC89EF96-8CEA-46FF-86C4-4CE0E7609802}</a:tableStyleId>
              </a:tblPr>
              <a:tblGrid>
                <a:gridCol w="3401945">
                  <a:extLst>
                    <a:ext uri="{9D8B030D-6E8A-4147-A177-3AD203B41FA5}">
                      <a16:colId xmlns="" xmlns:a16="http://schemas.microsoft.com/office/drawing/2014/main" val="20000"/>
                    </a:ext>
                  </a:extLst>
                </a:gridCol>
                <a:gridCol w="986070">
                  <a:extLst>
                    <a:ext uri="{9D8B030D-6E8A-4147-A177-3AD203B41FA5}">
                      <a16:colId xmlns="" xmlns:a16="http://schemas.microsoft.com/office/drawing/2014/main" val="20001"/>
                    </a:ext>
                  </a:extLst>
                </a:gridCol>
                <a:gridCol w="1068243">
                  <a:extLst>
                    <a:ext uri="{9D8B030D-6E8A-4147-A177-3AD203B41FA5}">
                      <a16:colId xmlns="" xmlns:a16="http://schemas.microsoft.com/office/drawing/2014/main" val="20002"/>
                    </a:ext>
                  </a:extLst>
                </a:gridCol>
                <a:gridCol w="1068243">
                  <a:extLst>
                    <a:ext uri="{9D8B030D-6E8A-4147-A177-3AD203B41FA5}">
                      <a16:colId xmlns="" xmlns:a16="http://schemas.microsoft.com/office/drawing/2014/main" val="20003"/>
                    </a:ext>
                  </a:extLst>
                </a:gridCol>
                <a:gridCol w="1068243">
                  <a:extLst>
                    <a:ext uri="{9D8B030D-6E8A-4147-A177-3AD203B41FA5}">
                      <a16:colId xmlns="" xmlns:a16="http://schemas.microsoft.com/office/drawing/2014/main" val="20005"/>
                    </a:ext>
                  </a:extLst>
                </a:gridCol>
                <a:gridCol w="1068243">
                  <a:extLst>
                    <a:ext uri="{9D8B030D-6E8A-4147-A177-3AD203B41FA5}">
                      <a16:colId xmlns="" xmlns:a16="http://schemas.microsoft.com/office/drawing/2014/main" val="20006"/>
                    </a:ext>
                  </a:extLst>
                </a:gridCol>
                <a:gridCol w="856275">
                  <a:extLst>
                    <a:ext uri="{9D8B030D-6E8A-4147-A177-3AD203B41FA5}">
                      <a16:colId xmlns="" xmlns:a16="http://schemas.microsoft.com/office/drawing/2014/main" val="20007"/>
                    </a:ext>
                  </a:extLst>
                </a:gridCol>
                <a:gridCol w="1193051">
                  <a:extLst>
                    <a:ext uri="{9D8B030D-6E8A-4147-A177-3AD203B41FA5}">
                      <a16:colId xmlns="" xmlns:a16="http://schemas.microsoft.com/office/drawing/2014/main" val="20008"/>
                    </a:ext>
                  </a:extLst>
                </a:gridCol>
                <a:gridCol w="1176886">
                  <a:extLst>
                    <a:ext uri="{9D8B030D-6E8A-4147-A177-3AD203B41FA5}">
                      <a16:colId xmlns="" xmlns:a16="http://schemas.microsoft.com/office/drawing/2014/main" val="20009"/>
                    </a:ext>
                  </a:extLst>
                </a:gridCol>
              </a:tblGrid>
              <a:tr h="838200">
                <a:tc>
                  <a:txBody>
                    <a:bodyPr/>
                    <a:lstStyle/>
                    <a:p>
                      <a:pPr algn="ctr" fontAlgn="ctr"/>
                      <a:r>
                        <a:rPr lang="ru-RU" sz="1050" u="none" strike="noStrike" dirty="0"/>
                        <a:t>Наименование показателя</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План по решению Думы от </a:t>
                      </a:r>
                      <a:r>
                        <a:rPr lang="ru-RU" sz="1100" u="none" strike="noStrike" dirty="0" smtClean="0"/>
                        <a:t>29.11.2024 </a:t>
                      </a:r>
                      <a:r>
                        <a:rPr lang="ru-RU" sz="1100" u="none" strike="noStrike" dirty="0"/>
                        <a:t>№</a:t>
                      </a:r>
                      <a:r>
                        <a:rPr lang="ru-RU" sz="1100" u="none" strike="noStrike" dirty="0" smtClean="0"/>
                        <a:t>81</a:t>
                      </a:r>
                      <a:r>
                        <a:rPr lang="ru-RU" sz="1100" u="none" strike="noStrike" baseline="0" dirty="0" smtClean="0"/>
                        <a:t> </a:t>
                      </a:r>
                      <a:r>
                        <a:rPr lang="ru-RU" sz="1100" u="none" strike="noStrike" dirty="0" smtClean="0"/>
                        <a:t>(первоначальный</a:t>
                      </a:r>
                      <a:r>
                        <a:rPr lang="ru-RU" sz="1100" u="none" strike="noStrike" dirty="0"/>
                        <a:t>)</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18.03.2025 №12                                                                        </a:t>
                      </a:r>
                      <a:r>
                        <a:rPr lang="ru-RU" sz="1100" u="none" strike="noStrike" dirty="0"/>
                        <a:t>(+/-) (уточнение 1)</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30.05.2025 №32                                                                                                            </a:t>
                      </a:r>
                      <a:r>
                        <a:rPr lang="ru-RU" sz="1100" u="none" strike="noStrike" dirty="0"/>
                        <a:t>(+/-) (уточнение 2)</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06.10.2025 </a:t>
                      </a:r>
                      <a:r>
                        <a:rPr lang="ru-RU" sz="1100" u="none" strike="noStrike" dirty="0"/>
                        <a:t>№</a:t>
                      </a:r>
                      <a:r>
                        <a:rPr lang="ru-RU" sz="1100" u="none" strike="noStrike" dirty="0" smtClean="0"/>
                        <a:t>71                                                                           </a:t>
                      </a:r>
                      <a:r>
                        <a:rPr lang="ru-RU" sz="1100" u="none" strike="noStrike" dirty="0"/>
                        <a:t>(+/-) (уточнение </a:t>
                      </a:r>
                      <a:r>
                        <a:rPr lang="ru-RU" sz="1100" u="none" strike="noStrike" dirty="0" smtClean="0"/>
                        <a:t>3)</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19.12.2025 </a:t>
                      </a:r>
                      <a:r>
                        <a:rPr lang="ru-RU" sz="1100" u="none" strike="noStrike" dirty="0"/>
                        <a:t>№</a:t>
                      </a:r>
                      <a:r>
                        <a:rPr lang="ru-RU" sz="1100" u="none" strike="noStrike" dirty="0" smtClean="0"/>
                        <a:t>109                                                                                   </a:t>
                      </a:r>
                      <a:r>
                        <a:rPr lang="ru-RU" sz="1100" u="none" strike="noStrike" dirty="0"/>
                        <a:t>(+/-) (уточнение </a:t>
                      </a:r>
                      <a:r>
                        <a:rPr lang="ru-RU" sz="1100" u="none" strike="noStrike" dirty="0" smtClean="0"/>
                        <a:t>4)</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Итого изменений, внесенных решение Думы </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вносимые в соответствии со ст.217, 232 БК РФ, и по основаниям в ст.5 решения Думы от </a:t>
                      </a:r>
                      <a:r>
                        <a:rPr lang="ru-RU" sz="1100" u="none" strike="noStrike" dirty="0" smtClean="0"/>
                        <a:t>29.11.2024</a:t>
                      </a:r>
                      <a:r>
                        <a:rPr lang="ru-RU" sz="1100" u="none" strike="noStrike" baseline="0" dirty="0" smtClean="0"/>
                        <a:t> </a:t>
                      </a:r>
                      <a:r>
                        <a:rPr lang="ru-RU" sz="1100" u="none" strike="noStrike" dirty="0" smtClean="0"/>
                        <a:t>№81                                                                           </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Уточненный план на </a:t>
                      </a:r>
                      <a:r>
                        <a:rPr lang="ru-RU" sz="1100" u="none" strike="noStrike" dirty="0" smtClean="0"/>
                        <a:t>2025 </a:t>
                      </a:r>
                      <a:r>
                        <a:rPr lang="ru-RU" sz="1100" u="none" strike="noStrike" dirty="0"/>
                        <a:t>год</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0"/>
                  </a:ext>
                </a:extLst>
              </a:tr>
              <a:tr h="112876">
                <a:tc>
                  <a:txBody>
                    <a:bodyPr/>
                    <a:lstStyle/>
                    <a:p>
                      <a:pPr algn="ctr" fontAlgn="ctr"/>
                      <a:r>
                        <a:rPr lang="ru-RU" sz="1000" u="none" strike="noStrike" dirty="0"/>
                        <a:t>1</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2</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3</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4</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5</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6</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7</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8</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smtClean="0"/>
                        <a:t>9=(2+7+8)</a:t>
                      </a:r>
                      <a:endParaRPr lang="ru-RU" sz="10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1"/>
                  </a:ext>
                </a:extLst>
              </a:tr>
              <a:tr h="143101">
                <a:tc>
                  <a:txBody>
                    <a:bodyPr/>
                    <a:lstStyle/>
                    <a:p>
                      <a:pPr algn="l" fontAlgn="ctr"/>
                      <a:r>
                        <a:rPr lang="ru-RU" sz="1100" b="1" u="none" strike="noStrike" dirty="0"/>
                        <a:t>НЕНАЛОГОВЫЕ ДОХОДЫ</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175 557,7</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+ 461,8</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a:t>
                      </a:r>
                      <a:r>
                        <a:rPr lang="ru-RU" sz="1200" b="1" u="none" strike="noStrike" baseline="0" dirty="0" smtClean="0"/>
                        <a:t> 315,5</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+ 14,2</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+ 12 360,2</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+ 12 520,7</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0,0</a:t>
                      </a:r>
                      <a:endParaRPr lang="ru-RU" sz="12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200" b="1" u="none" strike="noStrike" dirty="0" smtClean="0"/>
                        <a:t>188 078,4</a:t>
                      </a:r>
                      <a:endParaRPr lang="ru-RU" sz="1200" b="1"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2"/>
                  </a:ext>
                </a:extLst>
              </a:tr>
              <a:tr h="512464">
                <a:tc>
                  <a:txBody>
                    <a:bodyPr/>
                    <a:lstStyle/>
                    <a:p>
                      <a:pPr algn="l" fontAlgn="ctr"/>
                      <a:r>
                        <a:rPr lang="ru-RU" sz="1100" u="none" strike="noStrike" dirty="0"/>
                        <a:t>ДОХОДЫ ОТ ИСПОЛЬЗОВАНИЯ ИМУЩЕСТВА, НАХОДЯЩЕГОСЯ В ГОСУДАРСТВЕННОЙ И МУНИЦИПАЛЬНОЙ СОБСТВЕННОСТИ, в том числе:</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138 758,4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+ 411,4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a:t>
                      </a:r>
                      <a:r>
                        <a:rPr lang="ru-RU" sz="1200" u="none" strike="noStrike" baseline="0" dirty="0" smtClean="0"/>
                        <a:t>411,4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139 169,8</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3"/>
                  </a:ext>
                </a:extLst>
              </a:tr>
              <a:tr h="301846">
                <a:tc>
                  <a:txBody>
                    <a:bodyPr/>
                    <a:lstStyle/>
                    <a:p>
                      <a:pPr algn="l" fontAlgn="ctr"/>
                      <a:r>
                        <a:rPr lang="ru-RU" sz="1200" u="none" strike="noStrike" dirty="0"/>
                        <a:t>Доходы  от дивидендов по акциям, принадлежащим муниципальному образованию </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675,9</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- 352,6</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- 352,6</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323,3</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4"/>
                  </a:ext>
                </a:extLst>
              </a:tr>
              <a:tr h="343957">
                <a:tc>
                  <a:txBody>
                    <a:bodyPr/>
                    <a:lstStyle/>
                    <a:p>
                      <a:pPr algn="l" fontAlgn="ctr"/>
                      <a:r>
                        <a:rPr lang="ru-RU" sz="1200" u="none" strike="noStrike" dirty="0"/>
                        <a:t>Доходы, получаемые в виде арендной либо иной платы за передачу в возмездное пользование государственного и муниципального имущества </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100 358,1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- 1 307,1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a:t>
                      </a:r>
                      <a:r>
                        <a:rPr lang="ru-RU" sz="1200" u="none" strike="noStrike" baseline="0" dirty="0" smtClean="0"/>
                        <a:t> 307,1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99 051,0</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5"/>
                  </a:ext>
                </a:extLst>
              </a:tr>
              <a:tr h="411010">
                <a:tc>
                  <a:txBody>
                    <a:bodyPr/>
                    <a:lstStyle/>
                    <a:p>
                      <a:pPr algn="l" fontAlgn="ctr"/>
                      <a:r>
                        <a:rPr lang="ru-RU" sz="1200" u="none" strike="noStrike" dirty="0"/>
                        <a:t>Прочие доходы от использования имущества и прав, находящихся в государственной и муниципальной собственности</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37 724,4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+ 2 071,1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+ 2 071,1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39 795,5</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6"/>
                  </a:ext>
                </a:extLst>
              </a:tr>
              <a:tr h="239303">
                <a:tc>
                  <a:txBody>
                    <a:bodyPr/>
                    <a:lstStyle/>
                    <a:p>
                      <a:pPr algn="l" fontAlgn="ctr"/>
                      <a:r>
                        <a:rPr lang="ru-RU" sz="1200" u="none" strike="noStrike" dirty="0"/>
                        <a:t>Плата за негативное воздействие на окружающую среду</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146,3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+ 64,3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+ 64,3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210,6</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7"/>
                  </a:ext>
                </a:extLst>
              </a:tr>
              <a:tr h="384348">
                <a:tc>
                  <a:txBody>
                    <a:bodyPr/>
                    <a:lstStyle/>
                    <a:p>
                      <a:pPr algn="l" fontAlgn="ctr"/>
                      <a:r>
                        <a:rPr lang="ru-RU" sz="1100" u="none" strike="noStrike" dirty="0"/>
                        <a:t>ДОХОДЫ ОТ ОКАЗАНИЯ ПЛАТНЫХ УСЛУГ (РАБОТ) И КОМПЕНСАЦИИ ЗАТРАТ  ГОСУДАРСТВА</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2 702,3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+ 51,2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+ 3 213,6</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+ 3 264,8</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5 967,1</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8"/>
                  </a:ext>
                </a:extLst>
              </a:tr>
              <a:tr h="256232">
                <a:tc>
                  <a:txBody>
                    <a:bodyPr/>
                    <a:lstStyle/>
                    <a:p>
                      <a:pPr algn="l" fontAlgn="ctr"/>
                      <a:r>
                        <a:rPr lang="ru-RU" sz="1100" u="none" strike="noStrike" dirty="0"/>
                        <a:t>ДОХОДЫ ОТ ПРОДАЖИ МАТЕРИАЛЬНЫХ И НЕМАТЕРИАЛЬНЫХ АКТИВОВ, в том числе:</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30 383,3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+ 8 196,1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+ 8 196,1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38 579,4</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9"/>
                  </a:ext>
                </a:extLst>
              </a:tr>
              <a:tr h="332812">
                <a:tc>
                  <a:txBody>
                    <a:bodyPr/>
                    <a:lstStyle/>
                    <a:p>
                      <a:pPr algn="l" fontAlgn="ctr"/>
                      <a:r>
                        <a:rPr lang="ru-RU" sz="1200" u="none" strike="noStrike" dirty="0"/>
                        <a:t>Доходы от реализации имущества, находящегося в государственной и муниципальной собственности </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26 629,2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+ 7 308,0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+ 7 308,0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33 937,2</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0"/>
                  </a:ext>
                </a:extLst>
              </a:tr>
              <a:tr h="256232">
                <a:tc>
                  <a:txBody>
                    <a:bodyPr/>
                    <a:lstStyle/>
                    <a:p>
                      <a:pPr algn="l" fontAlgn="ctr"/>
                      <a:r>
                        <a:rPr lang="ru-RU" sz="1200" u="none" strike="noStrike" dirty="0"/>
                        <a:t>Доходы от продажи земельных участков , находящихся в государственной и муниципальной собственности </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3 754,1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+ 888,1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+ 888,1</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4 642,2</a:t>
                      </a:r>
                      <a:endParaRPr lang="ru-RU" sz="12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1"/>
                  </a:ext>
                </a:extLst>
              </a:tr>
              <a:tr h="256232">
                <a:tc>
                  <a:txBody>
                    <a:bodyPr/>
                    <a:lstStyle/>
                    <a:p>
                      <a:pPr algn="l" fontAlgn="ctr"/>
                      <a:r>
                        <a:rPr lang="ru-RU" sz="1100" u="none" strike="noStrike" dirty="0"/>
                        <a:t>ШТРАФЫ, САНКЦИИ, ВОЗМЕЩЕНИЕ УЩЕРБА</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3 567,4</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+ 14,2</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+ 153,3</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+ 167,5</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0,0</a:t>
                      </a:r>
                      <a:endParaRPr lang="ru-RU" sz="12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200" u="none" strike="noStrike" dirty="0" smtClean="0"/>
                        <a:t>3 734,9</a:t>
                      </a:r>
                      <a:endParaRPr lang="ru-RU" sz="1200" b="0" i="0" u="none" strike="noStrike" dirty="0">
                        <a:solidFill>
                          <a:srgbClr val="000000"/>
                        </a:solidFill>
                        <a:latin typeface="Oswald" panose="020B0604020202020204" charset="-52"/>
                      </a:endParaRPr>
                    </a:p>
                  </a:txBody>
                  <a:tcPr marL="0" marR="0" marT="0" marB="0" anchor="ctr"/>
                </a:tc>
              </a:tr>
            </a:tbl>
          </a:graphicData>
        </a:graphic>
      </p:graphicFrame>
      <p:sp>
        <p:nvSpPr>
          <p:cNvPr id="10" name="TextBox 9"/>
          <p:cNvSpPr txBox="1"/>
          <p:nvPr/>
        </p:nvSpPr>
        <p:spPr>
          <a:xfrm>
            <a:off x="10439400" y="0"/>
            <a:ext cx="1752600" cy="261610"/>
          </a:xfrm>
          <a:prstGeom prst="rect">
            <a:avLst/>
          </a:prstGeom>
          <a:noFill/>
        </p:spPr>
        <p:txBody>
          <a:bodyPr wrap="square" rtlCol="0">
            <a:spAutoFit/>
          </a:bodyPr>
          <a:lstStyle/>
          <a:p>
            <a:r>
              <a:rPr lang="ru-RU" sz="1100" dirty="0"/>
              <a:t>(продолжение таблицы)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 xmlns:a16="http://schemas.microsoft.com/office/drawing/2014/main" id="{0E924F09-D16B-46C7-A6CB-C400FD127CDA}"/>
              </a:ext>
            </a:extLst>
          </p:cNvPr>
          <p:cNvGraphicFramePr>
            <a:graphicFrameLocks noGrp="1"/>
          </p:cNvGraphicFramePr>
          <p:nvPr>
            <p:extLst>
              <p:ext uri="{D42A27DB-BD31-4B8C-83A1-F6EECF244321}">
                <p14:modId xmlns="" xmlns:p14="http://schemas.microsoft.com/office/powerpoint/2010/main" val="4281511782"/>
              </p:ext>
            </p:extLst>
          </p:nvPr>
        </p:nvGraphicFramePr>
        <p:xfrm>
          <a:off x="228600" y="473253"/>
          <a:ext cx="11646624" cy="6283237"/>
        </p:xfrm>
        <a:graphic>
          <a:graphicData uri="http://schemas.openxmlformats.org/drawingml/2006/table">
            <a:tbl>
              <a:tblPr>
                <a:tableStyleId>{BC89EF96-8CEA-46FF-86C4-4CE0E7609802}</a:tableStyleId>
              </a:tblPr>
              <a:tblGrid>
                <a:gridCol w="3042881">
                  <a:extLst>
                    <a:ext uri="{9D8B030D-6E8A-4147-A177-3AD203B41FA5}">
                      <a16:colId xmlns="" xmlns:a16="http://schemas.microsoft.com/office/drawing/2014/main" val="20000"/>
                    </a:ext>
                  </a:extLst>
                </a:gridCol>
                <a:gridCol w="1148119">
                  <a:extLst>
                    <a:ext uri="{9D8B030D-6E8A-4147-A177-3AD203B41FA5}">
                      <a16:colId xmlns="" xmlns:a16="http://schemas.microsoft.com/office/drawing/2014/main" val="20001"/>
                    </a:ext>
                  </a:extLst>
                </a:gridCol>
                <a:gridCol w="957041">
                  <a:extLst>
                    <a:ext uri="{9D8B030D-6E8A-4147-A177-3AD203B41FA5}">
                      <a16:colId xmlns="" xmlns:a16="http://schemas.microsoft.com/office/drawing/2014/main" val="20002"/>
                    </a:ext>
                  </a:extLst>
                </a:gridCol>
                <a:gridCol w="1052580">
                  <a:extLst>
                    <a:ext uri="{9D8B030D-6E8A-4147-A177-3AD203B41FA5}">
                      <a16:colId xmlns="" xmlns:a16="http://schemas.microsoft.com/office/drawing/2014/main" val="20003"/>
                    </a:ext>
                  </a:extLst>
                </a:gridCol>
                <a:gridCol w="1133548">
                  <a:extLst>
                    <a:ext uri="{9D8B030D-6E8A-4147-A177-3AD203B41FA5}">
                      <a16:colId xmlns="" xmlns:a16="http://schemas.microsoft.com/office/drawing/2014/main" val="20005"/>
                    </a:ext>
                  </a:extLst>
                </a:gridCol>
                <a:gridCol w="1133548">
                  <a:extLst>
                    <a:ext uri="{9D8B030D-6E8A-4147-A177-3AD203B41FA5}">
                      <a16:colId xmlns="" xmlns:a16="http://schemas.microsoft.com/office/drawing/2014/main" val="20006"/>
                    </a:ext>
                  </a:extLst>
                </a:gridCol>
                <a:gridCol w="969107">
                  <a:extLst>
                    <a:ext uri="{9D8B030D-6E8A-4147-A177-3AD203B41FA5}">
                      <a16:colId xmlns="" xmlns:a16="http://schemas.microsoft.com/office/drawing/2014/main" val="20007"/>
                    </a:ext>
                  </a:extLst>
                </a:gridCol>
                <a:gridCol w="1219200">
                  <a:extLst>
                    <a:ext uri="{9D8B030D-6E8A-4147-A177-3AD203B41FA5}">
                      <a16:colId xmlns="" xmlns:a16="http://schemas.microsoft.com/office/drawing/2014/main" val="20008"/>
                    </a:ext>
                  </a:extLst>
                </a:gridCol>
                <a:gridCol w="990600">
                  <a:extLst>
                    <a:ext uri="{9D8B030D-6E8A-4147-A177-3AD203B41FA5}">
                      <a16:colId xmlns="" xmlns:a16="http://schemas.microsoft.com/office/drawing/2014/main" val="20009"/>
                    </a:ext>
                  </a:extLst>
                </a:gridCol>
              </a:tblGrid>
              <a:tr h="1309108">
                <a:tc>
                  <a:txBody>
                    <a:bodyPr/>
                    <a:lstStyle/>
                    <a:p>
                      <a:pPr algn="ctr" fontAlgn="ctr"/>
                      <a:r>
                        <a:rPr lang="ru-RU" sz="1100" u="none" strike="noStrike" dirty="0"/>
                        <a:t>Наименование показателя</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План по решению Думы от </a:t>
                      </a:r>
                      <a:r>
                        <a:rPr lang="ru-RU" sz="1100" u="none" strike="noStrike" dirty="0" smtClean="0"/>
                        <a:t>29.11.2024 </a:t>
                      </a:r>
                      <a:r>
                        <a:rPr lang="ru-RU" sz="1100" u="none" strike="noStrike" dirty="0"/>
                        <a:t>№</a:t>
                      </a:r>
                      <a:r>
                        <a:rPr lang="ru-RU" sz="1100" u="none" strike="noStrike" dirty="0" smtClean="0"/>
                        <a:t>81</a:t>
                      </a:r>
                      <a:r>
                        <a:rPr lang="ru-RU" sz="1100" u="none" strike="noStrike" baseline="0" dirty="0" smtClean="0"/>
                        <a:t> </a:t>
                      </a:r>
                      <a:r>
                        <a:rPr lang="ru-RU" sz="1100" u="none" strike="noStrike" dirty="0" smtClean="0"/>
                        <a:t>(первоначальный</a:t>
                      </a:r>
                      <a:r>
                        <a:rPr lang="ru-RU" sz="1100" u="none" strike="noStrike" dirty="0"/>
                        <a:t>)</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18.03.2025 №12                                                                        </a:t>
                      </a:r>
                      <a:r>
                        <a:rPr lang="ru-RU" sz="1100" u="none" strike="noStrike" dirty="0"/>
                        <a:t>(+/-) (уточнение 1)</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30.05.2025 №32                                                                                                            </a:t>
                      </a:r>
                      <a:r>
                        <a:rPr lang="ru-RU" sz="1100" u="none" strike="noStrike" dirty="0"/>
                        <a:t>(+/-) (уточнение 2)</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06.10.2025 </a:t>
                      </a:r>
                      <a:r>
                        <a:rPr lang="ru-RU" sz="1100" u="none" strike="noStrike" dirty="0"/>
                        <a:t>№</a:t>
                      </a:r>
                      <a:r>
                        <a:rPr lang="ru-RU" sz="1100" u="none" strike="noStrike" dirty="0" smtClean="0"/>
                        <a:t>71                                                                           </a:t>
                      </a:r>
                      <a:r>
                        <a:rPr lang="ru-RU" sz="1100" u="none" strike="noStrike" dirty="0"/>
                        <a:t>(+/-) (уточнение </a:t>
                      </a:r>
                      <a:r>
                        <a:rPr lang="ru-RU" sz="1100" u="none" strike="noStrike" dirty="0" smtClean="0"/>
                        <a:t>3)</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внесенные решением Думы от </a:t>
                      </a:r>
                      <a:r>
                        <a:rPr lang="ru-RU" sz="1100" u="none" strike="noStrike" dirty="0" smtClean="0"/>
                        <a:t>19.12.2025 </a:t>
                      </a:r>
                      <a:r>
                        <a:rPr lang="ru-RU" sz="1100" u="none" strike="noStrike" dirty="0"/>
                        <a:t>№</a:t>
                      </a:r>
                      <a:r>
                        <a:rPr lang="ru-RU" sz="1100" u="none" strike="noStrike" dirty="0" smtClean="0"/>
                        <a:t>109                                                                                   </a:t>
                      </a:r>
                      <a:r>
                        <a:rPr lang="ru-RU" sz="1100" u="none" strike="noStrike" dirty="0"/>
                        <a:t>(+/-) (уточнение </a:t>
                      </a:r>
                      <a:r>
                        <a:rPr lang="ru-RU" sz="1100" u="none" strike="noStrike" dirty="0" smtClean="0"/>
                        <a:t>4)</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Итого изменений, внесенных решение Думы </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Изменения, вносимые в соответствии со ст.217, 232 БК РФ, и по основаниям в ст.5 решения Думы от </a:t>
                      </a:r>
                      <a:r>
                        <a:rPr lang="ru-RU" sz="1100" u="none" strike="noStrike" dirty="0" smtClean="0"/>
                        <a:t>29.11.2024</a:t>
                      </a:r>
                      <a:r>
                        <a:rPr lang="ru-RU" sz="1100" u="none" strike="noStrike" baseline="0" dirty="0" smtClean="0"/>
                        <a:t> </a:t>
                      </a:r>
                      <a:r>
                        <a:rPr lang="ru-RU" sz="1100" u="none" strike="noStrike" dirty="0" smtClean="0"/>
                        <a:t>№81                                                                           </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Уточненный план на </a:t>
                      </a:r>
                      <a:r>
                        <a:rPr lang="ru-RU" sz="1100" u="none" strike="noStrike" dirty="0" smtClean="0"/>
                        <a:t>2025 </a:t>
                      </a:r>
                      <a:r>
                        <a:rPr lang="ru-RU" sz="1100" u="none" strike="noStrike" dirty="0"/>
                        <a:t>год</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0"/>
                  </a:ext>
                </a:extLst>
              </a:tr>
              <a:tr h="148762">
                <a:tc>
                  <a:txBody>
                    <a:bodyPr/>
                    <a:lstStyle/>
                    <a:p>
                      <a:pPr algn="ctr" fontAlgn="ctr"/>
                      <a:r>
                        <a:rPr lang="ru-RU" sz="1100" u="none" strike="noStrike" dirty="0"/>
                        <a:t>1</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2</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3</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a:t>4</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smtClean="0"/>
                        <a:t>5</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smtClean="0"/>
                        <a:t>6</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smtClean="0"/>
                        <a:t>7</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smtClean="0"/>
                        <a:t>8</a:t>
                      </a:r>
                      <a:endParaRPr lang="ru-RU" sz="11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100" u="none" strike="noStrike" dirty="0" smtClean="0"/>
                        <a:t>9=(2+7+8)</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1"/>
                  </a:ext>
                </a:extLst>
              </a:tr>
              <a:tr h="227931">
                <a:tc>
                  <a:txBody>
                    <a:bodyPr/>
                    <a:lstStyle/>
                    <a:p>
                      <a:pPr algn="l" fontAlgn="ctr"/>
                      <a:r>
                        <a:rPr lang="ru-RU" sz="1100" u="none" strike="noStrike" dirty="0"/>
                        <a:t>ПРОЧИЕ НЕНАЛОГОВЫЕ ДОХОДЫ, в том числе:</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+ 410,6</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- 315,5</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+ 321,5</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+ 416,6</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416,6</a:t>
                      </a:r>
                      <a:endParaRPr lang="ru-RU" sz="1100" b="0" i="0" u="none" strike="noStrike" dirty="0">
                        <a:solidFill>
                          <a:srgbClr val="000000"/>
                        </a:solidFill>
                        <a:latin typeface="Oswald" panose="020B0604020202020204" charset="-52"/>
                      </a:endParaRPr>
                    </a:p>
                  </a:txBody>
                  <a:tcPr marL="0" marR="0" marT="0" marB="0" anchor="ctr"/>
                </a:tc>
              </a:tr>
              <a:tr h="227931">
                <a:tc>
                  <a:txBody>
                    <a:bodyPr/>
                    <a:lstStyle/>
                    <a:p>
                      <a:pPr algn="l" fontAlgn="ctr"/>
                      <a:r>
                        <a:rPr lang="ru-RU" sz="1100" u="none" strike="noStrike" dirty="0"/>
                        <a:t>Прочие неналоговые доходы</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+ 321,4</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+ 321,4</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321,4</a:t>
                      </a:r>
                      <a:endParaRPr lang="ru-RU" sz="1100" b="0" i="0" u="none" strike="noStrike" dirty="0">
                        <a:solidFill>
                          <a:srgbClr val="000000"/>
                        </a:solidFill>
                        <a:latin typeface="Oswald" panose="020B0604020202020204" charset="-52"/>
                      </a:endParaRPr>
                    </a:p>
                  </a:txBody>
                  <a:tcPr marL="0" marR="0" marT="0" marB="0" anchor="ctr"/>
                </a:tc>
              </a:tr>
              <a:tr h="357030">
                <a:tc>
                  <a:txBody>
                    <a:bodyPr/>
                    <a:lstStyle/>
                    <a:p>
                      <a:pPr algn="l" fontAlgn="ctr"/>
                      <a:r>
                        <a:rPr lang="ru-RU" sz="1100" u="none" strike="noStrike" dirty="0"/>
                        <a:t>Инициативные платежи, зачисляемые в бюджеты городских округов</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+ 410,6</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- 315,5</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+ 0,1</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+ 95,2</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95,2</a:t>
                      </a:r>
                      <a:endParaRPr lang="ru-RU" sz="1100" b="0" i="0" u="none" strike="noStrike" dirty="0">
                        <a:solidFill>
                          <a:srgbClr val="000000"/>
                        </a:solidFill>
                        <a:latin typeface="Oswald" panose="020B0604020202020204" charset="-52"/>
                      </a:endParaRPr>
                    </a:p>
                  </a:txBody>
                  <a:tcPr marL="0" marR="0" marT="0" marB="0" anchor="ctr"/>
                </a:tc>
              </a:tr>
              <a:tr h="227931">
                <a:tc>
                  <a:txBody>
                    <a:bodyPr/>
                    <a:lstStyle/>
                    <a:p>
                      <a:pPr algn="l" fontAlgn="ctr"/>
                      <a:r>
                        <a:rPr lang="ru-RU" sz="1100" b="1" u="none" strike="noStrike" dirty="0"/>
                        <a:t>БЕЗВОЗМЕЗДНЫЕ ПОСТУПЛЕНИЯ, всего:</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2 888 658,1</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+ 136 059,9</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+ 217 034,1</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+ 268 808,1</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- 66 199,4</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+ 555 702,7</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- 16 907,2</a:t>
                      </a:r>
                      <a:endParaRPr lang="ru-RU" sz="1100" b="1" i="0" u="none" strike="noStrike" dirty="0">
                        <a:solidFill>
                          <a:srgbClr val="000000"/>
                        </a:solidFill>
                        <a:latin typeface="Oswald" panose="020B0604020202020204" charset="-52"/>
                      </a:endParaRPr>
                    </a:p>
                  </a:txBody>
                  <a:tcPr marL="0" marR="0" marT="0" marB="0" anchor="ctr"/>
                </a:tc>
                <a:tc>
                  <a:txBody>
                    <a:bodyPr/>
                    <a:lstStyle/>
                    <a:p>
                      <a:pPr algn="r" fontAlgn="ctr"/>
                      <a:r>
                        <a:rPr lang="ru-RU" sz="1100" b="1" u="none" strike="noStrike" dirty="0" smtClean="0"/>
                        <a:t>3 427 453,6</a:t>
                      </a:r>
                      <a:endParaRPr lang="ru-RU" sz="1100" b="1"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2"/>
                  </a:ext>
                </a:extLst>
              </a:tr>
              <a:tr h="535544">
                <a:tc>
                  <a:txBody>
                    <a:bodyPr/>
                    <a:lstStyle/>
                    <a:p>
                      <a:pPr algn="l" fontAlgn="ctr"/>
                      <a:r>
                        <a:rPr lang="ru-RU" sz="1100" u="none" strike="noStrike" dirty="0"/>
                        <a:t>Безвозмездные поступления от других бюджетов бюджетной системы Российской Федерации, в том числе:</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2 888 658,1</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a:t>
                      </a:r>
                      <a:r>
                        <a:rPr lang="ru-RU" sz="1100" u="none" strike="noStrike" baseline="0" dirty="0" smtClean="0"/>
                        <a:t> 940,0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+ 329 339,1</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+ 268 488,1</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- 66 278,3</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+ 533 488,9</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- 16 907,2</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3 405 239,8</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3"/>
                  </a:ext>
                </a:extLst>
              </a:tr>
              <a:tr h="363887">
                <a:tc>
                  <a:txBody>
                    <a:bodyPr/>
                    <a:lstStyle/>
                    <a:p>
                      <a:pPr algn="l" fontAlgn="ctr"/>
                      <a:r>
                        <a:rPr lang="ru-RU" sz="1100" u="none" strike="noStrike" dirty="0"/>
                        <a:t>Дотации бюджетам бюджетной системы Российской Федерации</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182 125,3</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+ 30 074,6</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+ 3 476,4</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+ 33 551,0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215 676,3</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4"/>
                  </a:ext>
                </a:extLst>
              </a:tr>
              <a:tr h="357030">
                <a:tc>
                  <a:txBody>
                    <a:bodyPr/>
                    <a:lstStyle/>
                    <a:p>
                      <a:pPr algn="l" fontAlgn="ctr"/>
                      <a:r>
                        <a:rPr lang="ru-RU" sz="1100" u="none" strike="noStrike"/>
                        <a:t>Субсидии бюджетам бюджетной системы Российской Федерации               </a:t>
                      </a:r>
                      <a:endParaRPr lang="ru-RU" sz="1100" b="0" i="1" u="none" strike="noStrike">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932 302,5</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+ 326 695,0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+ 203 690,5</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- 52 345,1</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+ 478 040,4</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- 5 485,8</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1 404 857,1</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5"/>
                  </a:ext>
                </a:extLst>
              </a:tr>
              <a:tr h="357030">
                <a:tc>
                  <a:txBody>
                    <a:bodyPr/>
                    <a:lstStyle/>
                    <a:p>
                      <a:pPr algn="l" fontAlgn="ctr"/>
                      <a:r>
                        <a:rPr lang="ru-RU" sz="1100" u="none" strike="noStrike"/>
                        <a:t>Субвенции бюджетам бюджетной системы Российской Федерации</a:t>
                      </a:r>
                      <a:endParaRPr lang="ru-RU" sz="1100" b="0" i="1" u="none" strike="noStrike">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1 696 617,6</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+ 1 564,1</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+ 34 524,0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- 15 657,3</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+ 20 430,8</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- 11 511,4</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1 705 537,0</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6"/>
                  </a:ext>
                </a:extLst>
              </a:tr>
              <a:tr h="178515">
                <a:tc>
                  <a:txBody>
                    <a:bodyPr/>
                    <a:lstStyle/>
                    <a:p>
                      <a:pPr algn="l" fontAlgn="ctr"/>
                      <a:r>
                        <a:rPr lang="ru-RU" sz="1100" u="none" strike="noStrike"/>
                        <a:t>Иные межбюджетные трансферты</a:t>
                      </a:r>
                      <a:endParaRPr lang="ru-RU" sz="1100" b="0" i="1" u="none" strike="noStrike">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77 612,7</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+ 1 940,0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+ 1 080,0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+ 199,0</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- 1 752,3</a:t>
                      </a:r>
                      <a:endParaRPr lang="ru-RU" sz="1100" b="0" i="1"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+ 1 466,7</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a:t>
                      </a:r>
                      <a:r>
                        <a:rPr lang="ru-RU" sz="1100" u="none" strike="noStrike" baseline="0" dirty="0" smtClean="0"/>
                        <a:t> 90,0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79 169,4</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7"/>
                  </a:ext>
                </a:extLst>
              </a:tr>
              <a:tr h="178515">
                <a:tc>
                  <a:txBody>
                    <a:bodyPr/>
                    <a:lstStyle/>
                    <a:p>
                      <a:pPr algn="l" fontAlgn="ctr"/>
                      <a:r>
                        <a:rPr lang="ru-RU" sz="1100" u="none" strike="noStrike" dirty="0"/>
                        <a:t>Прочие безвозмездные поступления</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+ 137 958,0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- 112 305,0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+ 320,0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a:t>
                      </a:r>
                      <a:r>
                        <a:rPr lang="ru-RU" sz="1100" u="none" strike="noStrike" baseline="0" dirty="0" smtClean="0"/>
                        <a:t> 0,7</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+ 25 973,7</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25 973,7</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8"/>
                  </a:ext>
                </a:extLst>
              </a:tr>
              <a:tr h="892574">
                <a:tc>
                  <a:txBody>
                    <a:bodyPr/>
                    <a:lstStyle/>
                    <a:p>
                      <a:pPr algn="l" fontAlgn="ctr"/>
                      <a:r>
                        <a:rPr lang="ru-RU" sz="1100" u="none" strike="noStrike" dirty="0"/>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+ 78,3</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+ 78,3</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78,3</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09"/>
                  </a:ext>
                </a:extLst>
              </a:tr>
              <a:tr h="535544">
                <a:tc>
                  <a:txBody>
                    <a:bodyPr/>
                    <a:lstStyle/>
                    <a:p>
                      <a:pPr algn="l" fontAlgn="ctr"/>
                      <a:r>
                        <a:rPr lang="ru-RU" sz="1100" u="none" strike="noStrike" dirty="0"/>
                        <a:t>Возврат остатков субсидий,  субвенций  и иных межбюджетных  трансфертов,  имеющих целевое назначение, прошлых лет</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- 3 838,1 </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- 0,1</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- 3 838,2</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0,0</a:t>
                      </a:r>
                      <a:endParaRPr lang="ru-RU" sz="1100" b="0" i="0" u="none" strike="noStrike" dirty="0">
                        <a:solidFill>
                          <a:srgbClr val="000000"/>
                        </a:solidFill>
                        <a:latin typeface="Oswald" panose="020B0604020202020204" charset="-52"/>
                      </a:endParaRPr>
                    </a:p>
                  </a:txBody>
                  <a:tcPr marL="0" marR="0" marT="0" marB="0" anchor="ctr"/>
                </a:tc>
                <a:tc>
                  <a:txBody>
                    <a:bodyPr/>
                    <a:lstStyle/>
                    <a:p>
                      <a:pPr algn="r" fontAlgn="ctr"/>
                      <a:r>
                        <a:rPr lang="ru-RU" sz="1100" u="none" strike="noStrike" dirty="0" smtClean="0"/>
                        <a:t>- 3 838,2</a:t>
                      </a:r>
                      <a:endParaRPr lang="ru-RU" sz="11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0010"/>
                  </a:ext>
                </a:extLst>
              </a:tr>
              <a:tr h="335015">
                <a:tc>
                  <a:txBody>
                    <a:bodyPr/>
                    <a:lstStyle/>
                    <a:p>
                      <a:pPr algn="l" fontAlgn="ctr"/>
                      <a:r>
                        <a:rPr lang="ru-RU" sz="1100" u="none" strike="noStrike" dirty="0"/>
                        <a:t> ИТОГО ДОХОДОВ:</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4</a:t>
                      </a:r>
                      <a:r>
                        <a:rPr lang="ru-RU" sz="1100" u="none" strike="noStrike" baseline="0" dirty="0" smtClean="0"/>
                        <a:t> 879 754,4</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+ 136 521,7</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+ 216 718,6</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+ 280 089,4</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+ 163 993,7</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+ 797 323,4</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- 16 907,2</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tc>
                  <a:txBody>
                    <a:bodyPr/>
                    <a:lstStyle/>
                    <a:p>
                      <a:pPr algn="r" fontAlgn="ctr"/>
                      <a:r>
                        <a:rPr lang="ru-RU" sz="1100" u="none" strike="noStrike" dirty="0" smtClean="0"/>
                        <a:t>5 660 170,6</a:t>
                      </a:r>
                      <a:endParaRPr lang="ru-RU" sz="1100" b="1" i="0" u="none" strike="noStrike" dirty="0">
                        <a:solidFill>
                          <a:srgbClr val="000000"/>
                        </a:solidFill>
                        <a:latin typeface="Oswald" panose="020B0604020202020204" charset="-52"/>
                      </a:endParaRPr>
                    </a:p>
                  </a:txBody>
                  <a:tcPr marL="0" marR="0" marT="0" marB="0" anchor="ctr">
                    <a:solidFill>
                      <a:schemeClr val="accent1">
                        <a:lumMod val="60000"/>
                        <a:lumOff val="40000"/>
                      </a:schemeClr>
                    </a:solidFill>
                  </a:tcPr>
                </a:tc>
                <a:extLst>
                  <a:ext uri="{0D108BD9-81ED-4DB2-BD59-A6C34878D82A}">
                    <a16:rowId xmlns="" xmlns:a16="http://schemas.microsoft.com/office/drawing/2014/main" val="10011"/>
                  </a:ext>
                </a:extLst>
              </a:tr>
            </a:tbl>
          </a:graphicData>
        </a:graphic>
      </p:graphicFrame>
      <p:sp>
        <p:nvSpPr>
          <p:cNvPr id="10" name="Прямоугольник 9"/>
          <p:cNvSpPr/>
          <p:nvPr/>
        </p:nvSpPr>
        <p:spPr>
          <a:xfrm>
            <a:off x="10416065" y="0"/>
            <a:ext cx="1657826" cy="261610"/>
          </a:xfrm>
          <a:prstGeom prst="rect">
            <a:avLst/>
          </a:prstGeom>
        </p:spPr>
        <p:txBody>
          <a:bodyPr wrap="none">
            <a:spAutoFit/>
          </a:bodyPr>
          <a:lstStyle/>
          <a:p>
            <a:r>
              <a:rPr lang="ru-RU" sz="1100" dirty="0"/>
              <a:t>(продолжение таблицы)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582400" y="1"/>
            <a:ext cx="609600" cy="798692"/>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668000" cy="762000"/>
          </a:xfrm>
          <a:prstGeom prst="rect">
            <a:avLst/>
          </a:prstGeom>
          <a:noFill/>
        </p:spPr>
      </p:pic>
      <p:sp>
        <p:nvSpPr>
          <p:cNvPr id="10" name="TextBox 9">
            <a:extLst>
              <a:ext uri="{FF2B5EF4-FFF2-40B4-BE49-F238E27FC236}">
                <a16:creationId xmlns="" xmlns:a16="http://schemas.microsoft.com/office/drawing/2014/main" id="{38F07F08-9F06-4013-8B16-2D4FEF16AA09}"/>
              </a:ext>
            </a:extLst>
          </p:cNvPr>
          <p:cNvSpPr txBox="1"/>
          <p:nvPr/>
        </p:nvSpPr>
        <p:spPr>
          <a:xfrm>
            <a:off x="0" y="76200"/>
            <a:ext cx="9755832" cy="646331"/>
          </a:xfrm>
          <a:prstGeom prst="rect">
            <a:avLst/>
          </a:prstGeom>
          <a:noFill/>
        </p:spPr>
        <p:txBody>
          <a:bodyPr wrap="square" rtlCol="0">
            <a:spAutoFit/>
          </a:bodyPr>
          <a:lstStyle/>
          <a:p>
            <a:r>
              <a:rPr lang="ru-RU" dirty="0">
                <a:solidFill>
                  <a:schemeClr val="bg1"/>
                </a:solidFill>
                <a:cs typeface="Times New Roman Cyr" pitchFamily="18" charset="0"/>
              </a:rPr>
              <a:t>Сведения о внесении изменений в параметры бюджета города Урай в </a:t>
            </a:r>
            <a:r>
              <a:rPr lang="ru-RU" dirty="0" smtClean="0">
                <a:solidFill>
                  <a:schemeClr val="bg1"/>
                </a:solidFill>
                <a:cs typeface="Times New Roman Cyr" pitchFamily="18" charset="0"/>
              </a:rPr>
              <a:t>2025 </a:t>
            </a:r>
            <a:r>
              <a:rPr lang="ru-RU" dirty="0">
                <a:solidFill>
                  <a:schemeClr val="bg1"/>
                </a:solidFill>
                <a:cs typeface="Times New Roman Cyr" pitchFamily="18" charset="0"/>
              </a:rPr>
              <a:t>году по</a:t>
            </a:r>
            <a:r>
              <a:rPr lang="ru-RU" dirty="0">
                <a:solidFill>
                  <a:schemeClr val="bg1"/>
                </a:solidFill>
              </a:rPr>
              <a:t> разделам, подразделам классификации расходов бюджета, тыс.рублей</a:t>
            </a:r>
            <a:endParaRPr lang="ru-RU" dirty="0">
              <a:cs typeface="Times New Roman Cyr" pitchFamily="18" charset="0"/>
            </a:endParaRPr>
          </a:p>
        </p:txBody>
      </p:sp>
      <p:graphicFrame>
        <p:nvGraphicFramePr>
          <p:cNvPr id="17" name="Таблица 16">
            <a:extLst>
              <a:ext uri="{FF2B5EF4-FFF2-40B4-BE49-F238E27FC236}">
                <a16:creationId xmlns="" xmlns:a16="http://schemas.microsoft.com/office/drawing/2014/main" id="{B112E735-00D0-4D62-87F8-442D9AA63A0E}"/>
              </a:ext>
            </a:extLst>
          </p:cNvPr>
          <p:cNvGraphicFramePr>
            <a:graphicFrameLocks noGrp="1"/>
          </p:cNvGraphicFramePr>
          <p:nvPr>
            <p:extLst>
              <p:ext uri="{D42A27DB-BD31-4B8C-83A1-F6EECF244321}">
                <p14:modId xmlns="" xmlns:p14="http://schemas.microsoft.com/office/powerpoint/2010/main" val="3000564185"/>
              </p:ext>
            </p:extLst>
          </p:nvPr>
        </p:nvGraphicFramePr>
        <p:xfrm>
          <a:off x="152400" y="799059"/>
          <a:ext cx="11887201" cy="5982742"/>
        </p:xfrm>
        <a:graphic>
          <a:graphicData uri="http://schemas.openxmlformats.org/drawingml/2006/table">
            <a:tbl>
              <a:tblPr>
                <a:tableStyleId>{BC89EF96-8CEA-46FF-86C4-4CE0E7609802}</a:tableStyleId>
              </a:tblPr>
              <a:tblGrid>
                <a:gridCol w="463138">
                  <a:extLst>
                    <a:ext uri="{9D8B030D-6E8A-4147-A177-3AD203B41FA5}">
                      <a16:colId xmlns="" xmlns:a16="http://schemas.microsoft.com/office/drawing/2014/main" val="4220440227"/>
                    </a:ext>
                  </a:extLst>
                </a:gridCol>
                <a:gridCol w="3118262">
                  <a:extLst>
                    <a:ext uri="{9D8B030D-6E8A-4147-A177-3AD203B41FA5}">
                      <a16:colId xmlns="" xmlns:a16="http://schemas.microsoft.com/office/drawing/2014/main" val="3435061341"/>
                    </a:ext>
                  </a:extLst>
                </a:gridCol>
                <a:gridCol w="1066800">
                  <a:extLst>
                    <a:ext uri="{9D8B030D-6E8A-4147-A177-3AD203B41FA5}">
                      <a16:colId xmlns="" xmlns:a16="http://schemas.microsoft.com/office/drawing/2014/main" val="3169337932"/>
                    </a:ext>
                  </a:extLst>
                </a:gridCol>
                <a:gridCol w="990600">
                  <a:extLst>
                    <a:ext uri="{9D8B030D-6E8A-4147-A177-3AD203B41FA5}">
                      <a16:colId xmlns="" xmlns:a16="http://schemas.microsoft.com/office/drawing/2014/main" val="1277120478"/>
                    </a:ext>
                  </a:extLst>
                </a:gridCol>
                <a:gridCol w="999506">
                  <a:extLst>
                    <a:ext uri="{9D8B030D-6E8A-4147-A177-3AD203B41FA5}">
                      <a16:colId xmlns="" xmlns:a16="http://schemas.microsoft.com/office/drawing/2014/main" val="3633772539"/>
                    </a:ext>
                  </a:extLst>
                </a:gridCol>
                <a:gridCol w="1003465">
                  <a:extLst>
                    <a:ext uri="{9D8B030D-6E8A-4147-A177-3AD203B41FA5}">
                      <a16:colId xmlns="" xmlns:a16="http://schemas.microsoft.com/office/drawing/2014/main" val="2471717578"/>
                    </a:ext>
                  </a:extLst>
                </a:gridCol>
                <a:gridCol w="1080655">
                  <a:extLst>
                    <a:ext uri="{9D8B030D-6E8A-4147-A177-3AD203B41FA5}">
                      <a16:colId xmlns="" xmlns:a16="http://schemas.microsoft.com/office/drawing/2014/main" val="449769987"/>
                    </a:ext>
                  </a:extLst>
                </a:gridCol>
                <a:gridCol w="878774">
                  <a:extLst>
                    <a:ext uri="{9D8B030D-6E8A-4147-A177-3AD203B41FA5}">
                      <a16:colId xmlns="" xmlns:a16="http://schemas.microsoft.com/office/drawing/2014/main" val="3186525285"/>
                    </a:ext>
                  </a:extLst>
                </a:gridCol>
                <a:gridCol w="1371600">
                  <a:extLst>
                    <a:ext uri="{9D8B030D-6E8A-4147-A177-3AD203B41FA5}">
                      <a16:colId xmlns="" xmlns:a16="http://schemas.microsoft.com/office/drawing/2014/main" val="3248873973"/>
                    </a:ext>
                  </a:extLst>
                </a:gridCol>
                <a:gridCol w="914401">
                  <a:extLst>
                    <a:ext uri="{9D8B030D-6E8A-4147-A177-3AD203B41FA5}">
                      <a16:colId xmlns="" xmlns:a16="http://schemas.microsoft.com/office/drawing/2014/main" val="3386555897"/>
                    </a:ext>
                  </a:extLst>
                </a:gridCol>
              </a:tblGrid>
              <a:tr h="990600">
                <a:tc>
                  <a:txBody>
                    <a:bodyPr/>
                    <a:lstStyle/>
                    <a:p>
                      <a:pPr algn="ctr" rtl="0" fontAlgn="ctr"/>
                      <a:r>
                        <a:rPr lang="ru-RU" sz="1000" u="none" strike="noStrike" dirty="0">
                          <a:effectLst/>
                        </a:rPr>
                        <a:t>Код </a:t>
                      </a:r>
                      <a:endParaRPr lang="ru-RU" sz="1000" b="0" i="0" u="none" strike="noStrike" dirty="0">
                        <a:solidFill>
                          <a:schemeClr val="tx1"/>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Наименование показателя</a:t>
                      </a:r>
                      <a:endParaRPr lang="ru-RU" sz="1000" b="0" i="0" u="none" strike="noStrike" dirty="0">
                        <a:solidFill>
                          <a:schemeClr val="tx1"/>
                        </a:solidFill>
                        <a:effectLst/>
                        <a:latin typeface="Oswald" panose="020B0604020202020204" charset="-52"/>
                      </a:endParaRPr>
                    </a:p>
                  </a:txBody>
                  <a:tcPr marL="3636" marR="3636" marT="3636" marB="0" anchor="ctr"/>
                </a:tc>
                <a:tc>
                  <a:txBody>
                    <a:bodyPr/>
                    <a:lstStyle/>
                    <a:p>
                      <a:pPr algn="ctr" fontAlgn="ctr"/>
                      <a:r>
                        <a:rPr lang="ru-RU" sz="1000" u="none" strike="noStrike" dirty="0"/>
                        <a:t>План по решению Думы от </a:t>
                      </a:r>
                      <a:r>
                        <a:rPr lang="ru-RU" sz="1000" u="none" strike="noStrike" dirty="0" smtClean="0"/>
                        <a:t>29.11.2024 </a:t>
                      </a:r>
                      <a:r>
                        <a:rPr lang="ru-RU" sz="1000" u="none" strike="noStrike" dirty="0"/>
                        <a:t>№</a:t>
                      </a:r>
                      <a:r>
                        <a:rPr lang="ru-RU" sz="1000" u="none" strike="noStrike" dirty="0" smtClean="0"/>
                        <a:t>81</a:t>
                      </a:r>
                      <a:r>
                        <a:rPr lang="ru-RU" sz="1000" u="none" strike="noStrike" baseline="0" dirty="0" smtClean="0"/>
                        <a:t> </a:t>
                      </a:r>
                      <a:r>
                        <a:rPr lang="ru-RU" sz="1000" u="none" strike="noStrike" dirty="0" smtClean="0"/>
                        <a:t>(первоначальный</a:t>
                      </a:r>
                      <a:r>
                        <a:rPr lang="ru-RU" sz="1000" u="none" strike="noStrike" dirty="0"/>
                        <a:t>)</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18.03.2025 №12                                                                        </a:t>
                      </a:r>
                      <a:r>
                        <a:rPr lang="ru-RU" sz="1000" u="none" strike="noStrike" dirty="0"/>
                        <a:t>(+/-) (уточнение 1)</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30.05.2025 №32                                                                                                            </a:t>
                      </a:r>
                      <a:r>
                        <a:rPr lang="ru-RU" sz="1000" u="none" strike="noStrike" dirty="0"/>
                        <a:t>(+/-) (уточнение 2)</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06.10.2025 </a:t>
                      </a:r>
                      <a:r>
                        <a:rPr lang="ru-RU" sz="1000" u="none" strike="noStrike" dirty="0"/>
                        <a:t>№</a:t>
                      </a:r>
                      <a:r>
                        <a:rPr lang="ru-RU" sz="1000" u="none" strike="noStrike" dirty="0" smtClean="0"/>
                        <a:t>71                                                                           </a:t>
                      </a:r>
                      <a:r>
                        <a:rPr lang="ru-RU" sz="1000" u="none" strike="noStrike" dirty="0"/>
                        <a:t>(+/-) (уточнение </a:t>
                      </a:r>
                      <a:r>
                        <a:rPr lang="ru-RU" sz="1000" u="none" strike="noStrike" dirty="0" smtClean="0"/>
                        <a:t>3)</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19.12.2025 </a:t>
                      </a:r>
                      <a:r>
                        <a:rPr lang="ru-RU" sz="1000" u="none" strike="noStrike" dirty="0"/>
                        <a:t>№</a:t>
                      </a:r>
                      <a:r>
                        <a:rPr lang="ru-RU" sz="1000" u="none" strike="noStrike" dirty="0" smtClean="0"/>
                        <a:t>109                                                                                   </a:t>
                      </a:r>
                      <a:r>
                        <a:rPr lang="ru-RU" sz="1000" u="none" strike="noStrike" dirty="0"/>
                        <a:t>(+/-) (уточнение </a:t>
                      </a:r>
                      <a:r>
                        <a:rPr lang="ru-RU" sz="1000" u="none" strike="noStrike" dirty="0" smtClean="0"/>
                        <a:t>4)</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Итого изменений, внесенных решение Думы </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вносимые в соответствии со ст.217, 232 БК РФ, и по основаниям в ст.5 решения Думы от </a:t>
                      </a:r>
                      <a:r>
                        <a:rPr lang="ru-RU" sz="1000" u="none" strike="noStrike" dirty="0" smtClean="0"/>
                        <a:t>29.11.2024</a:t>
                      </a:r>
                      <a:r>
                        <a:rPr lang="ru-RU" sz="1000" u="none" strike="noStrike" baseline="0" dirty="0" smtClean="0"/>
                        <a:t> </a:t>
                      </a:r>
                      <a:r>
                        <a:rPr lang="ru-RU" sz="1000" u="none" strike="noStrike" dirty="0" smtClean="0"/>
                        <a:t>№81                                                                           </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Уточненный план на </a:t>
                      </a:r>
                      <a:r>
                        <a:rPr lang="ru-RU" sz="1000" u="none" strike="noStrike" dirty="0" smtClean="0"/>
                        <a:t>2025 </a:t>
                      </a:r>
                      <a:r>
                        <a:rPr lang="ru-RU" sz="1000" u="none" strike="noStrike" dirty="0"/>
                        <a:t>год</a:t>
                      </a:r>
                      <a:endParaRPr lang="ru-RU" sz="10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174252996"/>
                  </a:ext>
                </a:extLst>
              </a:tr>
              <a:tr h="158549">
                <a:tc>
                  <a:txBody>
                    <a:bodyPr/>
                    <a:lstStyle/>
                    <a:p>
                      <a:pPr algn="ctr" rtl="0" fontAlgn="ctr"/>
                      <a:r>
                        <a:rPr lang="ru-RU" sz="1000" u="none" strike="noStrike" dirty="0">
                          <a:effectLst/>
                        </a:rPr>
                        <a:t>1</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2</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3</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4</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5</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6</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7</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8</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к.9=(к.4+к.5+к.6+к.7+к.8)</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smtClean="0">
                          <a:effectLst/>
                        </a:rPr>
                        <a:t>к.10=к.3+к.8+к.9</a:t>
                      </a:r>
                      <a:endParaRPr lang="ru-RU" sz="1000" b="0" i="0" u="none" strike="noStrike" dirty="0">
                        <a:solidFill>
                          <a:srgbClr val="000000"/>
                        </a:solidFill>
                        <a:effectLst/>
                        <a:latin typeface="Oswald" panose="020B0604020202020204" charset="-52"/>
                      </a:endParaRPr>
                    </a:p>
                  </a:txBody>
                  <a:tcPr marL="3636" marR="3636" marT="3636" marB="0" anchor="ctr"/>
                </a:tc>
                <a:extLst>
                  <a:ext uri="{0D108BD9-81ED-4DB2-BD59-A6C34878D82A}">
                    <a16:rowId xmlns="" xmlns:a16="http://schemas.microsoft.com/office/drawing/2014/main" val="4090975671"/>
                  </a:ext>
                </a:extLst>
              </a:tr>
              <a:tr h="185626">
                <a:tc>
                  <a:txBody>
                    <a:bodyPr/>
                    <a:lstStyle/>
                    <a:p>
                      <a:pPr algn="ctr" rtl="0" fontAlgn="b"/>
                      <a:r>
                        <a:rPr lang="ru-RU" sz="1000" b="1" i="0" u="none" strike="noStrike" dirty="0">
                          <a:solidFill>
                            <a:srgbClr val="000000"/>
                          </a:solidFill>
                          <a:latin typeface="+mn-lt"/>
                        </a:rPr>
                        <a:t>0100</a:t>
                      </a:r>
                    </a:p>
                  </a:txBody>
                  <a:tcPr marL="9525" marR="9525" marT="9525" marB="0" anchor="b"/>
                </a:tc>
                <a:tc>
                  <a:txBody>
                    <a:bodyPr/>
                    <a:lstStyle/>
                    <a:p>
                      <a:pPr algn="l" rtl="0" fontAlgn="b"/>
                      <a:r>
                        <a:rPr lang="ru-RU" sz="1000" b="1" i="0" u="none" strike="noStrike" dirty="0">
                          <a:solidFill>
                            <a:srgbClr val="000000"/>
                          </a:solidFill>
                          <a:latin typeface="+mn-lt"/>
                        </a:rPr>
                        <a:t>Общегосударственные вопросы</a:t>
                      </a:r>
                    </a:p>
                  </a:txBody>
                  <a:tcPr marL="9525" marR="9525" marT="9525" marB="0" anchor="b"/>
                </a:tc>
                <a:tc>
                  <a:txBody>
                    <a:bodyPr/>
                    <a:lstStyle/>
                    <a:p>
                      <a:pPr algn="r" rtl="0" fontAlgn="b"/>
                      <a:r>
                        <a:rPr lang="ru-RU" sz="1000" b="1" i="0" u="none" strike="noStrike" dirty="0">
                          <a:solidFill>
                            <a:srgbClr val="000000"/>
                          </a:solidFill>
                          <a:latin typeface="+mn-lt"/>
                        </a:rPr>
                        <a:t>393 894,7</a:t>
                      </a:r>
                    </a:p>
                  </a:txBody>
                  <a:tcPr marL="9525" marR="9525" marT="9525" marB="0" anchor="b"/>
                </a:tc>
                <a:tc>
                  <a:txBody>
                    <a:bodyPr/>
                    <a:lstStyle/>
                    <a:p>
                      <a:pPr algn="r" rtl="0" fontAlgn="b"/>
                      <a:r>
                        <a:rPr lang="ru-RU" sz="1000" b="1" i="0" u="none" strike="noStrike">
                          <a:solidFill>
                            <a:srgbClr val="000000"/>
                          </a:solidFill>
                          <a:latin typeface="+mn-lt"/>
                        </a:rPr>
                        <a:t>+ 8 237,9</a:t>
                      </a:r>
                    </a:p>
                  </a:txBody>
                  <a:tcPr marL="9525" marR="9525" marT="9525" marB="0" anchor="b"/>
                </a:tc>
                <a:tc>
                  <a:txBody>
                    <a:bodyPr/>
                    <a:lstStyle/>
                    <a:p>
                      <a:pPr algn="r" rtl="0" fontAlgn="b"/>
                      <a:r>
                        <a:rPr lang="ru-RU" sz="1000" b="1" i="0" u="none" strike="noStrike" dirty="0">
                          <a:solidFill>
                            <a:srgbClr val="000000"/>
                          </a:solidFill>
                          <a:latin typeface="+mn-lt"/>
                        </a:rPr>
                        <a:t>- 7 508,9</a:t>
                      </a:r>
                    </a:p>
                  </a:txBody>
                  <a:tcPr marL="9525" marR="9525" marT="9525" marB="0" anchor="b"/>
                </a:tc>
                <a:tc>
                  <a:txBody>
                    <a:bodyPr/>
                    <a:lstStyle/>
                    <a:p>
                      <a:pPr algn="r" rtl="0" fontAlgn="b"/>
                      <a:r>
                        <a:rPr lang="ru-RU" sz="1000" b="1" i="0" u="none" strike="noStrike">
                          <a:solidFill>
                            <a:srgbClr val="000000"/>
                          </a:solidFill>
                          <a:latin typeface="+mn-lt"/>
                        </a:rPr>
                        <a:t>+ 5 733,4</a:t>
                      </a:r>
                    </a:p>
                  </a:txBody>
                  <a:tcPr marL="9525" marR="9525" marT="9525" marB="0" anchor="b"/>
                </a:tc>
                <a:tc>
                  <a:txBody>
                    <a:bodyPr/>
                    <a:lstStyle/>
                    <a:p>
                      <a:pPr algn="r" rtl="0" fontAlgn="b"/>
                      <a:r>
                        <a:rPr lang="ru-RU" sz="1000" b="1" i="0" u="none" strike="noStrike">
                          <a:solidFill>
                            <a:srgbClr val="000000"/>
                          </a:solidFill>
                          <a:latin typeface="+mn-lt"/>
                        </a:rPr>
                        <a:t>+ 10 132,4</a:t>
                      </a:r>
                    </a:p>
                  </a:txBody>
                  <a:tcPr marL="9525" marR="9525" marT="9525" marB="0" anchor="b"/>
                </a:tc>
                <a:tc>
                  <a:txBody>
                    <a:bodyPr/>
                    <a:lstStyle/>
                    <a:p>
                      <a:pPr algn="r" rtl="0" fontAlgn="b"/>
                      <a:r>
                        <a:rPr lang="ru-RU" sz="1000" b="1" i="0" u="none" strike="noStrike">
                          <a:solidFill>
                            <a:srgbClr val="000000"/>
                          </a:solidFill>
                          <a:latin typeface="+mn-lt"/>
                        </a:rPr>
                        <a:t>16 594,7</a:t>
                      </a:r>
                    </a:p>
                  </a:txBody>
                  <a:tcPr marL="9525" marR="9525" marT="9525" marB="0" anchor="b"/>
                </a:tc>
                <a:tc>
                  <a:txBody>
                    <a:bodyPr/>
                    <a:lstStyle/>
                    <a:p>
                      <a:pPr algn="r" rtl="0" fontAlgn="b"/>
                      <a:r>
                        <a:rPr lang="ru-RU" sz="1000" b="1" i="0" u="none" strike="noStrike">
                          <a:solidFill>
                            <a:srgbClr val="000000"/>
                          </a:solidFill>
                          <a:latin typeface="+mn-lt"/>
                        </a:rPr>
                        <a:t>+ 90,0</a:t>
                      </a:r>
                    </a:p>
                  </a:txBody>
                  <a:tcPr marL="9525" marR="9525" marT="9525" marB="0" anchor="b"/>
                </a:tc>
                <a:tc>
                  <a:txBody>
                    <a:bodyPr/>
                    <a:lstStyle/>
                    <a:p>
                      <a:pPr algn="r" rtl="0" fontAlgn="b"/>
                      <a:r>
                        <a:rPr lang="ru-RU" sz="1000" b="1" i="0" u="none" strike="noStrike">
                          <a:solidFill>
                            <a:srgbClr val="000000"/>
                          </a:solidFill>
                          <a:latin typeface="+mn-lt"/>
                        </a:rPr>
                        <a:t>410 579,5</a:t>
                      </a:r>
                    </a:p>
                  </a:txBody>
                  <a:tcPr marL="9525" marR="9525" marT="9525" marB="0" anchor="b"/>
                </a:tc>
                <a:extLst>
                  <a:ext uri="{0D108BD9-81ED-4DB2-BD59-A6C34878D82A}">
                    <a16:rowId xmlns="" xmlns:a16="http://schemas.microsoft.com/office/drawing/2014/main" val="2838973561"/>
                  </a:ext>
                </a:extLst>
              </a:tr>
              <a:tr h="185626">
                <a:tc>
                  <a:txBody>
                    <a:bodyPr/>
                    <a:lstStyle/>
                    <a:p>
                      <a:pPr algn="ctr" rtl="0" fontAlgn="b"/>
                      <a:r>
                        <a:rPr lang="ru-RU" sz="1000" b="0" i="0" u="none" strike="noStrike">
                          <a:solidFill>
                            <a:srgbClr val="000000"/>
                          </a:solidFill>
                          <a:latin typeface="+mn-lt"/>
                        </a:rPr>
                        <a:t>0102</a:t>
                      </a:r>
                    </a:p>
                  </a:txBody>
                  <a:tcPr marL="9525" marR="9525" marT="9525" marB="0" anchor="b"/>
                </a:tc>
                <a:tc>
                  <a:txBody>
                    <a:bodyPr/>
                    <a:lstStyle/>
                    <a:p>
                      <a:pPr algn="l" rtl="0" fontAlgn="b"/>
                      <a:r>
                        <a:rPr lang="ru-RU" sz="1000" b="0" i="0" u="none" strike="noStrike" dirty="0">
                          <a:solidFill>
                            <a:srgbClr val="000000"/>
                          </a:solidFill>
                          <a:latin typeface="+mn-lt"/>
                        </a:rPr>
                        <a:t>Функционирование высшего должностного лица субъекта Российской Федерации и муниципального образования </a:t>
                      </a:r>
                    </a:p>
                  </a:txBody>
                  <a:tcPr marL="9525" marR="9525" marT="9525" marB="0" anchor="b"/>
                </a:tc>
                <a:tc>
                  <a:txBody>
                    <a:bodyPr/>
                    <a:lstStyle/>
                    <a:p>
                      <a:pPr algn="r" rtl="0" fontAlgn="b"/>
                      <a:r>
                        <a:rPr lang="ru-RU" sz="1000" b="0" i="0" u="none" strike="noStrike" dirty="0">
                          <a:solidFill>
                            <a:srgbClr val="000000"/>
                          </a:solidFill>
                          <a:latin typeface="+mn-lt"/>
                        </a:rPr>
                        <a:t>31 636,3</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+ 3 865,1</a:t>
                      </a:r>
                    </a:p>
                  </a:txBody>
                  <a:tcPr marL="9525" marR="9525" marT="9525" marB="0" anchor="b"/>
                </a:tc>
                <a:tc>
                  <a:txBody>
                    <a:bodyPr/>
                    <a:lstStyle/>
                    <a:p>
                      <a:pPr algn="r" rtl="0" fontAlgn="b"/>
                      <a:r>
                        <a:rPr lang="ru-RU" sz="1000" b="0" i="0" u="none" strike="noStrike">
                          <a:solidFill>
                            <a:srgbClr val="000000"/>
                          </a:solidFill>
                          <a:latin typeface="+mn-lt"/>
                        </a:rPr>
                        <a:t>+ 1 707,1</a:t>
                      </a:r>
                    </a:p>
                  </a:txBody>
                  <a:tcPr marL="9525" marR="9525" marT="9525" marB="0" anchor="b"/>
                </a:tc>
                <a:tc>
                  <a:txBody>
                    <a:bodyPr/>
                    <a:lstStyle/>
                    <a:p>
                      <a:pPr algn="r" rtl="0" fontAlgn="b"/>
                      <a:r>
                        <a:rPr lang="ru-RU" sz="1000" b="0" i="0" u="none" strike="noStrike" dirty="0">
                          <a:solidFill>
                            <a:srgbClr val="000000"/>
                          </a:solidFill>
                          <a:latin typeface="+mn-lt"/>
                        </a:rPr>
                        <a:t>+ 5 572,2</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+ 37 208,5</a:t>
                      </a:r>
                    </a:p>
                  </a:txBody>
                  <a:tcPr marL="9525" marR="9525" marT="9525" marB="0" anchor="b"/>
                </a:tc>
              </a:tr>
              <a:tr h="185626">
                <a:tc>
                  <a:txBody>
                    <a:bodyPr/>
                    <a:lstStyle/>
                    <a:p>
                      <a:pPr algn="ctr" rtl="0" fontAlgn="b"/>
                      <a:r>
                        <a:rPr lang="ru-RU" sz="1000" b="0" i="0" u="none" strike="noStrike">
                          <a:solidFill>
                            <a:srgbClr val="000000"/>
                          </a:solidFill>
                          <a:latin typeface="+mn-lt"/>
                        </a:rPr>
                        <a:t>0103</a:t>
                      </a:r>
                    </a:p>
                  </a:txBody>
                  <a:tcPr marL="9525" marR="9525" marT="9525" marB="0" anchor="b"/>
                </a:tc>
                <a:tc>
                  <a:txBody>
                    <a:bodyPr/>
                    <a:lstStyle/>
                    <a:p>
                      <a:pPr algn="l" rtl="0" fontAlgn="b"/>
                      <a:r>
                        <a:rPr lang="ru-RU" sz="1000" b="0" i="0" u="none" strike="noStrike" dirty="0">
                          <a:solidFill>
                            <a:srgbClr val="000000"/>
                          </a:solidFill>
                          <a:latin typeface="+mn-lt"/>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nchor="b"/>
                </a:tc>
                <a:tc>
                  <a:txBody>
                    <a:bodyPr/>
                    <a:lstStyle/>
                    <a:p>
                      <a:pPr algn="r" rtl="0" fontAlgn="b"/>
                      <a:r>
                        <a:rPr lang="ru-RU" sz="1000" b="0" i="0" u="none" strike="noStrike">
                          <a:solidFill>
                            <a:srgbClr val="000000"/>
                          </a:solidFill>
                          <a:latin typeface="+mn-lt"/>
                        </a:rPr>
                        <a:t>17 019,6</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+ 445,0</a:t>
                      </a:r>
                    </a:p>
                  </a:txBody>
                  <a:tcPr marL="9525" marR="9525" marT="9525" marB="0" anchor="b"/>
                </a:tc>
                <a:tc>
                  <a:txBody>
                    <a:bodyPr/>
                    <a:lstStyle/>
                    <a:p>
                      <a:pPr algn="r" rtl="0" fontAlgn="b"/>
                      <a:r>
                        <a:rPr lang="ru-RU" sz="1000" b="0" i="0" u="none" strike="noStrike" dirty="0">
                          <a:solidFill>
                            <a:srgbClr val="000000"/>
                          </a:solidFill>
                          <a:latin typeface="+mn-lt"/>
                        </a:rPr>
                        <a:t>+ 159,0</a:t>
                      </a:r>
                    </a:p>
                  </a:txBody>
                  <a:tcPr marL="9525" marR="9525" marT="9525" marB="0" anchor="b"/>
                </a:tc>
                <a:tc>
                  <a:txBody>
                    <a:bodyPr/>
                    <a:lstStyle/>
                    <a:p>
                      <a:pPr algn="r" rtl="0" fontAlgn="b"/>
                      <a:r>
                        <a:rPr lang="ru-RU" sz="1000" b="0" i="0" u="none" strike="noStrike">
                          <a:solidFill>
                            <a:srgbClr val="000000"/>
                          </a:solidFill>
                          <a:latin typeface="+mn-lt"/>
                        </a:rPr>
                        <a:t>+ 604,0</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+ 17 623,6</a:t>
                      </a:r>
                    </a:p>
                  </a:txBody>
                  <a:tcPr marL="9525" marR="9525" marT="9525" marB="0" anchor="b"/>
                </a:tc>
              </a:tr>
              <a:tr h="185626">
                <a:tc>
                  <a:txBody>
                    <a:bodyPr/>
                    <a:lstStyle/>
                    <a:p>
                      <a:pPr algn="ctr" rtl="0" fontAlgn="b"/>
                      <a:r>
                        <a:rPr lang="ru-RU" sz="1000" b="0" i="0" u="none" strike="noStrike">
                          <a:solidFill>
                            <a:srgbClr val="000000"/>
                          </a:solidFill>
                          <a:latin typeface="+mn-lt"/>
                        </a:rPr>
                        <a:t>0104</a:t>
                      </a:r>
                    </a:p>
                  </a:txBody>
                  <a:tcPr marL="9525" marR="9525" marT="9525" marB="0" anchor="b"/>
                </a:tc>
                <a:tc>
                  <a:txBody>
                    <a:bodyPr/>
                    <a:lstStyle/>
                    <a:p>
                      <a:pPr algn="l" rtl="0" fontAlgn="b"/>
                      <a:r>
                        <a:rPr lang="ru-RU" sz="1000" b="0" i="0" u="none" strike="noStrike">
                          <a:solidFill>
                            <a:srgbClr val="000000"/>
                          </a:solidFill>
                          <a:latin typeface="+mn-l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 </a:t>
                      </a:r>
                    </a:p>
                  </a:txBody>
                  <a:tcPr marL="9525" marR="9525" marT="9525" marB="0" anchor="b"/>
                </a:tc>
                <a:tc>
                  <a:txBody>
                    <a:bodyPr/>
                    <a:lstStyle/>
                    <a:p>
                      <a:pPr algn="r" rtl="0" fontAlgn="b"/>
                      <a:r>
                        <a:rPr lang="ru-RU" sz="1000" b="0" i="0" u="none" strike="noStrike">
                          <a:solidFill>
                            <a:srgbClr val="000000"/>
                          </a:solidFill>
                          <a:latin typeface="+mn-lt"/>
                        </a:rPr>
                        <a:t>255 871,9</a:t>
                      </a:r>
                    </a:p>
                  </a:txBody>
                  <a:tcPr marL="9525" marR="9525" marT="9525" marB="0" anchor="b"/>
                </a:tc>
                <a:tc>
                  <a:txBody>
                    <a:bodyPr/>
                    <a:lstStyle/>
                    <a:p>
                      <a:pPr algn="r" rtl="0" fontAlgn="b"/>
                      <a:r>
                        <a:rPr lang="ru-RU" sz="1000" b="0" i="0" u="none" strike="noStrike" dirty="0">
                          <a:solidFill>
                            <a:srgbClr val="000000"/>
                          </a:solidFill>
                          <a:latin typeface="+mn-lt"/>
                        </a:rPr>
                        <a:t>+ 6 370,9</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+ 3 819,1</a:t>
                      </a:r>
                    </a:p>
                  </a:txBody>
                  <a:tcPr marL="9525" marR="9525" marT="9525" marB="0" anchor="b"/>
                </a:tc>
                <a:tc>
                  <a:txBody>
                    <a:bodyPr/>
                    <a:lstStyle/>
                    <a:p>
                      <a:pPr algn="r" rtl="0" fontAlgn="b"/>
                      <a:r>
                        <a:rPr lang="ru-RU" sz="1000" b="0" i="0" u="none" strike="noStrike" dirty="0">
                          <a:solidFill>
                            <a:srgbClr val="000000"/>
                          </a:solidFill>
                          <a:latin typeface="+mn-lt"/>
                        </a:rPr>
                        <a:t>+ 12 223,7</a:t>
                      </a:r>
                    </a:p>
                  </a:txBody>
                  <a:tcPr marL="9525" marR="9525" marT="9525" marB="0" anchor="b"/>
                </a:tc>
                <a:tc>
                  <a:txBody>
                    <a:bodyPr/>
                    <a:lstStyle/>
                    <a:p>
                      <a:pPr algn="r" rtl="0" fontAlgn="b"/>
                      <a:r>
                        <a:rPr lang="ru-RU" sz="1000" b="0" i="0" u="none" strike="noStrike" dirty="0">
                          <a:solidFill>
                            <a:srgbClr val="000000"/>
                          </a:solidFill>
                          <a:latin typeface="+mn-lt"/>
                        </a:rPr>
                        <a:t>+ 22 413,7</a:t>
                      </a:r>
                    </a:p>
                  </a:txBody>
                  <a:tcPr marL="9525" marR="9525" marT="9525" marB="0" anchor="b"/>
                </a:tc>
                <a:tc>
                  <a:txBody>
                    <a:bodyPr/>
                    <a:lstStyle/>
                    <a:p>
                      <a:pPr algn="r" rtl="0" fontAlgn="b"/>
                      <a:r>
                        <a:rPr lang="ru-RU" sz="1000" b="0" i="0" u="none" strike="noStrike">
                          <a:solidFill>
                            <a:srgbClr val="000000"/>
                          </a:solidFill>
                          <a:latin typeface="+mn-lt"/>
                        </a:rPr>
                        <a:t>- 110,0</a:t>
                      </a:r>
                    </a:p>
                  </a:txBody>
                  <a:tcPr marL="9525" marR="9525" marT="9525" marB="0" anchor="b"/>
                </a:tc>
                <a:tc>
                  <a:txBody>
                    <a:bodyPr/>
                    <a:lstStyle/>
                    <a:p>
                      <a:pPr algn="r" rtl="0" fontAlgn="b"/>
                      <a:r>
                        <a:rPr lang="ru-RU" sz="1000" b="0" i="0" u="none" strike="noStrike">
                          <a:solidFill>
                            <a:srgbClr val="000000"/>
                          </a:solidFill>
                          <a:latin typeface="+mn-lt"/>
                        </a:rPr>
                        <a:t>+ 278 175,6</a:t>
                      </a:r>
                    </a:p>
                  </a:txBody>
                  <a:tcPr marL="9525" marR="9525" marT="9525" marB="0" anchor="b"/>
                </a:tc>
              </a:tr>
              <a:tr h="128466">
                <a:tc>
                  <a:txBody>
                    <a:bodyPr/>
                    <a:lstStyle/>
                    <a:p>
                      <a:pPr algn="ctr" rtl="0" fontAlgn="b"/>
                      <a:r>
                        <a:rPr lang="ru-RU" sz="1000" b="0" i="0" u="none" strike="noStrike">
                          <a:solidFill>
                            <a:srgbClr val="000000"/>
                          </a:solidFill>
                          <a:latin typeface="+mn-lt"/>
                        </a:rPr>
                        <a:t>0105</a:t>
                      </a:r>
                    </a:p>
                  </a:txBody>
                  <a:tcPr marL="9525" marR="9525" marT="9525" marB="0" anchor="b"/>
                </a:tc>
                <a:tc>
                  <a:txBody>
                    <a:bodyPr/>
                    <a:lstStyle/>
                    <a:p>
                      <a:pPr algn="l" rtl="0" fontAlgn="b"/>
                      <a:r>
                        <a:rPr lang="ru-RU" sz="1000" b="0" i="0" u="none" strike="noStrike" dirty="0">
                          <a:solidFill>
                            <a:srgbClr val="000000"/>
                          </a:solidFill>
                          <a:latin typeface="+mn-lt"/>
                        </a:rPr>
                        <a:t>Судебная система</a:t>
                      </a:r>
                    </a:p>
                  </a:txBody>
                  <a:tcPr marL="9525" marR="9525" marT="9525" marB="0" anchor="b"/>
                </a:tc>
                <a:tc>
                  <a:txBody>
                    <a:bodyPr/>
                    <a:lstStyle/>
                    <a:p>
                      <a:pPr algn="r" rtl="0" fontAlgn="b"/>
                      <a:r>
                        <a:rPr lang="ru-RU" sz="1000" b="0" i="0" u="none" strike="noStrike">
                          <a:solidFill>
                            <a:srgbClr val="000000"/>
                          </a:solidFill>
                          <a:latin typeface="+mn-lt"/>
                        </a:rPr>
                        <a:t>6,7</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0,0</a:t>
                      </a:r>
                    </a:p>
                  </a:txBody>
                  <a:tcPr marL="9525" marR="9525" marT="9525" marB="0" anchor="b"/>
                </a:tc>
                <a:tc>
                  <a:txBody>
                    <a:bodyPr/>
                    <a:lstStyle/>
                    <a:p>
                      <a:pPr algn="r" rtl="0" fontAlgn="b"/>
                      <a:r>
                        <a:rPr lang="ru-RU" sz="1000" b="0" i="0" u="none" strike="noStrike" dirty="0">
                          <a:solidFill>
                            <a:srgbClr val="000000"/>
                          </a:solidFill>
                          <a:latin typeface="+mn-lt"/>
                        </a:rPr>
                        <a:t> 0,0</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+ 6,7</a:t>
                      </a:r>
                    </a:p>
                  </a:txBody>
                  <a:tcPr marL="9525" marR="9525" marT="9525" marB="0" anchor="b"/>
                </a:tc>
                <a:extLst>
                  <a:ext uri="{0D108BD9-81ED-4DB2-BD59-A6C34878D82A}">
                    <a16:rowId xmlns="" xmlns:a16="http://schemas.microsoft.com/office/drawing/2014/main" val="3507298397"/>
                  </a:ext>
                </a:extLst>
              </a:tr>
              <a:tr h="347541">
                <a:tc>
                  <a:txBody>
                    <a:bodyPr/>
                    <a:lstStyle/>
                    <a:p>
                      <a:pPr algn="ctr" rtl="0" fontAlgn="b"/>
                      <a:r>
                        <a:rPr lang="ru-RU" sz="1000" b="0" i="0" u="none" strike="noStrike">
                          <a:solidFill>
                            <a:srgbClr val="000000"/>
                          </a:solidFill>
                          <a:latin typeface="+mn-lt"/>
                        </a:rPr>
                        <a:t>0106</a:t>
                      </a:r>
                    </a:p>
                  </a:txBody>
                  <a:tcPr marL="9525" marR="9525" marT="9525" marB="0" anchor="b"/>
                </a:tc>
                <a:tc>
                  <a:txBody>
                    <a:bodyPr/>
                    <a:lstStyle/>
                    <a:p>
                      <a:pPr algn="l" rtl="0" fontAlgn="b"/>
                      <a:r>
                        <a:rPr lang="ru-RU" sz="1000" b="0" i="0" u="none" strike="noStrike">
                          <a:solidFill>
                            <a:srgbClr val="000000"/>
                          </a:solidFill>
                          <a:latin typeface="+mn-lt"/>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b"/>
                </a:tc>
                <a:tc>
                  <a:txBody>
                    <a:bodyPr/>
                    <a:lstStyle/>
                    <a:p>
                      <a:pPr algn="r" rtl="0" fontAlgn="b"/>
                      <a:r>
                        <a:rPr lang="ru-RU" sz="1000" b="0" i="0" u="none" strike="noStrike">
                          <a:solidFill>
                            <a:srgbClr val="000000"/>
                          </a:solidFill>
                          <a:latin typeface="+mn-lt"/>
                        </a:rPr>
                        <a:t>50 887,2</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+ 940,8</a:t>
                      </a:r>
                    </a:p>
                  </a:txBody>
                  <a:tcPr marL="9525" marR="9525" marT="9525" marB="0" anchor="b"/>
                </a:tc>
                <a:tc>
                  <a:txBody>
                    <a:bodyPr/>
                    <a:lstStyle/>
                    <a:p>
                      <a:pPr algn="r" rtl="0" fontAlgn="b"/>
                      <a:r>
                        <a:rPr lang="ru-RU" sz="1000" b="0" i="0" u="none" strike="noStrike" dirty="0">
                          <a:solidFill>
                            <a:srgbClr val="000000"/>
                          </a:solidFill>
                          <a:latin typeface="+mn-lt"/>
                        </a:rPr>
                        <a:t>- 153,0</a:t>
                      </a:r>
                    </a:p>
                  </a:txBody>
                  <a:tcPr marL="9525" marR="9525" marT="9525" marB="0" anchor="b"/>
                </a:tc>
                <a:tc>
                  <a:txBody>
                    <a:bodyPr/>
                    <a:lstStyle/>
                    <a:p>
                      <a:pPr algn="r" rtl="0" fontAlgn="b"/>
                      <a:r>
                        <a:rPr lang="ru-RU" sz="1000" b="0" i="0" u="none" strike="noStrike" dirty="0">
                          <a:solidFill>
                            <a:srgbClr val="000000"/>
                          </a:solidFill>
                          <a:latin typeface="+mn-lt"/>
                        </a:rPr>
                        <a:t>+ 787,8</a:t>
                      </a:r>
                    </a:p>
                  </a:txBody>
                  <a:tcPr marL="9525" marR="9525" marT="9525" marB="0" anchor="b"/>
                </a:tc>
                <a:tc>
                  <a:txBody>
                    <a:bodyPr/>
                    <a:lstStyle/>
                    <a:p>
                      <a:pPr algn="r" rtl="0" fontAlgn="b"/>
                      <a:r>
                        <a:rPr lang="ru-RU" sz="1000" b="0" i="0" u="none" strike="noStrike" dirty="0">
                          <a:solidFill>
                            <a:srgbClr val="000000"/>
                          </a:solidFill>
                          <a:latin typeface="+mn-lt"/>
                        </a:rPr>
                        <a:t>+ 110,0</a:t>
                      </a:r>
                    </a:p>
                  </a:txBody>
                  <a:tcPr marL="9525" marR="9525" marT="9525" marB="0" anchor="b"/>
                </a:tc>
                <a:tc>
                  <a:txBody>
                    <a:bodyPr/>
                    <a:lstStyle/>
                    <a:p>
                      <a:pPr algn="r" rtl="0" fontAlgn="b"/>
                      <a:r>
                        <a:rPr lang="ru-RU" sz="1000" b="0" i="0" u="none" strike="noStrike">
                          <a:solidFill>
                            <a:srgbClr val="000000"/>
                          </a:solidFill>
                          <a:latin typeface="+mn-lt"/>
                        </a:rPr>
                        <a:t>+ 51 785,0</a:t>
                      </a:r>
                    </a:p>
                  </a:txBody>
                  <a:tcPr marL="9525" marR="9525" marT="9525" marB="0" anchor="b"/>
                </a:tc>
                <a:extLst>
                  <a:ext uri="{0D108BD9-81ED-4DB2-BD59-A6C34878D82A}">
                    <a16:rowId xmlns="" xmlns:a16="http://schemas.microsoft.com/office/drawing/2014/main" val="3003929457"/>
                  </a:ext>
                </a:extLst>
              </a:tr>
              <a:tr h="185616">
                <a:tc>
                  <a:txBody>
                    <a:bodyPr/>
                    <a:lstStyle/>
                    <a:p>
                      <a:pPr algn="ctr" rtl="0" fontAlgn="b"/>
                      <a:r>
                        <a:rPr lang="ru-RU" sz="1000" b="0" i="0" u="none" strike="noStrike">
                          <a:solidFill>
                            <a:srgbClr val="000000"/>
                          </a:solidFill>
                          <a:latin typeface="+mn-lt"/>
                        </a:rPr>
                        <a:t>0107</a:t>
                      </a:r>
                    </a:p>
                  </a:txBody>
                  <a:tcPr marL="9525" marR="9525" marT="9525" marB="0" anchor="b"/>
                </a:tc>
                <a:tc>
                  <a:txBody>
                    <a:bodyPr/>
                    <a:lstStyle/>
                    <a:p>
                      <a:pPr algn="l" rtl="0" fontAlgn="b"/>
                      <a:r>
                        <a:rPr lang="ru-RU" sz="1000" b="0" i="0" u="none" strike="noStrike" dirty="0">
                          <a:solidFill>
                            <a:srgbClr val="000000"/>
                          </a:solidFill>
                          <a:latin typeface="+mn-lt"/>
                        </a:rPr>
                        <a:t>Обеспечение проведения выборов и референдумов</a:t>
                      </a:r>
                    </a:p>
                  </a:txBody>
                  <a:tcPr marL="9525" marR="9525" marT="9525" marB="0" anchor="b"/>
                </a:tc>
                <a:tc>
                  <a:txBody>
                    <a:bodyPr/>
                    <a:lstStyle/>
                    <a:p>
                      <a:pPr algn="r" rtl="0" fontAlgn="b"/>
                      <a:r>
                        <a:rPr lang="ru-RU" sz="1000" b="0" i="0" u="none" strike="noStrike">
                          <a:solidFill>
                            <a:srgbClr val="000000"/>
                          </a:solidFill>
                          <a:latin typeface="+mn-lt"/>
                        </a:rPr>
                        <a:t>0,0</a:t>
                      </a:r>
                    </a:p>
                  </a:txBody>
                  <a:tcPr marL="9525" marR="9525" marT="9525" marB="0" anchor="b"/>
                </a:tc>
                <a:tc>
                  <a:txBody>
                    <a:bodyPr/>
                    <a:lstStyle/>
                    <a:p>
                      <a:pPr algn="r" rtl="0" fontAlgn="b"/>
                      <a:r>
                        <a:rPr lang="ru-RU" sz="1000" b="0" i="0" u="none" strike="noStrike">
                          <a:solidFill>
                            <a:srgbClr val="000000"/>
                          </a:solidFill>
                          <a:latin typeface="+mn-lt"/>
                        </a:rPr>
                        <a:t>+ 994,4</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- 994,3</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+ 0,1</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+ 0,1</a:t>
                      </a:r>
                    </a:p>
                  </a:txBody>
                  <a:tcPr marL="9525" marR="9525" marT="9525" marB="0" anchor="b"/>
                </a:tc>
                <a:extLst>
                  <a:ext uri="{0D108BD9-81ED-4DB2-BD59-A6C34878D82A}">
                    <a16:rowId xmlns="" xmlns:a16="http://schemas.microsoft.com/office/drawing/2014/main" val="833323645"/>
                  </a:ext>
                </a:extLst>
              </a:tr>
              <a:tr h="185626">
                <a:tc>
                  <a:txBody>
                    <a:bodyPr/>
                    <a:lstStyle/>
                    <a:p>
                      <a:pPr algn="ctr" rtl="0" fontAlgn="b"/>
                      <a:r>
                        <a:rPr lang="ru-RU" sz="1000" b="0" i="0" u="none" strike="noStrike">
                          <a:solidFill>
                            <a:srgbClr val="000000"/>
                          </a:solidFill>
                          <a:latin typeface="+mn-lt"/>
                        </a:rPr>
                        <a:t>0111</a:t>
                      </a:r>
                    </a:p>
                  </a:txBody>
                  <a:tcPr marL="9525" marR="9525" marT="9525" marB="0" anchor="b"/>
                </a:tc>
                <a:tc>
                  <a:txBody>
                    <a:bodyPr/>
                    <a:lstStyle/>
                    <a:p>
                      <a:pPr algn="l" rtl="0" fontAlgn="b"/>
                      <a:r>
                        <a:rPr lang="ru-RU" sz="1000" b="0" i="0" u="none" strike="noStrike">
                          <a:solidFill>
                            <a:srgbClr val="000000"/>
                          </a:solidFill>
                          <a:latin typeface="+mn-lt"/>
                        </a:rPr>
                        <a:t>Резервные фонды</a:t>
                      </a:r>
                    </a:p>
                  </a:txBody>
                  <a:tcPr marL="9525" marR="9525" marT="9525" marB="0" anchor="b"/>
                </a:tc>
                <a:tc>
                  <a:txBody>
                    <a:bodyPr/>
                    <a:lstStyle/>
                    <a:p>
                      <a:pPr algn="r" rtl="0" fontAlgn="b"/>
                      <a:r>
                        <a:rPr lang="ru-RU" sz="1000" b="0" i="0" u="none" strike="noStrike">
                          <a:solidFill>
                            <a:srgbClr val="000000"/>
                          </a:solidFill>
                          <a:latin typeface="+mn-lt"/>
                        </a:rPr>
                        <a:t>7 357,4</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- 652,7</a:t>
                      </a:r>
                    </a:p>
                  </a:txBody>
                  <a:tcPr marL="9525" marR="9525" marT="9525" marB="0" anchor="b"/>
                </a:tc>
                <a:tc>
                  <a:txBody>
                    <a:bodyPr/>
                    <a:lstStyle/>
                    <a:p>
                      <a:pPr algn="r" rtl="0" fontAlgn="b"/>
                      <a:r>
                        <a:rPr lang="ru-RU" sz="1000" b="0" i="0" u="none" strike="noStrike">
                          <a:solidFill>
                            <a:srgbClr val="000000"/>
                          </a:solidFill>
                          <a:latin typeface="+mn-lt"/>
                        </a:rPr>
                        <a:t>+ 2 799,8</a:t>
                      </a:r>
                    </a:p>
                  </a:txBody>
                  <a:tcPr marL="9525" marR="9525" marT="9525" marB="0" anchor="b"/>
                </a:tc>
                <a:tc>
                  <a:txBody>
                    <a:bodyPr/>
                    <a:lstStyle/>
                    <a:p>
                      <a:pPr algn="r" rtl="0" fontAlgn="b"/>
                      <a:r>
                        <a:rPr lang="ru-RU" sz="1000" b="0" i="0" u="none" strike="noStrike" dirty="0">
                          <a:solidFill>
                            <a:srgbClr val="000000"/>
                          </a:solidFill>
                          <a:latin typeface="+mn-lt"/>
                        </a:rPr>
                        <a:t>- 1 332,5</a:t>
                      </a:r>
                    </a:p>
                  </a:txBody>
                  <a:tcPr marL="9525" marR="9525" marT="9525" marB="0" anchor="b"/>
                </a:tc>
                <a:tc>
                  <a:txBody>
                    <a:bodyPr/>
                    <a:lstStyle/>
                    <a:p>
                      <a:pPr algn="r" rtl="0" fontAlgn="b"/>
                      <a:r>
                        <a:rPr lang="ru-RU" sz="1000" b="0" i="0" u="none" strike="noStrike" dirty="0">
                          <a:solidFill>
                            <a:srgbClr val="000000"/>
                          </a:solidFill>
                          <a:latin typeface="+mn-lt"/>
                        </a:rPr>
                        <a:t>+ 814,6</a:t>
                      </a:r>
                    </a:p>
                  </a:txBody>
                  <a:tcPr marL="9525" marR="9525" marT="9525" marB="0" anchor="b"/>
                </a:tc>
                <a:tc>
                  <a:txBody>
                    <a:bodyPr/>
                    <a:lstStyle/>
                    <a:p>
                      <a:pPr algn="r" rtl="0" fontAlgn="b"/>
                      <a:r>
                        <a:rPr lang="ru-RU" sz="1000" b="0" i="0" u="none" strike="noStrike">
                          <a:solidFill>
                            <a:srgbClr val="000000"/>
                          </a:solidFill>
                          <a:latin typeface="+mn-lt"/>
                        </a:rPr>
                        <a:t>- 600,3</a:t>
                      </a:r>
                    </a:p>
                  </a:txBody>
                  <a:tcPr marL="9525" marR="9525" marT="9525" marB="0" anchor="b"/>
                </a:tc>
                <a:tc>
                  <a:txBody>
                    <a:bodyPr/>
                    <a:lstStyle/>
                    <a:p>
                      <a:pPr algn="r" rtl="0" fontAlgn="b"/>
                      <a:r>
                        <a:rPr lang="ru-RU" sz="1000" b="0" i="0" u="none" strike="noStrike" dirty="0">
                          <a:solidFill>
                            <a:srgbClr val="000000"/>
                          </a:solidFill>
                          <a:latin typeface="+mn-lt"/>
                        </a:rPr>
                        <a:t>+ 7 571,7</a:t>
                      </a:r>
                    </a:p>
                  </a:txBody>
                  <a:tcPr marL="9525" marR="9525" marT="9525" marB="0" anchor="b"/>
                </a:tc>
                <a:extLst>
                  <a:ext uri="{0D108BD9-81ED-4DB2-BD59-A6C34878D82A}">
                    <a16:rowId xmlns="" xmlns:a16="http://schemas.microsoft.com/office/drawing/2014/main" val="3273708718"/>
                  </a:ext>
                </a:extLst>
              </a:tr>
              <a:tr h="195374">
                <a:tc>
                  <a:txBody>
                    <a:bodyPr/>
                    <a:lstStyle/>
                    <a:p>
                      <a:pPr algn="ctr" rtl="0" fontAlgn="b"/>
                      <a:r>
                        <a:rPr lang="ru-RU" sz="1000" b="0" i="0" u="none" strike="noStrike">
                          <a:solidFill>
                            <a:srgbClr val="000000"/>
                          </a:solidFill>
                          <a:latin typeface="+mn-lt"/>
                        </a:rPr>
                        <a:t>0113</a:t>
                      </a:r>
                    </a:p>
                  </a:txBody>
                  <a:tcPr marL="9525" marR="9525" marT="9525" marB="0" anchor="b"/>
                </a:tc>
                <a:tc>
                  <a:txBody>
                    <a:bodyPr/>
                    <a:lstStyle/>
                    <a:p>
                      <a:pPr algn="l" rtl="0" fontAlgn="b"/>
                      <a:r>
                        <a:rPr lang="ru-RU" sz="1000" b="0" i="0" u="none" strike="noStrike">
                          <a:solidFill>
                            <a:srgbClr val="000000"/>
                          </a:solidFill>
                          <a:latin typeface="+mn-lt"/>
                        </a:rPr>
                        <a:t>Другие общегосударственные работы </a:t>
                      </a:r>
                    </a:p>
                  </a:txBody>
                  <a:tcPr marL="9525" marR="9525" marT="9525" marB="0" anchor="b"/>
                </a:tc>
                <a:tc>
                  <a:txBody>
                    <a:bodyPr/>
                    <a:lstStyle/>
                    <a:p>
                      <a:pPr algn="r" rtl="0" fontAlgn="b"/>
                      <a:r>
                        <a:rPr lang="ru-RU" sz="1000" b="0" i="0" u="none" strike="noStrike">
                          <a:solidFill>
                            <a:srgbClr val="000000"/>
                          </a:solidFill>
                          <a:latin typeface="+mn-lt"/>
                        </a:rPr>
                        <a:t>31 115,6</a:t>
                      </a:r>
                    </a:p>
                  </a:txBody>
                  <a:tcPr marL="9525" marR="9525" marT="9525" marB="0" anchor="b"/>
                </a:tc>
                <a:tc>
                  <a:txBody>
                    <a:bodyPr/>
                    <a:lstStyle/>
                    <a:p>
                      <a:pPr algn="r" rtl="0" fontAlgn="b"/>
                      <a:r>
                        <a:rPr lang="ru-RU" sz="1000" b="0" i="0" u="none" strike="noStrike">
                          <a:solidFill>
                            <a:srgbClr val="000000"/>
                          </a:solidFill>
                          <a:latin typeface="+mn-lt"/>
                        </a:rPr>
                        <a:t>+ 872,6</a:t>
                      </a:r>
                    </a:p>
                  </a:txBody>
                  <a:tcPr marL="9525" marR="9525" marT="9525" marB="0" anchor="b"/>
                </a:tc>
                <a:tc>
                  <a:txBody>
                    <a:bodyPr/>
                    <a:lstStyle/>
                    <a:p>
                      <a:pPr algn="r" rtl="0" fontAlgn="b"/>
                      <a:r>
                        <a:rPr lang="ru-RU" sz="1000" b="0" i="0" u="none" strike="noStrike">
                          <a:solidFill>
                            <a:srgbClr val="000000"/>
                          </a:solidFill>
                          <a:latin typeface="+mn-lt"/>
                        </a:rPr>
                        <a:t>- 6 856,2</a:t>
                      </a:r>
                    </a:p>
                  </a:txBody>
                  <a:tcPr marL="9525" marR="9525" marT="9525" marB="0" anchor="b"/>
                </a:tc>
                <a:tc>
                  <a:txBody>
                    <a:bodyPr/>
                    <a:lstStyle/>
                    <a:p>
                      <a:pPr algn="r" rtl="0" fontAlgn="b"/>
                      <a:r>
                        <a:rPr lang="ru-RU" sz="1000" b="0" i="0" u="none" strike="noStrike">
                          <a:solidFill>
                            <a:srgbClr val="000000"/>
                          </a:solidFill>
                          <a:latin typeface="+mn-lt"/>
                        </a:rPr>
                        <a:t>- 5 142,1</a:t>
                      </a:r>
                    </a:p>
                  </a:txBody>
                  <a:tcPr marL="9525" marR="9525" marT="9525" marB="0" anchor="b"/>
                </a:tc>
                <a:tc>
                  <a:txBody>
                    <a:bodyPr/>
                    <a:lstStyle/>
                    <a:p>
                      <a:pPr algn="r" rtl="0" fontAlgn="b"/>
                      <a:r>
                        <a:rPr lang="ru-RU" sz="1000" b="0" i="0" u="none" strike="noStrike" dirty="0">
                          <a:solidFill>
                            <a:srgbClr val="000000"/>
                          </a:solidFill>
                          <a:latin typeface="+mn-lt"/>
                        </a:rPr>
                        <a:t>- 2 471,9</a:t>
                      </a:r>
                    </a:p>
                  </a:txBody>
                  <a:tcPr marL="9525" marR="9525" marT="9525" marB="0" anchor="b"/>
                </a:tc>
                <a:tc>
                  <a:txBody>
                    <a:bodyPr/>
                    <a:lstStyle/>
                    <a:p>
                      <a:pPr algn="r" rtl="0" fontAlgn="b"/>
                      <a:r>
                        <a:rPr lang="ru-RU" sz="1000" b="0" i="0" u="none" strike="noStrike">
                          <a:solidFill>
                            <a:srgbClr val="000000"/>
                          </a:solidFill>
                          <a:latin typeface="+mn-lt"/>
                        </a:rPr>
                        <a:t>- 13 597,6</a:t>
                      </a:r>
                    </a:p>
                  </a:txBody>
                  <a:tcPr marL="9525" marR="9525" marT="9525" marB="0" anchor="b"/>
                </a:tc>
                <a:tc>
                  <a:txBody>
                    <a:bodyPr/>
                    <a:lstStyle/>
                    <a:p>
                      <a:pPr algn="r" rtl="0" fontAlgn="b"/>
                      <a:r>
                        <a:rPr lang="ru-RU" sz="1000" b="0" i="0" u="none" strike="noStrike" dirty="0">
                          <a:solidFill>
                            <a:srgbClr val="000000"/>
                          </a:solidFill>
                          <a:latin typeface="+mn-lt"/>
                        </a:rPr>
                        <a:t>+ 690,3</a:t>
                      </a:r>
                    </a:p>
                  </a:txBody>
                  <a:tcPr marL="9525" marR="9525" marT="9525" marB="0" anchor="b"/>
                </a:tc>
                <a:tc>
                  <a:txBody>
                    <a:bodyPr/>
                    <a:lstStyle/>
                    <a:p>
                      <a:pPr algn="r" rtl="0" fontAlgn="b"/>
                      <a:r>
                        <a:rPr lang="ru-RU" sz="1000" b="0" i="0" u="none" strike="noStrike">
                          <a:solidFill>
                            <a:srgbClr val="000000"/>
                          </a:solidFill>
                          <a:latin typeface="+mn-lt"/>
                        </a:rPr>
                        <a:t>+ 18 208,3</a:t>
                      </a:r>
                    </a:p>
                  </a:txBody>
                  <a:tcPr marL="9525" marR="9525" marT="9525" marB="0" anchor="b"/>
                </a:tc>
                <a:extLst>
                  <a:ext uri="{0D108BD9-81ED-4DB2-BD59-A6C34878D82A}">
                    <a16:rowId xmlns="" xmlns:a16="http://schemas.microsoft.com/office/drawing/2014/main" val="3797021984"/>
                  </a:ext>
                </a:extLst>
              </a:tr>
              <a:tr h="185626">
                <a:tc>
                  <a:txBody>
                    <a:bodyPr/>
                    <a:lstStyle/>
                    <a:p>
                      <a:pPr algn="ctr" rtl="0" fontAlgn="b"/>
                      <a:r>
                        <a:rPr lang="ru-RU" sz="1000" b="1" i="0" u="none" strike="noStrike">
                          <a:solidFill>
                            <a:srgbClr val="000000"/>
                          </a:solidFill>
                          <a:latin typeface="+mn-lt"/>
                        </a:rPr>
                        <a:t>0300</a:t>
                      </a:r>
                    </a:p>
                  </a:txBody>
                  <a:tcPr marL="9525" marR="9525" marT="9525" marB="0" anchor="b"/>
                </a:tc>
                <a:tc>
                  <a:txBody>
                    <a:bodyPr/>
                    <a:lstStyle/>
                    <a:p>
                      <a:pPr algn="l" rtl="0" fontAlgn="b"/>
                      <a:r>
                        <a:rPr lang="ru-RU" sz="1000" b="1" i="0" u="none" strike="noStrike">
                          <a:solidFill>
                            <a:srgbClr val="000000"/>
                          </a:solidFill>
                          <a:latin typeface="+mn-lt"/>
                        </a:rPr>
                        <a:t>Национальная безопасность и правоохранительная деятельность </a:t>
                      </a:r>
                    </a:p>
                  </a:txBody>
                  <a:tcPr marL="9525" marR="9525" marT="9525" marB="0" anchor="b"/>
                </a:tc>
                <a:tc>
                  <a:txBody>
                    <a:bodyPr/>
                    <a:lstStyle/>
                    <a:p>
                      <a:pPr algn="r" rtl="0" fontAlgn="b"/>
                      <a:r>
                        <a:rPr lang="ru-RU" sz="1000" b="1" i="0" u="none" strike="noStrike">
                          <a:solidFill>
                            <a:srgbClr val="000000"/>
                          </a:solidFill>
                          <a:latin typeface="+mn-lt"/>
                        </a:rPr>
                        <a:t>42 772,9</a:t>
                      </a:r>
                    </a:p>
                  </a:txBody>
                  <a:tcPr marL="9525" marR="9525" marT="9525" marB="0" anchor="b"/>
                </a:tc>
                <a:tc>
                  <a:txBody>
                    <a:bodyPr/>
                    <a:lstStyle/>
                    <a:p>
                      <a:pPr algn="r" rtl="0" fontAlgn="b"/>
                      <a:r>
                        <a:rPr lang="ru-RU" sz="1000" b="1" i="0" u="none" strike="noStrike">
                          <a:solidFill>
                            <a:srgbClr val="000000"/>
                          </a:solidFill>
                          <a:latin typeface="+mn-lt"/>
                        </a:rPr>
                        <a:t>+ 11 561,3</a:t>
                      </a:r>
                    </a:p>
                  </a:txBody>
                  <a:tcPr marL="9525" marR="9525" marT="9525" marB="0" anchor="b"/>
                </a:tc>
                <a:tc>
                  <a:txBody>
                    <a:bodyPr/>
                    <a:lstStyle/>
                    <a:p>
                      <a:pPr algn="r" rtl="0" fontAlgn="b"/>
                      <a:r>
                        <a:rPr lang="ru-RU" sz="1000" b="1" i="0" u="none" strike="noStrike">
                          <a:solidFill>
                            <a:srgbClr val="000000"/>
                          </a:solidFill>
                          <a:latin typeface="+mn-lt"/>
                        </a:rPr>
                        <a:t> 0,0</a:t>
                      </a:r>
                    </a:p>
                  </a:txBody>
                  <a:tcPr marL="9525" marR="9525" marT="9525" marB="0" anchor="b"/>
                </a:tc>
                <a:tc>
                  <a:txBody>
                    <a:bodyPr/>
                    <a:lstStyle/>
                    <a:p>
                      <a:pPr algn="r" rtl="0" fontAlgn="b"/>
                      <a:r>
                        <a:rPr lang="ru-RU" sz="1000" b="1" i="0" u="none" strike="noStrike">
                          <a:solidFill>
                            <a:srgbClr val="000000"/>
                          </a:solidFill>
                          <a:latin typeface="+mn-lt"/>
                        </a:rPr>
                        <a:t>+ 832,2</a:t>
                      </a:r>
                    </a:p>
                  </a:txBody>
                  <a:tcPr marL="9525" marR="9525" marT="9525" marB="0" anchor="b"/>
                </a:tc>
                <a:tc>
                  <a:txBody>
                    <a:bodyPr/>
                    <a:lstStyle/>
                    <a:p>
                      <a:pPr algn="r" rtl="0" fontAlgn="b"/>
                      <a:r>
                        <a:rPr lang="ru-RU" sz="1000" b="1" i="0" u="none" strike="noStrike">
                          <a:solidFill>
                            <a:srgbClr val="000000"/>
                          </a:solidFill>
                          <a:latin typeface="+mn-lt"/>
                        </a:rPr>
                        <a:t>+ 232,6</a:t>
                      </a:r>
                    </a:p>
                  </a:txBody>
                  <a:tcPr marL="9525" marR="9525" marT="9525" marB="0" anchor="b"/>
                </a:tc>
                <a:tc>
                  <a:txBody>
                    <a:bodyPr/>
                    <a:lstStyle/>
                    <a:p>
                      <a:pPr algn="r" rtl="0" fontAlgn="b"/>
                      <a:r>
                        <a:rPr lang="ru-RU" sz="1000" b="1" i="0" u="none" strike="noStrike" dirty="0">
                          <a:solidFill>
                            <a:srgbClr val="000000"/>
                          </a:solidFill>
                          <a:latin typeface="+mn-lt"/>
                        </a:rPr>
                        <a:t>12 626,1</a:t>
                      </a:r>
                    </a:p>
                  </a:txBody>
                  <a:tcPr marL="9525" marR="9525" marT="9525" marB="0" anchor="b"/>
                </a:tc>
                <a:tc>
                  <a:txBody>
                    <a:bodyPr/>
                    <a:lstStyle/>
                    <a:p>
                      <a:pPr algn="r" rtl="0" fontAlgn="b"/>
                      <a:r>
                        <a:rPr lang="ru-RU" sz="1000" b="1" i="0" u="none" strike="noStrike" dirty="0">
                          <a:solidFill>
                            <a:srgbClr val="000000"/>
                          </a:solidFill>
                          <a:latin typeface="+mn-lt"/>
                        </a:rPr>
                        <a:t> 0,0</a:t>
                      </a:r>
                    </a:p>
                  </a:txBody>
                  <a:tcPr marL="9525" marR="9525" marT="9525" marB="0" anchor="b"/>
                </a:tc>
                <a:tc>
                  <a:txBody>
                    <a:bodyPr/>
                    <a:lstStyle/>
                    <a:p>
                      <a:pPr algn="r" rtl="0" fontAlgn="b"/>
                      <a:r>
                        <a:rPr lang="ru-RU" sz="1000" b="1" i="0" u="none" strike="noStrike" dirty="0">
                          <a:solidFill>
                            <a:srgbClr val="000000"/>
                          </a:solidFill>
                          <a:latin typeface="+mn-lt"/>
                        </a:rPr>
                        <a:t>+ 55 399,0</a:t>
                      </a:r>
                    </a:p>
                  </a:txBody>
                  <a:tcPr marL="9525" marR="9525" marT="9525" marB="0" anchor="b"/>
                </a:tc>
                <a:extLst>
                  <a:ext uri="{0D108BD9-81ED-4DB2-BD59-A6C34878D82A}">
                    <a16:rowId xmlns="" xmlns:a16="http://schemas.microsoft.com/office/drawing/2014/main" val="3232650541"/>
                  </a:ext>
                </a:extLst>
              </a:tr>
              <a:tr h="185626">
                <a:tc>
                  <a:txBody>
                    <a:bodyPr/>
                    <a:lstStyle/>
                    <a:p>
                      <a:pPr algn="ctr" rtl="0" fontAlgn="b"/>
                      <a:r>
                        <a:rPr lang="ru-RU" sz="1000" b="0" i="0" u="none" strike="noStrike">
                          <a:solidFill>
                            <a:srgbClr val="000000"/>
                          </a:solidFill>
                          <a:latin typeface="+mn-lt"/>
                        </a:rPr>
                        <a:t>0304</a:t>
                      </a:r>
                    </a:p>
                  </a:txBody>
                  <a:tcPr marL="9525" marR="9525" marT="9525" marB="0" anchor="b"/>
                </a:tc>
                <a:tc>
                  <a:txBody>
                    <a:bodyPr/>
                    <a:lstStyle/>
                    <a:p>
                      <a:pPr algn="l" rtl="0" fontAlgn="b"/>
                      <a:r>
                        <a:rPr lang="ru-RU" sz="1000" b="0" i="0" u="none" strike="noStrike">
                          <a:solidFill>
                            <a:srgbClr val="000000"/>
                          </a:solidFill>
                          <a:latin typeface="+mn-lt"/>
                        </a:rPr>
                        <a:t>Органы юстиции </a:t>
                      </a:r>
                    </a:p>
                  </a:txBody>
                  <a:tcPr marL="9525" marR="9525" marT="9525" marB="0" anchor="b"/>
                </a:tc>
                <a:tc>
                  <a:txBody>
                    <a:bodyPr/>
                    <a:lstStyle/>
                    <a:p>
                      <a:pPr algn="r" rtl="0" fontAlgn="b"/>
                      <a:r>
                        <a:rPr lang="ru-RU" sz="1000" b="0" i="0" u="none" strike="noStrike">
                          <a:solidFill>
                            <a:srgbClr val="000000"/>
                          </a:solidFill>
                          <a:latin typeface="+mn-lt"/>
                        </a:rPr>
                        <a:t>6 829,8</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fontAlgn="b"/>
                      <a:r>
                        <a:rPr lang="ru-RU" sz="1000" b="0" i="0" u="none" strike="noStrike">
                          <a:solidFill>
                            <a:srgbClr val="000000"/>
                          </a:solidFill>
                          <a:latin typeface="+mn-lt"/>
                        </a:rPr>
                        <a:t> </a:t>
                      </a:r>
                    </a:p>
                  </a:txBody>
                  <a:tcPr marL="9525" marR="9525" marT="9525" marB="0" anchor="b"/>
                </a:tc>
                <a:tc>
                  <a:txBody>
                    <a:bodyPr/>
                    <a:lstStyle/>
                    <a:p>
                      <a:pPr algn="r" fontAlgn="b"/>
                      <a:r>
                        <a:rPr lang="ru-RU" sz="1000" b="0" i="0" u="none" strike="noStrike">
                          <a:solidFill>
                            <a:srgbClr val="000000"/>
                          </a:solidFill>
                          <a:latin typeface="+mn-lt"/>
                        </a:rPr>
                        <a:t>+ 61,5</a:t>
                      </a:r>
                    </a:p>
                  </a:txBody>
                  <a:tcPr marL="9525" marR="9525" marT="9525" marB="0" anchor="b"/>
                </a:tc>
                <a:tc>
                  <a:txBody>
                    <a:bodyPr/>
                    <a:lstStyle/>
                    <a:p>
                      <a:pPr algn="r" fontAlgn="b"/>
                      <a:r>
                        <a:rPr lang="ru-RU" sz="1000" b="0" i="0" u="none" strike="noStrike">
                          <a:solidFill>
                            <a:srgbClr val="000000"/>
                          </a:solidFill>
                          <a:latin typeface="+mn-lt"/>
                        </a:rPr>
                        <a:t>+ 78,1</a:t>
                      </a:r>
                    </a:p>
                  </a:txBody>
                  <a:tcPr marL="9525" marR="9525" marT="9525" marB="0" anchor="b"/>
                </a:tc>
                <a:tc>
                  <a:txBody>
                    <a:bodyPr/>
                    <a:lstStyle/>
                    <a:p>
                      <a:pPr algn="r" fontAlgn="b"/>
                      <a:r>
                        <a:rPr lang="ru-RU" sz="1000" b="0" i="0" u="none" strike="noStrike" dirty="0">
                          <a:solidFill>
                            <a:srgbClr val="000000"/>
                          </a:solidFill>
                          <a:latin typeface="+mn-lt"/>
                        </a:rPr>
                        <a:t>+ 139,6</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+ 6 969,4</a:t>
                      </a:r>
                    </a:p>
                  </a:txBody>
                  <a:tcPr marL="9525" marR="9525" marT="9525" marB="0" anchor="b"/>
                </a:tc>
                <a:extLst>
                  <a:ext uri="{0D108BD9-81ED-4DB2-BD59-A6C34878D82A}">
                    <a16:rowId xmlns="" xmlns:a16="http://schemas.microsoft.com/office/drawing/2014/main" val="3492764633"/>
                  </a:ext>
                </a:extLst>
              </a:tr>
              <a:tr h="359134">
                <a:tc>
                  <a:txBody>
                    <a:bodyPr/>
                    <a:lstStyle/>
                    <a:p>
                      <a:pPr algn="ctr" rtl="0" fontAlgn="b"/>
                      <a:r>
                        <a:rPr lang="ru-RU" sz="1000" b="0" i="0" u="none" strike="noStrike">
                          <a:solidFill>
                            <a:srgbClr val="000000"/>
                          </a:solidFill>
                          <a:latin typeface="+mn-lt"/>
                        </a:rPr>
                        <a:t>0309</a:t>
                      </a:r>
                    </a:p>
                  </a:txBody>
                  <a:tcPr marL="9525" marR="9525" marT="9525" marB="0" anchor="b"/>
                </a:tc>
                <a:tc>
                  <a:txBody>
                    <a:bodyPr/>
                    <a:lstStyle/>
                    <a:p>
                      <a:pPr algn="l" rtl="0" fontAlgn="b"/>
                      <a:r>
                        <a:rPr lang="ru-RU" sz="1000" b="0" i="0" u="none" strike="noStrike">
                          <a:solidFill>
                            <a:srgbClr val="000000"/>
                          </a:solidFill>
                          <a:latin typeface="+mn-lt"/>
                        </a:rPr>
                        <a:t>Защита населения и территории от чрезвычайных ситуаций природного и техногенного характера, гражданская оборона </a:t>
                      </a:r>
                    </a:p>
                  </a:txBody>
                  <a:tcPr marL="9525" marR="9525" marT="9525" marB="0" anchor="b"/>
                </a:tc>
                <a:tc>
                  <a:txBody>
                    <a:bodyPr/>
                    <a:lstStyle/>
                    <a:p>
                      <a:pPr algn="r" rtl="0" fontAlgn="b"/>
                      <a:r>
                        <a:rPr lang="ru-RU" sz="1000" b="0" i="0" u="none" strike="noStrike">
                          <a:solidFill>
                            <a:srgbClr val="000000"/>
                          </a:solidFill>
                          <a:latin typeface="+mn-lt"/>
                        </a:rPr>
                        <a:t>55,9</a:t>
                      </a:r>
                    </a:p>
                  </a:txBody>
                  <a:tcPr marL="9525" marR="9525" marT="9525" marB="0" anchor="b"/>
                </a:tc>
                <a:tc>
                  <a:txBody>
                    <a:bodyPr/>
                    <a:lstStyle/>
                    <a:p>
                      <a:pPr algn="r" rtl="0" fontAlgn="b"/>
                      <a:r>
                        <a:rPr lang="ru-RU" sz="1000" b="0" i="0" u="none" strike="noStrike">
                          <a:solidFill>
                            <a:srgbClr val="000000"/>
                          </a:solidFill>
                          <a:latin typeface="+mn-lt"/>
                        </a:rPr>
                        <a:t>- 16,1</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- 25,9</a:t>
                      </a:r>
                    </a:p>
                  </a:txBody>
                  <a:tcPr marL="9525" marR="9525" marT="9525" marB="0" anchor="b"/>
                </a:tc>
                <a:tc>
                  <a:txBody>
                    <a:bodyPr/>
                    <a:lstStyle/>
                    <a:p>
                      <a:pPr algn="r" fontAlgn="b"/>
                      <a:r>
                        <a:rPr lang="ru-RU" sz="1000" b="0" i="0" u="none" strike="noStrike">
                          <a:solidFill>
                            <a:srgbClr val="000000"/>
                          </a:solidFill>
                          <a:latin typeface="+mn-lt"/>
                        </a:rPr>
                        <a:t>- 42,0</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+ 13,9</a:t>
                      </a:r>
                    </a:p>
                  </a:txBody>
                  <a:tcPr marL="9525" marR="9525" marT="9525" marB="0" anchor="b"/>
                </a:tc>
              </a:tr>
              <a:tr h="185626">
                <a:tc>
                  <a:txBody>
                    <a:bodyPr/>
                    <a:lstStyle/>
                    <a:p>
                      <a:pPr algn="ctr" rtl="0" fontAlgn="b"/>
                      <a:r>
                        <a:rPr lang="ru-RU" sz="1000" b="0" i="0" u="none" strike="noStrike">
                          <a:solidFill>
                            <a:srgbClr val="000000"/>
                          </a:solidFill>
                          <a:latin typeface="+mn-lt"/>
                        </a:rPr>
                        <a:t>0310</a:t>
                      </a:r>
                    </a:p>
                  </a:txBody>
                  <a:tcPr marL="9525" marR="9525" marT="9525" marB="0" anchor="b"/>
                </a:tc>
                <a:tc>
                  <a:txBody>
                    <a:bodyPr/>
                    <a:lstStyle/>
                    <a:p>
                      <a:pPr algn="l" rtl="0" fontAlgn="b"/>
                      <a:r>
                        <a:rPr lang="ru-RU" sz="1000" b="0" i="0" u="none" strike="noStrike">
                          <a:solidFill>
                            <a:srgbClr val="000000"/>
                          </a:solidFill>
                          <a:latin typeface="+mn-lt"/>
                        </a:rPr>
                        <a:t>Защита населения и территории от чрезвычайных ситуаций природного и техногенного характера, пожарная безопасность</a:t>
                      </a:r>
                    </a:p>
                  </a:txBody>
                  <a:tcPr marL="9525" marR="9525" marT="9525" marB="0" anchor="b"/>
                </a:tc>
                <a:tc>
                  <a:txBody>
                    <a:bodyPr/>
                    <a:lstStyle/>
                    <a:p>
                      <a:pPr algn="r" rtl="0" fontAlgn="b"/>
                      <a:r>
                        <a:rPr lang="ru-RU" sz="1000" b="0" i="0" u="none" strike="noStrike">
                          <a:solidFill>
                            <a:srgbClr val="000000"/>
                          </a:solidFill>
                          <a:latin typeface="+mn-lt"/>
                        </a:rPr>
                        <a:t>32 608,7</a:t>
                      </a:r>
                    </a:p>
                  </a:txBody>
                  <a:tcPr marL="9525" marR="9525" marT="9525" marB="0" anchor="b"/>
                </a:tc>
                <a:tc>
                  <a:txBody>
                    <a:bodyPr/>
                    <a:lstStyle/>
                    <a:p>
                      <a:pPr algn="r" rtl="0" fontAlgn="b"/>
                      <a:r>
                        <a:rPr lang="ru-RU" sz="1000" b="0" i="0" u="none" strike="noStrike">
                          <a:solidFill>
                            <a:srgbClr val="000000"/>
                          </a:solidFill>
                          <a:latin typeface="+mn-lt"/>
                        </a:rPr>
                        <a:t>+ 5 068,9</a:t>
                      </a:r>
                    </a:p>
                  </a:txBody>
                  <a:tcPr marL="9525" marR="9525" marT="9525" marB="0" anchor="b"/>
                </a:tc>
                <a:tc>
                  <a:txBody>
                    <a:bodyPr/>
                    <a:lstStyle/>
                    <a:p>
                      <a:pPr algn="l" fontAlgn="b"/>
                      <a:r>
                        <a:rPr lang="ru-RU" sz="1000" b="0" i="0" u="none" strike="noStrike">
                          <a:solidFill>
                            <a:srgbClr val="000000"/>
                          </a:solidFill>
                          <a:latin typeface="+mn-lt"/>
                        </a:rPr>
                        <a:t> </a:t>
                      </a:r>
                    </a:p>
                  </a:txBody>
                  <a:tcPr marL="9525" marR="9525" marT="9525" marB="0" anchor="b"/>
                </a:tc>
                <a:tc>
                  <a:txBody>
                    <a:bodyPr/>
                    <a:lstStyle/>
                    <a:p>
                      <a:pPr algn="r" fontAlgn="b"/>
                      <a:r>
                        <a:rPr lang="ru-RU" sz="1000" b="0" i="0" u="none" strike="noStrike">
                          <a:solidFill>
                            <a:srgbClr val="000000"/>
                          </a:solidFill>
                          <a:latin typeface="+mn-lt"/>
                        </a:rPr>
                        <a:t>+ 770,7</a:t>
                      </a:r>
                    </a:p>
                  </a:txBody>
                  <a:tcPr marL="9525" marR="9525" marT="9525" marB="0" anchor="b"/>
                </a:tc>
                <a:tc>
                  <a:txBody>
                    <a:bodyPr/>
                    <a:lstStyle/>
                    <a:p>
                      <a:pPr algn="r" fontAlgn="b"/>
                      <a:r>
                        <a:rPr lang="ru-RU" sz="1000" b="0" i="0" u="none" strike="noStrike">
                          <a:solidFill>
                            <a:srgbClr val="000000"/>
                          </a:solidFill>
                          <a:latin typeface="+mn-lt"/>
                        </a:rPr>
                        <a:t>- 144,4</a:t>
                      </a:r>
                    </a:p>
                  </a:txBody>
                  <a:tcPr marL="9525" marR="9525" marT="9525" marB="0" anchor="b"/>
                </a:tc>
                <a:tc>
                  <a:txBody>
                    <a:bodyPr/>
                    <a:lstStyle/>
                    <a:p>
                      <a:pPr algn="r" fontAlgn="b"/>
                      <a:r>
                        <a:rPr lang="ru-RU" sz="1000" b="0" i="0" u="none" strike="noStrike">
                          <a:solidFill>
                            <a:srgbClr val="000000"/>
                          </a:solidFill>
                          <a:latin typeface="+mn-lt"/>
                        </a:rPr>
                        <a:t>+ 5 695,2</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+ 38 303,9</a:t>
                      </a:r>
                    </a:p>
                  </a:txBody>
                  <a:tcPr marL="9525" marR="9525" marT="9525" marB="0" anchor="b"/>
                </a:tc>
              </a:tr>
              <a:tr h="198983">
                <a:tc>
                  <a:txBody>
                    <a:bodyPr/>
                    <a:lstStyle/>
                    <a:p>
                      <a:pPr algn="ctr" rtl="0" fontAlgn="b"/>
                      <a:r>
                        <a:rPr lang="ru-RU" sz="1000" b="0" i="0" u="none" strike="noStrike">
                          <a:solidFill>
                            <a:srgbClr val="000000"/>
                          </a:solidFill>
                          <a:latin typeface="+mn-lt"/>
                        </a:rPr>
                        <a:t>0314</a:t>
                      </a:r>
                    </a:p>
                  </a:txBody>
                  <a:tcPr marL="9525" marR="9525" marT="9525" marB="0" anchor="b"/>
                </a:tc>
                <a:tc>
                  <a:txBody>
                    <a:bodyPr/>
                    <a:lstStyle/>
                    <a:p>
                      <a:pPr algn="l" rtl="0" fontAlgn="b"/>
                      <a:r>
                        <a:rPr lang="ru-RU" sz="1000" b="0" i="0" u="none" strike="noStrike">
                          <a:solidFill>
                            <a:srgbClr val="000000"/>
                          </a:solidFill>
                          <a:latin typeface="+mn-lt"/>
                        </a:rPr>
                        <a:t>Другие вопросы в области национальной безопасности и правоохранительной деятельности </a:t>
                      </a:r>
                    </a:p>
                  </a:txBody>
                  <a:tcPr marL="9525" marR="9525" marT="9525" marB="0" anchor="b"/>
                </a:tc>
                <a:tc>
                  <a:txBody>
                    <a:bodyPr/>
                    <a:lstStyle/>
                    <a:p>
                      <a:pPr algn="r" rtl="0" fontAlgn="b"/>
                      <a:r>
                        <a:rPr lang="ru-RU" sz="1000" b="0" i="0" u="none" strike="noStrike">
                          <a:solidFill>
                            <a:srgbClr val="000000"/>
                          </a:solidFill>
                          <a:latin typeface="+mn-lt"/>
                        </a:rPr>
                        <a:t>3 278,5</a:t>
                      </a:r>
                    </a:p>
                  </a:txBody>
                  <a:tcPr marL="9525" marR="9525" marT="9525" marB="0" anchor="b"/>
                </a:tc>
                <a:tc>
                  <a:txBody>
                    <a:bodyPr/>
                    <a:lstStyle/>
                    <a:p>
                      <a:pPr algn="r" rtl="0" fontAlgn="b"/>
                      <a:r>
                        <a:rPr lang="ru-RU" sz="1000" b="0" i="0" u="none" strike="noStrike">
                          <a:solidFill>
                            <a:srgbClr val="000000"/>
                          </a:solidFill>
                          <a:latin typeface="+mn-lt"/>
                        </a:rPr>
                        <a:t>+ 6 508,5</a:t>
                      </a:r>
                    </a:p>
                  </a:txBody>
                  <a:tcPr marL="9525" marR="9525" marT="9525" marB="0" anchor="b"/>
                </a:tc>
                <a:tc>
                  <a:txBody>
                    <a:bodyPr/>
                    <a:lstStyle/>
                    <a:p>
                      <a:pPr algn="l" fontAlgn="b"/>
                      <a:r>
                        <a:rPr lang="ru-RU" sz="1000" b="0" i="0" u="none" strike="noStrike">
                          <a:solidFill>
                            <a:srgbClr val="000000"/>
                          </a:solidFill>
                          <a:latin typeface="+mn-lt"/>
                        </a:rPr>
                        <a:t> </a:t>
                      </a:r>
                    </a:p>
                  </a:txBody>
                  <a:tcPr marL="9525" marR="9525" marT="9525" marB="0" anchor="b"/>
                </a:tc>
                <a:tc>
                  <a:txBody>
                    <a:bodyPr/>
                    <a:lstStyle/>
                    <a:p>
                      <a:pPr algn="l" fontAlgn="b"/>
                      <a:r>
                        <a:rPr lang="ru-RU" sz="1000" b="0" i="0" u="none" strike="noStrike">
                          <a:solidFill>
                            <a:srgbClr val="000000"/>
                          </a:solidFill>
                          <a:latin typeface="+mn-lt"/>
                        </a:rPr>
                        <a:t> </a:t>
                      </a:r>
                    </a:p>
                  </a:txBody>
                  <a:tcPr marL="9525" marR="9525" marT="9525" marB="0" anchor="b"/>
                </a:tc>
                <a:tc>
                  <a:txBody>
                    <a:bodyPr/>
                    <a:lstStyle/>
                    <a:p>
                      <a:pPr algn="r" fontAlgn="b"/>
                      <a:r>
                        <a:rPr lang="ru-RU" sz="1000" b="0" i="0" u="none" strike="noStrike">
                          <a:solidFill>
                            <a:srgbClr val="000000"/>
                          </a:solidFill>
                          <a:latin typeface="+mn-lt"/>
                        </a:rPr>
                        <a:t>+ 324,8</a:t>
                      </a:r>
                    </a:p>
                  </a:txBody>
                  <a:tcPr marL="9525" marR="9525" marT="9525" marB="0" anchor="b"/>
                </a:tc>
                <a:tc>
                  <a:txBody>
                    <a:bodyPr/>
                    <a:lstStyle/>
                    <a:p>
                      <a:pPr algn="r" fontAlgn="b"/>
                      <a:r>
                        <a:rPr lang="ru-RU" sz="1000" b="0" i="0" u="none" strike="noStrike">
                          <a:solidFill>
                            <a:srgbClr val="000000"/>
                          </a:solidFill>
                          <a:latin typeface="+mn-lt"/>
                        </a:rPr>
                        <a:t>+ 6 833,3</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+ 10 111,8</a:t>
                      </a:r>
                    </a:p>
                  </a:txBody>
                  <a:tcPr marL="9525" marR="9525" marT="9525" marB="0" anchor="b"/>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Таблица 16">
            <a:extLst>
              <a:ext uri="{FF2B5EF4-FFF2-40B4-BE49-F238E27FC236}">
                <a16:creationId xmlns="" xmlns:a16="http://schemas.microsoft.com/office/drawing/2014/main" id="{B112E735-00D0-4D62-87F8-442D9AA63A0E}"/>
              </a:ext>
            </a:extLst>
          </p:cNvPr>
          <p:cNvGraphicFramePr>
            <a:graphicFrameLocks noGrp="1"/>
          </p:cNvGraphicFramePr>
          <p:nvPr>
            <p:extLst>
              <p:ext uri="{D42A27DB-BD31-4B8C-83A1-F6EECF244321}">
                <p14:modId xmlns="" xmlns:p14="http://schemas.microsoft.com/office/powerpoint/2010/main" val="3000564185"/>
              </p:ext>
            </p:extLst>
          </p:nvPr>
        </p:nvGraphicFramePr>
        <p:xfrm>
          <a:off x="152400" y="457200"/>
          <a:ext cx="11734800" cy="5942383"/>
        </p:xfrm>
        <a:graphic>
          <a:graphicData uri="http://schemas.openxmlformats.org/drawingml/2006/table">
            <a:tbl>
              <a:tblPr>
                <a:tableStyleId>{BC89EF96-8CEA-46FF-86C4-4CE0E7609802}</a:tableStyleId>
              </a:tblPr>
              <a:tblGrid>
                <a:gridCol w="457200">
                  <a:extLst>
                    <a:ext uri="{9D8B030D-6E8A-4147-A177-3AD203B41FA5}">
                      <a16:colId xmlns="" xmlns:a16="http://schemas.microsoft.com/office/drawing/2014/main" val="4220440227"/>
                    </a:ext>
                  </a:extLst>
                </a:gridCol>
                <a:gridCol w="3048000">
                  <a:extLst>
                    <a:ext uri="{9D8B030D-6E8A-4147-A177-3AD203B41FA5}">
                      <a16:colId xmlns="" xmlns:a16="http://schemas.microsoft.com/office/drawing/2014/main" val="3435061341"/>
                    </a:ext>
                  </a:extLst>
                </a:gridCol>
                <a:gridCol w="1066800">
                  <a:extLst>
                    <a:ext uri="{9D8B030D-6E8A-4147-A177-3AD203B41FA5}">
                      <a16:colId xmlns="" xmlns:a16="http://schemas.microsoft.com/office/drawing/2014/main" val="3169337932"/>
                    </a:ext>
                  </a:extLst>
                </a:gridCol>
                <a:gridCol w="990600">
                  <a:extLst>
                    <a:ext uri="{9D8B030D-6E8A-4147-A177-3AD203B41FA5}">
                      <a16:colId xmlns="" xmlns:a16="http://schemas.microsoft.com/office/drawing/2014/main" val="1277120478"/>
                    </a:ext>
                  </a:extLst>
                </a:gridCol>
                <a:gridCol w="990600">
                  <a:extLst>
                    <a:ext uri="{9D8B030D-6E8A-4147-A177-3AD203B41FA5}">
                      <a16:colId xmlns="" xmlns:a16="http://schemas.microsoft.com/office/drawing/2014/main" val="3633772539"/>
                    </a:ext>
                  </a:extLst>
                </a:gridCol>
                <a:gridCol w="990600">
                  <a:extLst>
                    <a:ext uri="{9D8B030D-6E8A-4147-A177-3AD203B41FA5}">
                      <a16:colId xmlns="" xmlns:a16="http://schemas.microsoft.com/office/drawing/2014/main" val="2471717578"/>
                    </a:ext>
                  </a:extLst>
                </a:gridCol>
                <a:gridCol w="1066800">
                  <a:extLst>
                    <a:ext uri="{9D8B030D-6E8A-4147-A177-3AD203B41FA5}">
                      <a16:colId xmlns="" xmlns:a16="http://schemas.microsoft.com/office/drawing/2014/main" val="449769987"/>
                    </a:ext>
                  </a:extLst>
                </a:gridCol>
                <a:gridCol w="960422">
                  <a:extLst>
                    <a:ext uri="{9D8B030D-6E8A-4147-A177-3AD203B41FA5}">
                      <a16:colId xmlns="" xmlns:a16="http://schemas.microsoft.com/office/drawing/2014/main" val="3186525285"/>
                    </a:ext>
                  </a:extLst>
                </a:gridCol>
                <a:gridCol w="1155655">
                  <a:extLst>
                    <a:ext uri="{9D8B030D-6E8A-4147-A177-3AD203B41FA5}">
                      <a16:colId xmlns="" xmlns:a16="http://schemas.microsoft.com/office/drawing/2014/main" val="3248873973"/>
                    </a:ext>
                  </a:extLst>
                </a:gridCol>
                <a:gridCol w="1008123">
                  <a:extLst>
                    <a:ext uri="{9D8B030D-6E8A-4147-A177-3AD203B41FA5}">
                      <a16:colId xmlns="" xmlns:a16="http://schemas.microsoft.com/office/drawing/2014/main" val="3386555897"/>
                    </a:ext>
                  </a:extLst>
                </a:gridCol>
              </a:tblGrid>
              <a:tr h="1063212">
                <a:tc>
                  <a:txBody>
                    <a:bodyPr/>
                    <a:lstStyle/>
                    <a:p>
                      <a:pPr algn="ctr" rtl="0" fontAlgn="ctr"/>
                      <a:r>
                        <a:rPr lang="ru-RU" sz="1000" u="none" strike="noStrike" dirty="0">
                          <a:effectLst/>
                        </a:rPr>
                        <a:t>Код </a:t>
                      </a:r>
                      <a:endParaRPr lang="ru-RU" sz="1000" b="0" i="0" u="none" strike="noStrike" dirty="0">
                        <a:solidFill>
                          <a:schemeClr val="tx1"/>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Наименование показателя</a:t>
                      </a:r>
                      <a:endParaRPr lang="ru-RU" sz="1000" b="0" i="0" u="none" strike="noStrike" dirty="0">
                        <a:solidFill>
                          <a:schemeClr val="tx1"/>
                        </a:solidFill>
                        <a:effectLst/>
                        <a:latin typeface="Oswald" panose="020B0604020202020204" charset="-52"/>
                      </a:endParaRPr>
                    </a:p>
                  </a:txBody>
                  <a:tcPr marL="3636" marR="3636" marT="3636" marB="0" anchor="ctr"/>
                </a:tc>
                <a:tc>
                  <a:txBody>
                    <a:bodyPr/>
                    <a:lstStyle/>
                    <a:p>
                      <a:pPr algn="ctr" fontAlgn="ctr"/>
                      <a:r>
                        <a:rPr lang="ru-RU" sz="1000" u="none" strike="noStrike" dirty="0"/>
                        <a:t>План по решению Думы от </a:t>
                      </a:r>
                      <a:r>
                        <a:rPr lang="ru-RU" sz="1000" u="none" strike="noStrike" dirty="0" smtClean="0"/>
                        <a:t>29.11.2024 </a:t>
                      </a:r>
                      <a:r>
                        <a:rPr lang="ru-RU" sz="1000" u="none" strike="noStrike" dirty="0"/>
                        <a:t>№</a:t>
                      </a:r>
                      <a:r>
                        <a:rPr lang="ru-RU" sz="1000" u="none" strike="noStrike" dirty="0" smtClean="0"/>
                        <a:t>81</a:t>
                      </a:r>
                      <a:r>
                        <a:rPr lang="ru-RU" sz="1000" u="none" strike="noStrike" baseline="0" dirty="0" smtClean="0"/>
                        <a:t> </a:t>
                      </a:r>
                      <a:r>
                        <a:rPr lang="ru-RU" sz="1000" u="none" strike="noStrike" dirty="0" smtClean="0"/>
                        <a:t>(первоначальный</a:t>
                      </a:r>
                      <a:r>
                        <a:rPr lang="ru-RU" sz="1000" u="none" strike="noStrike" dirty="0"/>
                        <a:t>)</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18.03.2025 №12                                                                        </a:t>
                      </a:r>
                      <a:r>
                        <a:rPr lang="ru-RU" sz="1000" u="none" strike="noStrike" dirty="0"/>
                        <a:t>(+/-) (уточнение 1)</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30.05.2025 №32                                                                                                            </a:t>
                      </a:r>
                      <a:r>
                        <a:rPr lang="ru-RU" sz="1000" u="none" strike="noStrike" dirty="0"/>
                        <a:t>(+/-) (уточнение 2)</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06.10.2025 </a:t>
                      </a:r>
                      <a:r>
                        <a:rPr lang="ru-RU" sz="1000" u="none" strike="noStrike" dirty="0"/>
                        <a:t>№</a:t>
                      </a:r>
                      <a:r>
                        <a:rPr lang="ru-RU" sz="1000" u="none" strike="noStrike" dirty="0" smtClean="0"/>
                        <a:t>71                                                                           </a:t>
                      </a:r>
                      <a:r>
                        <a:rPr lang="ru-RU" sz="1000" u="none" strike="noStrike" dirty="0"/>
                        <a:t>(+/-) (уточнение </a:t>
                      </a:r>
                      <a:r>
                        <a:rPr lang="ru-RU" sz="1000" u="none" strike="noStrike" dirty="0" smtClean="0"/>
                        <a:t>3)</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внесенные решением Думы от </a:t>
                      </a:r>
                      <a:r>
                        <a:rPr lang="ru-RU" sz="1000" u="none" strike="noStrike" dirty="0" smtClean="0"/>
                        <a:t>19.12.2025 </a:t>
                      </a:r>
                      <a:r>
                        <a:rPr lang="ru-RU" sz="1000" u="none" strike="noStrike" dirty="0"/>
                        <a:t>№</a:t>
                      </a:r>
                      <a:r>
                        <a:rPr lang="ru-RU" sz="1000" u="none" strike="noStrike" dirty="0" smtClean="0"/>
                        <a:t>109                                                                                   </a:t>
                      </a:r>
                      <a:r>
                        <a:rPr lang="ru-RU" sz="1000" u="none" strike="noStrike" dirty="0"/>
                        <a:t>(+/-) (уточнение </a:t>
                      </a:r>
                      <a:r>
                        <a:rPr lang="ru-RU" sz="1000" u="none" strike="noStrike" dirty="0" smtClean="0"/>
                        <a:t>4)</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Итого изменений, внесенных решение Думы </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Изменения, вносимые в соответствии со ст.217, 232 БК РФ, и по основаниям в ст.5 решения Думы от </a:t>
                      </a:r>
                      <a:r>
                        <a:rPr lang="ru-RU" sz="1000" u="none" strike="noStrike" dirty="0" smtClean="0"/>
                        <a:t>29.11.2024</a:t>
                      </a:r>
                      <a:r>
                        <a:rPr lang="ru-RU" sz="1000" u="none" strike="noStrike" baseline="0" dirty="0" smtClean="0"/>
                        <a:t> </a:t>
                      </a:r>
                      <a:r>
                        <a:rPr lang="ru-RU" sz="1000" u="none" strike="noStrike" dirty="0" smtClean="0"/>
                        <a:t>№81                                                                           </a:t>
                      </a:r>
                      <a:endParaRPr lang="ru-RU" sz="100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00" u="none" strike="noStrike" dirty="0"/>
                        <a:t>Уточненный план на </a:t>
                      </a:r>
                      <a:r>
                        <a:rPr lang="ru-RU" sz="1000" u="none" strike="noStrike" dirty="0" smtClean="0"/>
                        <a:t>2025 </a:t>
                      </a:r>
                      <a:r>
                        <a:rPr lang="ru-RU" sz="1000" u="none" strike="noStrike" dirty="0"/>
                        <a:t>год</a:t>
                      </a:r>
                      <a:endParaRPr lang="ru-RU" sz="100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174252996"/>
                  </a:ext>
                </a:extLst>
              </a:tr>
              <a:tr h="270347">
                <a:tc>
                  <a:txBody>
                    <a:bodyPr/>
                    <a:lstStyle/>
                    <a:p>
                      <a:pPr algn="ctr" rtl="0" fontAlgn="ctr"/>
                      <a:r>
                        <a:rPr lang="ru-RU" sz="1000" u="none" strike="noStrike" dirty="0">
                          <a:effectLst/>
                        </a:rPr>
                        <a:t>1</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2</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3</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4</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5</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6</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7</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8</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a:effectLst/>
                        </a:rPr>
                        <a:t>к.9=(к.4+к.5+к.6+к.7+к.8)</a:t>
                      </a:r>
                      <a:endParaRPr lang="ru-RU" sz="100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00" u="none" strike="noStrike" dirty="0" smtClean="0">
                          <a:effectLst/>
                        </a:rPr>
                        <a:t>к.10=к.3+к.8+к.9</a:t>
                      </a:r>
                      <a:endParaRPr lang="ru-RU" sz="1000" b="0" i="0" u="none" strike="noStrike" dirty="0">
                        <a:solidFill>
                          <a:srgbClr val="000000"/>
                        </a:solidFill>
                        <a:effectLst/>
                        <a:latin typeface="Oswald" panose="020B0604020202020204" charset="-52"/>
                      </a:endParaRPr>
                    </a:p>
                  </a:txBody>
                  <a:tcPr marL="3636" marR="3636" marT="3636" marB="0" anchor="ctr"/>
                </a:tc>
                <a:extLst>
                  <a:ext uri="{0D108BD9-81ED-4DB2-BD59-A6C34878D82A}">
                    <a16:rowId xmlns="" xmlns:a16="http://schemas.microsoft.com/office/drawing/2014/main" val="4090975671"/>
                  </a:ext>
                </a:extLst>
              </a:tr>
              <a:tr h="180545">
                <a:tc>
                  <a:txBody>
                    <a:bodyPr/>
                    <a:lstStyle/>
                    <a:p>
                      <a:pPr algn="ctr" rtl="0" fontAlgn="b"/>
                      <a:r>
                        <a:rPr lang="ru-RU" sz="1000" b="1" i="0" u="none" strike="noStrike" dirty="0">
                          <a:solidFill>
                            <a:srgbClr val="000000"/>
                          </a:solidFill>
                          <a:latin typeface="+mn-lt"/>
                        </a:rPr>
                        <a:t>0400</a:t>
                      </a:r>
                    </a:p>
                  </a:txBody>
                  <a:tcPr marL="9525" marR="9525" marT="9525" marB="0" anchor="b"/>
                </a:tc>
                <a:tc>
                  <a:txBody>
                    <a:bodyPr/>
                    <a:lstStyle/>
                    <a:p>
                      <a:pPr algn="l" rtl="0" fontAlgn="b"/>
                      <a:r>
                        <a:rPr lang="ru-RU" sz="1000" b="1" i="0" u="none" strike="noStrike">
                          <a:solidFill>
                            <a:srgbClr val="000000"/>
                          </a:solidFill>
                          <a:latin typeface="+mn-lt"/>
                        </a:rPr>
                        <a:t>Национальная экономика </a:t>
                      </a:r>
                    </a:p>
                  </a:txBody>
                  <a:tcPr marL="9525" marR="9525" marT="9525" marB="0" anchor="b"/>
                </a:tc>
                <a:tc>
                  <a:txBody>
                    <a:bodyPr/>
                    <a:lstStyle/>
                    <a:p>
                      <a:pPr algn="r" rtl="0" fontAlgn="b"/>
                      <a:r>
                        <a:rPr lang="ru-RU" sz="1000" b="1" i="0" u="none" strike="noStrike">
                          <a:solidFill>
                            <a:srgbClr val="000000"/>
                          </a:solidFill>
                          <a:latin typeface="+mn-lt"/>
                        </a:rPr>
                        <a:t>417 836,5</a:t>
                      </a:r>
                    </a:p>
                  </a:txBody>
                  <a:tcPr marL="9525" marR="9525" marT="9525" marB="0" anchor="b"/>
                </a:tc>
                <a:tc>
                  <a:txBody>
                    <a:bodyPr/>
                    <a:lstStyle/>
                    <a:p>
                      <a:pPr algn="r" rtl="0" fontAlgn="b"/>
                      <a:r>
                        <a:rPr lang="ru-RU" sz="1000" b="1" i="0" u="none" strike="noStrike">
                          <a:solidFill>
                            <a:srgbClr val="000000"/>
                          </a:solidFill>
                          <a:latin typeface="+mn-lt"/>
                        </a:rPr>
                        <a:t>+ 42 155,2</a:t>
                      </a:r>
                    </a:p>
                  </a:txBody>
                  <a:tcPr marL="9525" marR="9525" marT="9525" marB="0" anchor="b"/>
                </a:tc>
                <a:tc>
                  <a:txBody>
                    <a:bodyPr/>
                    <a:lstStyle/>
                    <a:p>
                      <a:pPr algn="r" rtl="0" fontAlgn="b"/>
                      <a:r>
                        <a:rPr lang="ru-RU" sz="1000" b="1" i="0" u="none" strike="noStrike">
                          <a:solidFill>
                            <a:srgbClr val="000000"/>
                          </a:solidFill>
                          <a:latin typeface="+mn-lt"/>
                        </a:rPr>
                        <a:t>- 1 425,0</a:t>
                      </a:r>
                    </a:p>
                  </a:txBody>
                  <a:tcPr marL="9525" marR="9525" marT="9525" marB="0" anchor="b"/>
                </a:tc>
                <a:tc>
                  <a:txBody>
                    <a:bodyPr/>
                    <a:lstStyle/>
                    <a:p>
                      <a:pPr algn="r" rtl="0" fontAlgn="b"/>
                      <a:r>
                        <a:rPr lang="ru-RU" sz="1000" b="1" i="0" u="none" strike="noStrike">
                          <a:solidFill>
                            <a:srgbClr val="000000"/>
                          </a:solidFill>
                          <a:latin typeface="+mn-lt"/>
                        </a:rPr>
                        <a:t>+ 176 438,8</a:t>
                      </a:r>
                    </a:p>
                  </a:txBody>
                  <a:tcPr marL="9525" marR="9525" marT="9525" marB="0" anchor="b"/>
                </a:tc>
                <a:tc>
                  <a:txBody>
                    <a:bodyPr/>
                    <a:lstStyle/>
                    <a:p>
                      <a:pPr algn="r" rtl="0" fontAlgn="b"/>
                      <a:r>
                        <a:rPr lang="ru-RU" sz="1000" b="1" i="0" u="none" strike="noStrike">
                          <a:solidFill>
                            <a:srgbClr val="000000"/>
                          </a:solidFill>
                          <a:latin typeface="+mn-lt"/>
                        </a:rPr>
                        <a:t>- 15 413,7</a:t>
                      </a:r>
                    </a:p>
                  </a:txBody>
                  <a:tcPr marL="9525" marR="9525" marT="9525" marB="0" anchor="b"/>
                </a:tc>
                <a:tc>
                  <a:txBody>
                    <a:bodyPr/>
                    <a:lstStyle/>
                    <a:p>
                      <a:pPr algn="r" rtl="0" fontAlgn="b"/>
                      <a:r>
                        <a:rPr lang="ru-RU" sz="1000" b="1" i="0" u="none" strike="noStrike">
                          <a:solidFill>
                            <a:srgbClr val="000000"/>
                          </a:solidFill>
                          <a:latin typeface="+mn-lt"/>
                        </a:rPr>
                        <a:t>+ 201 755,3</a:t>
                      </a:r>
                    </a:p>
                  </a:txBody>
                  <a:tcPr marL="9525" marR="9525" marT="9525" marB="0" anchor="b"/>
                </a:tc>
                <a:tc>
                  <a:txBody>
                    <a:bodyPr/>
                    <a:lstStyle/>
                    <a:p>
                      <a:pPr algn="r" rtl="0" fontAlgn="b"/>
                      <a:r>
                        <a:rPr lang="ru-RU" sz="1000" b="1" i="0" u="none" strike="noStrike">
                          <a:solidFill>
                            <a:srgbClr val="000000"/>
                          </a:solidFill>
                          <a:latin typeface="+mn-lt"/>
                        </a:rPr>
                        <a:t>+ 162,0</a:t>
                      </a:r>
                    </a:p>
                  </a:txBody>
                  <a:tcPr marL="9525" marR="9525" marT="9525" marB="0" anchor="b"/>
                </a:tc>
                <a:tc>
                  <a:txBody>
                    <a:bodyPr/>
                    <a:lstStyle/>
                    <a:p>
                      <a:pPr algn="r" rtl="0" fontAlgn="b"/>
                      <a:r>
                        <a:rPr lang="ru-RU" sz="1000" b="1" i="0" u="none" strike="noStrike">
                          <a:solidFill>
                            <a:srgbClr val="000000"/>
                          </a:solidFill>
                          <a:latin typeface="+mn-lt"/>
                        </a:rPr>
                        <a:t>+ 619 753,8</a:t>
                      </a:r>
                    </a:p>
                  </a:txBody>
                  <a:tcPr marL="9525" marR="9525" marT="9525" marB="0" anchor="b"/>
                </a:tc>
                <a:extLst>
                  <a:ext uri="{0D108BD9-81ED-4DB2-BD59-A6C34878D82A}">
                    <a16:rowId xmlns="" xmlns:a16="http://schemas.microsoft.com/office/drawing/2014/main" val="2838973561"/>
                  </a:ext>
                </a:extLst>
              </a:tr>
              <a:tr h="180545">
                <a:tc>
                  <a:txBody>
                    <a:bodyPr/>
                    <a:lstStyle/>
                    <a:p>
                      <a:pPr algn="ctr" rtl="0" fontAlgn="b"/>
                      <a:r>
                        <a:rPr lang="ru-RU" sz="1000" b="0" i="0" u="none" strike="noStrike">
                          <a:solidFill>
                            <a:srgbClr val="000000"/>
                          </a:solidFill>
                          <a:latin typeface="+mn-lt"/>
                        </a:rPr>
                        <a:t>0401</a:t>
                      </a:r>
                    </a:p>
                  </a:txBody>
                  <a:tcPr marL="9525" marR="9525" marT="9525" marB="0" anchor="b"/>
                </a:tc>
                <a:tc>
                  <a:txBody>
                    <a:bodyPr/>
                    <a:lstStyle/>
                    <a:p>
                      <a:pPr algn="l" rtl="0" fontAlgn="b"/>
                      <a:r>
                        <a:rPr lang="ru-RU" sz="1000" b="0" i="0" u="none" strike="noStrike">
                          <a:solidFill>
                            <a:srgbClr val="000000"/>
                          </a:solidFill>
                          <a:latin typeface="+mn-lt"/>
                        </a:rPr>
                        <a:t>Общеэкономические вопросы</a:t>
                      </a:r>
                    </a:p>
                  </a:txBody>
                  <a:tcPr marL="9525" marR="9525" marT="9525" marB="0" anchor="b"/>
                </a:tc>
                <a:tc>
                  <a:txBody>
                    <a:bodyPr/>
                    <a:lstStyle/>
                    <a:p>
                      <a:pPr algn="r" rtl="0" fontAlgn="b"/>
                      <a:r>
                        <a:rPr lang="ru-RU" sz="1000" b="0" i="0" u="none" strike="noStrike">
                          <a:solidFill>
                            <a:srgbClr val="000000"/>
                          </a:solidFill>
                          <a:latin typeface="+mn-lt"/>
                        </a:rPr>
                        <a:t>22 190,5</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fontAlgn="b"/>
                      <a:r>
                        <a:rPr lang="ru-RU" sz="1000" b="0" i="0" u="none" strike="noStrike">
                          <a:solidFill>
                            <a:srgbClr val="000000"/>
                          </a:solidFill>
                          <a:latin typeface="+mn-lt"/>
                        </a:rPr>
                        <a:t> </a:t>
                      </a:r>
                    </a:p>
                  </a:txBody>
                  <a:tcPr marL="9525" marR="9525" marT="9525" marB="0" anchor="b"/>
                </a:tc>
                <a:tc>
                  <a:txBody>
                    <a:bodyPr/>
                    <a:lstStyle/>
                    <a:p>
                      <a:pPr algn="r" fontAlgn="b"/>
                      <a:r>
                        <a:rPr lang="ru-RU" sz="1000" b="0" i="0" u="none" strike="noStrike">
                          <a:solidFill>
                            <a:srgbClr val="000000"/>
                          </a:solidFill>
                          <a:latin typeface="+mn-lt"/>
                        </a:rPr>
                        <a:t>- 175,0</a:t>
                      </a:r>
                    </a:p>
                  </a:txBody>
                  <a:tcPr marL="9525" marR="9525" marT="9525" marB="0" anchor="b"/>
                </a:tc>
                <a:tc>
                  <a:txBody>
                    <a:bodyPr/>
                    <a:lstStyle/>
                    <a:p>
                      <a:pPr algn="r" fontAlgn="b"/>
                      <a:r>
                        <a:rPr lang="ru-RU" sz="1000" b="0" i="0" u="none" strike="noStrike">
                          <a:solidFill>
                            <a:srgbClr val="000000"/>
                          </a:solidFill>
                          <a:latin typeface="+mn-lt"/>
                        </a:rPr>
                        <a:t>- 355,9</a:t>
                      </a:r>
                    </a:p>
                  </a:txBody>
                  <a:tcPr marL="9525" marR="9525" marT="9525" marB="0" anchor="b"/>
                </a:tc>
                <a:tc>
                  <a:txBody>
                    <a:bodyPr/>
                    <a:lstStyle/>
                    <a:p>
                      <a:pPr algn="r" fontAlgn="b"/>
                      <a:r>
                        <a:rPr lang="ru-RU" sz="1000" b="0" i="0" u="none" strike="noStrike">
                          <a:solidFill>
                            <a:srgbClr val="000000"/>
                          </a:solidFill>
                          <a:latin typeface="+mn-lt"/>
                        </a:rPr>
                        <a:t>- 530,9</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+ 21 659,6</a:t>
                      </a:r>
                    </a:p>
                  </a:txBody>
                  <a:tcPr marL="9525" marR="9525" marT="9525" marB="0" anchor="b"/>
                </a:tc>
              </a:tr>
              <a:tr h="180545">
                <a:tc>
                  <a:txBody>
                    <a:bodyPr/>
                    <a:lstStyle/>
                    <a:p>
                      <a:pPr algn="ctr" rtl="0" fontAlgn="b"/>
                      <a:r>
                        <a:rPr lang="ru-RU" sz="1000" b="0" i="0" u="none" strike="noStrike">
                          <a:solidFill>
                            <a:srgbClr val="000000"/>
                          </a:solidFill>
                          <a:latin typeface="+mn-lt"/>
                        </a:rPr>
                        <a:t>0405</a:t>
                      </a:r>
                    </a:p>
                  </a:txBody>
                  <a:tcPr marL="9525" marR="9525" marT="9525" marB="0" anchor="b"/>
                </a:tc>
                <a:tc>
                  <a:txBody>
                    <a:bodyPr/>
                    <a:lstStyle/>
                    <a:p>
                      <a:pPr algn="l" rtl="0" fontAlgn="b"/>
                      <a:r>
                        <a:rPr lang="ru-RU" sz="1000" b="0" i="0" u="none" strike="noStrike">
                          <a:solidFill>
                            <a:srgbClr val="000000"/>
                          </a:solidFill>
                          <a:latin typeface="+mn-lt"/>
                        </a:rPr>
                        <a:t>Сельское хозяйство и рыболовство</a:t>
                      </a:r>
                    </a:p>
                  </a:txBody>
                  <a:tcPr marL="9525" marR="9525" marT="9525" marB="0" anchor="b"/>
                </a:tc>
                <a:tc>
                  <a:txBody>
                    <a:bodyPr/>
                    <a:lstStyle/>
                    <a:p>
                      <a:pPr algn="r" rtl="0" fontAlgn="b"/>
                      <a:r>
                        <a:rPr lang="ru-RU" sz="1000" b="0" i="0" u="none" strike="noStrike">
                          <a:solidFill>
                            <a:srgbClr val="000000"/>
                          </a:solidFill>
                          <a:latin typeface="+mn-lt"/>
                        </a:rPr>
                        <a:t>29 084,3</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fontAlgn="b"/>
                      <a:r>
                        <a:rPr lang="ru-RU" sz="1000" b="0" i="0" u="none" strike="noStrike" dirty="0">
                          <a:solidFill>
                            <a:srgbClr val="000000"/>
                          </a:solidFill>
                          <a:latin typeface="+mn-lt"/>
                        </a:rPr>
                        <a:t>+ 1 564,1</a:t>
                      </a:r>
                    </a:p>
                  </a:txBody>
                  <a:tcPr marL="9525" marR="9525" marT="9525" marB="0" anchor="b"/>
                </a:tc>
                <a:tc>
                  <a:txBody>
                    <a:bodyPr/>
                    <a:lstStyle/>
                    <a:p>
                      <a:pPr algn="r" fontAlgn="b"/>
                      <a:r>
                        <a:rPr lang="ru-RU" sz="1000" b="0" i="0" u="none" strike="noStrike">
                          <a:solidFill>
                            <a:srgbClr val="000000"/>
                          </a:solidFill>
                          <a:latin typeface="+mn-lt"/>
                        </a:rPr>
                        <a:t>+ 34 892,0</a:t>
                      </a:r>
                    </a:p>
                  </a:txBody>
                  <a:tcPr marL="9525" marR="9525" marT="9525" marB="0" anchor="b"/>
                </a:tc>
                <a:tc>
                  <a:txBody>
                    <a:bodyPr/>
                    <a:lstStyle/>
                    <a:p>
                      <a:pPr algn="r" fontAlgn="b"/>
                      <a:r>
                        <a:rPr lang="ru-RU" sz="1000" b="0" i="0" u="none" strike="noStrike">
                          <a:solidFill>
                            <a:srgbClr val="000000"/>
                          </a:solidFill>
                          <a:latin typeface="+mn-lt"/>
                        </a:rPr>
                        <a:t>+ 1 292,0</a:t>
                      </a:r>
                    </a:p>
                  </a:txBody>
                  <a:tcPr marL="9525" marR="9525" marT="9525" marB="0" anchor="b"/>
                </a:tc>
                <a:tc>
                  <a:txBody>
                    <a:bodyPr/>
                    <a:lstStyle/>
                    <a:p>
                      <a:pPr algn="r" fontAlgn="b"/>
                      <a:r>
                        <a:rPr lang="ru-RU" sz="1000" b="0" i="0" u="none" strike="noStrike">
                          <a:solidFill>
                            <a:srgbClr val="000000"/>
                          </a:solidFill>
                          <a:latin typeface="+mn-lt"/>
                        </a:rPr>
                        <a:t>+ 37 748,1</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+ 66 832,4</a:t>
                      </a:r>
                    </a:p>
                  </a:txBody>
                  <a:tcPr marL="9525" marR="9525" marT="9525" marB="0" anchor="b"/>
                </a:tc>
              </a:tr>
              <a:tr h="180545">
                <a:tc>
                  <a:txBody>
                    <a:bodyPr/>
                    <a:lstStyle/>
                    <a:p>
                      <a:pPr algn="ctr" rtl="0" fontAlgn="b"/>
                      <a:r>
                        <a:rPr lang="ru-RU" sz="1000" b="0" i="0" u="none" strike="noStrike">
                          <a:solidFill>
                            <a:srgbClr val="000000"/>
                          </a:solidFill>
                          <a:latin typeface="+mn-lt"/>
                        </a:rPr>
                        <a:t>0408</a:t>
                      </a:r>
                    </a:p>
                  </a:txBody>
                  <a:tcPr marL="9525" marR="9525" marT="9525" marB="0" anchor="b"/>
                </a:tc>
                <a:tc>
                  <a:txBody>
                    <a:bodyPr/>
                    <a:lstStyle/>
                    <a:p>
                      <a:pPr algn="l" rtl="0" fontAlgn="b"/>
                      <a:r>
                        <a:rPr lang="ru-RU" sz="1000" b="0" i="0" u="none" strike="noStrike">
                          <a:solidFill>
                            <a:srgbClr val="000000"/>
                          </a:solidFill>
                          <a:latin typeface="+mn-lt"/>
                        </a:rPr>
                        <a:t>Транспорт            </a:t>
                      </a:r>
                    </a:p>
                  </a:txBody>
                  <a:tcPr marL="9525" marR="9525" marT="9525" marB="0" anchor="b"/>
                </a:tc>
                <a:tc>
                  <a:txBody>
                    <a:bodyPr/>
                    <a:lstStyle/>
                    <a:p>
                      <a:pPr algn="r" rtl="0" fontAlgn="b"/>
                      <a:r>
                        <a:rPr lang="ru-RU" sz="1000" b="0" i="0" u="none" strike="noStrike">
                          <a:solidFill>
                            <a:srgbClr val="000000"/>
                          </a:solidFill>
                          <a:latin typeface="+mn-lt"/>
                        </a:rPr>
                        <a:t>37 096,9</a:t>
                      </a:r>
                    </a:p>
                  </a:txBody>
                  <a:tcPr marL="9525" marR="9525" marT="9525" marB="0" anchor="b"/>
                </a:tc>
                <a:tc>
                  <a:txBody>
                    <a:bodyPr/>
                    <a:lstStyle/>
                    <a:p>
                      <a:pPr algn="r" rtl="0" fontAlgn="b"/>
                      <a:r>
                        <a:rPr lang="ru-RU" sz="1000" b="0" i="0" u="none" strike="noStrike" dirty="0">
                          <a:solidFill>
                            <a:srgbClr val="000000"/>
                          </a:solidFill>
                          <a:latin typeface="+mn-lt"/>
                        </a:rPr>
                        <a:t>+ 6 960,4</a:t>
                      </a:r>
                    </a:p>
                  </a:txBody>
                  <a:tcPr marL="9525" marR="9525" marT="9525" marB="0" anchor="b"/>
                </a:tc>
                <a:tc>
                  <a:txBody>
                    <a:bodyPr/>
                    <a:lstStyle/>
                    <a:p>
                      <a:pPr algn="r" fontAlgn="b"/>
                      <a:r>
                        <a:rPr lang="ru-RU" sz="1000" b="0" i="0" u="none" strike="noStrike" dirty="0">
                          <a:solidFill>
                            <a:srgbClr val="000000"/>
                          </a:solidFill>
                          <a:latin typeface="+mn-lt"/>
                        </a:rPr>
                        <a:t>+ 2 110,9</a:t>
                      </a:r>
                    </a:p>
                  </a:txBody>
                  <a:tcPr marL="9525" marR="9525" marT="9525" marB="0" anchor="b"/>
                </a:tc>
                <a:tc>
                  <a:txBody>
                    <a:bodyPr/>
                    <a:lstStyle/>
                    <a:p>
                      <a:pPr algn="r" rtl="0" fontAlgn="b"/>
                      <a:r>
                        <a:rPr lang="ru-RU" sz="1000" b="0" i="0" u="none" strike="noStrike">
                          <a:solidFill>
                            <a:srgbClr val="000000"/>
                          </a:solidFill>
                          <a:latin typeface="+mn-lt"/>
                        </a:rPr>
                        <a:t>+ 1 326,1</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fontAlgn="b"/>
                      <a:r>
                        <a:rPr lang="ru-RU" sz="1000" b="0" i="0" u="none" strike="noStrike">
                          <a:solidFill>
                            <a:srgbClr val="000000"/>
                          </a:solidFill>
                          <a:latin typeface="+mn-lt"/>
                        </a:rPr>
                        <a:t>+ 10 397,4</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+ 47 494,3</a:t>
                      </a:r>
                    </a:p>
                  </a:txBody>
                  <a:tcPr marL="9525" marR="9525" marT="9525" marB="0" anchor="b"/>
                </a:tc>
              </a:tr>
              <a:tr h="204021">
                <a:tc>
                  <a:txBody>
                    <a:bodyPr/>
                    <a:lstStyle/>
                    <a:p>
                      <a:pPr algn="ctr" rtl="0" fontAlgn="b"/>
                      <a:r>
                        <a:rPr lang="ru-RU" sz="1000" b="0" i="0" u="none" strike="noStrike">
                          <a:solidFill>
                            <a:srgbClr val="000000"/>
                          </a:solidFill>
                          <a:latin typeface="+mn-lt"/>
                        </a:rPr>
                        <a:t>0409</a:t>
                      </a:r>
                    </a:p>
                  </a:txBody>
                  <a:tcPr marL="9525" marR="9525" marT="9525" marB="0" anchor="b"/>
                </a:tc>
                <a:tc>
                  <a:txBody>
                    <a:bodyPr/>
                    <a:lstStyle/>
                    <a:p>
                      <a:pPr algn="l" rtl="0" fontAlgn="b"/>
                      <a:r>
                        <a:rPr lang="ru-RU" sz="1000" b="0" i="0" u="none" strike="noStrike">
                          <a:solidFill>
                            <a:srgbClr val="000000"/>
                          </a:solidFill>
                          <a:latin typeface="+mn-lt"/>
                        </a:rPr>
                        <a:t>Дорожное хозяйство, всего</a:t>
                      </a:r>
                    </a:p>
                  </a:txBody>
                  <a:tcPr marL="9525" marR="9525" marT="9525" marB="0" anchor="b"/>
                </a:tc>
                <a:tc>
                  <a:txBody>
                    <a:bodyPr/>
                    <a:lstStyle/>
                    <a:p>
                      <a:pPr algn="r" rtl="0" fontAlgn="b"/>
                      <a:r>
                        <a:rPr lang="ru-RU" sz="1000" b="0" i="0" u="none" strike="noStrike">
                          <a:solidFill>
                            <a:srgbClr val="000000"/>
                          </a:solidFill>
                          <a:latin typeface="+mn-lt"/>
                        </a:rPr>
                        <a:t>191 747,2</a:t>
                      </a:r>
                    </a:p>
                  </a:txBody>
                  <a:tcPr marL="9525" marR="9525" marT="9525" marB="0" anchor="b"/>
                </a:tc>
                <a:tc>
                  <a:txBody>
                    <a:bodyPr/>
                    <a:lstStyle/>
                    <a:p>
                      <a:pPr algn="r" rtl="0" fontAlgn="b"/>
                      <a:r>
                        <a:rPr lang="ru-RU" sz="1000" b="0" i="0" u="none" strike="noStrike">
                          <a:solidFill>
                            <a:srgbClr val="000000"/>
                          </a:solidFill>
                          <a:latin typeface="+mn-lt"/>
                        </a:rPr>
                        <a:t>+ 31 673,0</a:t>
                      </a:r>
                    </a:p>
                  </a:txBody>
                  <a:tcPr marL="9525" marR="9525" marT="9525" marB="0" anchor="b"/>
                </a:tc>
                <a:tc>
                  <a:txBody>
                    <a:bodyPr/>
                    <a:lstStyle/>
                    <a:p>
                      <a:pPr algn="r" rtl="0" fontAlgn="b"/>
                      <a:r>
                        <a:rPr lang="ru-RU" sz="1000" b="0" i="0" u="none" strike="noStrike" dirty="0">
                          <a:solidFill>
                            <a:srgbClr val="000000"/>
                          </a:solidFill>
                          <a:latin typeface="+mn-lt"/>
                        </a:rPr>
                        <a:t>- 6 000,0</a:t>
                      </a:r>
                    </a:p>
                  </a:txBody>
                  <a:tcPr marL="9525" marR="9525" marT="9525" marB="0" anchor="b"/>
                </a:tc>
                <a:tc>
                  <a:txBody>
                    <a:bodyPr/>
                    <a:lstStyle/>
                    <a:p>
                      <a:pPr algn="r" rtl="0" fontAlgn="b"/>
                      <a:r>
                        <a:rPr lang="ru-RU" sz="1000" b="0" i="0" u="none" strike="noStrike">
                          <a:solidFill>
                            <a:srgbClr val="000000"/>
                          </a:solidFill>
                          <a:latin typeface="+mn-lt"/>
                        </a:rPr>
                        <a:t>+ 139 677,2</a:t>
                      </a:r>
                    </a:p>
                  </a:txBody>
                  <a:tcPr marL="9525" marR="9525" marT="9525" marB="0" anchor="b"/>
                </a:tc>
                <a:tc>
                  <a:txBody>
                    <a:bodyPr/>
                    <a:lstStyle/>
                    <a:p>
                      <a:pPr algn="r" rtl="0" fontAlgn="b"/>
                      <a:r>
                        <a:rPr lang="ru-RU" sz="1000" b="0" i="0" u="none" strike="noStrike">
                          <a:solidFill>
                            <a:srgbClr val="000000"/>
                          </a:solidFill>
                          <a:latin typeface="+mn-lt"/>
                        </a:rPr>
                        <a:t>+ 1 302,3</a:t>
                      </a:r>
                    </a:p>
                  </a:txBody>
                  <a:tcPr marL="9525" marR="9525" marT="9525" marB="0" anchor="b"/>
                </a:tc>
                <a:tc>
                  <a:txBody>
                    <a:bodyPr/>
                    <a:lstStyle/>
                    <a:p>
                      <a:pPr algn="r" fontAlgn="b"/>
                      <a:r>
                        <a:rPr lang="ru-RU" sz="1000" b="0" i="0" u="none" strike="noStrike">
                          <a:solidFill>
                            <a:srgbClr val="000000"/>
                          </a:solidFill>
                          <a:latin typeface="+mn-lt"/>
                        </a:rPr>
                        <a:t>+ 166 652,5</a:t>
                      </a:r>
                    </a:p>
                  </a:txBody>
                  <a:tcPr marL="9525" marR="9525" marT="9525" marB="0" anchor="b"/>
                </a:tc>
                <a:tc>
                  <a:txBody>
                    <a:bodyPr/>
                    <a:lstStyle/>
                    <a:p>
                      <a:pPr algn="r" rtl="0" fontAlgn="b"/>
                      <a:r>
                        <a:rPr lang="ru-RU" sz="1000" b="0" i="0" u="none" strike="noStrike">
                          <a:solidFill>
                            <a:srgbClr val="000000"/>
                          </a:solidFill>
                          <a:latin typeface="+mn-lt"/>
                        </a:rPr>
                        <a:t>+ 162,0</a:t>
                      </a:r>
                    </a:p>
                  </a:txBody>
                  <a:tcPr marL="9525" marR="9525" marT="9525" marB="0" anchor="b"/>
                </a:tc>
                <a:tc>
                  <a:txBody>
                    <a:bodyPr/>
                    <a:lstStyle/>
                    <a:p>
                      <a:pPr algn="r" rtl="0" fontAlgn="b"/>
                      <a:r>
                        <a:rPr lang="ru-RU" sz="1000" b="0" i="0" u="none" strike="noStrike">
                          <a:solidFill>
                            <a:srgbClr val="000000"/>
                          </a:solidFill>
                          <a:latin typeface="+mn-lt"/>
                        </a:rPr>
                        <a:t>+ 358 561,7</a:t>
                      </a:r>
                    </a:p>
                  </a:txBody>
                  <a:tcPr marL="9525" marR="9525" marT="9525" marB="0" anchor="b"/>
                </a:tc>
                <a:extLst>
                  <a:ext uri="{0D108BD9-81ED-4DB2-BD59-A6C34878D82A}">
                    <a16:rowId xmlns="" xmlns:a16="http://schemas.microsoft.com/office/drawing/2014/main" val="3507298397"/>
                  </a:ext>
                </a:extLst>
              </a:tr>
              <a:tr h="190038">
                <a:tc>
                  <a:txBody>
                    <a:bodyPr/>
                    <a:lstStyle/>
                    <a:p>
                      <a:pPr algn="ctr" fontAlgn="b"/>
                      <a:r>
                        <a:rPr lang="ru-RU" sz="1000" b="0" i="1" u="none" strike="noStrike">
                          <a:solidFill>
                            <a:srgbClr val="000000"/>
                          </a:solidFill>
                          <a:latin typeface="+mn-lt"/>
                        </a:rPr>
                        <a:t> </a:t>
                      </a:r>
                    </a:p>
                  </a:txBody>
                  <a:tcPr marL="9525" marR="9525" marT="9525" marB="0" anchor="b"/>
                </a:tc>
                <a:tc>
                  <a:txBody>
                    <a:bodyPr/>
                    <a:lstStyle/>
                    <a:p>
                      <a:pPr algn="l" rtl="0" fontAlgn="b"/>
                      <a:r>
                        <a:rPr lang="ru-RU" sz="1000" b="0" i="1" u="none" strike="noStrike" dirty="0">
                          <a:solidFill>
                            <a:srgbClr val="000000"/>
                          </a:solidFill>
                          <a:latin typeface="+mn-lt"/>
                        </a:rPr>
                        <a:t>в том числе средства дорожного фонда</a:t>
                      </a:r>
                    </a:p>
                  </a:txBody>
                  <a:tcPr marL="9525" marR="9525" marT="9525" marB="0" anchor="b"/>
                </a:tc>
                <a:tc>
                  <a:txBody>
                    <a:bodyPr/>
                    <a:lstStyle/>
                    <a:p>
                      <a:pPr algn="r" rtl="0" fontAlgn="b"/>
                      <a:r>
                        <a:rPr lang="ru-RU" sz="1000" b="0" i="1" u="none" strike="noStrike">
                          <a:solidFill>
                            <a:srgbClr val="000000"/>
                          </a:solidFill>
                          <a:latin typeface="+mn-lt"/>
                        </a:rPr>
                        <a:t>79 668,1</a:t>
                      </a:r>
                    </a:p>
                  </a:txBody>
                  <a:tcPr marL="9525" marR="9525" marT="9525" marB="0" anchor="b"/>
                </a:tc>
                <a:tc>
                  <a:txBody>
                    <a:bodyPr/>
                    <a:lstStyle/>
                    <a:p>
                      <a:pPr algn="r" rtl="0" fontAlgn="b"/>
                      <a:r>
                        <a:rPr lang="ru-RU" sz="1000" b="0" i="1" u="none" strike="noStrike">
                          <a:solidFill>
                            <a:srgbClr val="000000"/>
                          </a:solidFill>
                          <a:latin typeface="+mn-lt"/>
                        </a:rPr>
                        <a:t>+ 1 017,8</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1" u="none" strike="noStrike" dirty="0">
                          <a:solidFill>
                            <a:srgbClr val="000000"/>
                          </a:solidFill>
                          <a:latin typeface="+mn-lt"/>
                        </a:rPr>
                        <a:t>+ 132 762,8</a:t>
                      </a:r>
                    </a:p>
                  </a:txBody>
                  <a:tcPr marL="9525" marR="9525" marT="9525" marB="0" anchor="b"/>
                </a:tc>
                <a:tc>
                  <a:txBody>
                    <a:bodyPr/>
                    <a:lstStyle/>
                    <a:p>
                      <a:pPr algn="r" rtl="0" fontAlgn="b"/>
                      <a:r>
                        <a:rPr lang="ru-RU" sz="1000" b="0" i="1" u="none" strike="noStrike">
                          <a:solidFill>
                            <a:srgbClr val="000000"/>
                          </a:solidFill>
                          <a:latin typeface="+mn-lt"/>
                        </a:rPr>
                        <a:t>+ 374,7</a:t>
                      </a:r>
                    </a:p>
                  </a:txBody>
                  <a:tcPr marL="9525" marR="9525" marT="9525" marB="0" anchor="b"/>
                </a:tc>
                <a:tc>
                  <a:txBody>
                    <a:bodyPr/>
                    <a:lstStyle/>
                    <a:p>
                      <a:pPr algn="r" fontAlgn="b"/>
                      <a:r>
                        <a:rPr lang="ru-RU" sz="1000" b="0" i="0" u="none" strike="noStrike">
                          <a:solidFill>
                            <a:srgbClr val="000000"/>
                          </a:solidFill>
                          <a:latin typeface="+mn-lt"/>
                        </a:rPr>
                        <a:t>+ 134 155,3</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+ 213 823,4</a:t>
                      </a:r>
                    </a:p>
                  </a:txBody>
                  <a:tcPr marL="9525" marR="9525" marT="9525" marB="0" anchor="b"/>
                </a:tc>
                <a:extLst>
                  <a:ext uri="{0D108BD9-81ED-4DB2-BD59-A6C34878D82A}">
                    <a16:rowId xmlns="" xmlns:a16="http://schemas.microsoft.com/office/drawing/2014/main" val="3003929457"/>
                  </a:ext>
                </a:extLst>
              </a:tr>
              <a:tr h="180533">
                <a:tc>
                  <a:txBody>
                    <a:bodyPr/>
                    <a:lstStyle/>
                    <a:p>
                      <a:pPr algn="ctr" rtl="0" fontAlgn="b"/>
                      <a:r>
                        <a:rPr lang="ru-RU" sz="1000" b="0" i="0" u="none" strike="noStrike">
                          <a:solidFill>
                            <a:srgbClr val="000000"/>
                          </a:solidFill>
                          <a:latin typeface="+mn-lt"/>
                        </a:rPr>
                        <a:t>0410</a:t>
                      </a:r>
                    </a:p>
                  </a:txBody>
                  <a:tcPr marL="9525" marR="9525" marT="9525" marB="0" anchor="b"/>
                </a:tc>
                <a:tc>
                  <a:txBody>
                    <a:bodyPr/>
                    <a:lstStyle/>
                    <a:p>
                      <a:pPr algn="l" rtl="0" fontAlgn="b"/>
                      <a:r>
                        <a:rPr lang="ru-RU" sz="1000" b="0" i="0" u="none" strike="noStrike">
                          <a:solidFill>
                            <a:srgbClr val="000000"/>
                          </a:solidFill>
                          <a:latin typeface="+mn-lt"/>
                        </a:rPr>
                        <a:t>Связь и информатика</a:t>
                      </a:r>
                    </a:p>
                  </a:txBody>
                  <a:tcPr marL="9525" marR="9525" marT="9525" marB="0" anchor="b"/>
                </a:tc>
                <a:tc>
                  <a:txBody>
                    <a:bodyPr/>
                    <a:lstStyle/>
                    <a:p>
                      <a:pPr algn="r" rtl="0" fontAlgn="b"/>
                      <a:r>
                        <a:rPr lang="ru-RU" sz="1000" b="0" i="0" u="none" strike="noStrike">
                          <a:solidFill>
                            <a:srgbClr val="000000"/>
                          </a:solidFill>
                          <a:latin typeface="+mn-lt"/>
                        </a:rPr>
                        <a:t>4 782,4</a:t>
                      </a:r>
                    </a:p>
                  </a:txBody>
                  <a:tcPr marL="9525" marR="9525" marT="9525" marB="0" anchor="b"/>
                </a:tc>
                <a:tc>
                  <a:txBody>
                    <a:bodyPr/>
                    <a:lstStyle/>
                    <a:p>
                      <a:pPr algn="r" rtl="0" fontAlgn="b"/>
                      <a:r>
                        <a:rPr lang="ru-RU" sz="1000" b="0" i="0" u="none" strike="noStrike">
                          <a:solidFill>
                            <a:srgbClr val="000000"/>
                          </a:solidFill>
                          <a:latin typeface="+mn-lt"/>
                        </a:rPr>
                        <a:t>+ 908,4</a:t>
                      </a:r>
                    </a:p>
                  </a:txBody>
                  <a:tcPr marL="9525" marR="9525" marT="9525" marB="0" anchor="b"/>
                </a:tc>
                <a:tc>
                  <a:txBody>
                    <a:bodyPr/>
                    <a:lstStyle/>
                    <a:p>
                      <a:pPr algn="r" fontAlgn="b"/>
                      <a:r>
                        <a:rPr lang="ru-RU" sz="1000" b="0" i="0" u="none" strike="noStrike">
                          <a:solidFill>
                            <a:srgbClr val="000000"/>
                          </a:solidFill>
                          <a:latin typeface="+mn-lt"/>
                        </a:rPr>
                        <a:t>+ 900,0</a:t>
                      </a:r>
                    </a:p>
                  </a:txBody>
                  <a:tcPr marL="9525" marR="9525" marT="9525" marB="0" anchor="b"/>
                </a:tc>
                <a:tc>
                  <a:txBody>
                    <a:bodyPr/>
                    <a:lstStyle/>
                    <a:p>
                      <a:pPr algn="r" fontAlgn="b"/>
                      <a:r>
                        <a:rPr lang="ru-RU" sz="1000" b="0" i="0" u="none" strike="noStrike" dirty="0">
                          <a:solidFill>
                            <a:srgbClr val="000000"/>
                          </a:solidFill>
                          <a:latin typeface="+mn-lt"/>
                        </a:rPr>
                        <a:t>- 47,0</a:t>
                      </a:r>
                    </a:p>
                  </a:txBody>
                  <a:tcPr marL="9525" marR="9525" marT="9525" marB="0" anchor="b"/>
                </a:tc>
                <a:tc>
                  <a:txBody>
                    <a:bodyPr/>
                    <a:lstStyle/>
                    <a:p>
                      <a:pPr algn="r" fontAlgn="b"/>
                      <a:r>
                        <a:rPr lang="ru-RU" sz="1000" b="0" i="0" u="none" strike="noStrike">
                          <a:solidFill>
                            <a:srgbClr val="000000"/>
                          </a:solidFill>
                          <a:latin typeface="+mn-lt"/>
                        </a:rPr>
                        <a:t>- 540,1</a:t>
                      </a:r>
                    </a:p>
                  </a:txBody>
                  <a:tcPr marL="9525" marR="9525" marT="9525" marB="0" anchor="b"/>
                </a:tc>
                <a:tc>
                  <a:txBody>
                    <a:bodyPr/>
                    <a:lstStyle/>
                    <a:p>
                      <a:pPr algn="r" fontAlgn="b"/>
                      <a:r>
                        <a:rPr lang="ru-RU" sz="1000" b="0" i="0" u="none" strike="noStrike">
                          <a:solidFill>
                            <a:srgbClr val="000000"/>
                          </a:solidFill>
                          <a:latin typeface="+mn-lt"/>
                        </a:rPr>
                        <a:t>+ 1 221,3</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+ 6 003,7</a:t>
                      </a:r>
                    </a:p>
                  </a:txBody>
                  <a:tcPr marL="9525" marR="9525" marT="9525" marB="0" anchor="b"/>
                </a:tc>
                <a:extLst>
                  <a:ext uri="{0D108BD9-81ED-4DB2-BD59-A6C34878D82A}">
                    <a16:rowId xmlns="" xmlns:a16="http://schemas.microsoft.com/office/drawing/2014/main" val="833323645"/>
                  </a:ext>
                </a:extLst>
              </a:tr>
              <a:tr h="180545">
                <a:tc>
                  <a:txBody>
                    <a:bodyPr/>
                    <a:lstStyle/>
                    <a:p>
                      <a:pPr algn="ctr" rtl="0" fontAlgn="b"/>
                      <a:r>
                        <a:rPr lang="ru-RU" sz="1000" b="0" i="0" u="none" strike="noStrike">
                          <a:solidFill>
                            <a:srgbClr val="000000"/>
                          </a:solidFill>
                          <a:latin typeface="+mn-lt"/>
                        </a:rPr>
                        <a:t>0412</a:t>
                      </a:r>
                    </a:p>
                  </a:txBody>
                  <a:tcPr marL="9525" marR="9525" marT="9525" marB="0" anchor="b"/>
                </a:tc>
                <a:tc>
                  <a:txBody>
                    <a:bodyPr/>
                    <a:lstStyle/>
                    <a:p>
                      <a:pPr algn="l" rtl="0" fontAlgn="b"/>
                      <a:r>
                        <a:rPr lang="ru-RU" sz="1000" b="0" i="0" u="none" strike="noStrike">
                          <a:solidFill>
                            <a:srgbClr val="000000"/>
                          </a:solidFill>
                          <a:latin typeface="+mn-lt"/>
                        </a:rPr>
                        <a:t>Другие вопросы в области национальной экономики</a:t>
                      </a:r>
                    </a:p>
                  </a:txBody>
                  <a:tcPr marL="9525" marR="9525" marT="9525" marB="0" anchor="b"/>
                </a:tc>
                <a:tc>
                  <a:txBody>
                    <a:bodyPr/>
                    <a:lstStyle/>
                    <a:p>
                      <a:pPr algn="r" rtl="0" fontAlgn="b"/>
                      <a:r>
                        <a:rPr lang="ru-RU" sz="1000" b="0" i="0" u="none" strike="noStrike">
                          <a:solidFill>
                            <a:srgbClr val="000000"/>
                          </a:solidFill>
                          <a:latin typeface="+mn-lt"/>
                        </a:rPr>
                        <a:t>132 935,2</a:t>
                      </a:r>
                    </a:p>
                  </a:txBody>
                  <a:tcPr marL="9525" marR="9525" marT="9525" marB="0" anchor="b"/>
                </a:tc>
                <a:tc>
                  <a:txBody>
                    <a:bodyPr/>
                    <a:lstStyle/>
                    <a:p>
                      <a:pPr algn="r" rtl="0" fontAlgn="b"/>
                      <a:r>
                        <a:rPr lang="ru-RU" sz="1000" b="0" i="0" u="none" strike="noStrike">
                          <a:solidFill>
                            <a:srgbClr val="000000"/>
                          </a:solidFill>
                          <a:latin typeface="+mn-lt"/>
                        </a:rPr>
                        <a:t>+ 2 613,4</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+ 765,5</a:t>
                      </a:r>
                    </a:p>
                  </a:txBody>
                  <a:tcPr marL="9525" marR="9525" marT="9525" marB="0" anchor="b"/>
                </a:tc>
                <a:tc>
                  <a:txBody>
                    <a:bodyPr/>
                    <a:lstStyle/>
                    <a:p>
                      <a:pPr algn="r" rtl="0" fontAlgn="b"/>
                      <a:r>
                        <a:rPr lang="ru-RU" sz="1000" b="0" i="0" u="none" strike="noStrike">
                          <a:solidFill>
                            <a:srgbClr val="000000"/>
                          </a:solidFill>
                          <a:latin typeface="+mn-lt"/>
                        </a:rPr>
                        <a:t>- 17 112,0</a:t>
                      </a:r>
                    </a:p>
                  </a:txBody>
                  <a:tcPr marL="9525" marR="9525" marT="9525" marB="0" anchor="b"/>
                </a:tc>
                <a:tc>
                  <a:txBody>
                    <a:bodyPr/>
                    <a:lstStyle/>
                    <a:p>
                      <a:pPr algn="r" fontAlgn="b"/>
                      <a:r>
                        <a:rPr lang="ru-RU" sz="1000" b="0" i="0" u="none" strike="noStrike">
                          <a:solidFill>
                            <a:srgbClr val="000000"/>
                          </a:solidFill>
                          <a:latin typeface="+mn-lt"/>
                        </a:rPr>
                        <a:t>- 13 733,1</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+ 119 202,1</a:t>
                      </a:r>
                    </a:p>
                  </a:txBody>
                  <a:tcPr marL="9525" marR="9525" marT="9525" marB="0" anchor="b"/>
                </a:tc>
                <a:extLst>
                  <a:ext uri="{0D108BD9-81ED-4DB2-BD59-A6C34878D82A}">
                    <a16:rowId xmlns="" xmlns:a16="http://schemas.microsoft.com/office/drawing/2014/main" val="3273708718"/>
                  </a:ext>
                </a:extLst>
              </a:tr>
              <a:tr h="264140">
                <a:tc>
                  <a:txBody>
                    <a:bodyPr/>
                    <a:lstStyle/>
                    <a:p>
                      <a:pPr algn="ctr" rtl="0" fontAlgn="b"/>
                      <a:r>
                        <a:rPr lang="ru-RU" sz="1000" b="1" i="0" u="none" strike="noStrike">
                          <a:solidFill>
                            <a:srgbClr val="000000"/>
                          </a:solidFill>
                          <a:latin typeface="+mn-lt"/>
                        </a:rPr>
                        <a:t>0500</a:t>
                      </a:r>
                    </a:p>
                  </a:txBody>
                  <a:tcPr marL="9525" marR="9525" marT="9525" marB="0" anchor="b"/>
                </a:tc>
                <a:tc>
                  <a:txBody>
                    <a:bodyPr/>
                    <a:lstStyle/>
                    <a:p>
                      <a:pPr algn="l" rtl="0" fontAlgn="b"/>
                      <a:r>
                        <a:rPr lang="ru-RU" sz="1000" b="1" i="0" u="none" strike="noStrike">
                          <a:solidFill>
                            <a:srgbClr val="000000"/>
                          </a:solidFill>
                          <a:latin typeface="+mn-lt"/>
                        </a:rPr>
                        <a:t>Жилищно-коммунальное хозяйство</a:t>
                      </a:r>
                    </a:p>
                  </a:txBody>
                  <a:tcPr marL="9525" marR="9525" marT="9525" marB="0" anchor="b"/>
                </a:tc>
                <a:tc>
                  <a:txBody>
                    <a:bodyPr/>
                    <a:lstStyle/>
                    <a:p>
                      <a:pPr algn="r" rtl="0" fontAlgn="b"/>
                      <a:r>
                        <a:rPr lang="ru-RU" sz="1000" b="1" i="0" u="none" strike="noStrike">
                          <a:solidFill>
                            <a:srgbClr val="000000"/>
                          </a:solidFill>
                          <a:latin typeface="+mn-lt"/>
                        </a:rPr>
                        <a:t>817 627,6</a:t>
                      </a:r>
                    </a:p>
                  </a:txBody>
                  <a:tcPr marL="9525" marR="9525" marT="9525" marB="0" anchor="b"/>
                </a:tc>
                <a:tc>
                  <a:txBody>
                    <a:bodyPr/>
                    <a:lstStyle/>
                    <a:p>
                      <a:pPr algn="r" rtl="0" fontAlgn="b"/>
                      <a:r>
                        <a:rPr lang="ru-RU" sz="1000" b="1" i="0" u="none" strike="noStrike">
                          <a:solidFill>
                            <a:srgbClr val="000000"/>
                          </a:solidFill>
                          <a:latin typeface="+mn-lt"/>
                        </a:rPr>
                        <a:t>+ 265 456,7</a:t>
                      </a:r>
                    </a:p>
                  </a:txBody>
                  <a:tcPr marL="9525" marR="9525" marT="9525" marB="0" anchor="b"/>
                </a:tc>
                <a:tc>
                  <a:txBody>
                    <a:bodyPr/>
                    <a:lstStyle/>
                    <a:p>
                      <a:pPr algn="r" rtl="0" fontAlgn="b"/>
                      <a:r>
                        <a:rPr lang="ru-RU" sz="1000" b="1" i="0" u="none" strike="noStrike">
                          <a:solidFill>
                            <a:srgbClr val="000000"/>
                          </a:solidFill>
                          <a:latin typeface="+mn-lt"/>
                        </a:rPr>
                        <a:t>- 63 661,6</a:t>
                      </a:r>
                    </a:p>
                  </a:txBody>
                  <a:tcPr marL="9525" marR="9525" marT="9525" marB="0" anchor="b"/>
                </a:tc>
                <a:tc>
                  <a:txBody>
                    <a:bodyPr/>
                    <a:lstStyle/>
                    <a:p>
                      <a:pPr algn="r" rtl="0" fontAlgn="b"/>
                      <a:r>
                        <a:rPr lang="ru-RU" sz="1000" b="1" i="0" u="none" strike="noStrike">
                          <a:solidFill>
                            <a:srgbClr val="000000"/>
                          </a:solidFill>
                          <a:latin typeface="+mn-lt"/>
                        </a:rPr>
                        <a:t>+ 44 056,8</a:t>
                      </a:r>
                    </a:p>
                  </a:txBody>
                  <a:tcPr marL="9525" marR="9525" marT="9525" marB="0" anchor="b"/>
                </a:tc>
                <a:tc>
                  <a:txBody>
                    <a:bodyPr/>
                    <a:lstStyle/>
                    <a:p>
                      <a:pPr algn="r" rtl="0" fontAlgn="b"/>
                      <a:r>
                        <a:rPr lang="ru-RU" sz="1000" b="1" i="0" u="none" strike="noStrike" dirty="0">
                          <a:solidFill>
                            <a:srgbClr val="000000"/>
                          </a:solidFill>
                          <a:latin typeface="+mn-lt"/>
                        </a:rPr>
                        <a:t>- 69 693,7</a:t>
                      </a:r>
                    </a:p>
                  </a:txBody>
                  <a:tcPr marL="9525" marR="9525" marT="9525" marB="0" anchor="b"/>
                </a:tc>
                <a:tc>
                  <a:txBody>
                    <a:bodyPr/>
                    <a:lstStyle/>
                    <a:p>
                      <a:pPr algn="r" rtl="0" fontAlgn="b"/>
                      <a:r>
                        <a:rPr lang="ru-RU" sz="1000" b="1" i="0" u="none" strike="noStrike">
                          <a:solidFill>
                            <a:srgbClr val="000000"/>
                          </a:solidFill>
                          <a:latin typeface="+mn-lt"/>
                        </a:rPr>
                        <a:t>+ 176 158,2</a:t>
                      </a:r>
                    </a:p>
                  </a:txBody>
                  <a:tcPr marL="9525" marR="9525" marT="9525" marB="0" anchor="b"/>
                </a:tc>
                <a:tc>
                  <a:txBody>
                    <a:bodyPr/>
                    <a:lstStyle/>
                    <a:p>
                      <a:pPr algn="r" rtl="0" fontAlgn="b"/>
                      <a:r>
                        <a:rPr lang="ru-RU" sz="1000" b="1" i="0" u="none" strike="noStrike">
                          <a:solidFill>
                            <a:srgbClr val="000000"/>
                          </a:solidFill>
                          <a:latin typeface="+mn-lt"/>
                        </a:rPr>
                        <a:t>- 162,0</a:t>
                      </a:r>
                    </a:p>
                  </a:txBody>
                  <a:tcPr marL="9525" marR="9525" marT="9525" marB="0" anchor="b"/>
                </a:tc>
                <a:tc>
                  <a:txBody>
                    <a:bodyPr/>
                    <a:lstStyle/>
                    <a:p>
                      <a:pPr algn="r" rtl="0" fontAlgn="b"/>
                      <a:r>
                        <a:rPr lang="ru-RU" sz="1000" b="1" i="0" u="none" strike="noStrike">
                          <a:solidFill>
                            <a:srgbClr val="000000"/>
                          </a:solidFill>
                          <a:latin typeface="+mn-lt"/>
                        </a:rPr>
                        <a:t>+ 993 623,8</a:t>
                      </a:r>
                    </a:p>
                  </a:txBody>
                  <a:tcPr marL="9525" marR="9525" marT="9525" marB="0" anchor="b"/>
                </a:tc>
                <a:extLst>
                  <a:ext uri="{0D108BD9-81ED-4DB2-BD59-A6C34878D82A}">
                    <a16:rowId xmlns="" xmlns:a16="http://schemas.microsoft.com/office/drawing/2014/main" val="3797021984"/>
                  </a:ext>
                </a:extLst>
              </a:tr>
              <a:tr h="180545">
                <a:tc>
                  <a:txBody>
                    <a:bodyPr/>
                    <a:lstStyle/>
                    <a:p>
                      <a:pPr algn="ctr" rtl="0" fontAlgn="b"/>
                      <a:r>
                        <a:rPr lang="ru-RU" sz="1000" b="0" i="0" u="none" strike="noStrike">
                          <a:solidFill>
                            <a:srgbClr val="000000"/>
                          </a:solidFill>
                          <a:latin typeface="+mn-lt"/>
                        </a:rPr>
                        <a:t>0501</a:t>
                      </a:r>
                    </a:p>
                  </a:txBody>
                  <a:tcPr marL="9525" marR="9525" marT="9525" marB="0" anchor="b"/>
                </a:tc>
                <a:tc>
                  <a:txBody>
                    <a:bodyPr/>
                    <a:lstStyle/>
                    <a:p>
                      <a:pPr algn="l" rtl="0" fontAlgn="b"/>
                      <a:r>
                        <a:rPr lang="ru-RU" sz="1000" b="0" i="0" u="none" strike="noStrike">
                          <a:solidFill>
                            <a:srgbClr val="000000"/>
                          </a:solidFill>
                          <a:latin typeface="+mn-lt"/>
                        </a:rPr>
                        <a:t>Жилищное хозяйство</a:t>
                      </a:r>
                    </a:p>
                  </a:txBody>
                  <a:tcPr marL="9525" marR="9525" marT="9525" marB="0" anchor="b"/>
                </a:tc>
                <a:tc>
                  <a:txBody>
                    <a:bodyPr/>
                    <a:lstStyle/>
                    <a:p>
                      <a:pPr algn="r" rtl="0" fontAlgn="b"/>
                      <a:r>
                        <a:rPr lang="ru-RU" sz="1000" b="0" i="0" u="none" strike="noStrike">
                          <a:solidFill>
                            <a:srgbClr val="000000"/>
                          </a:solidFill>
                          <a:latin typeface="+mn-lt"/>
                        </a:rPr>
                        <a:t>127 499,8</a:t>
                      </a:r>
                    </a:p>
                  </a:txBody>
                  <a:tcPr marL="9525" marR="9525" marT="9525" marB="0" anchor="b"/>
                </a:tc>
                <a:tc>
                  <a:txBody>
                    <a:bodyPr/>
                    <a:lstStyle/>
                    <a:p>
                      <a:pPr algn="r" rtl="0" fontAlgn="b"/>
                      <a:r>
                        <a:rPr lang="ru-RU" sz="1000" b="0" i="0" u="none" strike="noStrike">
                          <a:solidFill>
                            <a:srgbClr val="000000"/>
                          </a:solidFill>
                          <a:latin typeface="+mn-lt"/>
                        </a:rPr>
                        <a:t>+ 19 801,5</a:t>
                      </a:r>
                    </a:p>
                  </a:txBody>
                  <a:tcPr marL="9525" marR="9525" marT="9525" marB="0" anchor="b"/>
                </a:tc>
                <a:tc>
                  <a:txBody>
                    <a:bodyPr/>
                    <a:lstStyle/>
                    <a:p>
                      <a:pPr algn="r" rtl="0" fontAlgn="b"/>
                      <a:r>
                        <a:rPr lang="ru-RU" sz="1000" b="0" i="0" u="none" strike="noStrike">
                          <a:solidFill>
                            <a:srgbClr val="000000"/>
                          </a:solidFill>
                          <a:latin typeface="+mn-lt"/>
                        </a:rPr>
                        <a:t>+ 11 328,4</a:t>
                      </a:r>
                    </a:p>
                  </a:txBody>
                  <a:tcPr marL="9525" marR="9525" marT="9525" marB="0" anchor="b"/>
                </a:tc>
                <a:tc>
                  <a:txBody>
                    <a:bodyPr/>
                    <a:lstStyle/>
                    <a:p>
                      <a:pPr algn="r" rtl="0" fontAlgn="b"/>
                      <a:r>
                        <a:rPr lang="ru-RU" sz="1000" b="0" i="0" u="none" strike="noStrike" dirty="0">
                          <a:solidFill>
                            <a:srgbClr val="000000"/>
                          </a:solidFill>
                          <a:latin typeface="+mn-lt"/>
                        </a:rPr>
                        <a:t>+ 124 967,1</a:t>
                      </a:r>
                    </a:p>
                  </a:txBody>
                  <a:tcPr marL="9525" marR="9525" marT="9525" marB="0" anchor="b"/>
                </a:tc>
                <a:tc>
                  <a:txBody>
                    <a:bodyPr/>
                    <a:lstStyle/>
                    <a:p>
                      <a:pPr algn="r" rtl="0" fontAlgn="b"/>
                      <a:r>
                        <a:rPr lang="ru-RU" sz="1000" b="0" i="0" u="none" strike="noStrike" dirty="0">
                          <a:solidFill>
                            <a:srgbClr val="000000"/>
                          </a:solidFill>
                          <a:latin typeface="+mn-lt"/>
                        </a:rPr>
                        <a:t>+ 142,0</a:t>
                      </a:r>
                    </a:p>
                  </a:txBody>
                  <a:tcPr marL="9525" marR="9525" marT="9525" marB="0" anchor="b"/>
                </a:tc>
                <a:tc>
                  <a:txBody>
                    <a:bodyPr/>
                    <a:lstStyle/>
                    <a:p>
                      <a:pPr algn="r" rtl="0" fontAlgn="b"/>
                      <a:r>
                        <a:rPr lang="ru-RU" sz="1000" b="0" i="0" u="none" strike="noStrike">
                          <a:solidFill>
                            <a:srgbClr val="000000"/>
                          </a:solidFill>
                          <a:latin typeface="+mn-lt"/>
                        </a:rPr>
                        <a:t>+ 156 239,0</a:t>
                      </a:r>
                    </a:p>
                  </a:txBody>
                  <a:tcPr marL="9525" marR="9525" marT="9525" marB="0" anchor="b"/>
                </a:tc>
                <a:tc>
                  <a:txBody>
                    <a:bodyPr/>
                    <a:lstStyle/>
                    <a:p>
                      <a:pPr algn="r" rtl="0" fontAlgn="b"/>
                      <a:r>
                        <a:rPr lang="ru-RU" sz="1000" b="0" i="0" u="none" strike="noStrike">
                          <a:solidFill>
                            <a:srgbClr val="000000"/>
                          </a:solidFill>
                          <a:latin typeface="+mn-lt"/>
                        </a:rPr>
                        <a:t>- 88,6</a:t>
                      </a:r>
                    </a:p>
                  </a:txBody>
                  <a:tcPr marL="9525" marR="9525" marT="9525" marB="0" anchor="b"/>
                </a:tc>
                <a:tc>
                  <a:txBody>
                    <a:bodyPr/>
                    <a:lstStyle/>
                    <a:p>
                      <a:pPr algn="r" rtl="0" fontAlgn="b"/>
                      <a:r>
                        <a:rPr lang="ru-RU" sz="1000" b="0" i="0" u="none" strike="noStrike">
                          <a:solidFill>
                            <a:srgbClr val="000000"/>
                          </a:solidFill>
                          <a:latin typeface="+mn-lt"/>
                        </a:rPr>
                        <a:t>+ 283 650,2</a:t>
                      </a:r>
                    </a:p>
                  </a:txBody>
                  <a:tcPr marL="9525" marR="9525" marT="9525" marB="0" anchor="b"/>
                </a:tc>
              </a:tr>
              <a:tr h="180545">
                <a:tc>
                  <a:txBody>
                    <a:bodyPr/>
                    <a:lstStyle/>
                    <a:p>
                      <a:pPr algn="ctr" rtl="0" fontAlgn="b"/>
                      <a:r>
                        <a:rPr lang="ru-RU" sz="1000" b="0" i="0" u="none" strike="noStrike">
                          <a:solidFill>
                            <a:srgbClr val="000000"/>
                          </a:solidFill>
                          <a:latin typeface="+mn-lt"/>
                        </a:rPr>
                        <a:t>0502</a:t>
                      </a:r>
                    </a:p>
                  </a:txBody>
                  <a:tcPr marL="9525" marR="9525" marT="9525" marB="0" anchor="b"/>
                </a:tc>
                <a:tc>
                  <a:txBody>
                    <a:bodyPr/>
                    <a:lstStyle/>
                    <a:p>
                      <a:pPr algn="l" rtl="0" fontAlgn="b"/>
                      <a:r>
                        <a:rPr lang="ru-RU" sz="1000" b="0" i="0" u="none" strike="noStrike">
                          <a:solidFill>
                            <a:srgbClr val="000000"/>
                          </a:solidFill>
                          <a:latin typeface="+mn-lt"/>
                        </a:rPr>
                        <a:t>Коммунальное хозяйство</a:t>
                      </a:r>
                    </a:p>
                  </a:txBody>
                  <a:tcPr marL="9525" marR="9525" marT="9525" marB="0" anchor="b"/>
                </a:tc>
                <a:tc>
                  <a:txBody>
                    <a:bodyPr/>
                    <a:lstStyle/>
                    <a:p>
                      <a:pPr algn="r" rtl="0" fontAlgn="b"/>
                      <a:r>
                        <a:rPr lang="ru-RU" sz="1000" b="0" i="0" u="none" strike="noStrike">
                          <a:solidFill>
                            <a:srgbClr val="000000"/>
                          </a:solidFill>
                          <a:latin typeface="+mn-lt"/>
                        </a:rPr>
                        <a:t>353 114,5</a:t>
                      </a:r>
                    </a:p>
                  </a:txBody>
                  <a:tcPr marL="9525" marR="9525" marT="9525" marB="0" anchor="b"/>
                </a:tc>
                <a:tc>
                  <a:txBody>
                    <a:bodyPr/>
                    <a:lstStyle/>
                    <a:p>
                      <a:pPr algn="r" rtl="0" fontAlgn="b"/>
                      <a:r>
                        <a:rPr lang="ru-RU" sz="1000" b="0" i="0" u="none" strike="noStrike">
                          <a:solidFill>
                            <a:srgbClr val="000000"/>
                          </a:solidFill>
                          <a:latin typeface="+mn-lt"/>
                        </a:rPr>
                        <a:t>+ 92 556,9</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- 141 596,6</a:t>
                      </a:r>
                    </a:p>
                  </a:txBody>
                  <a:tcPr marL="9525" marR="9525" marT="9525" marB="0" anchor="b"/>
                </a:tc>
                <a:tc>
                  <a:txBody>
                    <a:bodyPr/>
                    <a:lstStyle/>
                    <a:p>
                      <a:pPr algn="r" rtl="0" fontAlgn="b"/>
                      <a:r>
                        <a:rPr lang="ru-RU" sz="1000" b="0" i="0" u="none" strike="noStrike" dirty="0">
                          <a:solidFill>
                            <a:srgbClr val="000000"/>
                          </a:solidFill>
                          <a:latin typeface="+mn-lt"/>
                        </a:rPr>
                        <a:t>- 59 285,9</a:t>
                      </a:r>
                    </a:p>
                  </a:txBody>
                  <a:tcPr marL="9525" marR="9525" marT="9525" marB="0" anchor="b"/>
                </a:tc>
                <a:tc>
                  <a:txBody>
                    <a:bodyPr/>
                    <a:lstStyle/>
                    <a:p>
                      <a:pPr algn="r" rtl="0" fontAlgn="b"/>
                      <a:r>
                        <a:rPr lang="ru-RU" sz="1000" b="0" i="0" u="none" strike="noStrike">
                          <a:solidFill>
                            <a:srgbClr val="000000"/>
                          </a:solidFill>
                          <a:latin typeface="+mn-lt"/>
                        </a:rPr>
                        <a:t>- 108 325,6</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+ 244 788,9</a:t>
                      </a:r>
                    </a:p>
                  </a:txBody>
                  <a:tcPr marL="9525" marR="9525" marT="9525" marB="0" anchor="b"/>
                </a:tc>
                <a:extLst>
                  <a:ext uri="{0D108BD9-81ED-4DB2-BD59-A6C34878D82A}">
                    <a16:rowId xmlns="" xmlns:a16="http://schemas.microsoft.com/office/drawing/2014/main" val="3232650541"/>
                  </a:ext>
                </a:extLst>
              </a:tr>
              <a:tr h="180545">
                <a:tc>
                  <a:txBody>
                    <a:bodyPr/>
                    <a:lstStyle/>
                    <a:p>
                      <a:pPr algn="ctr" rtl="0" fontAlgn="b"/>
                      <a:r>
                        <a:rPr lang="ru-RU" sz="1000" b="0" i="0" u="none" strike="noStrike">
                          <a:solidFill>
                            <a:srgbClr val="000000"/>
                          </a:solidFill>
                          <a:latin typeface="+mn-lt"/>
                        </a:rPr>
                        <a:t>0503</a:t>
                      </a:r>
                    </a:p>
                  </a:txBody>
                  <a:tcPr marL="9525" marR="9525" marT="9525" marB="0" anchor="b"/>
                </a:tc>
                <a:tc>
                  <a:txBody>
                    <a:bodyPr/>
                    <a:lstStyle/>
                    <a:p>
                      <a:pPr algn="l" rtl="0" fontAlgn="b"/>
                      <a:r>
                        <a:rPr lang="ru-RU" sz="1000" b="0" i="0" u="none" strike="noStrike">
                          <a:solidFill>
                            <a:srgbClr val="000000"/>
                          </a:solidFill>
                          <a:latin typeface="+mn-lt"/>
                        </a:rPr>
                        <a:t>Благоустройство</a:t>
                      </a:r>
                    </a:p>
                  </a:txBody>
                  <a:tcPr marL="9525" marR="9525" marT="9525" marB="0" anchor="b"/>
                </a:tc>
                <a:tc>
                  <a:txBody>
                    <a:bodyPr/>
                    <a:lstStyle/>
                    <a:p>
                      <a:pPr algn="r" rtl="0" fontAlgn="b"/>
                      <a:r>
                        <a:rPr lang="ru-RU" sz="1000" b="0" i="0" u="none" strike="noStrike">
                          <a:solidFill>
                            <a:srgbClr val="000000"/>
                          </a:solidFill>
                          <a:latin typeface="+mn-lt"/>
                        </a:rPr>
                        <a:t>162 675,3</a:t>
                      </a:r>
                    </a:p>
                  </a:txBody>
                  <a:tcPr marL="9525" marR="9525" marT="9525" marB="0" anchor="b"/>
                </a:tc>
                <a:tc>
                  <a:txBody>
                    <a:bodyPr/>
                    <a:lstStyle/>
                    <a:p>
                      <a:pPr algn="r" rtl="0" fontAlgn="b"/>
                      <a:r>
                        <a:rPr lang="ru-RU" sz="1000" b="0" i="0" u="none" strike="noStrike">
                          <a:solidFill>
                            <a:srgbClr val="000000"/>
                          </a:solidFill>
                          <a:latin typeface="+mn-lt"/>
                        </a:rPr>
                        <a:t>+ 141 611,6</a:t>
                      </a:r>
                    </a:p>
                  </a:txBody>
                  <a:tcPr marL="9525" marR="9525" marT="9525" marB="0" anchor="b"/>
                </a:tc>
                <a:tc>
                  <a:txBody>
                    <a:bodyPr/>
                    <a:lstStyle/>
                    <a:p>
                      <a:pPr algn="r" rtl="0" fontAlgn="b"/>
                      <a:r>
                        <a:rPr lang="ru-RU" sz="1000" b="0" i="0" u="none" strike="noStrike">
                          <a:solidFill>
                            <a:srgbClr val="000000"/>
                          </a:solidFill>
                          <a:latin typeface="+mn-lt"/>
                        </a:rPr>
                        <a:t>- 75 020,0</a:t>
                      </a:r>
                    </a:p>
                  </a:txBody>
                  <a:tcPr marL="9525" marR="9525" marT="9525" marB="0" anchor="b"/>
                </a:tc>
                <a:tc>
                  <a:txBody>
                    <a:bodyPr/>
                    <a:lstStyle/>
                    <a:p>
                      <a:pPr algn="r" rtl="0" fontAlgn="b"/>
                      <a:r>
                        <a:rPr lang="ru-RU" sz="1000" b="0" i="0" u="none" strike="noStrike">
                          <a:solidFill>
                            <a:srgbClr val="000000"/>
                          </a:solidFill>
                          <a:latin typeface="+mn-lt"/>
                        </a:rPr>
                        <a:t>+ 39 754,3</a:t>
                      </a:r>
                    </a:p>
                  </a:txBody>
                  <a:tcPr marL="9525" marR="9525" marT="9525" marB="0" anchor="b"/>
                </a:tc>
                <a:tc>
                  <a:txBody>
                    <a:bodyPr/>
                    <a:lstStyle/>
                    <a:p>
                      <a:pPr algn="r" rtl="0" fontAlgn="b"/>
                      <a:r>
                        <a:rPr lang="ru-RU" sz="1000" b="0" i="0" u="none" strike="noStrike" dirty="0">
                          <a:solidFill>
                            <a:srgbClr val="000000"/>
                          </a:solidFill>
                          <a:latin typeface="+mn-lt"/>
                        </a:rPr>
                        <a:t>- 6 879,4</a:t>
                      </a:r>
                    </a:p>
                  </a:txBody>
                  <a:tcPr marL="9525" marR="9525" marT="9525" marB="0" anchor="b"/>
                </a:tc>
                <a:tc>
                  <a:txBody>
                    <a:bodyPr/>
                    <a:lstStyle/>
                    <a:p>
                      <a:pPr algn="r" rtl="0" fontAlgn="b"/>
                      <a:r>
                        <a:rPr lang="ru-RU" sz="1000" b="0" i="0" u="none" strike="noStrike" dirty="0">
                          <a:solidFill>
                            <a:srgbClr val="000000"/>
                          </a:solidFill>
                          <a:latin typeface="+mn-lt"/>
                        </a:rPr>
                        <a:t>+ 99 466,5</a:t>
                      </a:r>
                    </a:p>
                  </a:txBody>
                  <a:tcPr marL="9525" marR="9525" marT="9525" marB="0" anchor="b"/>
                </a:tc>
                <a:tc>
                  <a:txBody>
                    <a:bodyPr/>
                    <a:lstStyle/>
                    <a:p>
                      <a:pPr algn="r" rtl="0" fontAlgn="b"/>
                      <a:r>
                        <a:rPr lang="ru-RU" sz="1000" b="0" i="0" u="none" strike="noStrike">
                          <a:solidFill>
                            <a:srgbClr val="000000"/>
                          </a:solidFill>
                          <a:latin typeface="+mn-lt"/>
                        </a:rPr>
                        <a:t>- 73,4</a:t>
                      </a:r>
                    </a:p>
                  </a:txBody>
                  <a:tcPr marL="9525" marR="9525" marT="9525" marB="0" anchor="b"/>
                </a:tc>
                <a:tc>
                  <a:txBody>
                    <a:bodyPr/>
                    <a:lstStyle/>
                    <a:p>
                      <a:pPr algn="r" rtl="0" fontAlgn="b"/>
                      <a:r>
                        <a:rPr lang="ru-RU" sz="1000" b="0" i="0" u="none" strike="noStrike">
                          <a:solidFill>
                            <a:srgbClr val="000000"/>
                          </a:solidFill>
                          <a:latin typeface="+mn-lt"/>
                        </a:rPr>
                        <a:t>+ 262 068,4</a:t>
                      </a:r>
                    </a:p>
                  </a:txBody>
                  <a:tcPr marL="9525" marR="9525" marT="9525" marB="0" anchor="b"/>
                </a:tc>
                <a:extLst>
                  <a:ext uri="{0D108BD9-81ED-4DB2-BD59-A6C34878D82A}">
                    <a16:rowId xmlns="" xmlns:a16="http://schemas.microsoft.com/office/drawing/2014/main" val="3492764633"/>
                  </a:ext>
                </a:extLst>
              </a:tr>
              <a:tr h="349303">
                <a:tc>
                  <a:txBody>
                    <a:bodyPr/>
                    <a:lstStyle/>
                    <a:p>
                      <a:pPr algn="ctr" rtl="0" fontAlgn="b"/>
                      <a:r>
                        <a:rPr lang="ru-RU" sz="1000" b="0" i="0" u="none" strike="noStrike">
                          <a:solidFill>
                            <a:srgbClr val="000000"/>
                          </a:solidFill>
                          <a:latin typeface="+mn-lt"/>
                        </a:rPr>
                        <a:t>0505</a:t>
                      </a:r>
                    </a:p>
                  </a:txBody>
                  <a:tcPr marL="9525" marR="9525" marT="9525" marB="0" anchor="b"/>
                </a:tc>
                <a:tc>
                  <a:txBody>
                    <a:bodyPr/>
                    <a:lstStyle/>
                    <a:p>
                      <a:pPr algn="l" rtl="0" fontAlgn="b"/>
                      <a:r>
                        <a:rPr lang="ru-RU" sz="1000" b="0" i="0" u="none" strike="noStrike">
                          <a:solidFill>
                            <a:srgbClr val="000000"/>
                          </a:solidFill>
                          <a:latin typeface="+mn-lt"/>
                        </a:rPr>
                        <a:t>Другие вопросы в области жилищно-коммунального хозяйства</a:t>
                      </a:r>
                    </a:p>
                  </a:txBody>
                  <a:tcPr marL="9525" marR="9525" marT="9525" marB="0" anchor="b"/>
                </a:tc>
                <a:tc>
                  <a:txBody>
                    <a:bodyPr/>
                    <a:lstStyle/>
                    <a:p>
                      <a:pPr algn="r" rtl="0" fontAlgn="b"/>
                      <a:r>
                        <a:rPr lang="ru-RU" sz="1000" b="0" i="0" u="none" strike="noStrike">
                          <a:solidFill>
                            <a:srgbClr val="000000"/>
                          </a:solidFill>
                          <a:latin typeface="+mn-lt"/>
                        </a:rPr>
                        <a:t>174 338,0</a:t>
                      </a:r>
                    </a:p>
                  </a:txBody>
                  <a:tcPr marL="9525" marR="9525" marT="9525" marB="0" anchor="b"/>
                </a:tc>
                <a:tc>
                  <a:txBody>
                    <a:bodyPr/>
                    <a:lstStyle/>
                    <a:p>
                      <a:pPr algn="r" rtl="0" fontAlgn="b"/>
                      <a:r>
                        <a:rPr lang="ru-RU" sz="1000" b="0" i="0" u="none" strike="noStrike">
                          <a:solidFill>
                            <a:srgbClr val="000000"/>
                          </a:solidFill>
                          <a:latin typeface="+mn-lt"/>
                        </a:rPr>
                        <a:t>+ 11 486,7</a:t>
                      </a:r>
                    </a:p>
                  </a:txBody>
                  <a:tcPr marL="9525" marR="9525" marT="9525" marB="0" anchor="b"/>
                </a:tc>
                <a:tc>
                  <a:txBody>
                    <a:bodyPr/>
                    <a:lstStyle/>
                    <a:p>
                      <a:pPr algn="r" rtl="0" fontAlgn="b"/>
                      <a:r>
                        <a:rPr lang="ru-RU" sz="1000" b="0" i="0" u="none" strike="noStrike">
                          <a:solidFill>
                            <a:srgbClr val="000000"/>
                          </a:solidFill>
                          <a:latin typeface="+mn-lt"/>
                        </a:rPr>
                        <a:t>+ 30,0</a:t>
                      </a:r>
                    </a:p>
                  </a:txBody>
                  <a:tcPr marL="9525" marR="9525" marT="9525" marB="0" anchor="b"/>
                </a:tc>
                <a:tc>
                  <a:txBody>
                    <a:bodyPr/>
                    <a:lstStyle/>
                    <a:p>
                      <a:pPr algn="r" rtl="0" fontAlgn="b"/>
                      <a:r>
                        <a:rPr lang="ru-RU" sz="1000" b="0" i="0" u="none" strike="noStrike">
                          <a:solidFill>
                            <a:srgbClr val="000000"/>
                          </a:solidFill>
                          <a:latin typeface="+mn-lt"/>
                        </a:rPr>
                        <a:t>+ 20 932,0</a:t>
                      </a:r>
                    </a:p>
                  </a:txBody>
                  <a:tcPr marL="9525" marR="9525" marT="9525" marB="0" anchor="b"/>
                </a:tc>
                <a:tc>
                  <a:txBody>
                    <a:bodyPr/>
                    <a:lstStyle/>
                    <a:p>
                      <a:pPr algn="r" rtl="0" fontAlgn="b"/>
                      <a:r>
                        <a:rPr lang="ru-RU" sz="1000" b="0" i="0" u="none" strike="noStrike" dirty="0">
                          <a:solidFill>
                            <a:srgbClr val="000000"/>
                          </a:solidFill>
                          <a:latin typeface="+mn-lt"/>
                        </a:rPr>
                        <a:t>- 3 670,4</a:t>
                      </a:r>
                    </a:p>
                  </a:txBody>
                  <a:tcPr marL="9525" marR="9525" marT="9525" marB="0" anchor="b"/>
                </a:tc>
                <a:tc>
                  <a:txBody>
                    <a:bodyPr/>
                    <a:lstStyle/>
                    <a:p>
                      <a:pPr algn="r" rtl="0" fontAlgn="b"/>
                      <a:r>
                        <a:rPr lang="ru-RU" sz="1000" b="0" i="0" u="none" strike="noStrike" dirty="0">
                          <a:solidFill>
                            <a:srgbClr val="000000"/>
                          </a:solidFill>
                          <a:latin typeface="+mn-lt"/>
                        </a:rPr>
                        <a:t>+ 28 778,3</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+ 203 116,3</a:t>
                      </a:r>
                    </a:p>
                  </a:txBody>
                  <a:tcPr marL="9525" marR="9525" marT="9525" marB="0" anchor="b"/>
                </a:tc>
              </a:tr>
              <a:tr h="180545">
                <a:tc>
                  <a:txBody>
                    <a:bodyPr/>
                    <a:lstStyle/>
                    <a:p>
                      <a:pPr algn="ctr" rtl="0" fontAlgn="b"/>
                      <a:r>
                        <a:rPr lang="ru-RU" sz="1000" b="1" i="0" u="none" strike="noStrike">
                          <a:solidFill>
                            <a:srgbClr val="000000"/>
                          </a:solidFill>
                          <a:latin typeface="+mn-lt"/>
                        </a:rPr>
                        <a:t>0600</a:t>
                      </a:r>
                    </a:p>
                  </a:txBody>
                  <a:tcPr marL="9525" marR="9525" marT="9525" marB="0" anchor="b"/>
                </a:tc>
                <a:tc>
                  <a:txBody>
                    <a:bodyPr/>
                    <a:lstStyle/>
                    <a:p>
                      <a:pPr algn="l" rtl="0" fontAlgn="b"/>
                      <a:r>
                        <a:rPr lang="ru-RU" sz="1000" b="1" i="0" u="none" strike="noStrike">
                          <a:solidFill>
                            <a:srgbClr val="000000"/>
                          </a:solidFill>
                          <a:latin typeface="+mn-lt"/>
                        </a:rPr>
                        <a:t>Охрана окружающей среды</a:t>
                      </a:r>
                    </a:p>
                  </a:txBody>
                  <a:tcPr marL="9525" marR="9525" marT="9525" marB="0" anchor="b"/>
                </a:tc>
                <a:tc>
                  <a:txBody>
                    <a:bodyPr/>
                    <a:lstStyle/>
                    <a:p>
                      <a:pPr algn="r" rtl="0" fontAlgn="b"/>
                      <a:r>
                        <a:rPr lang="ru-RU" sz="1000" b="1" i="0" u="none" strike="noStrike">
                          <a:solidFill>
                            <a:srgbClr val="000000"/>
                          </a:solidFill>
                          <a:latin typeface="+mn-lt"/>
                        </a:rPr>
                        <a:t>2 229,1</a:t>
                      </a:r>
                    </a:p>
                  </a:txBody>
                  <a:tcPr marL="9525" marR="9525" marT="9525" marB="0" anchor="b"/>
                </a:tc>
                <a:tc>
                  <a:txBody>
                    <a:bodyPr/>
                    <a:lstStyle/>
                    <a:p>
                      <a:pPr algn="r" rtl="0" fontAlgn="b"/>
                      <a:r>
                        <a:rPr lang="ru-RU" sz="1000" b="1" i="0" u="none" strike="noStrike">
                          <a:solidFill>
                            <a:srgbClr val="000000"/>
                          </a:solidFill>
                          <a:latin typeface="+mn-lt"/>
                        </a:rPr>
                        <a:t>+ 7 975,2</a:t>
                      </a:r>
                    </a:p>
                  </a:txBody>
                  <a:tcPr marL="9525" marR="9525" marT="9525" marB="0" anchor="b"/>
                </a:tc>
                <a:tc>
                  <a:txBody>
                    <a:bodyPr/>
                    <a:lstStyle/>
                    <a:p>
                      <a:pPr algn="r" rtl="0" fontAlgn="b"/>
                      <a:r>
                        <a:rPr lang="ru-RU" sz="1000" b="1" i="0" u="none" strike="noStrike">
                          <a:solidFill>
                            <a:srgbClr val="000000"/>
                          </a:solidFill>
                          <a:latin typeface="+mn-lt"/>
                        </a:rPr>
                        <a:t> 0,0</a:t>
                      </a:r>
                    </a:p>
                  </a:txBody>
                  <a:tcPr marL="9525" marR="9525" marT="9525" marB="0" anchor="b"/>
                </a:tc>
                <a:tc>
                  <a:txBody>
                    <a:bodyPr/>
                    <a:lstStyle/>
                    <a:p>
                      <a:pPr algn="r" rtl="0" fontAlgn="b"/>
                      <a:r>
                        <a:rPr lang="ru-RU" sz="1000" b="1" i="0" u="none" strike="noStrike">
                          <a:solidFill>
                            <a:srgbClr val="000000"/>
                          </a:solidFill>
                          <a:latin typeface="+mn-lt"/>
                        </a:rPr>
                        <a:t>+ 1,3</a:t>
                      </a:r>
                    </a:p>
                  </a:txBody>
                  <a:tcPr marL="9525" marR="9525" marT="9525" marB="0" anchor="b"/>
                </a:tc>
                <a:tc>
                  <a:txBody>
                    <a:bodyPr/>
                    <a:lstStyle/>
                    <a:p>
                      <a:pPr algn="r" rtl="0" fontAlgn="b"/>
                      <a:r>
                        <a:rPr lang="ru-RU" sz="1000" b="1" i="0" u="none" strike="noStrike" dirty="0">
                          <a:solidFill>
                            <a:srgbClr val="000000"/>
                          </a:solidFill>
                          <a:latin typeface="+mn-lt"/>
                        </a:rPr>
                        <a:t>- 109,5</a:t>
                      </a:r>
                    </a:p>
                  </a:txBody>
                  <a:tcPr marL="9525" marR="9525" marT="9525" marB="0" anchor="b"/>
                </a:tc>
                <a:tc>
                  <a:txBody>
                    <a:bodyPr/>
                    <a:lstStyle/>
                    <a:p>
                      <a:pPr algn="r" rtl="0" fontAlgn="b"/>
                      <a:r>
                        <a:rPr lang="ru-RU" sz="1000" b="1" i="0" u="none" strike="noStrike" dirty="0">
                          <a:solidFill>
                            <a:srgbClr val="000000"/>
                          </a:solidFill>
                          <a:latin typeface="+mn-lt"/>
                        </a:rPr>
                        <a:t>+ 7 867,0</a:t>
                      </a:r>
                    </a:p>
                  </a:txBody>
                  <a:tcPr marL="9525" marR="9525" marT="9525" marB="0" anchor="b"/>
                </a:tc>
                <a:tc>
                  <a:txBody>
                    <a:bodyPr/>
                    <a:lstStyle/>
                    <a:p>
                      <a:pPr algn="r" rtl="0" fontAlgn="b"/>
                      <a:r>
                        <a:rPr lang="ru-RU" sz="1000" b="1" i="0" u="none" strike="noStrike">
                          <a:solidFill>
                            <a:srgbClr val="000000"/>
                          </a:solidFill>
                          <a:latin typeface="+mn-lt"/>
                        </a:rPr>
                        <a:t> 0,0</a:t>
                      </a:r>
                    </a:p>
                  </a:txBody>
                  <a:tcPr marL="9525" marR="9525" marT="9525" marB="0" anchor="b"/>
                </a:tc>
                <a:tc>
                  <a:txBody>
                    <a:bodyPr/>
                    <a:lstStyle/>
                    <a:p>
                      <a:pPr algn="r" rtl="0" fontAlgn="b"/>
                      <a:r>
                        <a:rPr lang="ru-RU" sz="1000" b="1" i="0" u="none" strike="noStrike">
                          <a:solidFill>
                            <a:srgbClr val="000000"/>
                          </a:solidFill>
                          <a:latin typeface="+mn-lt"/>
                        </a:rPr>
                        <a:t>+ 10 096,1</a:t>
                      </a:r>
                    </a:p>
                  </a:txBody>
                  <a:tcPr marL="9525" marR="9525" marT="9525" marB="0" anchor="b"/>
                </a:tc>
              </a:tr>
              <a:tr h="185704">
                <a:tc>
                  <a:txBody>
                    <a:bodyPr/>
                    <a:lstStyle/>
                    <a:p>
                      <a:pPr algn="ctr" rtl="0" fontAlgn="b"/>
                      <a:r>
                        <a:rPr lang="ru-RU" sz="1000" b="0" i="0" u="none" strike="noStrike" dirty="0">
                          <a:solidFill>
                            <a:srgbClr val="000000"/>
                          </a:solidFill>
                          <a:latin typeface="+mn-lt"/>
                        </a:rPr>
                        <a:t>0605</a:t>
                      </a:r>
                    </a:p>
                  </a:txBody>
                  <a:tcPr marL="9525" marR="9525" marT="9525" marB="0" anchor="b"/>
                </a:tc>
                <a:tc>
                  <a:txBody>
                    <a:bodyPr/>
                    <a:lstStyle/>
                    <a:p>
                      <a:pPr algn="l" rtl="0" fontAlgn="b"/>
                      <a:r>
                        <a:rPr lang="ru-RU" sz="1000" b="0" i="0" u="none" strike="noStrike" dirty="0">
                          <a:solidFill>
                            <a:srgbClr val="000000"/>
                          </a:solidFill>
                          <a:latin typeface="+mn-lt"/>
                        </a:rPr>
                        <a:t>Другие вопросы в области охраны окружающей среды</a:t>
                      </a:r>
                    </a:p>
                  </a:txBody>
                  <a:tcPr marL="9525" marR="9525" marT="9525" marB="0" anchor="b"/>
                </a:tc>
                <a:tc>
                  <a:txBody>
                    <a:bodyPr/>
                    <a:lstStyle/>
                    <a:p>
                      <a:pPr algn="r" rtl="0" fontAlgn="b"/>
                      <a:r>
                        <a:rPr lang="ru-RU" sz="1000" b="0" i="0" u="none" strike="noStrike" dirty="0">
                          <a:solidFill>
                            <a:srgbClr val="000000"/>
                          </a:solidFill>
                          <a:latin typeface="+mn-lt"/>
                        </a:rPr>
                        <a:t>2 229,1</a:t>
                      </a:r>
                    </a:p>
                  </a:txBody>
                  <a:tcPr marL="9525" marR="9525" marT="9525" marB="0" anchor="b"/>
                </a:tc>
                <a:tc>
                  <a:txBody>
                    <a:bodyPr/>
                    <a:lstStyle/>
                    <a:p>
                      <a:pPr algn="r" rtl="0" fontAlgn="b"/>
                      <a:r>
                        <a:rPr lang="ru-RU" sz="1000" b="0" i="0" u="none" strike="noStrike" dirty="0">
                          <a:solidFill>
                            <a:srgbClr val="000000"/>
                          </a:solidFill>
                          <a:latin typeface="+mn-lt"/>
                        </a:rPr>
                        <a:t>+ 7 975,2</a:t>
                      </a:r>
                    </a:p>
                  </a:txBody>
                  <a:tcPr marL="9525" marR="9525" marT="9525" marB="0" anchor="b"/>
                </a:tc>
                <a:tc>
                  <a:txBody>
                    <a:bodyPr/>
                    <a:lstStyle/>
                    <a:p>
                      <a:pPr algn="l" fontAlgn="b"/>
                      <a:r>
                        <a:rPr lang="ru-RU" sz="1000" b="0" i="0" u="none" strike="noStrike" dirty="0">
                          <a:solidFill>
                            <a:srgbClr val="000000"/>
                          </a:solidFill>
                          <a:latin typeface="+mn-lt"/>
                        </a:rPr>
                        <a:t> </a:t>
                      </a:r>
                    </a:p>
                  </a:txBody>
                  <a:tcPr marL="9525" marR="9525" marT="9525" marB="0" anchor="b"/>
                </a:tc>
                <a:tc>
                  <a:txBody>
                    <a:bodyPr/>
                    <a:lstStyle/>
                    <a:p>
                      <a:pPr algn="r" fontAlgn="b"/>
                      <a:r>
                        <a:rPr lang="ru-RU" sz="1000" b="0" i="0" u="none" strike="noStrike" dirty="0">
                          <a:solidFill>
                            <a:srgbClr val="000000"/>
                          </a:solidFill>
                          <a:latin typeface="+mn-lt"/>
                        </a:rPr>
                        <a:t>+ 1,3</a:t>
                      </a:r>
                    </a:p>
                  </a:txBody>
                  <a:tcPr marL="9525" marR="9525" marT="9525" marB="0" anchor="b"/>
                </a:tc>
                <a:tc>
                  <a:txBody>
                    <a:bodyPr/>
                    <a:lstStyle/>
                    <a:p>
                      <a:pPr algn="r" fontAlgn="b"/>
                      <a:r>
                        <a:rPr lang="ru-RU" sz="1000" b="0" i="0" u="none" strike="noStrike" dirty="0">
                          <a:solidFill>
                            <a:srgbClr val="000000"/>
                          </a:solidFill>
                          <a:latin typeface="+mn-lt"/>
                        </a:rPr>
                        <a:t>- 109,5</a:t>
                      </a:r>
                    </a:p>
                  </a:txBody>
                  <a:tcPr marL="9525" marR="9525" marT="9525" marB="0" anchor="b"/>
                </a:tc>
                <a:tc>
                  <a:txBody>
                    <a:bodyPr/>
                    <a:lstStyle/>
                    <a:p>
                      <a:pPr algn="r" fontAlgn="b"/>
                      <a:r>
                        <a:rPr lang="ru-RU" sz="1000" b="0" i="0" u="none" strike="noStrike" dirty="0">
                          <a:solidFill>
                            <a:srgbClr val="000000"/>
                          </a:solidFill>
                          <a:latin typeface="+mn-lt"/>
                        </a:rPr>
                        <a:t>+ 7 867,0</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+ 10 096,1</a:t>
                      </a:r>
                    </a:p>
                  </a:txBody>
                  <a:tcPr marL="9525" marR="9525" marT="9525" marB="0" anchor="b"/>
                </a:tc>
              </a:tr>
              <a:tr h="141201">
                <a:tc>
                  <a:txBody>
                    <a:bodyPr/>
                    <a:lstStyle/>
                    <a:p>
                      <a:pPr algn="ctr" rtl="0" fontAlgn="b"/>
                      <a:r>
                        <a:rPr lang="ru-RU" sz="1000" b="1" i="0" u="none" strike="noStrike" dirty="0">
                          <a:solidFill>
                            <a:srgbClr val="000000"/>
                          </a:solidFill>
                          <a:latin typeface="+mn-lt"/>
                        </a:rPr>
                        <a:t>0700</a:t>
                      </a:r>
                    </a:p>
                  </a:txBody>
                  <a:tcPr marL="9525" marR="9525" marT="9525" marB="0" anchor="b"/>
                </a:tc>
                <a:tc>
                  <a:txBody>
                    <a:bodyPr/>
                    <a:lstStyle/>
                    <a:p>
                      <a:pPr algn="l" rtl="0" fontAlgn="b"/>
                      <a:r>
                        <a:rPr lang="ru-RU" sz="1000" b="1" i="0" u="none" strike="noStrike" dirty="0">
                          <a:solidFill>
                            <a:srgbClr val="000000"/>
                          </a:solidFill>
                          <a:latin typeface="+mn-lt"/>
                        </a:rPr>
                        <a:t>Образование</a:t>
                      </a:r>
                    </a:p>
                  </a:txBody>
                  <a:tcPr marL="9525" marR="9525" marT="9525" marB="0" anchor="b"/>
                </a:tc>
                <a:tc>
                  <a:txBody>
                    <a:bodyPr/>
                    <a:lstStyle/>
                    <a:p>
                      <a:pPr algn="r" rtl="0" fontAlgn="b"/>
                      <a:r>
                        <a:rPr lang="ru-RU" sz="1000" b="1" i="0" u="none" strike="noStrike">
                          <a:solidFill>
                            <a:srgbClr val="000000"/>
                          </a:solidFill>
                          <a:latin typeface="+mn-lt"/>
                        </a:rPr>
                        <a:t>2 685 066,1</a:t>
                      </a:r>
                    </a:p>
                  </a:txBody>
                  <a:tcPr marL="9525" marR="9525" marT="9525" marB="0" anchor="b"/>
                </a:tc>
                <a:tc>
                  <a:txBody>
                    <a:bodyPr/>
                    <a:lstStyle/>
                    <a:p>
                      <a:pPr algn="r" rtl="0" fontAlgn="b"/>
                      <a:r>
                        <a:rPr lang="ru-RU" sz="1000" b="1" i="0" u="none" strike="noStrike">
                          <a:solidFill>
                            <a:srgbClr val="000000"/>
                          </a:solidFill>
                          <a:latin typeface="+mn-lt"/>
                        </a:rPr>
                        <a:t>+ 129 493,5</a:t>
                      </a:r>
                    </a:p>
                  </a:txBody>
                  <a:tcPr marL="9525" marR="9525" marT="9525" marB="0" anchor="b"/>
                </a:tc>
                <a:tc>
                  <a:txBody>
                    <a:bodyPr/>
                    <a:lstStyle/>
                    <a:p>
                      <a:pPr algn="r" rtl="0" fontAlgn="b"/>
                      <a:r>
                        <a:rPr lang="ru-RU" sz="1000" b="1" i="0" u="none" strike="noStrike">
                          <a:solidFill>
                            <a:srgbClr val="000000"/>
                          </a:solidFill>
                          <a:latin typeface="+mn-lt"/>
                        </a:rPr>
                        <a:t>+ 317 383,3</a:t>
                      </a:r>
                    </a:p>
                  </a:txBody>
                  <a:tcPr marL="9525" marR="9525" marT="9525" marB="0" anchor="b"/>
                </a:tc>
                <a:tc>
                  <a:txBody>
                    <a:bodyPr/>
                    <a:lstStyle/>
                    <a:p>
                      <a:pPr algn="r" rtl="0" fontAlgn="b"/>
                      <a:r>
                        <a:rPr lang="ru-RU" sz="1000" b="1" i="0" u="none" strike="noStrike">
                          <a:solidFill>
                            <a:srgbClr val="000000"/>
                          </a:solidFill>
                          <a:latin typeface="+mn-lt"/>
                        </a:rPr>
                        <a:t>- 27 944,8</a:t>
                      </a:r>
                    </a:p>
                  </a:txBody>
                  <a:tcPr marL="9525" marR="9525" marT="9525" marB="0" anchor="b"/>
                </a:tc>
                <a:tc>
                  <a:txBody>
                    <a:bodyPr/>
                    <a:lstStyle/>
                    <a:p>
                      <a:pPr algn="r" rtl="0" fontAlgn="b"/>
                      <a:r>
                        <a:rPr lang="ru-RU" sz="1000" b="1" i="0" u="none" strike="noStrike">
                          <a:solidFill>
                            <a:srgbClr val="000000"/>
                          </a:solidFill>
                          <a:latin typeface="+mn-lt"/>
                        </a:rPr>
                        <a:t>- 106 917,1</a:t>
                      </a:r>
                    </a:p>
                  </a:txBody>
                  <a:tcPr marL="9525" marR="9525" marT="9525" marB="0" anchor="b"/>
                </a:tc>
                <a:tc>
                  <a:txBody>
                    <a:bodyPr/>
                    <a:lstStyle/>
                    <a:p>
                      <a:pPr algn="r" rtl="0" fontAlgn="b"/>
                      <a:r>
                        <a:rPr lang="ru-RU" sz="1000" b="1" i="0" u="none" strike="noStrike" dirty="0">
                          <a:solidFill>
                            <a:srgbClr val="000000"/>
                          </a:solidFill>
                          <a:latin typeface="+mn-lt"/>
                        </a:rPr>
                        <a:t>+ 312 014,9</a:t>
                      </a:r>
                    </a:p>
                  </a:txBody>
                  <a:tcPr marL="9525" marR="9525" marT="9525" marB="0" anchor="b"/>
                </a:tc>
                <a:tc>
                  <a:txBody>
                    <a:bodyPr/>
                    <a:lstStyle/>
                    <a:p>
                      <a:pPr algn="r" rtl="0" fontAlgn="b"/>
                      <a:r>
                        <a:rPr lang="ru-RU" sz="1000" b="1" i="0" u="none" strike="noStrike">
                          <a:solidFill>
                            <a:srgbClr val="000000"/>
                          </a:solidFill>
                          <a:latin typeface="+mn-lt"/>
                        </a:rPr>
                        <a:t>- 14 797,2</a:t>
                      </a:r>
                    </a:p>
                  </a:txBody>
                  <a:tcPr marL="9525" marR="9525" marT="9525" marB="0" anchor="b"/>
                </a:tc>
                <a:tc>
                  <a:txBody>
                    <a:bodyPr/>
                    <a:lstStyle/>
                    <a:p>
                      <a:pPr algn="r" rtl="0" fontAlgn="b"/>
                      <a:r>
                        <a:rPr lang="ru-RU" sz="1000" b="1" i="0" u="none" strike="noStrike">
                          <a:solidFill>
                            <a:srgbClr val="000000"/>
                          </a:solidFill>
                          <a:latin typeface="+mn-lt"/>
                        </a:rPr>
                        <a:t>+ 2 982 283,8</a:t>
                      </a:r>
                    </a:p>
                  </a:txBody>
                  <a:tcPr marL="9525" marR="9525" marT="9525" marB="0" anchor="b"/>
                </a:tc>
              </a:tr>
              <a:tr h="142875">
                <a:tc>
                  <a:txBody>
                    <a:bodyPr/>
                    <a:lstStyle/>
                    <a:p>
                      <a:pPr algn="ctr" rtl="0" fontAlgn="b"/>
                      <a:r>
                        <a:rPr lang="ru-RU" sz="1000" b="0" i="0" u="none" strike="noStrike">
                          <a:solidFill>
                            <a:srgbClr val="000000"/>
                          </a:solidFill>
                          <a:latin typeface="+mn-lt"/>
                        </a:rPr>
                        <a:t>0701</a:t>
                      </a:r>
                    </a:p>
                  </a:txBody>
                  <a:tcPr marL="9525" marR="9525" marT="9525" marB="0" anchor="b"/>
                </a:tc>
                <a:tc>
                  <a:txBody>
                    <a:bodyPr/>
                    <a:lstStyle/>
                    <a:p>
                      <a:pPr algn="l" rtl="0" fontAlgn="b"/>
                      <a:r>
                        <a:rPr lang="ru-RU" sz="1000" b="0" i="0" u="none" strike="noStrike">
                          <a:solidFill>
                            <a:srgbClr val="000000"/>
                          </a:solidFill>
                          <a:latin typeface="+mn-lt"/>
                        </a:rPr>
                        <a:t>Дошкольное образование</a:t>
                      </a:r>
                    </a:p>
                  </a:txBody>
                  <a:tcPr marL="9525" marR="9525" marT="9525" marB="0" anchor="b"/>
                </a:tc>
                <a:tc>
                  <a:txBody>
                    <a:bodyPr/>
                    <a:lstStyle/>
                    <a:p>
                      <a:pPr algn="r" rtl="0" fontAlgn="b"/>
                      <a:r>
                        <a:rPr lang="ru-RU" sz="1000" b="0" i="0" u="none" strike="noStrike">
                          <a:solidFill>
                            <a:srgbClr val="000000"/>
                          </a:solidFill>
                          <a:latin typeface="+mn-lt"/>
                        </a:rPr>
                        <a:t>778 500,4</a:t>
                      </a:r>
                    </a:p>
                  </a:txBody>
                  <a:tcPr marL="9525" marR="9525" marT="9525" marB="0" anchor="b"/>
                </a:tc>
                <a:tc>
                  <a:txBody>
                    <a:bodyPr/>
                    <a:lstStyle/>
                    <a:p>
                      <a:pPr algn="r" rtl="0" fontAlgn="b"/>
                      <a:r>
                        <a:rPr lang="ru-RU" sz="1000" b="0" i="0" u="none" strike="noStrike">
                          <a:solidFill>
                            <a:srgbClr val="000000"/>
                          </a:solidFill>
                          <a:latin typeface="+mn-lt"/>
                        </a:rPr>
                        <a:t>+ 6 292,7</a:t>
                      </a:r>
                    </a:p>
                  </a:txBody>
                  <a:tcPr marL="9525" marR="9525" marT="9525" marB="0" anchor="b"/>
                </a:tc>
                <a:tc>
                  <a:txBody>
                    <a:bodyPr/>
                    <a:lstStyle/>
                    <a:p>
                      <a:pPr algn="r" rtl="0" fontAlgn="b"/>
                      <a:r>
                        <a:rPr lang="ru-RU" sz="1000" b="0" i="0" u="none" strike="noStrike">
                          <a:solidFill>
                            <a:srgbClr val="000000"/>
                          </a:solidFill>
                          <a:latin typeface="+mn-lt"/>
                        </a:rPr>
                        <a:t>+ 12 550,1</a:t>
                      </a:r>
                    </a:p>
                  </a:txBody>
                  <a:tcPr marL="9525" marR="9525" marT="9525" marB="0" anchor="b"/>
                </a:tc>
                <a:tc>
                  <a:txBody>
                    <a:bodyPr/>
                    <a:lstStyle/>
                    <a:p>
                      <a:pPr algn="r" rtl="0" fontAlgn="b"/>
                      <a:r>
                        <a:rPr lang="ru-RU" sz="1000" b="0" i="0" u="none" strike="noStrike">
                          <a:solidFill>
                            <a:srgbClr val="000000"/>
                          </a:solidFill>
                          <a:latin typeface="+mn-lt"/>
                        </a:rPr>
                        <a:t>+ 5 885,8</a:t>
                      </a:r>
                    </a:p>
                  </a:txBody>
                  <a:tcPr marL="9525" marR="9525" marT="9525" marB="0" anchor="b"/>
                </a:tc>
                <a:tc>
                  <a:txBody>
                    <a:bodyPr/>
                    <a:lstStyle/>
                    <a:p>
                      <a:pPr algn="r" rtl="0" fontAlgn="b"/>
                      <a:r>
                        <a:rPr lang="ru-RU" sz="1000" b="0" i="0" u="none" strike="noStrike">
                          <a:solidFill>
                            <a:srgbClr val="000000"/>
                          </a:solidFill>
                          <a:latin typeface="+mn-lt"/>
                        </a:rPr>
                        <a:t>+ 6 331,1</a:t>
                      </a:r>
                    </a:p>
                  </a:txBody>
                  <a:tcPr marL="9525" marR="9525" marT="9525" marB="0" anchor="b"/>
                </a:tc>
                <a:tc>
                  <a:txBody>
                    <a:bodyPr/>
                    <a:lstStyle/>
                    <a:p>
                      <a:pPr algn="r" rtl="0" fontAlgn="b"/>
                      <a:r>
                        <a:rPr lang="ru-RU" sz="1000" b="0" i="0" u="none" strike="noStrike" dirty="0">
                          <a:solidFill>
                            <a:srgbClr val="000000"/>
                          </a:solidFill>
                          <a:latin typeface="+mn-lt"/>
                        </a:rPr>
                        <a:t>+ 31 059,7</a:t>
                      </a:r>
                    </a:p>
                  </a:txBody>
                  <a:tcPr marL="9525" marR="9525" marT="9525" marB="0" anchor="b"/>
                </a:tc>
                <a:tc>
                  <a:txBody>
                    <a:bodyPr/>
                    <a:lstStyle/>
                    <a:p>
                      <a:pPr algn="r" rtl="0" fontAlgn="b"/>
                      <a:r>
                        <a:rPr lang="ru-RU" sz="1000" b="0" i="0" u="none" strike="noStrike">
                          <a:solidFill>
                            <a:srgbClr val="000000"/>
                          </a:solidFill>
                          <a:latin typeface="+mn-lt"/>
                        </a:rPr>
                        <a:t>+ 16 100,2</a:t>
                      </a:r>
                    </a:p>
                  </a:txBody>
                  <a:tcPr marL="9525" marR="9525" marT="9525" marB="0" anchor="b"/>
                </a:tc>
                <a:tc>
                  <a:txBody>
                    <a:bodyPr/>
                    <a:lstStyle/>
                    <a:p>
                      <a:pPr algn="r" rtl="0" fontAlgn="b"/>
                      <a:r>
                        <a:rPr lang="ru-RU" sz="1000" b="0" i="0" u="none" strike="noStrike">
                          <a:solidFill>
                            <a:srgbClr val="000000"/>
                          </a:solidFill>
                          <a:latin typeface="+mn-lt"/>
                        </a:rPr>
                        <a:t>+ 825 660,3</a:t>
                      </a:r>
                    </a:p>
                  </a:txBody>
                  <a:tcPr marL="9525" marR="9525" marT="9525" marB="0" anchor="b"/>
                </a:tc>
              </a:tr>
              <a:tr h="133350">
                <a:tc>
                  <a:txBody>
                    <a:bodyPr/>
                    <a:lstStyle/>
                    <a:p>
                      <a:pPr algn="ctr" rtl="0" fontAlgn="b"/>
                      <a:r>
                        <a:rPr lang="ru-RU" sz="1000" b="0" i="0" u="none" strike="noStrike">
                          <a:solidFill>
                            <a:srgbClr val="000000"/>
                          </a:solidFill>
                          <a:latin typeface="+mn-lt"/>
                        </a:rPr>
                        <a:t>0702</a:t>
                      </a:r>
                    </a:p>
                  </a:txBody>
                  <a:tcPr marL="9525" marR="9525" marT="9525" marB="0" anchor="b"/>
                </a:tc>
                <a:tc>
                  <a:txBody>
                    <a:bodyPr/>
                    <a:lstStyle/>
                    <a:p>
                      <a:pPr algn="l" rtl="0" fontAlgn="b"/>
                      <a:r>
                        <a:rPr lang="ru-RU" sz="1000" b="0" i="0" u="none" strike="noStrike">
                          <a:solidFill>
                            <a:srgbClr val="000000"/>
                          </a:solidFill>
                          <a:latin typeface="+mn-lt"/>
                        </a:rPr>
                        <a:t>Общее образование</a:t>
                      </a:r>
                    </a:p>
                  </a:txBody>
                  <a:tcPr marL="9525" marR="9525" marT="9525" marB="0" anchor="b"/>
                </a:tc>
                <a:tc>
                  <a:txBody>
                    <a:bodyPr/>
                    <a:lstStyle/>
                    <a:p>
                      <a:pPr algn="r" rtl="0" fontAlgn="b"/>
                      <a:r>
                        <a:rPr lang="ru-RU" sz="1000" b="0" i="0" u="none" strike="noStrike">
                          <a:solidFill>
                            <a:srgbClr val="000000"/>
                          </a:solidFill>
                          <a:latin typeface="+mn-lt"/>
                        </a:rPr>
                        <a:t>1 616 898,8</a:t>
                      </a:r>
                    </a:p>
                  </a:txBody>
                  <a:tcPr marL="9525" marR="9525" marT="9525" marB="0" anchor="b"/>
                </a:tc>
                <a:tc>
                  <a:txBody>
                    <a:bodyPr/>
                    <a:lstStyle/>
                    <a:p>
                      <a:pPr algn="r" rtl="0" fontAlgn="b"/>
                      <a:r>
                        <a:rPr lang="ru-RU" sz="1000" b="0" i="0" u="none" strike="noStrike">
                          <a:solidFill>
                            <a:srgbClr val="000000"/>
                          </a:solidFill>
                          <a:latin typeface="+mn-lt"/>
                        </a:rPr>
                        <a:t>+ 92 841,9</a:t>
                      </a:r>
                    </a:p>
                  </a:txBody>
                  <a:tcPr marL="9525" marR="9525" marT="9525" marB="0" anchor="b"/>
                </a:tc>
                <a:tc>
                  <a:txBody>
                    <a:bodyPr/>
                    <a:lstStyle/>
                    <a:p>
                      <a:pPr algn="r" rtl="0" fontAlgn="b"/>
                      <a:r>
                        <a:rPr lang="ru-RU" sz="1000" b="0" i="0" u="none" strike="noStrike">
                          <a:solidFill>
                            <a:srgbClr val="000000"/>
                          </a:solidFill>
                          <a:latin typeface="+mn-lt"/>
                        </a:rPr>
                        <a:t>+ 304 640,2</a:t>
                      </a:r>
                    </a:p>
                  </a:txBody>
                  <a:tcPr marL="9525" marR="9525" marT="9525" marB="0" anchor="b"/>
                </a:tc>
                <a:tc>
                  <a:txBody>
                    <a:bodyPr/>
                    <a:lstStyle/>
                    <a:p>
                      <a:pPr algn="r" rtl="0" fontAlgn="b"/>
                      <a:r>
                        <a:rPr lang="ru-RU" sz="1000" b="0" i="0" u="none" strike="noStrike">
                          <a:solidFill>
                            <a:srgbClr val="000000"/>
                          </a:solidFill>
                          <a:latin typeface="+mn-lt"/>
                        </a:rPr>
                        <a:t>- 35 242,0</a:t>
                      </a:r>
                    </a:p>
                  </a:txBody>
                  <a:tcPr marL="9525" marR="9525" marT="9525" marB="0" anchor="b"/>
                </a:tc>
                <a:tc>
                  <a:txBody>
                    <a:bodyPr/>
                    <a:lstStyle/>
                    <a:p>
                      <a:pPr algn="r" rtl="0" fontAlgn="b"/>
                      <a:r>
                        <a:rPr lang="ru-RU" sz="1000" b="0" i="0" u="none" strike="noStrike">
                          <a:solidFill>
                            <a:srgbClr val="000000"/>
                          </a:solidFill>
                          <a:latin typeface="+mn-lt"/>
                        </a:rPr>
                        <a:t>- 64 452,0</a:t>
                      </a:r>
                    </a:p>
                  </a:txBody>
                  <a:tcPr marL="9525" marR="9525" marT="9525" marB="0" anchor="b"/>
                </a:tc>
                <a:tc>
                  <a:txBody>
                    <a:bodyPr/>
                    <a:lstStyle/>
                    <a:p>
                      <a:pPr algn="r" rtl="0" fontAlgn="b"/>
                      <a:r>
                        <a:rPr lang="ru-RU" sz="1000" b="0" i="0" u="none" strike="noStrike" dirty="0">
                          <a:solidFill>
                            <a:srgbClr val="000000"/>
                          </a:solidFill>
                          <a:latin typeface="+mn-lt"/>
                        </a:rPr>
                        <a:t>+ 297 788,1</a:t>
                      </a:r>
                    </a:p>
                  </a:txBody>
                  <a:tcPr marL="9525" marR="9525" marT="9525" marB="0" anchor="b"/>
                </a:tc>
                <a:tc>
                  <a:txBody>
                    <a:bodyPr/>
                    <a:lstStyle/>
                    <a:p>
                      <a:pPr algn="r" rtl="0" fontAlgn="b"/>
                      <a:r>
                        <a:rPr lang="ru-RU" sz="1000" b="0" i="0" u="none" strike="noStrike" dirty="0">
                          <a:solidFill>
                            <a:srgbClr val="000000"/>
                          </a:solidFill>
                          <a:latin typeface="+mn-lt"/>
                        </a:rPr>
                        <a:t>- 29 895,1</a:t>
                      </a:r>
                    </a:p>
                  </a:txBody>
                  <a:tcPr marL="9525" marR="9525" marT="9525" marB="0" anchor="b"/>
                </a:tc>
                <a:tc>
                  <a:txBody>
                    <a:bodyPr/>
                    <a:lstStyle/>
                    <a:p>
                      <a:pPr algn="r" rtl="0" fontAlgn="b"/>
                      <a:r>
                        <a:rPr lang="ru-RU" sz="1000" b="0" i="0" u="none" strike="noStrike">
                          <a:solidFill>
                            <a:srgbClr val="000000"/>
                          </a:solidFill>
                          <a:latin typeface="+mn-lt"/>
                        </a:rPr>
                        <a:t>+ 1 884 791,8</a:t>
                      </a:r>
                    </a:p>
                  </a:txBody>
                  <a:tcPr marL="9525" marR="9525" marT="9525" marB="0" anchor="b"/>
                </a:tc>
              </a:tr>
              <a:tr h="123825">
                <a:tc>
                  <a:txBody>
                    <a:bodyPr/>
                    <a:lstStyle/>
                    <a:p>
                      <a:pPr algn="ctr" rtl="0" fontAlgn="b"/>
                      <a:r>
                        <a:rPr lang="ru-RU" sz="1000" b="0" i="0" u="none" strike="noStrike">
                          <a:solidFill>
                            <a:srgbClr val="000000"/>
                          </a:solidFill>
                          <a:latin typeface="+mn-lt"/>
                        </a:rPr>
                        <a:t>0703</a:t>
                      </a:r>
                    </a:p>
                  </a:txBody>
                  <a:tcPr marL="9525" marR="9525" marT="9525" marB="0" anchor="b"/>
                </a:tc>
                <a:tc>
                  <a:txBody>
                    <a:bodyPr/>
                    <a:lstStyle/>
                    <a:p>
                      <a:pPr algn="l" rtl="0" fontAlgn="b"/>
                      <a:r>
                        <a:rPr lang="ru-RU" sz="1000" b="0" i="0" u="none" strike="noStrike">
                          <a:solidFill>
                            <a:srgbClr val="000000"/>
                          </a:solidFill>
                          <a:latin typeface="+mn-lt"/>
                        </a:rPr>
                        <a:t>Дополнительное образование детей</a:t>
                      </a:r>
                    </a:p>
                  </a:txBody>
                  <a:tcPr marL="9525" marR="9525" marT="9525" marB="0" anchor="b"/>
                </a:tc>
                <a:tc>
                  <a:txBody>
                    <a:bodyPr/>
                    <a:lstStyle/>
                    <a:p>
                      <a:pPr algn="r" rtl="0" fontAlgn="b"/>
                      <a:r>
                        <a:rPr lang="ru-RU" sz="1000" b="0" i="0" u="none" strike="noStrike">
                          <a:solidFill>
                            <a:srgbClr val="000000"/>
                          </a:solidFill>
                          <a:latin typeface="+mn-lt"/>
                        </a:rPr>
                        <a:t>191 721,4</a:t>
                      </a:r>
                    </a:p>
                  </a:txBody>
                  <a:tcPr marL="9525" marR="9525" marT="9525" marB="0" anchor="b"/>
                </a:tc>
                <a:tc>
                  <a:txBody>
                    <a:bodyPr/>
                    <a:lstStyle/>
                    <a:p>
                      <a:pPr algn="r" rtl="0" fontAlgn="b"/>
                      <a:r>
                        <a:rPr lang="ru-RU" sz="1000" b="0" i="0" u="none" strike="noStrike">
                          <a:solidFill>
                            <a:srgbClr val="000000"/>
                          </a:solidFill>
                          <a:latin typeface="+mn-lt"/>
                        </a:rPr>
                        <a:t>+ 27 771,1</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+ 211,3</a:t>
                      </a:r>
                    </a:p>
                  </a:txBody>
                  <a:tcPr marL="9525" marR="9525" marT="9525" marB="0" anchor="b"/>
                </a:tc>
                <a:tc>
                  <a:txBody>
                    <a:bodyPr/>
                    <a:lstStyle/>
                    <a:p>
                      <a:pPr algn="r" rtl="0" fontAlgn="b"/>
                      <a:r>
                        <a:rPr lang="ru-RU" sz="1000" b="0" i="0" u="none" strike="noStrike">
                          <a:solidFill>
                            <a:srgbClr val="000000"/>
                          </a:solidFill>
                          <a:latin typeface="+mn-lt"/>
                        </a:rPr>
                        <a:t>- 45 401,1</a:t>
                      </a:r>
                    </a:p>
                  </a:txBody>
                  <a:tcPr marL="9525" marR="9525" marT="9525" marB="0" anchor="b"/>
                </a:tc>
                <a:tc>
                  <a:txBody>
                    <a:bodyPr/>
                    <a:lstStyle/>
                    <a:p>
                      <a:pPr algn="r" rtl="0" fontAlgn="b"/>
                      <a:r>
                        <a:rPr lang="ru-RU" sz="1000" b="0" i="0" u="none" strike="noStrike" dirty="0">
                          <a:solidFill>
                            <a:srgbClr val="000000"/>
                          </a:solidFill>
                          <a:latin typeface="+mn-lt"/>
                        </a:rPr>
                        <a:t>- 17 418,7</a:t>
                      </a:r>
                    </a:p>
                  </a:txBody>
                  <a:tcPr marL="9525" marR="9525" marT="9525" marB="0" anchor="b"/>
                </a:tc>
                <a:tc>
                  <a:txBody>
                    <a:bodyPr/>
                    <a:lstStyle/>
                    <a:p>
                      <a:pPr algn="r" rtl="0" fontAlgn="b"/>
                      <a:r>
                        <a:rPr lang="ru-RU" sz="1000" b="0" i="0" u="none" strike="noStrike" dirty="0">
                          <a:solidFill>
                            <a:srgbClr val="000000"/>
                          </a:solidFill>
                          <a:latin typeface="+mn-lt"/>
                        </a:rPr>
                        <a:t>- 999,3</a:t>
                      </a:r>
                    </a:p>
                  </a:txBody>
                  <a:tcPr marL="9525" marR="9525" marT="9525" marB="0" anchor="b"/>
                </a:tc>
                <a:tc>
                  <a:txBody>
                    <a:bodyPr/>
                    <a:lstStyle/>
                    <a:p>
                      <a:pPr algn="r" rtl="0" fontAlgn="b"/>
                      <a:r>
                        <a:rPr lang="ru-RU" sz="1000" b="0" i="0" u="none" strike="noStrike">
                          <a:solidFill>
                            <a:srgbClr val="000000"/>
                          </a:solidFill>
                          <a:latin typeface="+mn-lt"/>
                        </a:rPr>
                        <a:t>+ 173 303,4</a:t>
                      </a:r>
                    </a:p>
                  </a:txBody>
                  <a:tcPr marL="9525" marR="9525" marT="9525" marB="0" anchor="b"/>
                </a:tc>
              </a:tr>
              <a:tr h="349303">
                <a:tc>
                  <a:txBody>
                    <a:bodyPr/>
                    <a:lstStyle/>
                    <a:p>
                      <a:pPr algn="ctr" rtl="0" fontAlgn="b"/>
                      <a:r>
                        <a:rPr lang="ru-RU" sz="1000" b="0" i="0" u="none" strike="noStrike">
                          <a:solidFill>
                            <a:srgbClr val="000000"/>
                          </a:solidFill>
                          <a:latin typeface="+mn-lt"/>
                        </a:rPr>
                        <a:t>0705</a:t>
                      </a:r>
                    </a:p>
                  </a:txBody>
                  <a:tcPr marL="9525" marR="9525" marT="9525" marB="0" anchor="b"/>
                </a:tc>
                <a:tc>
                  <a:txBody>
                    <a:bodyPr/>
                    <a:lstStyle/>
                    <a:p>
                      <a:pPr algn="l" rtl="0" fontAlgn="b"/>
                      <a:r>
                        <a:rPr lang="ru-RU" sz="1000" b="0" i="0" u="none" strike="noStrike" dirty="0">
                          <a:solidFill>
                            <a:srgbClr val="000000"/>
                          </a:solidFill>
                          <a:latin typeface="+mn-lt"/>
                        </a:rPr>
                        <a:t>Профессиональная подготовка, переподготовка и повышение квалификации</a:t>
                      </a:r>
                    </a:p>
                  </a:txBody>
                  <a:tcPr marL="9525" marR="9525" marT="9525" marB="0" anchor="b"/>
                </a:tc>
                <a:tc>
                  <a:txBody>
                    <a:bodyPr/>
                    <a:lstStyle/>
                    <a:p>
                      <a:pPr algn="r" rtl="0" fontAlgn="b"/>
                      <a:r>
                        <a:rPr lang="ru-RU" sz="1000" b="0" i="0" u="none" strike="noStrike">
                          <a:solidFill>
                            <a:srgbClr val="000000"/>
                          </a:solidFill>
                          <a:latin typeface="+mn-lt"/>
                        </a:rPr>
                        <a:t>756,9</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+ 31,0</a:t>
                      </a:r>
                    </a:p>
                  </a:txBody>
                  <a:tcPr marL="9525" marR="9525" marT="9525" marB="0" anchor="b"/>
                </a:tc>
                <a:tc>
                  <a:txBody>
                    <a:bodyPr/>
                    <a:lstStyle/>
                    <a:p>
                      <a:pPr algn="r" rtl="0" fontAlgn="b"/>
                      <a:r>
                        <a:rPr lang="ru-RU" sz="1000" b="0" i="0" u="none" strike="noStrike">
                          <a:solidFill>
                            <a:srgbClr val="000000"/>
                          </a:solidFill>
                          <a:latin typeface="+mn-lt"/>
                        </a:rPr>
                        <a:t>+ 31,0</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+ 787,9</a:t>
                      </a:r>
                    </a:p>
                  </a:txBody>
                  <a:tcPr marL="9525" marR="9525" marT="9525" marB="0" anchor="b"/>
                </a:tc>
              </a:tr>
              <a:tr h="222197">
                <a:tc>
                  <a:txBody>
                    <a:bodyPr/>
                    <a:lstStyle/>
                    <a:p>
                      <a:pPr algn="ctr" rtl="0" fontAlgn="b"/>
                      <a:r>
                        <a:rPr lang="ru-RU" sz="1000" b="0" i="0" u="none" strike="noStrike">
                          <a:solidFill>
                            <a:srgbClr val="000000"/>
                          </a:solidFill>
                          <a:latin typeface="+mn-lt"/>
                        </a:rPr>
                        <a:t>0707</a:t>
                      </a:r>
                    </a:p>
                  </a:txBody>
                  <a:tcPr marL="9525" marR="9525" marT="9525" marB="0" anchor="b"/>
                </a:tc>
                <a:tc>
                  <a:txBody>
                    <a:bodyPr/>
                    <a:lstStyle/>
                    <a:p>
                      <a:pPr algn="l" rtl="0" fontAlgn="b"/>
                      <a:r>
                        <a:rPr lang="ru-RU" sz="1000" b="0" i="0" u="none" strike="noStrike">
                          <a:solidFill>
                            <a:srgbClr val="000000"/>
                          </a:solidFill>
                          <a:latin typeface="+mn-lt"/>
                        </a:rPr>
                        <a:t>Молодежная политика и оздоровление детей</a:t>
                      </a:r>
                    </a:p>
                  </a:txBody>
                  <a:tcPr marL="9525" marR="9525" marT="9525" marB="0" anchor="b"/>
                </a:tc>
                <a:tc>
                  <a:txBody>
                    <a:bodyPr/>
                    <a:lstStyle/>
                    <a:p>
                      <a:pPr algn="r" rtl="0" fontAlgn="b"/>
                      <a:r>
                        <a:rPr lang="ru-RU" sz="1000" b="0" i="0" u="none" strike="noStrike">
                          <a:solidFill>
                            <a:srgbClr val="000000"/>
                          </a:solidFill>
                          <a:latin typeface="+mn-lt"/>
                        </a:rPr>
                        <a:t>21 297,2</a:t>
                      </a:r>
                    </a:p>
                  </a:txBody>
                  <a:tcPr marL="9525" marR="9525" marT="9525" marB="0" anchor="b"/>
                </a:tc>
                <a:tc>
                  <a:txBody>
                    <a:bodyPr/>
                    <a:lstStyle/>
                    <a:p>
                      <a:pPr algn="r" rtl="0" fontAlgn="b"/>
                      <a:r>
                        <a:rPr lang="ru-RU" sz="1000" b="0" i="0" u="none" strike="noStrike">
                          <a:solidFill>
                            <a:srgbClr val="000000"/>
                          </a:solidFill>
                          <a:latin typeface="+mn-lt"/>
                        </a:rPr>
                        <a:t>+ 2 587,8</a:t>
                      </a:r>
                    </a:p>
                  </a:txBody>
                  <a:tcPr marL="9525" marR="9525" marT="9525" marB="0" anchor="b"/>
                </a:tc>
                <a:tc>
                  <a:txBody>
                    <a:bodyPr/>
                    <a:lstStyle/>
                    <a:p>
                      <a:pPr algn="r" fontAlgn="b"/>
                      <a:r>
                        <a:rPr lang="ru-RU" sz="1000" b="0" i="0" u="none" strike="noStrike">
                          <a:solidFill>
                            <a:srgbClr val="000000"/>
                          </a:solidFill>
                          <a:latin typeface="+mn-lt"/>
                        </a:rPr>
                        <a:t>+ 193,0</a:t>
                      </a:r>
                    </a:p>
                  </a:txBody>
                  <a:tcPr marL="9525" marR="9525" marT="9525" marB="0" anchor="b"/>
                </a:tc>
                <a:tc>
                  <a:txBody>
                    <a:bodyPr/>
                    <a:lstStyle/>
                    <a:p>
                      <a:pPr algn="r" fontAlgn="b"/>
                      <a:r>
                        <a:rPr lang="ru-RU" sz="1000" b="0" i="0" u="none" strike="noStrike">
                          <a:solidFill>
                            <a:srgbClr val="000000"/>
                          </a:solidFill>
                          <a:latin typeface="+mn-lt"/>
                        </a:rPr>
                        <a:t>+ 1 199,0</a:t>
                      </a:r>
                    </a:p>
                  </a:txBody>
                  <a:tcPr marL="9525" marR="9525" marT="9525" marB="0" anchor="b"/>
                </a:tc>
                <a:tc>
                  <a:txBody>
                    <a:bodyPr/>
                    <a:lstStyle/>
                    <a:p>
                      <a:pPr algn="r" fontAlgn="b"/>
                      <a:r>
                        <a:rPr lang="ru-RU" sz="1000" b="0" i="0" u="none" strike="noStrike">
                          <a:solidFill>
                            <a:srgbClr val="000000"/>
                          </a:solidFill>
                          <a:latin typeface="+mn-lt"/>
                        </a:rPr>
                        <a:t>+ 127,3</a:t>
                      </a:r>
                    </a:p>
                  </a:txBody>
                  <a:tcPr marL="9525" marR="9525" marT="9525" marB="0" anchor="b"/>
                </a:tc>
                <a:tc>
                  <a:txBody>
                    <a:bodyPr/>
                    <a:lstStyle/>
                    <a:p>
                      <a:pPr algn="r" rtl="0" fontAlgn="b"/>
                      <a:r>
                        <a:rPr lang="ru-RU" sz="1000" b="0" i="0" u="none" strike="noStrike">
                          <a:solidFill>
                            <a:srgbClr val="000000"/>
                          </a:solidFill>
                          <a:latin typeface="+mn-lt"/>
                        </a:rPr>
                        <a:t>+ 4 107,1</a:t>
                      </a:r>
                    </a:p>
                  </a:txBody>
                  <a:tcPr marL="9525" marR="9525" marT="9525" marB="0" anchor="b"/>
                </a:tc>
                <a:tc>
                  <a:txBody>
                    <a:bodyPr/>
                    <a:lstStyle/>
                    <a:p>
                      <a:pPr algn="l" rtl="0" fontAlgn="b"/>
                      <a:r>
                        <a:rPr lang="ru-RU" sz="1000" b="0" i="0" u="none" strike="noStrike" dirty="0">
                          <a:solidFill>
                            <a:srgbClr val="000000"/>
                          </a:solidFill>
                          <a:latin typeface="+mn-lt"/>
                        </a:rPr>
                        <a:t> </a:t>
                      </a:r>
                    </a:p>
                  </a:txBody>
                  <a:tcPr marL="9525" marR="9525" marT="9525" marB="0" anchor="b"/>
                </a:tc>
                <a:tc>
                  <a:txBody>
                    <a:bodyPr/>
                    <a:lstStyle/>
                    <a:p>
                      <a:pPr algn="r" rtl="0" fontAlgn="b"/>
                      <a:r>
                        <a:rPr lang="ru-RU" sz="1000" b="0" i="0" u="none" strike="noStrike" dirty="0">
                          <a:solidFill>
                            <a:srgbClr val="000000"/>
                          </a:solidFill>
                          <a:latin typeface="+mn-lt"/>
                        </a:rPr>
                        <a:t>+ 25 404,3</a:t>
                      </a:r>
                    </a:p>
                  </a:txBody>
                  <a:tcPr marL="9525" marR="9525" marT="9525" marB="0" anchor="b"/>
                </a:tc>
              </a:tr>
              <a:tr h="349303">
                <a:tc>
                  <a:txBody>
                    <a:bodyPr/>
                    <a:lstStyle/>
                    <a:p>
                      <a:pPr algn="ctr" rtl="0" fontAlgn="b"/>
                      <a:r>
                        <a:rPr lang="ru-RU" sz="1000" b="0" i="0" u="none" strike="noStrike">
                          <a:solidFill>
                            <a:srgbClr val="000000"/>
                          </a:solidFill>
                          <a:latin typeface="+mn-lt"/>
                        </a:rPr>
                        <a:t>0709</a:t>
                      </a:r>
                    </a:p>
                  </a:txBody>
                  <a:tcPr marL="9525" marR="9525" marT="9525" marB="0" anchor="b"/>
                </a:tc>
                <a:tc>
                  <a:txBody>
                    <a:bodyPr/>
                    <a:lstStyle/>
                    <a:p>
                      <a:pPr algn="l" rtl="0" fontAlgn="b"/>
                      <a:r>
                        <a:rPr lang="ru-RU" sz="1000" b="0" i="0" u="none" strike="noStrike">
                          <a:solidFill>
                            <a:srgbClr val="000000"/>
                          </a:solidFill>
                          <a:latin typeface="+mn-lt"/>
                        </a:rPr>
                        <a:t>Другие вопросы в области образования</a:t>
                      </a:r>
                    </a:p>
                  </a:txBody>
                  <a:tcPr marL="9525" marR="9525" marT="9525" marB="0" anchor="b"/>
                </a:tc>
                <a:tc>
                  <a:txBody>
                    <a:bodyPr/>
                    <a:lstStyle/>
                    <a:p>
                      <a:pPr algn="r" rtl="0" fontAlgn="b"/>
                      <a:r>
                        <a:rPr lang="ru-RU" sz="1000" b="0" i="0" u="none" strike="noStrike">
                          <a:solidFill>
                            <a:srgbClr val="000000"/>
                          </a:solidFill>
                          <a:latin typeface="+mn-lt"/>
                        </a:rPr>
                        <a:t>75 891,4</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l" rtl="0" fontAlgn="b"/>
                      <a:r>
                        <a:rPr lang="ru-RU" sz="1000" b="0" i="0" u="none" strike="noStrike">
                          <a:solidFill>
                            <a:srgbClr val="000000"/>
                          </a:solidFill>
                          <a:latin typeface="+mn-lt"/>
                        </a:rPr>
                        <a:t> </a:t>
                      </a:r>
                    </a:p>
                  </a:txBody>
                  <a:tcPr marL="9525" marR="9525" marT="9525" marB="0" anchor="b"/>
                </a:tc>
                <a:tc>
                  <a:txBody>
                    <a:bodyPr/>
                    <a:lstStyle/>
                    <a:p>
                      <a:pPr algn="r" rtl="0" fontAlgn="b"/>
                      <a:r>
                        <a:rPr lang="ru-RU" sz="1000" b="0" i="0" u="none" strike="noStrike">
                          <a:solidFill>
                            <a:srgbClr val="000000"/>
                          </a:solidFill>
                          <a:latin typeface="+mn-lt"/>
                        </a:rPr>
                        <a:t>+ 1,1</a:t>
                      </a:r>
                    </a:p>
                  </a:txBody>
                  <a:tcPr marL="9525" marR="9525" marT="9525" marB="0" anchor="b"/>
                </a:tc>
                <a:tc>
                  <a:txBody>
                    <a:bodyPr/>
                    <a:lstStyle/>
                    <a:p>
                      <a:pPr algn="r" rtl="0" fontAlgn="b"/>
                      <a:r>
                        <a:rPr lang="ru-RU" sz="1000" b="0" i="0" u="none" strike="noStrike">
                          <a:solidFill>
                            <a:srgbClr val="000000"/>
                          </a:solidFill>
                          <a:latin typeface="+mn-lt"/>
                        </a:rPr>
                        <a:t>- 3 553,4</a:t>
                      </a:r>
                    </a:p>
                  </a:txBody>
                  <a:tcPr marL="9525" marR="9525" marT="9525" marB="0" anchor="b"/>
                </a:tc>
                <a:tc>
                  <a:txBody>
                    <a:bodyPr/>
                    <a:lstStyle/>
                    <a:p>
                      <a:pPr algn="r" rtl="0" fontAlgn="b"/>
                      <a:r>
                        <a:rPr lang="ru-RU" sz="1000" b="0" i="0" u="none" strike="noStrike">
                          <a:solidFill>
                            <a:srgbClr val="000000"/>
                          </a:solidFill>
                          <a:latin typeface="+mn-lt"/>
                        </a:rPr>
                        <a:t>- 3 552,3</a:t>
                      </a:r>
                    </a:p>
                  </a:txBody>
                  <a:tcPr marL="9525" marR="9525" marT="9525" marB="0" anchor="b"/>
                </a:tc>
                <a:tc>
                  <a:txBody>
                    <a:bodyPr/>
                    <a:lstStyle/>
                    <a:p>
                      <a:pPr algn="r" rtl="0" fontAlgn="b"/>
                      <a:r>
                        <a:rPr lang="ru-RU" sz="1000" b="0" i="0" u="none" strike="noStrike" dirty="0">
                          <a:solidFill>
                            <a:srgbClr val="000000"/>
                          </a:solidFill>
                          <a:latin typeface="+mn-lt"/>
                        </a:rPr>
                        <a:t>- 3,0</a:t>
                      </a:r>
                    </a:p>
                  </a:txBody>
                  <a:tcPr marL="9525" marR="9525" marT="9525" marB="0" anchor="b"/>
                </a:tc>
                <a:tc>
                  <a:txBody>
                    <a:bodyPr/>
                    <a:lstStyle/>
                    <a:p>
                      <a:pPr algn="r" rtl="0" fontAlgn="b"/>
                      <a:r>
                        <a:rPr lang="ru-RU" sz="1000" b="0" i="0" u="none" strike="noStrike" dirty="0">
                          <a:solidFill>
                            <a:srgbClr val="000000"/>
                          </a:solidFill>
                          <a:latin typeface="+mn-lt"/>
                        </a:rPr>
                        <a:t>+ 72 336,1</a:t>
                      </a:r>
                    </a:p>
                  </a:txBody>
                  <a:tcPr marL="9525" marR="9525" marT="9525" marB="0" anchor="b"/>
                </a:tc>
              </a:tr>
            </a:tbl>
          </a:graphicData>
        </a:graphic>
      </p:graphicFrame>
      <p:sp>
        <p:nvSpPr>
          <p:cNvPr id="9" name="Прямоугольник 8"/>
          <p:cNvSpPr/>
          <p:nvPr/>
        </p:nvSpPr>
        <p:spPr>
          <a:xfrm>
            <a:off x="10363200" y="76200"/>
            <a:ext cx="1657826" cy="261610"/>
          </a:xfrm>
          <a:prstGeom prst="rect">
            <a:avLst/>
          </a:prstGeom>
        </p:spPr>
        <p:txBody>
          <a:bodyPr wrap="none">
            <a:spAutoFit/>
          </a:bodyPr>
          <a:lstStyle/>
          <a:p>
            <a:r>
              <a:rPr lang="ru-RU" sz="1100" dirty="0" smtClean="0"/>
              <a:t>(продолжение таблицы)</a:t>
            </a:r>
            <a:endParaRPr lang="ru-RU"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Таблица 16">
            <a:extLst>
              <a:ext uri="{FF2B5EF4-FFF2-40B4-BE49-F238E27FC236}">
                <a16:creationId xmlns="" xmlns:a16="http://schemas.microsoft.com/office/drawing/2014/main" id="{B112E735-00D0-4D62-87F8-442D9AA63A0E}"/>
              </a:ext>
            </a:extLst>
          </p:cNvPr>
          <p:cNvGraphicFramePr>
            <a:graphicFrameLocks noGrp="1"/>
          </p:cNvGraphicFramePr>
          <p:nvPr>
            <p:extLst>
              <p:ext uri="{D42A27DB-BD31-4B8C-83A1-F6EECF244321}">
                <p14:modId xmlns="" xmlns:p14="http://schemas.microsoft.com/office/powerpoint/2010/main" val="3000564185"/>
              </p:ext>
            </p:extLst>
          </p:nvPr>
        </p:nvGraphicFramePr>
        <p:xfrm>
          <a:off x="152400" y="457200"/>
          <a:ext cx="11734800" cy="5867403"/>
        </p:xfrm>
        <a:graphic>
          <a:graphicData uri="http://schemas.openxmlformats.org/drawingml/2006/table">
            <a:tbl>
              <a:tblPr>
                <a:tableStyleId>{BC89EF96-8CEA-46FF-86C4-4CE0E7609802}</a:tableStyleId>
              </a:tblPr>
              <a:tblGrid>
                <a:gridCol w="457200">
                  <a:extLst>
                    <a:ext uri="{9D8B030D-6E8A-4147-A177-3AD203B41FA5}">
                      <a16:colId xmlns="" xmlns:a16="http://schemas.microsoft.com/office/drawing/2014/main" val="4220440227"/>
                    </a:ext>
                  </a:extLst>
                </a:gridCol>
                <a:gridCol w="3048000">
                  <a:extLst>
                    <a:ext uri="{9D8B030D-6E8A-4147-A177-3AD203B41FA5}">
                      <a16:colId xmlns="" xmlns:a16="http://schemas.microsoft.com/office/drawing/2014/main" val="3435061341"/>
                    </a:ext>
                  </a:extLst>
                </a:gridCol>
                <a:gridCol w="1066800">
                  <a:extLst>
                    <a:ext uri="{9D8B030D-6E8A-4147-A177-3AD203B41FA5}">
                      <a16:colId xmlns="" xmlns:a16="http://schemas.microsoft.com/office/drawing/2014/main" val="3169337932"/>
                    </a:ext>
                  </a:extLst>
                </a:gridCol>
                <a:gridCol w="990600">
                  <a:extLst>
                    <a:ext uri="{9D8B030D-6E8A-4147-A177-3AD203B41FA5}">
                      <a16:colId xmlns="" xmlns:a16="http://schemas.microsoft.com/office/drawing/2014/main" val="1277120478"/>
                    </a:ext>
                  </a:extLst>
                </a:gridCol>
                <a:gridCol w="990600">
                  <a:extLst>
                    <a:ext uri="{9D8B030D-6E8A-4147-A177-3AD203B41FA5}">
                      <a16:colId xmlns="" xmlns:a16="http://schemas.microsoft.com/office/drawing/2014/main" val="3633772539"/>
                    </a:ext>
                  </a:extLst>
                </a:gridCol>
                <a:gridCol w="990600">
                  <a:extLst>
                    <a:ext uri="{9D8B030D-6E8A-4147-A177-3AD203B41FA5}">
                      <a16:colId xmlns="" xmlns:a16="http://schemas.microsoft.com/office/drawing/2014/main" val="2471717578"/>
                    </a:ext>
                  </a:extLst>
                </a:gridCol>
                <a:gridCol w="1066800">
                  <a:extLst>
                    <a:ext uri="{9D8B030D-6E8A-4147-A177-3AD203B41FA5}">
                      <a16:colId xmlns="" xmlns:a16="http://schemas.microsoft.com/office/drawing/2014/main" val="449769987"/>
                    </a:ext>
                  </a:extLst>
                </a:gridCol>
                <a:gridCol w="960422">
                  <a:extLst>
                    <a:ext uri="{9D8B030D-6E8A-4147-A177-3AD203B41FA5}">
                      <a16:colId xmlns="" xmlns:a16="http://schemas.microsoft.com/office/drawing/2014/main" val="3186525285"/>
                    </a:ext>
                  </a:extLst>
                </a:gridCol>
                <a:gridCol w="1155655">
                  <a:extLst>
                    <a:ext uri="{9D8B030D-6E8A-4147-A177-3AD203B41FA5}">
                      <a16:colId xmlns="" xmlns:a16="http://schemas.microsoft.com/office/drawing/2014/main" val="3248873973"/>
                    </a:ext>
                  </a:extLst>
                </a:gridCol>
                <a:gridCol w="1008123">
                  <a:extLst>
                    <a:ext uri="{9D8B030D-6E8A-4147-A177-3AD203B41FA5}">
                      <a16:colId xmlns="" xmlns:a16="http://schemas.microsoft.com/office/drawing/2014/main" val="3386555897"/>
                    </a:ext>
                  </a:extLst>
                </a:gridCol>
              </a:tblGrid>
              <a:tr h="1175789">
                <a:tc>
                  <a:txBody>
                    <a:bodyPr/>
                    <a:lstStyle/>
                    <a:p>
                      <a:pPr algn="ctr" rtl="0" fontAlgn="ctr"/>
                      <a:r>
                        <a:rPr lang="ru-RU" sz="1050" u="none" strike="noStrike" dirty="0">
                          <a:effectLst/>
                        </a:rPr>
                        <a:t>Код </a:t>
                      </a:r>
                      <a:endParaRPr lang="ru-RU" sz="1050" b="0" i="0" u="none" strike="noStrike" dirty="0">
                        <a:solidFill>
                          <a:schemeClr val="tx1"/>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Наименование показателя</a:t>
                      </a:r>
                      <a:endParaRPr lang="ru-RU" sz="1050" b="0" i="0" u="none" strike="noStrike" dirty="0">
                        <a:solidFill>
                          <a:schemeClr val="tx1"/>
                        </a:solidFill>
                        <a:effectLst/>
                        <a:latin typeface="Oswald" panose="020B0604020202020204" charset="-52"/>
                      </a:endParaRPr>
                    </a:p>
                  </a:txBody>
                  <a:tcPr marL="3636" marR="3636" marT="3636" marB="0" anchor="ctr"/>
                </a:tc>
                <a:tc>
                  <a:txBody>
                    <a:bodyPr/>
                    <a:lstStyle/>
                    <a:p>
                      <a:pPr algn="ctr" fontAlgn="ctr"/>
                      <a:r>
                        <a:rPr lang="ru-RU" sz="1050" u="none" strike="noStrike" dirty="0"/>
                        <a:t>План по решению Думы от </a:t>
                      </a:r>
                      <a:r>
                        <a:rPr lang="ru-RU" sz="1050" u="none" strike="noStrike" dirty="0" smtClean="0"/>
                        <a:t>29.11.2024 </a:t>
                      </a:r>
                      <a:r>
                        <a:rPr lang="ru-RU" sz="1050" u="none" strike="noStrike" dirty="0"/>
                        <a:t>№</a:t>
                      </a:r>
                      <a:r>
                        <a:rPr lang="ru-RU" sz="1050" u="none" strike="noStrike" dirty="0" smtClean="0"/>
                        <a:t>81</a:t>
                      </a:r>
                      <a:r>
                        <a:rPr lang="ru-RU" sz="1050" u="none" strike="noStrike" baseline="0" dirty="0" smtClean="0"/>
                        <a:t> </a:t>
                      </a:r>
                      <a:r>
                        <a:rPr lang="ru-RU" sz="1050" u="none" strike="noStrike" dirty="0" smtClean="0"/>
                        <a:t>(первоначальный</a:t>
                      </a:r>
                      <a:r>
                        <a:rPr lang="ru-RU" sz="1050" u="none" strike="noStrike" dirty="0"/>
                        <a:t>)</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Изменения, внесенные решением Думы от </a:t>
                      </a:r>
                      <a:r>
                        <a:rPr lang="ru-RU" sz="1050" u="none" strike="noStrike" dirty="0" smtClean="0"/>
                        <a:t>18.03.2025 №12                                                                        </a:t>
                      </a:r>
                      <a:r>
                        <a:rPr lang="ru-RU" sz="1050" u="none" strike="noStrike" dirty="0"/>
                        <a:t>(+/-) (уточнение 1)</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Изменения, внесенные решением Думы от </a:t>
                      </a:r>
                      <a:r>
                        <a:rPr lang="ru-RU" sz="1050" u="none" strike="noStrike" dirty="0" smtClean="0"/>
                        <a:t>30.05.2025 №32                                                                                                            </a:t>
                      </a:r>
                      <a:r>
                        <a:rPr lang="ru-RU" sz="1050" u="none" strike="noStrike" dirty="0"/>
                        <a:t>(+/-) (уточнение 2)</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Изменения, внесенные решением Думы от </a:t>
                      </a:r>
                      <a:r>
                        <a:rPr lang="ru-RU" sz="1050" u="none" strike="noStrike" dirty="0" smtClean="0"/>
                        <a:t>06.10.2025 </a:t>
                      </a:r>
                      <a:r>
                        <a:rPr lang="ru-RU" sz="1050" u="none" strike="noStrike" dirty="0"/>
                        <a:t>№</a:t>
                      </a:r>
                      <a:r>
                        <a:rPr lang="ru-RU" sz="1050" u="none" strike="noStrike" dirty="0" smtClean="0"/>
                        <a:t>71                                                                           </a:t>
                      </a:r>
                      <a:r>
                        <a:rPr lang="ru-RU" sz="1050" u="none" strike="noStrike" dirty="0"/>
                        <a:t>(+/-) (уточнение </a:t>
                      </a:r>
                      <a:r>
                        <a:rPr lang="ru-RU" sz="1050" u="none" strike="noStrike" dirty="0" smtClean="0"/>
                        <a:t>3)</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Изменения, внесенные решением Думы от </a:t>
                      </a:r>
                      <a:r>
                        <a:rPr lang="ru-RU" sz="1050" u="none" strike="noStrike" dirty="0" smtClean="0"/>
                        <a:t>19.12.2025 </a:t>
                      </a:r>
                      <a:r>
                        <a:rPr lang="ru-RU" sz="1050" u="none" strike="noStrike" dirty="0"/>
                        <a:t>№</a:t>
                      </a:r>
                      <a:r>
                        <a:rPr lang="ru-RU" sz="1050" u="none" strike="noStrike" dirty="0" smtClean="0"/>
                        <a:t>109                                                                                   </a:t>
                      </a:r>
                      <a:r>
                        <a:rPr lang="ru-RU" sz="1050" u="none" strike="noStrike" dirty="0"/>
                        <a:t>(+/-) (уточнение </a:t>
                      </a:r>
                      <a:r>
                        <a:rPr lang="ru-RU" sz="1050" u="none" strike="noStrike" dirty="0" smtClean="0"/>
                        <a:t>4)</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Итого изменений, внесенных решение Думы </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Изменения, вносимые в соответствии со ст.217, 232 БК РФ, и по основаниям в ст.5 решения Думы от </a:t>
                      </a:r>
                      <a:r>
                        <a:rPr lang="ru-RU" sz="1050" u="none" strike="noStrike" dirty="0" smtClean="0"/>
                        <a:t>29.11.2024</a:t>
                      </a:r>
                      <a:r>
                        <a:rPr lang="ru-RU" sz="1050" u="none" strike="noStrike" baseline="0" dirty="0" smtClean="0"/>
                        <a:t> </a:t>
                      </a:r>
                      <a:r>
                        <a:rPr lang="ru-RU" sz="1050" u="none" strike="noStrike" dirty="0" smtClean="0"/>
                        <a:t>№81                                                                           </a:t>
                      </a:r>
                      <a:endParaRPr lang="ru-RU" sz="1050" b="0" i="0" u="none" strike="noStrike" dirty="0">
                        <a:solidFill>
                          <a:srgbClr val="000000"/>
                        </a:solidFill>
                        <a:latin typeface="Oswald" panose="020B0604020202020204" charset="-52"/>
                      </a:endParaRPr>
                    </a:p>
                  </a:txBody>
                  <a:tcPr marL="0" marR="0" marT="0" marB="0" anchor="ctr"/>
                </a:tc>
                <a:tc>
                  <a:txBody>
                    <a:bodyPr/>
                    <a:lstStyle/>
                    <a:p>
                      <a:pPr algn="ctr" fontAlgn="ctr"/>
                      <a:r>
                        <a:rPr lang="ru-RU" sz="1050" u="none" strike="noStrike" dirty="0"/>
                        <a:t>Уточненный план на </a:t>
                      </a:r>
                      <a:r>
                        <a:rPr lang="ru-RU" sz="1050" u="none" strike="noStrike" dirty="0" smtClean="0"/>
                        <a:t>2025 </a:t>
                      </a:r>
                      <a:r>
                        <a:rPr lang="ru-RU" sz="1050" u="none" strike="noStrike" dirty="0"/>
                        <a:t>год</a:t>
                      </a:r>
                      <a:endParaRPr lang="ru-RU" sz="1050" b="0" i="0" u="none" strike="noStrike" dirty="0">
                        <a:solidFill>
                          <a:srgbClr val="000000"/>
                        </a:solidFill>
                        <a:latin typeface="Oswald" panose="020B0604020202020204" charset="-52"/>
                      </a:endParaRPr>
                    </a:p>
                  </a:txBody>
                  <a:tcPr marL="0" marR="0" marT="0" marB="0" anchor="ctr"/>
                </a:tc>
                <a:extLst>
                  <a:ext uri="{0D108BD9-81ED-4DB2-BD59-A6C34878D82A}">
                    <a16:rowId xmlns="" xmlns:a16="http://schemas.microsoft.com/office/drawing/2014/main" val="1174252996"/>
                  </a:ext>
                </a:extLst>
              </a:tr>
              <a:tr h="339756">
                <a:tc>
                  <a:txBody>
                    <a:bodyPr/>
                    <a:lstStyle/>
                    <a:p>
                      <a:pPr algn="ctr" rtl="0" fontAlgn="ctr"/>
                      <a:r>
                        <a:rPr lang="ru-RU" sz="1050" u="none" strike="noStrike" dirty="0">
                          <a:effectLst/>
                        </a:rPr>
                        <a:t>1</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2</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3</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4</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5</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6</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7</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8</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a:effectLst/>
                        </a:rPr>
                        <a:t>к.9=(к.4+к.5+к.6+к.7+к.8)</a:t>
                      </a:r>
                      <a:endParaRPr lang="ru-RU" sz="1050" b="0" i="0" u="none" strike="noStrike" dirty="0">
                        <a:solidFill>
                          <a:srgbClr val="000000"/>
                        </a:solidFill>
                        <a:effectLst/>
                        <a:latin typeface="Oswald" panose="020B0604020202020204" charset="-52"/>
                      </a:endParaRPr>
                    </a:p>
                  </a:txBody>
                  <a:tcPr marL="3636" marR="3636" marT="3636" marB="0" anchor="ctr"/>
                </a:tc>
                <a:tc>
                  <a:txBody>
                    <a:bodyPr/>
                    <a:lstStyle/>
                    <a:p>
                      <a:pPr algn="ctr" rtl="0" fontAlgn="ctr"/>
                      <a:r>
                        <a:rPr lang="ru-RU" sz="1050" u="none" strike="noStrike" dirty="0" smtClean="0">
                          <a:effectLst/>
                        </a:rPr>
                        <a:t>к.10=к.3+к.8+к.9</a:t>
                      </a:r>
                      <a:endParaRPr lang="ru-RU" sz="1050" b="0" i="0" u="none" strike="noStrike" dirty="0">
                        <a:solidFill>
                          <a:srgbClr val="000000"/>
                        </a:solidFill>
                        <a:effectLst/>
                        <a:latin typeface="Oswald" panose="020B0604020202020204" charset="-52"/>
                      </a:endParaRPr>
                    </a:p>
                  </a:txBody>
                  <a:tcPr marL="3636" marR="3636" marT="3636" marB="0" anchor="ctr"/>
                </a:tc>
                <a:extLst>
                  <a:ext uri="{0D108BD9-81ED-4DB2-BD59-A6C34878D82A}">
                    <a16:rowId xmlns="" xmlns:a16="http://schemas.microsoft.com/office/drawing/2014/main" val="4090975671"/>
                  </a:ext>
                </a:extLst>
              </a:tr>
              <a:tr h="189515">
                <a:tc>
                  <a:txBody>
                    <a:bodyPr/>
                    <a:lstStyle/>
                    <a:p>
                      <a:pPr algn="ctr" rtl="0" fontAlgn="b"/>
                      <a:r>
                        <a:rPr lang="ru-RU" sz="1050" b="1" i="0" u="none" strike="noStrike" dirty="0">
                          <a:solidFill>
                            <a:srgbClr val="000000"/>
                          </a:solidFill>
                          <a:latin typeface="+mn-lt"/>
                        </a:rPr>
                        <a:t>0800</a:t>
                      </a:r>
                    </a:p>
                  </a:txBody>
                  <a:tcPr marL="9525" marR="9525" marT="9525" marB="0" anchor="b"/>
                </a:tc>
                <a:tc>
                  <a:txBody>
                    <a:bodyPr/>
                    <a:lstStyle/>
                    <a:p>
                      <a:pPr algn="l" rtl="0" fontAlgn="b"/>
                      <a:r>
                        <a:rPr lang="ru-RU" sz="1050" b="1" i="0" u="none" strike="noStrike">
                          <a:solidFill>
                            <a:srgbClr val="000000"/>
                          </a:solidFill>
                          <a:latin typeface="+mn-lt"/>
                        </a:rPr>
                        <a:t>Культура, кинематография </a:t>
                      </a:r>
                    </a:p>
                  </a:txBody>
                  <a:tcPr marL="9525" marR="9525" marT="9525" marB="0" anchor="b"/>
                </a:tc>
                <a:tc>
                  <a:txBody>
                    <a:bodyPr/>
                    <a:lstStyle/>
                    <a:p>
                      <a:pPr algn="r" rtl="0" fontAlgn="b"/>
                      <a:r>
                        <a:rPr lang="ru-RU" sz="1050" b="1" i="0" u="none" strike="noStrike">
                          <a:solidFill>
                            <a:srgbClr val="000000"/>
                          </a:solidFill>
                          <a:latin typeface="+mn-lt"/>
                        </a:rPr>
                        <a:t>232 147,1</a:t>
                      </a:r>
                    </a:p>
                  </a:txBody>
                  <a:tcPr marL="9525" marR="9525" marT="9525" marB="0" anchor="b"/>
                </a:tc>
                <a:tc>
                  <a:txBody>
                    <a:bodyPr/>
                    <a:lstStyle/>
                    <a:p>
                      <a:pPr algn="r" rtl="0" fontAlgn="b"/>
                      <a:r>
                        <a:rPr lang="ru-RU" sz="1050" b="1" i="0" u="none" strike="noStrike">
                          <a:solidFill>
                            <a:srgbClr val="000000"/>
                          </a:solidFill>
                          <a:latin typeface="+mn-lt"/>
                        </a:rPr>
                        <a:t>+ 62 607,8</a:t>
                      </a:r>
                    </a:p>
                  </a:txBody>
                  <a:tcPr marL="9525" marR="9525" marT="9525" marB="0" anchor="b"/>
                </a:tc>
                <a:tc>
                  <a:txBody>
                    <a:bodyPr/>
                    <a:lstStyle/>
                    <a:p>
                      <a:pPr algn="r" rtl="0" fontAlgn="b"/>
                      <a:r>
                        <a:rPr lang="ru-RU" sz="1050" b="1" i="0" u="none" strike="noStrike">
                          <a:solidFill>
                            <a:srgbClr val="000000"/>
                          </a:solidFill>
                          <a:latin typeface="+mn-lt"/>
                        </a:rPr>
                        <a:t>- 29 183,5</a:t>
                      </a:r>
                    </a:p>
                  </a:txBody>
                  <a:tcPr marL="9525" marR="9525" marT="9525" marB="0" anchor="b"/>
                </a:tc>
                <a:tc>
                  <a:txBody>
                    <a:bodyPr/>
                    <a:lstStyle/>
                    <a:p>
                      <a:pPr algn="r" rtl="0" fontAlgn="b"/>
                      <a:r>
                        <a:rPr lang="ru-RU" sz="1050" b="1" i="0" u="none" strike="noStrike">
                          <a:solidFill>
                            <a:srgbClr val="000000"/>
                          </a:solidFill>
                          <a:latin typeface="+mn-lt"/>
                        </a:rPr>
                        <a:t>+ 6 971,9</a:t>
                      </a:r>
                    </a:p>
                  </a:txBody>
                  <a:tcPr marL="9525" marR="9525" marT="9525" marB="0" anchor="b"/>
                </a:tc>
                <a:tc>
                  <a:txBody>
                    <a:bodyPr/>
                    <a:lstStyle/>
                    <a:p>
                      <a:pPr algn="r" rtl="0" fontAlgn="b"/>
                      <a:r>
                        <a:rPr lang="ru-RU" sz="1050" b="1" i="0" u="none" strike="noStrike">
                          <a:solidFill>
                            <a:srgbClr val="000000"/>
                          </a:solidFill>
                          <a:latin typeface="+mn-lt"/>
                        </a:rPr>
                        <a:t>- 11 696,4</a:t>
                      </a:r>
                    </a:p>
                  </a:txBody>
                  <a:tcPr marL="9525" marR="9525" marT="9525" marB="0" anchor="b"/>
                </a:tc>
                <a:tc>
                  <a:txBody>
                    <a:bodyPr/>
                    <a:lstStyle/>
                    <a:p>
                      <a:pPr algn="r" rtl="0" fontAlgn="b"/>
                      <a:r>
                        <a:rPr lang="ru-RU" sz="1050" b="1" i="0" u="none" strike="noStrike">
                          <a:solidFill>
                            <a:srgbClr val="000000"/>
                          </a:solidFill>
                          <a:latin typeface="+mn-lt"/>
                        </a:rPr>
                        <a:t>+ 28 699,8</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+ 260 846,9</a:t>
                      </a:r>
                    </a:p>
                  </a:txBody>
                  <a:tcPr marL="9525" marR="9525" marT="9525" marB="0" anchor="b"/>
                </a:tc>
                <a:extLst>
                  <a:ext uri="{0D108BD9-81ED-4DB2-BD59-A6C34878D82A}">
                    <a16:rowId xmlns="" xmlns:a16="http://schemas.microsoft.com/office/drawing/2014/main" val="2838973561"/>
                  </a:ext>
                </a:extLst>
              </a:tr>
              <a:tr h="189515">
                <a:tc>
                  <a:txBody>
                    <a:bodyPr/>
                    <a:lstStyle/>
                    <a:p>
                      <a:pPr algn="ctr" rtl="0" fontAlgn="b"/>
                      <a:r>
                        <a:rPr lang="ru-RU" sz="1050" b="0" i="0" u="none" strike="noStrike">
                          <a:solidFill>
                            <a:srgbClr val="000000"/>
                          </a:solidFill>
                          <a:latin typeface="+mn-lt"/>
                        </a:rPr>
                        <a:t>0801</a:t>
                      </a:r>
                    </a:p>
                  </a:txBody>
                  <a:tcPr marL="9525" marR="9525" marT="9525" marB="0" anchor="b"/>
                </a:tc>
                <a:tc>
                  <a:txBody>
                    <a:bodyPr/>
                    <a:lstStyle/>
                    <a:p>
                      <a:pPr algn="l" rtl="0" fontAlgn="b"/>
                      <a:r>
                        <a:rPr lang="ru-RU" sz="1050" b="0" i="0" u="none" strike="noStrike">
                          <a:solidFill>
                            <a:srgbClr val="000000"/>
                          </a:solidFill>
                          <a:latin typeface="+mn-lt"/>
                        </a:rPr>
                        <a:t>Культура </a:t>
                      </a:r>
                    </a:p>
                  </a:txBody>
                  <a:tcPr marL="9525" marR="9525" marT="9525" marB="0" anchor="b"/>
                </a:tc>
                <a:tc>
                  <a:txBody>
                    <a:bodyPr/>
                    <a:lstStyle/>
                    <a:p>
                      <a:pPr algn="r" rtl="0" fontAlgn="b"/>
                      <a:r>
                        <a:rPr lang="ru-RU" sz="1050" b="0" i="0" u="none" strike="noStrike">
                          <a:solidFill>
                            <a:srgbClr val="000000"/>
                          </a:solidFill>
                          <a:latin typeface="+mn-lt"/>
                        </a:rPr>
                        <a:t>231 695,6</a:t>
                      </a:r>
                    </a:p>
                  </a:txBody>
                  <a:tcPr marL="9525" marR="9525" marT="9525" marB="0" anchor="b"/>
                </a:tc>
                <a:tc>
                  <a:txBody>
                    <a:bodyPr/>
                    <a:lstStyle/>
                    <a:p>
                      <a:pPr algn="r" rtl="0" fontAlgn="b"/>
                      <a:r>
                        <a:rPr lang="ru-RU" sz="1050" b="0" i="0" u="none" strike="noStrike">
                          <a:solidFill>
                            <a:srgbClr val="000000"/>
                          </a:solidFill>
                          <a:latin typeface="+mn-lt"/>
                        </a:rPr>
                        <a:t>+ 62 607,8</a:t>
                      </a:r>
                    </a:p>
                  </a:txBody>
                  <a:tcPr marL="9525" marR="9525" marT="9525" marB="0" anchor="b"/>
                </a:tc>
                <a:tc>
                  <a:txBody>
                    <a:bodyPr/>
                    <a:lstStyle/>
                    <a:p>
                      <a:pPr algn="r" rtl="0" fontAlgn="b"/>
                      <a:r>
                        <a:rPr lang="ru-RU" sz="1050" b="0" i="0" u="none" strike="noStrike">
                          <a:solidFill>
                            <a:srgbClr val="000000"/>
                          </a:solidFill>
                          <a:latin typeface="+mn-lt"/>
                        </a:rPr>
                        <a:t>- 29 183,5</a:t>
                      </a:r>
                    </a:p>
                  </a:txBody>
                  <a:tcPr marL="9525" marR="9525" marT="9525" marB="0" anchor="b"/>
                </a:tc>
                <a:tc>
                  <a:txBody>
                    <a:bodyPr/>
                    <a:lstStyle/>
                    <a:p>
                      <a:pPr algn="r" rtl="0" fontAlgn="b"/>
                      <a:r>
                        <a:rPr lang="ru-RU" sz="1050" b="0" i="0" u="none" strike="noStrike">
                          <a:solidFill>
                            <a:srgbClr val="000000"/>
                          </a:solidFill>
                          <a:latin typeface="+mn-lt"/>
                        </a:rPr>
                        <a:t>+ 6 971,9</a:t>
                      </a:r>
                    </a:p>
                  </a:txBody>
                  <a:tcPr marL="9525" marR="9525" marT="9525" marB="0" anchor="b"/>
                </a:tc>
                <a:tc>
                  <a:txBody>
                    <a:bodyPr/>
                    <a:lstStyle/>
                    <a:p>
                      <a:pPr algn="r" rtl="0" fontAlgn="b"/>
                      <a:r>
                        <a:rPr lang="ru-RU" sz="1050" b="0" i="0" u="none" strike="noStrike">
                          <a:solidFill>
                            <a:srgbClr val="000000"/>
                          </a:solidFill>
                          <a:latin typeface="+mn-lt"/>
                        </a:rPr>
                        <a:t>- 11 696,4</a:t>
                      </a:r>
                    </a:p>
                  </a:txBody>
                  <a:tcPr marL="9525" marR="9525" marT="9525" marB="0" anchor="b"/>
                </a:tc>
                <a:tc>
                  <a:txBody>
                    <a:bodyPr/>
                    <a:lstStyle/>
                    <a:p>
                      <a:pPr algn="r" rtl="0" fontAlgn="b"/>
                      <a:r>
                        <a:rPr lang="ru-RU" sz="1050" b="0" i="0" u="none" strike="noStrike">
                          <a:solidFill>
                            <a:srgbClr val="000000"/>
                          </a:solidFill>
                          <a:latin typeface="+mn-lt"/>
                        </a:rPr>
                        <a:t>+ 28 699,8</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+ 260 395,4</a:t>
                      </a:r>
                    </a:p>
                  </a:txBody>
                  <a:tcPr marL="9525" marR="9525" marT="9525" marB="0" anchor="b"/>
                </a:tc>
              </a:tr>
              <a:tr h="345938">
                <a:tc>
                  <a:txBody>
                    <a:bodyPr/>
                    <a:lstStyle/>
                    <a:p>
                      <a:pPr algn="ctr" rtl="0" fontAlgn="b"/>
                      <a:r>
                        <a:rPr lang="ru-RU" sz="1050" b="0" i="0" u="none" strike="noStrike">
                          <a:solidFill>
                            <a:srgbClr val="000000"/>
                          </a:solidFill>
                          <a:latin typeface="+mn-lt"/>
                        </a:rPr>
                        <a:t>0804</a:t>
                      </a:r>
                    </a:p>
                  </a:txBody>
                  <a:tcPr marL="9525" marR="9525" marT="9525" marB="0" anchor="b"/>
                </a:tc>
                <a:tc>
                  <a:txBody>
                    <a:bodyPr/>
                    <a:lstStyle/>
                    <a:p>
                      <a:pPr algn="l" rtl="0" fontAlgn="b"/>
                      <a:r>
                        <a:rPr lang="ru-RU" sz="1050" b="0" i="0" u="none" strike="noStrike">
                          <a:solidFill>
                            <a:srgbClr val="000000"/>
                          </a:solidFill>
                          <a:latin typeface="+mn-lt"/>
                        </a:rPr>
                        <a:t>Другие вопросы в области культуры, кинематографии"</a:t>
                      </a:r>
                    </a:p>
                  </a:txBody>
                  <a:tcPr marL="9525" marR="9525" marT="9525" marB="0" anchor="b"/>
                </a:tc>
                <a:tc>
                  <a:txBody>
                    <a:bodyPr/>
                    <a:lstStyle/>
                    <a:p>
                      <a:pPr algn="r" rtl="0" fontAlgn="b"/>
                      <a:r>
                        <a:rPr lang="ru-RU" sz="1050" b="0" i="0" u="none" strike="noStrike">
                          <a:solidFill>
                            <a:srgbClr val="000000"/>
                          </a:solidFill>
                          <a:latin typeface="+mn-lt"/>
                        </a:rPr>
                        <a:t>451,5</a:t>
                      </a:r>
                    </a:p>
                  </a:txBody>
                  <a:tcPr marL="9525" marR="9525" marT="9525" marB="0" anchor="b"/>
                </a:tc>
                <a:tc>
                  <a:txBody>
                    <a:bodyPr/>
                    <a:lstStyle/>
                    <a:p>
                      <a:pPr algn="l" rtl="0" fontAlgn="b"/>
                      <a:r>
                        <a:rPr lang="ru-RU" sz="1050" b="0" i="0" u="none" strike="noStrike" dirty="0">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0,0</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+ 451,5</a:t>
                      </a:r>
                    </a:p>
                  </a:txBody>
                  <a:tcPr marL="9525" marR="9525" marT="9525" marB="0" anchor="b"/>
                </a:tc>
              </a:tr>
              <a:tr h="189515">
                <a:tc>
                  <a:txBody>
                    <a:bodyPr/>
                    <a:lstStyle/>
                    <a:p>
                      <a:pPr algn="ctr" rtl="0" fontAlgn="b"/>
                      <a:r>
                        <a:rPr lang="ru-RU" sz="1050" b="1" i="0" u="none" strike="noStrike">
                          <a:solidFill>
                            <a:srgbClr val="000000"/>
                          </a:solidFill>
                          <a:latin typeface="+mn-lt"/>
                        </a:rPr>
                        <a:t>0900</a:t>
                      </a:r>
                    </a:p>
                  </a:txBody>
                  <a:tcPr marL="9525" marR="9525" marT="9525" marB="0" anchor="b"/>
                </a:tc>
                <a:tc>
                  <a:txBody>
                    <a:bodyPr/>
                    <a:lstStyle/>
                    <a:p>
                      <a:pPr algn="l" rtl="0" fontAlgn="b"/>
                      <a:r>
                        <a:rPr lang="ru-RU" sz="1050" b="1" i="0" u="none" strike="noStrike">
                          <a:solidFill>
                            <a:srgbClr val="000000"/>
                          </a:solidFill>
                          <a:latin typeface="+mn-lt"/>
                        </a:rPr>
                        <a:t>Здравоохранение</a:t>
                      </a:r>
                    </a:p>
                  </a:txBody>
                  <a:tcPr marL="9525" marR="9525" marT="9525" marB="0" anchor="b"/>
                </a:tc>
                <a:tc>
                  <a:txBody>
                    <a:bodyPr/>
                    <a:lstStyle/>
                    <a:p>
                      <a:pPr algn="r" rtl="0" fontAlgn="b"/>
                      <a:r>
                        <a:rPr lang="ru-RU" sz="1050" b="1" i="0" u="none" strike="noStrike">
                          <a:solidFill>
                            <a:srgbClr val="000000"/>
                          </a:solidFill>
                          <a:latin typeface="+mn-lt"/>
                        </a:rPr>
                        <a:t>828,5</a:t>
                      </a:r>
                    </a:p>
                  </a:txBody>
                  <a:tcPr marL="9525" marR="9525" marT="9525" marB="0" anchor="b"/>
                </a:tc>
                <a:tc>
                  <a:txBody>
                    <a:bodyPr/>
                    <a:lstStyle/>
                    <a:p>
                      <a:pPr algn="r" rtl="0" fontAlgn="b"/>
                      <a:r>
                        <a:rPr lang="ru-RU" sz="1050" b="1" i="0" u="none" strike="noStrike">
                          <a:solidFill>
                            <a:srgbClr val="000000"/>
                          </a:solidFill>
                          <a:latin typeface="+mn-lt"/>
                        </a:rPr>
                        <a:t>+ 375,0</a:t>
                      </a:r>
                    </a:p>
                  </a:txBody>
                  <a:tcPr marL="9525" marR="9525" marT="9525" marB="0" anchor="b"/>
                </a:tc>
                <a:tc>
                  <a:txBody>
                    <a:bodyPr/>
                    <a:lstStyle/>
                    <a:p>
                      <a:pPr algn="r" rtl="0" fontAlgn="b"/>
                      <a:r>
                        <a:rPr lang="ru-RU" sz="1050" b="1" i="0" u="none" strike="noStrike" dirty="0">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+ 375,0</a:t>
                      </a:r>
                    </a:p>
                  </a:txBody>
                  <a:tcPr marL="9525" marR="9525" marT="9525" marB="0" anchor="b"/>
                </a:tc>
                <a:tc>
                  <a:txBody>
                    <a:bodyPr/>
                    <a:lstStyle/>
                    <a:p>
                      <a:pPr algn="r" rtl="0" fontAlgn="b"/>
                      <a:r>
                        <a:rPr lang="ru-RU" sz="1050" b="1" i="0" u="none" strike="noStrike">
                          <a:solidFill>
                            <a:srgbClr val="000000"/>
                          </a:solidFill>
                          <a:latin typeface="+mn-lt"/>
                        </a:rPr>
                        <a:t>750,0</a:t>
                      </a:r>
                    </a:p>
                  </a:txBody>
                  <a:tcPr marL="9525" marR="9525" marT="9525" marB="0" anchor="b"/>
                </a:tc>
                <a:tc>
                  <a:txBody>
                    <a:bodyPr/>
                    <a:lstStyle/>
                    <a:p>
                      <a:pPr algn="r" rtl="0" fontAlgn="b"/>
                      <a:r>
                        <a:rPr lang="ru-RU" sz="1050" b="1" i="0" u="none" strike="noStrike">
                          <a:solidFill>
                            <a:srgbClr val="000000"/>
                          </a:solidFill>
                          <a:latin typeface="+mn-lt"/>
                        </a:rPr>
                        <a:t>0,0</a:t>
                      </a:r>
                    </a:p>
                  </a:txBody>
                  <a:tcPr marL="9525" marR="9525" marT="9525" marB="0" anchor="b"/>
                </a:tc>
                <a:tc>
                  <a:txBody>
                    <a:bodyPr/>
                    <a:lstStyle/>
                    <a:p>
                      <a:pPr algn="r" rtl="0" fontAlgn="b"/>
                      <a:r>
                        <a:rPr lang="ru-RU" sz="1050" b="1" i="0" u="none" strike="noStrike">
                          <a:solidFill>
                            <a:srgbClr val="000000"/>
                          </a:solidFill>
                          <a:latin typeface="+mn-lt"/>
                        </a:rPr>
                        <a:t>1 578,5</a:t>
                      </a:r>
                    </a:p>
                  </a:txBody>
                  <a:tcPr marL="9525" marR="9525" marT="9525" marB="0" anchor="b"/>
                </a:tc>
              </a:tr>
              <a:tr h="214157">
                <a:tc>
                  <a:txBody>
                    <a:bodyPr/>
                    <a:lstStyle/>
                    <a:p>
                      <a:pPr algn="ctr" rtl="0" fontAlgn="b"/>
                      <a:r>
                        <a:rPr lang="ru-RU" sz="1050" b="0" i="0" u="none" strike="noStrike">
                          <a:solidFill>
                            <a:srgbClr val="000000"/>
                          </a:solidFill>
                          <a:latin typeface="+mn-lt"/>
                        </a:rPr>
                        <a:t>0907</a:t>
                      </a:r>
                    </a:p>
                  </a:txBody>
                  <a:tcPr marL="9525" marR="9525" marT="9525" marB="0" anchor="b"/>
                </a:tc>
                <a:tc>
                  <a:txBody>
                    <a:bodyPr/>
                    <a:lstStyle/>
                    <a:p>
                      <a:pPr algn="l" rtl="0" fontAlgn="b"/>
                      <a:r>
                        <a:rPr lang="ru-RU" sz="1050" b="0" i="0" u="none" strike="noStrike">
                          <a:solidFill>
                            <a:srgbClr val="000000"/>
                          </a:solidFill>
                          <a:latin typeface="+mn-lt"/>
                        </a:rPr>
                        <a:t>Санитарно-эпидемиологическое благополучие</a:t>
                      </a:r>
                    </a:p>
                  </a:txBody>
                  <a:tcPr marL="9525" marR="9525" marT="9525" marB="0" anchor="b"/>
                </a:tc>
                <a:tc>
                  <a:txBody>
                    <a:bodyPr/>
                    <a:lstStyle/>
                    <a:p>
                      <a:pPr algn="r" rtl="0" fontAlgn="b"/>
                      <a:r>
                        <a:rPr lang="ru-RU" sz="1050" b="0" i="0" u="none" strike="noStrike">
                          <a:solidFill>
                            <a:srgbClr val="000000"/>
                          </a:solidFill>
                          <a:latin typeface="+mn-lt"/>
                        </a:rPr>
                        <a:t>0,0</a:t>
                      </a:r>
                    </a:p>
                  </a:txBody>
                  <a:tcPr marL="9525" marR="9525" marT="9525" marB="0" anchor="b"/>
                </a:tc>
                <a:tc>
                  <a:txBody>
                    <a:bodyPr/>
                    <a:lstStyle/>
                    <a:p>
                      <a:pPr algn="r" rtl="0" fontAlgn="b"/>
                      <a:r>
                        <a:rPr lang="ru-RU" sz="1050" b="0" i="0" u="none" strike="noStrike">
                          <a:solidFill>
                            <a:srgbClr val="000000"/>
                          </a:solidFill>
                          <a:latin typeface="+mn-lt"/>
                        </a:rPr>
                        <a:t>+ 375,0</a:t>
                      </a:r>
                    </a:p>
                  </a:txBody>
                  <a:tcPr marL="9525" marR="9525" marT="9525" marB="0" anchor="b"/>
                </a:tc>
                <a:tc>
                  <a:txBody>
                    <a:bodyPr/>
                    <a:lstStyle/>
                    <a:p>
                      <a:pPr algn="l" rtl="0" fontAlgn="b"/>
                      <a:r>
                        <a:rPr lang="ru-RU" sz="1050" b="0" i="0" u="none" strike="noStrike" dirty="0">
                          <a:solidFill>
                            <a:srgbClr val="000000"/>
                          </a:solidFill>
                          <a:latin typeface="+mn-lt"/>
                        </a:rPr>
                        <a:t> </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+ 375,0</a:t>
                      </a:r>
                    </a:p>
                  </a:txBody>
                  <a:tcPr marL="9525" marR="9525" marT="9525" marB="0" anchor="b"/>
                </a:tc>
                <a:tc>
                  <a:txBody>
                    <a:bodyPr/>
                    <a:lstStyle/>
                    <a:p>
                      <a:pPr algn="r" rtl="0" fontAlgn="b"/>
                      <a:r>
                        <a:rPr lang="ru-RU" sz="1050" b="0" i="0" u="none" strike="noStrike">
                          <a:solidFill>
                            <a:srgbClr val="000000"/>
                          </a:solidFill>
                          <a:latin typeface="+mn-lt"/>
                        </a:rPr>
                        <a:t>+ 750,0</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+ 750,0</a:t>
                      </a:r>
                    </a:p>
                  </a:txBody>
                  <a:tcPr marL="9525" marR="9525" marT="9525" marB="0" anchor="b"/>
                </a:tc>
                <a:extLst>
                  <a:ext uri="{0D108BD9-81ED-4DB2-BD59-A6C34878D82A}">
                    <a16:rowId xmlns="" xmlns:a16="http://schemas.microsoft.com/office/drawing/2014/main" val="3507298397"/>
                  </a:ext>
                </a:extLst>
              </a:tr>
              <a:tr h="199479">
                <a:tc>
                  <a:txBody>
                    <a:bodyPr/>
                    <a:lstStyle/>
                    <a:p>
                      <a:pPr algn="ctr" rtl="0" fontAlgn="b"/>
                      <a:r>
                        <a:rPr lang="ru-RU" sz="1050" b="0" i="0" u="none" strike="noStrike">
                          <a:solidFill>
                            <a:srgbClr val="000000"/>
                          </a:solidFill>
                          <a:latin typeface="+mn-lt"/>
                        </a:rPr>
                        <a:t>0909</a:t>
                      </a:r>
                    </a:p>
                  </a:txBody>
                  <a:tcPr marL="9525" marR="9525" marT="9525" marB="0" anchor="b"/>
                </a:tc>
                <a:tc>
                  <a:txBody>
                    <a:bodyPr/>
                    <a:lstStyle/>
                    <a:p>
                      <a:pPr algn="l" rtl="0" fontAlgn="b"/>
                      <a:r>
                        <a:rPr lang="ru-RU" sz="1050" b="0" i="0" u="none" strike="noStrike">
                          <a:solidFill>
                            <a:srgbClr val="000000"/>
                          </a:solidFill>
                          <a:latin typeface="+mn-lt"/>
                        </a:rPr>
                        <a:t>Другие вопросы в области здравоохранения</a:t>
                      </a:r>
                    </a:p>
                  </a:txBody>
                  <a:tcPr marL="9525" marR="9525" marT="9525" marB="0" anchor="b"/>
                </a:tc>
                <a:tc>
                  <a:txBody>
                    <a:bodyPr/>
                    <a:lstStyle/>
                    <a:p>
                      <a:pPr algn="r" rtl="0" fontAlgn="b"/>
                      <a:r>
                        <a:rPr lang="ru-RU" sz="1050" b="0" i="0" u="none" strike="noStrike">
                          <a:solidFill>
                            <a:srgbClr val="000000"/>
                          </a:solidFill>
                          <a:latin typeface="+mn-lt"/>
                        </a:rPr>
                        <a:t>828,5</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l" fontAlgn="b"/>
                      <a:r>
                        <a:rPr lang="ru-RU" sz="1050" b="0" i="0" u="none" strike="noStrike" dirty="0">
                          <a:solidFill>
                            <a:srgbClr val="000000"/>
                          </a:solidFill>
                          <a:latin typeface="+mn-lt"/>
                        </a:rPr>
                        <a:t> </a:t>
                      </a:r>
                    </a:p>
                  </a:txBody>
                  <a:tcPr marL="9525" marR="9525" marT="9525" marB="0" anchor="b"/>
                </a:tc>
                <a:tc>
                  <a:txBody>
                    <a:bodyPr/>
                    <a:lstStyle/>
                    <a:p>
                      <a:pPr algn="l" fontAlgn="b"/>
                      <a:r>
                        <a:rPr lang="ru-RU" sz="1050" b="0" i="0" u="none" strike="noStrike" dirty="0">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0,0</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+ 828,5</a:t>
                      </a:r>
                    </a:p>
                  </a:txBody>
                  <a:tcPr marL="9525" marR="9525" marT="9525" marB="0" anchor="b"/>
                </a:tc>
                <a:extLst>
                  <a:ext uri="{0D108BD9-81ED-4DB2-BD59-A6C34878D82A}">
                    <a16:rowId xmlns="" xmlns:a16="http://schemas.microsoft.com/office/drawing/2014/main" val="3003929457"/>
                  </a:ext>
                </a:extLst>
              </a:tr>
              <a:tr h="189502">
                <a:tc>
                  <a:txBody>
                    <a:bodyPr/>
                    <a:lstStyle/>
                    <a:p>
                      <a:pPr algn="ctr" rtl="0" fontAlgn="b"/>
                      <a:r>
                        <a:rPr lang="ru-RU" sz="1050" b="1" i="0" u="none" strike="noStrike">
                          <a:solidFill>
                            <a:srgbClr val="000000"/>
                          </a:solidFill>
                          <a:latin typeface="+mn-lt"/>
                        </a:rPr>
                        <a:t>1000</a:t>
                      </a:r>
                    </a:p>
                  </a:txBody>
                  <a:tcPr marL="9525" marR="9525" marT="9525" marB="0" anchor="b"/>
                </a:tc>
                <a:tc>
                  <a:txBody>
                    <a:bodyPr/>
                    <a:lstStyle/>
                    <a:p>
                      <a:pPr algn="l" rtl="0" fontAlgn="b"/>
                      <a:r>
                        <a:rPr lang="ru-RU" sz="1050" b="1" i="0" u="none" strike="noStrike">
                          <a:solidFill>
                            <a:srgbClr val="000000"/>
                          </a:solidFill>
                          <a:latin typeface="+mn-lt"/>
                        </a:rPr>
                        <a:t>Социальная политика</a:t>
                      </a:r>
                    </a:p>
                  </a:txBody>
                  <a:tcPr marL="9525" marR="9525" marT="9525" marB="0" anchor="b"/>
                </a:tc>
                <a:tc>
                  <a:txBody>
                    <a:bodyPr/>
                    <a:lstStyle/>
                    <a:p>
                      <a:pPr algn="r" rtl="0" fontAlgn="b"/>
                      <a:r>
                        <a:rPr lang="ru-RU" sz="1050" b="1" i="0" u="none" strike="noStrike">
                          <a:solidFill>
                            <a:srgbClr val="000000"/>
                          </a:solidFill>
                          <a:latin typeface="+mn-lt"/>
                        </a:rPr>
                        <a:t>124 528,0</a:t>
                      </a:r>
                    </a:p>
                  </a:txBody>
                  <a:tcPr marL="9525" marR="9525" marT="9525" marB="0" anchor="b"/>
                </a:tc>
                <a:tc>
                  <a:txBody>
                    <a:bodyPr/>
                    <a:lstStyle/>
                    <a:p>
                      <a:pPr algn="r" rtl="0" fontAlgn="b"/>
                      <a:r>
                        <a:rPr lang="ru-RU" sz="1050" b="1" i="0" u="none" strike="noStrike">
                          <a:solidFill>
                            <a:srgbClr val="000000"/>
                          </a:solidFill>
                          <a:latin typeface="+mn-lt"/>
                        </a:rPr>
                        <a:t>+ 63 746,4</a:t>
                      </a:r>
                    </a:p>
                  </a:txBody>
                  <a:tcPr marL="9525" marR="9525" marT="9525" marB="0" anchor="b"/>
                </a:tc>
                <a:tc>
                  <a:txBody>
                    <a:bodyPr/>
                    <a:lstStyle/>
                    <a:p>
                      <a:pPr algn="r" rtl="0" fontAlgn="b"/>
                      <a:r>
                        <a:rPr lang="ru-RU" sz="1050" b="1" i="0" u="none" strike="noStrike">
                          <a:solidFill>
                            <a:srgbClr val="000000"/>
                          </a:solidFill>
                          <a:latin typeface="+mn-lt"/>
                        </a:rPr>
                        <a:t>- 450,0</a:t>
                      </a:r>
                    </a:p>
                  </a:txBody>
                  <a:tcPr marL="9525" marR="9525" marT="9525" marB="0" anchor="b"/>
                </a:tc>
                <a:tc>
                  <a:txBody>
                    <a:bodyPr/>
                    <a:lstStyle/>
                    <a:p>
                      <a:pPr algn="r" rtl="0" fontAlgn="b"/>
                      <a:r>
                        <a:rPr lang="ru-RU" sz="1050" b="1" i="0" u="none" strike="noStrike" dirty="0">
                          <a:solidFill>
                            <a:srgbClr val="000000"/>
                          </a:solidFill>
                          <a:latin typeface="+mn-lt"/>
                        </a:rPr>
                        <a:t>+ 73 388,8</a:t>
                      </a:r>
                    </a:p>
                  </a:txBody>
                  <a:tcPr marL="9525" marR="9525" marT="9525" marB="0" anchor="b"/>
                </a:tc>
                <a:tc>
                  <a:txBody>
                    <a:bodyPr/>
                    <a:lstStyle/>
                    <a:p>
                      <a:pPr algn="r" rtl="0" fontAlgn="b"/>
                      <a:r>
                        <a:rPr lang="ru-RU" sz="1050" b="1" i="0" u="none" strike="noStrike">
                          <a:solidFill>
                            <a:srgbClr val="000000"/>
                          </a:solidFill>
                          <a:latin typeface="+mn-lt"/>
                        </a:rPr>
                        <a:t>- 50 933,4</a:t>
                      </a:r>
                    </a:p>
                  </a:txBody>
                  <a:tcPr marL="9525" marR="9525" marT="9525" marB="0" anchor="b"/>
                </a:tc>
                <a:tc>
                  <a:txBody>
                    <a:bodyPr/>
                    <a:lstStyle/>
                    <a:p>
                      <a:pPr algn="r" rtl="0" fontAlgn="b"/>
                      <a:r>
                        <a:rPr lang="ru-RU" sz="1050" b="1" i="0" u="none" strike="noStrike">
                          <a:solidFill>
                            <a:srgbClr val="000000"/>
                          </a:solidFill>
                          <a:latin typeface="+mn-lt"/>
                        </a:rPr>
                        <a:t>+ 85 751,8</a:t>
                      </a:r>
                    </a:p>
                  </a:txBody>
                  <a:tcPr marL="9525" marR="9525" marT="9525" marB="0" anchor="b"/>
                </a:tc>
                <a:tc>
                  <a:txBody>
                    <a:bodyPr/>
                    <a:lstStyle/>
                    <a:p>
                      <a:pPr algn="r" rtl="0" fontAlgn="b"/>
                      <a:r>
                        <a:rPr lang="ru-RU" sz="1050" b="1" i="0" u="none" strike="noStrike">
                          <a:solidFill>
                            <a:srgbClr val="000000"/>
                          </a:solidFill>
                          <a:latin typeface="+mn-lt"/>
                        </a:rPr>
                        <a:t>- 2 200,0</a:t>
                      </a:r>
                    </a:p>
                  </a:txBody>
                  <a:tcPr marL="9525" marR="9525" marT="9525" marB="0" anchor="b"/>
                </a:tc>
                <a:tc>
                  <a:txBody>
                    <a:bodyPr/>
                    <a:lstStyle/>
                    <a:p>
                      <a:pPr algn="r" rtl="0" fontAlgn="b"/>
                      <a:r>
                        <a:rPr lang="ru-RU" sz="1050" b="1" i="0" u="none" strike="noStrike">
                          <a:solidFill>
                            <a:srgbClr val="000000"/>
                          </a:solidFill>
                          <a:latin typeface="+mn-lt"/>
                        </a:rPr>
                        <a:t>+ 208 079,8</a:t>
                      </a:r>
                    </a:p>
                  </a:txBody>
                  <a:tcPr marL="9525" marR="9525" marT="9525" marB="0" anchor="b"/>
                </a:tc>
                <a:extLst>
                  <a:ext uri="{0D108BD9-81ED-4DB2-BD59-A6C34878D82A}">
                    <a16:rowId xmlns="" xmlns:a16="http://schemas.microsoft.com/office/drawing/2014/main" val="833323645"/>
                  </a:ext>
                </a:extLst>
              </a:tr>
              <a:tr h="189515">
                <a:tc>
                  <a:txBody>
                    <a:bodyPr/>
                    <a:lstStyle/>
                    <a:p>
                      <a:pPr algn="ctr" rtl="0" fontAlgn="b"/>
                      <a:r>
                        <a:rPr lang="ru-RU" sz="1050" b="0" i="0" u="none" strike="noStrike">
                          <a:solidFill>
                            <a:srgbClr val="000000"/>
                          </a:solidFill>
                          <a:latin typeface="+mn-lt"/>
                        </a:rPr>
                        <a:t>1001</a:t>
                      </a:r>
                    </a:p>
                  </a:txBody>
                  <a:tcPr marL="9525" marR="9525" marT="9525" marB="0" anchor="b"/>
                </a:tc>
                <a:tc>
                  <a:txBody>
                    <a:bodyPr/>
                    <a:lstStyle/>
                    <a:p>
                      <a:pPr algn="l" rtl="0" fontAlgn="b"/>
                      <a:r>
                        <a:rPr lang="ru-RU" sz="1050" b="0" i="0" u="none" strike="noStrike">
                          <a:solidFill>
                            <a:srgbClr val="000000"/>
                          </a:solidFill>
                          <a:latin typeface="+mn-lt"/>
                        </a:rPr>
                        <a:t>Пенсионное обеспечение</a:t>
                      </a:r>
                    </a:p>
                  </a:txBody>
                  <a:tcPr marL="9525" marR="9525" marT="9525" marB="0" anchor="b"/>
                </a:tc>
                <a:tc>
                  <a:txBody>
                    <a:bodyPr/>
                    <a:lstStyle/>
                    <a:p>
                      <a:pPr algn="r" rtl="0" fontAlgn="b"/>
                      <a:r>
                        <a:rPr lang="ru-RU" sz="1050" b="0" i="0" u="none" strike="noStrike">
                          <a:solidFill>
                            <a:srgbClr val="000000"/>
                          </a:solidFill>
                          <a:latin typeface="+mn-lt"/>
                        </a:rPr>
                        <a:t>14 701,1</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r" fontAlgn="b"/>
                      <a:r>
                        <a:rPr lang="ru-RU" sz="1050" b="0" i="0" u="none" strike="noStrike" dirty="0">
                          <a:solidFill>
                            <a:srgbClr val="000000"/>
                          </a:solidFill>
                          <a:latin typeface="+mn-lt"/>
                        </a:rPr>
                        <a:t>+ 152,4</a:t>
                      </a:r>
                    </a:p>
                  </a:txBody>
                  <a:tcPr marL="9525" marR="9525" marT="9525" marB="0" anchor="b"/>
                </a:tc>
                <a:tc>
                  <a:txBody>
                    <a:bodyPr/>
                    <a:lstStyle/>
                    <a:p>
                      <a:pPr algn="r" fontAlgn="b"/>
                      <a:r>
                        <a:rPr lang="ru-RU" sz="1050" b="0" i="0" u="none" strike="noStrike">
                          <a:solidFill>
                            <a:srgbClr val="000000"/>
                          </a:solidFill>
                          <a:latin typeface="+mn-lt"/>
                        </a:rPr>
                        <a:t>+ 71,7</a:t>
                      </a:r>
                    </a:p>
                  </a:txBody>
                  <a:tcPr marL="9525" marR="9525" marT="9525" marB="0" anchor="b"/>
                </a:tc>
                <a:tc>
                  <a:txBody>
                    <a:bodyPr/>
                    <a:lstStyle/>
                    <a:p>
                      <a:pPr algn="r" fontAlgn="b"/>
                      <a:r>
                        <a:rPr lang="ru-RU" sz="1050" b="0" i="0" u="none" strike="noStrike">
                          <a:solidFill>
                            <a:srgbClr val="000000"/>
                          </a:solidFill>
                          <a:latin typeface="+mn-lt"/>
                        </a:rPr>
                        <a:t>+ 224,1</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+ 14 925,2</a:t>
                      </a:r>
                    </a:p>
                  </a:txBody>
                  <a:tcPr marL="9525" marR="9525" marT="9525" marB="0" anchor="b"/>
                </a:tc>
                <a:extLst>
                  <a:ext uri="{0D108BD9-81ED-4DB2-BD59-A6C34878D82A}">
                    <a16:rowId xmlns="" xmlns:a16="http://schemas.microsoft.com/office/drawing/2014/main" val="3273708718"/>
                  </a:ext>
                </a:extLst>
              </a:tr>
              <a:tr h="277263">
                <a:tc>
                  <a:txBody>
                    <a:bodyPr/>
                    <a:lstStyle/>
                    <a:p>
                      <a:pPr algn="ctr" rtl="0" fontAlgn="b"/>
                      <a:r>
                        <a:rPr lang="ru-RU" sz="1050" b="0" i="0" u="none" strike="noStrike">
                          <a:solidFill>
                            <a:srgbClr val="000000"/>
                          </a:solidFill>
                          <a:latin typeface="+mn-lt"/>
                        </a:rPr>
                        <a:t>1003</a:t>
                      </a:r>
                    </a:p>
                  </a:txBody>
                  <a:tcPr marL="9525" marR="9525" marT="9525" marB="0" anchor="b"/>
                </a:tc>
                <a:tc>
                  <a:txBody>
                    <a:bodyPr/>
                    <a:lstStyle/>
                    <a:p>
                      <a:pPr algn="l" rtl="0" fontAlgn="b"/>
                      <a:r>
                        <a:rPr lang="ru-RU" sz="1050" b="0" i="0" u="none" strike="noStrike">
                          <a:solidFill>
                            <a:srgbClr val="000000"/>
                          </a:solidFill>
                          <a:latin typeface="+mn-lt"/>
                        </a:rPr>
                        <a:t>Социальное обеспечение населения</a:t>
                      </a:r>
                    </a:p>
                  </a:txBody>
                  <a:tcPr marL="9525" marR="9525" marT="9525" marB="0" anchor="b"/>
                </a:tc>
                <a:tc>
                  <a:txBody>
                    <a:bodyPr/>
                    <a:lstStyle/>
                    <a:p>
                      <a:pPr algn="r" rtl="0" fontAlgn="b"/>
                      <a:r>
                        <a:rPr lang="ru-RU" sz="1050" b="0" i="0" u="none" strike="noStrike">
                          <a:solidFill>
                            <a:srgbClr val="000000"/>
                          </a:solidFill>
                          <a:latin typeface="+mn-lt"/>
                        </a:rPr>
                        <a:t>54 876,5</a:t>
                      </a:r>
                    </a:p>
                  </a:txBody>
                  <a:tcPr marL="9525" marR="9525" marT="9525" marB="0" anchor="b"/>
                </a:tc>
                <a:tc>
                  <a:txBody>
                    <a:bodyPr/>
                    <a:lstStyle/>
                    <a:p>
                      <a:pPr algn="r" rtl="0" fontAlgn="b"/>
                      <a:r>
                        <a:rPr lang="ru-RU" sz="1050" b="0" i="0" u="none" strike="noStrike">
                          <a:solidFill>
                            <a:srgbClr val="000000"/>
                          </a:solidFill>
                          <a:latin typeface="+mn-lt"/>
                        </a:rPr>
                        <a:t>+ 63 606,3</a:t>
                      </a:r>
                    </a:p>
                  </a:txBody>
                  <a:tcPr marL="9525" marR="9525" marT="9525" marB="0" anchor="b"/>
                </a:tc>
                <a:tc>
                  <a:txBody>
                    <a:bodyPr/>
                    <a:lstStyle/>
                    <a:p>
                      <a:pPr algn="r" rtl="0" fontAlgn="b"/>
                      <a:r>
                        <a:rPr lang="ru-RU" sz="1050" b="0" i="0" u="none" strike="noStrike">
                          <a:solidFill>
                            <a:srgbClr val="000000"/>
                          </a:solidFill>
                          <a:latin typeface="+mn-lt"/>
                        </a:rPr>
                        <a:t>- 450,0</a:t>
                      </a:r>
                    </a:p>
                  </a:txBody>
                  <a:tcPr marL="9525" marR="9525" marT="9525" marB="0" anchor="b"/>
                </a:tc>
                <a:tc>
                  <a:txBody>
                    <a:bodyPr/>
                    <a:lstStyle/>
                    <a:p>
                      <a:pPr algn="r" rtl="0" fontAlgn="b"/>
                      <a:r>
                        <a:rPr lang="ru-RU" sz="1050" b="0" i="0" u="none" strike="noStrike" dirty="0">
                          <a:solidFill>
                            <a:srgbClr val="000000"/>
                          </a:solidFill>
                          <a:latin typeface="+mn-lt"/>
                        </a:rPr>
                        <a:t>+ 67 338,5</a:t>
                      </a:r>
                    </a:p>
                  </a:txBody>
                  <a:tcPr marL="9525" marR="9525" marT="9525" marB="0" anchor="b"/>
                </a:tc>
                <a:tc>
                  <a:txBody>
                    <a:bodyPr/>
                    <a:lstStyle/>
                    <a:p>
                      <a:pPr algn="r" rtl="0" fontAlgn="b"/>
                      <a:r>
                        <a:rPr lang="ru-RU" sz="1050" b="0" i="0" u="none" strike="noStrike">
                          <a:solidFill>
                            <a:srgbClr val="000000"/>
                          </a:solidFill>
                          <a:latin typeface="+mn-lt"/>
                        </a:rPr>
                        <a:t>- 49 758,8</a:t>
                      </a:r>
                    </a:p>
                  </a:txBody>
                  <a:tcPr marL="9525" marR="9525" marT="9525" marB="0" anchor="b"/>
                </a:tc>
                <a:tc>
                  <a:txBody>
                    <a:bodyPr/>
                    <a:lstStyle/>
                    <a:p>
                      <a:pPr algn="r" fontAlgn="b"/>
                      <a:r>
                        <a:rPr lang="ru-RU" sz="1050" b="0" i="0" u="none" strike="noStrike">
                          <a:solidFill>
                            <a:srgbClr val="000000"/>
                          </a:solidFill>
                          <a:latin typeface="+mn-lt"/>
                        </a:rPr>
                        <a:t>+ 80 736,0</a:t>
                      </a:r>
                    </a:p>
                  </a:txBody>
                  <a:tcPr marL="9525" marR="9525" marT="9525" marB="0" anchor="b"/>
                </a:tc>
                <a:tc>
                  <a:txBody>
                    <a:bodyPr/>
                    <a:lstStyle/>
                    <a:p>
                      <a:pPr algn="r" rtl="0" fontAlgn="b"/>
                      <a:r>
                        <a:rPr lang="ru-RU" sz="1050" b="0" i="0" u="none" strike="noStrike">
                          <a:solidFill>
                            <a:srgbClr val="000000"/>
                          </a:solidFill>
                          <a:latin typeface="+mn-lt"/>
                        </a:rPr>
                        <a:t>- 2 200,0</a:t>
                      </a:r>
                    </a:p>
                  </a:txBody>
                  <a:tcPr marL="9525" marR="9525" marT="9525" marB="0" anchor="b"/>
                </a:tc>
                <a:tc>
                  <a:txBody>
                    <a:bodyPr/>
                    <a:lstStyle/>
                    <a:p>
                      <a:pPr algn="r" rtl="0" fontAlgn="b"/>
                      <a:r>
                        <a:rPr lang="ru-RU" sz="1050" b="0" i="0" u="none" strike="noStrike">
                          <a:solidFill>
                            <a:srgbClr val="000000"/>
                          </a:solidFill>
                          <a:latin typeface="+mn-lt"/>
                        </a:rPr>
                        <a:t>+ 133 412,5</a:t>
                      </a:r>
                    </a:p>
                  </a:txBody>
                  <a:tcPr marL="9525" marR="9525" marT="9525" marB="0" anchor="b"/>
                </a:tc>
                <a:extLst>
                  <a:ext uri="{0D108BD9-81ED-4DB2-BD59-A6C34878D82A}">
                    <a16:rowId xmlns="" xmlns:a16="http://schemas.microsoft.com/office/drawing/2014/main" val="3797021984"/>
                  </a:ext>
                </a:extLst>
              </a:tr>
              <a:tr h="189515">
                <a:tc>
                  <a:txBody>
                    <a:bodyPr/>
                    <a:lstStyle/>
                    <a:p>
                      <a:pPr algn="ctr" rtl="0" fontAlgn="b"/>
                      <a:r>
                        <a:rPr lang="ru-RU" sz="1050" b="0" i="0" u="none" strike="noStrike">
                          <a:solidFill>
                            <a:srgbClr val="000000"/>
                          </a:solidFill>
                          <a:latin typeface="+mn-lt"/>
                        </a:rPr>
                        <a:t>1004</a:t>
                      </a:r>
                    </a:p>
                  </a:txBody>
                  <a:tcPr marL="9525" marR="9525" marT="9525" marB="0" anchor="b"/>
                </a:tc>
                <a:tc>
                  <a:txBody>
                    <a:bodyPr/>
                    <a:lstStyle/>
                    <a:p>
                      <a:pPr algn="l" rtl="0" fontAlgn="b"/>
                      <a:r>
                        <a:rPr lang="ru-RU" sz="1050" b="0" i="0" u="none" strike="noStrike">
                          <a:solidFill>
                            <a:srgbClr val="000000"/>
                          </a:solidFill>
                          <a:latin typeface="+mn-lt"/>
                        </a:rPr>
                        <a:t>Охрана семьи и детства</a:t>
                      </a:r>
                    </a:p>
                  </a:txBody>
                  <a:tcPr marL="9525" marR="9525" marT="9525" marB="0" anchor="b"/>
                </a:tc>
                <a:tc>
                  <a:txBody>
                    <a:bodyPr/>
                    <a:lstStyle/>
                    <a:p>
                      <a:pPr algn="r" rtl="0" fontAlgn="b"/>
                      <a:r>
                        <a:rPr lang="ru-RU" sz="1050" b="0" i="0" u="none" strike="noStrike">
                          <a:solidFill>
                            <a:srgbClr val="000000"/>
                          </a:solidFill>
                          <a:latin typeface="+mn-lt"/>
                        </a:rPr>
                        <a:t>54 950,4</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+ 5 447,9</a:t>
                      </a:r>
                    </a:p>
                  </a:txBody>
                  <a:tcPr marL="9525" marR="9525" marT="9525" marB="0" anchor="b"/>
                </a:tc>
                <a:tc>
                  <a:txBody>
                    <a:bodyPr/>
                    <a:lstStyle/>
                    <a:p>
                      <a:pPr algn="r" rtl="0" fontAlgn="b"/>
                      <a:r>
                        <a:rPr lang="ru-RU" sz="1050" b="0" i="0" u="none" strike="noStrike" dirty="0">
                          <a:solidFill>
                            <a:srgbClr val="000000"/>
                          </a:solidFill>
                          <a:latin typeface="+mn-lt"/>
                        </a:rPr>
                        <a:t>- 1 246,3</a:t>
                      </a:r>
                    </a:p>
                  </a:txBody>
                  <a:tcPr marL="9525" marR="9525" marT="9525" marB="0" anchor="b"/>
                </a:tc>
                <a:tc>
                  <a:txBody>
                    <a:bodyPr/>
                    <a:lstStyle/>
                    <a:p>
                      <a:pPr algn="r" fontAlgn="b"/>
                      <a:r>
                        <a:rPr lang="ru-RU" sz="1050" b="0" i="0" u="none" strike="noStrike">
                          <a:solidFill>
                            <a:srgbClr val="000000"/>
                          </a:solidFill>
                          <a:latin typeface="+mn-lt"/>
                        </a:rPr>
                        <a:t>+ 4 201,6</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+ 59 152,0</a:t>
                      </a:r>
                    </a:p>
                  </a:txBody>
                  <a:tcPr marL="9525" marR="9525" marT="9525" marB="0" anchor="b"/>
                </a:tc>
              </a:tr>
              <a:tr h="189515">
                <a:tc>
                  <a:txBody>
                    <a:bodyPr/>
                    <a:lstStyle/>
                    <a:p>
                      <a:pPr algn="ctr" rtl="0" fontAlgn="b"/>
                      <a:r>
                        <a:rPr lang="ru-RU" sz="1050" b="0" i="0" u="none" strike="noStrike">
                          <a:solidFill>
                            <a:srgbClr val="000000"/>
                          </a:solidFill>
                          <a:latin typeface="+mn-lt"/>
                        </a:rPr>
                        <a:t>1006</a:t>
                      </a:r>
                    </a:p>
                  </a:txBody>
                  <a:tcPr marL="9525" marR="9525" marT="9525" marB="0" anchor="b"/>
                </a:tc>
                <a:tc>
                  <a:txBody>
                    <a:bodyPr/>
                    <a:lstStyle/>
                    <a:p>
                      <a:pPr algn="l" rtl="0" fontAlgn="b"/>
                      <a:r>
                        <a:rPr lang="ru-RU" sz="1050" b="0" i="0" u="none" strike="noStrike">
                          <a:solidFill>
                            <a:srgbClr val="000000"/>
                          </a:solidFill>
                          <a:latin typeface="+mn-lt"/>
                        </a:rPr>
                        <a:t>Другие вопросы в области социальной политики</a:t>
                      </a:r>
                    </a:p>
                  </a:txBody>
                  <a:tcPr marL="9525" marR="9525" marT="9525" marB="0" anchor="b"/>
                </a:tc>
                <a:tc>
                  <a:txBody>
                    <a:bodyPr/>
                    <a:lstStyle/>
                    <a:p>
                      <a:pPr algn="r" rtl="0" fontAlgn="b"/>
                      <a:r>
                        <a:rPr lang="ru-RU" sz="1050" b="0" i="0" u="none" strike="noStrike">
                          <a:solidFill>
                            <a:srgbClr val="000000"/>
                          </a:solidFill>
                          <a:latin typeface="+mn-lt"/>
                        </a:rPr>
                        <a:t>0,0</a:t>
                      </a:r>
                    </a:p>
                  </a:txBody>
                  <a:tcPr marL="9525" marR="9525" marT="9525" marB="0" anchor="b"/>
                </a:tc>
                <a:tc>
                  <a:txBody>
                    <a:bodyPr/>
                    <a:lstStyle/>
                    <a:p>
                      <a:pPr algn="r" rtl="0" fontAlgn="b"/>
                      <a:r>
                        <a:rPr lang="ru-RU" sz="1050" b="0" i="0" u="none" strike="noStrike">
                          <a:solidFill>
                            <a:srgbClr val="000000"/>
                          </a:solidFill>
                          <a:latin typeface="+mn-lt"/>
                        </a:rPr>
                        <a:t>+ 140,1</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+ 450,0</a:t>
                      </a:r>
                    </a:p>
                  </a:txBody>
                  <a:tcPr marL="9525" marR="9525" marT="9525" marB="0" anchor="b"/>
                </a:tc>
                <a:tc>
                  <a:txBody>
                    <a:bodyPr/>
                    <a:lstStyle/>
                    <a:p>
                      <a:pPr algn="l" rtl="0" fontAlgn="b"/>
                      <a:r>
                        <a:rPr lang="ru-RU" sz="1050" b="0" i="0" u="none" strike="noStrike" dirty="0">
                          <a:solidFill>
                            <a:srgbClr val="000000"/>
                          </a:solidFill>
                          <a:latin typeface="+mn-lt"/>
                        </a:rPr>
                        <a:t> </a:t>
                      </a:r>
                    </a:p>
                  </a:txBody>
                  <a:tcPr marL="9525" marR="9525" marT="9525" marB="0" anchor="b"/>
                </a:tc>
                <a:tc>
                  <a:txBody>
                    <a:bodyPr/>
                    <a:lstStyle/>
                    <a:p>
                      <a:pPr algn="r" fontAlgn="b"/>
                      <a:r>
                        <a:rPr lang="ru-RU" sz="1050" b="0" i="0" u="none" strike="noStrike">
                          <a:solidFill>
                            <a:srgbClr val="000000"/>
                          </a:solidFill>
                          <a:latin typeface="+mn-lt"/>
                        </a:rPr>
                        <a:t>+ 590,1</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+ 590,1</a:t>
                      </a:r>
                    </a:p>
                  </a:txBody>
                  <a:tcPr marL="9525" marR="9525" marT="9525" marB="0" anchor="b"/>
                </a:tc>
                <a:extLst>
                  <a:ext uri="{0D108BD9-81ED-4DB2-BD59-A6C34878D82A}">
                    <a16:rowId xmlns="" xmlns:a16="http://schemas.microsoft.com/office/drawing/2014/main" val="3232650541"/>
                  </a:ext>
                </a:extLst>
              </a:tr>
              <a:tr h="189515">
                <a:tc>
                  <a:txBody>
                    <a:bodyPr/>
                    <a:lstStyle/>
                    <a:p>
                      <a:pPr algn="ctr" rtl="0" fontAlgn="b"/>
                      <a:r>
                        <a:rPr lang="ru-RU" sz="1050" b="1" i="0" u="none" strike="noStrike">
                          <a:solidFill>
                            <a:srgbClr val="000000"/>
                          </a:solidFill>
                          <a:latin typeface="+mn-lt"/>
                        </a:rPr>
                        <a:t>1100</a:t>
                      </a:r>
                    </a:p>
                  </a:txBody>
                  <a:tcPr marL="9525" marR="9525" marT="9525" marB="0" anchor="b"/>
                </a:tc>
                <a:tc>
                  <a:txBody>
                    <a:bodyPr/>
                    <a:lstStyle/>
                    <a:p>
                      <a:pPr algn="l" rtl="0" fontAlgn="b"/>
                      <a:r>
                        <a:rPr lang="ru-RU" sz="1050" b="1" i="0" u="none" strike="noStrike">
                          <a:solidFill>
                            <a:srgbClr val="000000"/>
                          </a:solidFill>
                          <a:latin typeface="+mn-lt"/>
                        </a:rPr>
                        <a:t>Физическая культура и спорт</a:t>
                      </a:r>
                    </a:p>
                  </a:txBody>
                  <a:tcPr marL="9525" marR="9525" marT="9525" marB="0" anchor="b"/>
                </a:tc>
                <a:tc>
                  <a:txBody>
                    <a:bodyPr/>
                    <a:lstStyle/>
                    <a:p>
                      <a:pPr algn="r" rtl="0" fontAlgn="b"/>
                      <a:r>
                        <a:rPr lang="ru-RU" sz="1050" b="1" i="0" u="none" strike="noStrike">
                          <a:solidFill>
                            <a:srgbClr val="000000"/>
                          </a:solidFill>
                          <a:latin typeface="+mn-lt"/>
                        </a:rPr>
                        <a:t>269 162,5</a:t>
                      </a:r>
                    </a:p>
                  </a:txBody>
                  <a:tcPr marL="9525" marR="9525" marT="9525" marB="0" anchor="b"/>
                </a:tc>
                <a:tc>
                  <a:txBody>
                    <a:bodyPr/>
                    <a:lstStyle/>
                    <a:p>
                      <a:pPr algn="r" rtl="0" fontAlgn="b"/>
                      <a:r>
                        <a:rPr lang="ru-RU" sz="1050" b="1" i="0" u="none" strike="noStrike">
                          <a:solidFill>
                            <a:srgbClr val="000000"/>
                          </a:solidFill>
                          <a:latin typeface="+mn-lt"/>
                        </a:rPr>
                        <a:t>+ 11 349,2</a:t>
                      </a:r>
                    </a:p>
                  </a:txBody>
                  <a:tcPr marL="9525" marR="9525" marT="9525" marB="0" anchor="b"/>
                </a:tc>
                <a:tc>
                  <a:txBody>
                    <a:bodyPr/>
                    <a:lstStyle/>
                    <a:p>
                      <a:pPr algn="r" rtl="0" fontAlgn="b"/>
                      <a:r>
                        <a:rPr lang="ru-RU" sz="1050" b="1" i="0" u="none" strike="noStrike">
                          <a:solidFill>
                            <a:srgbClr val="000000"/>
                          </a:solidFill>
                          <a:latin typeface="+mn-lt"/>
                        </a:rPr>
                        <a:t>+ 1 564,3</a:t>
                      </a:r>
                    </a:p>
                  </a:txBody>
                  <a:tcPr marL="9525" marR="9525" marT="9525" marB="0" anchor="b"/>
                </a:tc>
                <a:tc>
                  <a:txBody>
                    <a:bodyPr/>
                    <a:lstStyle/>
                    <a:p>
                      <a:pPr algn="r" rtl="0" fontAlgn="b"/>
                      <a:r>
                        <a:rPr lang="ru-RU" sz="1050" b="1" i="0" u="none" strike="noStrike">
                          <a:solidFill>
                            <a:srgbClr val="000000"/>
                          </a:solidFill>
                          <a:latin typeface="+mn-lt"/>
                        </a:rPr>
                        <a:t>+ 521,5</a:t>
                      </a:r>
                    </a:p>
                  </a:txBody>
                  <a:tcPr marL="9525" marR="9525" marT="9525" marB="0" anchor="b"/>
                </a:tc>
                <a:tc>
                  <a:txBody>
                    <a:bodyPr/>
                    <a:lstStyle/>
                    <a:p>
                      <a:pPr algn="r" rtl="0" fontAlgn="b"/>
                      <a:r>
                        <a:rPr lang="ru-RU" sz="1050" b="1" i="0" u="none" strike="noStrike" dirty="0">
                          <a:solidFill>
                            <a:srgbClr val="000000"/>
                          </a:solidFill>
                          <a:latin typeface="+mn-lt"/>
                        </a:rPr>
                        <a:t>+ 1 621,8</a:t>
                      </a:r>
                    </a:p>
                  </a:txBody>
                  <a:tcPr marL="9525" marR="9525" marT="9525" marB="0" anchor="b"/>
                </a:tc>
                <a:tc>
                  <a:txBody>
                    <a:bodyPr/>
                    <a:lstStyle/>
                    <a:p>
                      <a:pPr algn="r" rtl="0" fontAlgn="b"/>
                      <a:r>
                        <a:rPr lang="ru-RU" sz="1050" b="1" i="0" u="none" strike="noStrike">
                          <a:solidFill>
                            <a:srgbClr val="000000"/>
                          </a:solidFill>
                          <a:latin typeface="+mn-lt"/>
                        </a:rPr>
                        <a:t>15 056,8</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284 219,3</a:t>
                      </a:r>
                    </a:p>
                  </a:txBody>
                  <a:tcPr marL="9525" marR="9525" marT="9525" marB="0" anchor="b"/>
                </a:tc>
                <a:extLst>
                  <a:ext uri="{0D108BD9-81ED-4DB2-BD59-A6C34878D82A}">
                    <a16:rowId xmlns="" xmlns:a16="http://schemas.microsoft.com/office/drawing/2014/main" val="3492764633"/>
                  </a:ext>
                </a:extLst>
              </a:tr>
              <a:tr h="366657">
                <a:tc>
                  <a:txBody>
                    <a:bodyPr/>
                    <a:lstStyle/>
                    <a:p>
                      <a:pPr algn="ctr" rtl="0" fontAlgn="b"/>
                      <a:r>
                        <a:rPr lang="ru-RU" sz="1050" b="0" i="0" u="none" strike="noStrike">
                          <a:solidFill>
                            <a:srgbClr val="000000"/>
                          </a:solidFill>
                          <a:latin typeface="+mn-lt"/>
                        </a:rPr>
                        <a:t>1102</a:t>
                      </a:r>
                    </a:p>
                  </a:txBody>
                  <a:tcPr marL="9525" marR="9525" marT="9525" marB="0" anchor="b"/>
                </a:tc>
                <a:tc>
                  <a:txBody>
                    <a:bodyPr/>
                    <a:lstStyle/>
                    <a:p>
                      <a:pPr algn="l" rtl="0" fontAlgn="b"/>
                      <a:r>
                        <a:rPr lang="ru-RU" sz="1050" b="0" i="0" u="none" strike="noStrike">
                          <a:solidFill>
                            <a:srgbClr val="000000"/>
                          </a:solidFill>
                          <a:latin typeface="+mn-lt"/>
                        </a:rPr>
                        <a:t>Массовый спорт</a:t>
                      </a:r>
                    </a:p>
                  </a:txBody>
                  <a:tcPr marL="9525" marR="9525" marT="9525" marB="0" anchor="b"/>
                </a:tc>
                <a:tc>
                  <a:txBody>
                    <a:bodyPr/>
                    <a:lstStyle/>
                    <a:p>
                      <a:pPr algn="r" rtl="0" fontAlgn="b"/>
                      <a:r>
                        <a:rPr lang="ru-RU" sz="1050" b="0" i="0" u="none" strike="noStrike">
                          <a:solidFill>
                            <a:srgbClr val="000000"/>
                          </a:solidFill>
                          <a:latin typeface="+mn-lt"/>
                        </a:rPr>
                        <a:t>3 496,1</a:t>
                      </a:r>
                    </a:p>
                  </a:txBody>
                  <a:tcPr marL="9525" marR="9525" marT="9525" marB="0" anchor="b"/>
                </a:tc>
                <a:tc>
                  <a:txBody>
                    <a:bodyPr/>
                    <a:lstStyle/>
                    <a:p>
                      <a:pPr algn="r" rtl="0" fontAlgn="b"/>
                      <a:r>
                        <a:rPr lang="ru-RU" sz="1050" b="0" i="0" u="none" strike="noStrike">
                          <a:solidFill>
                            <a:srgbClr val="000000"/>
                          </a:solidFill>
                          <a:latin typeface="+mn-lt"/>
                        </a:rPr>
                        <a:t>+ 6 986,5</a:t>
                      </a:r>
                    </a:p>
                  </a:txBody>
                  <a:tcPr marL="9525" marR="9525" marT="9525" marB="0" anchor="b"/>
                </a:tc>
                <a:tc>
                  <a:txBody>
                    <a:bodyPr/>
                    <a:lstStyle/>
                    <a:p>
                      <a:pPr algn="r" rtl="0" fontAlgn="b"/>
                      <a:r>
                        <a:rPr lang="ru-RU" sz="1050" b="0" i="0" u="none" strike="noStrike">
                          <a:solidFill>
                            <a:srgbClr val="000000"/>
                          </a:solidFill>
                          <a:latin typeface="+mn-lt"/>
                        </a:rPr>
                        <a:t>+ 1 564,3</a:t>
                      </a:r>
                    </a:p>
                  </a:txBody>
                  <a:tcPr marL="9525" marR="9525" marT="9525" marB="0" anchor="b"/>
                </a:tc>
                <a:tc>
                  <a:txBody>
                    <a:bodyPr/>
                    <a:lstStyle/>
                    <a:p>
                      <a:pPr algn="r" rtl="0" fontAlgn="b"/>
                      <a:r>
                        <a:rPr lang="ru-RU" sz="1050" b="0" i="0" u="none" strike="noStrike">
                          <a:solidFill>
                            <a:srgbClr val="000000"/>
                          </a:solidFill>
                          <a:latin typeface="+mn-lt"/>
                        </a:rPr>
                        <a:t>+ 417,5</a:t>
                      </a:r>
                    </a:p>
                  </a:txBody>
                  <a:tcPr marL="9525" marR="9525" marT="9525" marB="0" anchor="b"/>
                </a:tc>
                <a:tc>
                  <a:txBody>
                    <a:bodyPr/>
                    <a:lstStyle/>
                    <a:p>
                      <a:pPr algn="r" rtl="0" fontAlgn="b"/>
                      <a:r>
                        <a:rPr lang="ru-RU" sz="1050" b="0" i="0" u="none" strike="noStrike">
                          <a:solidFill>
                            <a:srgbClr val="000000"/>
                          </a:solidFill>
                          <a:latin typeface="+mn-lt"/>
                        </a:rPr>
                        <a:t>+ 475,8</a:t>
                      </a:r>
                    </a:p>
                  </a:txBody>
                  <a:tcPr marL="9525" marR="9525" marT="9525" marB="0" anchor="b"/>
                </a:tc>
                <a:tc>
                  <a:txBody>
                    <a:bodyPr/>
                    <a:lstStyle/>
                    <a:p>
                      <a:pPr algn="r" rtl="0" fontAlgn="b"/>
                      <a:r>
                        <a:rPr lang="ru-RU" sz="1050" b="0" i="0" u="none" strike="noStrike" dirty="0">
                          <a:solidFill>
                            <a:srgbClr val="000000"/>
                          </a:solidFill>
                          <a:latin typeface="+mn-lt"/>
                        </a:rPr>
                        <a:t>+ 9 444,1</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+ 12 940,2</a:t>
                      </a:r>
                    </a:p>
                  </a:txBody>
                  <a:tcPr marL="9525" marR="9525" marT="9525" marB="0" anchor="b"/>
                </a:tc>
              </a:tr>
              <a:tr h="189515">
                <a:tc>
                  <a:txBody>
                    <a:bodyPr/>
                    <a:lstStyle/>
                    <a:p>
                      <a:pPr algn="ctr" rtl="0" fontAlgn="b"/>
                      <a:r>
                        <a:rPr lang="ru-RU" sz="1050" b="0" i="0" u="none" strike="noStrike">
                          <a:solidFill>
                            <a:srgbClr val="000000"/>
                          </a:solidFill>
                          <a:latin typeface="+mn-lt"/>
                        </a:rPr>
                        <a:t>1103</a:t>
                      </a:r>
                    </a:p>
                  </a:txBody>
                  <a:tcPr marL="9525" marR="9525" marT="9525" marB="0" anchor="b"/>
                </a:tc>
                <a:tc>
                  <a:txBody>
                    <a:bodyPr/>
                    <a:lstStyle/>
                    <a:p>
                      <a:pPr algn="l" rtl="0" fontAlgn="b"/>
                      <a:r>
                        <a:rPr lang="ru-RU" sz="1050" b="0" i="0" u="none" strike="noStrike">
                          <a:solidFill>
                            <a:srgbClr val="000000"/>
                          </a:solidFill>
                          <a:latin typeface="+mn-lt"/>
                        </a:rPr>
                        <a:t>Спорт высших достижений</a:t>
                      </a:r>
                    </a:p>
                  </a:txBody>
                  <a:tcPr marL="9525" marR="9525" marT="9525" marB="0" anchor="b"/>
                </a:tc>
                <a:tc>
                  <a:txBody>
                    <a:bodyPr/>
                    <a:lstStyle/>
                    <a:p>
                      <a:pPr algn="r" rtl="0" fontAlgn="b"/>
                      <a:r>
                        <a:rPr lang="ru-RU" sz="1050" b="0" i="0" u="none" strike="noStrike">
                          <a:solidFill>
                            <a:srgbClr val="000000"/>
                          </a:solidFill>
                          <a:latin typeface="+mn-lt"/>
                        </a:rPr>
                        <a:t>265 666,4</a:t>
                      </a:r>
                    </a:p>
                  </a:txBody>
                  <a:tcPr marL="9525" marR="9525" marT="9525" marB="0" anchor="b"/>
                </a:tc>
                <a:tc>
                  <a:txBody>
                    <a:bodyPr/>
                    <a:lstStyle/>
                    <a:p>
                      <a:pPr algn="r" rtl="0" fontAlgn="b"/>
                      <a:r>
                        <a:rPr lang="ru-RU" sz="1050" b="0" i="0" u="none" strike="noStrike">
                          <a:solidFill>
                            <a:srgbClr val="000000"/>
                          </a:solidFill>
                          <a:latin typeface="+mn-lt"/>
                        </a:rPr>
                        <a:t>+ 4 362,7</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+ 104,0</a:t>
                      </a:r>
                    </a:p>
                  </a:txBody>
                  <a:tcPr marL="9525" marR="9525" marT="9525" marB="0" anchor="b"/>
                </a:tc>
                <a:tc>
                  <a:txBody>
                    <a:bodyPr/>
                    <a:lstStyle/>
                    <a:p>
                      <a:pPr algn="r" rtl="0" fontAlgn="b"/>
                      <a:r>
                        <a:rPr lang="ru-RU" sz="1050" b="0" i="0" u="none" strike="noStrike">
                          <a:solidFill>
                            <a:srgbClr val="000000"/>
                          </a:solidFill>
                          <a:latin typeface="+mn-lt"/>
                        </a:rPr>
                        <a:t>+ 1 146,0</a:t>
                      </a:r>
                    </a:p>
                  </a:txBody>
                  <a:tcPr marL="9525" marR="9525" marT="9525" marB="0" anchor="b"/>
                </a:tc>
                <a:tc>
                  <a:txBody>
                    <a:bodyPr/>
                    <a:lstStyle/>
                    <a:p>
                      <a:pPr algn="r" rtl="0" fontAlgn="b"/>
                      <a:r>
                        <a:rPr lang="ru-RU" sz="1050" b="0" i="0" u="none" strike="noStrike" dirty="0">
                          <a:solidFill>
                            <a:srgbClr val="000000"/>
                          </a:solidFill>
                          <a:latin typeface="+mn-lt"/>
                        </a:rPr>
                        <a:t>+ 5 612,7</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+ 271 279,1</a:t>
                      </a:r>
                    </a:p>
                  </a:txBody>
                  <a:tcPr marL="9525" marR="9525" marT="9525" marB="0" anchor="b"/>
                </a:tc>
              </a:tr>
              <a:tr h="194930">
                <a:tc>
                  <a:txBody>
                    <a:bodyPr/>
                    <a:lstStyle/>
                    <a:p>
                      <a:pPr algn="ctr" rtl="0" fontAlgn="b"/>
                      <a:r>
                        <a:rPr lang="ru-RU" sz="1050" b="1" i="0" u="none" strike="noStrike">
                          <a:solidFill>
                            <a:srgbClr val="000000"/>
                          </a:solidFill>
                          <a:latin typeface="+mn-lt"/>
                        </a:rPr>
                        <a:t>1200</a:t>
                      </a:r>
                    </a:p>
                  </a:txBody>
                  <a:tcPr marL="9525" marR="9525" marT="9525" marB="0" anchor="b"/>
                </a:tc>
                <a:tc>
                  <a:txBody>
                    <a:bodyPr/>
                    <a:lstStyle/>
                    <a:p>
                      <a:pPr algn="l" rtl="0" fontAlgn="b"/>
                      <a:r>
                        <a:rPr lang="ru-RU" sz="1050" b="1" i="0" u="none" strike="noStrike">
                          <a:solidFill>
                            <a:srgbClr val="000000"/>
                          </a:solidFill>
                          <a:latin typeface="+mn-lt"/>
                        </a:rPr>
                        <a:t>Средства массовой информации </a:t>
                      </a:r>
                    </a:p>
                  </a:txBody>
                  <a:tcPr marL="9525" marR="9525" marT="9525" marB="0" anchor="b"/>
                </a:tc>
                <a:tc>
                  <a:txBody>
                    <a:bodyPr/>
                    <a:lstStyle/>
                    <a:p>
                      <a:pPr algn="r" rtl="0" fontAlgn="b"/>
                      <a:r>
                        <a:rPr lang="ru-RU" sz="1050" b="1" i="0" u="none" strike="noStrike">
                          <a:solidFill>
                            <a:srgbClr val="000000"/>
                          </a:solidFill>
                          <a:latin typeface="+mn-lt"/>
                        </a:rPr>
                        <a:t>16 312,8</a:t>
                      </a:r>
                    </a:p>
                  </a:txBody>
                  <a:tcPr marL="9525" marR="9525" marT="9525" marB="0" anchor="b"/>
                </a:tc>
                <a:tc>
                  <a:txBody>
                    <a:bodyPr/>
                    <a:lstStyle/>
                    <a:p>
                      <a:pPr algn="r" rtl="0" fontAlgn="b"/>
                      <a:r>
                        <a:rPr lang="ru-RU" sz="1050" b="1" i="0" u="none" strike="noStrike">
                          <a:solidFill>
                            <a:srgbClr val="000000"/>
                          </a:solidFill>
                          <a:latin typeface="+mn-lt"/>
                        </a:rPr>
                        <a:t>+ 143,2</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+ 89,5</a:t>
                      </a:r>
                    </a:p>
                  </a:txBody>
                  <a:tcPr marL="9525" marR="9525" marT="9525" marB="0" anchor="b"/>
                </a:tc>
                <a:tc>
                  <a:txBody>
                    <a:bodyPr/>
                    <a:lstStyle/>
                    <a:p>
                      <a:pPr algn="r" rtl="0" fontAlgn="b"/>
                      <a:r>
                        <a:rPr lang="ru-RU" sz="1050" b="1" i="0" u="none" strike="noStrike">
                          <a:solidFill>
                            <a:srgbClr val="000000"/>
                          </a:solidFill>
                          <a:latin typeface="+mn-lt"/>
                        </a:rPr>
                        <a:t>+ 200,7</a:t>
                      </a:r>
                    </a:p>
                  </a:txBody>
                  <a:tcPr marL="9525" marR="9525" marT="9525" marB="0" anchor="b"/>
                </a:tc>
                <a:tc>
                  <a:txBody>
                    <a:bodyPr/>
                    <a:lstStyle/>
                    <a:p>
                      <a:pPr algn="r" rtl="0" fontAlgn="b"/>
                      <a:r>
                        <a:rPr lang="ru-RU" sz="1050" b="1" i="0" u="none" strike="noStrike" dirty="0">
                          <a:solidFill>
                            <a:srgbClr val="000000"/>
                          </a:solidFill>
                          <a:latin typeface="+mn-lt"/>
                        </a:rPr>
                        <a:t>+ 433,4</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+ 16 746,2</a:t>
                      </a:r>
                    </a:p>
                  </a:txBody>
                  <a:tcPr marL="9525" marR="9525" marT="9525" marB="0" anchor="b"/>
                </a:tc>
              </a:tr>
              <a:tr h="177968">
                <a:tc>
                  <a:txBody>
                    <a:bodyPr/>
                    <a:lstStyle/>
                    <a:p>
                      <a:pPr algn="ctr" rtl="0" fontAlgn="b"/>
                      <a:r>
                        <a:rPr lang="ru-RU" sz="1050" b="0" i="0" u="none" strike="noStrike">
                          <a:solidFill>
                            <a:srgbClr val="000000"/>
                          </a:solidFill>
                          <a:latin typeface="+mn-lt"/>
                        </a:rPr>
                        <a:t>1202</a:t>
                      </a:r>
                    </a:p>
                  </a:txBody>
                  <a:tcPr marL="9525" marR="9525" marT="9525" marB="0" anchor="b"/>
                </a:tc>
                <a:tc>
                  <a:txBody>
                    <a:bodyPr/>
                    <a:lstStyle/>
                    <a:p>
                      <a:pPr algn="l" rtl="0" fontAlgn="b"/>
                      <a:r>
                        <a:rPr lang="ru-RU" sz="1050" b="0" i="0" u="none" strike="noStrike">
                          <a:solidFill>
                            <a:srgbClr val="000000"/>
                          </a:solidFill>
                          <a:latin typeface="+mn-lt"/>
                        </a:rPr>
                        <a:t>Периодическая печать и издательства</a:t>
                      </a:r>
                    </a:p>
                  </a:txBody>
                  <a:tcPr marL="9525" marR="9525" marT="9525" marB="0" anchor="b"/>
                </a:tc>
                <a:tc>
                  <a:txBody>
                    <a:bodyPr/>
                    <a:lstStyle/>
                    <a:p>
                      <a:pPr algn="r" rtl="0" fontAlgn="b"/>
                      <a:r>
                        <a:rPr lang="ru-RU" sz="1050" b="0" i="0" u="none" strike="noStrike">
                          <a:solidFill>
                            <a:srgbClr val="000000"/>
                          </a:solidFill>
                          <a:latin typeface="+mn-lt"/>
                        </a:rPr>
                        <a:t>16 312,8</a:t>
                      </a:r>
                    </a:p>
                  </a:txBody>
                  <a:tcPr marL="9525" marR="9525" marT="9525" marB="0" anchor="b"/>
                </a:tc>
                <a:tc>
                  <a:txBody>
                    <a:bodyPr/>
                    <a:lstStyle/>
                    <a:p>
                      <a:pPr algn="r" rtl="0" fontAlgn="b"/>
                      <a:r>
                        <a:rPr lang="ru-RU" sz="1050" b="0" i="0" u="none" strike="noStrike">
                          <a:solidFill>
                            <a:srgbClr val="000000"/>
                          </a:solidFill>
                          <a:latin typeface="+mn-lt"/>
                        </a:rPr>
                        <a:t>+ 143,2</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r" fontAlgn="b"/>
                      <a:r>
                        <a:rPr lang="ru-RU" sz="1050" b="0" i="0" u="none" strike="noStrike">
                          <a:solidFill>
                            <a:srgbClr val="000000"/>
                          </a:solidFill>
                          <a:latin typeface="+mn-lt"/>
                        </a:rPr>
                        <a:t>+ 89,5</a:t>
                      </a:r>
                    </a:p>
                  </a:txBody>
                  <a:tcPr marL="9525" marR="9525" marT="9525" marB="0" anchor="b"/>
                </a:tc>
                <a:tc>
                  <a:txBody>
                    <a:bodyPr/>
                    <a:lstStyle/>
                    <a:p>
                      <a:pPr algn="r" fontAlgn="b"/>
                      <a:r>
                        <a:rPr lang="ru-RU" sz="1050" b="0" i="0" u="none" strike="noStrike" dirty="0">
                          <a:solidFill>
                            <a:srgbClr val="000000"/>
                          </a:solidFill>
                          <a:latin typeface="+mn-lt"/>
                        </a:rPr>
                        <a:t>+ 200,7</a:t>
                      </a:r>
                    </a:p>
                  </a:txBody>
                  <a:tcPr marL="9525" marR="9525" marT="9525" marB="0" anchor="b"/>
                </a:tc>
                <a:tc>
                  <a:txBody>
                    <a:bodyPr/>
                    <a:lstStyle/>
                    <a:p>
                      <a:pPr algn="r" fontAlgn="b"/>
                      <a:r>
                        <a:rPr lang="ru-RU" sz="1050" b="0" i="0" u="none" strike="noStrike">
                          <a:solidFill>
                            <a:srgbClr val="000000"/>
                          </a:solidFill>
                          <a:latin typeface="+mn-lt"/>
                        </a:rPr>
                        <a:t>+ 433,4</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+ 16 746,2</a:t>
                      </a:r>
                    </a:p>
                  </a:txBody>
                  <a:tcPr marL="9525" marR="9525" marT="9525" marB="0" anchor="b"/>
                </a:tc>
              </a:tr>
              <a:tr h="345938">
                <a:tc>
                  <a:txBody>
                    <a:bodyPr/>
                    <a:lstStyle/>
                    <a:p>
                      <a:pPr algn="ctr" rtl="0" fontAlgn="b"/>
                      <a:r>
                        <a:rPr lang="ru-RU" sz="1050" b="1" i="0" u="none" strike="noStrike">
                          <a:solidFill>
                            <a:srgbClr val="000000"/>
                          </a:solidFill>
                          <a:latin typeface="+mn-lt"/>
                        </a:rPr>
                        <a:t>1300</a:t>
                      </a:r>
                    </a:p>
                  </a:txBody>
                  <a:tcPr marL="9525" marR="9525" marT="9525" marB="0" anchor="b"/>
                </a:tc>
                <a:tc>
                  <a:txBody>
                    <a:bodyPr/>
                    <a:lstStyle/>
                    <a:p>
                      <a:pPr algn="l" rtl="0" fontAlgn="b"/>
                      <a:r>
                        <a:rPr lang="ru-RU" sz="1050" b="1" i="0" u="none" strike="noStrike">
                          <a:solidFill>
                            <a:srgbClr val="000000"/>
                          </a:solidFill>
                          <a:latin typeface="+mn-lt"/>
                        </a:rPr>
                        <a:t>Обслуживание государственного и муниципального долга</a:t>
                      </a:r>
                    </a:p>
                  </a:txBody>
                  <a:tcPr marL="9525" marR="9525" marT="9525" marB="0" anchor="b"/>
                </a:tc>
                <a:tc>
                  <a:txBody>
                    <a:bodyPr/>
                    <a:lstStyle/>
                    <a:p>
                      <a:pPr algn="r" rtl="0" fontAlgn="b"/>
                      <a:r>
                        <a:rPr lang="ru-RU" sz="1050" b="1" i="0" u="none" strike="noStrike">
                          <a:solidFill>
                            <a:srgbClr val="000000"/>
                          </a:solidFill>
                          <a:latin typeface="+mn-lt"/>
                        </a:rPr>
                        <a:t>2 281,3</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- 2 281,3</a:t>
                      </a:r>
                    </a:p>
                  </a:txBody>
                  <a:tcPr marL="9525" marR="9525" marT="9525" marB="0" anchor="b"/>
                </a:tc>
                <a:tc>
                  <a:txBody>
                    <a:bodyPr/>
                    <a:lstStyle/>
                    <a:p>
                      <a:pPr algn="r" rtl="0" fontAlgn="b"/>
                      <a:r>
                        <a:rPr lang="ru-RU" sz="1050" b="1" i="0" u="none" strike="noStrike" dirty="0">
                          <a:solidFill>
                            <a:srgbClr val="000000"/>
                          </a:solidFill>
                          <a:latin typeface="+mn-lt"/>
                        </a:rPr>
                        <a:t>- 2 281,3</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c>
                  <a:txBody>
                    <a:bodyPr/>
                    <a:lstStyle/>
                    <a:p>
                      <a:pPr algn="r" rtl="0" fontAlgn="b"/>
                      <a:r>
                        <a:rPr lang="ru-RU" sz="1050" b="1" i="0" u="none" strike="noStrike">
                          <a:solidFill>
                            <a:srgbClr val="000000"/>
                          </a:solidFill>
                          <a:latin typeface="+mn-lt"/>
                        </a:rPr>
                        <a:t> 0,0</a:t>
                      </a:r>
                    </a:p>
                  </a:txBody>
                  <a:tcPr marL="9525" marR="9525" marT="9525" marB="0" anchor="b"/>
                </a:tc>
              </a:tr>
              <a:tr h="345938">
                <a:tc>
                  <a:txBody>
                    <a:bodyPr/>
                    <a:lstStyle/>
                    <a:p>
                      <a:pPr algn="ctr" rtl="0" fontAlgn="b"/>
                      <a:r>
                        <a:rPr lang="ru-RU" sz="1050" b="0" i="0" u="none" strike="noStrike">
                          <a:solidFill>
                            <a:srgbClr val="000000"/>
                          </a:solidFill>
                          <a:latin typeface="+mn-lt"/>
                        </a:rPr>
                        <a:t>1301</a:t>
                      </a:r>
                    </a:p>
                  </a:txBody>
                  <a:tcPr marL="9525" marR="9525" marT="9525" marB="0" anchor="b"/>
                </a:tc>
                <a:tc>
                  <a:txBody>
                    <a:bodyPr/>
                    <a:lstStyle/>
                    <a:p>
                      <a:pPr algn="l" rtl="0" fontAlgn="b"/>
                      <a:r>
                        <a:rPr lang="ru-RU" sz="1050" b="0" i="0" u="none" strike="noStrike">
                          <a:solidFill>
                            <a:srgbClr val="000000"/>
                          </a:solidFill>
                          <a:latin typeface="+mn-lt"/>
                        </a:rPr>
                        <a:t>Обслуживание государственного внутреннего  и муниципального долга</a:t>
                      </a:r>
                    </a:p>
                  </a:txBody>
                  <a:tcPr marL="9525" marR="9525" marT="9525" marB="0" anchor="b"/>
                </a:tc>
                <a:tc>
                  <a:txBody>
                    <a:bodyPr/>
                    <a:lstStyle/>
                    <a:p>
                      <a:pPr algn="r" rtl="0" fontAlgn="b"/>
                      <a:r>
                        <a:rPr lang="ru-RU" sz="1050" b="0" i="0" u="none" strike="noStrike">
                          <a:solidFill>
                            <a:srgbClr val="000000"/>
                          </a:solidFill>
                          <a:latin typeface="+mn-lt"/>
                        </a:rPr>
                        <a:t>2 281,3</a:t>
                      </a:r>
                    </a:p>
                  </a:txBody>
                  <a:tcPr marL="9525" marR="9525" marT="9525" marB="0" anchor="b"/>
                </a:tc>
                <a:tc>
                  <a:txBody>
                    <a:bodyPr/>
                    <a:lstStyle/>
                    <a:p>
                      <a:pPr algn="l" rtl="0" fontAlgn="b"/>
                      <a:r>
                        <a:rPr lang="ru-RU" sz="1050" b="0" i="0" u="none" strike="noStrike">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l" fontAlgn="b"/>
                      <a:r>
                        <a:rPr lang="ru-RU" sz="1050" b="0" i="0" u="none" strike="noStrike">
                          <a:solidFill>
                            <a:srgbClr val="000000"/>
                          </a:solidFill>
                          <a:latin typeface="+mn-lt"/>
                        </a:rPr>
                        <a:t> </a:t>
                      </a:r>
                    </a:p>
                  </a:txBody>
                  <a:tcPr marL="9525" marR="9525" marT="9525" marB="0" anchor="b"/>
                </a:tc>
                <a:tc>
                  <a:txBody>
                    <a:bodyPr/>
                    <a:lstStyle/>
                    <a:p>
                      <a:pPr algn="r" fontAlgn="b"/>
                      <a:r>
                        <a:rPr lang="ru-RU" sz="1050" b="0" i="0" u="none" strike="noStrike">
                          <a:solidFill>
                            <a:srgbClr val="000000"/>
                          </a:solidFill>
                          <a:latin typeface="+mn-lt"/>
                        </a:rPr>
                        <a:t>- 2 281,3</a:t>
                      </a:r>
                    </a:p>
                  </a:txBody>
                  <a:tcPr marL="9525" marR="9525" marT="9525" marB="0" anchor="b"/>
                </a:tc>
                <a:tc>
                  <a:txBody>
                    <a:bodyPr/>
                    <a:lstStyle/>
                    <a:p>
                      <a:pPr algn="r" fontAlgn="b"/>
                      <a:r>
                        <a:rPr lang="ru-RU" sz="1050" b="0" i="0" u="none" strike="noStrike">
                          <a:solidFill>
                            <a:srgbClr val="000000"/>
                          </a:solidFill>
                          <a:latin typeface="+mn-lt"/>
                        </a:rPr>
                        <a:t>- 2 281,3</a:t>
                      </a:r>
                    </a:p>
                  </a:txBody>
                  <a:tcPr marL="9525" marR="9525" marT="9525" marB="0" anchor="b"/>
                </a:tc>
                <a:tc>
                  <a:txBody>
                    <a:bodyPr/>
                    <a:lstStyle/>
                    <a:p>
                      <a:pPr algn="l" rtl="0" fontAlgn="b"/>
                      <a:r>
                        <a:rPr lang="ru-RU" sz="1050" b="0" i="0" u="none" strike="noStrike" dirty="0">
                          <a:solidFill>
                            <a:srgbClr val="000000"/>
                          </a:solidFill>
                          <a:latin typeface="+mn-lt"/>
                        </a:rPr>
                        <a:t> </a:t>
                      </a:r>
                    </a:p>
                  </a:txBody>
                  <a:tcPr marL="9525" marR="9525" marT="9525" marB="0" anchor="b"/>
                </a:tc>
                <a:tc>
                  <a:txBody>
                    <a:bodyPr/>
                    <a:lstStyle/>
                    <a:p>
                      <a:pPr algn="r" rtl="0" fontAlgn="b"/>
                      <a:r>
                        <a:rPr lang="ru-RU" sz="1050" b="0" i="0" u="none" strike="noStrike">
                          <a:solidFill>
                            <a:srgbClr val="000000"/>
                          </a:solidFill>
                          <a:latin typeface="+mn-lt"/>
                        </a:rPr>
                        <a:t> 0,0</a:t>
                      </a:r>
                    </a:p>
                  </a:txBody>
                  <a:tcPr marL="9525" marR="9525" marT="9525" marB="0" anchor="b"/>
                </a:tc>
              </a:tr>
              <a:tr h="177968">
                <a:tc>
                  <a:txBody>
                    <a:bodyPr/>
                    <a:lstStyle/>
                    <a:p>
                      <a:pPr algn="l" rtl="0" fontAlgn="ctr"/>
                      <a:r>
                        <a:rPr lang="ru-RU" sz="1050" b="1" i="0" u="none" strike="noStrike" dirty="0">
                          <a:solidFill>
                            <a:srgbClr val="000000"/>
                          </a:solidFill>
                          <a:latin typeface="+mn-lt"/>
                        </a:rPr>
                        <a:t> </a:t>
                      </a:r>
                    </a:p>
                  </a:txBody>
                  <a:tcPr marL="9525" marR="9525" marT="9525" marB="0" anchor="ctr">
                    <a:solidFill>
                      <a:schemeClr val="accent1">
                        <a:lumMod val="60000"/>
                        <a:lumOff val="40000"/>
                      </a:schemeClr>
                    </a:solidFill>
                  </a:tcPr>
                </a:tc>
                <a:tc>
                  <a:txBody>
                    <a:bodyPr/>
                    <a:lstStyle/>
                    <a:p>
                      <a:pPr algn="l" rtl="0" fontAlgn="ctr"/>
                      <a:r>
                        <a:rPr lang="ru-RU" sz="1050" b="1" i="0" u="none" strike="noStrike" dirty="0">
                          <a:solidFill>
                            <a:srgbClr val="000000"/>
                          </a:solidFill>
                          <a:latin typeface="+mn-lt"/>
                        </a:rPr>
                        <a:t>Итого расходов</a:t>
                      </a:r>
                    </a:p>
                  </a:txBody>
                  <a:tcPr marL="9525" marR="9525" marT="9525" marB="0" anchor="ctr">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5 004 687,1</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+ 603 101,4</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+ 216 718,6</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+ 280 089,4</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- 244 482,6</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+ 855 426,7</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- 16 907,2</a:t>
                      </a:r>
                    </a:p>
                  </a:txBody>
                  <a:tcPr marL="9525" marR="9525" marT="9525" marB="0" anchor="b">
                    <a:solidFill>
                      <a:schemeClr val="accent1">
                        <a:lumMod val="60000"/>
                        <a:lumOff val="40000"/>
                      </a:schemeClr>
                    </a:solidFill>
                  </a:tcPr>
                </a:tc>
                <a:tc>
                  <a:txBody>
                    <a:bodyPr/>
                    <a:lstStyle/>
                    <a:p>
                      <a:pPr algn="r" rtl="0" fontAlgn="b"/>
                      <a:r>
                        <a:rPr lang="ru-RU" sz="1050" b="1" i="0" u="none" strike="noStrike" dirty="0">
                          <a:solidFill>
                            <a:srgbClr val="000000"/>
                          </a:solidFill>
                          <a:latin typeface="+mn-lt"/>
                        </a:rPr>
                        <a:t>+ 5 843 206,7</a:t>
                      </a:r>
                    </a:p>
                  </a:txBody>
                  <a:tcPr marL="9525" marR="9525" marT="9525" marB="0" anchor="b">
                    <a:solidFill>
                      <a:schemeClr val="accent1">
                        <a:lumMod val="60000"/>
                        <a:lumOff val="40000"/>
                      </a:schemeClr>
                    </a:solidFill>
                  </a:tcPr>
                </a:tc>
              </a:tr>
            </a:tbl>
          </a:graphicData>
        </a:graphic>
      </p:graphicFrame>
      <p:sp>
        <p:nvSpPr>
          <p:cNvPr id="3" name="Прямоугольник 2"/>
          <p:cNvSpPr/>
          <p:nvPr/>
        </p:nvSpPr>
        <p:spPr>
          <a:xfrm>
            <a:off x="10363200" y="152400"/>
            <a:ext cx="1657826" cy="261610"/>
          </a:xfrm>
          <a:prstGeom prst="rect">
            <a:avLst/>
          </a:prstGeom>
        </p:spPr>
        <p:txBody>
          <a:bodyPr wrap="none">
            <a:spAutoFit/>
          </a:bodyPr>
          <a:lstStyle/>
          <a:p>
            <a:r>
              <a:rPr lang="ru-RU" sz="1100" dirty="0" smtClean="0"/>
              <a:t>(продолжение таблицы)</a:t>
            </a:r>
            <a:endParaRPr lang="ru-RU"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31064" y="42054"/>
            <a:ext cx="10807008" cy="704456"/>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69687" y="224481"/>
            <a:ext cx="9753600" cy="369332"/>
          </a:xfrm>
          <a:prstGeom prst="rect">
            <a:avLst/>
          </a:prstGeom>
        </p:spPr>
        <p:txBody>
          <a:bodyPr wrap="square">
            <a:spAutoFit/>
          </a:bodyPr>
          <a:lstStyle/>
          <a:p>
            <a:r>
              <a:rPr lang="ru-RU" dirty="0">
                <a:solidFill>
                  <a:schemeClr val="bg1"/>
                </a:solidFill>
                <a:cs typeface="Times New Roman" panose="02020603050405020304" pitchFamily="18" charset="0"/>
              </a:rPr>
              <a:t>Исполнение основных параметров бюджета города Урай за 2024-2025 годы, тыс.рублей</a:t>
            </a:r>
          </a:p>
        </p:txBody>
      </p:sp>
      <p:sp>
        <p:nvSpPr>
          <p:cNvPr id="17" name="TextBox 16"/>
          <p:cNvSpPr txBox="1"/>
          <p:nvPr/>
        </p:nvSpPr>
        <p:spPr>
          <a:xfrm>
            <a:off x="8659369" y="5924017"/>
            <a:ext cx="2418291" cy="954107"/>
          </a:xfrm>
          <a:prstGeom prst="rect">
            <a:avLst/>
          </a:prstGeom>
          <a:noFill/>
        </p:spPr>
        <p:txBody>
          <a:bodyPr wrap="none" rtlCol="0">
            <a:spAutoFit/>
          </a:bodyPr>
          <a:lstStyle/>
          <a:p>
            <a:pPr algn="ctr"/>
            <a:r>
              <a:rPr lang="ru-RU" sz="1400" u="sng" dirty="0"/>
              <a:t>Результат исполнения</a:t>
            </a:r>
          </a:p>
          <a:p>
            <a:pPr algn="ctr"/>
            <a:r>
              <a:rPr lang="ru-RU" sz="1400" u="sng" dirty="0"/>
              <a:t> бюджета города за 2025 год </a:t>
            </a:r>
          </a:p>
          <a:p>
            <a:pPr algn="ctr"/>
            <a:r>
              <a:rPr lang="ru-RU" sz="1400" dirty="0">
                <a:solidFill>
                  <a:srgbClr val="FF0000"/>
                </a:solidFill>
              </a:rPr>
              <a:t>ДЕФИЦИТ</a:t>
            </a:r>
          </a:p>
          <a:p>
            <a:pPr algn="ctr"/>
            <a:r>
              <a:rPr lang="ru-RU" sz="1400" dirty="0">
                <a:solidFill>
                  <a:srgbClr val="FF0000"/>
                </a:solidFill>
              </a:rPr>
              <a:t>53 776,5 тыс.руб.</a:t>
            </a:r>
          </a:p>
        </p:txBody>
      </p:sp>
      <p:sp>
        <p:nvSpPr>
          <p:cNvPr id="20" name="Прямоугольник 19"/>
          <p:cNvSpPr/>
          <p:nvPr/>
        </p:nvSpPr>
        <p:spPr>
          <a:xfrm>
            <a:off x="8401274" y="765165"/>
            <a:ext cx="2793201" cy="369332"/>
          </a:xfrm>
          <a:prstGeom prst="rect">
            <a:avLst/>
          </a:prstGeom>
        </p:spPr>
        <p:txBody>
          <a:bodyPr wrap="none">
            <a:spAutoFit/>
          </a:bodyPr>
          <a:lstStyle/>
          <a:p>
            <a:pPr algn="ctr"/>
            <a:r>
              <a:rPr lang="ru-RU" u="sng" dirty="0"/>
              <a:t>Доходы за 2024-2025 годы</a:t>
            </a:r>
          </a:p>
        </p:txBody>
      </p:sp>
      <p:sp>
        <p:nvSpPr>
          <p:cNvPr id="25" name="Прямоугольник 24"/>
          <p:cNvSpPr/>
          <p:nvPr/>
        </p:nvSpPr>
        <p:spPr>
          <a:xfrm>
            <a:off x="8320544" y="2959314"/>
            <a:ext cx="2853923" cy="369332"/>
          </a:xfrm>
          <a:prstGeom prst="rect">
            <a:avLst/>
          </a:prstGeom>
        </p:spPr>
        <p:txBody>
          <a:bodyPr wrap="none">
            <a:spAutoFit/>
          </a:bodyPr>
          <a:lstStyle/>
          <a:p>
            <a:pPr algn="ctr"/>
            <a:r>
              <a:rPr lang="ru-RU" u="sng" dirty="0"/>
              <a:t>Расходы за 2024-2025 годы</a:t>
            </a:r>
          </a:p>
        </p:txBody>
      </p:sp>
      <p:graphicFrame>
        <p:nvGraphicFramePr>
          <p:cNvPr id="21" name="Диаграмма 20"/>
          <p:cNvGraphicFramePr/>
          <p:nvPr>
            <p:extLst>
              <p:ext uri="{D42A27DB-BD31-4B8C-83A1-F6EECF244321}">
                <p14:modId xmlns:p14="http://schemas.microsoft.com/office/powerpoint/2010/main" xmlns="" val="847123730"/>
              </p:ext>
            </p:extLst>
          </p:nvPr>
        </p:nvGraphicFramePr>
        <p:xfrm>
          <a:off x="202670" y="928936"/>
          <a:ext cx="6614711" cy="2133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Диаграмма 22"/>
          <p:cNvGraphicFramePr/>
          <p:nvPr>
            <p:extLst>
              <p:ext uri="{D42A27DB-BD31-4B8C-83A1-F6EECF244321}">
                <p14:modId xmlns:p14="http://schemas.microsoft.com/office/powerpoint/2010/main" xmlns="" val="3144642942"/>
              </p:ext>
            </p:extLst>
          </p:nvPr>
        </p:nvGraphicFramePr>
        <p:xfrm>
          <a:off x="110004" y="2842965"/>
          <a:ext cx="6858000" cy="1905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Диаграмма 23"/>
          <p:cNvGraphicFramePr/>
          <p:nvPr>
            <p:extLst>
              <p:ext uri="{D42A27DB-BD31-4B8C-83A1-F6EECF244321}">
                <p14:modId xmlns:p14="http://schemas.microsoft.com/office/powerpoint/2010/main" xmlns="" val="2282576239"/>
              </p:ext>
            </p:extLst>
          </p:nvPr>
        </p:nvGraphicFramePr>
        <p:xfrm>
          <a:off x="304800" y="4648200"/>
          <a:ext cx="6614711" cy="2057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Диаграмма 18">
            <a:extLst>
              <a:ext uri="{FF2B5EF4-FFF2-40B4-BE49-F238E27FC236}">
                <a16:creationId xmlns:a16="http://schemas.microsoft.com/office/drawing/2014/main" xmlns="" id="{659F5D1D-4FE7-425C-AD2B-4287D6F43BFE}"/>
              </a:ext>
            </a:extLst>
          </p:cNvPr>
          <p:cNvGraphicFramePr>
            <a:graphicFrameLocks/>
          </p:cNvGraphicFramePr>
          <p:nvPr>
            <p:extLst>
              <p:ext uri="{D42A27DB-BD31-4B8C-83A1-F6EECF244321}">
                <p14:modId xmlns:p14="http://schemas.microsoft.com/office/powerpoint/2010/main" xmlns="" val="2944209977"/>
              </p:ext>
            </p:extLst>
          </p:nvPr>
        </p:nvGraphicFramePr>
        <p:xfrm>
          <a:off x="7461504" y="3328649"/>
          <a:ext cx="4572000" cy="2386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Диаграмма 21">
            <a:extLst>
              <a:ext uri="{FF2B5EF4-FFF2-40B4-BE49-F238E27FC236}">
                <a16:creationId xmlns:a16="http://schemas.microsoft.com/office/drawing/2014/main" xmlns="" id="{A66AE6F0-96EC-467F-9A63-0D056084A194}"/>
              </a:ext>
            </a:extLst>
          </p:cNvPr>
          <p:cNvGraphicFramePr>
            <a:graphicFrameLocks/>
          </p:cNvGraphicFramePr>
          <p:nvPr>
            <p:extLst>
              <p:ext uri="{D42A27DB-BD31-4B8C-83A1-F6EECF244321}">
                <p14:modId xmlns:p14="http://schemas.microsoft.com/office/powerpoint/2010/main" xmlns="" val="3460026876"/>
              </p:ext>
            </p:extLst>
          </p:nvPr>
        </p:nvGraphicFramePr>
        <p:xfrm>
          <a:off x="7363692" y="949833"/>
          <a:ext cx="4718304" cy="1930273"/>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12"/>
          <p:cNvSpPr txBox="1"/>
          <p:nvPr/>
        </p:nvSpPr>
        <p:spPr>
          <a:xfrm>
            <a:off x="5715000" y="1447800"/>
            <a:ext cx="696024" cy="338554"/>
          </a:xfrm>
          <a:prstGeom prst="rect">
            <a:avLst/>
          </a:prstGeom>
          <a:noFill/>
        </p:spPr>
        <p:txBody>
          <a:bodyPr wrap="none" rtlCol="0">
            <a:spAutoFit/>
          </a:bodyPr>
          <a:lstStyle/>
          <a:p>
            <a:r>
              <a:rPr lang="ru-RU" sz="1600" b="1" dirty="0" smtClean="0">
                <a:solidFill>
                  <a:srgbClr val="0099FF"/>
                </a:solidFill>
              </a:rPr>
              <a:t>99,7%</a:t>
            </a:r>
            <a:endParaRPr lang="ru-RU" sz="1600" b="1" dirty="0">
              <a:solidFill>
                <a:srgbClr val="0099FF"/>
              </a:solidFill>
            </a:endParaRPr>
          </a:p>
        </p:txBody>
      </p:sp>
      <p:sp>
        <p:nvSpPr>
          <p:cNvPr id="14" name="TextBox 13"/>
          <p:cNvSpPr txBox="1"/>
          <p:nvPr/>
        </p:nvSpPr>
        <p:spPr>
          <a:xfrm>
            <a:off x="1752600" y="1371600"/>
            <a:ext cx="699230" cy="338554"/>
          </a:xfrm>
          <a:prstGeom prst="rect">
            <a:avLst/>
          </a:prstGeom>
          <a:noFill/>
        </p:spPr>
        <p:txBody>
          <a:bodyPr wrap="none" rtlCol="0">
            <a:spAutoFit/>
          </a:bodyPr>
          <a:lstStyle/>
          <a:p>
            <a:r>
              <a:rPr lang="ru-RU" sz="1600" b="1" dirty="0" smtClean="0">
                <a:solidFill>
                  <a:srgbClr val="0099FF"/>
                </a:solidFill>
              </a:rPr>
              <a:t>95,8%</a:t>
            </a:r>
            <a:endParaRPr lang="ru-RU" sz="1600" b="1" dirty="0">
              <a:solidFill>
                <a:srgbClr val="0099FF"/>
              </a:solidFill>
            </a:endParaRPr>
          </a:p>
        </p:txBody>
      </p:sp>
      <p:sp>
        <p:nvSpPr>
          <p:cNvPr id="15" name="TextBox 14"/>
          <p:cNvSpPr txBox="1"/>
          <p:nvPr/>
        </p:nvSpPr>
        <p:spPr>
          <a:xfrm>
            <a:off x="5791200" y="3352800"/>
            <a:ext cx="696024" cy="338554"/>
          </a:xfrm>
          <a:prstGeom prst="rect">
            <a:avLst/>
          </a:prstGeom>
          <a:noFill/>
        </p:spPr>
        <p:txBody>
          <a:bodyPr wrap="none" rtlCol="0">
            <a:spAutoFit/>
          </a:bodyPr>
          <a:lstStyle/>
          <a:p>
            <a:r>
              <a:rPr lang="ru-RU" sz="1600" b="1" dirty="0" smtClean="0">
                <a:solidFill>
                  <a:srgbClr val="0099FF"/>
                </a:solidFill>
              </a:rPr>
              <a:t>97,5%</a:t>
            </a:r>
            <a:endParaRPr lang="ru-RU" sz="1600" b="1" dirty="0">
              <a:solidFill>
                <a:srgbClr val="0099FF"/>
              </a:solidFill>
            </a:endParaRPr>
          </a:p>
        </p:txBody>
      </p:sp>
      <p:sp>
        <p:nvSpPr>
          <p:cNvPr id="16" name="TextBox 15"/>
          <p:cNvSpPr txBox="1"/>
          <p:nvPr/>
        </p:nvSpPr>
        <p:spPr>
          <a:xfrm>
            <a:off x="1828800" y="3276600"/>
            <a:ext cx="696024" cy="338554"/>
          </a:xfrm>
          <a:prstGeom prst="rect">
            <a:avLst/>
          </a:prstGeom>
          <a:noFill/>
        </p:spPr>
        <p:txBody>
          <a:bodyPr wrap="none" rtlCol="0">
            <a:spAutoFit/>
          </a:bodyPr>
          <a:lstStyle/>
          <a:p>
            <a:r>
              <a:rPr lang="ru-RU" sz="1600" b="1" dirty="0" smtClean="0">
                <a:solidFill>
                  <a:srgbClr val="0099FF"/>
                </a:solidFill>
              </a:rPr>
              <a:t>92,3%</a:t>
            </a:r>
            <a:endParaRPr lang="ru-RU" sz="1600" b="1" dirty="0">
              <a:solidFill>
                <a:srgbClr val="0099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4384" y="22862"/>
            <a:ext cx="9968808" cy="7620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9144" y="218523"/>
            <a:ext cx="9220200" cy="369332"/>
          </a:xfrm>
          <a:prstGeom prst="rect">
            <a:avLst/>
          </a:prstGeom>
        </p:spPr>
        <p:txBody>
          <a:bodyPr wrap="square">
            <a:spAutoFit/>
          </a:bodyPr>
          <a:lstStyle/>
          <a:p>
            <a:r>
              <a:rPr lang="ru-RU" dirty="0">
                <a:solidFill>
                  <a:schemeClr val="bg1"/>
                </a:solidFill>
                <a:cs typeface="Times New Roman" panose="02020603050405020304" pitchFamily="18" charset="0"/>
              </a:rPr>
              <a:t>Исполнение и структура доходов бюджета города Урай за 2024-2025 годы, тыс.рублей</a:t>
            </a:r>
          </a:p>
        </p:txBody>
      </p:sp>
      <p:sp>
        <p:nvSpPr>
          <p:cNvPr id="15" name="Выгнутая вверх стрелка 14"/>
          <p:cNvSpPr/>
          <p:nvPr/>
        </p:nvSpPr>
        <p:spPr>
          <a:xfrm>
            <a:off x="1447800" y="2057400"/>
            <a:ext cx="4114800" cy="5334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TextBox 15"/>
          <p:cNvSpPr txBox="1"/>
          <p:nvPr/>
        </p:nvSpPr>
        <p:spPr>
          <a:xfrm>
            <a:off x="2895600" y="2133601"/>
            <a:ext cx="1295400" cy="338554"/>
          </a:xfrm>
          <a:prstGeom prst="rect">
            <a:avLst/>
          </a:prstGeom>
          <a:noFill/>
        </p:spPr>
        <p:txBody>
          <a:bodyPr wrap="square" rtlCol="0">
            <a:spAutoFit/>
          </a:bodyPr>
          <a:lstStyle/>
          <a:p>
            <a:pPr algn="ctr"/>
            <a:r>
              <a:rPr lang="ru-RU" sz="1600" b="1" dirty="0">
                <a:solidFill>
                  <a:srgbClr val="FF0000"/>
                </a:solidFill>
              </a:rPr>
              <a:t>- 894 436,4</a:t>
            </a:r>
          </a:p>
        </p:txBody>
      </p:sp>
      <p:sp>
        <p:nvSpPr>
          <p:cNvPr id="32" name="Скругленный прямоугольник 31"/>
          <p:cNvSpPr/>
          <p:nvPr/>
        </p:nvSpPr>
        <p:spPr>
          <a:xfrm>
            <a:off x="990600" y="1295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solidFill>
              </a:rPr>
              <a:t>6 537 169,1</a:t>
            </a:r>
          </a:p>
        </p:txBody>
      </p:sp>
      <p:sp>
        <p:nvSpPr>
          <p:cNvPr id="33" name="Скругленный прямоугольник 32"/>
          <p:cNvSpPr/>
          <p:nvPr/>
        </p:nvSpPr>
        <p:spPr>
          <a:xfrm>
            <a:off x="2895600" y="1295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solidFill>
              </a:rPr>
              <a:t>5 660 170,6</a:t>
            </a:r>
          </a:p>
        </p:txBody>
      </p:sp>
      <p:sp>
        <p:nvSpPr>
          <p:cNvPr id="34" name="Скругленный прямоугольник 33"/>
          <p:cNvSpPr/>
          <p:nvPr/>
        </p:nvSpPr>
        <p:spPr>
          <a:xfrm>
            <a:off x="4800600" y="1295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tx1"/>
                </a:solidFill>
              </a:rPr>
              <a:t>5 642 732,7</a:t>
            </a:r>
          </a:p>
        </p:txBody>
      </p:sp>
      <p:sp>
        <p:nvSpPr>
          <p:cNvPr id="35" name="Стрелка вниз 34"/>
          <p:cNvSpPr/>
          <p:nvPr/>
        </p:nvSpPr>
        <p:spPr>
          <a:xfrm>
            <a:off x="1447800" y="1676400"/>
            <a:ext cx="304800" cy="4572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Стрелка вниз 35"/>
          <p:cNvSpPr/>
          <p:nvPr/>
        </p:nvSpPr>
        <p:spPr>
          <a:xfrm>
            <a:off x="5257800" y="1676400"/>
            <a:ext cx="304800" cy="5334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низ 36"/>
          <p:cNvSpPr/>
          <p:nvPr/>
        </p:nvSpPr>
        <p:spPr>
          <a:xfrm>
            <a:off x="3352800" y="1600200"/>
            <a:ext cx="304800" cy="4572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3" name="Диаграмма 22"/>
          <p:cNvGraphicFramePr/>
          <p:nvPr/>
        </p:nvGraphicFramePr>
        <p:xfrm>
          <a:off x="6705600" y="914401"/>
          <a:ext cx="51562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8610600" y="2209801"/>
            <a:ext cx="838200" cy="338554"/>
          </a:xfrm>
          <a:prstGeom prst="rect">
            <a:avLst/>
          </a:prstGeom>
          <a:noFill/>
        </p:spPr>
        <p:txBody>
          <a:bodyPr wrap="square" rtlCol="0">
            <a:spAutoFit/>
          </a:bodyPr>
          <a:lstStyle/>
          <a:p>
            <a:pPr algn="ctr"/>
            <a:r>
              <a:rPr lang="ru-RU" sz="1600" dirty="0"/>
              <a:t>76,3%</a:t>
            </a:r>
          </a:p>
        </p:txBody>
      </p:sp>
      <p:sp>
        <p:nvSpPr>
          <p:cNvPr id="25" name="TextBox 24"/>
          <p:cNvSpPr txBox="1"/>
          <p:nvPr/>
        </p:nvSpPr>
        <p:spPr>
          <a:xfrm>
            <a:off x="7467600" y="1143000"/>
            <a:ext cx="838200" cy="338554"/>
          </a:xfrm>
          <a:prstGeom prst="rect">
            <a:avLst/>
          </a:prstGeom>
          <a:noFill/>
        </p:spPr>
        <p:txBody>
          <a:bodyPr wrap="square" rtlCol="0">
            <a:spAutoFit/>
          </a:bodyPr>
          <a:lstStyle/>
          <a:p>
            <a:pPr algn="ctr"/>
            <a:r>
              <a:rPr lang="ru-RU" sz="1600" dirty="0"/>
              <a:t>2,8%</a:t>
            </a:r>
          </a:p>
        </p:txBody>
      </p:sp>
      <p:sp>
        <p:nvSpPr>
          <p:cNvPr id="26" name="TextBox 25"/>
          <p:cNvSpPr txBox="1"/>
          <p:nvPr/>
        </p:nvSpPr>
        <p:spPr>
          <a:xfrm>
            <a:off x="7162800" y="1905001"/>
            <a:ext cx="838200" cy="338554"/>
          </a:xfrm>
          <a:prstGeom prst="rect">
            <a:avLst/>
          </a:prstGeom>
          <a:noFill/>
        </p:spPr>
        <p:txBody>
          <a:bodyPr wrap="square" rtlCol="0">
            <a:spAutoFit/>
          </a:bodyPr>
          <a:lstStyle/>
          <a:p>
            <a:pPr algn="ctr"/>
            <a:r>
              <a:rPr lang="ru-RU" sz="1600" dirty="0"/>
              <a:t>20,9%</a:t>
            </a:r>
          </a:p>
        </p:txBody>
      </p:sp>
      <p:graphicFrame>
        <p:nvGraphicFramePr>
          <p:cNvPr id="29" name="Диаграмма 28"/>
          <p:cNvGraphicFramePr/>
          <p:nvPr/>
        </p:nvGraphicFramePr>
        <p:xfrm>
          <a:off x="6705600" y="3581401"/>
          <a:ext cx="5207000" cy="3166533"/>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p:cNvSpPr txBox="1"/>
          <p:nvPr/>
        </p:nvSpPr>
        <p:spPr>
          <a:xfrm>
            <a:off x="8534400" y="5029201"/>
            <a:ext cx="838200" cy="338554"/>
          </a:xfrm>
          <a:prstGeom prst="rect">
            <a:avLst/>
          </a:prstGeom>
          <a:noFill/>
        </p:spPr>
        <p:txBody>
          <a:bodyPr wrap="square" rtlCol="0">
            <a:spAutoFit/>
          </a:bodyPr>
          <a:lstStyle/>
          <a:p>
            <a:pPr algn="ctr"/>
            <a:r>
              <a:rPr lang="ru-RU" sz="1600" dirty="0"/>
              <a:t>60,5%</a:t>
            </a:r>
          </a:p>
        </p:txBody>
      </p:sp>
      <p:sp>
        <p:nvSpPr>
          <p:cNvPr id="31" name="TextBox 30"/>
          <p:cNvSpPr txBox="1"/>
          <p:nvPr/>
        </p:nvSpPr>
        <p:spPr>
          <a:xfrm>
            <a:off x="7162800" y="4800601"/>
            <a:ext cx="838200" cy="338554"/>
          </a:xfrm>
          <a:prstGeom prst="rect">
            <a:avLst/>
          </a:prstGeom>
          <a:noFill/>
        </p:spPr>
        <p:txBody>
          <a:bodyPr wrap="square" rtlCol="0">
            <a:spAutoFit/>
          </a:bodyPr>
          <a:lstStyle/>
          <a:p>
            <a:pPr algn="ctr"/>
            <a:r>
              <a:rPr lang="ru-RU" sz="1600" dirty="0"/>
              <a:t>36,2%</a:t>
            </a:r>
          </a:p>
        </p:txBody>
      </p:sp>
      <p:sp>
        <p:nvSpPr>
          <p:cNvPr id="39" name="TextBox 38"/>
          <p:cNvSpPr txBox="1"/>
          <p:nvPr/>
        </p:nvSpPr>
        <p:spPr>
          <a:xfrm>
            <a:off x="8610600" y="4038600"/>
            <a:ext cx="838200" cy="338554"/>
          </a:xfrm>
          <a:prstGeom prst="rect">
            <a:avLst/>
          </a:prstGeom>
          <a:noFill/>
        </p:spPr>
        <p:txBody>
          <a:bodyPr wrap="square" rtlCol="0">
            <a:spAutoFit/>
          </a:bodyPr>
          <a:lstStyle/>
          <a:p>
            <a:pPr algn="ctr"/>
            <a:r>
              <a:rPr lang="ru-RU" sz="1600" dirty="0"/>
              <a:t>3,3%</a:t>
            </a:r>
          </a:p>
        </p:txBody>
      </p:sp>
      <p:cxnSp>
        <p:nvCxnSpPr>
          <p:cNvPr id="41" name="Прямая со стрелкой 40"/>
          <p:cNvCxnSpPr/>
          <p:nvPr/>
        </p:nvCxnSpPr>
        <p:spPr>
          <a:xfrm flipH="1">
            <a:off x="8305800" y="4191000"/>
            <a:ext cx="5334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44" name="Диаграмма 43"/>
          <p:cNvGraphicFramePr/>
          <p:nvPr/>
        </p:nvGraphicFramePr>
        <p:xfrm>
          <a:off x="0" y="2362200"/>
          <a:ext cx="6985000" cy="44958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0" y="209944"/>
            <a:ext cx="10134600" cy="628256"/>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0" y="381001"/>
            <a:ext cx="9296400" cy="369332"/>
          </a:xfrm>
          <a:prstGeom prst="rect">
            <a:avLst/>
          </a:prstGeom>
        </p:spPr>
        <p:txBody>
          <a:bodyPr wrap="square">
            <a:spAutoFit/>
          </a:bodyPr>
          <a:lstStyle/>
          <a:p>
            <a:r>
              <a:rPr lang="ru-RU" dirty="0">
                <a:solidFill>
                  <a:schemeClr val="bg1"/>
                </a:solidFill>
                <a:cs typeface="Times New Roman" panose="02020603050405020304" pitchFamily="18" charset="0"/>
              </a:rPr>
              <a:t>Состав и структура налоговых доходов бюджета города Урай за 2024-2025, тыс.рублей годы</a:t>
            </a:r>
          </a:p>
        </p:txBody>
      </p:sp>
      <p:sp>
        <p:nvSpPr>
          <p:cNvPr id="23" name="Скругленный прямоугольник 22"/>
          <p:cNvSpPr/>
          <p:nvPr/>
        </p:nvSpPr>
        <p:spPr>
          <a:xfrm>
            <a:off x="0" y="1828800"/>
            <a:ext cx="12954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1 368 802,0</a:t>
            </a:r>
          </a:p>
        </p:txBody>
      </p:sp>
      <p:sp>
        <p:nvSpPr>
          <p:cNvPr id="24" name="Скругленный прямоугольник 23"/>
          <p:cNvSpPr/>
          <p:nvPr/>
        </p:nvSpPr>
        <p:spPr>
          <a:xfrm>
            <a:off x="1981200" y="18288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2 044 638,6</a:t>
            </a:r>
          </a:p>
        </p:txBody>
      </p:sp>
      <p:sp>
        <p:nvSpPr>
          <p:cNvPr id="25" name="Скругленный прямоугольник 24"/>
          <p:cNvSpPr/>
          <p:nvPr/>
        </p:nvSpPr>
        <p:spPr>
          <a:xfrm>
            <a:off x="3886200" y="18288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2 042 853,8</a:t>
            </a:r>
          </a:p>
        </p:txBody>
      </p:sp>
      <p:cxnSp>
        <p:nvCxnSpPr>
          <p:cNvPr id="29" name="Прямая со стрелкой 28"/>
          <p:cNvCxnSpPr>
            <a:stCxn id="24" idx="3"/>
            <a:endCxn id="25" idx="1"/>
          </p:cNvCxnSpPr>
          <p:nvPr/>
        </p:nvCxnSpPr>
        <p:spPr>
          <a:xfrm>
            <a:off x="3124200" y="1981200"/>
            <a:ext cx="7620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05000" y="990601"/>
            <a:ext cx="1295400" cy="307777"/>
          </a:xfrm>
          <a:prstGeom prst="rect">
            <a:avLst/>
          </a:prstGeom>
          <a:noFill/>
        </p:spPr>
        <p:txBody>
          <a:bodyPr wrap="square" rtlCol="0">
            <a:spAutoFit/>
          </a:bodyPr>
          <a:lstStyle/>
          <a:p>
            <a:pPr algn="ctr"/>
            <a:r>
              <a:rPr lang="ru-RU" sz="1400" dirty="0">
                <a:solidFill>
                  <a:srgbClr val="000099"/>
                </a:solidFill>
              </a:rPr>
              <a:t>+ 674 051,8</a:t>
            </a:r>
          </a:p>
        </p:txBody>
      </p:sp>
      <p:graphicFrame>
        <p:nvGraphicFramePr>
          <p:cNvPr id="18" name="Диаграмма 17"/>
          <p:cNvGraphicFramePr/>
          <p:nvPr/>
        </p:nvGraphicFramePr>
        <p:xfrm>
          <a:off x="8305800" y="1219202"/>
          <a:ext cx="3759200" cy="51477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Диаграмма 18"/>
          <p:cNvGraphicFramePr/>
          <p:nvPr/>
        </p:nvGraphicFramePr>
        <p:xfrm>
          <a:off x="-152400" y="2362201"/>
          <a:ext cx="8458200" cy="4309533"/>
        </p:xfrm>
        <a:graphic>
          <a:graphicData uri="http://schemas.openxmlformats.org/drawingml/2006/chart">
            <c:chart xmlns:c="http://schemas.openxmlformats.org/drawingml/2006/chart" xmlns:r="http://schemas.openxmlformats.org/officeDocument/2006/relationships" r:id="rId4"/>
          </a:graphicData>
        </a:graphic>
      </p:graphicFrame>
      <p:cxnSp>
        <p:nvCxnSpPr>
          <p:cNvPr id="30" name="Прямая со стрелкой 29"/>
          <p:cNvCxnSpPr>
            <a:stCxn id="23" idx="3"/>
          </p:cNvCxnSpPr>
          <p:nvPr/>
        </p:nvCxnSpPr>
        <p:spPr>
          <a:xfrm>
            <a:off x="1295400" y="1981200"/>
            <a:ext cx="6858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981200" y="1371602"/>
            <a:ext cx="1295400" cy="307777"/>
          </a:xfrm>
          <a:prstGeom prst="rect">
            <a:avLst/>
          </a:prstGeom>
          <a:noFill/>
        </p:spPr>
        <p:txBody>
          <a:bodyPr wrap="square" rtlCol="0">
            <a:spAutoFit/>
          </a:bodyPr>
          <a:lstStyle/>
          <a:p>
            <a:pPr algn="ctr"/>
            <a:r>
              <a:rPr lang="ru-RU" sz="1400" dirty="0">
                <a:solidFill>
                  <a:srgbClr val="000099"/>
                </a:solidFill>
              </a:rPr>
              <a:t>+ 49,2%</a:t>
            </a:r>
          </a:p>
        </p:txBody>
      </p:sp>
      <p:sp>
        <p:nvSpPr>
          <p:cNvPr id="37" name="Выгнутая вверх стрелка 36"/>
          <p:cNvSpPr/>
          <p:nvPr/>
        </p:nvSpPr>
        <p:spPr>
          <a:xfrm>
            <a:off x="685800" y="1295400"/>
            <a:ext cx="3962400" cy="4572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8" name="TextBox 37"/>
          <p:cNvSpPr txBox="1"/>
          <p:nvPr/>
        </p:nvSpPr>
        <p:spPr>
          <a:xfrm>
            <a:off x="10363200" y="4038602"/>
            <a:ext cx="1295400" cy="307777"/>
          </a:xfrm>
          <a:prstGeom prst="rect">
            <a:avLst/>
          </a:prstGeom>
          <a:noFill/>
        </p:spPr>
        <p:txBody>
          <a:bodyPr wrap="square" rtlCol="0">
            <a:spAutoFit/>
          </a:bodyPr>
          <a:lstStyle/>
          <a:p>
            <a:pPr algn="ctr"/>
            <a:r>
              <a:rPr lang="ru-RU" sz="1400" dirty="0"/>
              <a:t>82,5%</a:t>
            </a:r>
          </a:p>
        </p:txBody>
      </p:sp>
      <p:sp>
        <p:nvSpPr>
          <p:cNvPr id="39" name="TextBox 38"/>
          <p:cNvSpPr txBox="1"/>
          <p:nvPr/>
        </p:nvSpPr>
        <p:spPr>
          <a:xfrm>
            <a:off x="8153400" y="2971801"/>
            <a:ext cx="609600" cy="307777"/>
          </a:xfrm>
          <a:prstGeom prst="rect">
            <a:avLst/>
          </a:prstGeom>
          <a:noFill/>
        </p:spPr>
        <p:txBody>
          <a:bodyPr wrap="square" rtlCol="0">
            <a:spAutoFit/>
          </a:bodyPr>
          <a:lstStyle/>
          <a:p>
            <a:pPr algn="ctr"/>
            <a:r>
              <a:rPr lang="ru-RU" sz="1400" dirty="0"/>
              <a:t>1,1%</a:t>
            </a:r>
          </a:p>
        </p:txBody>
      </p:sp>
      <p:sp>
        <p:nvSpPr>
          <p:cNvPr id="40" name="TextBox 39"/>
          <p:cNvSpPr txBox="1"/>
          <p:nvPr/>
        </p:nvSpPr>
        <p:spPr>
          <a:xfrm>
            <a:off x="10210800" y="2362202"/>
            <a:ext cx="762000" cy="307777"/>
          </a:xfrm>
          <a:prstGeom prst="rect">
            <a:avLst/>
          </a:prstGeom>
          <a:noFill/>
        </p:spPr>
        <p:txBody>
          <a:bodyPr wrap="square" rtlCol="0">
            <a:spAutoFit/>
          </a:bodyPr>
          <a:lstStyle/>
          <a:p>
            <a:pPr algn="ctr"/>
            <a:r>
              <a:rPr lang="ru-RU" sz="1400" dirty="0"/>
              <a:t>1,5%</a:t>
            </a:r>
          </a:p>
        </p:txBody>
      </p:sp>
      <p:sp>
        <p:nvSpPr>
          <p:cNvPr id="41" name="TextBox 40"/>
          <p:cNvSpPr txBox="1"/>
          <p:nvPr/>
        </p:nvSpPr>
        <p:spPr>
          <a:xfrm>
            <a:off x="9448800" y="2438401"/>
            <a:ext cx="609600" cy="307777"/>
          </a:xfrm>
          <a:prstGeom prst="rect">
            <a:avLst/>
          </a:prstGeom>
          <a:noFill/>
        </p:spPr>
        <p:txBody>
          <a:bodyPr wrap="square" rtlCol="0">
            <a:spAutoFit/>
          </a:bodyPr>
          <a:lstStyle/>
          <a:p>
            <a:pPr algn="ctr"/>
            <a:r>
              <a:rPr lang="ru-RU" sz="1400" dirty="0"/>
              <a:t>3,4%</a:t>
            </a:r>
          </a:p>
        </p:txBody>
      </p:sp>
      <p:sp>
        <p:nvSpPr>
          <p:cNvPr id="42" name="TextBox 41"/>
          <p:cNvSpPr txBox="1"/>
          <p:nvPr/>
        </p:nvSpPr>
        <p:spPr>
          <a:xfrm>
            <a:off x="8915400" y="3124202"/>
            <a:ext cx="1295400" cy="307777"/>
          </a:xfrm>
          <a:prstGeom prst="rect">
            <a:avLst/>
          </a:prstGeom>
          <a:noFill/>
        </p:spPr>
        <p:txBody>
          <a:bodyPr wrap="square" rtlCol="0">
            <a:spAutoFit/>
          </a:bodyPr>
          <a:lstStyle/>
          <a:p>
            <a:pPr algn="ctr"/>
            <a:r>
              <a:rPr lang="ru-RU" sz="1400" dirty="0"/>
              <a:t>11,5%</a:t>
            </a:r>
          </a:p>
        </p:txBody>
      </p:sp>
      <p:cxnSp>
        <p:nvCxnSpPr>
          <p:cNvPr id="44" name="Прямая соединительная линия 43"/>
          <p:cNvCxnSpPr/>
          <p:nvPr/>
        </p:nvCxnSpPr>
        <p:spPr>
          <a:xfrm>
            <a:off x="8534400" y="3200400"/>
            <a:ext cx="3048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9753600" y="2667000"/>
            <a:ext cx="15240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 y="-27123"/>
            <a:ext cx="10820400" cy="704456"/>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38100" y="132550"/>
            <a:ext cx="9982200" cy="369332"/>
          </a:xfrm>
          <a:prstGeom prst="rect">
            <a:avLst/>
          </a:prstGeom>
        </p:spPr>
        <p:txBody>
          <a:bodyPr wrap="square">
            <a:spAutoFit/>
          </a:bodyPr>
          <a:lstStyle/>
          <a:p>
            <a:r>
              <a:rPr lang="ru-RU" dirty="0">
                <a:solidFill>
                  <a:schemeClr val="bg1"/>
                </a:solidFill>
                <a:cs typeface="Times New Roman" panose="02020603050405020304" pitchFamily="18" charset="0"/>
              </a:rPr>
              <a:t>Состав и структура неналоговых доходов бюджета города Урай за 2024-2025, тыс.рублей годы</a:t>
            </a:r>
          </a:p>
        </p:txBody>
      </p:sp>
      <p:sp>
        <p:nvSpPr>
          <p:cNvPr id="15" name="Скругленный прямоугольник 14"/>
          <p:cNvSpPr/>
          <p:nvPr/>
        </p:nvSpPr>
        <p:spPr>
          <a:xfrm>
            <a:off x="0" y="14478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183 152,0</a:t>
            </a:r>
          </a:p>
        </p:txBody>
      </p:sp>
      <p:sp>
        <p:nvSpPr>
          <p:cNvPr id="16" name="Скругленный прямоугольник 15"/>
          <p:cNvSpPr/>
          <p:nvPr/>
        </p:nvSpPr>
        <p:spPr>
          <a:xfrm>
            <a:off x="1905000" y="14478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188 078,4</a:t>
            </a:r>
          </a:p>
        </p:txBody>
      </p:sp>
      <p:sp>
        <p:nvSpPr>
          <p:cNvPr id="17" name="Скругленный прямоугольник 16"/>
          <p:cNvSpPr/>
          <p:nvPr/>
        </p:nvSpPr>
        <p:spPr>
          <a:xfrm>
            <a:off x="3810000" y="14478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185 816,8</a:t>
            </a:r>
          </a:p>
        </p:txBody>
      </p:sp>
      <p:sp>
        <p:nvSpPr>
          <p:cNvPr id="18" name="Стрелка вниз 17"/>
          <p:cNvSpPr/>
          <p:nvPr/>
        </p:nvSpPr>
        <p:spPr>
          <a:xfrm>
            <a:off x="457200" y="1828800"/>
            <a:ext cx="228600" cy="304800"/>
          </a:xfrm>
          <a:prstGeom prst="downArrow">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низ 20"/>
          <p:cNvSpPr/>
          <p:nvPr/>
        </p:nvSpPr>
        <p:spPr>
          <a:xfrm>
            <a:off x="2362200" y="1828800"/>
            <a:ext cx="228600" cy="304800"/>
          </a:xfrm>
          <a:prstGeom prst="downArrow">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низ 21"/>
          <p:cNvSpPr/>
          <p:nvPr/>
        </p:nvSpPr>
        <p:spPr>
          <a:xfrm>
            <a:off x="4343400" y="1828800"/>
            <a:ext cx="228600" cy="304800"/>
          </a:xfrm>
          <a:prstGeom prst="downArrow">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4" name="Диаграмма 23"/>
          <p:cNvGraphicFramePr/>
          <p:nvPr/>
        </p:nvGraphicFramePr>
        <p:xfrm>
          <a:off x="8382000" y="990600"/>
          <a:ext cx="3657600" cy="5715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Диаграмма 25"/>
          <p:cNvGraphicFramePr/>
          <p:nvPr/>
        </p:nvGraphicFramePr>
        <p:xfrm>
          <a:off x="0" y="1981200"/>
          <a:ext cx="8585200" cy="5037667"/>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p:cNvSpPr txBox="1"/>
          <p:nvPr/>
        </p:nvSpPr>
        <p:spPr>
          <a:xfrm>
            <a:off x="9144000" y="3124202"/>
            <a:ext cx="838200" cy="307777"/>
          </a:xfrm>
          <a:prstGeom prst="rect">
            <a:avLst/>
          </a:prstGeom>
          <a:noFill/>
        </p:spPr>
        <p:txBody>
          <a:bodyPr wrap="square" rtlCol="0">
            <a:spAutoFit/>
          </a:bodyPr>
          <a:lstStyle/>
          <a:p>
            <a:pPr algn="ctr"/>
            <a:r>
              <a:rPr lang="ru-RU" sz="1400" dirty="0"/>
              <a:t>21,3%</a:t>
            </a:r>
          </a:p>
        </p:txBody>
      </p:sp>
      <p:sp>
        <p:nvSpPr>
          <p:cNvPr id="28" name="TextBox 27"/>
          <p:cNvSpPr txBox="1"/>
          <p:nvPr/>
        </p:nvSpPr>
        <p:spPr>
          <a:xfrm>
            <a:off x="8229600" y="3352801"/>
            <a:ext cx="609600" cy="307777"/>
          </a:xfrm>
          <a:prstGeom prst="rect">
            <a:avLst/>
          </a:prstGeom>
          <a:noFill/>
        </p:spPr>
        <p:txBody>
          <a:bodyPr wrap="square" rtlCol="0">
            <a:spAutoFit/>
          </a:bodyPr>
          <a:lstStyle/>
          <a:p>
            <a:pPr algn="ctr"/>
            <a:r>
              <a:rPr lang="ru-RU" sz="1400" dirty="0"/>
              <a:t>0,3%</a:t>
            </a:r>
          </a:p>
        </p:txBody>
      </p:sp>
      <p:sp>
        <p:nvSpPr>
          <p:cNvPr id="29" name="TextBox 28"/>
          <p:cNvSpPr txBox="1"/>
          <p:nvPr/>
        </p:nvSpPr>
        <p:spPr>
          <a:xfrm>
            <a:off x="9601200" y="2286001"/>
            <a:ext cx="609600" cy="307777"/>
          </a:xfrm>
          <a:prstGeom prst="rect">
            <a:avLst/>
          </a:prstGeom>
          <a:noFill/>
        </p:spPr>
        <p:txBody>
          <a:bodyPr wrap="square" rtlCol="0">
            <a:spAutoFit/>
          </a:bodyPr>
          <a:lstStyle/>
          <a:p>
            <a:pPr algn="ctr"/>
            <a:r>
              <a:rPr lang="ru-RU" sz="1400" dirty="0"/>
              <a:t>3,2%</a:t>
            </a:r>
          </a:p>
        </p:txBody>
      </p:sp>
      <p:sp>
        <p:nvSpPr>
          <p:cNvPr id="30" name="TextBox 29"/>
          <p:cNvSpPr txBox="1"/>
          <p:nvPr/>
        </p:nvSpPr>
        <p:spPr>
          <a:xfrm>
            <a:off x="10439400" y="2286001"/>
            <a:ext cx="609600" cy="307777"/>
          </a:xfrm>
          <a:prstGeom prst="rect">
            <a:avLst/>
          </a:prstGeom>
          <a:noFill/>
        </p:spPr>
        <p:txBody>
          <a:bodyPr wrap="square" rtlCol="0">
            <a:spAutoFit/>
          </a:bodyPr>
          <a:lstStyle/>
          <a:p>
            <a:pPr algn="ctr"/>
            <a:r>
              <a:rPr lang="ru-RU" sz="1400" dirty="0"/>
              <a:t>0,1%</a:t>
            </a:r>
          </a:p>
        </p:txBody>
      </p:sp>
      <p:sp>
        <p:nvSpPr>
          <p:cNvPr id="31" name="TextBox 30"/>
          <p:cNvSpPr txBox="1"/>
          <p:nvPr/>
        </p:nvSpPr>
        <p:spPr>
          <a:xfrm>
            <a:off x="10363200" y="3886201"/>
            <a:ext cx="762000" cy="307777"/>
          </a:xfrm>
          <a:prstGeom prst="rect">
            <a:avLst/>
          </a:prstGeom>
          <a:noFill/>
        </p:spPr>
        <p:txBody>
          <a:bodyPr wrap="square" rtlCol="0">
            <a:spAutoFit/>
          </a:bodyPr>
          <a:lstStyle/>
          <a:p>
            <a:pPr algn="ctr"/>
            <a:r>
              <a:rPr lang="ru-RU" sz="1400" dirty="0"/>
              <a:t>76,3%</a:t>
            </a:r>
          </a:p>
        </p:txBody>
      </p:sp>
      <p:cxnSp>
        <p:nvCxnSpPr>
          <p:cNvPr id="34" name="Прямая соединительная линия 33"/>
          <p:cNvCxnSpPr/>
          <p:nvPr/>
        </p:nvCxnSpPr>
        <p:spPr>
          <a:xfrm flipH="1">
            <a:off x="10363200" y="2514600"/>
            <a:ext cx="38100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Прямая соединительная линия 40"/>
          <p:cNvCxnSpPr/>
          <p:nvPr/>
        </p:nvCxnSpPr>
        <p:spPr>
          <a:xfrm>
            <a:off x="9982200" y="2514602"/>
            <a:ext cx="228600" cy="2256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0" y="228600"/>
            <a:ext cx="10807008" cy="628256"/>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152400" y="381001"/>
            <a:ext cx="10363200" cy="369332"/>
          </a:xfrm>
          <a:prstGeom prst="rect">
            <a:avLst/>
          </a:prstGeom>
        </p:spPr>
        <p:txBody>
          <a:bodyPr wrap="square">
            <a:spAutoFit/>
          </a:bodyPr>
          <a:lstStyle/>
          <a:p>
            <a:r>
              <a:rPr lang="ru-RU" dirty="0">
                <a:solidFill>
                  <a:schemeClr val="bg1"/>
                </a:solidFill>
                <a:cs typeface="Times New Roman" panose="02020603050405020304" pitchFamily="18" charset="0"/>
              </a:rPr>
              <a:t>Состав и структура безвозмездных поступлений в бюджет города Урай за 2024-2025, тыс.рублей</a:t>
            </a:r>
          </a:p>
        </p:txBody>
      </p:sp>
      <p:sp>
        <p:nvSpPr>
          <p:cNvPr id="17" name="Скругленный прямоугольник 16"/>
          <p:cNvSpPr/>
          <p:nvPr/>
        </p:nvSpPr>
        <p:spPr>
          <a:xfrm>
            <a:off x="304800" y="13716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4 985 215,1</a:t>
            </a:r>
          </a:p>
        </p:txBody>
      </p:sp>
      <p:sp>
        <p:nvSpPr>
          <p:cNvPr id="18" name="Скругленный прямоугольник 17"/>
          <p:cNvSpPr/>
          <p:nvPr/>
        </p:nvSpPr>
        <p:spPr>
          <a:xfrm>
            <a:off x="2286000" y="13716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3 427 453,6</a:t>
            </a:r>
          </a:p>
        </p:txBody>
      </p:sp>
      <p:sp>
        <p:nvSpPr>
          <p:cNvPr id="19" name="Скругленный прямоугольник 18"/>
          <p:cNvSpPr/>
          <p:nvPr/>
        </p:nvSpPr>
        <p:spPr>
          <a:xfrm>
            <a:off x="4191000" y="13716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rPr>
              <a:t>3 414 062,1</a:t>
            </a:r>
          </a:p>
        </p:txBody>
      </p:sp>
      <p:sp>
        <p:nvSpPr>
          <p:cNvPr id="20" name="Выгнутая вверх стрелка 19"/>
          <p:cNvSpPr/>
          <p:nvPr/>
        </p:nvSpPr>
        <p:spPr>
          <a:xfrm>
            <a:off x="838200" y="838200"/>
            <a:ext cx="4114800" cy="457200"/>
          </a:xfrm>
          <a:prstGeom prst="curvedDownArrow">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2133602" y="914402"/>
            <a:ext cx="1135247" cy="307777"/>
          </a:xfrm>
          <a:prstGeom prst="rect">
            <a:avLst/>
          </a:prstGeom>
          <a:noFill/>
        </p:spPr>
        <p:txBody>
          <a:bodyPr wrap="none" rtlCol="0">
            <a:spAutoFit/>
          </a:bodyPr>
          <a:lstStyle/>
          <a:p>
            <a:r>
              <a:rPr lang="ru-RU" sz="1400" dirty="0"/>
              <a:t>- 1 571 153,0</a:t>
            </a:r>
          </a:p>
        </p:txBody>
      </p:sp>
      <p:sp>
        <p:nvSpPr>
          <p:cNvPr id="16" name="Стрелка вниз 15"/>
          <p:cNvSpPr/>
          <p:nvPr/>
        </p:nvSpPr>
        <p:spPr>
          <a:xfrm>
            <a:off x="685800" y="1752600"/>
            <a:ext cx="228600" cy="304800"/>
          </a:xfrm>
          <a:prstGeom prst="downArrow">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низ 21"/>
          <p:cNvSpPr/>
          <p:nvPr/>
        </p:nvSpPr>
        <p:spPr>
          <a:xfrm>
            <a:off x="2743200" y="1752600"/>
            <a:ext cx="228600" cy="304800"/>
          </a:xfrm>
          <a:prstGeom prst="downArrow">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низ 22"/>
          <p:cNvSpPr/>
          <p:nvPr/>
        </p:nvSpPr>
        <p:spPr>
          <a:xfrm>
            <a:off x="4648200" y="1752600"/>
            <a:ext cx="228600" cy="304800"/>
          </a:xfrm>
          <a:prstGeom prst="downArrow">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25" name="Диаграмма 24"/>
          <p:cNvGraphicFramePr/>
          <p:nvPr/>
        </p:nvGraphicFramePr>
        <p:xfrm>
          <a:off x="8077200" y="990600"/>
          <a:ext cx="3759200" cy="49953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Диаграмма 25"/>
          <p:cNvGraphicFramePr/>
          <p:nvPr/>
        </p:nvGraphicFramePr>
        <p:xfrm>
          <a:off x="0" y="2133600"/>
          <a:ext cx="8128000" cy="4724400"/>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p:cNvSpPr txBox="1"/>
          <p:nvPr/>
        </p:nvSpPr>
        <p:spPr>
          <a:xfrm>
            <a:off x="8686800" y="1905001"/>
            <a:ext cx="609600" cy="307777"/>
          </a:xfrm>
          <a:prstGeom prst="rect">
            <a:avLst/>
          </a:prstGeom>
          <a:noFill/>
        </p:spPr>
        <p:txBody>
          <a:bodyPr wrap="square" rtlCol="0">
            <a:spAutoFit/>
          </a:bodyPr>
          <a:lstStyle/>
          <a:p>
            <a:pPr algn="ctr"/>
            <a:r>
              <a:rPr lang="ru-RU" sz="1400" dirty="0"/>
              <a:t>2,3%</a:t>
            </a:r>
          </a:p>
        </p:txBody>
      </p:sp>
      <p:sp>
        <p:nvSpPr>
          <p:cNvPr id="28" name="TextBox 27"/>
          <p:cNvSpPr txBox="1"/>
          <p:nvPr/>
        </p:nvSpPr>
        <p:spPr>
          <a:xfrm>
            <a:off x="10363200" y="1524001"/>
            <a:ext cx="609600" cy="307777"/>
          </a:xfrm>
          <a:prstGeom prst="rect">
            <a:avLst/>
          </a:prstGeom>
          <a:noFill/>
        </p:spPr>
        <p:txBody>
          <a:bodyPr wrap="square" rtlCol="0">
            <a:spAutoFit/>
          </a:bodyPr>
          <a:lstStyle/>
          <a:p>
            <a:pPr algn="ctr"/>
            <a:r>
              <a:rPr lang="ru-RU" sz="1400" dirty="0"/>
              <a:t>6,3%</a:t>
            </a:r>
          </a:p>
        </p:txBody>
      </p:sp>
      <p:sp>
        <p:nvSpPr>
          <p:cNvPr id="29" name="TextBox 28"/>
          <p:cNvSpPr txBox="1"/>
          <p:nvPr/>
        </p:nvSpPr>
        <p:spPr>
          <a:xfrm>
            <a:off x="9220200" y="1371601"/>
            <a:ext cx="609600" cy="307777"/>
          </a:xfrm>
          <a:prstGeom prst="rect">
            <a:avLst/>
          </a:prstGeom>
          <a:noFill/>
        </p:spPr>
        <p:txBody>
          <a:bodyPr wrap="square" rtlCol="0">
            <a:spAutoFit/>
          </a:bodyPr>
          <a:lstStyle/>
          <a:p>
            <a:pPr algn="ctr"/>
            <a:r>
              <a:rPr lang="ru-RU" sz="1400" dirty="0"/>
              <a:t>0,6%</a:t>
            </a:r>
          </a:p>
        </p:txBody>
      </p:sp>
      <p:sp>
        <p:nvSpPr>
          <p:cNvPr id="30" name="TextBox 29"/>
          <p:cNvSpPr txBox="1"/>
          <p:nvPr/>
        </p:nvSpPr>
        <p:spPr>
          <a:xfrm>
            <a:off x="10668000" y="3429002"/>
            <a:ext cx="838200" cy="307777"/>
          </a:xfrm>
          <a:prstGeom prst="rect">
            <a:avLst/>
          </a:prstGeom>
          <a:noFill/>
        </p:spPr>
        <p:txBody>
          <a:bodyPr wrap="square" rtlCol="0">
            <a:spAutoFit/>
          </a:bodyPr>
          <a:lstStyle/>
          <a:p>
            <a:pPr algn="ctr"/>
            <a:r>
              <a:rPr lang="ru-RU" sz="1400" dirty="0"/>
              <a:t>40,9%</a:t>
            </a:r>
          </a:p>
        </p:txBody>
      </p:sp>
      <p:sp>
        <p:nvSpPr>
          <p:cNvPr id="31" name="TextBox 30"/>
          <p:cNvSpPr txBox="1"/>
          <p:nvPr/>
        </p:nvSpPr>
        <p:spPr>
          <a:xfrm>
            <a:off x="8534400" y="3733800"/>
            <a:ext cx="762000" cy="307777"/>
          </a:xfrm>
          <a:prstGeom prst="rect">
            <a:avLst/>
          </a:prstGeom>
          <a:noFill/>
        </p:spPr>
        <p:txBody>
          <a:bodyPr wrap="square" rtlCol="0">
            <a:spAutoFit/>
          </a:bodyPr>
          <a:lstStyle/>
          <a:p>
            <a:pPr algn="ctr"/>
            <a:r>
              <a:rPr lang="ru-RU" sz="1400" dirty="0"/>
              <a:t>49,9%</a:t>
            </a:r>
          </a:p>
        </p:txBody>
      </p:sp>
      <p:cxnSp>
        <p:nvCxnSpPr>
          <p:cNvPr id="33" name="Прямая соединительная линия 32"/>
          <p:cNvCxnSpPr/>
          <p:nvPr/>
        </p:nvCxnSpPr>
        <p:spPr>
          <a:xfrm>
            <a:off x="9144000" y="2133600"/>
            <a:ext cx="5334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9525000" y="1600200"/>
            <a:ext cx="30480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Y:\Влад\2019\эскизы\герб.png"/>
          <p:cNvPicPr>
            <a:picLocks noChangeAspect="1" noChangeArrowheads="1"/>
          </p:cNvPicPr>
          <p:nvPr/>
        </p:nvPicPr>
        <p:blipFill>
          <a:blip r:embed="rId2" cstate="print"/>
          <a:srcRect l="89185" b="81873"/>
          <a:stretch>
            <a:fillRect/>
          </a:stretch>
        </p:blipFill>
        <p:spPr bwMode="auto">
          <a:xfrm>
            <a:off x="11610404" y="1"/>
            <a:ext cx="581595" cy="762000"/>
          </a:xfrm>
          <a:prstGeom prst="rect">
            <a:avLst/>
          </a:prstGeom>
          <a:noFill/>
        </p:spPr>
      </p:pic>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744200" cy="6096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0" y="152400"/>
            <a:ext cx="8686800" cy="369332"/>
          </a:xfrm>
          <a:prstGeom prst="rect">
            <a:avLst/>
          </a:prstGeom>
        </p:spPr>
        <p:txBody>
          <a:bodyPr wrap="square">
            <a:spAutoFit/>
          </a:bodyPr>
          <a:lstStyle/>
          <a:p>
            <a:r>
              <a:rPr lang="ru-RU" dirty="0">
                <a:solidFill>
                  <a:schemeClr val="bg1"/>
                </a:solidFill>
                <a:cs typeface="Times New Roman" panose="02020603050405020304" pitchFamily="18" charset="0"/>
              </a:rPr>
              <a:t>Анализ исполнения доходов бюджета города Урай за </a:t>
            </a:r>
            <a:r>
              <a:rPr lang="ru-RU" dirty="0" smtClean="0">
                <a:solidFill>
                  <a:schemeClr val="bg1"/>
                </a:solidFill>
                <a:cs typeface="Times New Roman" panose="02020603050405020304" pitchFamily="18" charset="0"/>
              </a:rPr>
              <a:t>2025 </a:t>
            </a:r>
            <a:r>
              <a:rPr lang="ru-RU" dirty="0">
                <a:solidFill>
                  <a:schemeClr val="bg1"/>
                </a:solidFill>
                <a:cs typeface="Times New Roman" panose="02020603050405020304" pitchFamily="18" charset="0"/>
              </a:rPr>
              <a:t>год, тыс.рублей</a:t>
            </a:r>
          </a:p>
        </p:txBody>
      </p:sp>
      <p:graphicFrame>
        <p:nvGraphicFramePr>
          <p:cNvPr id="9" name="Таблица 8"/>
          <p:cNvGraphicFramePr>
            <a:graphicFrameLocks noGrp="1"/>
          </p:cNvGraphicFramePr>
          <p:nvPr/>
        </p:nvGraphicFramePr>
        <p:xfrm>
          <a:off x="152400" y="685800"/>
          <a:ext cx="11811001" cy="6041447"/>
        </p:xfrm>
        <a:graphic>
          <a:graphicData uri="http://schemas.openxmlformats.org/drawingml/2006/table">
            <a:tbl>
              <a:tblPr>
                <a:tableStyleId>{BC89EF96-8CEA-46FF-86C4-4CE0E7609802}</a:tableStyleId>
              </a:tblPr>
              <a:tblGrid>
                <a:gridCol w="1352605"/>
                <a:gridCol w="1206816"/>
                <a:gridCol w="834242"/>
                <a:gridCol w="996231"/>
                <a:gridCol w="791706"/>
                <a:gridCol w="914400"/>
                <a:gridCol w="3048000"/>
                <a:gridCol w="1143000"/>
                <a:gridCol w="1524001"/>
              </a:tblGrid>
              <a:tr h="806946">
                <a:tc>
                  <a:txBody>
                    <a:bodyPr/>
                    <a:lstStyle/>
                    <a:p>
                      <a:pPr algn="ctr" fontAlgn="ctr"/>
                      <a:r>
                        <a:rPr lang="ru-RU" sz="1000" u="none" strike="noStrike" dirty="0"/>
                        <a:t>Наименование показателя</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Код бюджетной классификации</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Первоначально утвержденный план на 2025 год* (решение Думы г.Урай от 29.11.2024 №81)  </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Уточненный план на 2025 год** (решение Думы г.Урай от 19.12.2025 №109 с учетом внесенных изменений в </a:t>
                      </a:r>
                      <a:r>
                        <a:rPr lang="ru-RU" sz="1000" u="none" strike="noStrike" dirty="0" smtClean="0"/>
                        <a:t>СБР</a:t>
                      </a:r>
                      <a:endParaRPr lang="ru-RU" sz="1000" b="1" i="0" u="none" strike="noStrike" dirty="0">
                        <a:latin typeface="Times New Roman"/>
                      </a:endParaRPr>
                    </a:p>
                  </a:txBody>
                  <a:tcPr marL="4181" marR="4181" marT="4181" marB="0" anchor="ctr"/>
                </a:tc>
                <a:tc>
                  <a:txBody>
                    <a:bodyPr/>
                    <a:lstStyle/>
                    <a:p>
                      <a:pPr algn="ctr" fontAlgn="ctr"/>
                      <a:r>
                        <a:rPr lang="ru-RU" sz="1000" u="none" strike="noStrike"/>
                        <a:t>Исполнено на 01.01.2026 (за 2025 год)</a:t>
                      </a:r>
                      <a:endParaRPr lang="ru-RU" sz="1000" b="1" i="0" u="none" strike="noStrike">
                        <a:latin typeface="Times New Roman"/>
                      </a:endParaRPr>
                    </a:p>
                  </a:txBody>
                  <a:tcPr marL="4181" marR="4181" marT="4181" marB="0" anchor="ctr"/>
                </a:tc>
                <a:tc>
                  <a:txBody>
                    <a:bodyPr/>
                    <a:lstStyle/>
                    <a:p>
                      <a:pPr algn="ctr" fontAlgn="ctr"/>
                      <a:r>
                        <a:rPr lang="ru-RU" sz="1000" u="none" strike="noStrike" dirty="0"/>
                        <a:t>% исполнения к </a:t>
                      </a:r>
                      <a:r>
                        <a:rPr lang="ru-RU" sz="1000" u="sng" strike="noStrike" dirty="0"/>
                        <a:t>первоначально утвержденному</a:t>
                      </a:r>
                      <a:r>
                        <a:rPr lang="ru-RU" sz="1000" u="none" strike="noStrike" dirty="0"/>
                        <a:t> плану 2025 года</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Причины отклонения фактического исполнения  от </a:t>
                      </a:r>
                      <a:r>
                        <a:rPr lang="ru-RU" sz="1000" u="sng" strike="noStrike" dirty="0"/>
                        <a:t>первоначально утвержденного</a:t>
                      </a:r>
                      <a:r>
                        <a:rPr lang="ru-RU" sz="1000" u="none" strike="noStrike" dirty="0"/>
                        <a:t> плана 2025 года (менее 95% и более 105% к годовому плану)</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 исполнения к уточненной сводной бюджетной росписи</a:t>
                      </a:r>
                      <a:r>
                        <a:rPr lang="ru-RU" sz="1000" u="sng" strike="noStrike" dirty="0"/>
                        <a:t> (уточненному</a:t>
                      </a:r>
                      <a:r>
                        <a:rPr lang="ru-RU" sz="1000" u="none" strike="noStrike" dirty="0"/>
                        <a:t> плану 2025 года)</a:t>
                      </a:r>
                      <a:endParaRPr lang="ru-RU" sz="1000" b="1" i="0" u="none" strike="noStrike" dirty="0">
                        <a:latin typeface="Times New Roman"/>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уточненного плана </a:t>
                      </a:r>
                      <a:r>
                        <a:rPr lang="ru-RU" sz="1000" u="none" strike="noStrike"/>
                        <a:t>2025 года (менее 95% и более 105% к годовому плану)</a:t>
                      </a:r>
                      <a:endParaRPr lang="ru-RU" sz="1000" b="1" i="0" u="none" strike="noStrike">
                        <a:latin typeface="Times New Roman"/>
                      </a:endParaRPr>
                    </a:p>
                  </a:txBody>
                  <a:tcPr marL="4181" marR="4181" marT="4181" marB="0" anchor="ctr"/>
                </a:tc>
              </a:tr>
              <a:tr h="79440">
                <a:tc>
                  <a:txBody>
                    <a:bodyPr/>
                    <a:lstStyle/>
                    <a:p>
                      <a:pPr algn="ctr" fontAlgn="ctr"/>
                      <a:r>
                        <a:rPr lang="ru-RU" sz="1000" u="none" strike="noStrike"/>
                        <a:t>1</a:t>
                      </a:r>
                      <a:endParaRPr lang="ru-RU" sz="1000" b="0" i="0" u="none" strike="noStrike">
                        <a:latin typeface="Times New Roman"/>
                      </a:endParaRPr>
                    </a:p>
                  </a:txBody>
                  <a:tcPr marL="4181" marR="4181" marT="4181" marB="0" anchor="ctr"/>
                </a:tc>
                <a:tc>
                  <a:txBody>
                    <a:bodyPr/>
                    <a:lstStyle/>
                    <a:p>
                      <a:pPr algn="ctr" fontAlgn="ctr"/>
                      <a:r>
                        <a:rPr lang="ru-RU" sz="1000" u="none" strike="noStrike"/>
                        <a:t>2</a:t>
                      </a:r>
                      <a:endParaRPr lang="ru-RU" sz="1000" b="0" i="0" u="none" strike="noStrike">
                        <a:latin typeface="Times New Roman"/>
                      </a:endParaRPr>
                    </a:p>
                  </a:txBody>
                  <a:tcPr marL="4181" marR="4181" marT="4181" marB="0" anchor="ctr"/>
                </a:tc>
                <a:tc>
                  <a:txBody>
                    <a:bodyPr/>
                    <a:lstStyle/>
                    <a:p>
                      <a:pPr algn="ctr" fontAlgn="ctr"/>
                      <a:r>
                        <a:rPr lang="ru-RU" sz="1000" u="none" strike="noStrike"/>
                        <a:t>3</a:t>
                      </a:r>
                      <a:endParaRPr lang="ru-RU" sz="1000" b="0" i="0" u="none" strike="noStrike">
                        <a:latin typeface="Times New Roman"/>
                      </a:endParaRPr>
                    </a:p>
                  </a:txBody>
                  <a:tcPr marL="4181" marR="4181" marT="4181" marB="0" anchor="ctr"/>
                </a:tc>
                <a:tc>
                  <a:txBody>
                    <a:bodyPr/>
                    <a:lstStyle/>
                    <a:p>
                      <a:pPr algn="ctr" fontAlgn="ctr"/>
                      <a:r>
                        <a:rPr lang="ru-RU" sz="1000" u="none" strike="noStrike"/>
                        <a:t>4</a:t>
                      </a:r>
                      <a:endParaRPr lang="ru-RU" sz="1000" b="0" i="0" u="none" strike="noStrike">
                        <a:latin typeface="Times New Roman"/>
                      </a:endParaRPr>
                    </a:p>
                  </a:txBody>
                  <a:tcPr marL="4181" marR="4181" marT="4181" marB="0" anchor="ctr"/>
                </a:tc>
                <a:tc>
                  <a:txBody>
                    <a:bodyPr/>
                    <a:lstStyle/>
                    <a:p>
                      <a:pPr algn="ctr" fontAlgn="ctr"/>
                      <a:r>
                        <a:rPr lang="ru-RU" sz="1000" u="none" strike="noStrike"/>
                        <a:t>5</a:t>
                      </a:r>
                      <a:endParaRPr lang="ru-RU" sz="1000" b="0" i="0" u="none" strike="noStrike">
                        <a:latin typeface="Times New Roman"/>
                      </a:endParaRPr>
                    </a:p>
                  </a:txBody>
                  <a:tcPr marL="4181" marR="4181" marT="4181" marB="0" anchor="ctr"/>
                </a:tc>
                <a:tc>
                  <a:txBody>
                    <a:bodyPr/>
                    <a:lstStyle/>
                    <a:p>
                      <a:pPr algn="ctr" fontAlgn="ctr"/>
                      <a:r>
                        <a:rPr lang="ru-RU" sz="1000" u="none" strike="noStrike"/>
                        <a:t>6=5/3*100%</a:t>
                      </a:r>
                      <a:endParaRPr lang="ru-RU" sz="1000" b="0" i="0" u="none" strike="noStrike">
                        <a:latin typeface="Times New Roman"/>
                      </a:endParaRPr>
                    </a:p>
                  </a:txBody>
                  <a:tcPr marL="4181" marR="4181" marT="4181" marB="0" anchor="ctr"/>
                </a:tc>
                <a:tc>
                  <a:txBody>
                    <a:bodyPr/>
                    <a:lstStyle/>
                    <a:p>
                      <a:pPr algn="ctr" fontAlgn="ctr"/>
                      <a:r>
                        <a:rPr lang="ru-RU" sz="1000" u="none" strike="noStrike"/>
                        <a:t>7</a:t>
                      </a:r>
                      <a:endParaRPr lang="ru-RU" sz="1000" b="0" i="0" u="none" strike="noStrike">
                        <a:latin typeface="Times New Roman"/>
                      </a:endParaRPr>
                    </a:p>
                  </a:txBody>
                  <a:tcPr marL="4181" marR="4181" marT="4181" marB="0" anchor="ctr"/>
                </a:tc>
                <a:tc>
                  <a:txBody>
                    <a:bodyPr/>
                    <a:lstStyle/>
                    <a:p>
                      <a:pPr algn="ctr" fontAlgn="ctr"/>
                      <a:r>
                        <a:rPr lang="ru-RU" sz="1000" u="none" strike="noStrike" dirty="0"/>
                        <a:t>8=5/4*100%</a:t>
                      </a:r>
                      <a:endParaRPr lang="ru-RU" sz="1000" b="0" i="0" u="none" strike="noStrike" dirty="0">
                        <a:latin typeface="Times New Roman"/>
                      </a:endParaRPr>
                    </a:p>
                  </a:txBody>
                  <a:tcPr marL="4181" marR="4181" marT="4181" marB="0" anchor="ctr"/>
                </a:tc>
                <a:tc>
                  <a:txBody>
                    <a:bodyPr/>
                    <a:lstStyle/>
                    <a:p>
                      <a:pPr algn="ctr" fontAlgn="ctr"/>
                      <a:r>
                        <a:rPr lang="ru-RU" sz="1000" u="none" strike="noStrike"/>
                        <a:t>9</a:t>
                      </a:r>
                      <a:endParaRPr lang="ru-RU" sz="1000" b="0" i="0" u="none" strike="noStrike">
                        <a:latin typeface="Times New Roman"/>
                      </a:endParaRPr>
                    </a:p>
                  </a:txBody>
                  <a:tcPr marL="4181" marR="4181" marT="4181" marB="0" anchor="ctr"/>
                </a:tc>
              </a:tr>
              <a:tr h="263407">
                <a:tc>
                  <a:txBody>
                    <a:bodyPr/>
                    <a:lstStyle/>
                    <a:p>
                      <a:pPr algn="l" fontAlgn="ctr"/>
                      <a:r>
                        <a:rPr lang="ru-RU" sz="1050" u="none" strike="noStrike" dirty="0"/>
                        <a:t>НАЛОГОВЫЕ И НЕНАЛОГОВЫЕ ДОХОДЫ,  в том числе:</a:t>
                      </a:r>
                      <a:endParaRPr lang="ru-RU" sz="1050" b="1" i="0" u="none" strike="noStrike" dirty="0">
                        <a:latin typeface="Times New Roman"/>
                      </a:endParaRPr>
                    </a:p>
                  </a:txBody>
                  <a:tcPr marL="4181" marR="4181" marT="4181" marB="0" anchor="ctr"/>
                </a:tc>
                <a:tc>
                  <a:txBody>
                    <a:bodyPr/>
                    <a:lstStyle/>
                    <a:p>
                      <a:pPr algn="ctr" fontAlgn="ctr"/>
                      <a:r>
                        <a:rPr lang="ru-RU" sz="1050" u="none" strike="noStrike" dirty="0"/>
                        <a:t>000 1 00 00000 00 0000 000</a:t>
                      </a:r>
                      <a:endParaRPr lang="ru-RU" sz="1050" b="1" i="0" u="none" strike="noStrike" dirty="0">
                        <a:latin typeface="Times New Roman"/>
                      </a:endParaRPr>
                    </a:p>
                  </a:txBody>
                  <a:tcPr marL="4181" marR="4181" marT="4181" marB="0" anchor="ctr"/>
                </a:tc>
                <a:tc>
                  <a:txBody>
                    <a:bodyPr/>
                    <a:lstStyle/>
                    <a:p>
                      <a:pPr algn="r" fontAlgn="ctr"/>
                      <a:r>
                        <a:rPr lang="ru-RU" sz="1050" u="none" strike="noStrike"/>
                        <a:t>1 991 096,3</a:t>
                      </a:r>
                      <a:endParaRPr lang="ru-RU" sz="1050" b="1" i="0" u="none" strike="noStrike">
                        <a:latin typeface="Times New Roman"/>
                      </a:endParaRPr>
                    </a:p>
                  </a:txBody>
                  <a:tcPr marL="4181" marR="4181" marT="4181" marB="0" anchor="ctr"/>
                </a:tc>
                <a:tc>
                  <a:txBody>
                    <a:bodyPr/>
                    <a:lstStyle/>
                    <a:p>
                      <a:pPr algn="r" fontAlgn="ctr"/>
                      <a:r>
                        <a:rPr lang="ru-RU" sz="1050" u="none" strike="noStrike" dirty="0"/>
                        <a:t>2 232 717,0</a:t>
                      </a:r>
                      <a:endParaRPr lang="ru-RU" sz="1050" b="1" i="0" u="none" strike="noStrike" dirty="0">
                        <a:latin typeface="Times New Roman"/>
                      </a:endParaRPr>
                    </a:p>
                  </a:txBody>
                  <a:tcPr marL="4181" marR="4181" marT="4181" marB="0" anchor="ctr"/>
                </a:tc>
                <a:tc>
                  <a:txBody>
                    <a:bodyPr/>
                    <a:lstStyle/>
                    <a:p>
                      <a:pPr algn="r" fontAlgn="ctr"/>
                      <a:r>
                        <a:rPr lang="ru-RU" sz="1050" u="none" strike="noStrike"/>
                        <a:t>2 228 670,6</a:t>
                      </a:r>
                      <a:endParaRPr lang="ru-RU" sz="1050" b="1" i="0" u="none" strike="noStrike">
                        <a:latin typeface="Times New Roman"/>
                      </a:endParaRPr>
                    </a:p>
                  </a:txBody>
                  <a:tcPr marL="4181" marR="4181" marT="4181" marB="0" anchor="ctr"/>
                </a:tc>
                <a:tc>
                  <a:txBody>
                    <a:bodyPr/>
                    <a:lstStyle/>
                    <a:p>
                      <a:pPr algn="r" fontAlgn="ctr"/>
                      <a:r>
                        <a:rPr lang="ru-RU" sz="1050" u="none" strike="noStrike"/>
                        <a:t>111,9</a:t>
                      </a:r>
                      <a:endParaRPr lang="ru-RU" sz="1050" b="1" i="0" u="none" strike="noStrike">
                        <a:latin typeface="Times New Roman"/>
                      </a:endParaRPr>
                    </a:p>
                  </a:txBody>
                  <a:tcPr marL="4181" marR="4181" marT="4181" marB="0" anchor="ctr"/>
                </a:tc>
                <a:tc>
                  <a:txBody>
                    <a:bodyPr/>
                    <a:lstStyle/>
                    <a:p>
                      <a:pPr algn="l" fontAlgn="ctr"/>
                      <a:r>
                        <a:rPr lang="ru-RU" sz="1050" u="none" strike="noStrike"/>
                        <a:t> </a:t>
                      </a:r>
                      <a:endParaRPr lang="ru-RU" sz="1050" b="1" i="0" u="none" strike="noStrike">
                        <a:solidFill>
                          <a:srgbClr val="FF0000"/>
                        </a:solidFill>
                        <a:latin typeface="Times New Roman"/>
                      </a:endParaRPr>
                    </a:p>
                  </a:txBody>
                  <a:tcPr marL="4181" marR="4181" marT="4181" marB="0" anchor="ctr"/>
                </a:tc>
                <a:tc>
                  <a:txBody>
                    <a:bodyPr/>
                    <a:lstStyle/>
                    <a:p>
                      <a:pPr algn="r" fontAlgn="ctr"/>
                      <a:r>
                        <a:rPr lang="ru-RU" sz="1050" u="none" strike="noStrike" dirty="0"/>
                        <a:t>99,8</a:t>
                      </a:r>
                      <a:endParaRPr lang="ru-RU" sz="1050" b="1" i="0" u="none" strike="noStrike" dirty="0">
                        <a:latin typeface="Times New Roman"/>
                      </a:endParaRPr>
                    </a:p>
                  </a:txBody>
                  <a:tcPr marL="4181" marR="4181" marT="4181" marB="0" anchor="ctr"/>
                </a:tc>
                <a:tc>
                  <a:txBody>
                    <a:bodyPr/>
                    <a:lstStyle/>
                    <a:p>
                      <a:pPr algn="l" fontAlgn="ctr"/>
                      <a:r>
                        <a:rPr lang="ru-RU" sz="1050" u="none" strike="noStrike" dirty="0"/>
                        <a:t> </a:t>
                      </a:r>
                      <a:endParaRPr lang="ru-RU" sz="1050" b="1" i="0" u="none" strike="noStrike" dirty="0">
                        <a:solidFill>
                          <a:srgbClr val="FF0000"/>
                        </a:solidFill>
                        <a:latin typeface="Times New Roman"/>
                      </a:endParaRPr>
                    </a:p>
                  </a:txBody>
                  <a:tcPr marL="4181" marR="4181" marT="4181" marB="0" anchor="ctr"/>
                </a:tc>
              </a:tr>
              <a:tr h="359572">
                <a:tc>
                  <a:txBody>
                    <a:bodyPr/>
                    <a:lstStyle/>
                    <a:p>
                      <a:pPr algn="l" fontAlgn="ctr"/>
                      <a:r>
                        <a:rPr lang="ru-RU" sz="1050" u="none" strike="noStrike"/>
                        <a:t>1. Налог на доходы физических  лиц </a:t>
                      </a:r>
                      <a:endParaRPr lang="ru-RU" sz="1050" b="1" i="0" u="none" strike="noStrike">
                        <a:latin typeface="Times New Roman"/>
                      </a:endParaRPr>
                    </a:p>
                  </a:txBody>
                  <a:tcPr marL="4181" marR="4181" marT="4181" marB="0" anchor="ctr"/>
                </a:tc>
                <a:tc>
                  <a:txBody>
                    <a:bodyPr/>
                    <a:lstStyle/>
                    <a:p>
                      <a:pPr algn="ctr" fontAlgn="ctr"/>
                      <a:r>
                        <a:rPr lang="ru-RU" sz="1050" u="none" strike="noStrike"/>
                        <a:t>000 1 01 02000 01 0000 110</a:t>
                      </a:r>
                      <a:endParaRPr lang="ru-RU" sz="1050" b="1" i="0" u="none" strike="noStrike">
                        <a:latin typeface="Times New Roman"/>
                      </a:endParaRPr>
                    </a:p>
                  </a:txBody>
                  <a:tcPr marL="4181" marR="4181" marT="4181" marB="0" anchor="ctr"/>
                </a:tc>
                <a:tc>
                  <a:txBody>
                    <a:bodyPr/>
                    <a:lstStyle/>
                    <a:p>
                      <a:pPr algn="r" fontAlgn="ctr"/>
                      <a:r>
                        <a:rPr lang="ru-RU" sz="1050" u="none" strike="noStrike"/>
                        <a:t>1 499 503,2</a:t>
                      </a:r>
                      <a:endParaRPr lang="ru-RU" sz="1050" b="1" i="0" u="none" strike="noStrike">
                        <a:latin typeface="Times New Roman"/>
                      </a:endParaRPr>
                    </a:p>
                  </a:txBody>
                  <a:tcPr marL="4181" marR="4181" marT="4181" marB="0" anchor="ctr"/>
                </a:tc>
                <a:tc>
                  <a:txBody>
                    <a:bodyPr/>
                    <a:lstStyle/>
                    <a:p>
                      <a:pPr algn="r" fontAlgn="ctr"/>
                      <a:r>
                        <a:rPr lang="ru-RU" sz="1050" u="none" strike="noStrike" dirty="0"/>
                        <a:t>1 695 000,0</a:t>
                      </a:r>
                      <a:endParaRPr lang="ru-RU" sz="1050" b="1" i="0" u="none" strike="noStrike" dirty="0">
                        <a:latin typeface="Times New Roman"/>
                      </a:endParaRPr>
                    </a:p>
                  </a:txBody>
                  <a:tcPr marL="4181" marR="4181" marT="4181" marB="0" anchor="ctr"/>
                </a:tc>
                <a:tc>
                  <a:txBody>
                    <a:bodyPr/>
                    <a:lstStyle/>
                    <a:p>
                      <a:pPr algn="r" fontAlgn="ctr"/>
                      <a:r>
                        <a:rPr lang="ru-RU" sz="1050" u="none" strike="noStrike" dirty="0"/>
                        <a:t>1 685 274,6</a:t>
                      </a:r>
                      <a:endParaRPr lang="ru-RU" sz="1050" b="1" i="0" u="none" strike="noStrike" dirty="0">
                        <a:latin typeface="Times New Roman"/>
                      </a:endParaRPr>
                    </a:p>
                  </a:txBody>
                  <a:tcPr marL="4181" marR="4181" marT="4181" marB="0" anchor="ctr"/>
                </a:tc>
                <a:tc>
                  <a:txBody>
                    <a:bodyPr/>
                    <a:lstStyle/>
                    <a:p>
                      <a:pPr algn="r" fontAlgn="ctr"/>
                      <a:r>
                        <a:rPr lang="ru-RU" sz="1050" u="none" strike="noStrike" dirty="0"/>
                        <a:t>112,4</a:t>
                      </a:r>
                      <a:endParaRPr lang="ru-RU" sz="1050" b="1" i="0" u="none" strike="noStrike" dirty="0">
                        <a:latin typeface="Times New Roman"/>
                      </a:endParaRPr>
                    </a:p>
                  </a:txBody>
                  <a:tcPr marL="4181" marR="4181" marT="4181" marB="0" anchor="ctr"/>
                </a:tc>
                <a:tc>
                  <a:txBody>
                    <a:bodyPr/>
                    <a:lstStyle/>
                    <a:p>
                      <a:pPr algn="l" fontAlgn="ctr"/>
                      <a:r>
                        <a:rPr lang="ru-RU" sz="1050" u="none" strike="noStrike" dirty="0"/>
                        <a:t> Отклонение исполнения к первоначально утвержденному плану обусловлено индексацией заработной платы работников учреждений и организаций города Урай в большем размере, чем планировалось.  </a:t>
                      </a:r>
                      <a:endParaRPr lang="ru-RU" sz="1050" b="0" i="0" u="none" strike="noStrike" dirty="0">
                        <a:latin typeface="Times New Roman"/>
                      </a:endParaRPr>
                    </a:p>
                  </a:txBody>
                  <a:tcPr marL="4181" marR="4181" marT="4181" marB="0" anchor="ctr"/>
                </a:tc>
                <a:tc>
                  <a:txBody>
                    <a:bodyPr/>
                    <a:lstStyle/>
                    <a:p>
                      <a:pPr algn="r" fontAlgn="ctr"/>
                      <a:r>
                        <a:rPr lang="ru-RU" sz="1050" u="none" strike="noStrike"/>
                        <a:t>99,4</a:t>
                      </a:r>
                      <a:endParaRPr lang="ru-RU" sz="1050" b="1" i="0" u="none" strike="noStrike">
                        <a:latin typeface="Times New Roman"/>
                      </a:endParaRPr>
                    </a:p>
                  </a:txBody>
                  <a:tcPr marL="4181" marR="4181" marT="4181" marB="0" anchor="ctr"/>
                </a:tc>
                <a:tc>
                  <a:txBody>
                    <a:bodyPr/>
                    <a:lstStyle/>
                    <a:p>
                      <a:pPr algn="l" fontAlgn="ctr"/>
                      <a:r>
                        <a:rPr lang="ru-RU" sz="1050" u="none" strike="noStrike" dirty="0"/>
                        <a:t> </a:t>
                      </a:r>
                      <a:endParaRPr lang="ru-RU" sz="1050" b="0" i="0" u="none" strike="noStrike" dirty="0">
                        <a:latin typeface="Times New Roman"/>
                      </a:endParaRPr>
                    </a:p>
                  </a:txBody>
                  <a:tcPr marL="4181" marR="4181" marT="4181" marB="0" anchor="ctr"/>
                </a:tc>
              </a:tr>
              <a:tr h="564444">
                <a:tc>
                  <a:txBody>
                    <a:bodyPr/>
                    <a:lstStyle/>
                    <a:p>
                      <a:pPr algn="l" fontAlgn="ctr"/>
                      <a:r>
                        <a:rPr lang="ru-RU" sz="1050" u="none" strike="noStrike"/>
                        <a:t>2. Акцизы по подакцизным товарам (продукции), производимым на территории Российской Федерации (акцизы на нефтепродукты)</a:t>
                      </a:r>
                      <a:endParaRPr lang="ru-RU" sz="1050" b="1" i="0" u="none" strike="noStrike">
                        <a:latin typeface="Times New Roman"/>
                      </a:endParaRPr>
                    </a:p>
                  </a:txBody>
                  <a:tcPr marL="4181" marR="4181" marT="4181" marB="0" anchor="ctr"/>
                </a:tc>
                <a:tc>
                  <a:txBody>
                    <a:bodyPr/>
                    <a:lstStyle/>
                    <a:p>
                      <a:pPr algn="ctr" fontAlgn="ctr"/>
                      <a:r>
                        <a:rPr lang="ru-RU" sz="1050" u="none" strike="noStrike"/>
                        <a:t>000 1 03 02000 01 0000 110</a:t>
                      </a:r>
                      <a:endParaRPr lang="ru-RU" sz="1050" b="1" i="0" u="none" strike="noStrike">
                        <a:latin typeface="Times New Roman"/>
                      </a:endParaRPr>
                    </a:p>
                  </a:txBody>
                  <a:tcPr marL="4181" marR="4181" marT="4181" marB="0" anchor="ctr"/>
                </a:tc>
                <a:tc>
                  <a:txBody>
                    <a:bodyPr/>
                    <a:lstStyle/>
                    <a:p>
                      <a:pPr algn="r" fontAlgn="ctr"/>
                      <a:r>
                        <a:rPr lang="ru-RU" sz="1050" u="none" strike="noStrike"/>
                        <a:t>21 179,3</a:t>
                      </a:r>
                      <a:endParaRPr lang="ru-RU" sz="1050" b="1" i="0" u="none" strike="noStrike">
                        <a:latin typeface="Times New Roman"/>
                      </a:endParaRPr>
                    </a:p>
                  </a:txBody>
                  <a:tcPr marL="4181" marR="4181" marT="4181" marB="0" anchor="ctr"/>
                </a:tc>
                <a:tc>
                  <a:txBody>
                    <a:bodyPr/>
                    <a:lstStyle/>
                    <a:p>
                      <a:pPr algn="r" fontAlgn="ctr"/>
                      <a:r>
                        <a:rPr lang="ru-RU" sz="1050" u="none" strike="noStrike"/>
                        <a:t>22 000,0</a:t>
                      </a:r>
                      <a:endParaRPr lang="ru-RU" sz="1050" b="1" i="0" u="none" strike="noStrike">
                        <a:latin typeface="Times New Roman"/>
                      </a:endParaRPr>
                    </a:p>
                  </a:txBody>
                  <a:tcPr marL="4181" marR="4181" marT="4181" marB="0" anchor="ctr"/>
                </a:tc>
                <a:tc>
                  <a:txBody>
                    <a:bodyPr/>
                    <a:lstStyle/>
                    <a:p>
                      <a:pPr algn="r" fontAlgn="ctr"/>
                      <a:r>
                        <a:rPr lang="ru-RU" sz="1050" u="none" strike="noStrike"/>
                        <a:t>21 962,0</a:t>
                      </a:r>
                      <a:endParaRPr lang="ru-RU" sz="1050" b="1" i="0" u="none" strike="noStrike">
                        <a:latin typeface="Times New Roman"/>
                      </a:endParaRPr>
                    </a:p>
                  </a:txBody>
                  <a:tcPr marL="4181" marR="4181" marT="4181" marB="0" anchor="ctr"/>
                </a:tc>
                <a:tc>
                  <a:txBody>
                    <a:bodyPr/>
                    <a:lstStyle/>
                    <a:p>
                      <a:pPr algn="r" fontAlgn="ctr"/>
                      <a:r>
                        <a:rPr lang="ru-RU" sz="1050" u="none" strike="noStrike"/>
                        <a:t>103,7</a:t>
                      </a:r>
                      <a:endParaRPr lang="ru-RU" sz="1050" b="1" i="0" u="none" strike="noStrike">
                        <a:latin typeface="Times New Roman"/>
                      </a:endParaRPr>
                    </a:p>
                  </a:txBody>
                  <a:tcPr marL="4181" marR="4181" marT="4181" marB="0" anchor="ctr"/>
                </a:tc>
                <a:tc>
                  <a:txBody>
                    <a:bodyPr/>
                    <a:lstStyle/>
                    <a:p>
                      <a:pPr algn="l" fontAlgn="ctr"/>
                      <a:r>
                        <a:rPr lang="ru-RU" sz="1050" u="none" strike="noStrike"/>
                        <a:t> </a:t>
                      </a:r>
                      <a:endParaRPr lang="ru-RU" sz="1050" b="0" i="0" u="none" strike="noStrike">
                        <a:latin typeface="Times New Roman"/>
                      </a:endParaRPr>
                    </a:p>
                  </a:txBody>
                  <a:tcPr marL="4181" marR="4181" marT="4181" marB="0" anchor="ctr"/>
                </a:tc>
                <a:tc>
                  <a:txBody>
                    <a:bodyPr/>
                    <a:lstStyle/>
                    <a:p>
                      <a:pPr algn="r" fontAlgn="ctr"/>
                      <a:r>
                        <a:rPr lang="ru-RU" sz="1050" u="none" strike="noStrike" dirty="0"/>
                        <a:t>99,8</a:t>
                      </a:r>
                      <a:endParaRPr lang="ru-RU" sz="1050" b="1" i="0" u="none" strike="noStrike" dirty="0">
                        <a:latin typeface="Times New Roman"/>
                      </a:endParaRPr>
                    </a:p>
                  </a:txBody>
                  <a:tcPr marL="4181" marR="4181" marT="4181" marB="0" anchor="ctr"/>
                </a:tc>
                <a:tc>
                  <a:txBody>
                    <a:bodyPr/>
                    <a:lstStyle/>
                    <a:p>
                      <a:pPr algn="just" fontAlgn="b"/>
                      <a:r>
                        <a:rPr lang="ru-RU" sz="1050" u="none" strike="noStrike" dirty="0"/>
                        <a:t> </a:t>
                      </a:r>
                      <a:endParaRPr lang="ru-RU" sz="1050" b="0" i="0" u="none" strike="noStrike" dirty="0">
                        <a:latin typeface="Times New Roman"/>
                      </a:endParaRPr>
                    </a:p>
                  </a:txBody>
                  <a:tcPr marL="4181" marR="4181" marT="4181" marB="0" anchor="b"/>
                </a:tc>
              </a:tr>
              <a:tr h="175605">
                <a:tc>
                  <a:txBody>
                    <a:bodyPr/>
                    <a:lstStyle/>
                    <a:p>
                      <a:pPr algn="l" fontAlgn="ctr"/>
                      <a:r>
                        <a:rPr lang="ru-RU" sz="1050" u="none" strike="noStrike"/>
                        <a:t>3. Налоги на совокупный доход всего, в том числе:</a:t>
                      </a:r>
                      <a:endParaRPr lang="ru-RU" sz="1050" b="1" i="0" u="none" strike="noStrike">
                        <a:latin typeface="Times New Roman"/>
                      </a:endParaRPr>
                    </a:p>
                  </a:txBody>
                  <a:tcPr marL="4181" marR="4181" marT="4181" marB="0" anchor="ctr"/>
                </a:tc>
                <a:tc>
                  <a:txBody>
                    <a:bodyPr/>
                    <a:lstStyle/>
                    <a:p>
                      <a:pPr algn="ctr" fontAlgn="ctr"/>
                      <a:r>
                        <a:rPr lang="ru-RU" sz="1050" u="none" strike="noStrike"/>
                        <a:t>000 1 05 00000 00 0000 000</a:t>
                      </a:r>
                      <a:endParaRPr lang="ru-RU" sz="1050" b="1" i="0" u="none" strike="noStrike">
                        <a:latin typeface="Times New Roman"/>
                      </a:endParaRPr>
                    </a:p>
                  </a:txBody>
                  <a:tcPr marL="4181" marR="4181" marT="4181" marB="0" anchor="ctr"/>
                </a:tc>
                <a:tc>
                  <a:txBody>
                    <a:bodyPr/>
                    <a:lstStyle/>
                    <a:p>
                      <a:pPr algn="r" fontAlgn="ctr"/>
                      <a:r>
                        <a:rPr lang="ru-RU" sz="1050" u="none" strike="noStrike"/>
                        <a:t>224 208,7</a:t>
                      </a:r>
                      <a:endParaRPr lang="ru-RU" sz="1050" b="1" i="0" u="none" strike="noStrike">
                        <a:latin typeface="Times New Roman"/>
                      </a:endParaRPr>
                    </a:p>
                  </a:txBody>
                  <a:tcPr marL="4181" marR="4181" marT="4181" marB="0" anchor="ctr"/>
                </a:tc>
                <a:tc>
                  <a:txBody>
                    <a:bodyPr/>
                    <a:lstStyle/>
                    <a:p>
                      <a:pPr algn="r" fontAlgn="ctr"/>
                      <a:r>
                        <a:rPr lang="ru-RU" sz="1050" u="none" strike="noStrike"/>
                        <a:t>230 507,9</a:t>
                      </a:r>
                      <a:endParaRPr lang="ru-RU" sz="1050" b="1" i="0" u="none" strike="noStrike">
                        <a:latin typeface="Times New Roman"/>
                      </a:endParaRPr>
                    </a:p>
                  </a:txBody>
                  <a:tcPr marL="4181" marR="4181" marT="4181" marB="0" anchor="ctr"/>
                </a:tc>
                <a:tc>
                  <a:txBody>
                    <a:bodyPr/>
                    <a:lstStyle/>
                    <a:p>
                      <a:pPr algn="r" fontAlgn="ctr"/>
                      <a:r>
                        <a:rPr lang="ru-RU" sz="1050" u="none" strike="noStrike"/>
                        <a:t>235 018,9</a:t>
                      </a:r>
                      <a:endParaRPr lang="ru-RU" sz="1050" b="1" i="0" u="none" strike="noStrike">
                        <a:latin typeface="Times New Roman"/>
                      </a:endParaRPr>
                    </a:p>
                  </a:txBody>
                  <a:tcPr marL="4181" marR="4181" marT="4181" marB="0" anchor="ctr"/>
                </a:tc>
                <a:tc>
                  <a:txBody>
                    <a:bodyPr/>
                    <a:lstStyle/>
                    <a:p>
                      <a:pPr algn="r" fontAlgn="ctr"/>
                      <a:r>
                        <a:rPr lang="ru-RU" sz="1050" u="none" strike="noStrike"/>
                        <a:t>104,8</a:t>
                      </a:r>
                      <a:endParaRPr lang="ru-RU" sz="1050" b="1" i="0" u="none" strike="noStrike">
                        <a:latin typeface="Times New Roman"/>
                      </a:endParaRPr>
                    </a:p>
                  </a:txBody>
                  <a:tcPr marL="4181" marR="4181" marT="4181" marB="0" anchor="ctr"/>
                </a:tc>
                <a:tc>
                  <a:txBody>
                    <a:bodyPr/>
                    <a:lstStyle/>
                    <a:p>
                      <a:pPr algn="l" fontAlgn="ctr"/>
                      <a:r>
                        <a:rPr lang="ru-RU" sz="1050" u="none" strike="noStrike"/>
                        <a:t> </a:t>
                      </a:r>
                      <a:endParaRPr lang="ru-RU" sz="1050" b="1" i="0" u="none" strike="noStrike">
                        <a:solidFill>
                          <a:srgbClr val="FF0000"/>
                        </a:solidFill>
                        <a:latin typeface="Times New Roman"/>
                      </a:endParaRPr>
                    </a:p>
                  </a:txBody>
                  <a:tcPr marL="4181" marR="4181" marT="4181" marB="0" anchor="ctr"/>
                </a:tc>
                <a:tc>
                  <a:txBody>
                    <a:bodyPr/>
                    <a:lstStyle/>
                    <a:p>
                      <a:pPr algn="r" fontAlgn="ctr"/>
                      <a:r>
                        <a:rPr lang="ru-RU" sz="1050" u="none" strike="noStrike"/>
                        <a:t>102,0</a:t>
                      </a:r>
                      <a:endParaRPr lang="ru-RU" sz="1050" b="1" i="0" u="none" strike="noStrike">
                        <a:latin typeface="Times New Roman"/>
                      </a:endParaRPr>
                    </a:p>
                  </a:txBody>
                  <a:tcPr marL="4181" marR="4181" marT="4181" marB="0" anchor="ctr"/>
                </a:tc>
                <a:tc>
                  <a:txBody>
                    <a:bodyPr/>
                    <a:lstStyle/>
                    <a:p>
                      <a:pPr algn="l" fontAlgn="ctr"/>
                      <a:r>
                        <a:rPr lang="ru-RU" sz="1050" u="none" strike="noStrike" dirty="0"/>
                        <a:t> </a:t>
                      </a:r>
                      <a:endParaRPr lang="ru-RU" sz="1050" b="1" i="0" u="none" strike="noStrike" dirty="0">
                        <a:solidFill>
                          <a:srgbClr val="FF0000"/>
                        </a:solidFill>
                        <a:latin typeface="Times New Roman"/>
                      </a:endParaRPr>
                    </a:p>
                  </a:txBody>
                  <a:tcPr marL="4181" marR="4181" marT="4181" marB="0" anchor="ctr"/>
                </a:tc>
              </a:tr>
              <a:tr h="726670">
                <a:tc>
                  <a:txBody>
                    <a:bodyPr/>
                    <a:lstStyle/>
                    <a:p>
                      <a:pPr algn="l" fontAlgn="ctr"/>
                      <a:r>
                        <a:rPr lang="ru-RU" sz="1050" u="none" strike="noStrike"/>
                        <a:t>3.1. Упрощенная система налогообложения</a:t>
                      </a:r>
                      <a:endParaRPr lang="ru-RU" sz="1050" b="0" i="0" u="none" strike="noStrike">
                        <a:latin typeface="Times New Roman"/>
                      </a:endParaRPr>
                    </a:p>
                  </a:txBody>
                  <a:tcPr marL="4181" marR="4181" marT="4181" marB="0" anchor="ctr"/>
                </a:tc>
                <a:tc>
                  <a:txBody>
                    <a:bodyPr/>
                    <a:lstStyle/>
                    <a:p>
                      <a:pPr algn="ctr" fontAlgn="ctr"/>
                      <a:r>
                        <a:rPr lang="ru-RU" sz="1050" u="none" strike="noStrike"/>
                        <a:t>000 1 05 01000 01 0000 110</a:t>
                      </a:r>
                      <a:endParaRPr lang="ru-RU" sz="1050" b="0" i="0" u="none" strike="noStrike">
                        <a:latin typeface="Times New Roman"/>
                      </a:endParaRPr>
                    </a:p>
                  </a:txBody>
                  <a:tcPr marL="4181" marR="4181" marT="4181" marB="0" anchor="ctr"/>
                </a:tc>
                <a:tc>
                  <a:txBody>
                    <a:bodyPr/>
                    <a:lstStyle/>
                    <a:p>
                      <a:pPr algn="r" fontAlgn="ctr"/>
                      <a:r>
                        <a:rPr lang="ru-RU" sz="1050" u="none" strike="noStrike"/>
                        <a:t>215 767,0</a:t>
                      </a:r>
                      <a:endParaRPr lang="ru-RU" sz="1050" b="0" i="0" u="none" strike="noStrike">
                        <a:latin typeface="Times New Roman"/>
                      </a:endParaRPr>
                    </a:p>
                  </a:txBody>
                  <a:tcPr marL="4181" marR="4181" marT="4181" marB="0" anchor="ctr"/>
                </a:tc>
                <a:tc>
                  <a:txBody>
                    <a:bodyPr/>
                    <a:lstStyle/>
                    <a:p>
                      <a:pPr algn="r" fontAlgn="ctr"/>
                      <a:r>
                        <a:rPr lang="ru-RU" sz="1050" u="none" strike="noStrike"/>
                        <a:t>221 900,0</a:t>
                      </a:r>
                      <a:endParaRPr lang="ru-RU" sz="1050" b="0" i="0" u="none" strike="noStrike">
                        <a:latin typeface="Times New Roman"/>
                      </a:endParaRPr>
                    </a:p>
                  </a:txBody>
                  <a:tcPr marL="4181" marR="4181" marT="4181" marB="0" anchor="ctr"/>
                </a:tc>
                <a:tc>
                  <a:txBody>
                    <a:bodyPr/>
                    <a:lstStyle/>
                    <a:p>
                      <a:pPr algn="r" fontAlgn="ctr"/>
                      <a:r>
                        <a:rPr lang="ru-RU" sz="1050" u="none" strike="noStrike"/>
                        <a:t>224 713,2</a:t>
                      </a:r>
                      <a:endParaRPr lang="ru-RU" sz="1050" b="0" i="0" u="none" strike="noStrike">
                        <a:latin typeface="Times New Roman"/>
                      </a:endParaRPr>
                    </a:p>
                  </a:txBody>
                  <a:tcPr marL="4181" marR="4181" marT="4181" marB="0" anchor="ctr"/>
                </a:tc>
                <a:tc>
                  <a:txBody>
                    <a:bodyPr/>
                    <a:lstStyle/>
                    <a:p>
                      <a:pPr algn="r" fontAlgn="ctr"/>
                      <a:r>
                        <a:rPr lang="ru-RU" sz="1050" u="none" strike="noStrike" dirty="0"/>
                        <a:t>104,1</a:t>
                      </a:r>
                      <a:endParaRPr lang="ru-RU" sz="1050" b="0" i="0" u="none" strike="noStrike" dirty="0">
                        <a:latin typeface="Times New Roman"/>
                      </a:endParaRPr>
                    </a:p>
                  </a:txBody>
                  <a:tcPr marL="4181" marR="4181" marT="4181" marB="0" anchor="ctr"/>
                </a:tc>
                <a:tc>
                  <a:txBody>
                    <a:bodyPr/>
                    <a:lstStyle/>
                    <a:p>
                      <a:pPr algn="l" fontAlgn="ctr"/>
                      <a:r>
                        <a:rPr lang="ru-RU" sz="1050" u="none" strike="noStrike" dirty="0"/>
                        <a:t>Отклонение исполнения к первоначально утвержденному плану по данным главного администратора налоговых доходов – Межрайонной ИФНС России №2 по Ханты-Мансийскому автономному округу – </a:t>
                      </a:r>
                      <a:r>
                        <a:rPr lang="ru-RU" sz="1050" u="none" strike="noStrike" dirty="0" err="1"/>
                        <a:t>Югре</a:t>
                      </a:r>
                      <a:r>
                        <a:rPr lang="ru-RU" sz="1050" u="none" strike="noStrike" dirty="0"/>
                        <a:t> связано:</a:t>
                      </a:r>
                      <a:br>
                        <a:rPr lang="ru-RU" sz="1050" u="none" strike="noStrike" dirty="0"/>
                      </a:br>
                      <a:r>
                        <a:rPr lang="ru-RU" sz="1050" u="none" strike="noStrike" dirty="0"/>
                        <a:t>- с ростом поступлений от налогоплательщиков в связи с увеличением объемов налогооблагаемой базы (выручки);</a:t>
                      </a:r>
                      <a:br>
                        <a:rPr lang="ru-RU" sz="1050" u="none" strike="noStrike" dirty="0"/>
                      </a:br>
                      <a:r>
                        <a:rPr lang="ru-RU" sz="1050" u="none" strike="noStrike" dirty="0"/>
                        <a:t>- с поступлением задолженности прошлых лет от налогоплательщиков</a:t>
                      </a:r>
                      <a:r>
                        <a:rPr lang="ru-RU" sz="1050" u="none" strike="noStrike" dirty="0" smtClean="0"/>
                        <a:t>.</a:t>
                      </a:r>
                      <a:endParaRPr lang="ru-RU" sz="1050" b="0" i="0" u="none" strike="noStrike" dirty="0">
                        <a:latin typeface="Times New Roman"/>
                      </a:endParaRPr>
                    </a:p>
                  </a:txBody>
                  <a:tcPr marL="4181" marR="4181" marT="4181" marB="0" anchor="ctr"/>
                </a:tc>
                <a:tc>
                  <a:txBody>
                    <a:bodyPr/>
                    <a:lstStyle/>
                    <a:p>
                      <a:pPr algn="r" fontAlgn="ctr"/>
                      <a:r>
                        <a:rPr lang="ru-RU" sz="1050" u="none" strike="noStrike"/>
                        <a:t>101,3</a:t>
                      </a:r>
                      <a:endParaRPr lang="ru-RU" sz="1050" b="0" i="0" u="none" strike="noStrike">
                        <a:latin typeface="Times New Roman"/>
                      </a:endParaRPr>
                    </a:p>
                  </a:txBody>
                  <a:tcPr marL="4181" marR="4181" marT="4181" marB="0" anchor="ctr"/>
                </a:tc>
                <a:tc>
                  <a:txBody>
                    <a:bodyPr/>
                    <a:lstStyle/>
                    <a:p>
                      <a:pPr algn="l" fontAlgn="ctr"/>
                      <a:r>
                        <a:rPr lang="ru-RU" sz="1050" u="none" strike="noStrike" dirty="0"/>
                        <a:t> </a:t>
                      </a:r>
                      <a:endParaRPr lang="ru-RU" sz="1050" b="0" i="0" u="none" strike="noStrike" dirty="0">
                        <a:solidFill>
                          <a:srgbClr val="FF0000"/>
                        </a:solidFill>
                        <a:latin typeface="Times New Roman"/>
                      </a:endParaRPr>
                    </a:p>
                  </a:txBody>
                  <a:tcPr marL="4181" marR="4181" marT="4181" marB="0"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0515600" y="0"/>
            <a:ext cx="1657826" cy="261610"/>
          </a:xfrm>
          <a:prstGeom prst="rect">
            <a:avLst/>
          </a:prstGeom>
        </p:spPr>
        <p:txBody>
          <a:bodyPr wrap="none">
            <a:spAutoFit/>
          </a:bodyPr>
          <a:lstStyle/>
          <a:p>
            <a:r>
              <a:rPr lang="ru-RU" sz="1100" dirty="0"/>
              <a:t>(продолжение таблицы)</a:t>
            </a:r>
          </a:p>
        </p:txBody>
      </p:sp>
      <p:sp>
        <p:nvSpPr>
          <p:cNvPr id="4" name="Прямоугольник 3"/>
          <p:cNvSpPr/>
          <p:nvPr/>
        </p:nvSpPr>
        <p:spPr>
          <a:xfrm>
            <a:off x="228600" y="228600"/>
            <a:ext cx="6934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a:t>
            </a:r>
            <a:r>
              <a:rPr lang="ru-RU" i="1" dirty="0" smtClean="0">
                <a:solidFill>
                  <a:schemeClr val="bg1"/>
                </a:solidFill>
                <a:latin typeface="Oswald" charset="-52"/>
                <a:cs typeface="Times New Roman" panose="02020603050405020304" pitchFamily="18" charset="0"/>
              </a:rPr>
              <a:t>2025 </a:t>
            </a:r>
            <a:r>
              <a:rPr lang="ru-RU" i="1" dirty="0">
                <a:solidFill>
                  <a:schemeClr val="bg1"/>
                </a:solidFill>
                <a:latin typeface="Oswald" charset="-52"/>
                <a:cs typeface="Times New Roman" panose="02020603050405020304" pitchFamily="18" charset="0"/>
              </a:rPr>
              <a:t>год, тыс.рублей</a:t>
            </a:r>
            <a:endParaRPr lang="ru-RU" dirty="0">
              <a:solidFill>
                <a:schemeClr val="bg1"/>
              </a:solidFill>
              <a:latin typeface="Oswald" charset="-52"/>
              <a:cs typeface="Times New Roman" panose="02020603050405020304" pitchFamily="18" charset="0"/>
            </a:endParaRPr>
          </a:p>
        </p:txBody>
      </p:sp>
      <p:graphicFrame>
        <p:nvGraphicFramePr>
          <p:cNvPr id="6" name="Таблица 5"/>
          <p:cNvGraphicFramePr>
            <a:graphicFrameLocks noGrp="1"/>
          </p:cNvGraphicFramePr>
          <p:nvPr/>
        </p:nvGraphicFramePr>
        <p:xfrm>
          <a:off x="152400" y="533400"/>
          <a:ext cx="11811001" cy="5054286"/>
        </p:xfrm>
        <a:graphic>
          <a:graphicData uri="http://schemas.openxmlformats.org/drawingml/2006/table">
            <a:tbl>
              <a:tblPr>
                <a:tableStyleId>{BC89EF96-8CEA-46FF-86C4-4CE0E7609802}</a:tableStyleId>
              </a:tblPr>
              <a:tblGrid>
                <a:gridCol w="1352605"/>
                <a:gridCol w="1206816"/>
                <a:gridCol w="834242"/>
                <a:gridCol w="996231"/>
                <a:gridCol w="639306"/>
                <a:gridCol w="838200"/>
                <a:gridCol w="2667000"/>
                <a:gridCol w="950038"/>
                <a:gridCol w="2326563"/>
              </a:tblGrid>
              <a:tr h="0">
                <a:tc>
                  <a:txBody>
                    <a:bodyPr/>
                    <a:lstStyle/>
                    <a:p>
                      <a:pPr algn="ctr" fontAlgn="ctr"/>
                      <a:r>
                        <a:rPr lang="ru-RU" sz="1000" u="none" strike="noStrike" dirty="0"/>
                        <a:t>Наименование показателя</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Код бюджетной классификации</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Первоначально утвержденный план на 2025 год* (решение Думы г.Урай от 29.11.2024 №81)  </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Уточненный план на 2025 год** (решение Думы г.Урай от 19.12.2025 №109 с учетом внесенных изменений в </a:t>
                      </a:r>
                      <a:r>
                        <a:rPr lang="ru-RU" sz="1000" u="none" strike="noStrike" dirty="0" smtClean="0"/>
                        <a:t>СБР(далее </a:t>
                      </a:r>
                      <a:r>
                        <a:rPr lang="ru-RU" sz="1000" u="none" strike="noStrike" dirty="0"/>
                        <a:t>также -уточненная </a:t>
                      </a:r>
                      <a:r>
                        <a:rPr lang="ru-RU" sz="1000" u="none" strike="noStrike" dirty="0" smtClean="0"/>
                        <a:t>СБР)</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Исполнено на 01.01.2026 (за 2025 год)</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 исполнения к </a:t>
                      </a:r>
                      <a:r>
                        <a:rPr lang="ru-RU" sz="1000" u="sng" strike="noStrike" dirty="0"/>
                        <a:t>первоначально утвержденному</a:t>
                      </a:r>
                      <a:r>
                        <a:rPr lang="ru-RU" sz="1000" u="none" strike="noStrike" dirty="0"/>
                        <a:t> плану 2025 года</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Причины отклонения фактического исполнения  от </a:t>
                      </a:r>
                      <a:r>
                        <a:rPr lang="ru-RU" sz="1000" u="sng" strike="noStrike" dirty="0"/>
                        <a:t>первоначально утвержденного</a:t>
                      </a:r>
                      <a:r>
                        <a:rPr lang="ru-RU" sz="1000" u="none" strike="noStrike" dirty="0"/>
                        <a:t> плана 2025 года (менее 95% и более 105% к годовому плану)</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 исполнения к уточненной сводной бюджетной росписи</a:t>
                      </a:r>
                      <a:r>
                        <a:rPr lang="ru-RU" sz="1000" u="sng" strike="noStrike" dirty="0"/>
                        <a:t> (уточненному</a:t>
                      </a:r>
                      <a:r>
                        <a:rPr lang="ru-RU" sz="1000" u="none" strike="noStrike" dirty="0"/>
                        <a:t> плану 2025 года)</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Причины отклонения фактического исполнения от </a:t>
                      </a:r>
                      <a:r>
                        <a:rPr lang="ru-RU" sz="1000" u="sng" strike="noStrike" dirty="0"/>
                        <a:t>уточненного плана </a:t>
                      </a:r>
                      <a:r>
                        <a:rPr lang="ru-RU" sz="1000" u="none" strike="noStrike" dirty="0"/>
                        <a:t>2025 года (менее 95% и более 105% к годовому плану)</a:t>
                      </a:r>
                      <a:endParaRPr lang="ru-RU" sz="1000" b="1" i="0" u="none" strike="noStrike" dirty="0">
                        <a:latin typeface="Times New Roman"/>
                      </a:endParaRPr>
                    </a:p>
                  </a:txBody>
                  <a:tcPr marL="4181" marR="4181" marT="4181" marB="0" anchor="ctr"/>
                </a:tc>
              </a:tr>
              <a:tr h="79440">
                <a:tc>
                  <a:txBody>
                    <a:bodyPr/>
                    <a:lstStyle/>
                    <a:p>
                      <a:pPr algn="ctr" fontAlgn="ctr"/>
                      <a:r>
                        <a:rPr lang="ru-RU" sz="1000" u="none" strike="noStrike"/>
                        <a:t>1</a:t>
                      </a:r>
                      <a:endParaRPr lang="ru-RU" sz="1000" b="0" i="0" u="none" strike="noStrike">
                        <a:latin typeface="Times New Roman"/>
                      </a:endParaRPr>
                    </a:p>
                  </a:txBody>
                  <a:tcPr marL="4181" marR="4181" marT="4181" marB="0" anchor="ctr"/>
                </a:tc>
                <a:tc>
                  <a:txBody>
                    <a:bodyPr/>
                    <a:lstStyle/>
                    <a:p>
                      <a:pPr algn="ctr" fontAlgn="ctr"/>
                      <a:r>
                        <a:rPr lang="ru-RU" sz="1000" u="none" strike="noStrike"/>
                        <a:t>2</a:t>
                      </a:r>
                      <a:endParaRPr lang="ru-RU" sz="1000" b="0" i="0" u="none" strike="noStrike">
                        <a:latin typeface="Times New Roman"/>
                      </a:endParaRPr>
                    </a:p>
                  </a:txBody>
                  <a:tcPr marL="4181" marR="4181" marT="4181" marB="0" anchor="ctr"/>
                </a:tc>
                <a:tc>
                  <a:txBody>
                    <a:bodyPr/>
                    <a:lstStyle/>
                    <a:p>
                      <a:pPr algn="ctr" fontAlgn="ctr"/>
                      <a:r>
                        <a:rPr lang="ru-RU" sz="1000" u="none" strike="noStrike"/>
                        <a:t>3</a:t>
                      </a:r>
                      <a:endParaRPr lang="ru-RU" sz="1000" b="0" i="0" u="none" strike="noStrike">
                        <a:latin typeface="Times New Roman"/>
                      </a:endParaRPr>
                    </a:p>
                  </a:txBody>
                  <a:tcPr marL="4181" marR="4181" marT="4181" marB="0" anchor="ctr"/>
                </a:tc>
                <a:tc>
                  <a:txBody>
                    <a:bodyPr/>
                    <a:lstStyle/>
                    <a:p>
                      <a:pPr algn="ctr" fontAlgn="ctr"/>
                      <a:r>
                        <a:rPr lang="ru-RU" sz="1000" u="none" strike="noStrike"/>
                        <a:t>4</a:t>
                      </a:r>
                      <a:endParaRPr lang="ru-RU" sz="1000" b="0" i="0" u="none" strike="noStrike">
                        <a:latin typeface="Times New Roman"/>
                      </a:endParaRPr>
                    </a:p>
                  </a:txBody>
                  <a:tcPr marL="4181" marR="4181" marT="4181" marB="0" anchor="ctr"/>
                </a:tc>
                <a:tc>
                  <a:txBody>
                    <a:bodyPr/>
                    <a:lstStyle/>
                    <a:p>
                      <a:pPr algn="ctr" fontAlgn="ctr"/>
                      <a:r>
                        <a:rPr lang="ru-RU" sz="1000" u="none" strike="noStrike"/>
                        <a:t>5</a:t>
                      </a:r>
                      <a:endParaRPr lang="ru-RU" sz="1000" b="0" i="0" u="none" strike="noStrike">
                        <a:latin typeface="Times New Roman"/>
                      </a:endParaRPr>
                    </a:p>
                  </a:txBody>
                  <a:tcPr marL="4181" marR="4181" marT="4181" marB="0" anchor="ctr"/>
                </a:tc>
                <a:tc>
                  <a:txBody>
                    <a:bodyPr/>
                    <a:lstStyle/>
                    <a:p>
                      <a:pPr algn="ctr" fontAlgn="ctr"/>
                      <a:r>
                        <a:rPr lang="ru-RU" sz="1000" u="none" strike="noStrike"/>
                        <a:t>6=5/3*100%</a:t>
                      </a:r>
                      <a:endParaRPr lang="ru-RU" sz="1000" b="0" i="0" u="none" strike="noStrike">
                        <a:latin typeface="Times New Roman"/>
                      </a:endParaRPr>
                    </a:p>
                  </a:txBody>
                  <a:tcPr marL="4181" marR="4181" marT="4181" marB="0" anchor="ctr"/>
                </a:tc>
                <a:tc>
                  <a:txBody>
                    <a:bodyPr/>
                    <a:lstStyle/>
                    <a:p>
                      <a:pPr algn="ctr" fontAlgn="ctr"/>
                      <a:r>
                        <a:rPr lang="ru-RU" sz="1000" u="none" strike="noStrike"/>
                        <a:t>7</a:t>
                      </a:r>
                      <a:endParaRPr lang="ru-RU" sz="1000" b="0" i="0" u="none" strike="noStrike">
                        <a:latin typeface="Times New Roman"/>
                      </a:endParaRPr>
                    </a:p>
                  </a:txBody>
                  <a:tcPr marL="4181" marR="4181" marT="4181" marB="0" anchor="ctr"/>
                </a:tc>
                <a:tc>
                  <a:txBody>
                    <a:bodyPr/>
                    <a:lstStyle/>
                    <a:p>
                      <a:pPr algn="ctr" fontAlgn="ctr"/>
                      <a:r>
                        <a:rPr lang="ru-RU" sz="1000" u="none" strike="noStrike"/>
                        <a:t>8=5/4*100%</a:t>
                      </a:r>
                      <a:endParaRPr lang="ru-RU" sz="1000" b="0" i="0" u="none" strike="noStrike">
                        <a:latin typeface="Times New Roman"/>
                      </a:endParaRPr>
                    </a:p>
                  </a:txBody>
                  <a:tcPr marL="4181" marR="4181" marT="4181" marB="0" anchor="ctr"/>
                </a:tc>
                <a:tc>
                  <a:txBody>
                    <a:bodyPr/>
                    <a:lstStyle/>
                    <a:p>
                      <a:pPr algn="ctr" fontAlgn="ctr"/>
                      <a:r>
                        <a:rPr lang="ru-RU" sz="1000" u="none" strike="noStrike"/>
                        <a:t>9</a:t>
                      </a:r>
                      <a:endParaRPr lang="ru-RU" sz="1000" b="0" i="0" u="none" strike="noStrike">
                        <a:latin typeface="Times New Roman"/>
                      </a:endParaRPr>
                    </a:p>
                  </a:txBody>
                  <a:tcPr marL="4181" marR="4181" marT="4181" marB="0" anchor="ctr"/>
                </a:tc>
              </a:tr>
              <a:tr h="493366">
                <a:tc>
                  <a:txBody>
                    <a:bodyPr/>
                    <a:lstStyle/>
                    <a:p>
                      <a:pPr algn="l" fontAlgn="ctr"/>
                      <a:r>
                        <a:rPr lang="ru-RU" sz="1000" u="none" strike="noStrike"/>
                        <a:t>3.2. Единый налог на вмененный доход </a:t>
                      </a:r>
                      <a:endParaRPr lang="ru-RU" sz="1000" b="0" i="0" u="none" strike="noStrike">
                        <a:latin typeface="Times New Roman"/>
                      </a:endParaRPr>
                    </a:p>
                  </a:txBody>
                  <a:tcPr marL="4181" marR="4181" marT="4181" marB="0" anchor="ctr"/>
                </a:tc>
                <a:tc>
                  <a:txBody>
                    <a:bodyPr/>
                    <a:lstStyle/>
                    <a:p>
                      <a:pPr algn="ctr" fontAlgn="ctr"/>
                      <a:r>
                        <a:rPr lang="ru-RU" sz="1000" u="none" strike="noStrike"/>
                        <a:t>000 1 05 02000 02 0000 110</a:t>
                      </a:r>
                      <a:endParaRPr lang="ru-RU" sz="1000" b="0" i="0" u="none" strike="noStrike">
                        <a:latin typeface="Times New Roman"/>
                      </a:endParaRPr>
                    </a:p>
                  </a:txBody>
                  <a:tcPr marL="4181" marR="4181" marT="4181" marB="0" anchor="ctr"/>
                </a:tc>
                <a:tc>
                  <a:txBody>
                    <a:bodyPr/>
                    <a:lstStyle/>
                    <a:p>
                      <a:pPr algn="r" fontAlgn="ctr"/>
                      <a:r>
                        <a:rPr lang="ru-RU" sz="1000" u="none" strike="noStrike" dirty="0"/>
                        <a:t>0,0</a:t>
                      </a:r>
                      <a:endParaRPr lang="ru-RU" sz="1000" b="0" i="0" u="none" strike="noStrike" dirty="0">
                        <a:latin typeface="Times New Roman"/>
                      </a:endParaRPr>
                    </a:p>
                  </a:txBody>
                  <a:tcPr marL="4181" marR="4181" marT="4181" marB="0" anchor="ctr"/>
                </a:tc>
                <a:tc>
                  <a:txBody>
                    <a:bodyPr/>
                    <a:lstStyle/>
                    <a:p>
                      <a:pPr algn="r" fontAlgn="ctr"/>
                      <a:r>
                        <a:rPr lang="ru-RU" sz="1000" u="none" strike="noStrike"/>
                        <a:t>1 440,5</a:t>
                      </a:r>
                      <a:endParaRPr lang="ru-RU" sz="1000" b="0" i="0" u="none" strike="noStrike">
                        <a:latin typeface="Times New Roman"/>
                      </a:endParaRPr>
                    </a:p>
                  </a:txBody>
                  <a:tcPr marL="4181" marR="4181" marT="4181" marB="0" anchor="ctr"/>
                </a:tc>
                <a:tc>
                  <a:txBody>
                    <a:bodyPr/>
                    <a:lstStyle/>
                    <a:p>
                      <a:pPr algn="r" fontAlgn="ctr"/>
                      <a:r>
                        <a:rPr lang="ru-RU" sz="1000" u="none" strike="noStrike"/>
                        <a:t>1 482,3</a:t>
                      </a:r>
                      <a:endParaRPr lang="ru-RU" sz="1000" b="0" i="0" u="none" strike="noStrike">
                        <a:latin typeface="Times New Roman"/>
                      </a:endParaRPr>
                    </a:p>
                  </a:txBody>
                  <a:tcPr marL="4181" marR="4181" marT="4181" marB="0" anchor="ctr"/>
                </a:tc>
                <a:tc>
                  <a:txBody>
                    <a:bodyPr/>
                    <a:lstStyle/>
                    <a:p>
                      <a:pPr algn="r" fontAlgn="ctr"/>
                      <a:r>
                        <a:rPr lang="ru-RU" sz="1000" u="none" strike="noStrike"/>
                        <a:t>0,0</a:t>
                      </a:r>
                      <a:endParaRPr lang="ru-RU" sz="1000" b="0" i="0" u="none" strike="noStrike">
                        <a:latin typeface="Times New Roman"/>
                      </a:endParaRPr>
                    </a:p>
                  </a:txBody>
                  <a:tcPr marL="4181" marR="4181" marT="4181" marB="0" anchor="ctr"/>
                </a:tc>
                <a:tc>
                  <a:txBody>
                    <a:bodyPr/>
                    <a:lstStyle/>
                    <a:p>
                      <a:pPr algn="l" fontAlgn="ctr"/>
                      <a:r>
                        <a:rPr lang="ru-RU" sz="1000" u="none" strike="noStrike"/>
                        <a:t>Отклонение исполнения к первоначально утвержденному плану связано с поступлением в 2025 году задолженности прошлых лет от налогоплательщиков. Единый налога на вмененный доход отменен с 01.01.2021 года.</a:t>
                      </a:r>
                      <a:endParaRPr lang="ru-RU" sz="1000" b="0" i="0" u="none" strike="noStrike">
                        <a:latin typeface="Times New Roman"/>
                      </a:endParaRPr>
                    </a:p>
                  </a:txBody>
                  <a:tcPr marL="4181" marR="4181" marT="4181" marB="0" anchor="ctr"/>
                </a:tc>
                <a:tc>
                  <a:txBody>
                    <a:bodyPr/>
                    <a:lstStyle/>
                    <a:p>
                      <a:pPr algn="r" fontAlgn="ctr"/>
                      <a:r>
                        <a:rPr lang="ru-RU" sz="1000" u="none" strike="noStrike" dirty="0"/>
                        <a:t>102,9</a:t>
                      </a:r>
                      <a:endParaRPr lang="ru-RU" sz="1000" b="0" i="0" u="none" strike="noStrike" dirty="0">
                        <a:latin typeface="Times New Roman"/>
                      </a:endParaRPr>
                    </a:p>
                  </a:txBody>
                  <a:tcPr marL="4181" marR="4181" marT="4181" marB="0" anchor="ctr"/>
                </a:tc>
                <a:tc>
                  <a:txBody>
                    <a:bodyPr/>
                    <a:lstStyle/>
                    <a:p>
                      <a:pPr algn="l" fontAlgn="ctr"/>
                      <a:r>
                        <a:rPr lang="ru-RU" sz="1000" u="none" strike="noStrike" dirty="0"/>
                        <a:t>Отклонение исполнения к уточненной сводной бюджетной росписи обусловлена  поступлением в 2025 году задолженности прошлых лет от налогоплательщиков. Единый налога на вмененный доход отменен с 01.01.2021 года.</a:t>
                      </a:r>
                      <a:endParaRPr lang="ru-RU" sz="1000" b="0" i="0" u="none" strike="noStrike" dirty="0">
                        <a:latin typeface="Times New Roman"/>
                      </a:endParaRPr>
                    </a:p>
                  </a:txBody>
                  <a:tcPr marL="4181" marR="4181" marT="4181" marB="0" anchor="ctr"/>
                </a:tc>
              </a:tr>
              <a:tr h="564444">
                <a:tc>
                  <a:txBody>
                    <a:bodyPr/>
                    <a:lstStyle/>
                    <a:p>
                      <a:pPr algn="l" fontAlgn="ctr"/>
                      <a:r>
                        <a:rPr lang="ru-RU" sz="1000" u="none" strike="noStrike"/>
                        <a:t>3.3. Сельскохозяйственный налог</a:t>
                      </a:r>
                      <a:endParaRPr lang="ru-RU" sz="1000" b="0" i="0" u="none" strike="noStrike">
                        <a:latin typeface="Times New Roman"/>
                      </a:endParaRPr>
                    </a:p>
                  </a:txBody>
                  <a:tcPr marL="4181" marR="4181" marT="4181" marB="0" anchor="ctr"/>
                </a:tc>
                <a:tc>
                  <a:txBody>
                    <a:bodyPr/>
                    <a:lstStyle/>
                    <a:p>
                      <a:pPr algn="ctr" fontAlgn="ctr"/>
                      <a:r>
                        <a:rPr lang="ru-RU" sz="1000" u="none" strike="noStrike"/>
                        <a:t>000 1 05 03000 01 0000 110</a:t>
                      </a:r>
                      <a:endParaRPr lang="ru-RU" sz="1000" b="0" i="0" u="none" strike="noStrike">
                        <a:latin typeface="Times New Roman"/>
                      </a:endParaRPr>
                    </a:p>
                  </a:txBody>
                  <a:tcPr marL="4181" marR="4181" marT="4181" marB="0" anchor="ctr"/>
                </a:tc>
                <a:tc>
                  <a:txBody>
                    <a:bodyPr/>
                    <a:lstStyle/>
                    <a:p>
                      <a:pPr algn="r" fontAlgn="ctr"/>
                      <a:r>
                        <a:rPr lang="ru-RU" sz="1000" u="none" strike="noStrike"/>
                        <a:t>1 190,0</a:t>
                      </a:r>
                      <a:endParaRPr lang="ru-RU" sz="1000" b="0" i="0" u="none" strike="noStrike">
                        <a:latin typeface="Times New Roman"/>
                      </a:endParaRPr>
                    </a:p>
                  </a:txBody>
                  <a:tcPr marL="4181" marR="4181" marT="4181" marB="0" anchor="ctr"/>
                </a:tc>
                <a:tc>
                  <a:txBody>
                    <a:bodyPr/>
                    <a:lstStyle/>
                    <a:p>
                      <a:pPr algn="r" fontAlgn="ctr"/>
                      <a:r>
                        <a:rPr lang="ru-RU" sz="1000" u="none" strike="noStrike"/>
                        <a:t>-84,3</a:t>
                      </a:r>
                      <a:endParaRPr lang="ru-RU" sz="1000" b="0" i="0" u="none" strike="noStrike">
                        <a:latin typeface="Times New Roman"/>
                      </a:endParaRPr>
                    </a:p>
                  </a:txBody>
                  <a:tcPr marL="4181" marR="4181" marT="4181" marB="0" anchor="ctr"/>
                </a:tc>
                <a:tc>
                  <a:txBody>
                    <a:bodyPr/>
                    <a:lstStyle/>
                    <a:p>
                      <a:pPr algn="r" fontAlgn="ctr"/>
                      <a:r>
                        <a:rPr lang="ru-RU" sz="1000" u="none" strike="noStrike"/>
                        <a:t>-84,1</a:t>
                      </a:r>
                      <a:endParaRPr lang="ru-RU" sz="1000" b="0" i="0" u="none" strike="noStrike">
                        <a:latin typeface="Times New Roman"/>
                      </a:endParaRPr>
                    </a:p>
                  </a:txBody>
                  <a:tcPr marL="4181" marR="4181" marT="4181" marB="0" anchor="ctr"/>
                </a:tc>
                <a:tc>
                  <a:txBody>
                    <a:bodyPr/>
                    <a:lstStyle/>
                    <a:p>
                      <a:pPr algn="r" fontAlgn="ctr"/>
                      <a:r>
                        <a:rPr lang="ru-RU" sz="1000" u="none" strike="noStrike"/>
                        <a:t>-7,1</a:t>
                      </a:r>
                      <a:endParaRPr lang="ru-RU" sz="1000" b="0" i="0" u="none" strike="noStrike">
                        <a:latin typeface="Times New Roman"/>
                      </a:endParaRPr>
                    </a:p>
                  </a:txBody>
                  <a:tcPr marL="4181" marR="4181" marT="4181" marB="0" anchor="ctr"/>
                </a:tc>
                <a:tc>
                  <a:txBody>
                    <a:bodyPr/>
                    <a:lstStyle/>
                    <a:p>
                      <a:pPr algn="just" fontAlgn="ctr"/>
                      <a:r>
                        <a:rPr lang="ru-RU" sz="1000" u="none" strike="noStrike"/>
                        <a:t>Отклонение исполнения к первоначально утвержденному плану  обусловлено уточнением основным налогоплательщиком налоговой декларации за 2024 год в связи с изменением места регистрации. В связи с этим в июне 2025 года из бюджета города Урай был осуществлен возврат налога в сумме ( - 1 452,3)  тыс. рублей.</a:t>
                      </a:r>
                      <a:endParaRPr lang="ru-RU" sz="1000" b="0" i="0" u="none" strike="noStrike">
                        <a:latin typeface="Times New Roman"/>
                      </a:endParaRPr>
                    </a:p>
                  </a:txBody>
                  <a:tcPr marL="4181" marR="4181" marT="4181" marB="0" anchor="ctr"/>
                </a:tc>
                <a:tc>
                  <a:txBody>
                    <a:bodyPr/>
                    <a:lstStyle/>
                    <a:p>
                      <a:pPr algn="r" fontAlgn="ctr"/>
                      <a:r>
                        <a:rPr lang="ru-RU" sz="1000" u="none" strike="noStrike"/>
                        <a:t>99,8</a:t>
                      </a:r>
                      <a:endParaRPr lang="ru-RU" sz="1000" b="0" i="0" u="none" strike="noStrike">
                        <a:latin typeface="Times New Roman"/>
                      </a:endParaRPr>
                    </a:p>
                  </a:txBody>
                  <a:tcPr marL="4181" marR="4181" marT="4181" marB="0" anchor="ctr"/>
                </a:tc>
                <a:tc>
                  <a:txBody>
                    <a:bodyPr/>
                    <a:lstStyle/>
                    <a:p>
                      <a:pPr algn="just" fontAlgn="b"/>
                      <a:r>
                        <a:rPr lang="ru-RU" sz="1000" u="none" strike="noStrike" dirty="0"/>
                        <a:t> </a:t>
                      </a:r>
                      <a:endParaRPr lang="ru-RU" sz="1000" b="0" i="0" u="none" strike="noStrike" dirty="0">
                        <a:latin typeface="Times New Roman"/>
                      </a:endParaRPr>
                    </a:p>
                  </a:txBody>
                  <a:tcPr marL="4181" marR="4181" marT="4181" marB="0" anchor="b"/>
                </a:tc>
              </a:tr>
              <a:tr h="451556">
                <a:tc>
                  <a:txBody>
                    <a:bodyPr/>
                    <a:lstStyle/>
                    <a:p>
                      <a:pPr algn="l" fontAlgn="ctr"/>
                      <a:r>
                        <a:rPr lang="ru-RU" sz="1000" u="none" strike="noStrike"/>
                        <a:t>3.4. Патентная система налогообложения</a:t>
                      </a:r>
                      <a:endParaRPr lang="ru-RU" sz="1000" b="0" i="0" u="none" strike="noStrike">
                        <a:latin typeface="Times New Roman"/>
                      </a:endParaRPr>
                    </a:p>
                  </a:txBody>
                  <a:tcPr marL="4181" marR="4181" marT="4181" marB="0" anchor="ctr"/>
                </a:tc>
                <a:tc>
                  <a:txBody>
                    <a:bodyPr/>
                    <a:lstStyle/>
                    <a:p>
                      <a:pPr algn="ctr" fontAlgn="ctr"/>
                      <a:r>
                        <a:rPr lang="ru-RU" sz="1000" u="none" strike="noStrike"/>
                        <a:t>000 1 05 04000 02 0000 110</a:t>
                      </a:r>
                      <a:endParaRPr lang="ru-RU" sz="1000" b="0" i="0" u="none" strike="noStrike">
                        <a:latin typeface="Times New Roman"/>
                      </a:endParaRPr>
                    </a:p>
                  </a:txBody>
                  <a:tcPr marL="4181" marR="4181" marT="4181" marB="0" anchor="ctr"/>
                </a:tc>
                <a:tc>
                  <a:txBody>
                    <a:bodyPr/>
                    <a:lstStyle/>
                    <a:p>
                      <a:pPr algn="r" fontAlgn="ctr"/>
                      <a:r>
                        <a:rPr lang="ru-RU" sz="1000" u="none" strike="noStrike"/>
                        <a:t>7 251,7</a:t>
                      </a:r>
                      <a:endParaRPr lang="ru-RU" sz="1000" b="0" i="0" u="none" strike="noStrike">
                        <a:latin typeface="Times New Roman"/>
                      </a:endParaRPr>
                    </a:p>
                  </a:txBody>
                  <a:tcPr marL="4181" marR="4181" marT="4181" marB="0" anchor="ctr"/>
                </a:tc>
                <a:tc>
                  <a:txBody>
                    <a:bodyPr/>
                    <a:lstStyle/>
                    <a:p>
                      <a:pPr algn="r" fontAlgn="ctr"/>
                      <a:r>
                        <a:rPr lang="ru-RU" sz="1000" u="none" strike="noStrike"/>
                        <a:t>7 251,7</a:t>
                      </a:r>
                      <a:endParaRPr lang="ru-RU" sz="1000" b="0" i="0" u="none" strike="noStrike">
                        <a:latin typeface="Times New Roman"/>
                      </a:endParaRPr>
                    </a:p>
                  </a:txBody>
                  <a:tcPr marL="4181" marR="4181" marT="4181" marB="0" anchor="ctr"/>
                </a:tc>
                <a:tc>
                  <a:txBody>
                    <a:bodyPr/>
                    <a:lstStyle/>
                    <a:p>
                      <a:pPr algn="r" fontAlgn="ctr"/>
                      <a:r>
                        <a:rPr lang="ru-RU" sz="1000" u="none" strike="noStrike"/>
                        <a:t>8 907,5</a:t>
                      </a:r>
                      <a:endParaRPr lang="ru-RU" sz="1000" b="0" i="0" u="none" strike="noStrike">
                        <a:latin typeface="Times New Roman"/>
                      </a:endParaRPr>
                    </a:p>
                  </a:txBody>
                  <a:tcPr marL="4181" marR="4181" marT="4181" marB="0" anchor="ctr"/>
                </a:tc>
                <a:tc>
                  <a:txBody>
                    <a:bodyPr/>
                    <a:lstStyle/>
                    <a:p>
                      <a:pPr algn="r" fontAlgn="ctr"/>
                      <a:r>
                        <a:rPr lang="ru-RU" sz="1000" u="none" strike="noStrike"/>
                        <a:t>122,8</a:t>
                      </a:r>
                      <a:endParaRPr lang="ru-RU" sz="1000" b="0" i="0" u="none" strike="noStrike">
                        <a:latin typeface="Times New Roman"/>
                      </a:endParaRPr>
                    </a:p>
                  </a:txBody>
                  <a:tcPr marL="4181" marR="4181" marT="4181" marB="0" anchor="ctr"/>
                </a:tc>
                <a:tc>
                  <a:txBody>
                    <a:bodyPr/>
                    <a:lstStyle/>
                    <a:p>
                      <a:pPr algn="l" fontAlgn="ctr"/>
                      <a:r>
                        <a:rPr lang="ru-RU" sz="1000" u="none" strike="noStrike"/>
                        <a:t>Отклонение исполнения к первоначально утвержденному плану обусловлена изменением срока уплаты по патентам дата окончания которых приходится на 31 декабря 2025 года. Срок уплаты с января 2026 года перенесен на 29 декабря 2025 года.  </a:t>
                      </a:r>
                      <a:endParaRPr lang="ru-RU" sz="1000" b="0" i="0" u="none" strike="noStrike">
                        <a:latin typeface="Times New Roman"/>
                      </a:endParaRPr>
                    </a:p>
                  </a:txBody>
                  <a:tcPr marL="4181" marR="4181" marT="4181" marB="0" anchor="ctr"/>
                </a:tc>
                <a:tc>
                  <a:txBody>
                    <a:bodyPr/>
                    <a:lstStyle/>
                    <a:p>
                      <a:pPr algn="r" fontAlgn="ctr"/>
                      <a:r>
                        <a:rPr lang="ru-RU" sz="1000" u="none" strike="noStrike"/>
                        <a:t>122,8</a:t>
                      </a:r>
                      <a:endParaRPr lang="ru-RU" sz="1000" b="0" i="0" u="none" strike="noStrike">
                        <a:latin typeface="Times New Roman"/>
                      </a:endParaRPr>
                    </a:p>
                  </a:txBody>
                  <a:tcPr marL="4181" marR="4181" marT="4181" marB="0" anchor="ctr"/>
                </a:tc>
                <a:tc>
                  <a:txBody>
                    <a:bodyPr/>
                    <a:lstStyle/>
                    <a:p>
                      <a:pPr algn="l" fontAlgn="ctr"/>
                      <a:r>
                        <a:rPr lang="ru-RU" sz="1000" u="none" strike="noStrike" dirty="0"/>
                        <a:t>Отклонение исполнения к уточненной сводной бюджетной росписи обусловлена изменением срока уплаты по патентам дата окончания которых приходится на 31 декабря 2025 года. Срок уплаты с января 2026 года перенесен на 29 декабря 2025 года.  </a:t>
                      </a:r>
                      <a:endParaRPr lang="ru-RU" sz="1000" b="0" i="0" u="none" strike="noStrike" dirty="0">
                        <a:latin typeface="Times New Roman"/>
                      </a:endParaRPr>
                    </a:p>
                  </a:txBody>
                  <a:tcPr marL="4181" marR="4181" marT="4181" marB="0" anchor="ctr"/>
                </a:tc>
              </a:tr>
              <a:tr h="217416">
                <a:tc>
                  <a:txBody>
                    <a:bodyPr/>
                    <a:lstStyle/>
                    <a:p>
                      <a:pPr algn="l" fontAlgn="ctr"/>
                      <a:r>
                        <a:rPr lang="ru-RU" sz="1000" u="none" strike="noStrike"/>
                        <a:t>4. Налоги на имущество, в том числе:</a:t>
                      </a:r>
                      <a:endParaRPr lang="ru-RU" sz="1000" b="1" i="0" u="none" strike="noStrike">
                        <a:latin typeface="Times New Roman"/>
                      </a:endParaRPr>
                    </a:p>
                  </a:txBody>
                  <a:tcPr marL="4181" marR="4181" marT="4181" marB="0" anchor="ctr"/>
                </a:tc>
                <a:tc>
                  <a:txBody>
                    <a:bodyPr/>
                    <a:lstStyle/>
                    <a:p>
                      <a:pPr algn="ctr" fontAlgn="ctr"/>
                      <a:r>
                        <a:rPr lang="ru-RU" sz="1000" u="none" strike="noStrike"/>
                        <a:t>000 1 06 00000 00 0000 000</a:t>
                      </a:r>
                      <a:endParaRPr lang="ru-RU" sz="1000" b="1" i="0" u="none" strike="noStrike">
                        <a:latin typeface="Times New Roman"/>
                      </a:endParaRPr>
                    </a:p>
                  </a:txBody>
                  <a:tcPr marL="4181" marR="4181" marT="4181" marB="0" anchor="ctr"/>
                </a:tc>
                <a:tc>
                  <a:txBody>
                    <a:bodyPr/>
                    <a:lstStyle/>
                    <a:p>
                      <a:pPr algn="r" fontAlgn="ctr"/>
                      <a:r>
                        <a:rPr lang="ru-RU" sz="1000" u="none" strike="noStrike"/>
                        <a:t>55 347,4</a:t>
                      </a:r>
                      <a:endParaRPr lang="ru-RU" sz="1000" b="1" i="0" u="none" strike="noStrike">
                        <a:latin typeface="Times New Roman"/>
                      </a:endParaRPr>
                    </a:p>
                  </a:txBody>
                  <a:tcPr marL="4181" marR="4181" marT="4181" marB="0" anchor="ctr"/>
                </a:tc>
                <a:tc>
                  <a:txBody>
                    <a:bodyPr/>
                    <a:lstStyle/>
                    <a:p>
                      <a:pPr algn="r" fontAlgn="ctr"/>
                      <a:r>
                        <a:rPr lang="ru-RU" sz="1000" u="none" strike="noStrike"/>
                        <a:t>67 290,0</a:t>
                      </a:r>
                      <a:endParaRPr lang="ru-RU" sz="1000" b="1" i="0" u="none" strike="noStrike">
                        <a:latin typeface="Times New Roman"/>
                      </a:endParaRPr>
                    </a:p>
                  </a:txBody>
                  <a:tcPr marL="4181" marR="4181" marT="4181" marB="0" anchor="ctr"/>
                </a:tc>
                <a:tc>
                  <a:txBody>
                    <a:bodyPr/>
                    <a:lstStyle/>
                    <a:p>
                      <a:pPr algn="r" fontAlgn="ctr"/>
                      <a:r>
                        <a:rPr lang="ru-RU" sz="1000" u="none" strike="noStrike"/>
                        <a:t>70 659,6</a:t>
                      </a:r>
                      <a:endParaRPr lang="ru-RU" sz="1000" b="1" i="0" u="none" strike="noStrike">
                        <a:latin typeface="Times New Roman"/>
                      </a:endParaRPr>
                    </a:p>
                  </a:txBody>
                  <a:tcPr marL="4181" marR="4181" marT="4181" marB="0" anchor="ctr"/>
                </a:tc>
                <a:tc>
                  <a:txBody>
                    <a:bodyPr/>
                    <a:lstStyle/>
                    <a:p>
                      <a:pPr algn="r" fontAlgn="ctr"/>
                      <a:r>
                        <a:rPr lang="ru-RU" sz="1000" u="none" strike="noStrike"/>
                        <a:t>127,7</a:t>
                      </a:r>
                      <a:endParaRPr lang="ru-RU" sz="1000" b="1" i="0" u="none" strike="noStrike">
                        <a:latin typeface="Times New Roman"/>
                      </a:endParaRPr>
                    </a:p>
                  </a:txBody>
                  <a:tcPr marL="4181" marR="4181" marT="4181" marB="0" anchor="ctr"/>
                </a:tc>
                <a:tc>
                  <a:txBody>
                    <a:bodyPr/>
                    <a:lstStyle/>
                    <a:p>
                      <a:pPr algn="l" fontAlgn="ctr"/>
                      <a:r>
                        <a:rPr lang="ru-RU" sz="1000" u="none" strike="noStrike"/>
                        <a:t> </a:t>
                      </a:r>
                      <a:endParaRPr lang="ru-RU" sz="1000" b="1" i="0" u="none" strike="noStrike">
                        <a:solidFill>
                          <a:srgbClr val="FF0000"/>
                        </a:solidFill>
                        <a:latin typeface="Times New Roman"/>
                      </a:endParaRPr>
                    </a:p>
                  </a:txBody>
                  <a:tcPr marL="4181" marR="4181" marT="4181" marB="0" anchor="ctr"/>
                </a:tc>
                <a:tc>
                  <a:txBody>
                    <a:bodyPr/>
                    <a:lstStyle/>
                    <a:p>
                      <a:pPr algn="r" fontAlgn="ctr"/>
                      <a:r>
                        <a:rPr lang="ru-RU" sz="1000" u="none" strike="noStrike"/>
                        <a:t>105,0</a:t>
                      </a:r>
                      <a:endParaRPr lang="ru-RU" sz="1000" b="1" i="0" u="none" strike="noStrike">
                        <a:latin typeface="Times New Roman"/>
                      </a:endParaRPr>
                    </a:p>
                  </a:txBody>
                  <a:tcPr marL="4181" marR="4181" marT="4181" marB="0" anchor="ctr"/>
                </a:tc>
                <a:tc>
                  <a:txBody>
                    <a:bodyPr/>
                    <a:lstStyle/>
                    <a:p>
                      <a:pPr algn="l" fontAlgn="ctr"/>
                      <a:r>
                        <a:rPr lang="ru-RU" sz="1000" u="none" strike="noStrike" dirty="0"/>
                        <a:t> </a:t>
                      </a:r>
                      <a:endParaRPr lang="ru-RU" sz="1000" b="1" i="0" u="none" strike="noStrike" dirty="0">
                        <a:solidFill>
                          <a:srgbClr val="FF0000"/>
                        </a:solidFill>
                        <a:latin typeface="Times New Roman"/>
                      </a:endParaRPr>
                    </a:p>
                  </a:txBody>
                  <a:tcPr marL="4181" marR="4181" marT="4181" marB="0" anchor="ct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287000" y="0"/>
            <a:ext cx="1657826" cy="261610"/>
          </a:xfrm>
          <a:prstGeom prst="rect">
            <a:avLst/>
          </a:prstGeom>
        </p:spPr>
        <p:txBody>
          <a:bodyPr wrap="none">
            <a:spAutoFit/>
          </a:bodyPr>
          <a:lstStyle/>
          <a:p>
            <a:r>
              <a:rPr lang="ru-RU" sz="1100" dirty="0"/>
              <a:t>(продолжение таблицы)</a:t>
            </a:r>
          </a:p>
        </p:txBody>
      </p:sp>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a:t>
            </a:r>
            <a:r>
              <a:rPr lang="ru-RU" i="1" dirty="0" smtClean="0">
                <a:solidFill>
                  <a:schemeClr val="bg1"/>
                </a:solidFill>
                <a:latin typeface="Oswald" charset="-52"/>
                <a:cs typeface="Times New Roman" panose="02020603050405020304" pitchFamily="18" charset="0"/>
              </a:rPr>
              <a:t>2025 </a:t>
            </a:r>
            <a:r>
              <a:rPr lang="ru-RU" i="1" dirty="0">
                <a:solidFill>
                  <a:schemeClr val="bg1"/>
                </a:solidFill>
                <a:latin typeface="Oswald" charset="-52"/>
                <a:cs typeface="Times New Roman" panose="02020603050405020304" pitchFamily="18" charset="0"/>
              </a:rPr>
              <a:t>год, тыс.рублей</a:t>
            </a:r>
            <a:endParaRPr lang="ru-RU" dirty="0">
              <a:solidFill>
                <a:schemeClr val="bg1"/>
              </a:solidFill>
              <a:latin typeface="Oswald" charset="-52"/>
              <a:cs typeface="Times New Roman" panose="02020603050405020304" pitchFamily="18" charset="0"/>
            </a:endParaRPr>
          </a:p>
        </p:txBody>
      </p:sp>
      <p:graphicFrame>
        <p:nvGraphicFramePr>
          <p:cNvPr id="6" name="Таблица 5"/>
          <p:cNvGraphicFramePr>
            <a:graphicFrameLocks noGrp="1"/>
          </p:cNvGraphicFramePr>
          <p:nvPr/>
        </p:nvGraphicFramePr>
        <p:xfrm>
          <a:off x="152400" y="304800"/>
          <a:ext cx="11887199" cy="6421705"/>
        </p:xfrm>
        <a:graphic>
          <a:graphicData uri="http://schemas.openxmlformats.org/drawingml/2006/table">
            <a:tbl>
              <a:tblPr>
                <a:tableStyleId>{BC89EF96-8CEA-46FF-86C4-4CE0E7609802}</a:tableStyleId>
              </a:tblPr>
              <a:tblGrid>
                <a:gridCol w="1361331"/>
                <a:gridCol w="1214601"/>
                <a:gridCol w="839624"/>
                <a:gridCol w="1002658"/>
                <a:gridCol w="619529"/>
                <a:gridCol w="766257"/>
                <a:gridCol w="2730400"/>
                <a:gridCol w="1011226"/>
                <a:gridCol w="2341573"/>
              </a:tblGrid>
              <a:tr h="806946">
                <a:tc>
                  <a:txBody>
                    <a:bodyPr/>
                    <a:lstStyle/>
                    <a:p>
                      <a:pPr algn="ctr" fontAlgn="ctr"/>
                      <a:r>
                        <a:rPr lang="ru-RU" sz="1000" u="none" strike="noStrike" dirty="0"/>
                        <a:t>Наименование показателя</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Код бюджетной классификации</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Первоначально утвержденный план на 2025 год* (решение Думы г.Урай от 29.11.2024 №81)  </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smtClean="0"/>
                        <a:t>Уточненный план на 2025 год** (решение Думы г.Урай от 19.12.2025 №109 с учетом внесенных изменений в СБР</a:t>
                      </a:r>
                      <a:endParaRPr lang="ru-RU" sz="1000" b="1" i="0" u="none" strike="noStrike" dirty="0">
                        <a:latin typeface="Times New Roman"/>
                      </a:endParaRPr>
                    </a:p>
                  </a:txBody>
                  <a:tcPr marL="4181" marR="4181" marT="4181" marB="0" anchor="ctr"/>
                </a:tc>
                <a:tc>
                  <a:txBody>
                    <a:bodyPr/>
                    <a:lstStyle/>
                    <a:p>
                      <a:pPr algn="ctr" fontAlgn="ctr"/>
                      <a:r>
                        <a:rPr lang="ru-RU" sz="1000" u="none" strike="noStrike" dirty="0"/>
                        <a:t>Исполнено на 01.01.2026 (за 2025 год)</a:t>
                      </a:r>
                      <a:endParaRPr lang="ru-RU" sz="1000" b="1" i="0" u="none" strike="noStrike" dirty="0">
                        <a:latin typeface="Times New Roman"/>
                      </a:endParaRPr>
                    </a:p>
                  </a:txBody>
                  <a:tcPr marL="4181" marR="4181" marT="4181" marB="0" anchor="ctr"/>
                </a:tc>
                <a:tc>
                  <a:txBody>
                    <a:bodyPr/>
                    <a:lstStyle/>
                    <a:p>
                      <a:pPr algn="ctr" fontAlgn="ctr"/>
                      <a:r>
                        <a:rPr lang="ru-RU" sz="1000" u="none" strike="noStrike"/>
                        <a:t>% исполнения к </a:t>
                      </a:r>
                      <a:r>
                        <a:rPr lang="ru-RU" sz="1000" u="sng" strike="noStrike"/>
                        <a:t>первоначально утвержденному</a:t>
                      </a:r>
                      <a:r>
                        <a:rPr lang="ru-RU" sz="1000" u="none" strike="noStrike"/>
                        <a:t> плану 2025 года</a:t>
                      </a:r>
                      <a:endParaRPr lang="ru-RU" sz="1000" b="1" i="0" u="none" strike="noStrike">
                        <a:latin typeface="Times New Roman"/>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первоначально утвержденного</a:t>
                      </a:r>
                      <a:r>
                        <a:rPr lang="ru-RU" sz="1000" u="none" strike="noStrike"/>
                        <a:t> плана 2025 года (менее 95% и более 105% к годовому плану)</a:t>
                      </a:r>
                      <a:endParaRPr lang="ru-RU" sz="1000" b="1" i="0" u="none" strike="noStrike">
                        <a:latin typeface="Times New Roman"/>
                      </a:endParaRPr>
                    </a:p>
                  </a:txBody>
                  <a:tcPr marL="4181" marR="4181" marT="4181" marB="0" anchor="ctr"/>
                </a:tc>
                <a:tc>
                  <a:txBody>
                    <a:bodyPr/>
                    <a:lstStyle/>
                    <a:p>
                      <a:pPr algn="ctr" fontAlgn="ctr"/>
                      <a:r>
                        <a:rPr lang="ru-RU" sz="1000" u="none" strike="noStrike"/>
                        <a:t>% исполнения к уточненной сводной бюджетной росписи</a:t>
                      </a:r>
                      <a:r>
                        <a:rPr lang="ru-RU" sz="1000" u="sng" strike="noStrike"/>
                        <a:t> (уточненному</a:t>
                      </a:r>
                      <a:r>
                        <a:rPr lang="ru-RU" sz="1000" u="none" strike="noStrike"/>
                        <a:t> плану 2025 года)</a:t>
                      </a:r>
                      <a:endParaRPr lang="ru-RU" sz="1000" b="1" i="0" u="none" strike="noStrike">
                        <a:latin typeface="Times New Roman"/>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уточненного плана </a:t>
                      </a:r>
                      <a:r>
                        <a:rPr lang="ru-RU" sz="1000" u="none" strike="noStrike"/>
                        <a:t>2025 года (менее 95% и более 105% к годовому плану)</a:t>
                      </a:r>
                      <a:endParaRPr lang="ru-RU" sz="1000" b="1" i="0" u="none" strike="noStrike">
                        <a:latin typeface="Times New Roman"/>
                      </a:endParaRPr>
                    </a:p>
                  </a:txBody>
                  <a:tcPr marL="4181" marR="4181" marT="4181" marB="0" anchor="ctr"/>
                </a:tc>
              </a:tr>
              <a:tr h="79440">
                <a:tc>
                  <a:txBody>
                    <a:bodyPr/>
                    <a:lstStyle/>
                    <a:p>
                      <a:pPr algn="ctr" fontAlgn="ctr"/>
                      <a:r>
                        <a:rPr lang="ru-RU" sz="1000" u="none" strike="noStrike"/>
                        <a:t>1</a:t>
                      </a:r>
                      <a:endParaRPr lang="ru-RU" sz="1000" b="0" i="0" u="none" strike="noStrike">
                        <a:latin typeface="Times New Roman"/>
                      </a:endParaRPr>
                    </a:p>
                  </a:txBody>
                  <a:tcPr marL="4181" marR="4181" marT="4181" marB="0" anchor="ctr"/>
                </a:tc>
                <a:tc>
                  <a:txBody>
                    <a:bodyPr/>
                    <a:lstStyle/>
                    <a:p>
                      <a:pPr algn="ctr" fontAlgn="ctr"/>
                      <a:r>
                        <a:rPr lang="ru-RU" sz="1000" u="none" strike="noStrike"/>
                        <a:t>2</a:t>
                      </a:r>
                      <a:endParaRPr lang="ru-RU" sz="1000" b="0" i="0" u="none" strike="noStrike">
                        <a:latin typeface="Times New Roman"/>
                      </a:endParaRPr>
                    </a:p>
                  </a:txBody>
                  <a:tcPr marL="4181" marR="4181" marT="4181" marB="0" anchor="ctr"/>
                </a:tc>
                <a:tc>
                  <a:txBody>
                    <a:bodyPr/>
                    <a:lstStyle/>
                    <a:p>
                      <a:pPr algn="ctr" fontAlgn="ctr"/>
                      <a:r>
                        <a:rPr lang="ru-RU" sz="1000" u="none" strike="noStrike"/>
                        <a:t>3</a:t>
                      </a:r>
                      <a:endParaRPr lang="ru-RU" sz="1000" b="0" i="0" u="none" strike="noStrike">
                        <a:latin typeface="Times New Roman"/>
                      </a:endParaRPr>
                    </a:p>
                  </a:txBody>
                  <a:tcPr marL="4181" marR="4181" marT="4181" marB="0" anchor="ctr"/>
                </a:tc>
                <a:tc>
                  <a:txBody>
                    <a:bodyPr/>
                    <a:lstStyle/>
                    <a:p>
                      <a:pPr algn="ctr" fontAlgn="ctr"/>
                      <a:r>
                        <a:rPr lang="ru-RU" sz="1000" u="none" strike="noStrike" dirty="0"/>
                        <a:t>4</a:t>
                      </a:r>
                      <a:endParaRPr lang="ru-RU" sz="1000" b="0" i="0" u="none" strike="noStrike" dirty="0">
                        <a:latin typeface="Times New Roman"/>
                      </a:endParaRPr>
                    </a:p>
                  </a:txBody>
                  <a:tcPr marL="4181" marR="4181" marT="4181" marB="0" anchor="ctr"/>
                </a:tc>
                <a:tc>
                  <a:txBody>
                    <a:bodyPr/>
                    <a:lstStyle/>
                    <a:p>
                      <a:pPr algn="ctr" fontAlgn="ctr"/>
                      <a:r>
                        <a:rPr lang="ru-RU" sz="1000" u="none" strike="noStrike"/>
                        <a:t>5</a:t>
                      </a:r>
                      <a:endParaRPr lang="ru-RU" sz="1000" b="0" i="0" u="none" strike="noStrike">
                        <a:latin typeface="Times New Roman"/>
                      </a:endParaRPr>
                    </a:p>
                  </a:txBody>
                  <a:tcPr marL="4181" marR="4181" marT="4181" marB="0" anchor="ctr"/>
                </a:tc>
                <a:tc>
                  <a:txBody>
                    <a:bodyPr/>
                    <a:lstStyle/>
                    <a:p>
                      <a:pPr algn="ctr" fontAlgn="ctr"/>
                      <a:r>
                        <a:rPr lang="ru-RU" sz="1000" u="none" strike="noStrike"/>
                        <a:t>6=5/3*100%</a:t>
                      </a:r>
                      <a:endParaRPr lang="ru-RU" sz="1000" b="0" i="0" u="none" strike="noStrike">
                        <a:latin typeface="Times New Roman"/>
                      </a:endParaRPr>
                    </a:p>
                  </a:txBody>
                  <a:tcPr marL="4181" marR="4181" marT="4181" marB="0" anchor="ctr"/>
                </a:tc>
                <a:tc>
                  <a:txBody>
                    <a:bodyPr/>
                    <a:lstStyle/>
                    <a:p>
                      <a:pPr algn="ctr" fontAlgn="ctr"/>
                      <a:r>
                        <a:rPr lang="ru-RU" sz="1000" u="none" strike="noStrike"/>
                        <a:t>7</a:t>
                      </a:r>
                      <a:endParaRPr lang="ru-RU" sz="1000" b="0" i="0" u="none" strike="noStrike">
                        <a:latin typeface="Times New Roman"/>
                      </a:endParaRPr>
                    </a:p>
                  </a:txBody>
                  <a:tcPr marL="4181" marR="4181" marT="4181" marB="0" anchor="ctr"/>
                </a:tc>
                <a:tc>
                  <a:txBody>
                    <a:bodyPr/>
                    <a:lstStyle/>
                    <a:p>
                      <a:pPr algn="ctr" fontAlgn="ctr"/>
                      <a:r>
                        <a:rPr lang="ru-RU" sz="1000" u="none" strike="noStrike"/>
                        <a:t>8=5/4*100%</a:t>
                      </a:r>
                      <a:endParaRPr lang="ru-RU" sz="1000" b="0" i="0" u="none" strike="noStrike">
                        <a:latin typeface="Times New Roman"/>
                      </a:endParaRPr>
                    </a:p>
                  </a:txBody>
                  <a:tcPr marL="4181" marR="4181" marT="4181" marB="0" anchor="ctr"/>
                </a:tc>
                <a:tc>
                  <a:txBody>
                    <a:bodyPr/>
                    <a:lstStyle/>
                    <a:p>
                      <a:pPr algn="ctr" fontAlgn="ctr"/>
                      <a:r>
                        <a:rPr lang="ru-RU" sz="1000" u="none" strike="noStrike" dirty="0"/>
                        <a:t>9</a:t>
                      </a:r>
                      <a:endParaRPr lang="ru-RU" sz="1000" b="0" i="0" u="none" strike="noStrike" dirty="0">
                        <a:latin typeface="Times New Roman"/>
                      </a:endParaRPr>
                    </a:p>
                  </a:txBody>
                  <a:tcPr marL="4181" marR="4181" marT="4181" marB="0" anchor="ctr"/>
                </a:tc>
              </a:tr>
              <a:tr h="2887238">
                <a:tc>
                  <a:txBody>
                    <a:bodyPr/>
                    <a:lstStyle/>
                    <a:p>
                      <a:pPr algn="l" fontAlgn="ctr"/>
                      <a:r>
                        <a:rPr lang="ru-RU" sz="1000" u="none" strike="noStrike"/>
                        <a:t>4.1.  Налог на имущество c физических лиц</a:t>
                      </a:r>
                      <a:endParaRPr lang="ru-RU" sz="1000" b="0" i="0" u="none" strike="noStrike">
                        <a:latin typeface="Times New Roman"/>
                      </a:endParaRPr>
                    </a:p>
                  </a:txBody>
                  <a:tcPr marL="4181" marR="4181" marT="4181" marB="0" anchor="ctr"/>
                </a:tc>
                <a:tc>
                  <a:txBody>
                    <a:bodyPr/>
                    <a:lstStyle/>
                    <a:p>
                      <a:pPr algn="ctr" fontAlgn="ctr"/>
                      <a:r>
                        <a:rPr lang="ru-RU" sz="1000" u="none" strike="noStrike"/>
                        <a:t>000 1 06 01000 00 0000 110</a:t>
                      </a:r>
                      <a:endParaRPr lang="ru-RU" sz="1000" b="0" i="0" u="none" strike="noStrike">
                        <a:latin typeface="Times New Roman"/>
                      </a:endParaRPr>
                    </a:p>
                  </a:txBody>
                  <a:tcPr marL="4181" marR="4181" marT="4181" marB="0" anchor="ctr"/>
                </a:tc>
                <a:tc>
                  <a:txBody>
                    <a:bodyPr/>
                    <a:lstStyle/>
                    <a:p>
                      <a:pPr algn="r" fontAlgn="ctr"/>
                      <a:r>
                        <a:rPr lang="ru-RU" sz="1000" u="none" strike="noStrike"/>
                        <a:t>23 128,2</a:t>
                      </a:r>
                      <a:endParaRPr lang="ru-RU" sz="1000" b="0" i="0" u="none" strike="noStrike">
                        <a:latin typeface="Times New Roman"/>
                      </a:endParaRPr>
                    </a:p>
                  </a:txBody>
                  <a:tcPr marL="4181" marR="4181" marT="4181" marB="0" anchor="ctr"/>
                </a:tc>
                <a:tc>
                  <a:txBody>
                    <a:bodyPr/>
                    <a:lstStyle/>
                    <a:p>
                      <a:pPr algn="r" fontAlgn="ctr"/>
                      <a:r>
                        <a:rPr lang="ru-RU" sz="1000" u="none" strike="noStrike" dirty="0"/>
                        <a:t>32 000,0</a:t>
                      </a:r>
                      <a:endParaRPr lang="ru-RU" sz="1000" b="0" i="0" u="none" strike="noStrike" dirty="0">
                        <a:latin typeface="Times New Roman"/>
                      </a:endParaRPr>
                    </a:p>
                  </a:txBody>
                  <a:tcPr marL="4181" marR="4181" marT="4181" marB="0" anchor="ctr"/>
                </a:tc>
                <a:tc>
                  <a:txBody>
                    <a:bodyPr/>
                    <a:lstStyle/>
                    <a:p>
                      <a:pPr algn="r" fontAlgn="ctr"/>
                      <a:r>
                        <a:rPr lang="ru-RU" sz="1000" u="none" strike="noStrike"/>
                        <a:t>34 257,0</a:t>
                      </a:r>
                      <a:endParaRPr lang="ru-RU" sz="1000" b="0" i="0" u="none" strike="noStrike">
                        <a:latin typeface="Times New Roman"/>
                      </a:endParaRPr>
                    </a:p>
                  </a:txBody>
                  <a:tcPr marL="4181" marR="4181" marT="4181" marB="0" anchor="ctr"/>
                </a:tc>
                <a:tc>
                  <a:txBody>
                    <a:bodyPr/>
                    <a:lstStyle/>
                    <a:p>
                      <a:pPr algn="r" fontAlgn="ctr"/>
                      <a:r>
                        <a:rPr lang="ru-RU" sz="1000" u="none" strike="noStrike" dirty="0"/>
                        <a:t>148,1</a:t>
                      </a:r>
                      <a:endParaRPr lang="ru-RU" sz="1000" b="0" i="0" u="none" strike="noStrike" dirty="0">
                        <a:latin typeface="Times New Roman"/>
                      </a:endParaRPr>
                    </a:p>
                  </a:txBody>
                  <a:tcPr marL="4181" marR="4181" marT="4181" marB="0" anchor="ctr"/>
                </a:tc>
                <a:tc>
                  <a:txBody>
                    <a:bodyPr/>
                    <a:lstStyle/>
                    <a:p>
                      <a:pPr algn="l" fontAlgn="ctr"/>
                      <a:r>
                        <a:rPr lang="ru-RU" sz="1000" u="none" strike="noStrike" dirty="0"/>
                        <a:t>Отклонение исполнения к первоначально утвержденному плану обусловлено:</a:t>
                      </a:r>
                      <a:br>
                        <a:rPr lang="ru-RU" sz="1000" u="none" strike="noStrike" dirty="0"/>
                      </a:br>
                      <a:r>
                        <a:rPr lang="ru-RU" sz="1000" u="none" strike="noStrike" dirty="0"/>
                        <a:t>1. увеличением налогооблагаемой базы в связи с ростом кадастровой стоимости,  в том числе ростом налогооблагаемой базы объектов, подпадающих под действие статьи 378.2 Налогового кодекса Российской Федерации и включенных в Перечень объектов недвижимого имущества, в отношении которых налоговая база определяется как кадастровая стоимость;</a:t>
                      </a:r>
                      <a:br>
                        <a:rPr lang="ru-RU" sz="1000" u="none" strike="noStrike" dirty="0"/>
                      </a:br>
                      <a:r>
                        <a:rPr lang="ru-RU" sz="1000" u="none" strike="noStrike" dirty="0"/>
                        <a:t>2. поступлением дополнительных доходов в результате урегулирования задолженности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налогового органа.  </a:t>
                      </a:r>
                      <a:br>
                        <a:rPr lang="ru-RU" sz="1000" u="none" strike="noStrike" dirty="0"/>
                      </a:br>
                      <a:endParaRPr lang="ru-RU" sz="1000" b="0" i="0" u="none" strike="noStrike" dirty="0">
                        <a:latin typeface="Times New Roman"/>
                      </a:endParaRPr>
                    </a:p>
                  </a:txBody>
                  <a:tcPr marL="4181" marR="4181" marT="4181" marB="0" anchor="ctr"/>
                </a:tc>
                <a:tc>
                  <a:txBody>
                    <a:bodyPr/>
                    <a:lstStyle/>
                    <a:p>
                      <a:pPr algn="r" fontAlgn="ctr"/>
                      <a:r>
                        <a:rPr lang="ru-RU" sz="1000" u="none" strike="noStrike"/>
                        <a:t>107,1</a:t>
                      </a:r>
                      <a:endParaRPr lang="ru-RU" sz="1000" b="0" i="0" u="none" strike="noStrike">
                        <a:latin typeface="Times New Roman"/>
                      </a:endParaRPr>
                    </a:p>
                  </a:txBody>
                  <a:tcPr marL="4181" marR="4181" marT="4181" marB="0" anchor="ctr"/>
                </a:tc>
                <a:tc>
                  <a:txBody>
                    <a:bodyPr/>
                    <a:lstStyle/>
                    <a:p>
                      <a:pPr algn="l" fontAlgn="ctr"/>
                      <a:r>
                        <a:rPr lang="ru-RU" sz="1000" u="none" strike="noStrike" dirty="0"/>
                        <a:t>Отклонение исполнения к уточненной сводной бюджетной росписи </a:t>
                      </a:r>
                      <a:r>
                        <a:rPr lang="ru-RU" sz="1000" u="none" strike="noStrike" dirty="0" smtClean="0"/>
                        <a:t>обусловлено: 1</a:t>
                      </a:r>
                      <a:r>
                        <a:rPr lang="ru-RU" sz="1000" u="none" strike="noStrike" dirty="0"/>
                        <a:t>. увеличением налогооблагаемой базы в связи с ростом кадастровой стоимости,  в том числе ростом налогооблагаемой базы объектов, подпадающих под действие статьи 378.2 Налогового кодекса </a:t>
                      </a:r>
                      <a:r>
                        <a:rPr lang="ru-RU" sz="1000" u="none" strike="noStrike" dirty="0" smtClean="0"/>
                        <a:t>РФ и </a:t>
                      </a:r>
                      <a:r>
                        <a:rPr lang="ru-RU" sz="1000" u="none" strike="noStrike" dirty="0"/>
                        <a:t>включенных в Перечень объектов недвижимого имущества, в отношении которых налоговая база определяется как кадастровая </a:t>
                      </a:r>
                      <a:r>
                        <a:rPr lang="ru-RU" sz="1000" u="none" strike="noStrike" dirty="0" smtClean="0"/>
                        <a:t>стоимость; 2</a:t>
                      </a:r>
                      <a:r>
                        <a:rPr lang="ru-RU" sz="1000" u="none" strike="noStrike" dirty="0"/>
                        <a:t>. поступлением дополнительных доходов в результате урегулирования задолженности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налогового органа.  </a:t>
                      </a:r>
                      <a:endParaRPr lang="ru-RU" sz="1000" b="0" i="0" u="none" strike="noStrike" dirty="0">
                        <a:latin typeface="Times New Roman"/>
                      </a:endParaRPr>
                    </a:p>
                  </a:txBody>
                  <a:tcPr marL="4181" marR="4181" marT="4181" marB="0" anchor="ctr"/>
                </a:tc>
              </a:tr>
              <a:tr h="539358">
                <a:tc>
                  <a:txBody>
                    <a:bodyPr/>
                    <a:lstStyle/>
                    <a:p>
                      <a:pPr algn="l" fontAlgn="ctr"/>
                      <a:r>
                        <a:rPr lang="ru-RU" sz="1000" u="none" strike="noStrike" dirty="0"/>
                        <a:t>4.2. Транспортный налог</a:t>
                      </a:r>
                      <a:endParaRPr lang="ru-RU" sz="1000" b="0" i="0" u="none" strike="noStrike" dirty="0">
                        <a:latin typeface="Times New Roman"/>
                      </a:endParaRPr>
                    </a:p>
                  </a:txBody>
                  <a:tcPr marL="4181" marR="4181" marT="4181" marB="0" anchor="ctr"/>
                </a:tc>
                <a:tc>
                  <a:txBody>
                    <a:bodyPr/>
                    <a:lstStyle/>
                    <a:p>
                      <a:pPr algn="ctr" fontAlgn="ctr"/>
                      <a:r>
                        <a:rPr lang="ru-RU" sz="1000" u="none" strike="noStrike"/>
                        <a:t>000 106 04000 02 0000 110</a:t>
                      </a:r>
                      <a:endParaRPr lang="ru-RU" sz="1000" b="0" i="0" u="none" strike="noStrike">
                        <a:latin typeface="Times New Roman"/>
                      </a:endParaRPr>
                    </a:p>
                  </a:txBody>
                  <a:tcPr marL="4181" marR="4181" marT="4181" marB="0" anchor="ctr"/>
                </a:tc>
                <a:tc>
                  <a:txBody>
                    <a:bodyPr/>
                    <a:lstStyle/>
                    <a:p>
                      <a:pPr algn="r" fontAlgn="ctr"/>
                      <a:r>
                        <a:rPr lang="ru-RU" sz="1000" u="none" strike="noStrike"/>
                        <a:t>12 425,0</a:t>
                      </a:r>
                      <a:endParaRPr lang="ru-RU" sz="1000" b="0" i="0" u="none" strike="noStrike">
                        <a:latin typeface="Times New Roman"/>
                      </a:endParaRPr>
                    </a:p>
                  </a:txBody>
                  <a:tcPr marL="4181" marR="4181" marT="4181" marB="0" anchor="ctr"/>
                </a:tc>
                <a:tc>
                  <a:txBody>
                    <a:bodyPr/>
                    <a:lstStyle/>
                    <a:p>
                      <a:pPr algn="r" fontAlgn="ctr"/>
                      <a:r>
                        <a:rPr lang="ru-RU" sz="1000" u="none" strike="noStrike"/>
                        <a:t>13 150,0</a:t>
                      </a:r>
                      <a:endParaRPr lang="ru-RU" sz="1000" b="0" i="0" u="none" strike="noStrike">
                        <a:latin typeface="Times New Roman"/>
                      </a:endParaRPr>
                    </a:p>
                  </a:txBody>
                  <a:tcPr marL="4181" marR="4181" marT="4181" marB="0" anchor="ctr"/>
                </a:tc>
                <a:tc>
                  <a:txBody>
                    <a:bodyPr/>
                    <a:lstStyle/>
                    <a:p>
                      <a:pPr algn="r" fontAlgn="ctr"/>
                      <a:r>
                        <a:rPr lang="ru-RU" sz="1000" u="none" strike="noStrike"/>
                        <a:t>13 318,5</a:t>
                      </a:r>
                      <a:endParaRPr lang="ru-RU" sz="1000" b="0" i="0" u="none" strike="noStrike">
                        <a:latin typeface="Times New Roman"/>
                      </a:endParaRPr>
                    </a:p>
                  </a:txBody>
                  <a:tcPr marL="4181" marR="4181" marT="4181" marB="0" anchor="ctr"/>
                </a:tc>
                <a:tc>
                  <a:txBody>
                    <a:bodyPr/>
                    <a:lstStyle/>
                    <a:p>
                      <a:pPr algn="r" fontAlgn="ctr"/>
                      <a:r>
                        <a:rPr lang="ru-RU" sz="1000" u="none" strike="noStrike" dirty="0"/>
                        <a:t>107,2</a:t>
                      </a:r>
                      <a:endParaRPr lang="ru-RU" sz="1000" b="0" i="0" u="none" strike="noStrike" dirty="0">
                        <a:latin typeface="Times New Roman"/>
                      </a:endParaRPr>
                    </a:p>
                  </a:txBody>
                  <a:tcPr marL="4181" marR="4181" marT="4181" marB="0" anchor="ctr"/>
                </a:tc>
                <a:tc>
                  <a:txBody>
                    <a:bodyPr/>
                    <a:lstStyle/>
                    <a:p>
                      <a:pPr algn="just" fontAlgn="t"/>
                      <a:r>
                        <a:rPr lang="ru-RU" sz="1000" u="none" strike="noStrike" dirty="0"/>
                        <a:t>Отклонение исполнения к первоначально утвержденному плану обусловлено поступлением задолженности прошлых лет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a:t>
                      </a:r>
                      <a:endParaRPr lang="ru-RU" sz="1000" b="0" i="0" u="none" strike="noStrike" dirty="0">
                        <a:latin typeface="Times New Roman"/>
                      </a:endParaRPr>
                    </a:p>
                  </a:txBody>
                  <a:tcPr marL="4181" marR="4181" marT="4181" marB="0"/>
                </a:tc>
                <a:tc>
                  <a:txBody>
                    <a:bodyPr/>
                    <a:lstStyle/>
                    <a:p>
                      <a:pPr algn="r" fontAlgn="ctr"/>
                      <a:r>
                        <a:rPr lang="ru-RU" sz="1000" u="none" strike="noStrike" dirty="0"/>
                        <a:t>101,3</a:t>
                      </a:r>
                      <a:endParaRPr lang="ru-RU" sz="1000" b="0" i="0" u="none" strike="noStrike" dirty="0">
                        <a:latin typeface="Times New Roman"/>
                      </a:endParaRPr>
                    </a:p>
                  </a:txBody>
                  <a:tcPr marL="4181" marR="4181" marT="4181" marB="0" anchor="ctr"/>
                </a:tc>
                <a:tc>
                  <a:txBody>
                    <a:bodyPr/>
                    <a:lstStyle/>
                    <a:p>
                      <a:pPr algn="l" fontAlgn="ctr"/>
                      <a:r>
                        <a:rPr lang="ru-RU" sz="1000" u="none" strike="noStrike" dirty="0"/>
                        <a:t> </a:t>
                      </a:r>
                      <a:endParaRPr lang="ru-RU" sz="1000" b="0" i="0" u="none" strike="noStrike" dirty="0">
                        <a:latin typeface="Times New Roman"/>
                      </a:endParaRPr>
                    </a:p>
                  </a:txBody>
                  <a:tcPr marL="4181" marR="4181" marT="4181" marB="0" anchor="ctr"/>
                </a:tc>
              </a:tr>
              <a:tr h="434831">
                <a:tc>
                  <a:txBody>
                    <a:bodyPr/>
                    <a:lstStyle/>
                    <a:p>
                      <a:pPr algn="l" fontAlgn="ctr"/>
                      <a:r>
                        <a:rPr lang="ru-RU" sz="1000" u="none" strike="noStrike"/>
                        <a:t>4.3. Земельный налог</a:t>
                      </a:r>
                      <a:endParaRPr lang="ru-RU" sz="1000" b="0" i="0" u="none" strike="noStrike">
                        <a:latin typeface="Times New Roman"/>
                      </a:endParaRPr>
                    </a:p>
                  </a:txBody>
                  <a:tcPr marL="4181" marR="4181" marT="4181" marB="0" anchor="ctr"/>
                </a:tc>
                <a:tc>
                  <a:txBody>
                    <a:bodyPr/>
                    <a:lstStyle/>
                    <a:p>
                      <a:pPr algn="ctr" fontAlgn="ctr"/>
                      <a:r>
                        <a:rPr lang="ru-RU" sz="1000" u="none" strike="noStrike"/>
                        <a:t>000 1 06 06000 00 0000 110</a:t>
                      </a:r>
                      <a:endParaRPr lang="ru-RU" sz="1000" b="0" i="0" u="none" strike="noStrike">
                        <a:latin typeface="Times New Roman"/>
                      </a:endParaRPr>
                    </a:p>
                  </a:txBody>
                  <a:tcPr marL="4181" marR="4181" marT="4181" marB="0" anchor="ctr"/>
                </a:tc>
                <a:tc>
                  <a:txBody>
                    <a:bodyPr/>
                    <a:lstStyle/>
                    <a:p>
                      <a:pPr algn="r" fontAlgn="ctr"/>
                      <a:r>
                        <a:rPr lang="ru-RU" sz="1000" u="none" strike="noStrike"/>
                        <a:t>19 794,2</a:t>
                      </a:r>
                      <a:endParaRPr lang="ru-RU" sz="1000" b="0" i="0" u="none" strike="noStrike">
                        <a:latin typeface="Times New Roman"/>
                      </a:endParaRPr>
                    </a:p>
                  </a:txBody>
                  <a:tcPr marL="4181" marR="4181" marT="4181" marB="0" anchor="ctr"/>
                </a:tc>
                <a:tc>
                  <a:txBody>
                    <a:bodyPr/>
                    <a:lstStyle/>
                    <a:p>
                      <a:pPr algn="r" fontAlgn="ctr"/>
                      <a:r>
                        <a:rPr lang="ru-RU" sz="1000" u="none" strike="noStrike"/>
                        <a:t>22 140,0</a:t>
                      </a:r>
                      <a:endParaRPr lang="ru-RU" sz="1000" b="0" i="0" u="none" strike="noStrike">
                        <a:latin typeface="Times New Roman"/>
                      </a:endParaRPr>
                    </a:p>
                  </a:txBody>
                  <a:tcPr marL="4181" marR="4181" marT="4181" marB="0" anchor="ctr"/>
                </a:tc>
                <a:tc>
                  <a:txBody>
                    <a:bodyPr/>
                    <a:lstStyle/>
                    <a:p>
                      <a:pPr algn="r" fontAlgn="ctr"/>
                      <a:r>
                        <a:rPr lang="ru-RU" sz="1000" u="none" strike="noStrike"/>
                        <a:t>23 084,1</a:t>
                      </a:r>
                      <a:endParaRPr lang="ru-RU" sz="1000" b="0" i="0" u="none" strike="noStrike">
                        <a:latin typeface="Times New Roman"/>
                      </a:endParaRPr>
                    </a:p>
                  </a:txBody>
                  <a:tcPr marL="4181" marR="4181" marT="4181" marB="0" anchor="ctr"/>
                </a:tc>
                <a:tc>
                  <a:txBody>
                    <a:bodyPr/>
                    <a:lstStyle/>
                    <a:p>
                      <a:pPr algn="r" fontAlgn="ctr"/>
                      <a:r>
                        <a:rPr lang="ru-RU" sz="1000" u="none" strike="noStrike"/>
                        <a:t>116,6</a:t>
                      </a:r>
                      <a:endParaRPr lang="ru-RU" sz="1000" b="0" i="0" u="none" strike="noStrike">
                        <a:latin typeface="Times New Roman"/>
                      </a:endParaRPr>
                    </a:p>
                  </a:txBody>
                  <a:tcPr marL="4181" marR="4181" marT="4181" marB="0" anchor="ctr"/>
                </a:tc>
                <a:tc>
                  <a:txBody>
                    <a:bodyPr/>
                    <a:lstStyle/>
                    <a:p>
                      <a:pPr algn="l" fontAlgn="ctr"/>
                      <a:r>
                        <a:rPr lang="ru-RU" sz="1000" u="none" strike="noStrike"/>
                        <a:t>Отклонение исполнения к первоначально утвержденному плану обусловлено увеличением поступлений налога по итогам 2025 года в связи с увеличением кадастровой стоимости объектов земельных участков.</a:t>
                      </a:r>
                      <a:endParaRPr lang="ru-RU" sz="1000" b="0" i="0" u="none" strike="noStrike">
                        <a:latin typeface="Times New Roman"/>
                      </a:endParaRPr>
                    </a:p>
                  </a:txBody>
                  <a:tcPr marL="4181" marR="4181" marT="4181" marB="0" anchor="ctr"/>
                </a:tc>
                <a:tc>
                  <a:txBody>
                    <a:bodyPr/>
                    <a:lstStyle/>
                    <a:p>
                      <a:pPr algn="r" fontAlgn="ctr"/>
                      <a:r>
                        <a:rPr lang="ru-RU" sz="1000" u="none" strike="noStrike"/>
                        <a:t>104,3</a:t>
                      </a:r>
                      <a:endParaRPr lang="ru-RU" sz="1000" b="0" i="0" u="none" strike="noStrike">
                        <a:latin typeface="Times New Roman"/>
                      </a:endParaRPr>
                    </a:p>
                  </a:txBody>
                  <a:tcPr marL="4181" marR="4181" marT="4181" marB="0" anchor="ctr"/>
                </a:tc>
                <a:tc>
                  <a:txBody>
                    <a:bodyPr/>
                    <a:lstStyle/>
                    <a:p>
                      <a:pPr algn="l" fontAlgn="ctr"/>
                      <a:r>
                        <a:rPr lang="ru-RU" sz="1000" u="none" strike="noStrike" dirty="0"/>
                        <a:t>Отклонение исполнения к уточненной сводной бюджетной росписи обусловлено увеличением поступлений налога по итогам 2025 года в связи с увеличением кадастровой стоимости объектов земельных участков.</a:t>
                      </a:r>
                      <a:endParaRPr lang="ru-RU" sz="1000" b="0" i="0" u="none" strike="noStrike" dirty="0">
                        <a:latin typeface="Times New Roman"/>
                      </a:endParaRPr>
                    </a:p>
                  </a:txBody>
                  <a:tcPr marL="4181" marR="4181" marT="4181" marB="0" anchor="ctr"/>
                </a:tc>
              </a:tr>
            </a:tbl>
          </a:graphicData>
        </a:graphic>
      </p:graphicFrame>
    </p:spTree>
    <p:extLst>
      <p:ext uri="{BB962C8B-B14F-4D97-AF65-F5344CB8AC3E}">
        <p14:creationId xmlns:p14="http://schemas.microsoft.com/office/powerpoint/2010/main" xmlns="" val="3939744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2400" y="381000"/>
          <a:ext cx="11811001" cy="5977048"/>
        </p:xfrm>
        <a:graphic>
          <a:graphicData uri="http://schemas.openxmlformats.org/drawingml/2006/table">
            <a:tbl>
              <a:tblPr>
                <a:tableStyleId>{BC89EF96-8CEA-46FF-86C4-4CE0E7609802}</a:tableStyleId>
              </a:tblPr>
              <a:tblGrid>
                <a:gridCol w="1352605"/>
                <a:gridCol w="1206816"/>
                <a:gridCol w="834242"/>
                <a:gridCol w="996231"/>
                <a:gridCol w="615557"/>
                <a:gridCol w="938149"/>
                <a:gridCol w="2971800"/>
                <a:gridCol w="1219200"/>
                <a:gridCol w="1676401"/>
              </a:tblGrid>
              <a:tr h="806946">
                <a:tc>
                  <a:txBody>
                    <a:bodyPr/>
                    <a:lstStyle/>
                    <a:p>
                      <a:pPr algn="ctr" fontAlgn="ctr"/>
                      <a:r>
                        <a:rPr lang="ru-RU" sz="1000" u="none" strike="noStrike" dirty="0"/>
                        <a:t>Наименование показателя</a:t>
                      </a:r>
                      <a:endParaRPr lang="ru-RU" sz="1000" b="1" i="0" u="none" strike="noStrike" dirty="0">
                        <a:latin typeface="+mn-lt"/>
                      </a:endParaRPr>
                    </a:p>
                  </a:txBody>
                  <a:tcPr marL="4181" marR="4181" marT="4181" marB="0" anchor="ctr"/>
                </a:tc>
                <a:tc>
                  <a:txBody>
                    <a:bodyPr/>
                    <a:lstStyle/>
                    <a:p>
                      <a:pPr algn="ctr" fontAlgn="ctr"/>
                      <a:r>
                        <a:rPr lang="ru-RU" sz="1000" u="none" strike="noStrike" dirty="0"/>
                        <a:t>Код бюджетной классификации</a:t>
                      </a:r>
                      <a:endParaRPr lang="ru-RU" sz="1000" b="1" i="0" u="none" strike="noStrike" dirty="0">
                        <a:latin typeface="+mn-lt"/>
                      </a:endParaRPr>
                    </a:p>
                  </a:txBody>
                  <a:tcPr marL="4181" marR="4181" marT="4181" marB="0" anchor="ctr"/>
                </a:tc>
                <a:tc>
                  <a:txBody>
                    <a:bodyPr/>
                    <a:lstStyle/>
                    <a:p>
                      <a:pPr algn="ctr" fontAlgn="ctr"/>
                      <a:r>
                        <a:rPr lang="ru-RU" sz="1000" u="none" strike="noStrike" dirty="0"/>
                        <a:t>Первоначально утвержденный план на 2025 год* (решение Думы г.Урай от 29.11.2024 №81)  </a:t>
                      </a:r>
                      <a:endParaRPr lang="ru-RU" sz="1000" b="1" i="0" u="none" strike="noStrike" dirty="0">
                        <a:latin typeface="+mn-lt"/>
                      </a:endParaRPr>
                    </a:p>
                  </a:txBody>
                  <a:tcPr marL="4181" marR="4181" marT="4181" marB="0" anchor="ctr"/>
                </a:tc>
                <a:tc>
                  <a:txBody>
                    <a:bodyPr/>
                    <a:lstStyle/>
                    <a:p>
                      <a:pPr algn="ctr" fontAlgn="ctr"/>
                      <a:r>
                        <a:rPr lang="ru-RU" sz="1000" u="none" strike="noStrike" dirty="0"/>
                        <a:t>Уточненный план на 2025 год** (решение Думы г.Урай от 19.12.2025 №109 с учетом внесенных изменений в </a:t>
                      </a:r>
                      <a:r>
                        <a:rPr lang="ru-RU" sz="1000" u="none" strike="noStrike" dirty="0" smtClean="0"/>
                        <a:t>СБР</a:t>
                      </a:r>
                      <a:endParaRPr lang="ru-RU" sz="1000" b="1" i="0" u="none" strike="noStrike" dirty="0">
                        <a:latin typeface="+mn-lt"/>
                      </a:endParaRPr>
                    </a:p>
                  </a:txBody>
                  <a:tcPr marL="4181" marR="4181" marT="4181" marB="0" anchor="ctr"/>
                </a:tc>
                <a:tc>
                  <a:txBody>
                    <a:bodyPr/>
                    <a:lstStyle/>
                    <a:p>
                      <a:pPr algn="ctr" fontAlgn="ctr"/>
                      <a:r>
                        <a:rPr lang="ru-RU" sz="1000" u="none" strike="noStrike"/>
                        <a:t>Исполнено на 01.01.2026 (за 2025 год)</a:t>
                      </a:r>
                      <a:endParaRPr lang="ru-RU" sz="1000" b="1" i="0" u="none" strike="noStrike">
                        <a:latin typeface="+mn-lt"/>
                      </a:endParaRPr>
                    </a:p>
                  </a:txBody>
                  <a:tcPr marL="4181" marR="4181" marT="4181" marB="0" anchor="ctr"/>
                </a:tc>
                <a:tc>
                  <a:txBody>
                    <a:bodyPr/>
                    <a:lstStyle/>
                    <a:p>
                      <a:pPr algn="ctr" fontAlgn="ctr"/>
                      <a:r>
                        <a:rPr lang="ru-RU" sz="1000" u="none" strike="noStrike"/>
                        <a:t>% исполнения к </a:t>
                      </a:r>
                      <a:r>
                        <a:rPr lang="ru-RU" sz="1000" u="sng" strike="noStrike"/>
                        <a:t>первоначально утвержденному</a:t>
                      </a:r>
                      <a:r>
                        <a:rPr lang="ru-RU" sz="1000" u="none" strike="noStrike"/>
                        <a:t> плану 2025 года</a:t>
                      </a:r>
                      <a:endParaRPr lang="ru-RU" sz="1000" b="1" i="0" u="none" strike="noStrike">
                        <a:latin typeface="+mn-lt"/>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первоначально утвержденного</a:t>
                      </a:r>
                      <a:r>
                        <a:rPr lang="ru-RU" sz="1000" u="none" strike="noStrike"/>
                        <a:t> плана 2025 года (менее 95% и более 105% к годовому плану)</a:t>
                      </a:r>
                      <a:endParaRPr lang="ru-RU" sz="1000" b="1" i="0" u="none" strike="noStrike">
                        <a:latin typeface="+mn-lt"/>
                      </a:endParaRPr>
                    </a:p>
                  </a:txBody>
                  <a:tcPr marL="4181" marR="4181" marT="4181" marB="0" anchor="ctr"/>
                </a:tc>
                <a:tc>
                  <a:txBody>
                    <a:bodyPr/>
                    <a:lstStyle/>
                    <a:p>
                      <a:pPr algn="ctr" fontAlgn="ctr"/>
                      <a:r>
                        <a:rPr lang="ru-RU" sz="1000" u="none" strike="noStrike"/>
                        <a:t>% исполнения к уточненной сводной бюджетной росписи</a:t>
                      </a:r>
                      <a:r>
                        <a:rPr lang="ru-RU" sz="1000" u="sng" strike="noStrike"/>
                        <a:t> (уточненному</a:t>
                      </a:r>
                      <a:r>
                        <a:rPr lang="ru-RU" sz="1000" u="none" strike="noStrike"/>
                        <a:t> плану 2025 года)</a:t>
                      </a:r>
                      <a:endParaRPr lang="ru-RU" sz="1000" b="1" i="0" u="none" strike="noStrike">
                        <a:latin typeface="+mn-lt"/>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уточненного плана </a:t>
                      </a:r>
                      <a:r>
                        <a:rPr lang="ru-RU" sz="1000" u="none" strike="noStrike"/>
                        <a:t>2025 года (менее 95% и более 105% к годовому плану)</a:t>
                      </a:r>
                      <a:endParaRPr lang="ru-RU" sz="1000" b="1" i="0" u="none" strike="noStrike">
                        <a:latin typeface="+mn-lt"/>
                      </a:endParaRPr>
                    </a:p>
                  </a:txBody>
                  <a:tcPr marL="4181" marR="4181" marT="4181" marB="0" anchor="ctr"/>
                </a:tc>
              </a:tr>
              <a:tr h="79440">
                <a:tc>
                  <a:txBody>
                    <a:bodyPr/>
                    <a:lstStyle/>
                    <a:p>
                      <a:pPr algn="ctr" fontAlgn="ctr"/>
                      <a:r>
                        <a:rPr lang="ru-RU" sz="1000" u="none" strike="noStrike"/>
                        <a:t>1</a:t>
                      </a:r>
                      <a:endParaRPr lang="ru-RU" sz="1000" b="0" i="0" u="none" strike="noStrike">
                        <a:latin typeface="+mn-lt"/>
                      </a:endParaRPr>
                    </a:p>
                  </a:txBody>
                  <a:tcPr marL="4181" marR="4181" marT="4181" marB="0" anchor="ctr"/>
                </a:tc>
                <a:tc>
                  <a:txBody>
                    <a:bodyPr/>
                    <a:lstStyle/>
                    <a:p>
                      <a:pPr algn="ctr" fontAlgn="ctr"/>
                      <a:r>
                        <a:rPr lang="ru-RU" sz="1000" u="none" strike="noStrike"/>
                        <a:t>2</a:t>
                      </a:r>
                      <a:endParaRPr lang="ru-RU" sz="1000" b="0" i="0" u="none" strike="noStrike">
                        <a:latin typeface="+mn-lt"/>
                      </a:endParaRPr>
                    </a:p>
                  </a:txBody>
                  <a:tcPr marL="4181" marR="4181" marT="4181" marB="0" anchor="ctr"/>
                </a:tc>
                <a:tc>
                  <a:txBody>
                    <a:bodyPr/>
                    <a:lstStyle/>
                    <a:p>
                      <a:pPr algn="ctr" fontAlgn="ctr"/>
                      <a:r>
                        <a:rPr lang="ru-RU" sz="1000" u="none" strike="noStrike"/>
                        <a:t>3</a:t>
                      </a:r>
                      <a:endParaRPr lang="ru-RU" sz="1000" b="0" i="0" u="none" strike="noStrike">
                        <a:latin typeface="+mn-lt"/>
                      </a:endParaRPr>
                    </a:p>
                  </a:txBody>
                  <a:tcPr marL="4181" marR="4181" marT="4181" marB="0" anchor="ctr"/>
                </a:tc>
                <a:tc>
                  <a:txBody>
                    <a:bodyPr/>
                    <a:lstStyle/>
                    <a:p>
                      <a:pPr algn="ctr" fontAlgn="ctr"/>
                      <a:r>
                        <a:rPr lang="ru-RU" sz="1000" u="none" strike="noStrike"/>
                        <a:t>4</a:t>
                      </a:r>
                      <a:endParaRPr lang="ru-RU" sz="1000" b="0" i="0" u="none" strike="noStrike">
                        <a:latin typeface="+mn-lt"/>
                      </a:endParaRPr>
                    </a:p>
                  </a:txBody>
                  <a:tcPr marL="4181" marR="4181" marT="4181" marB="0" anchor="ctr"/>
                </a:tc>
                <a:tc>
                  <a:txBody>
                    <a:bodyPr/>
                    <a:lstStyle/>
                    <a:p>
                      <a:pPr algn="ctr" fontAlgn="ctr"/>
                      <a:r>
                        <a:rPr lang="ru-RU" sz="1000" u="none" strike="noStrike"/>
                        <a:t>5</a:t>
                      </a:r>
                      <a:endParaRPr lang="ru-RU" sz="1000" b="0" i="0" u="none" strike="noStrike">
                        <a:latin typeface="+mn-lt"/>
                      </a:endParaRPr>
                    </a:p>
                  </a:txBody>
                  <a:tcPr marL="4181" marR="4181" marT="4181" marB="0" anchor="ctr"/>
                </a:tc>
                <a:tc>
                  <a:txBody>
                    <a:bodyPr/>
                    <a:lstStyle/>
                    <a:p>
                      <a:pPr algn="ctr" fontAlgn="ctr"/>
                      <a:r>
                        <a:rPr lang="ru-RU" sz="1000" u="none" strike="noStrike"/>
                        <a:t>6=5/3*100%</a:t>
                      </a:r>
                      <a:endParaRPr lang="ru-RU" sz="1000" b="0" i="0" u="none" strike="noStrike">
                        <a:latin typeface="+mn-lt"/>
                      </a:endParaRPr>
                    </a:p>
                  </a:txBody>
                  <a:tcPr marL="4181" marR="4181" marT="4181" marB="0" anchor="ctr"/>
                </a:tc>
                <a:tc>
                  <a:txBody>
                    <a:bodyPr/>
                    <a:lstStyle/>
                    <a:p>
                      <a:pPr algn="ctr" fontAlgn="ctr"/>
                      <a:r>
                        <a:rPr lang="ru-RU" sz="1000" u="none" strike="noStrike"/>
                        <a:t>7</a:t>
                      </a:r>
                      <a:endParaRPr lang="ru-RU" sz="1000" b="0" i="0" u="none" strike="noStrike">
                        <a:latin typeface="+mn-lt"/>
                      </a:endParaRPr>
                    </a:p>
                  </a:txBody>
                  <a:tcPr marL="4181" marR="4181" marT="4181" marB="0" anchor="ctr"/>
                </a:tc>
                <a:tc>
                  <a:txBody>
                    <a:bodyPr/>
                    <a:lstStyle/>
                    <a:p>
                      <a:pPr algn="ctr" fontAlgn="ctr"/>
                      <a:r>
                        <a:rPr lang="ru-RU" sz="1000" u="none" strike="noStrike"/>
                        <a:t>8=5/4*100%</a:t>
                      </a:r>
                      <a:endParaRPr lang="ru-RU" sz="1000" b="0" i="0" u="none" strike="noStrike">
                        <a:latin typeface="+mn-lt"/>
                      </a:endParaRPr>
                    </a:p>
                  </a:txBody>
                  <a:tcPr marL="4181" marR="4181" marT="4181" marB="0" anchor="ctr"/>
                </a:tc>
                <a:tc>
                  <a:txBody>
                    <a:bodyPr/>
                    <a:lstStyle/>
                    <a:p>
                      <a:pPr algn="ctr" fontAlgn="ctr"/>
                      <a:r>
                        <a:rPr lang="ru-RU" sz="1000" u="none" strike="noStrike"/>
                        <a:t>9</a:t>
                      </a:r>
                      <a:endParaRPr lang="ru-RU" sz="1000" b="0" i="0" u="none" strike="noStrike">
                        <a:latin typeface="+mn-lt"/>
                      </a:endParaRPr>
                    </a:p>
                  </a:txBody>
                  <a:tcPr marL="4181" marR="4181" marT="4181" marB="0" anchor="ctr"/>
                </a:tc>
              </a:tr>
              <a:tr h="748411">
                <a:tc>
                  <a:txBody>
                    <a:bodyPr/>
                    <a:lstStyle/>
                    <a:p>
                      <a:pPr algn="l" fontAlgn="ctr"/>
                      <a:r>
                        <a:rPr lang="ru-RU" sz="1000" u="none" strike="noStrike"/>
                        <a:t>5. Государственная пошлина</a:t>
                      </a:r>
                      <a:endParaRPr lang="ru-RU" sz="1000" b="1" i="0" u="none" strike="noStrike">
                        <a:latin typeface="+mn-lt"/>
                      </a:endParaRPr>
                    </a:p>
                  </a:txBody>
                  <a:tcPr marL="4181" marR="4181" marT="4181" marB="0" anchor="ctr"/>
                </a:tc>
                <a:tc>
                  <a:txBody>
                    <a:bodyPr/>
                    <a:lstStyle/>
                    <a:p>
                      <a:pPr algn="ctr" fontAlgn="ctr"/>
                      <a:r>
                        <a:rPr lang="ru-RU" sz="1000" u="none" strike="noStrike"/>
                        <a:t>000 1 08 00000 00 0000 000</a:t>
                      </a:r>
                      <a:endParaRPr lang="ru-RU" sz="1000" b="1" i="0" u="none" strike="noStrike">
                        <a:latin typeface="+mn-lt"/>
                      </a:endParaRPr>
                    </a:p>
                  </a:txBody>
                  <a:tcPr marL="4181" marR="4181" marT="4181" marB="0" anchor="ctr"/>
                </a:tc>
                <a:tc>
                  <a:txBody>
                    <a:bodyPr/>
                    <a:lstStyle/>
                    <a:p>
                      <a:pPr algn="r" fontAlgn="ctr"/>
                      <a:r>
                        <a:rPr lang="ru-RU" sz="1000" u="none" strike="noStrike"/>
                        <a:t>15 300,0</a:t>
                      </a:r>
                      <a:endParaRPr lang="ru-RU" sz="1000" b="1" i="0" u="none" strike="noStrike">
                        <a:latin typeface="+mn-lt"/>
                      </a:endParaRPr>
                    </a:p>
                  </a:txBody>
                  <a:tcPr marL="4181" marR="4181" marT="4181" marB="0" anchor="ctr"/>
                </a:tc>
                <a:tc>
                  <a:txBody>
                    <a:bodyPr/>
                    <a:lstStyle/>
                    <a:p>
                      <a:pPr algn="r" fontAlgn="ctr"/>
                      <a:r>
                        <a:rPr lang="ru-RU" sz="1000" u="none" strike="noStrike" dirty="0"/>
                        <a:t>29 840,7</a:t>
                      </a:r>
                      <a:endParaRPr lang="ru-RU" sz="1000" b="1" i="0" u="none" strike="noStrike" dirty="0">
                        <a:latin typeface="+mn-lt"/>
                      </a:endParaRPr>
                    </a:p>
                  </a:txBody>
                  <a:tcPr marL="4181" marR="4181" marT="4181" marB="0" anchor="ctr"/>
                </a:tc>
                <a:tc>
                  <a:txBody>
                    <a:bodyPr/>
                    <a:lstStyle/>
                    <a:p>
                      <a:pPr algn="r" fontAlgn="ctr"/>
                      <a:r>
                        <a:rPr lang="ru-RU" sz="1000" u="none" strike="noStrike" dirty="0"/>
                        <a:t>29 938,7</a:t>
                      </a:r>
                      <a:endParaRPr lang="ru-RU" sz="1000" b="1" i="0" u="none" strike="noStrike" dirty="0">
                        <a:latin typeface="+mn-lt"/>
                      </a:endParaRPr>
                    </a:p>
                  </a:txBody>
                  <a:tcPr marL="4181" marR="4181" marT="4181" marB="0" anchor="ctr"/>
                </a:tc>
                <a:tc>
                  <a:txBody>
                    <a:bodyPr/>
                    <a:lstStyle/>
                    <a:p>
                      <a:pPr algn="r" fontAlgn="ctr"/>
                      <a:r>
                        <a:rPr lang="ru-RU" sz="1000" u="none" strike="noStrike" dirty="0"/>
                        <a:t>195,7</a:t>
                      </a:r>
                      <a:endParaRPr lang="ru-RU" sz="1000" b="0" i="0" u="none" strike="noStrike" dirty="0">
                        <a:latin typeface="+mn-lt"/>
                      </a:endParaRPr>
                    </a:p>
                  </a:txBody>
                  <a:tcPr marL="4181" marR="4181" marT="4181" marB="0" anchor="ctr"/>
                </a:tc>
                <a:tc>
                  <a:txBody>
                    <a:bodyPr/>
                    <a:lstStyle/>
                    <a:p>
                      <a:pPr algn="l" fontAlgn="ctr"/>
                      <a:r>
                        <a:rPr lang="ru-RU" sz="1000" u="none" strike="noStrike" dirty="0"/>
                        <a:t>Отклонение исполнения к первоначально утвержденному плану обусловлено увеличением размеров </a:t>
                      </a:r>
                      <a:r>
                        <a:rPr lang="ru-RU" sz="1000" u="none" strike="noStrike" dirty="0" err="1" smtClean="0"/>
                        <a:t>гос</a:t>
                      </a:r>
                      <a:r>
                        <a:rPr lang="ru-RU" sz="1000" u="none" strike="noStrike" dirty="0" smtClean="0"/>
                        <a:t>. пошлины</a:t>
                      </a:r>
                      <a:r>
                        <a:rPr lang="ru-RU" sz="1000" u="none" strike="noStrike" dirty="0"/>
                        <a:t>, в соответствии с </a:t>
                      </a:r>
                      <a:r>
                        <a:rPr lang="ru-RU" sz="1000" u="none" strike="noStrike" dirty="0" err="1" smtClean="0"/>
                        <a:t>ФЗот</a:t>
                      </a:r>
                      <a:r>
                        <a:rPr lang="ru-RU" sz="1000" u="none" strike="noStrike" dirty="0" smtClean="0"/>
                        <a:t> </a:t>
                      </a:r>
                      <a:r>
                        <a:rPr lang="ru-RU" sz="1000" u="none" strike="noStrike" dirty="0"/>
                        <a:t>08.08.2024 №259-ФЗ «О внесении изменений в части первую и вторую Налогового кодекса </a:t>
                      </a:r>
                      <a:r>
                        <a:rPr lang="ru-RU" sz="1000" u="none" strike="noStrike" dirty="0" smtClean="0"/>
                        <a:t>РФ и </a:t>
                      </a:r>
                      <a:r>
                        <a:rPr lang="ru-RU" sz="1000" u="none" strike="noStrike" dirty="0"/>
                        <a:t>отдельные законодательные акты </a:t>
                      </a:r>
                      <a:r>
                        <a:rPr lang="ru-RU" sz="1000" u="none" strike="noStrike" dirty="0" smtClean="0"/>
                        <a:t>РФ </a:t>
                      </a:r>
                      <a:r>
                        <a:rPr lang="ru-RU" sz="1000" u="none" strike="noStrike" dirty="0"/>
                        <a:t>о налогах и сборах».  Размер государственной пошлины вырос от 12 до 20 раз в зависимости от вида искового заявления. </a:t>
                      </a:r>
                      <a:endParaRPr lang="ru-RU" sz="1000" b="0" i="0" u="none" strike="noStrike" dirty="0">
                        <a:latin typeface="+mn-lt"/>
                      </a:endParaRPr>
                    </a:p>
                  </a:txBody>
                  <a:tcPr marL="4181" marR="4181" marT="4181" marB="0" anchor="ctr"/>
                </a:tc>
                <a:tc>
                  <a:txBody>
                    <a:bodyPr/>
                    <a:lstStyle/>
                    <a:p>
                      <a:pPr algn="r" fontAlgn="ctr"/>
                      <a:r>
                        <a:rPr lang="ru-RU" sz="1000" u="none" strike="noStrike"/>
                        <a:t>100,3</a:t>
                      </a:r>
                      <a:endParaRPr lang="ru-RU" sz="1000" b="0" i="0" u="none" strike="noStrike">
                        <a:latin typeface="+mn-lt"/>
                      </a:endParaRPr>
                    </a:p>
                  </a:txBody>
                  <a:tcPr marL="4181" marR="4181" marT="4181" marB="0" anchor="ctr"/>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r h="179786">
                <a:tc>
                  <a:txBody>
                    <a:bodyPr/>
                    <a:lstStyle/>
                    <a:p>
                      <a:pPr algn="l" fontAlgn="ctr"/>
                      <a:r>
                        <a:rPr lang="ru-RU" sz="1000" u="none" strike="noStrike"/>
                        <a:t>ИТОГО НАЛОГОВЫХ ДОХОДОВ</a:t>
                      </a:r>
                      <a:endParaRPr lang="ru-RU" sz="1000" b="1" i="0" u="none" strike="noStrike">
                        <a:latin typeface="+mn-lt"/>
                      </a:endParaRPr>
                    </a:p>
                  </a:txBody>
                  <a:tcPr marL="4181" marR="4181" marT="4181" marB="0" anchor="ctr"/>
                </a:tc>
                <a:tc>
                  <a:txBody>
                    <a:bodyPr/>
                    <a:lstStyle/>
                    <a:p>
                      <a:pPr algn="ctr" fontAlgn="ctr"/>
                      <a:r>
                        <a:rPr lang="ru-RU" sz="1000" u="none" strike="noStrike"/>
                        <a:t> </a:t>
                      </a:r>
                      <a:endParaRPr lang="ru-RU" sz="1000" b="1" i="0" u="none" strike="noStrike">
                        <a:latin typeface="+mn-lt"/>
                      </a:endParaRPr>
                    </a:p>
                  </a:txBody>
                  <a:tcPr marL="4181" marR="4181" marT="4181" marB="0" anchor="ctr"/>
                </a:tc>
                <a:tc>
                  <a:txBody>
                    <a:bodyPr/>
                    <a:lstStyle/>
                    <a:p>
                      <a:pPr algn="r" fontAlgn="ctr"/>
                      <a:r>
                        <a:rPr lang="ru-RU" sz="1000" u="none" strike="noStrike"/>
                        <a:t>1 815 538,6</a:t>
                      </a:r>
                      <a:endParaRPr lang="ru-RU" sz="1000" b="1" i="0" u="none" strike="noStrike">
                        <a:latin typeface="+mn-lt"/>
                      </a:endParaRPr>
                    </a:p>
                  </a:txBody>
                  <a:tcPr marL="4181" marR="4181" marT="4181" marB="0" anchor="ctr"/>
                </a:tc>
                <a:tc>
                  <a:txBody>
                    <a:bodyPr/>
                    <a:lstStyle/>
                    <a:p>
                      <a:pPr algn="r" fontAlgn="ctr"/>
                      <a:r>
                        <a:rPr lang="ru-RU" sz="1000" u="none" strike="noStrike"/>
                        <a:t>2 044 638,6</a:t>
                      </a:r>
                      <a:endParaRPr lang="ru-RU" sz="1000" b="1" i="0" u="none" strike="noStrike">
                        <a:latin typeface="+mn-lt"/>
                      </a:endParaRPr>
                    </a:p>
                  </a:txBody>
                  <a:tcPr marL="4181" marR="4181" marT="4181" marB="0" anchor="ctr"/>
                </a:tc>
                <a:tc>
                  <a:txBody>
                    <a:bodyPr/>
                    <a:lstStyle/>
                    <a:p>
                      <a:pPr algn="r" fontAlgn="ctr"/>
                      <a:r>
                        <a:rPr lang="ru-RU" sz="1000" u="none" strike="noStrike"/>
                        <a:t>2 042 853,8</a:t>
                      </a:r>
                      <a:endParaRPr lang="ru-RU" sz="1000" b="1" i="0" u="none" strike="noStrike">
                        <a:latin typeface="+mn-lt"/>
                      </a:endParaRPr>
                    </a:p>
                  </a:txBody>
                  <a:tcPr marL="4181" marR="4181" marT="4181" marB="0" anchor="ctr"/>
                </a:tc>
                <a:tc>
                  <a:txBody>
                    <a:bodyPr/>
                    <a:lstStyle/>
                    <a:p>
                      <a:pPr algn="r" fontAlgn="ctr"/>
                      <a:r>
                        <a:rPr lang="ru-RU" sz="1000" u="none" strike="noStrike"/>
                        <a:t>112,5</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1" i="0" u="none" strike="noStrike" dirty="0">
                        <a:solidFill>
                          <a:srgbClr val="FF0000"/>
                        </a:solidFill>
                        <a:latin typeface="+mn-lt"/>
                      </a:endParaRPr>
                    </a:p>
                  </a:txBody>
                  <a:tcPr marL="4181" marR="4181" marT="4181" marB="0" anchor="ctr"/>
                </a:tc>
                <a:tc>
                  <a:txBody>
                    <a:bodyPr/>
                    <a:lstStyle/>
                    <a:p>
                      <a:pPr algn="r" fontAlgn="ctr"/>
                      <a:r>
                        <a:rPr lang="ru-RU" sz="1000" u="none" strike="noStrike"/>
                        <a:t>99,9</a:t>
                      </a:r>
                      <a:endParaRPr lang="ru-RU" sz="1000" b="1" i="0" u="none" strike="noStrike">
                        <a:latin typeface="+mn-lt"/>
                      </a:endParaRPr>
                    </a:p>
                  </a:txBody>
                  <a:tcPr marL="4181" marR="4181" marT="4181" marB="0" anchor="ctr"/>
                </a:tc>
                <a:tc>
                  <a:txBody>
                    <a:bodyPr/>
                    <a:lstStyle/>
                    <a:p>
                      <a:pPr algn="l" fontAlgn="ctr"/>
                      <a:r>
                        <a:rPr lang="ru-RU" sz="1000" u="none" strike="noStrike"/>
                        <a:t> </a:t>
                      </a:r>
                      <a:endParaRPr lang="ru-RU" sz="1000" b="1" i="0" u="none" strike="noStrike">
                        <a:solidFill>
                          <a:srgbClr val="FF0000"/>
                        </a:solidFill>
                        <a:latin typeface="+mn-lt"/>
                      </a:endParaRPr>
                    </a:p>
                  </a:txBody>
                  <a:tcPr marL="4181" marR="4181" marT="4181" marB="0" anchor="ctr"/>
                </a:tc>
              </a:tr>
              <a:tr h="259226">
                <a:tc>
                  <a:txBody>
                    <a:bodyPr/>
                    <a:lstStyle/>
                    <a:p>
                      <a:pPr algn="l" fontAlgn="ctr"/>
                      <a:r>
                        <a:rPr lang="ru-RU" sz="1000" u="none" strike="noStrike"/>
                        <a:t> 1.  Доходы от использования муниципального имущества, в том числе:</a:t>
                      </a:r>
                      <a:endParaRPr lang="ru-RU" sz="1000" b="1" i="0" u="none" strike="noStrike">
                        <a:latin typeface="+mn-lt"/>
                      </a:endParaRPr>
                    </a:p>
                  </a:txBody>
                  <a:tcPr marL="4181" marR="4181" marT="4181" marB="0" anchor="ctr"/>
                </a:tc>
                <a:tc>
                  <a:txBody>
                    <a:bodyPr/>
                    <a:lstStyle/>
                    <a:p>
                      <a:pPr algn="ctr" fontAlgn="ctr"/>
                      <a:r>
                        <a:rPr lang="ru-RU" sz="1000" u="none" strike="noStrike"/>
                        <a:t>000 1 11 00000 00 0000 000</a:t>
                      </a:r>
                      <a:endParaRPr lang="ru-RU" sz="1000" b="1" i="0" u="none" strike="noStrike">
                        <a:latin typeface="+mn-lt"/>
                      </a:endParaRPr>
                    </a:p>
                  </a:txBody>
                  <a:tcPr marL="4181" marR="4181" marT="4181" marB="0" anchor="ctr"/>
                </a:tc>
                <a:tc>
                  <a:txBody>
                    <a:bodyPr/>
                    <a:lstStyle/>
                    <a:p>
                      <a:pPr algn="r" fontAlgn="ctr"/>
                      <a:r>
                        <a:rPr lang="ru-RU" sz="1000" u="none" strike="noStrike"/>
                        <a:t>138 758,4</a:t>
                      </a:r>
                      <a:endParaRPr lang="ru-RU" sz="1000" b="1" i="0" u="none" strike="noStrike">
                        <a:latin typeface="+mn-lt"/>
                      </a:endParaRPr>
                    </a:p>
                  </a:txBody>
                  <a:tcPr marL="4181" marR="4181" marT="4181" marB="0" anchor="ctr"/>
                </a:tc>
                <a:tc>
                  <a:txBody>
                    <a:bodyPr/>
                    <a:lstStyle/>
                    <a:p>
                      <a:pPr algn="r" fontAlgn="ctr"/>
                      <a:r>
                        <a:rPr lang="ru-RU" sz="1000" u="none" strike="noStrike"/>
                        <a:t>139 169,8</a:t>
                      </a:r>
                      <a:endParaRPr lang="ru-RU" sz="1000" b="1" i="0" u="none" strike="noStrike">
                        <a:latin typeface="+mn-lt"/>
                      </a:endParaRPr>
                    </a:p>
                  </a:txBody>
                  <a:tcPr marL="4181" marR="4181" marT="4181" marB="0" anchor="ctr"/>
                </a:tc>
                <a:tc>
                  <a:txBody>
                    <a:bodyPr/>
                    <a:lstStyle/>
                    <a:p>
                      <a:pPr algn="r" fontAlgn="ctr"/>
                      <a:r>
                        <a:rPr lang="ru-RU" sz="1000" u="none" strike="noStrike"/>
                        <a:t>141 816,2</a:t>
                      </a:r>
                      <a:endParaRPr lang="ru-RU" sz="1000" b="1" i="0" u="none" strike="noStrike">
                        <a:latin typeface="+mn-lt"/>
                      </a:endParaRPr>
                    </a:p>
                  </a:txBody>
                  <a:tcPr marL="4181" marR="4181" marT="4181" marB="0" anchor="ctr"/>
                </a:tc>
                <a:tc>
                  <a:txBody>
                    <a:bodyPr/>
                    <a:lstStyle/>
                    <a:p>
                      <a:pPr algn="r" fontAlgn="ctr"/>
                      <a:r>
                        <a:rPr lang="ru-RU" sz="1000" u="none" strike="noStrike"/>
                        <a:t>102,2</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1" i="0" u="none" strike="noStrike" dirty="0">
                        <a:solidFill>
                          <a:srgbClr val="FF0000"/>
                        </a:solidFill>
                        <a:latin typeface="+mn-lt"/>
                      </a:endParaRPr>
                    </a:p>
                  </a:txBody>
                  <a:tcPr marL="4181" marR="4181" marT="4181" marB="0" anchor="ctr"/>
                </a:tc>
                <a:tc>
                  <a:txBody>
                    <a:bodyPr/>
                    <a:lstStyle/>
                    <a:p>
                      <a:pPr algn="r" fontAlgn="ctr"/>
                      <a:r>
                        <a:rPr lang="ru-RU" sz="1000" u="none" strike="noStrike"/>
                        <a:t>101,9</a:t>
                      </a:r>
                      <a:endParaRPr lang="ru-RU" sz="1000" b="1" i="0" u="none" strike="noStrike">
                        <a:latin typeface="+mn-lt"/>
                      </a:endParaRPr>
                    </a:p>
                  </a:txBody>
                  <a:tcPr marL="4181" marR="4181" marT="4181" marB="0" anchor="ctr"/>
                </a:tc>
                <a:tc>
                  <a:txBody>
                    <a:bodyPr/>
                    <a:lstStyle/>
                    <a:p>
                      <a:pPr algn="l" fontAlgn="ctr"/>
                      <a:r>
                        <a:rPr lang="ru-RU" sz="1000" u="none" strike="noStrike"/>
                        <a:t> </a:t>
                      </a:r>
                      <a:endParaRPr lang="ru-RU" sz="1000" b="1" i="0" u="none" strike="noStrike">
                        <a:solidFill>
                          <a:srgbClr val="FF0000"/>
                        </a:solidFill>
                        <a:latin typeface="+mn-lt"/>
                      </a:endParaRPr>
                    </a:p>
                  </a:txBody>
                  <a:tcPr marL="4181" marR="4181" marT="4181" marB="0" anchor="ctr"/>
                </a:tc>
              </a:tr>
              <a:tr h="614617">
                <a:tc>
                  <a:txBody>
                    <a:bodyPr/>
                    <a:lstStyle/>
                    <a:p>
                      <a:pPr algn="l" fontAlgn="ctr"/>
                      <a:r>
                        <a:rPr lang="ru-RU" sz="1000" u="none" strike="noStrike"/>
                        <a:t>1.1.  Доходы в виде прибыли (дивиденды по акциям), принадлежащие муниципальному образованию г. Урай </a:t>
                      </a:r>
                      <a:endParaRPr lang="ru-RU" sz="1000" b="0" i="0" u="none" strike="noStrike">
                        <a:latin typeface="+mn-lt"/>
                      </a:endParaRPr>
                    </a:p>
                  </a:txBody>
                  <a:tcPr marL="4181" marR="4181" marT="4181" marB="0" anchor="ctr"/>
                </a:tc>
                <a:tc>
                  <a:txBody>
                    <a:bodyPr/>
                    <a:lstStyle/>
                    <a:p>
                      <a:pPr algn="ctr" fontAlgn="ctr"/>
                      <a:r>
                        <a:rPr lang="ru-RU" sz="1000" u="none" strike="noStrike"/>
                        <a:t>000 1 11 01000 00 0000 120</a:t>
                      </a:r>
                      <a:endParaRPr lang="ru-RU" sz="1000" b="0" i="0" u="none" strike="noStrike">
                        <a:latin typeface="+mn-lt"/>
                      </a:endParaRPr>
                    </a:p>
                  </a:txBody>
                  <a:tcPr marL="4181" marR="4181" marT="4181" marB="0" anchor="ctr"/>
                </a:tc>
                <a:tc>
                  <a:txBody>
                    <a:bodyPr/>
                    <a:lstStyle/>
                    <a:p>
                      <a:pPr algn="r" fontAlgn="ctr"/>
                      <a:r>
                        <a:rPr lang="ru-RU" sz="1000" u="none" strike="noStrike"/>
                        <a:t>675,9</a:t>
                      </a:r>
                      <a:endParaRPr lang="ru-RU" sz="1000" b="0" i="0" u="none" strike="noStrike">
                        <a:latin typeface="+mn-lt"/>
                      </a:endParaRPr>
                    </a:p>
                  </a:txBody>
                  <a:tcPr marL="4181" marR="4181" marT="4181" marB="0" anchor="ctr"/>
                </a:tc>
                <a:tc>
                  <a:txBody>
                    <a:bodyPr/>
                    <a:lstStyle/>
                    <a:p>
                      <a:pPr algn="r" fontAlgn="ctr"/>
                      <a:r>
                        <a:rPr lang="ru-RU" sz="1000" u="none" strike="noStrike"/>
                        <a:t>323,3</a:t>
                      </a:r>
                      <a:endParaRPr lang="ru-RU" sz="1000" b="0" i="0" u="none" strike="noStrike">
                        <a:latin typeface="+mn-lt"/>
                      </a:endParaRPr>
                    </a:p>
                  </a:txBody>
                  <a:tcPr marL="4181" marR="4181" marT="4181" marB="0" anchor="ctr"/>
                </a:tc>
                <a:tc>
                  <a:txBody>
                    <a:bodyPr/>
                    <a:lstStyle/>
                    <a:p>
                      <a:pPr algn="r" fontAlgn="ctr"/>
                      <a:r>
                        <a:rPr lang="ru-RU" sz="1000" u="none" strike="noStrike"/>
                        <a:t>323,3</a:t>
                      </a:r>
                      <a:endParaRPr lang="ru-RU" sz="1000" b="0" i="0" u="none" strike="noStrike">
                        <a:latin typeface="+mn-lt"/>
                      </a:endParaRPr>
                    </a:p>
                  </a:txBody>
                  <a:tcPr marL="4181" marR="4181" marT="4181" marB="0" anchor="ctr"/>
                </a:tc>
                <a:tc>
                  <a:txBody>
                    <a:bodyPr/>
                    <a:lstStyle/>
                    <a:p>
                      <a:pPr algn="r" fontAlgn="ctr"/>
                      <a:r>
                        <a:rPr lang="ru-RU" sz="1000" u="none" strike="noStrike"/>
                        <a:t>47,8</a:t>
                      </a:r>
                      <a:endParaRPr lang="ru-RU" sz="1000" b="0" i="0" u="none" strike="noStrike">
                        <a:latin typeface="+mn-lt"/>
                      </a:endParaRPr>
                    </a:p>
                  </a:txBody>
                  <a:tcPr marL="4181" marR="4181" marT="4181" marB="0" anchor="ctr"/>
                </a:tc>
                <a:tc>
                  <a:txBody>
                    <a:bodyPr/>
                    <a:lstStyle/>
                    <a:p>
                      <a:pPr algn="just" fontAlgn="b"/>
                      <a:r>
                        <a:rPr lang="ru-RU" sz="1000" u="none" strike="noStrike" dirty="0"/>
                        <a:t>Данный вид доходов зависит от финансовых результатов хозяйственных обществ с долей участия в уставном капитале муниципального образования городской округ Урай Ханты-Мансийского автономного округа – </a:t>
                      </a:r>
                      <a:r>
                        <a:rPr lang="ru-RU" sz="1000" u="none" strike="noStrike" dirty="0" err="1"/>
                        <a:t>Югры</a:t>
                      </a:r>
                      <a:r>
                        <a:rPr lang="ru-RU" sz="1000" u="none" strike="noStrike" dirty="0"/>
                        <a:t>. В 2025 году в бюджет города Урай поступили дивиденды по принятому решению единственного акционера АО «Водоканал»  в сумме  323 308,08 рублей.</a:t>
                      </a:r>
                      <a:endParaRPr lang="ru-RU" sz="1000" b="0" i="0" u="none" strike="noStrike" dirty="0">
                        <a:latin typeface="+mn-lt"/>
                      </a:endParaRPr>
                    </a:p>
                  </a:txBody>
                  <a:tcPr marL="4181" marR="4181" marT="4181" marB="0" anchor="b"/>
                </a:tc>
                <a:tc>
                  <a:txBody>
                    <a:bodyPr/>
                    <a:lstStyle/>
                    <a:p>
                      <a:pPr algn="r" fontAlgn="ctr"/>
                      <a:r>
                        <a:rPr lang="ru-RU" sz="1000" u="none" strike="noStrike" dirty="0"/>
                        <a:t>100,0</a:t>
                      </a:r>
                      <a:endParaRPr lang="ru-RU" sz="1000" b="0" i="0" u="none" strike="noStrike" dirty="0">
                        <a:latin typeface="+mn-lt"/>
                      </a:endParaRPr>
                    </a:p>
                  </a:txBody>
                  <a:tcPr marL="4181" marR="4181" marT="4181" marB="0" anchor="ctr"/>
                </a:tc>
                <a:tc>
                  <a:txBody>
                    <a:bodyPr/>
                    <a:lstStyle/>
                    <a:p>
                      <a:pPr algn="just" fontAlgn="b"/>
                      <a:r>
                        <a:rPr lang="ru-RU" sz="1000" u="none" strike="noStrike"/>
                        <a:t> </a:t>
                      </a:r>
                      <a:endParaRPr lang="ru-RU" sz="1000" b="0" i="0" u="none" strike="noStrike">
                        <a:latin typeface="+mn-lt"/>
                      </a:endParaRPr>
                    </a:p>
                  </a:txBody>
                  <a:tcPr marL="4181" marR="4181" marT="4181" marB="0" anchor="b"/>
                </a:tc>
              </a:tr>
              <a:tr h="271770">
                <a:tc>
                  <a:txBody>
                    <a:bodyPr/>
                    <a:lstStyle/>
                    <a:p>
                      <a:pPr algn="l" fontAlgn="ctr"/>
                      <a:r>
                        <a:rPr lang="ru-RU" sz="1000" u="none" strike="noStrike"/>
                        <a:t>1.2. Аренда земельных участков </a:t>
                      </a:r>
                      <a:endParaRPr lang="ru-RU" sz="1000" b="0" i="0" u="none" strike="noStrike">
                        <a:latin typeface="+mn-lt"/>
                      </a:endParaRPr>
                    </a:p>
                  </a:txBody>
                  <a:tcPr marL="4181" marR="4181" marT="4181" marB="0" anchor="ctr"/>
                </a:tc>
                <a:tc>
                  <a:txBody>
                    <a:bodyPr/>
                    <a:lstStyle/>
                    <a:p>
                      <a:pPr algn="ctr" fontAlgn="ctr"/>
                      <a:r>
                        <a:rPr lang="ru-RU" sz="1000" u="none" strike="noStrike"/>
                        <a:t>000 1 11 05000 00 0000 120</a:t>
                      </a:r>
                      <a:endParaRPr lang="ru-RU" sz="1000" b="0" i="0" u="none" strike="noStrike">
                        <a:latin typeface="+mn-lt"/>
                      </a:endParaRPr>
                    </a:p>
                  </a:txBody>
                  <a:tcPr marL="4181" marR="4181" marT="4181" marB="0" anchor="ctr"/>
                </a:tc>
                <a:tc>
                  <a:txBody>
                    <a:bodyPr/>
                    <a:lstStyle/>
                    <a:p>
                      <a:pPr algn="r" fontAlgn="ctr"/>
                      <a:r>
                        <a:rPr lang="ru-RU" sz="1000" u="none" strike="noStrike"/>
                        <a:t>100 358,1</a:t>
                      </a:r>
                      <a:endParaRPr lang="ru-RU" sz="1000" b="0" i="0" u="none" strike="noStrike">
                        <a:latin typeface="+mn-lt"/>
                      </a:endParaRPr>
                    </a:p>
                  </a:txBody>
                  <a:tcPr marL="4181" marR="4181" marT="4181" marB="0" anchor="ctr"/>
                </a:tc>
                <a:tc>
                  <a:txBody>
                    <a:bodyPr/>
                    <a:lstStyle/>
                    <a:p>
                      <a:pPr algn="r" fontAlgn="ctr"/>
                      <a:r>
                        <a:rPr lang="ru-RU" sz="1000" u="none" strike="noStrike"/>
                        <a:t>99 051,0</a:t>
                      </a:r>
                      <a:endParaRPr lang="ru-RU" sz="1000" b="0" i="0" u="none" strike="noStrike">
                        <a:latin typeface="+mn-lt"/>
                      </a:endParaRPr>
                    </a:p>
                  </a:txBody>
                  <a:tcPr marL="4181" marR="4181" marT="4181" marB="0" anchor="ctr"/>
                </a:tc>
                <a:tc>
                  <a:txBody>
                    <a:bodyPr/>
                    <a:lstStyle/>
                    <a:p>
                      <a:pPr algn="r" fontAlgn="ctr"/>
                      <a:r>
                        <a:rPr lang="ru-RU" sz="1000" u="none" strike="noStrike"/>
                        <a:t>101 086,6</a:t>
                      </a:r>
                      <a:endParaRPr lang="ru-RU" sz="1000" b="0" i="0" u="none" strike="noStrike">
                        <a:latin typeface="+mn-lt"/>
                      </a:endParaRPr>
                    </a:p>
                  </a:txBody>
                  <a:tcPr marL="4181" marR="4181" marT="4181" marB="0" anchor="ctr"/>
                </a:tc>
                <a:tc>
                  <a:txBody>
                    <a:bodyPr/>
                    <a:lstStyle/>
                    <a:p>
                      <a:pPr algn="r" fontAlgn="ctr"/>
                      <a:r>
                        <a:rPr lang="ru-RU" sz="1000" u="none" strike="noStrike"/>
                        <a:t>100,7</a:t>
                      </a:r>
                      <a:endParaRPr lang="ru-RU" sz="1000" b="0" i="0" u="none" strike="noStrike">
                        <a:latin typeface="+mn-lt"/>
                      </a:endParaRPr>
                    </a:p>
                  </a:txBody>
                  <a:tcPr marL="4181" marR="4181" marT="4181" marB="0" anchor="ctr"/>
                </a:tc>
                <a:tc>
                  <a:txBody>
                    <a:bodyPr/>
                    <a:lstStyle/>
                    <a:p>
                      <a:pPr algn="l" fontAlgn="t"/>
                      <a:r>
                        <a:rPr lang="ru-RU" sz="1000" u="none" strike="noStrike"/>
                        <a:t> </a:t>
                      </a:r>
                      <a:endParaRPr lang="ru-RU" sz="1000" b="0" i="0" u="none" strike="noStrike">
                        <a:latin typeface="+mn-lt"/>
                      </a:endParaRPr>
                    </a:p>
                  </a:txBody>
                  <a:tcPr marL="4181" marR="4181" marT="4181" marB="0"/>
                </a:tc>
                <a:tc>
                  <a:txBody>
                    <a:bodyPr/>
                    <a:lstStyle/>
                    <a:p>
                      <a:pPr algn="r" fontAlgn="ctr"/>
                      <a:r>
                        <a:rPr lang="ru-RU" sz="1000" u="none" strike="noStrike" dirty="0"/>
                        <a:t>102,1</a:t>
                      </a:r>
                      <a:endParaRPr lang="ru-RU" sz="1000" b="0" i="0" u="none" strike="noStrike" dirty="0">
                        <a:latin typeface="+mn-lt"/>
                      </a:endParaRPr>
                    </a:p>
                  </a:txBody>
                  <a:tcPr marL="4181" marR="4181" marT="4181" marB="0" anchor="ctr"/>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r h="480823">
                <a:tc>
                  <a:txBody>
                    <a:bodyPr/>
                    <a:lstStyle/>
                    <a:p>
                      <a:pPr algn="l" fontAlgn="ctr"/>
                      <a:r>
                        <a:rPr lang="ru-RU" sz="1000" u="none" strike="noStrike"/>
                        <a:t>1.3. Аренда муниципального имущества</a:t>
                      </a:r>
                      <a:endParaRPr lang="ru-RU" sz="1000" b="0" i="0" u="none" strike="noStrike">
                        <a:latin typeface="+mn-lt"/>
                      </a:endParaRPr>
                    </a:p>
                  </a:txBody>
                  <a:tcPr marL="4181" marR="4181" marT="4181" marB="0" anchor="ctr"/>
                </a:tc>
                <a:tc>
                  <a:txBody>
                    <a:bodyPr/>
                    <a:lstStyle/>
                    <a:p>
                      <a:pPr algn="ctr" fontAlgn="ctr"/>
                      <a:r>
                        <a:rPr lang="ru-RU" sz="1000" u="none" strike="noStrike"/>
                        <a:t>000 1 11 09000 00 0000 120</a:t>
                      </a:r>
                      <a:endParaRPr lang="ru-RU" sz="1000" b="0" i="0" u="none" strike="noStrike">
                        <a:latin typeface="+mn-lt"/>
                      </a:endParaRPr>
                    </a:p>
                  </a:txBody>
                  <a:tcPr marL="4181" marR="4181" marT="4181" marB="0" anchor="ctr"/>
                </a:tc>
                <a:tc>
                  <a:txBody>
                    <a:bodyPr/>
                    <a:lstStyle/>
                    <a:p>
                      <a:pPr algn="r" fontAlgn="ctr"/>
                      <a:r>
                        <a:rPr lang="ru-RU" sz="1000" u="none" strike="noStrike"/>
                        <a:t>37 724,4</a:t>
                      </a:r>
                      <a:endParaRPr lang="ru-RU" sz="1000" b="0" i="0" u="none" strike="noStrike">
                        <a:latin typeface="+mn-lt"/>
                      </a:endParaRPr>
                    </a:p>
                  </a:txBody>
                  <a:tcPr marL="4181" marR="4181" marT="4181" marB="0" anchor="ctr"/>
                </a:tc>
                <a:tc>
                  <a:txBody>
                    <a:bodyPr/>
                    <a:lstStyle/>
                    <a:p>
                      <a:pPr algn="r" fontAlgn="ctr"/>
                      <a:r>
                        <a:rPr lang="ru-RU" sz="1000" u="none" strike="noStrike"/>
                        <a:t>39 795,5</a:t>
                      </a:r>
                      <a:endParaRPr lang="ru-RU" sz="1000" b="0" i="0" u="none" strike="noStrike">
                        <a:latin typeface="+mn-lt"/>
                      </a:endParaRPr>
                    </a:p>
                  </a:txBody>
                  <a:tcPr marL="4181" marR="4181" marT="4181" marB="0" anchor="ctr"/>
                </a:tc>
                <a:tc>
                  <a:txBody>
                    <a:bodyPr/>
                    <a:lstStyle/>
                    <a:p>
                      <a:pPr algn="r" fontAlgn="ctr"/>
                      <a:r>
                        <a:rPr lang="ru-RU" sz="1000" u="none" strike="noStrike"/>
                        <a:t>40 406,3</a:t>
                      </a:r>
                      <a:endParaRPr lang="ru-RU" sz="1000" b="0" i="0" u="none" strike="noStrike">
                        <a:latin typeface="+mn-lt"/>
                      </a:endParaRPr>
                    </a:p>
                  </a:txBody>
                  <a:tcPr marL="4181" marR="4181" marT="4181" marB="0" anchor="ctr"/>
                </a:tc>
                <a:tc>
                  <a:txBody>
                    <a:bodyPr/>
                    <a:lstStyle/>
                    <a:p>
                      <a:pPr algn="r" fontAlgn="ctr"/>
                      <a:r>
                        <a:rPr lang="ru-RU" sz="1000" u="none" strike="noStrike"/>
                        <a:t>107,1</a:t>
                      </a:r>
                      <a:endParaRPr lang="ru-RU" sz="1000" b="0" i="0" u="none" strike="noStrike">
                        <a:latin typeface="+mn-lt"/>
                      </a:endParaRPr>
                    </a:p>
                  </a:txBody>
                  <a:tcPr marL="4181" marR="4181" marT="4181" marB="0" anchor="ctr"/>
                </a:tc>
                <a:tc>
                  <a:txBody>
                    <a:bodyPr/>
                    <a:lstStyle/>
                    <a:p>
                      <a:pPr algn="l" fontAlgn="t"/>
                      <a:r>
                        <a:rPr lang="ru-RU" sz="1000" u="none" strike="noStrike"/>
                        <a:t>Отклонение исполнения к первоначально утвержденному плану обусловлено заключением новых договоров аренды муниципального имущества (15 договоров) и с заключением нового Соглашения о размещении нестационарных торговых объектов на территории города Урай.</a:t>
                      </a:r>
                      <a:endParaRPr lang="ru-RU" sz="1000" b="0" i="0" u="none" strike="noStrike">
                        <a:latin typeface="+mn-lt"/>
                      </a:endParaRPr>
                    </a:p>
                  </a:txBody>
                  <a:tcPr marL="4181" marR="4181" marT="4181" marB="0"/>
                </a:tc>
                <a:tc>
                  <a:txBody>
                    <a:bodyPr/>
                    <a:lstStyle/>
                    <a:p>
                      <a:pPr algn="r" fontAlgn="ctr"/>
                      <a:r>
                        <a:rPr lang="ru-RU" sz="1000" u="none" strike="noStrike" dirty="0"/>
                        <a:t>101,5</a:t>
                      </a:r>
                      <a:endParaRPr lang="ru-RU" sz="1000" b="0" i="0" u="none" strike="noStrike" dirty="0">
                        <a:latin typeface="+mn-lt"/>
                      </a:endParaRPr>
                    </a:p>
                  </a:txBody>
                  <a:tcPr marL="4181" marR="4181" marT="4181" marB="0" anchor="ctr"/>
                </a:tc>
                <a:tc>
                  <a:txBody>
                    <a:bodyPr/>
                    <a:lstStyle/>
                    <a:p>
                      <a:pPr algn="l" fontAlgn="t"/>
                      <a:r>
                        <a:rPr lang="ru-RU" sz="1000" u="none" strike="noStrike" dirty="0"/>
                        <a:t> </a:t>
                      </a:r>
                      <a:endParaRPr lang="ru-RU" sz="1000" b="0" i="0" u="none" strike="noStrike" dirty="0">
                        <a:latin typeface="+mn-lt"/>
                      </a:endParaRPr>
                    </a:p>
                  </a:txBody>
                  <a:tcPr marL="4181" marR="4181" marT="4181" marB="0"/>
                </a:tc>
              </a:tr>
            </a:tbl>
          </a:graphicData>
        </a:graphic>
      </p:graphicFrame>
      <p:sp>
        <p:nvSpPr>
          <p:cNvPr id="3" name="Прямоугольник 2"/>
          <p:cNvSpPr/>
          <p:nvPr/>
        </p:nvSpPr>
        <p:spPr>
          <a:xfrm>
            <a:off x="10210800" y="76200"/>
            <a:ext cx="1657826" cy="261610"/>
          </a:xfrm>
          <a:prstGeom prst="rect">
            <a:avLst/>
          </a:prstGeom>
        </p:spPr>
        <p:txBody>
          <a:bodyPr wrap="none">
            <a:spAutoFit/>
          </a:bodyPr>
          <a:lstStyle/>
          <a:p>
            <a:r>
              <a:rPr lang="ru-RU" sz="1100" dirty="0" smtClean="0"/>
              <a:t>(продолжение таблицы)</a:t>
            </a:r>
            <a:endParaRPr lang="ru-RU"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28600" y="381000"/>
          <a:ext cx="11734803" cy="5336508"/>
        </p:xfrm>
        <a:graphic>
          <a:graphicData uri="http://schemas.openxmlformats.org/drawingml/2006/table">
            <a:tbl>
              <a:tblPr>
                <a:tableStyleId>{BC89EF96-8CEA-46FF-86C4-4CE0E7609802}</a:tableStyleId>
              </a:tblPr>
              <a:tblGrid>
                <a:gridCol w="1343879"/>
                <a:gridCol w="1199031"/>
                <a:gridCol w="828860"/>
                <a:gridCol w="989804"/>
                <a:gridCol w="611585"/>
                <a:gridCol w="756435"/>
                <a:gridCol w="2655569"/>
                <a:gridCol w="1063637"/>
                <a:gridCol w="2286003"/>
              </a:tblGrid>
              <a:tr h="806946">
                <a:tc>
                  <a:txBody>
                    <a:bodyPr/>
                    <a:lstStyle/>
                    <a:p>
                      <a:pPr algn="ctr" fontAlgn="ctr"/>
                      <a:r>
                        <a:rPr lang="ru-RU" sz="1000" u="none" strike="noStrike" dirty="0">
                          <a:latin typeface="+mn-lt"/>
                        </a:rPr>
                        <a:t>Наименование показателя</a:t>
                      </a:r>
                      <a:endParaRPr lang="ru-RU" sz="1000" b="1" i="0" u="none" strike="noStrike" dirty="0">
                        <a:latin typeface="+mn-lt"/>
                      </a:endParaRPr>
                    </a:p>
                  </a:txBody>
                  <a:tcPr marL="4181" marR="4181" marT="4181" marB="0" anchor="ctr"/>
                </a:tc>
                <a:tc>
                  <a:txBody>
                    <a:bodyPr/>
                    <a:lstStyle/>
                    <a:p>
                      <a:pPr algn="ctr" fontAlgn="ctr"/>
                      <a:r>
                        <a:rPr lang="ru-RU" sz="1000" u="none" strike="noStrike" dirty="0">
                          <a:latin typeface="+mn-lt"/>
                        </a:rPr>
                        <a:t>Код бюджетной классификации</a:t>
                      </a:r>
                      <a:endParaRPr lang="ru-RU" sz="1000" b="1" i="0" u="none" strike="noStrike" dirty="0">
                        <a:latin typeface="+mn-lt"/>
                      </a:endParaRPr>
                    </a:p>
                  </a:txBody>
                  <a:tcPr marL="4181" marR="4181" marT="4181" marB="0" anchor="ctr"/>
                </a:tc>
                <a:tc>
                  <a:txBody>
                    <a:bodyPr/>
                    <a:lstStyle/>
                    <a:p>
                      <a:pPr algn="ctr" fontAlgn="ctr"/>
                      <a:r>
                        <a:rPr lang="ru-RU" sz="1000" u="none" strike="noStrike">
                          <a:latin typeface="+mn-lt"/>
                        </a:rPr>
                        <a:t>Первоначально утвержденный план на 2025 год* (решение Думы г.Урай от 29.11.2024 №81)  </a:t>
                      </a:r>
                      <a:endParaRPr lang="ru-RU" sz="1000" b="1" i="0" u="none" strike="noStrike">
                        <a:latin typeface="+mn-lt"/>
                      </a:endParaRPr>
                    </a:p>
                  </a:txBody>
                  <a:tcPr marL="4181" marR="4181" marT="4181" marB="0" anchor="ctr"/>
                </a:tc>
                <a:tc>
                  <a:txBody>
                    <a:bodyPr/>
                    <a:lstStyle/>
                    <a:p>
                      <a:pPr algn="ctr" fontAlgn="ctr"/>
                      <a:r>
                        <a:rPr lang="ru-RU" sz="1000" u="none" strike="noStrike" dirty="0">
                          <a:latin typeface="+mn-lt"/>
                        </a:rPr>
                        <a:t>Уточненный план на 2025 год** (решение Думы г.Урай от 19.12.2025 №109 с учетом внесенных изменений в </a:t>
                      </a:r>
                      <a:r>
                        <a:rPr lang="ru-RU" sz="1000" u="none" strike="noStrike" dirty="0" smtClean="0">
                          <a:latin typeface="+mn-lt"/>
                        </a:rPr>
                        <a:t>СБР</a:t>
                      </a:r>
                      <a:endParaRPr lang="ru-RU" sz="1000" b="1" i="0" u="none" strike="noStrike" dirty="0">
                        <a:latin typeface="+mn-lt"/>
                      </a:endParaRPr>
                    </a:p>
                  </a:txBody>
                  <a:tcPr marL="4181" marR="4181" marT="4181" marB="0" anchor="ctr"/>
                </a:tc>
                <a:tc>
                  <a:txBody>
                    <a:bodyPr/>
                    <a:lstStyle/>
                    <a:p>
                      <a:pPr algn="ctr" fontAlgn="ctr"/>
                      <a:r>
                        <a:rPr lang="ru-RU" sz="1000" u="none" strike="noStrike">
                          <a:latin typeface="+mn-lt"/>
                        </a:rPr>
                        <a:t>Исполнено на 01.01.2026 (за 2025 год)</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 исполнения к </a:t>
                      </a:r>
                      <a:r>
                        <a:rPr lang="ru-RU" sz="1000" u="sng" strike="noStrike">
                          <a:latin typeface="+mn-lt"/>
                        </a:rPr>
                        <a:t>первоначально утвержденному</a:t>
                      </a:r>
                      <a:r>
                        <a:rPr lang="ru-RU" sz="1000" u="none" strike="noStrike">
                          <a:latin typeface="+mn-lt"/>
                        </a:rPr>
                        <a:t> плану 2025 года</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Причины отклонения фактического исполнения  от </a:t>
                      </a:r>
                      <a:r>
                        <a:rPr lang="ru-RU" sz="1000" u="sng" strike="noStrike">
                          <a:latin typeface="+mn-lt"/>
                        </a:rPr>
                        <a:t>первоначально утвержденного</a:t>
                      </a:r>
                      <a:r>
                        <a:rPr lang="ru-RU" sz="1000" u="none" strike="noStrike">
                          <a:latin typeface="+mn-lt"/>
                        </a:rPr>
                        <a:t> плана 2025 года (менее 95% и более 105% к годовому плану)</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 исполнения к уточненной сводной бюджетной росписи</a:t>
                      </a:r>
                      <a:r>
                        <a:rPr lang="ru-RU" sz="1000" u="sng" strike="noStrike">
                          <a:latin typeface="+mn-lt"/>
                        </a:rPr>
                        <a:t> (уточненному</a:t>
                      </a:r>
                      <a:r>
                        <a:rPr lang="ru-RU" sz="1000" u="none" strike="noStrike">
                          <a:latin typeface="+mn-lt"/>
                        </a:rPr>
                        <a:t> плану 2025 года)</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Причины отклонения фактического исполнения от </a:t>
                      </a:r>
                      <a:r>
                        <a:rPr lang="ru-RU" sz="1000" u="sng" strike="noStrike">
                          <a:latin typeface="+mn-lt"/>
                        </a:rPr>
                        <a:t>уточненного плана </a:t>
                      </a:r>
                      <a:r>
                        <a:rPr lang="ru-RU" sz="1000" u="none" strike="noStrike">
                          <a:latin typeface="+mn-lt"/>
                        </a:rPr>
                        <a:t>2025 года (менее 95% и более 105% к годовому плану)</a:t>
                      </a:r>
                      <a:endParaRPr lang="ru-RU" sz="1000" b="1" i="0" u="none" strike="noStrike">
                        <a:latin typeface="+mn-lt"/>
                      </a:endParaRPr>
                    </a:p>
                  </a:txBody>
                  <a:tcPr marL="4181" marR="4181" marT="4181" marB="0" anchor="ctr"/>
                </a:tc>
              </a:tr>
              <a:tr h="79440">
                <a:tc>
                  <a:txBody>
                    <a:bodyPr/>
                    <a:lstStyle/>
                    <a:p>
                      <a:pPr algn="ctr" fontAlgn="ctr"/>
                      <a:r>
                        <a:rPr lang="ru-RU" sz="1000" u="none" strike="noStrike">
                          <a:latin typeface="+mn-lt"/>
                        </a:rPr>
                        <a:t>1</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2</a:t>
                      </a:r>
                      <a:endParaRPr lang="ru-RU" sz="1000" b="0" i="0" u="none" strike="noStrike">
                        <a:latin typeface="+mn-lt"/>
                      </a:endParaRPr>
                    </a:p>
                  </a:txBody>
                  <a:tcPr marL="4181" marR="4181" marT="4181" marB="0" anchor="ctr"/>
                </a:tc>
                <a:tc>
                  <a:txBody>
                    <a:bodyPr/>
                    <a:lstStyle/>
                    <a:p>
                      <a:pPr algn="ctr" fontAlgn="ctr"/>
                      <a:r>
                        <a:rPr lang="ru-RU" sz="1000" u="none" strike="noStrike" dirty="0">
                          <a:latin typeface="+mn-lt"/>
                        </a:rPr>
                        <a:t>3</a:t>
                      </a:r>
                      <a:endParaRPr lang="ru-RU" sz="1000" b="0" i="0" u="none" strike="noStrike" dirty="0">
                        <a:latin typeface="+mn-lt"/>
                      </a:endParaRPr>
                    </a:p>
                  </a:txBody>
                  <a:tcPr marL="4181" marR="4181" marT="4181" marB="0" anchor="ctr"/>
                </a:tc>
                <a:tc>
                  <a:txBody>
                    <a:bodyPr/>
                    <a:lstStyle/>
                    <a:p>
                      <a:pPr algn="ctr" fontAlgn="ctr"/>
                      <a:r>
                        <a:rPr lang="ru-RU" sz="1000" u="none" strike="noStrike">
                          <a:latin typeface="+mn-lt"/>
                        </a:rPr>
                        <a:t>4</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5</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6=5/3*100%</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7</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8=5/4*100%</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9</a:t>
                      </a:r>
                      <a:endParaRPr lang="ru-RU" sz="1000" b="0" i="0" u="none" strike="noStrike">
                        <a:latin typeface="+mn-lt"/>
                      </a:endParaRPr>
                    </a:p>
                  </a:txBody>
                  <a:tcPr marL="4181" marR="4181" marT="4181" marB="0" anchor="ctr"/>
                </a:tc>
              </a:tr>
              <a:tr h="263407">
                <a:tc>
                  <a:txBody>
                    <a:bodyPr/>
                    <a:lstStyle/>
                    <a:p>
                      <a:pPr algn="l" fontAlgn="ctr"/>
                      <a:r>
                        <a:rPr lang="ru-RU" sz="1000" u="none" strike="noStrike">
                          <a:latin typeface="+mn-lt"/>
                        </a:rPr>
                        <a:t>2. Плата за негативное воздействие на окружающую среду</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000 1 12 00000 00 0000 000</a:t>
                      </a:r>
                      <a:endParaRPr lang="ru-RU" sz="1000" b="1" i="0" u="none" strike="noStrike">
                        <a:latin typeface="+mn-lt"/>
                      </a:endParaRPr>
                    </a:p>
                  </a:txBody>
                  <a:tcPr marL="4181" marR="4181" marT="4181" marB="0" anchor="ctr"/>
                </a:tc>
                <a:tc>
                  <a:txBody>
                    <a:bodyPr/>
                    <a:lstStyle/>
                    <a:p>
                      <a:pPr algn="r" fontAlgn="ctr"/>
                      <a:r>
                        <a:rPr lang="ru-RU" sz="1000" u="none" strike="noStrike" dirty="0">
                          <a:latin typeface="+mn-lt"/>
                        </a:rPr>
                        <a:t>146,3</a:t>
                      </a:r>
                      <a:endParaRPr lang="ru-RU" sz="1000" b="1" i="0" u="none" strike="noStrike" dirty="0">
                        <a:latin typeface="+mn-lt"/>
                      </a:endParaRPr>
                    </a:p>
                  </a:txBody>
                  <a:tcPr marL="4181" marR="4181" marT="4181" marB="0" anchor="ctr"/>
                </a:tc>
                <a:tc>
                  <a:txBody>
                    <a:bodyPr/>
                    <a:lstStyle/>
                    <a:p>
                      <a:pPr algn="r" fontAlgn="ctr"/>
                      <a:r>
                        <a:rPr lang="ru-RU" sz="1000" u="none" strike="noStrike" dirty="0">
                          <a:latin typeface="+mn-lt"/>
                        </a:rPr>
                        <a:t>210,6</a:t>
                      </a:r>
                      <a:endParaRPr lang="ru-RU" sz="1000" b="1" i="0" u="none" strike="noStrike" dirty="0">
                        <a:latin typeface="+mn-lt"/>
                      </a:endParaRPr>
                    </a:p>
                  </a:txBody>
                  <a:tcPr marL="4181" marR="4181" marT="4181" marB="0" anchor="ctr"/>
                </a:tc>
                <a:tc>
                  <a:txBody>
                    <a:bodyPr/>
                    <a:lstStyle/>
                    <a:p>
                      <a:pPr algn="r" fontAlgn="ctr"/>
                      <a:r>
                        <a:rPr lang="ru-RU" sz="1000" u="none" strike="noStrike">
                          <a:latin typeface="+mn-lt"/>
                        </a:rPr>
                        <a:t>210,6</a:t>
                      </a:r>
                      <a:endParaRPr lang="ru-RU" sz="1000" b="1" i="0" u="none" strike="noStrike">
                        <a:latin typeface="+mn-lt"/>
                      </a:endParaRPr>
                    </a:p>
                  </a:txBody>
                  <a:tcPr marL="4181" marR="4181" marT="4181" marB="0" anchor="ctr"/>
                </a:tc>
                <a:tc>
                  <a:txBody>
                    <a:bodyPr/>
                    <a:lstStyle/>
                    <a:p>
                      <a:pPr algn="r" fontAlgn="ctr"/>
                      <a:r>
                        <a:rPr lang="ru-RU" sz="1000" u="none" strike="noStrike">
                          <a:latin typeface="+mn-lt"/>
                        </a:rPr>
                        <a:t>144,0</a:t>
                      </a:r>
                      <a:endParaRPr lang="ru-RU" sz="1000" b="1" i="0" u="none" strike="noStrike">
                        <a:latin typeface="+mn-lt"/>
                      </a:endParaRPr>
                    </a:p>
                  </a:txBody>
                  <a:tcPr marL="4181" marR="4181" marT="4181" marB="0" anchor="ctr"/>
                </a:tc>
                <a:tc>
                  <a:txBody>
                    <a:bodyPr/>
                    <a:lstStyle/>
                    <a:p>
                      <a:pPr algn="l" fontAlgn="ctr"/>
                      <a:r>
                        <a:rPr lang="ru-RU" sz="1000" u="none" strike="noStrike">
                          <a:latin typeface="+mn-lt"/>
                        </a:rPr>
                        <a:t>Отклонение исполнения к первоначально утвержденному плану обусловлено поступлением задолженности за прошлые отчетные периоды.</a:t>
                      </a:r>
                      <a:endParaRPr lang="ru-RU" sz="1000" b="0" i="0" u="none" strike="noStrike">
                        <a:latin typeface="+mn-lt"/>
                      </a:endParaRPr>
                    </a:p>
                  </a:txBody>
                  <a:tcPr marL="4181" marR="4181" marT="4181" marB="0" anchor="ctr"/>
                </a:tc>
                <a:tc>
                  <a:txBody>
                    <a:bodyPr/>
                    <a:lstStyle/>
                    <a:p>
                      <a:pPr algn="r" fontAlgn="ctr"/>
                      <a:r>
                        <a:rPr lang="ru-RU" sz="1000" u="none" strike="noStrike">
                          <a:latin typeface="+mn-lt"/>
                        </a:rPr>
                        <a:t>100,0</a:t>
                      </a:r>
                      <a:endParaRPr lang="ru-RU" sz="1000" b="1" i="0" u="none" strike="noStrike">
                        <a:latin typeface="+mn-lt"/>
                      </a:endParaRPr>
                    </a:p>
                  </a:txBody>
                  <a:tcPr marL="4181" marR="4181" marT="4181" marB="0" anchor="ctr"/>
                </a:tc>
                <a:tc>
                  <a:txBody>
                    <a:bodyPr/>
                    <a:lstStyle/>
                    <a:p>
                      <a:pPr algn="l" fontAlgn="t"/>
                      <a:r>
                        <a:rPr lang="ru-RU" sz="1000" u="none" strike="noStrike">
                          <a:latin typeface="+mn-lt"/>
                        </a:rPr>
                        <a:t> </a:t>
                      </a:r>
                      <a:endParaRPr lang="ru-RU" sz="1000" b="0" i="0" u="none" strike="noStrike">
                        <a:latin typeface="+mn-lt"/>
                      </a:endParaRPr>
                    </a:p>
                  </a:txBody>
                  <a:tcPr marL="4181" marR="4181" marT="4181" marB="0"/>
                </a:tc>
              </a:tr>
              <a:tr h="351210">
                <a:tc>
                  <a:txBody>
                    <a:bodyPr/>
                    <a:lstStyle/>
                    <a:p>
                      <a:pPr algn="l" fontAlgn="ctr"/>
                      <a:r>
                        <a:rPr lang="ru-RU" sz="1000" u="none" strike="noStrike">
                          <a:latin typeface="+mn-lt"/>
                        </a:rPr>
                        <a:t>3. Доходы от оказания платных услуг (работ) и компенсации затрат государства </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000 1 13 00000 00 0000 000</a:t>
                      </a:r>
                      <a:endParaRPr lang="ru-RU" sz="1000" b="1" i="0" u="none" strike="noStrike">
                        <a:latin typeface="+mn-lt"/>
                      </a:endParaRPr>
                    </a:p>
                  </a:txBody>
                  <a:tcPr marL="4181" marR="4181" marT="4181" marB="0" anchor="ctr"/>
                </a:tc>
                <a:tc>
                  <a:txBody>
                    <a:bodyPr/>
                    <a:lstStyle/>
                    <a:p>
                      <a:pPr algn="r" fontAlgn="ctr"/>
                      <a:r>
                        <a:rPr lang="ru-RU" sz="1000" u="none" strike="noStrike">
                          <a:latin typeface="+mn-lt"/>
                        </a:rPr>
                        <a:t>2 702,3</a:t>
                      </a:r>
                      <a:endParaRPr lang="ru-RU" sz="1000" b="1" i="0" u="none" strike="noStrike">
                        <a:latin typeface="+mn-lt"/>
                      </a:endParaRPr>
                    </a:p>
                  </a:txBody>
                  <a:tcPr marL="4181" marR="4181" marT="4181" marB="0" anchor="ctr"/>
                </a:tc>
                <a:tc>
                  <a:txBody>
                    <a:bodyPr/>
                    <a:lstStyle/>
                    <a:p>
                      <a:pPr algn="r" fontAlgn="ctr"/>
                      <a:r>
                        <a:rPr lang="ru-RU" sz="1000" u="none" strike="noStrike" dirty="0">
                          <a:latin typeface="+mn-lt"/>
                        </a:rPr>
                        <a:t>5 967,1</a:t>
                      </a:r>
                      <a:endParaRPr lang="ru-RU" sz="1000" b="1" i="0" u="none" strike="noStrike" dirty="0">
                        <a:latin typeface="+mn-lt"/>
                      </a:endParaRPr>
                    </a:p>
                  </a:txBody>
                  <a:tcPr marL="4181" marR="4181" marT="4181" marB="0" anchor="ctr"/>
                </a:tc>
                <a:tc>
                  <a:txBody>
                    <a:bodyPr/>
                    <a:lstStyle/>
                    <a:p>
                      <a:pPr algn="r" fontAlgn="ctr"/>
                      <a:r>
                        <a:rPr lang="ru-RU" sz="1000" u="none" strike="noStrike" dirty="0">
                          <a:latin typeface="+mn-lt"/>
                        </a:rPr>
                        <a:t>6 016,2</a:t>
                      </a:r>
                      <a:endParaRPr lang="ru-RU" sz="1000" b="1" i="0" u="none" strike="noStrike" dirty="0">
                        <a:latin typeface="+mn-lt"/>
                      </a:endParaRPr>
                    </a:p>
                  </a:txBody>
                  <a:tcPr marL="4181" marR="4181" marT="4181" marB="0" anchor="ctr"/>
                </a:tc>
                <a:tc>
                  <a:txBody>
                    <a:bodyPr/>
                    <a:lstStyle/>
                    <a:p>
                      <a:pPr algn="r" fontAlgn="ctr"/>
                      <a:r>
                        <a:rPr lang="ru-RU" sz="1000" u="none" strike="noStrike">
                          <a:latin typeface="+mn-lt"/>
                        </a:rPr>
                        <a:t>222,6</a:t>
                      </a:r>
                      <a:endParaRPr lang="ru-RU" sz="1000" b="1" i="0" u="none" strike="noStrike">
                        <a:latin typeface="+mn-lt"/>
                      </a:endParaRPr>
                    </a:p>
                  </a:txBody>
                  <a:tcPr marL="4181" marR="4181" marT="4181" marB="0" anchor="ctr"/>
                </a:tc>
                <a:tc>
                  <a:txBody>
                    <a:bodyPr/>
                    <a:lstStyle/>
                    <a:p>
                      <a:pPr algn="l" fontAlgn="ctr"/>
                      <a:r>
                        <a:rPr lang="ru-RU" sz="1000" u="none" strike="noStrike">
                          <a:latin typeface="+mn-lt"/>
                        </a:rPr>
                        <a:t> </a:t>
                      </a:r>
                      <a:br>
                        <a:rPr lang="ru-RU" sz="1000" u="none" strike="noStrike">
                          <a:latin typeface="+mn-lt"/>
                        </a:rPr>
                      </a:br>
                      <a:endParaRPr lang="ru-RU" sz="1000" b="0" i="0" u="none" strike="noStrike">
                        <a:latin typeface="+mn-lt"/>
                      </a:endParaRPr>
                    </a:p>
                  </a:txBody>
                  <a:tcPr marL="4181" marR="4181" marT="4181" marB="0" anchor="ctr"/>
                </a:tc>
                <a:tc>
                  <a:txBody>
                    <a:bodyPr/>
                    <a:lstStyle/>
                    <a:p>
                      <a:pPr algn="r" fontAlgn="ctr"/>
                      <a:r>
                        <a:rPr lang="ru-RU" sz="1000" u="none" strike="noStrike" dirty="0">
                          <a:latin typeface="+mn-lt"/>
                        </a:rPr>
                        <a:t>100,8</a:t>
                      </a:r>
                      <a:endParaRPr lang="ru-RU" sz="1000" b="1" i="0" u="none" strike="noStrike" dirty="0">
                        <a:latin typeface="+mn-lt"/>
                      </a:endParaRPr>
                    </a:p>
                  </a:txBody>
                  <a:tcPr marL="4181" marR="4181" marT="4181" marB="0" anchor="ctr"/>
                </a:tc>
                <a:tc>
                  <a:txBody>
                    <a:bodyPr/>
                    <a:lstStyle/>
                    <a:p>
                      <a:pPr algn="l" fontAlgn="ctr"/>
                      <a:r>
                        <a:rPr lang="ru-RU" sz="1000" u="none" strike="noStrike">
                          <a:latin typeface="+mn-lt"/>
                        </a:rPr>
                        <a:t> </a:t>
                      </a:r>
                      <a:endParaRPr lang="ru-RU" sz="1000" b="0" i="0" u="none" strike="noStrike">
                        <a:latin typeface="+mn-lt"/>
                      </a:endParaRPr>
                    </a:p>
                  </a:txBody>
                  <a:tcPr marL="4181" marR="4181" marT="4181" marB="0" anchor="ctr"/>
                </a:tc>
              </a:tr>
              <a:tr h="897676">
                <a:tc>
                  <a:txBody>
                    <a:bodyPr/>
                    <a:lstStyle/>
                    <a:p>
                      <a:pPr algn="l" fontAlgn="ctr"/>
                      <a:r>
                        <a:rPr lang="ru-RU" sz="1000" u="none" strike="noStrike">
                          <a:latin typeface="+mn-lt"/>
                        </a:rPr>
                        <a:t>3.1.Доходы от оказания платных услуг (работ)</a:t>
                      </a:r>
                      <a:endParaRPr lang="ru-RU" sz="1000" b="0" i="0" u="none" strike="noStrike">
                        <a:latin typeface="+mn-lt"/>
                      </a:endParaRPr>
                    </a:p>
                  </a:txBody>
                  <a:tcPr marL="4181" marR="4181" marT="4181" marB="0" anchor="ctr"/>
                </a:tc>
                <a:tc>
                  <a:txBody>
                    <a:bodyPr/>
                    <a:lstStyle/>
                    <a:p>
                      <a:pPr algn="ctr" fontAlgn="ctr"/>
                      <a:r>
                        <a:rPr lang="ru-RU" sz="1000" u="none" strike="noStrike">
                          <a:latin typeface="+mn-lt"/>
                        </a:rPr>
                        <a:t>000 1 13 01000 00 0000 130</a:t>
                      </a:r>
                      <a:endParaRPr lang="ru-RU" sz="1000" b="0" i="0" u="none" strike="noStrike">
                        <a:latin typeface="+mn-lt"/>
                      </a:endParaRPr>
                    </a:p>
                  </a:txBody>
                  <a:tcPr marL="4181" marR="4181" marT="4181" marB="0" anchor="ctr"/>
                </a:tc>
                <a:tc>
                  <a:txBody>
                    <a:bodyPr/>
                    <a:lstStyle/>
                    <a:p>
                      <a:pPr algn="r" fontAlgn="ctr"/>
                      <a:r>
                        <a:rPr lang="ru-RU" sz="1000" u="none" strike="noStrike">
                          <a:latin typeface="+mn-lt"/>
                        </a:rPr>
                        <a:t>185,8</a:t>
                      </a:r>
                      <a:endParaRPr lang="ru-RU" sz="1000" b="0" i="0" u="none" strike="noStrike">
                        <a:latin typeface="+mn-lt"/>
                      </a:endParaRPr>
                    </a:p>
                  </a:txBody>
                  <a:tcPr marL="4181" marR="4181" marT="4181" marB="0" anchor="ctr"/>
                </a:tc>
                <a:tc>
                  <a:txBody>
                    <a:bodyPr/>
                    <a:lstStyle/>
                    <a:p>
                      <a:pPr algn="r" fontAlgn="ctr"/>
                      <a:r>
                        <a:rPr lang="ru-RU" sz="1000" u="none" strike="noStrike">
                          <a:latin typeface="+mn-lt"/>
                        </a:rPr>
                        <a:t>190,4</a:t>
                      </a:r>
                      <a:endParaRPr lang="ru-RU" sz="1000" b="0" i="0" u="none" strike="noStrike">
                        <a:latin typeface="+mn-lt"/>
                      </a:endParaRPr>
                    </a:p>
                  </a:txBody>
                  <a:tcPr marL="4181" marR="4181" marT="4181" marB="0" anchor="ctr"/>
                </a:tc>
                <a:tc>
                  <a:txBody>
                    <a:bodyPr/>
                    <a:lstStyle/>
                    <a:p>
                      <a:pPr algn="r" fontAlgn="ctr"/>
                      <a:r>
                        <a:rPr lang="ru-RU" sz="1000" u="none" strike="noStrike" dirty="0">
                          <a:latin typeface="+mn-lt"/>
                        </a:rPr>
                        <a:t>196,4</a:t>
                      </a:r>
                      <a:endParaRPr lang="ru-RU" sz="1000" b="0" i="0" u="none" strike="noStrike" dirty="0">
                        <a:latin typeface="+mn-lt"/>
                      </a:endParaRPr>
                    </a:p>
                  </a:txBody>
                  <a:tcPr marL="4181" marR="4181" marT="4181" marB="0" anchor="ctr"/>
                </a:tc>
                <a:tc>
                  <a:txBody>
                    <a:bodyPr/>
                    <a:lstStyle/>
                    <a:p>
                      <a:pPr algn="r" fontAlgn="ctr"/>
                      <a:r>
                        <a:rPr lang="ru-RU" sz="1000" u="none" strike="noStrike" dirty="0">
                          <a:latin typeface="+mn-lt"/>
                        </a:rPr>
                        <a:t>105,7</a:t>
                      </a:r>
                      <a:endParaRPr lang="ru-RU" sz="1000" b="0" i="0" u="none" strike="noStrike" dirty="0">
                        <a:latin typeface="+mn-lt"/>
                      </a:endParaRPr>
                    </a:p>
                  </a:txBody>
                  <a:tcPr marL="4181" marR="4181" marT="4181" marB="0" anchor="ctr"/>
                </a:tc>
                <a:tc>
                  <a:txBody>
                    <a:bodyPr/>
                    <a:lstStyle/>
                    <a:p>
                      <a:pPr algn="l" fontAlgn="ctr"/>
                      <a:r>
                        <a:rPr lang="ru-RU" sz="1000" u="none" strike="noStrike" dirty="0">
                          <a:latin typeface="+mn-lt"/>
                        </a:rPr>
                        <a:t>Поступления носят заявительный характер. К данным доходам относятся поступления от оказания МКУ «</a:t>
                      </a:r>
                      <a:r>
                        <a:rPr lang="ru-RU" sz="1000" u="none" strike="noStrike" dirty="0" err="1">
                          <a:latin typeface="+mn-lt"/>
                        </a:rPr>
                        <a:t>УГЗиП</a:t>
                      </a:r>
                      <a:r>
                        <a:rPr lang="ru-RU" sz="1000" u="none" strike="noStrike" dirty="0">
                          <a:latin typeface="+mn-lt"/>
                        </a:rPr>
                        <a:t> </a:t>
                      </a:r>
                      <a:r>
                        <a:rPr lang="ru-RU" sz="1000" u="none" strike="noStrike" dirty="0" err="1">
                          <a:latin typeface="+mn-lt"/>
                        </a:rPr>
                        <a:t>г.Урая</a:t>
                      </a:r>
                      <a:r>
                        <a:rPr lang="ru-RU" sz="1000" u="none" strike="noStrike" dirty="0">
                          <a:latin typeface="+mn-lt"/>
                        </a:rPr>
                        <a:t>» услуг по предоставлению копий/сведений, содержащихся в информационной системе обеспечения градостроительной деятельности</a:t>
                      </a:r>
                      <a:r>
                        <a:rPr lang="ru-RU" sz="1000" u="none" strike="noStrike" dirty="0" smtClean="0">
                          <a:latin typeface="+mn-lt"/>
                        </a:rPr>
                        <a:t>.</a:t>
                      </a:r>
                      <a:endParaRPr lang="ru-RU" sz="1000" b="0" i="0" u="none" strike="noStrike" dirty="0">
                        <a:latin typeface="+mn-lt"/>
                      </a:endParaRPr>
                    </a:p>
                  </a:txBody>
                  <a:tcPr marL="4181" marR="4181" marT="4181" marB="0" anchor="ctr"/>
                </a:tc>
                <a:tc>
                  <a:txBody>
                    <a:bodyPr/>
                    <a:lstStyle/>
                    <a:p>
                      <a:pPr algn="r" fontAlgn="ctr"/>
                      <a:r>
                        <a:rPr lang="ru-RU" sz="1000" u="none" strike="noStrike">
                          <a:latin typeface="+mn-lt"/>
                        </a:rPr>
                        <a:t>103,2</a:t>
                      </a:r>
                      <a:endParaRPr lang="ru-RU" sz="1000" b="0" i="0" u="none" strike="noStrike">
                        <a:latin typeface="+mn-lt"/>
                      </a:endParaRPr>
                    </a:p>
                  </a:txBody>
                  <a:tcPr marL="4181" marR="4181" marT="4181" marB="0" anchor="ctr"/>
                </a:tc>
                <a:tc>
                  <a:txBody>
                    <a:bodyPr/>
                    <a:lstStyle/>
                    <a:p>
                      <a:pPr algn="l" fontAlgn="ctr"/>
                      <a:r>
                        <a:rPr lang="ru-RU" sz="1000" u="none" strike="noStrike" dirty="0">
                          <a:latin typeface="+mn-lt"/>
                        </a:rPr>
                        <a:t>Поступления носят заявительный характер. </a:t>
                      </a:r>
                      <a:br>
                        <a:rPr lang="ru-RU" sz="1000" u="none" strike="noStrike" dirty="0">
                          <a:latin typeface="+mn-lt"/>
                        </a:rPr>
                      </a:br>
                      <a:endParaRPr lang="ru-RU" sz="1000" b="0" i="0" u="none" strike="noStrike" dirty="0">
                        <a:latin typeface="+mn-lt"/>
                      </a:endParaRPr>
                    </a:p>
                  </a:txBody>
                  <a:tcPr marL="4181" marR="4181" marT="4181" marB="0" anchor="ctr"/>
                </a:tc>
              </a:tr>
              <a:tr h="1810403">
                <a:tc>
                  <a:txBody>
                    <a:bodyPr/>
                    <a:lstStyle/>
                    <a:p>
                      <a:pPr algn="l" fontAlgn="ctr"/>
                      <a:r>
                        <a:rPr lang="ru-RU" sz="1000" u="none" strike="noStrike">
                          <a:latin typeface="+mn-lt"/>
                        </a:rPr>
                        <a:t>5. Штрафные санкции, возмещения ущерба</a:t>
                      </a:r>
                      <a:endParaRPr lang="ru-RU" sz="1000" b="1" i="0" u="none" strike="noStrike">
                        <a:latin typeface="+mn-lt"/>
                      </a:endParaRPr>
                    </a:p>
                  </a:txBody>
                  <a:tcPr marL="4181" marR="4181" marT="4181" marB="0" anchor="ctr"/>
                </a:tc>
                <a:tc>
                  <a:txBody>
                    <a:bodyPr/>
                    <a:lstStyle/>
                    <a:p>
                      <a:pPr algn="ctr" fontAlgn="ctr"/>
                      <a:r>
                        <a:rPr lang="ru-RU" sz="1000" u="none" strike="noStrike">
                          <a:latin typeface="+mn-lt"/>
                        </a:rPr>
                        <a:t>000 1 16 00000 00 0000 000</a:t>
                      </a:r>
                      <a:endParaRPr lang="ru-RU" sz="1000" b="1" i="0" u="none" strike="noStrike">
                        <a:latin typeface="+mn-lt"/>
                      </a:endParaRPr>
                    </a:p>
                  </a:txBody>
                  <a:tcPr marL="4181" marR="4181" marT="4181" marB="0" anchor="ctr"/>
                </a:tc>
                <a:tc>
                  <a:txBody>
                    <a:bodyPr/>
                    <a:lstStyle/>
                    <a:p>
                      <a:pPr algn="r" fontAlgn="ctr"/>
                      <a:r>
                        <a:rPr lang="ru-RU" sz="1000" u="none" strike="noStrike">
                          <a:latin typeface="+mn-lt"/>
                        </a:rPr>
                        <a:t>3 567,4</a:t>
                      </a:r>
                      <a:endParaRPr lang="ru-RU" sz="1000" b="1" i="0" u="none" strike="noStrike">
                        <a:latin typeface="+mn-lt"/>
                      </a:endParaRPr>
                    </a:p>
                  </a:txBody>
                  <a:tcPr marL="4181" marR="4181" marT="4181" marB="0" anchor="ctr"/>
                </a:tc>
                <a:tc>
                  <a:txBody>
                    <a:bodyPr/>
                    <a:lstStyle/>
                    <a:p>
                      <a:pPr algn="r" fontAlgn="ctr"/>
                      <a:r>
                        <a:rPr lang="ru-RU" sz="1000" u="none" strike="noStrike">
                          <a:latin typeface="+mn-lt"/>
                        </a:rPr>
                        <a:t>3 734,9</a:t>
                      </a:r>
                      <a:endParaRPr lang="ru-RU" sz="1000" b="1" i="0" u="none" strike="noStrike">
                        <a:latin typeface="+mn-lt"/>
                      </a:endParaRPr>
                    </a:p>
                  </a:txBody>
                  <a:tcPr marL="4181" marR="4181" marT="4181" marB="0" anchor="ctr"/>
                </a:tc>
                <a:tc>
                  <a:txBody>
                    <a:bodyPr/>
                    <a:lstStyle/>
                    <a:p>
                      <a:pPr algn="r" fontAlgn="ctr"/>
                      <a:r>
                        <a:rPr lang="ru-RU" sz="1000" u="none" strike="noStrike">
                          <a:latin typeface="+mn-lt"/>
                        </a:rPr>
                        <a:t>-2 257,5</a:t>
                      </a:r>
                      <a:endParaRPr lang="ru-RU" sz="1000" b="1" i="0" u="none" strike="noStrike">
                        <a:latin typeface="+mn-lt"/>
                      </a:endParaRPr>
                    </a:p>
                  </a:txBody>
                  <a:tcPr marL="4181" marR="4181" marT="4181" marB="0" anchor="ctr"/>
                </a:tc>
                <a:tc>
                  <a:txBody>
                    <a:bodyPr/>
                    <a:lstStyle/>
                    <a:p>
                      <a:pPr algn="r" fontAlgn="ctr"/>
                      <a:r>
                        <a:rPr lang="ru-RU" sz="1000" u="none" strike="noStrike">
                          <a:latin typeface="+mn-lt"/>
                        </a:rPr>
                        <a:t>-63,3</a:t>
                      </a:r>
                      <a:endParaRPr lang="ru-RU" sz="1000" b="1" i="0" u="none" strike="noStrike">
                        <a:latin typeface="+mn-lt"/>
                      </a:endParaRPr>
                    </a:p>
                  </a:txBody>
                  <a:tcPr marL="4181" marR="4181" marT="4181" marB="0" anchor="ctr"/>
                </a:tc>
                <a:tc>
                  <a:txBody>
                    <a:bodyPr/>
                    <a:lstStyle/>
                    <a:p>
                      <a:pPr algn="l" fontAlgn="ctr"/>
                      <a:r>
                        <a:rPr lang="ru-RU" sz="1000" u="none" strike="noStrike" dirty="0">
                          <a:latin typeface="+mn-lt"/>
                        </a:rPr>
                        <a:t>Отклонение исполнения к первоначально утвержденному плану обусловлено возвратом неустойки (штраф), удержанной в 2024 году за невыполнение обязательств застройщиком перед МО в рамках муниципального контракта от 30.12 2022 №6 по выполнению проектно-изыскательных работ по объекту «Средняя школа в </a:t>
                      </a:r>
                      <a:r>
                        <a:rPr lang="ru-RU" sz="1000" u="none" strike="noStrike" dirty="0" err="1">
                          <a:latin typeface="+mn-lt"/>
                        </a:rPr>
                        <a:t>мкр</a:t>
                      </a:r>
                      <a:r>
                        <a:rPr lang="ru-RU" sz="1000" u="none" strike="noStrike" dirty="0">
                          <a:latin typeface="+mn-lt"/>
                        </a:rPr>
                        <a:t>. 1А (Общеобразовательная организация с универсальной </a:t>
                      </a:r>
                      <a:r>
                        <a:rPr lang="ru-RU" sz="1000" u="none" strike="noStrike" dirty="0" err="1">
                          <a:latin typeface="+mn-lt"/>
                        </a:rPr>
                        <a:t>безбарьерной</a:t>
                      </a:r>
                      <a:r>
                        <a:rPr lang="ru-RU" sz="1000" u="none" strike="noStrike" dirty="0">
                          <a:latin typeface="+mn-lt"/>
                        </a:rPr>
                        <a:t> средой)». </a:t>
                      </a:r>
                      <a:br>
                        <a:rPr lang="ru-RU" sz="1000" u="none" strike="noStrike" dirty="0">
                          <a:latin typeface="+mn-lt"/>
                        </a:rPr>
                      </a:br>
                      <a:endParaRPr lang="ru-RU" sz="1000" b="0" i="0" u="none" strike="noStrike" dirty="0">
                        <a:latin typeface="+mn-lt"/>
                      </a:endParaRPr>
                    </a:p>
                  </a:txBody>
                  <a:tcPr marL="4181" marR="4181" marT="4181" marB="0" anchor="ctr"/>
                </a:tc>
                <a:tc>
                  <a:txBody>
                    <a:bodyPr/>
                    <a:lstStyle/>
                    <a:p>
                      <a:pPr algn="r" fontAlgn="ctr"/>
                      <a:r>
                        <a:rPr lang="ru-RU" sz="1000" u="none" strike="noStrike" dirty="0">
                          <a:latin typeface="+mn-lt"/>
                        </a:rPr>
                        <a:t>-60,4</a:t>
                      </a:r>
                      <a:endParaRPr lang="ru-RU" sz="1000" b="1" i="0" u="none" strike="noStrike" dirty="0">
                        <a:latin typeface="+mn-lt"/>
                      </a:endParaRPr>
                    </a:p>
                  </a:txBody>
                  <a:tcPr marL="4181" marR="4181" marT="4181" marB="0" anchor="ctr"/>
                </a:tc>
                <a:tc>
                  <a:txBody>
                    <a:bodyPr/>
                    <a:lstStyle/>
                    <a:p>
                      <a:pPr algn="l" fontAlgn="ctr"/>
                      <a:r>
                        <a:rPr lang="ru-RU" sz="1000" u="none" strike="noStrike" dirty="0">
                          <a:latin typeface="+mn-lt"/>
                        </a:rPr>
                        <a:t>Отклонение исполнения к уточненной сводной бюджетной росписи обусловлено возвратом неустойки (штраф), удержанной в 2024 году за невыполнение обязательств застройщиком перед МО в рамках </a:t>
                      </a:r>
                      <a:r>
                        <a:rPr lang="ru-RU" sz="1000" u="none" strike="noStrike" dirty="0" smtClean="0">
                          <a:latin typeface="+mn-lt"/>
                        </a:rPr>
                        <a:t>МК </a:t>
                      </a:r>
                      <a:r>
                        <a:rPr lang="ru-RU" sz="1000" u="none" strike="noStrike" dirty="0">
                          <a:latin typeface="+mn-lt"/>
                        </a:rPr>
                        <a:t>от 30.12 2022 №6 по выполнению </a:t>
                      </a:r>
                      <a:r>
                        <a:rPr lang="ru-RU" sz="1000" u="none" strike="noStrike" dirty="0" err="1" smtClean="0">
                          <a:latin typeface="+mn-lt"/>
                        </a:rPr>
                        <a:t>ПИРов</a:t>
                      </a:r>
                      <a:r>
                        <a:rPr lang="ru-RU" sz="1000" u="none" strike="noStrike" dirty="0" smtClean="0">
                          <a:latin typeface="+mn-lt"/>
                        </a:rPr>
                        <a:t> </a:t>
                      </a:r>
                      <a:r>
                        <a:rPr lang="ru-RU" sz="1000" u="none" strike="noStrike" dirty="0">
                          <a:latin typeface="+mn-lt"/>
                        </a:rPr>
                        <a:t>по объекту «Средняя школа в </a:t>
                      </a:r>
                      <a:r>
                        <a:rPr lang="ru-RU" sz="1000" u="none" strike="noStrike" dirty="0" err="1">
                          <a:latin typeface="+mn-lt"/>
                        </a:rPr>
                        <a:t>мкр</a:t>
                      </a:r>
                      <a:r>
                        <a:rPr lang="ru-RU" sz="1000" u="none" strike="noStrike" dirty="0">
                          <a:latin typeface="+mn-lt"/>
                        </a:rPr>
                        <a:t>. </a:t>
                      </a:r>
                      <a:r>
                        <a:rPr lang="ru-RU" sz="1000" u="none" strike="noStrike" dirty="0" smtClean="0">
                          <a:latin typeface="+mn-lt"/>
                        </a:rPr>
                        <a:t>1А». </a:t>
                      </a:r>
                      <a:r>
                        <a:rPr lang="ru-RU" sz="1000" u="none" strike="noStrike" dirty="0">
                          <a:latin typeface="+mn-lt"/>
                        </a:rPr>
                        <a:t/>
                      </a:r>
                      <a:br>
                        <a:rPr lang="ru-RU" sz="1000" u="none" strike="noStrike" dirty="0">
                          <a:latin typeface="+mn-lt"/>
                        </a:rPr>
                      </a:br>
                      <a:endParaRPr lang="ru-RU" sz="1000" b="0" i="0" u="none" strike="noStrike" dirty="0">
                        <a:latin typeface="+mn-lt"/>
                      </a:endParaRPr>
                    </a:p>
                  </a:txBody>
                  <a:tcPr marL="4181" marR="4181" marT="4181" marB="0" anchor="ctr"/>
                </a:tc>
              </a:tr>
            </a:tbl>
          </a:graphicData>
        </a:graphic>
      </p:graphicFrame>
      <p:sp>
        <p:nvSpPr>
          <p:cNvPr id="3" name="Прямоугольник 2"/>
          <p:cNvSpPr/>
          <p:nvPr/>
        </p:nvSpPr>
        <p:spPr>
          <a:xfrm>
            <a:off x="10287000" y="76200"/>
            <a:ext cx="1657826" cy="261610"/>
          </a:xfrm>
          <a:prstGeom prst="rect">
            <a:avLst/>
          </a:prstGeom>
        </p:spPr>
        <p:txBody>
          <a:bodyPr wrap="none">
            <a:spAutoFit/>
          </a:bodyPr>
          <a:lstStyle/>
          <a:p>
            <a:r>
              <a:rPr lang="ru-RU" sz="1100" dirty="0" smtClean="0"/>
              <a:t>(продолжение таблицы)</a:t>
            </a:r>
            <a:endParaRPr lang="ru-RU"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2400" y="228600"/>
          <a:ext cx="11658602" cy="6489543"/>
        </p:xfrm>
        <a:graphic>
          <a:graphicData uri="http://schemas.openxmlformats.org/drawingml/2006/table">
            <a:tbl>
              <a:tblPr>
                <a:tableStyleId>{BC89EF96-8CEA-46FF-86C4-4CE0E7609802}</a:tableStyleId>
              </a:tblPr>
              <a:tblGrid>
                <a:gridCol w="1371600"/>
                <a:gridCol w="1154797"/>
                <a:gridCol w="823478"/>
                <a:gridCol w="983376"/>
                <a:gridCol w="607614"/>
                <a:gridCol w="751523"/>
                <a:gridCol w="2638326"/>
                <a:gridCol w="1031346"/>
                <a:gridCol w="2296542"/>
              </a:tblGrid>
              <a:tr h="1145916">
                <a:tc>
                  <a:txBody>
                    <a:bodyPr/>
                    <a:lstStyle/>
                    <a:p>
                      <a:pPr algn="ctr" fontAlgn="ctr"/>
                      <a:r>
                        <a:rPr lang="ru-RU" sz="1000" u="none" strike="noStrike" dirty="0"/>
                        <a:t>Наименование показателя</a:t>
                      </a:r>
                      <a:endParaRPr lang="ru-RU" sz="1000" b="1" i="0" u="none" strike="noStrike" dirty="0">
                        <a:latin typeface="+mn-lt"/>
                      </a:endParaRPr>
                    </a:p>
                  </a:txBody>
                  <a:tcPr marL="4181" marR="4181" marT="4181" marB="0" anchor="ctr"/>
                </a:tc>
                <a:tc>
                  <a:txBody>
                    <a:bodyPr/>
                    <a:lstStyle/>
                    <a:p>
                      <a:pPr algn="ctr" fontAlgn="ctr"/>
                      <a:r>
                        <a:rPr lang="ru-RU" sz="1000" u="none" strike="noStrike" dirty="0"/>
                        <a:t>Код бюджетной классификации</a:t>
                      </a:r>
                      <a:endParaRPr lang="ru-RU" sz="1000" b="1" i="0" u="none" strike="noStrike" dirty="0">
                        <a:latin typeface="+mn-lt"/>
                      </a:endParaRPr>
                    </a:p>
                  </a:txBody>
                  <a:tcPr marL="4181" marR="4181" marT="4181" marB="0" anchor="ctr"/>
                </a:tc>
                <a:tc>
                  <a:txBody>
                    <a:bodyPr/>
                    <a:lstStyle/>
                    <a:p>
                      <a:pPr algn="ctr" fontAlgn="ctr"/>
                      <a:r>
                        <a:rPr lang="ru-RU" sz="1000" u="none" strike="noStrike" dirty="0"/>
                        <a:t>Первоначально утвержденный план на 2025 год* (решение Думы г.Урай от 29.11.2024 №81)  </a:t>
                      </a:r>
                      <a:endParaRPr lang="ru-RU" sz="1000" b="1" i="0" u="none" strike="noStrike" dirty="0">
                        <a:latin typeface="+mn-lt"/>
                      </a:endParaRPr>
                    </a:p>
                  </a:txBody>
                  <a:tcPr marL="4181" marR="4181" marT="4181" marB="0" anchor="ctr"/>
                </a:tc>
                <a:tc>
                  <a:txBody>
                    <a:bodyPr/>
                    <a:lstStyle/>
                    <a:p>
                      <a:pPr algn="ctr" fontAlgn="ctr"/>
                      <a:r>
                        <a:rPr lang="ru-RU" sz="1000" u="none" strike="noStrike" dirty="0"/>
                        <a:t>Уточненный план на 2025 год** (решение Думы г.Урай от 19.12.2025 №109 с учетом внесенных изменений в </a:t>
                      </a:r>
                      <a:r>
                        <a:rPr lang="ru-RU" sz="1000" u="none" strike="noStrike" dirty="0" smtClean="0"/>
                        <a:t>СБР</a:t>
                      </a:r>
                      <a:endParaRPr lang="ru-RU" sz="1000" b="1" i="0" u="none" strike="noStrike" dirty="0">
                        <a:latin typeface="+mn-lt"/>
                      </a:endParaRPr>
                    </a:p>
                  </a:txBody>
                  <a:tcPr marL="4181" marR="4181" marT="4181" marB="0" anchor="ctr"/>
                </a:tc>
                <a:tc>
                  <a:txBody>
                    <a:bodyPr/>
                    <a:lstStyle/>
                    <a:p>
                      <a:pPr algn="ctr" fontAlgn="ctr"/>
                      <a:r>
                        <a:rPr lang="ru-RU" sz="1000" u="none" strike="noStrike"/>
                        <a:t>Исполнено на 01.01.2026 (за 2025 год)</a:t>
                      </a:r>
                      <a:endParaRPr lang="ru-RU" sz="1000" b="1" i="0" u="none" strike="noStrike">
                        <a:latin typeface="+mn-lt"/>
                      </a:endParaRPr>
                    </a:p>
                  </a:txBody>
                  <a:tcPr marL="4181" marR="4181" marT="4181" marB="0" anchor="ctr"/>
                </a:tc>
                <a:tc>
                  <a:txBody>
                    <a:bodyPr/>
                    <a:lstStyle/>
                    <a:p>
                      <a:pPr algn="ctr" fontAlgn="ctr"/>
                      <a:r>
                        <a:rPr lang="ru-RU" sz="1000" u="none" strike="noStrike" dirty="0"/>
                        <a:t>% исполнения к </a:t>
                      </a:r>
                      <a:r>
                        <a:rPr lang="ru-RU" sz="1000" u="sng" strike="noStrike" dirty="0"/>
                        <a:t>первоначально утвержденному</a:t>
                      </a:r>
                      <a:r>
                        <a:rPr lang="ru-RU" sz="1000" u="none" strike="noStrike" dirty="0"/>
                        <a:t> плану 2025 года</a:t>
                      </a:r>
                      <a:endParaRPr lang="ru-RU" sz="1000" b="1" i="0" u="none" strike="noStrike" dirty="0">
                        <a:latin typeface="+mn-lt"/>
                      </a:endParaRPr>
                    </a:p>
                  </a:txBody>
                  <a:tcPr marL="4181" marR="4181" marT="4181" marB="0" anchor="ctr"/>
                </a:tc>
                <a:tc>
                  <a:txBody>
                    <a:bodyPr/>
                    <a:lstStyle/>
                    <a:p>
                      <a:pPr algn="ctr" fontAlgn="ctr"/>
                      <a:r>
                        <a:rPr lang="ru-RU" sz="1000" u="none" strike="noStrike" dirty="0"/>
                        <a:t>Причины отклонения фактического исполнения  от </a:t>
                      </a:r>
                      <a:r>
                        <a:rPr lang="ru-RU" sz="1000" u="sng" strike="noStrike" dirty="0"/>
                        <a:t>первоначально утвержденного</a:t>
                      </a:r>
                      <a:r>
                        <a:rPr lang="ru-RU" sz="1000" u="none" strike="noStrike" dirty="0"/>
                        <a:t> плана 2025 года (менее 95% и более 105% к годовому плану)</a:t>
                      </a:r>
                      <a:endParaRPr lang="ru-RU" sz="1000" b="1" i="0" u="none" strike="noStrike" dirty="0">
                        <a:latin typeface="+mn-lt"/>
                      </a:endParaRPr>
                    </a:p>
                  </a:txBody>
                  <a:tcPr marL="4181" marR="4181" marT="4181" marB="0" anchor="ctr"/>
                </a:tc>
                <a:tc>
                  <a:txBody>
                    <a:bodyPr/>
                    <a:lstStyle/>
                    <a:p>
                      <a:pPr algn="ctr" fontAlgn="ctr"/>
                      <a:r>
                        <a:rPr lang="ru-RU" sz="1000" u="none" strike="noStrike" dirty="0"/>
                        <a:t>% исполнения к уточненной сводной бюджетной росписи</a:t>
                      </a:r>
                      <a:r>
                        <a:rPr lang="ru-RU" sz="1000" u="sng" strike="noStrike" dirty="0"/>
                        <a:t> (уточненному</a:t>
                      </a:r>
                      <a:r>
                        <a:rPr lang="ru-RU" sz="1000" u="none" strike="noStrike" dirty="0"/>
                        <a:t> плану 2025 года)</a:t>
                      </a:r>
                      <a:endParaRPr lang="ru-RU" sz="1000" b="1" i="0" u="none" strike="noStrike" dirty="0">
                        <a:latin typeface="+mn-lt"/>
                      </a:endParaRPr>
                    </a:p>
                  </a:txBody>
                  <a:tcPr marL="4181" marR="4181" marT="4181" marB="0" anchor="ctr"/>
                </a:tc>
                <a:tc>
                  <a:txBody>
                    <a:bodyPr/>
                    <a:lstStyle/>
                    <a:p>
                      <a:pPr algn="ctr" fontAlgn="ctr"/>
                      <a:r>
                        <a:rPr lang="ru-RU" sz="1000" u="none" strike="noStrike" dirty="0"/>
                        <a:t>Причины отклонения фактического исполнения от </a:t>
                      </a:r>
                      <a:r>
                        <a:rPr lang="ru-RU" sz="1000" u="sng" strike="noStrike" dirty="0"/>
                        <a:t>уточненного плана </a:t>
                      </a:r>
                      <a:r>
                        <a:rPr lang="ru-RU" sz="1000" u="none" strike="noStrike" dirty="0"/>
                        <a:t>2025 года (менее 95% и более 105% к годовому плану)</a:t>
                      </a:r>
                      <a:endParaRPr lang="ru-RU" sz="1000" b="1" i="0" u="none" strike="noStrike" dirty="0">
                        <a:latin typeface="+mn-lt"/>
                      </a:endParaRPr>
                    </a:p>
                  </a:txBody>
                  <a:tcPr marL="4181" marR="4181" marT="4181" marB="0" anchor="ctr"/>
                </a:tc>
              </a:tr>
              <a:tr h="146666">
                <a:tc>
                  <a:txBody>
                    <a:bodyPr/>
                    <a:lstStyle/>
                    <a:p>
                      <a:pPr algn="ctr" fontAlgn="ctr"/>
                      <a:r>
                        <a:rPr lang="ru-RU" sz="1000" u="none" strike="noStrike"/>
                        <a:t>1</a:t>
                      </a:r>
                      <a:endParaRPr lang="ru-RU" sz="1000" b="0" i="0" u="none" strike="noStrike">
                        <a:latin typeface="+mn-lt"/>
                      </a:endParaRPr>
                    </a:p>
                  </a:txBody>
                  <a:tcPr marL="4181" marR="4181" marT="4181" marB="0" anchor="ctr"/>
                </a:tc>
                <a:tc>
                  <a:txBody>
                    <a:bodyPr/>
                    <a:lstStyle/>
                    <a:p>
                      <a:pPr algn="ctr" fontAlgn="ctr"/>
                      <a:r>
                        <a:rPr lang="ru-RU" sz="1000" u="none" strike="noStrike"/>
                        <a:t>2</a:t>
                      </a:r>
                      <a:endParaRPr lang="ru-RU" sz="1000" b="0" i="0" u="none" strike="noStrike">
                        <a:latin typeface="+mn-lt"/>
                      </a:endParaRPr>
                    </a:p>
                  </a:txBody>
                  <a:tcPr marL="4181" marR="4181" marT="4181" marB="0" anchor="ctr"/>
                </a:tc>
                <a:tc>
                  <a:txBody>
                    <a:bodyPr/>
                    <a:lstStyle/>
                    <a:p>
                      <a:pPr algn="ctr" fontAlgn="ctr"/>
                      <a:r>
                        <a:rPr lang="ru-RU" sz="1000" u="none" strike="noStrike"/>
                        <a:t>3</a:t>
                      </a:r>
                      <a:endParaRPr lang="ru-RU" sz="1000" b="0" i="0" u="none" strike="noStrike">
                        <a:latin typeface="+mn-lt"/>
                      </a:endParaRPr>
                    </a:p>
                  </a:txBody>
                  <a:tcPr marL="4181" marR="4181" marT="4181" marB="0" anchor="ctr"/>
                </a:tc>
                <a:tc>
                  <a:txBody>
                    <a:bodyPr/>
                    <a:lstStyle/>
                    <a:p>
                      <a:pPr algn="ctr" fontAlgn="ctr"/>
                      <a:r>
                        <a:rPr lang="ru-RU" sz="1000" u="none" strike="noStrike"/>
                        <a:t>4</a:t>
                      </a:r>
                      <a:endParaRPr lang="ru-RU" sz="1000" b="0" i="0" u="none" strike="noStrike">
                        <a:latin typeface="+mn-lt"/>
                      </a:endParaRPr>
                    </a:p>
                  </a:txBody>
                  <a:tcPr marL="4181" marR="4181" marT="4181" marB="0" anchor="ctr"/>
                </a:tc>
                <a:tc>
                  <a:txBody>
                    <a:bodyPr/>
                    <a:lstStyle/>
                    <a:p>
                      <a:pPr algn="ctr" fontAlgn="ctr"/>
                      <a:r>
                        <a:rPr lang="ru-RU" sz="1000" u="none" strike="noStrike"/>
                        <a:t>5</a:t>
                      </a:r>
                      <a:endParaRPr lang="ru-RU" sz="1000" b="0" i="0" u="none" strike="noStrike">
                        <a:latin typeface="+mn-lt"/>
                      </a:endParaRPr>
                    </a:p>
                  </a:txBody>
                  <a:tcPr marL="4181" marR="4181" marT="4181" marB="0" anchor="ctr"/>
                </a:tc>
                <a:tc>
                  <a:txBody>
                    <a:bodyPr/>
                    <a:lstStyle/>
                    <a:p>
                      <a:pPr algn="ctr" fontAlgn="ctr"/>
                      <a:r>
                        <a:rPr lang="ru-RU" sz="1000" u="none" strike="noStrike"/>
                        <a:t>6=5/3*100%</a:t>
                      </a:r>
                      <a:endParaRPr lang="ru-RU" sz="1000" b="0" i="0" u="none" strike="noStrike">
                        <a:latin typeface="+mn-lt"/>
                      </a:endParaRPr>
                    </a:p>
                  </a:txBody>
                  <a:tcPr marL="4181" marR="4181" marT="4181" marB="0" anchor="ctr"/>
                </a:tc>
                <a:tc>
                  <a:txBody>
                    <a:bodyPr/>
                    <a:lstStyle/>
                    <a:p>
                      <a:pPr algn="ctr" fontAlgn="ctr"/>
                      <a:r>
                        <a:rPr lang="ru-RU" sz="1000" u="none" strike="noStrike"/>
                        <a:t>7</a:t>
                      </a:r>
                      <a:endParaRPr lang="ru-RU" sz="1000" b="0" i="0" u="none" strike="noStrike">
                        <a:latin typeface="+mn-lt"/>
                      </a:endParaRPr>
                    </a:p>
                  </a:txBody>
                  <a:tcPr marL="4181" marR="4181" marT="4181" marB="0" anchor="ctr"/>
                </a:tc>
                <a:tc>
                  <a:txBody>
                    <a:bodyPr/>
                    <a:lstStyle/>
                    <a:p>
                      <a:pPr algn="ctr" fontAlgn="ctr"/>
                      <a:r>
                        <a:rPr lang="ru-RU" sz="1000" u="none" strike="noStrike"/>
                        <a:t>8=5/4*100%</a:t>
                      </a:r>
                      <a:endParaRPr lang="ru-RU" sz="1000" b="0" i="0" u="none" strike="noStrike">
                        <a:latin typeface="+mn-lt"/>
                      </a:endParaRPr>
                    </a:p>
                  </a:txBody>
                  <a:tcPr marL="4181" marR="4181" marT="4181" marB="0" anchor="ctr"/>
                </a:tc>
                <a:tc>
                  <a:txBody>
                    <a:bodyPr/>
                    <a:lstStyle/>
                    <a:p>
                      <a:pPr algn="ctr" fontAlgn="ctr"/>
                      <a:r>
                        <a:rPr lang="ru-RU" sz="1000" u="none" strike="noStrike"/>
                        <a:t>9</a:t>
                      </a:r>
                      <a:endParaRPr lang="ru-RU" sz="1000" b="0" i="0" u="none" strike="noStrike">
                        <a:latin typeface="+mn-lt"/>
                      </a:endParaRPr>
                    </a:p>
                  </a:txBody>
                  <a:tcPr marL="4181" marR="4181" marT="4181" marB="0" anchor="ctr"/>
                </a:tc>
              </a:tr>
              <a:tr h="1003166">
                <a:tc>
                  <a:txBody>
                    <a:bodyPr/>
                    <a:lstStyle/>
                    <a:p>
                      <a:pPr algn="l" fontAlgn="ctr"/>
                      <a:r>
                        <a:rPr lang="ru-RU" sz="1000" u="none" strike="noStrike"/>
                        <a:t>6. Прочие неналоговые доходы</a:t>
                      </a:r>
                      <a:endParaRPr lang="ru-RU" sz="1000" b="1" i="0" u="none" strike="noStrike">
                        <a:latin typeface="+mn-lt"/>
                      </a:endParaRPr>
                    </a:p>
                  </a:txBody>
                  <a:tcPr marL="4181" marR="4181" marT="4181" marB="0" anchor="ctr"/>
                </a:tc>
                <a:tc>
                  <a:txBody>
                    <a:bodyPr/>
                    <a:lstStyle/>
                    <a:p>
                      <a:pPr algn="ctr" fontAlgn="ctr"/>
                      <a:r>
                        <a:rPr lang="ru-RU" sz="1000" u="none" strike="noStrike"/>
                        <a:t>000 1 17 00000 00 0000 000</a:t>
                      </a:r>
                      <a:endParaRPr lang="ru-RU" sz="1000" b="1" i="0" u="none" strike="noStrike">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r" fontAlgn="ctr"/>
                      <a:r>
                        <a:rPr lang="ru-RU" sz="1000" u="none" strike="noStrike"/>
                        <a:t>416,6</a:t>
                      </a:r>
                      <a:endParaRPr lang="ru-RU" sz="1000" b="1" i="0" u="none" strike="noStrike">
                        <a:latin typeface="+mn-lt"/>
                      </a:endParaRPr>
                    </a:p>
                  </a:txBody>
                  <a:tcPr marL="4181" marR="4181" marT="4181" marB="0" anchor="ctr"/>
                </a:tc>
                <a:tc>
                  <a:txBody>
                    <a:bodyPr/>
                    <a:lstStyle/>
                    <a:p>
                      <a:pPr algn="r" fontAlgn="ctr"/>
                      <a:r>
                        <a:rPr lang="ru-RU" sz="1000" u="none" strike="noStrike"/>
                        <a:t>471,5</a:t>
                      </a:r>
                      <a:endParaRPr lang="ru-RU" sz="1000" b="1" i="0" u="none" strike="noStrike">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l" fontAlgn="ctr"/>
                      <a:r>
                        <a:rPr lang="ru-RU" sz="1000" u="none" strike="noStrike"/>
                        <a:t>Поступление доходов в бюджет города  за утилизацию демонтированного муниципального имущества (металлолом), а также инициативных платежей для реализации проекта «Узнай свою Родину» (победитель регионального конкурса).</a:t>
                      </a:r>
                      <a:endParaRPr lang="ru-RU" sz="1000" b="0" i="0" u="none" strike="noStrike">
                        <a:latin typeface="+mn-lt"/>
                      </a:endParaRPr>
                    </a:p>
                  </a:txBody>
                  <a:tcPr marL="4181" marR="4181" marT="4181" marB="0" anchor="ctr"/>
                </a:tc>
                <a:tc>
                  <a:txBody>
                    <a:bodyPr/>
                    <a:lstStyle/>
                    <a:p>
                      <a:pPr algn="r" fontAlgn="ctr"/>
                      <a:r>
                        <a:rPr lang="ru-RU" sz="1000" u="none" strike="noStrike"/>
                        <a:t>113,2</a:t>
                      </a:r>
                      <a:endParaRPr lang="ru-RU" sz="1000" b="1" i="0" u="none" strike="noStrike">
                        <a:latin typeface="+mn-lt"/>
                      </a:endParaRPr>
                    </a:p>
                  </a:txBody>
                  <a:tcPr marL="4181" marR="4181" marT="4181" marB="0" anchor="ctr"/>
                </a:tc>
                <a:tc>
                  <a:txBody>
                    <a:bodyPr/>
                    <a:lstStyle/>
                    <a:p>
                      <a:pPr algn="l" fontAlgn="ctr"/>
                      <a:r>
                        <a:rPr lang="ru-RU" sz="1000" u="none" strike="noStrike" dirty="0"/>
                        <a:t>Поступление доходов в бюджет города за утилизацию демонтированного муниципального имущества (металлолом) от АО «</a:t>
                      </a:r>
                      <a:r>
                        <a:rPr lang="ru-RU" sz="1000" u="none" strike="noStrike" dirty="0" err="1"/>
                        <a:t>Урайтеплоэнергия</a:t>
                      </a:r>
                      <a:r>
                        <a:rPr lang="ru-RU" sz="1000" u="none" strike="noStrike" dirty="0"/>
                        <a:t>» в большем объеме, чем планировалось главным администратором доходов - администрация города Урай. </a:t>
                      </a:r>
                      <a:endParaRPr lang="ru-RU" sz="1000" b="0" i="0" u="none" strike="noStrike" dirty="0">
                        <a:latin typeface="+mn-lt"/>
                      </a:endParaRPr>
                    </a:p>
                  </a:txBody>
                  <a:tcPr marL="4181" marR="4181" marT="4181" marB="0" anchor="ctr"/>
                </a:tc>
              </a:tr>
              <a:tr h="289416">
                <a:tc>
                  <a:txBody>
                    <a:bodyPr/>
                    <a:lstStyle/>
                    <a:p>
                      <a:pPr algn="l" fontAlgn="ctr"/>
                      <a:r>
                        <a:rPr lang="ru-RU" sz="1000" u="none" strike="noStrike"/>
                        <a:t>ИТОГО НЕНАЛОГОВЫХ ДОХОДОВ</a:t>
                      </a:r>
                      <a:endParaRPr lang="ru-RU" sz="1000" b="1" i="0" u="none" strike="noStrike">
                        <a:latin typeface="+mn-lt"/>
                      </a:endParaRPr>
                    </a:p>
                  </a:txBody>
                  <a:tcPr marL="4181" marR="4181" marT="4181" marB="0" anchor="ctr"/>
                </a:tc>
                <a:tc>
                  <a:txBody>
                    <a:bodyPr/>
                    <a:lstStyle/>
                    <a:p>
                      <a:pPr algn="ctr" fontAlgn="ctr"/>
                      <a:r>
                        <a:rPr lang="ru-RU" sz="1000" u="none" strike="noStrike"/>
                        <a:t> </a:t>
                      </a:r>
                      <a:endParaRPr lang="ru-RU" sz="1000" b="1" i="0" u="none" strike="noStrike">
                        <a:latin typeface="+mn-lt"/>
                      </a:endParaRPr>
                    </a:p>
                  </a:txBody>
                  <a:tcPr marL="4181" marR="4181" marT="4181" marB="0" anchor="ctr"/>
                </a:tc>
                <a:tc>
                  <a:txBody>
                    <a:bodyPr/>
                    <a:lstStyle/>
                    <a:p>
                      <a:pPr algn="r" fontAlgn="ctr"/>
                      <a:r>
                        <a:rPr lang="ru-RU" sz="1000" u="none" strike="noStrike"/>
                        <a:t>175 557,7</a:t>
                      </a:r>
                      <a:endParaRPr lang="ru-RU" sz="1000" b="1" i="0" u="none" strike="noStrike">
                        <a:latin typeface="+mn-lt"/>
                      </a:endParaRPr>
                    </a:p>
                  </a:txBody>
                  <a:tcPr marL="4181" marR="4181" marT="4181" marB="0" anchor="ctr"/>
                </a:tc>
                <a:tc>
                  <a:txBody>
                    <a:bodyPr/>
                    <a:lstStyle/>
                    <a:p>
                      <a:pPr algn="r" fontAlgn="ctr"/>
                      <a:r>
                        <a:rPr lang="ru-RU" sz="1000" u="none" strike="noStrike"/>
                        <a:t>188 078,4</a:t>
                      </a:r>
                      <a:endParaRPr lang="ru-RU" sz="1000" b="1" i="0" u="none" strike="noStrike">
                        <a:latin typeface="+mn-lt"/>
                      </a:endParaRPr>
                    </a:p>
                  </a:txBody>
                  <a:tcPr marL="4181" marR="4181" marT="4181" marB="0" anchor="ctr"/>
                </a:tc>
                <a:tc>
                  <a:txBody>
                    <a:bodyPr/>
                    <a:lstStyle/>
                    <a:p>
                      <a:pPr algn="r" fontAlgn="ctr"/>
                      <a:r>
                        <a:rPr lang="ru-RU" sz="1000" u="none" strike="noStrike" dirty="0"/>
                        <a:t>185 816,8</a:t>
                      </a:r>
                      <a:endParaRPr lang="ru-RU" sz="1000" b="1" i="0" u="none" strike="noStrike" dirty="0">
                        <a:latin typeface="+mn-lt"/>
                      </a:endParaRPr>
                    </a:p>
                  </a:txBody>
                  <a:tcPr marL="4181" marR="4181" marT="4181" marB="0" anchor="ctr"/>
                </a:tc>
                <a:tc>
                  <a:txBody>
                    <a:bodyPr/>
                    <a:lstStyle/>
                    <a:p>
                      <a:pPr algn="r" fontAlgn="ctr"/>
                      <a:r>
                        <a:rPr lang="ru-RU" sz="1000" u="none" strike="noStrike"/>
                        <a:t>105,8</a:t>
                      </a:r>
                      <a:endParaRPr lang="ru-RU" sz="1000" b="1" i="0" u="none" strike="noStrike">
                        <a:latin typeface="+mn-lt"/>
                      </a:endParaRPr>
                    </a:p>
                  </a:txBody>
                  <a:tcPr marL="4181" marR="4181" marT="4181" marB="0" anchor="ctr"/>
                </a:tc>
                <a:tc>
                  <a:txBody>
                    <a:bodyPr/>
                    <a:lstStyle/>
                    <a:p>
                      <a:pPr algn="l" fontAlgn="ctr"/>
                      <a:r>
                        <a:rPr lang="ru-RU" sz="1000" u="none" strike="noStrike"/>
                        <a:t> </a:t>
                      </a:r>
                      <a:endParaRPr lang="ru-RU" sz="1000" b="1" i="0" u="none" strike="noStrike">
                        <a:solidFill>
                          <a:srgbClr val="FF0000"/>
                        </a:solidFill>
                        <a:latin typeface="+mn-lt"/>
                      </a:endParaRPr>
                    </a:p>
                  </a:txBody>
                  <a:tcPr marL="4181" marR="4181" marT="4181" marB="0" anchor="ctr"/>
                </a:tc>
                <a:tc>
                  <a:txBody>
                    <a:bodyPr/>
                    <a:lstStyle/>
                    <a:p>
                      <a:pPr algn="r" fontAlgn="ctr"/>
                      <a:r>
                        <a:rPr lang="ru-RU" sz="1000" u="none" strike="noStrike"/>
                        <a:t>98,8</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1" i="0" u="none" strike="noStrike" dirty="0">
                        <a:solidFill>
                          <a:srgbClr val="FF0000"/>
                        </a:solidFill>
                        <a:latin typeface="+mn-lt"/>
                      </a:endParaRPr>
                    </a:p>
                  </a:txBody>
                  <a:tcPr marL="4181" marR="4181" marT="4181" marB="0" anchor="ctr"/>
                </a:tc>
              </a:tr>
              <a:tr h="432166">
                <a:tc>
                  <a:txBody>
                    <a:bodyPr/>
                    <a:lstStyle/>
                    <a:p>
                      <a:pPr algn="l" fontAlgn="ctr"/>
                      <a:r>
                        <a:rPr lang="ru-RU" sz="1000" u="none" strike="noStrike"/>
                        <a:t>БЕЗВОЗМЕЗДНЫЕ ПОСТУПЛЕНИЯ, в том числе:</a:t>
                      </a:r>
                      <a:endParaRPr lang="ru-RU" sz="1000" b="1" i="0" u="none" strike="noStrike">
                        <a:latin typeface="+mn-lt"/>
                      </a:endParaRPr>
                    </a:p>
                  </a:txBody>
                  <a:tcPr marL="4181" marR="4181" marT="4181" marB="0" anchor="ctr"/>
                </a:tc>
                <a:tc>
                  <a:txBody>
                    <a:bodyPr/>
                    <a:lstStyle/>
                    <a:p>
                      <a:pPr algn="ctr" fontAlgn="ctr"/>
                      <a:r>
                        <a:rPr lang="ru-RU" sz="1000" u="none" strike="noStrike"/>
                        <a:t>000 2 00 00000 00 0000 000</a:t>
                      </a:r>
                      <a:endParaRPr lang="ru-RU" sz="1000" b="1" i="0" u="none" strike="noStrike">
                        <a:latin typeface="+mn-lt"/>
                      </a:endParaRPr>
                    </a:p>
                  </a:txBody>
                  <a:tcPr marL="4181" marR="4181" marT="4181" marB="0" anchor="ctr"/>
                </a:tc>
                <a:tc>
                  <a:txBody>
                    <a:bodyPr/>
                    <a:lstStyle/>
                    <a:p>
                      <a:pPr algn="r" fontAlgn="ctr"/>
                      <a:r>
                        <a:rPr lang="ru-RU" sz="1000" u="none" strike="noStrike"/>
                        <a:t>2 888 658,1</a:t>
                      </a:r>
                      <a:endParaRPr lang="ru-RU" sz="1000" b="1" i="0" u="none" strike="noStrike">
                        <a:latin typeface="+mn-lt"/>
                      </a:endParaRPr>
                    </a:p>
                  </a:txBody>
                  <a:tcPr marL="4181" marR="4181" marT="4181" marB="0" anchor="ctr"/>
                </a:tc>
                <a:tc>
                  <a:txBody>
                    <a:bodyPr/>
                    <a:lstStyle/>
                    <a:p>
                      <a:pPr algn="r" fontAlgn="ctr"/>
                      <a:r>
                        <a:rPr lang="ru-RU" sz="1000" u="none" strike="noStrike"/>
                        <a:t>3 427 453,6</a:t>
                      </a:r>
                      <a:endParaRPr lang="ru-RU" sz="1000" b="1" i="0" u="none" strike="noStrike">
                        <a:latin typeface="+mn-lt"/>
                      </a:endParaRPr>
                    </a:p>
                  </a:txBody>
                  <a:tcPr marL="4181" marR="4181" marT="4181" marB="0" anchor="ctr"/>
                </a:tc>
                <a:tc>
                  <a:txBody>
                    <a:bodyPr/>
                    <a:lstStyle/>
                    <a:p>
                      <a:pPr algn="r" fontAlgn="ctr"/>
                      <a:r>
                        <a:rPr lang="ru-RU" sz="1000" u="none" strike="noStrike"/>
                        <a:t>3 414 062,1</a:t>
                      </a:r>
                      <a:endParaRPr lang="ru-RU" sz="1000" b="1" i="0" u="none" strike="noStrike">
                        <a:latin typeface="+mn-lt"/>
                      </a:endParaRPr>
                    </a:p>
                  </a:txBody>
                  <a:tcPr marL="4181" marR="4181" marT="4181" marB="0" anchor="ctr"/>
                </a:tc>
                <a:tc>
                  <a:txBody>
                    <a:bodyPr/>
                    <a:lstStyle/>
                    <a:p>
                      <a:pPr algn="r" fontAlgn="ctr"/>
                      <a:r>
                        <a:rPr lang="ru-RU" sz="1000" u="none" strike="noStrike"/>
                        <a:t>118,2</a:t>
                      </a:r>
                      <a:endParaRPr lang="ru-RU" sz="1000" b="1" i="0" u="none" strike="noStrike">
                        <a:latin typeface="+mn-lt"/>
                      </a:endParaRPr>
                    </a:p>
                  </a:txBody>
                  <a:tcPr marL="4181" marR="4181" marT="4181" marB="0" anchor="ctr"/>
                </a:tc>
                <a:tc>
                  <a:txBody>
                    <a:bodyPr/>
                    <a:lstStyle/>
                    <a:p>
                      <a:pPr algn="l" fontAlgn="ctr"/>
                      <a:r>
                        <a:rPr lang="ru-RU" sz="1000" u="none" strike="noStrike"/>
                        <a:t> </a:t>
                      </a:r>
                      <a:endParaRPr lang="ru-RU" sz="1000" b="1" i="0" u="none" strike="noStrike">
                        <a:solidFill>
                          <a:srgbClr val="FF0000"/>
                        </a:solidFill>
                        <a:latin typeface="+mn-lt"/>
                      </a:endParaRPr>
                    </a:p>
                  </a:txBody>
                  <a:tcPr marL="4181" marR="4181" marT="4181" marB="0" anchor="ctr"/>
                </a:tc>
                <a:tc>
                  <a:txBody>
                    <a:bodyPr/>
                    <a:lstStyle/>
                    <a:p>
                      <a:pPr algn="r" fontAlgn="ctr"/>
                      <a:r>
                        <a:rPr lang="ru-RU" sz="1000" u="none" strike="noStrike"/>
                        <a:t>99,6</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1" i="0" u="none" strike="noStrike" dirty="0">
                        <a:solidFill>
                          <a:srgbClr val="FF0000"/>
                        </a:solidFill>
                        <a:latin typeface="+mn-lt"/>
                      </a:endParaRPr>
                    </a:p>
                  </a:txBody>
                  <a:tcPr marL="4181" marR="4181" marT="4181" marB="0" anchor="ctr"/>
                </a:tc>
              </a:tr>
              <a:tr h="574916">
                <a:tc>
                  <a:txBody>
                    <a:bodyPr/>
                    <a:lstStyle/>
                    <a:p>
                      <a:pPr algn="l" fontAlgn="ctr"/>
                      <a:r>
                        <a:rPr lang="ru-RU" sz="1000" u="none" strike="noStrike"/>
                        <a:t>1. Безвозмездные поступления от других бюджетов бюджетной системы, в том числе:</a:t>
                      </a:r>
                      <a:endParaRPr lang="ru-RU" sz="1000" b="1" i="0" u="none" strike="noStrike">
                        <a:latin typeface="+mn-lt"/>
                      </a:endParaRPr>
                    </a:p>
                  </a:txBody>
                  <a:tcPr marL="4181" marR="4181" marT="4181" marB="0" anchor="ctr"/>
                </a:tc>
                <a:tc>
                  <a:txBody>
                    <a:bodyPr/>
                    <a:lstStyle/>
                    <a:p>
                      <a:pPr algn="ctr" fontAlgn="ctr"/>
                      <a:r>
                        <a:rPr lang="ru-RU" sz="1000" u="none" strike="noStrike"/>
                        <a:t>000 2 02 00000 00 0000 000</a:t>
                      </a:r>
                      <a:endParaRPr lang="ru-RU" sz="1000" b="1" i="0" u="none" strike="noStrike">
                        <a:latin typeface="+mn-lt"/>
                      </a:endParaRPr>
                    </a:p>
                  </a:txBody>
                  <a:tcPr marL="4181" marR="4181" marT="4181" marB="0" anchor="ctr"/>
                </a:tc>
                <a:tc>
                  <a:txBody>
                    <a:bodyPr/>
                    <a:lstStyle/>
                    <a:p>
                      <a:pPr algn="r" fontAlgn="ctr"/>
                      <a:r>
                        <a:rPr lang="ru-RU" sz="1000" u="none" strike="noStrike"/>
                        <a:t>2 888 658,1</a:t>
                      </a:r>
                      <a:endParaRPr lang="ru-RU" sz="1000" b="1" i="0" u="none" strike="noStrike">
                        <a:latin typeface="+mn-lt"/>
                      </a:endParaRPr>
                    </a:p>
                  </a:txBody>
                  <a:tcPr marL="4181" marR="4181" marT="4181" marB="0" anchor="ctr"/>
                </a:tc>
                <a:tc>
                  <a:txBody>
                    <a:bodyPr/>
                    <a:lstStyle/>
                    <a:p>
                      <a:pPr algn="r" fontAlgn="ctr"/>
                      <a:r>
                        <a:rPr lang="ru-RU" sz="1000" u="none" strike="noStrike"/>
                        <a:t>3 405 239,8</a:t>
                      </a:r>
                      <a:endParaRPr lang="ru-RU" sz="1000" b="1" i="0" u="none" strike="noStrike">
                        <a:latin typeface="+mn-lt"/>
                      </a:endParaRPr>
                    </a:p>
                  </a:txBody>
                  <a:tcPr marL="4181" marR="4181" marT="4181" marB="0" anchor="ctr"/>
                </a:tc>
                <a:tc>
                  <a:txBody>
                    <a:bodyPr/>
                    <a:lstStyle/>
                    <a:p>
                      <a:pPr algn="r" fontAlgn="ctr"/>
                      <a:r>
                        <a:rPr lang="ru-RU" sz="1000" u="none" strike="noStrike"/>
                        <a:t>3 395 799,2</a:t>
                      </a:r>
                      <a:endParaRPr lang="ru-RU" sz="1000" b="1" i="0" u="none" strike="noStrike">
                        <a:latin typeface="+mn-lt"/>
                      </a:endParaRPr>
                    </a:p>
                  </a:txBody>
                  <a:tcPr marL="4181" marR="4181" marT="4181" marB="0" anchor="ctr"/>
                </a:tc>
                <a:tc>
                  <a:txBody>
                    <a:bodyPr/>
                    <a:lstStyle/>
                    <a:p>
                      <a:pPr algn="r" fontAlgn="ctr"/>
                      <a:r>
                        <a:rPr lang="ru-RU" sz="1000" u="none" strike="noStrike"/>
                        <a:t>117,6</a:t>
                      </a:r>
                      <a:endParaRPr lang="ru-RU" sz="1000" b="1" i="0" u="none" strike="noStrike">
                        <a:latin typeface="+mn-lt"/>
                      </a:endParaRPr>
                    </a:p>
                  </a:txBody>
                  <a:tcPr marL="4181" marR="4181" marT="4181" marB="0" anchor="ctr"/>
                </a:tc>
                <a:tc>
                  <a:txBody>
                    <a:bodyPr/>
                    <a:lstStyle/>
                    <a:p>
                      <a:pPr algn="l" fontAlgn="ctr"/>
                      <a:r>
                        <a:rPr lang="ru-RU" sz="1000" u="none" strike="noStrike"/>
                        <a:t> </a:t>
                      </a:r>
                      <a:endParaRPr lang="ru-RU" sz="1000" b="0" i="0" u="none" strike="noStrike">
                        <a:latin typeface="+mn-lt"/>
                      </a:endParaRPr>
                    </a:p>
                  </a:txBody>
                  <a:tcPr marL="4181" marR="4181" marT="4181" marB="0" anchor="ctr"/>
                </a:tc>
                <a:tc>
                  <a:txBody>
                    <a:bodyPr/>
                    <a:lstStyle/>
                    <a:p>
                      <a:pPr algn="r" fontAlgn="ctr"/>
                      <a:r>
                        <a:rPr lang="ru-RU" sz="1000" u="none" strike="noStrike"/>
                        <a:t>99,7</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0" i="0" u="none" strike="noStrike" dirty="0">
                        <a:solidFill>
                          <a:srgbClr val="FF0000"/>
                        </a:solidFill>
                        <a:latin typeface="+mn-lt"/>
                      </a:endParaRPr>
                    </a:p>
                  </a:txBody>
                  <a:tcPr marL="4181" marR="4181" marT="4181" marB="0" anchor="ctr"/>
                </a:tc>
              </a:tr>
              <a:tr h="813114">
                <a:tc>
                  <a:txBody>
                    <a:bodyPr/>
                    <a:lstStyle/>
                    <a:p>
                      <a:pPr algn="l" fontAlgn="ctr"/>
                      <a:r>
                        <a:rPr lang="ru-RU" sz="1000" u="none" strike="noStrike"/>
                        <a:t>Дотации </a:t>
                      </a:r>
                      <a:endParaRPr lang="ru-RU" sz="1000" b="0" i="0" u="none" strike="noStrike">
                        <a:latin typeface="+mn-lt"/>
                      </a:endParaRPr>
                    </a:p>
                  </a:txBody>
                  <a:tcPr marL="4181" marR="4181" marT="4181" marB="0" anchor="ctr"/>
                </a:tc>
                <a:tc>
                  <a:txBody>
                    <a:bodyPr/>
                    <a:lstStyle/>
                    <a:p>
                      <a:pPr algn="ctr" fontAlgn="ctr"/>
                      <a:r>
                        <a:rPr lang="ru-RU" sz="1000" u="none" strike="noStrike"/>
                        <a:t>000 2 02 01000 00 0000 150</a:t>
                      </a:r>
                      <a:endParaRPr lang="ru-RU" sz="1000" b="0" i="0" u="none" strike="noStrike">
                        <a:latin typeface="+mn-lt"/>
                      </a:endParaRPr>
                    </a:p>
                  </a:txBody>
                  <a:tcPr marL="4181" marR="4181" marT="4181" marB="0" anchor="ctr"/>
                </a:tc>
                <a:tc>
                  <a:txBody>
                    <a:bodyPr/>
                    <a:lstStyle/>
                    <a:p>
                      <a:pPr algn="r" fontAlgn="ctr"/>
                      <a:r>
                        <a:rPr lang="ru-RU" sz="1000" u="none" strike="noStrike"/>
                        <a:t>182 125,3</a:t>
                      </a:r>
                      <a:endParaRPr lang="ru-RU" sz="1000" b="0" i="0" u="none" strike="noStrike">
                        <a:latin typeface="+mn-lt"/>
                      </a:endParaRPr>
                    </a:p>
                  </a:txBody>
                  <a:tcPr marL="4181" marR="4181" marT="4181" marB="0" anchor="ctr"/>
                </a:tc>
                <a:tc>
                  <a:txBody>
                    <a:bodyPr/>
                    <a:lstStyle/>
                    <a:p>
                      <a:pPr algn="r" fontAlgn="ctr"/>
                      <a:r>
                        <a:rPr lang="ru-RU" sz="1000" u="none" strike="noStrike"/>
                        <a:t>215 676,3</a:t>
                      </a:r>
                      <a:endParaRPr lang="ru-RU" sz="1000" b="0" i="0" u="none" strike="noStrike">
                        <a:latin typeface="+mn-lt"/>
                      </a:endParaRPr>
                    </a:p>
                  </a:txBody>
                  <a:tcPr marL="4181" marR="4181" marT="4181" marB="0" anchor="ctr"/>
                </a:tc>
                <a:tc>
                  <a:txBody>
                    <a:bodyPr/>
                    <a:lstStyle/>
                    <a:p>
                      <a:pPr algn="r" fontAlgn="ctr"/>
                      <a:r>
                        <a:rPr lang="ru-RU" sz="1000" u="none" strike="noStrike"/>
                        <a:t>215 676,3</a:t>
                      </a:r>
                      <a:endParaRPr lang="ru-RU" sz="1000" b="0" i="0" u="none" strike="noStrike">
                        <a:latin typeface="+mn-lt"/>
                      </a:endParaRPr>
                    </a:p>
                  </a:txBody>
                  <a:tcPr marL="4181" marR="4181" marT="4181" marB="0" anchor="ctr"/>
                </a:tc>
                <a:tc>
                  <a:txBody>
                    <a:bodyPr/>
                    <a:lstStyle/>
                    <a:p>
                      <a:pPr algn="r" fontAlgn="ctr"/>
                      <a:r>
                        <a:rPr lang="ru-RU" sz="1000" u="none" strike="noStrike"/>
                        <a:t>118,4</a:t>
                      </a:r>
                      <a:endParaRPr lang="ru-RU" sz="1000" b="0" i="0" u="none" strike="noStrike">
                        <a:latin typeface="+mn-lt"/>
                      </a:endParaRPr>
                    </a:p>
                  </a:txBody>
                  <a:tcPr marL="4181" marR="4181" marT="4181" marB="0" anchor="ctr"/>
                </a:tc>
                <a:tc>
                  <a:txBody>
                    <a:bodyPr/>
                    <a:lstStyle/>
                    <a:p>
                      <a:pPr algn="l" fontAlgn="ctr"/>
                      <a:r>
                        <a:rPr lang="ru-RU" sz="1000" u="none" strike="noStrike" dirty="0"/>
                        <a:t>Отклонение исполнения к первоначально утвержденному плану обусловлено необходимостью уточнения плановых назначений на основании уведомлений Департамента финансов </a:t>
                      </a:r>
                      <a:r>
                        <a:rPr lang="ru-RU" sz="1000" u="none" strike="noStrike" dirty="0" err="1"/>
                        <a:t>ХМАО-Югры</a:t>
                      </a:r>
                      <a:r>
                        <a:rPr lang="ru-RU" sz="1000" u="none" strike="noStrike" dirty="0" smtClean="0"/>
                        <a:t>.   </a:t>
                      </a:r>
                      <a:endParaRPr lang="ru-RU" sz="1000" b="0" i="0" u="none" strike="noStrike" dirty="0">
                        <a:latin typeface="+mn-lt"/>
                      </a:endParaRPr>
                    </a:p>
                  </a:txBody>
                  <a:tcPr marL="4181" marR="4181" marT="4181" marB="0" anchor="ctr"/>
                </a:tc>
                <a:tc>
                  <a:txBody>
                    <a:bodyPr/>
                    <a:lstStyle/>
                    <a:p>
                      <a:pPr algn="r" fontAlgn="ctr"/>
                      <a:r>
                        <a:rPr lang="ru-RU" sz="1000" u="none" strike="noStrike" dirty="0"/>
                        <a:t>100,0</a:t>
                      </a:r>
                      <a:endParaRPr lang="ru-RU" sz="1000" b="0" i="0" u="none" strike="noStrike" dirty="0">
                        <a:latin typeface="+mn-lt"/>
                      </a:endParaRPr>
                    </a:p>
                  </a:txBody>
                  <a:tcPr marL="4181" marR="4181" marT="4181" marB="0" anchor="ctr"/>
                </a:tc>
                <a:tc>
                  <a:txBody>
                    <a:bodyPr/>
                    <a:lstStyle/>
                    <a:p>
                      <a:pPr algn="l" fontAlgn="ctr"/>
                      <a:r>
                        <a:rPr lang="ru-RU" sz="1000" u="none" strike="noStrike" dirty="0"/>
                        <a:t> </a:t>
                      </a:r>
                      <a:endParaRPr lang="ru-RU" sz="1000" b="0" i="0" u="none" strike="noStrike" dirty="0">
                        <a:solidFill>
                          <a:srgbClr val="FF0000"/>
                        </a:solidFill>
                        <a:latin typeface="+mn-lt"/>
                      </a:endParaRPr>
                    </a:p>
                  </a:txBody>
                  <a:tcPr marL="4181" marR="4181" marT="4181" marB="0" anchor="ctr"/>
                </a:tc>
              </a:tr>
              <a:tr h="533400">
                <a:tc>
                  <a:txBody>
                    <a:bodyPr/>
                    <a:lstStyle/>
                    <a:p>
                      <a:pPr algn="l" fontAlgn="ctr"/>
                      <a:r>
                        <a:rPr lang="ru-RU" sz="1000" u="none" strike="noStrike"/>
                        <a:t>Субсидии</a:t>
                      </a:r>
                      <a:endParaRPr lang="ru-RU" sz="1000" b="0" i="0" u="none" strike="noStrike">
                        <a:latin typeface="+mn-lt"/>
                      </a:endParaRPr>
                    </a:p>
                  </a:txBody>
                  <a:tcPr marL="4181" marR="4181" marT="4181" marB="0" anchor="ctr"/>
                </a:tc>
                <a:tc>
                  <a:txBody>
                    <a:bodyPr/>
                    <a:lstStyle/>
                    <a:p>
                      <a:pPr algn="ctr" fontAlgn="ctr"/>
                      <a:r>
                        <a:rPr lang="ru-RU" sz="1000" u="none" strike="noStrike"/>
                        <a:t>000 2 02 02000 00 0000 150</a:t>
                      </a:r>
                      <a:endParaRPr lang="ru-RU" sz="1000" b="0" i="0" u="none" strike="noStrike">
                        <a:latin typeface="+mn-lt"/>
                      </a:endParaRPr>
                    </a:p>
                  </a:txBody>
                  <a:tcPr marL="4181" marR="4181" marT="4181" marB="0" anchor="ctr"/>
                </a:tc>
                <a:tc>
                  <a:txBody>
                    <a:bodyPr/>
                    <a:lstStyle/>
                    <a:p>
                      <a:pPr algn="r" fontAlgn="ctr"/>
                      <a:r>
                        <a:rPr lang="ru-RU" sz="1000" u="none" strike="noStrike"/>
                        <a:t>932 302,5</a:t>
                      </a:r>
                      <a:endParaRPr lang="ru-RU" sz="1000" b="0" i="0" u="none" strike="noStrike">
                        <a:latin typeface="+mn-lt"/>
                      </a:endParaRPr>
                    </a:p>
                  </a:txBody>
                  <a:tcPr marL="4181" marR="4181" marT="4181" marB="0" anchor="ctr"/>
                </a:tc>
                <a:tc>
                  <a:txBody>
                    <a:bodyPr/>
                    <a:lstStyle/>
                    <a:p>
                      <a:pPr algn="r" fontAlgn="ctr"/>
                      <a:r>
                        <a:rPr lang="ru-RU" sz="1000" u="none" strike="noStrike"/>
                        <a:t>1 404 857,1</a:t>
                      </a:r>
                      <a:endParaRPr lang="ru-RU" sz="1000" b="0" i="0" u="none" strike="noStrike">
                        <a:latin typeface="+mn-lt"/>
                      </a:endParaRPr>
                    </a:p>
                  </a:txBody>
                  <a:tcPr marL="4181" marR="4181" marT="4181" marB="0" anchor="ctr"/>
                </a:tc>
                <a:tc>
                  <a:txBody>
                    <a:bodyPr/>
                    <a:lstStyle/>
                    <a:p>
                      <a:pPr algn="r" fontAlgn="ctr"/>
                      <a:r>
                        <a:rPr lang="ru-RU" sz="1000" u="none" strike="noStrike"/>
                        <a:t>1 396 475,0</a:t>
                      </a:r>
                      <a:endParaRPr lang="ru-RU" sz="1000" b="0" i="0" u="none" strike="noStrike">
                        <a:latin typeface="+mn-lt"/>
                      </a:endParaRPr>
                    </a:p>
                  </a:txBody>
                  <a:tcPr marL="4181" marR="4181" marT="4181" marB="0" anchor="ctr"/>
                </a:tc>
                <a:tc>
                  <a:txBody>
                    <a:bodyPr/>
                    <a:lstStyle/>
                    <a:p>
                      <a:pPr algn="r" fontAlgn="ctr"/>
                      <a:r>
                        <a:rPr lang="ru-RU" sz="1000" u="none" strike="noStrike"/>
                        <a:t>149,8</a:t>
                      </a:r>
                      <a:endParaRPr lang="ru-RU" sz="1000" b="0" i="0" u="none" strike="noStrike">
                        <a:latin typeface="+mn-lt"/>
                      </a:endParaRPr>
                    </a:p>
                  </a:txBody>
                  <a:tcPr marL="4181" marR="4181" marT="4181" marB="0" anchor="ctr"/>
                </a:tc>
                <a:tc>
                  <a:txBody>
                    <a:bodyPr/>
                    <a:lstStyle/>
                    <a:p>
                      <a:pPr algn="l" fontAlgn="ctr"/>
                      <a:r>
                        <a:rPr lang="ru-RU" sz="1000" u="none" strike="noStrike" dirty="0"/>
                        <a:t>Отклонение исполнения к первоначально утвержденному плану обусловлено необходимостью уточнения плановых назначений на основании уведомлений отраслевых департаментов </a:t>
                      </a:r>
                      <a:r>
                        <a:rPr lang="ru-RU" sz="1000" u="none" strike="noStrike" dirty="0" err="1"/>
                        <a:t>ХМАО-Югры</a:t>
                      </a:r>
                      <a:r>
                        <a:rPr lang="ru-RU" sz="1000" u="none" strike="noStrike" dirty="0"/>
                        <a:t>. </a:t>
                      </a:r>
                      <a:endParaRPr lang="ru-RU" sz="1000" b="0" i="0" u="none" strike="noStrike" dirty="0">
                        <a:latin typeface="+mn-lt"/>
                      </a:endParaRPr>
                    </a:p>
                  </a:txBody>
                  <a:tcPr marL="4181" marR="4181" marT="4181" marB="0" anchor="ctr"/>
                </a:tc>
                <a:tc>
                  <a:txBody>
                    <a:bodyPr/>
                    <a:lstStyle/>
                    <a:p>
                      <a:pPr algn="r" fontAlgn="ctr"/>
                      <a:r>
                        <a:rPr lang="ru-RU" sz="1000" u="none" strike="noStrike"/>
                        <a:t>99,4</a:t>
                      </a:r>
                      <a:endParaRPr lang="ru-RU" sz="1000" b="0" i="0" u="none" strike="noStrike">
                        <a:latin typeface="+mn-lt"/>
                      </a:endParaRPr>
                    </a:p>
                  </a:txBody>
                  <a:tcPr marL="4181" marR="4181" marT="4181" marB="0" anchor="ctr"/>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r h="717666">
                <a:tc>
                  <a:txBody>
                    <a:bodyPr/>
                    <a:lstStyle/>
                    <a:p>
                      <a:pPr algn="l" fontAlgn="ctr"/>
                      <a:r>
                        <a:rPr lang="ru-RU" sz="1000" u="none" strike="noStrike"/>
                        <a:t>Субвенции на выполнение переданных полномочий субъектов РФ</a:t>
                      </a:r>
                      <a:endParaRPr lang="ru-RU" sz="1000" b="0" i="0" u="none" strike="noStrike">
                        <a:latin typeface="+mn-lt"/>
                      </a:endParaRPr>
                    </a:p>
                  </a:txBody>
                  <a:tcPr marL="4181" marR="4181" marT="4181" marB="0" anchor="ctr"/>
                </a:tc>
                <a:tc>
                  <a:txBody>
                    <a:bodyPr/>
                    <a:lstStyle/>
                    <a:p>
                      <a:pPr algn="ctr" fontAlgn="ctr"/>
                      <a:r>
                        <a:rPr lang="ru-RU" sz="1000" u="none" strike="noStrike"/>
                        <a:t>000 2 02 03000 00 0000 150</a:t>
                      </a:r>
                      <a:endParaRPr lang="ru-RU" sz="1000" b="0" i="0" u="none" strike="noStrike">
                        <a:latin typeface="+mn-lt"/>
                      </a:endParaRPr>
                    </a:p>
                  </a:txBody>
                  <a:tcPr marL="4181" marR="4181" marT="4181" marB="0" anchor="ctr"/>
                </a:tc>
                <a:tc>
                  <a:txBody>
                    <a:bodyPr/>
                    <a:lstStyle/>
                    <a:p>
                      <a:pPr algn="r" fontAlgn="ctr"/>
                      <a:r>
                        <a:rPr lang="ru-RU" sz="1000" u="none" strike="noStrike"/>
                        <a:t>1 696 617,6</a:t>
                      </a:r>
                      <a:endParaRPr lang="ru-RU" sz="1000" b="0" i="0" u="none" strike="noStrike">
                        <a:latin typeface="+mn-lt"/>
                      </a:endParaRPr>
                    </a:p>
                  </a:txBody>
                  <a:tcPr marL="4181" marR="4181" marT="4181" marB="0" anchor="ctr"/>
                </a:tc>
                <a:tc>
                  <a:txBody>
                    <a:bodyPr/>
                    <a:lstStyle/>
                    <a:p>
                      <a:pPr algn="r" fontAlgn="ctr"/>
                      <a:r>
                        <a:rPr lang="ru-RU" sz="1000" u="none" strike="noStrike"/>
                        <a:t>1 705 537,0</a:t>
                      </a:r>
                      <a:endParaRPr lang="ru-RU" sz="1000" b="0" i="0" u="none" strike="noStrike">
                        <a:latin typeface="+mn-lt"/>
                      </a:endParaRPr>
                    </a:p>
                  </a:txBody>
                  <a:tcPr marL="4181" marR="4181" marT="4181" marB="0" anchor="ctr"/>
                </a:tc>
                <a:tc>
                  <a:txBody>
                    <a:bodyPr/>
                    <a:lstStyle/>
                    <a:p>
                      <a:pPr algn="r" fontAlgn="ctr"/>
                      <a:r>
                        <a:rPr lang="ru-RU" sz="1000" u="none" strike="noStrike"/>
                        <a:t>1 704 605,7</a:t>
                      </a:r>
                      <a:endParaRPr lang="ru-RU" sz="1000" b="0" i="0" u="none" strike="noStrike">
                        <a:latin typeface="+mn-lt"/>
                      </a:endParaRPr>
                    </a:p>
                  </a:txBody>
                  <a:tcPr marL="4181" marR="4181" marT="4181" marB="0" anchor="ctr"/>
                </a:tc>
                <a:tc>
                  <a:txBody>
                    <a:bodyPr/>
                    <a:lstStyle/>
                    <a:p>
                      <a:pPr algn="r" fontAlgn="ctr"/>
                      <a:r>
                        <a:rPr lang="ru-RU" sz="1000" u="none" strike="noStrike"/>
                        <a:t>100,5</a:t>
                      </a:r>
                      <a:endParaRPr lang="ru-RU" sz="1000" b="0" i="0" u="none" strike="noStrike">
                        <a:latin typeface="+mn-lt"/>
                      </a:endParaRPr>
                    </a:p>
                  </a:txBody>
                  <a:tcPr marL="4181" marR="4181" marT="4181" marB="0" anchor="ctr"/>
                </a:tc>
                <a:tc>
                  <a:txBody>
                    <a:bodyPr/>
                    <a:lstStyle/>
                    <a:p>
                      <a:pPr algn="l" fontAlgn="ctr"/>
                      <a:r>
                        <a:rPr lang="ru-RU" sz="1000" u="none" strike="noStrike"/>
                        <a:t> </a:t>
                      </a:r>
                      <a:endParaRPr lang="ru-RU" sz="1000" b="0" i="0" u="none" strike="noStrike">
                        <a:latin typeface="+mn-lt"/>
                      </a:endParaRPr>
                    </a:p>
                  </a:txBody>
                  <a:tcPr marL="4181" marR="4181" marT="4181" marB="0" anchor="ctr"/>
                </a:tc>
                <a:tc>
                  <a:txBody>
                    <a:bodyPr/>
                    <a:lstStyle/>
                    <a:p>
                      <a:pPr algn="r" fontAlgn="ctr"/>
                      <a:r>
                        <a:rPr lang="ru-RU" sz="1000" u="none" strike="noStrike"/>
                        <a:t>99,9</a:t>
                      </a:r>
                      <a:endParaRPr lang="ru-RU" sz="1000" b="0" i="0" u="none" strike="noStrike">
                        <a:latin typeface="+mn-lt"/>
                      </a:endParaRPr>
                    </a:p>
                  </a:txBody>
                  <a:tcPr marL="4181" marR="4181" marT="4181" marB="0" anchor="ctr"/>
                </a:tc>
                <a:tc>
                  <a:txBody>
                    <a:bodyPr/>
                    <a:lstStyle/>
                    <a:p>
                      <a:pPr algn="l" fontAlgn="ctr"/>
                      <a:r>
                        <a:rPr lang="ru-RU" sz="1000" u="none" strike="noStrike" dirty="0"/>
                        <a:t> </a:t>
                      </a:r>
                      <a:endParaRPr lang="ru-RU" sz="1000" b="0" i="0" u="none" strike="noStrike" dirty="0">
                        <a:solidFill>
                          <a:srgbClr val="FF0000"/>
                        </a:solidFill>
                        <a:latin typeface="+mn-lt"/>
                      </a:endParaRPr>
                    </a:p>
                  </a:txBody>
                  <a:tcPr marL="4181" marR="4181" marT="4181" marB="0" anchor="ctr"/>
                </a:tc>
              </a:tr>
              <a:tr h="289416">
                <a:tc>
                  <a:txBody>
                    <a:bodyPr/>
                    <a:lstStyle/>
                    <a:p>
                      <a:pPr algn="l" fontAlgn="ctr"/>
                      <a:r>
                        <a:rPr lang="ru-RU" sz="1000" u="none" strike="noStrike"/>
                        <a:t>Иные межбюджетные трансферты</a:t>
                      </a:r>
                      <a:endParaRPr lang="ru-RU" sz="1000" b="0" i="0" u="none" strike="noStrike">
                        <a:latin typeface="+mn-lt"/>
                      </a:endParaRPr>
                    </a:p>
                  </a:txBody>
                  <a:tcPr marL="4181" marR="4181" marT="4181" marB="0" anchor="ctr"/>
                </a:tc>
                <a:tc>
                  <a:txBody>
                    <a:bodyPr/>
                    <a:lstStyle/>
                    <a:p>
                      <a:pPr algn="ctr" fontAlgn="ctr"/>
                      <a:r>
                        <a:rPr lang="ru-RU" sz="1000" u="none" strike="noStrike"/>
                        <a:t>000 2 02 04000 00 0000 150</a:t>
                      </a:r>
                      <a:endParaRPr lang="ru-RU" sz="1000" b="0" i="0" u="none" strike="noStrike">
                        <a:latin typeface="+mn-lt"/>
                      </a:endParaRPr>
                    </a:p>
                  </a:txBody>
                  <a:tcPr marL="4181" marR="4181" marT="4181" marB="0" anchor="ctr"/>
                </a:tc>
                <a:tc>
                  <a:txBody>
                    <a:bodyPr/>
                    <a:lstStyle/>
                    <a:p>
                      <a:pPr algn="r" fontAlgn="ctr"/>
                      <a:r>
                        <a:rPr lang="ru-RU" sz="1000" u="none" strike="noStrike"/>
                        <a:t>77 612,7</a:t>
                      </a:r>
                      <a:endParaRPr lang="ru-RU" sz="1000" b="0" i="0" u="none" strike="noStrike">
                        <a:latin typeface="+mn-lt"/>
                      </a:endParaRPr>
                    </a:p>
                  </a:txBody>
                  <a:tcPr marL="4181" marR="4181" marT="4181" marB="0" anchor="ctr"/>
                </a:tc>
                <a:tc>
                  <a:txBody>
                    <a:bodyPr/>
                    <a:lstStyle/>
                    <a:p>
                      <a:pPr algn="r" fontAlgn="ctr"/>
                      <a:r>
                        <a:rPr lang="ru-RU" sz="1000" u="none" strike="noStrike"/>
                        <a:t>79 169,4</a:t>
                      </a:r>
                      <a:endParaRPr lang="ru-RU" sz="1000" b="0" i="0" u="none" strike="noStrike">
                        <a:latin typeface="+mn-lt"/>
                      </a:endParaRPr>
                    </a:p>
                  </a:txBody>
                  <a:tcPr marL="4181" marR="4181" marT="4181" marB="0" anchor="ctr"/>
                </a:tc>
                <a:tc>
                  <a:txBody>
                    <a:bodyPr/>
                    <a:lstStyle/>
                    <a:p>
                      <a:pPr algn="r" fontAlgn="ctr"/>
                      <a:r>
                        <a:rPr lang="ru-RU" sz="1000" u="none" strike="noStrike"/>
                        <a:t>79 042,2</a:t>
                      </a:r>
                      <a:endParaRPr lang="ru-RU" sz="1000" b="0" i="0" u="none" strike="noStrike">
                        <a:latin typeface="+mn-lt"/>
                      </a:endParaRPr>
                    </a:p>
                  </a:txBody>
                  <a:tcPr marL="4181" marR="4181" marT="4181" marB="0" anchor="ctr"/>
                </a:tc>
                <a:tc>
                  <a:txBody>
                    <a:bodyPr/>
                    <a:lstStyle/>
                    <a:p>
                      <a:pPr algn="r" fontAlgn="ctr"/>
                      <a:r>
                        <a:rPr lang="ru-RU" sz="1000" u="none" strike="noStrike"/>
                        <a:t>101,8</a:t>
                      </a:r>
                      <a:endParaRPr lang="ru-RU" sz="1000" b="0" i="0" u="none" strike="noStrike">
                        <a:latin typeface="+mn-lt"/>
                      </a:endParaRPr>
                    </a:p>
                  </a:txBody>
                  <a:tcPr marL="4181" marR="4181" marT="4181" marB="0" anchor="ctr"/>
                </a:tc>
                <a:tc>
                  <a:txBody>
                    <a:bodyPr/>
                    <a:lstStyle/>
                    <a:p>
                      <a:pPr algn="l" fontAlgn="ctr"/>
                      <a:r>
                        <a:rPr lang="ru-RU" sz="1000" u="none" strike="noStrike"/>
                        <a:t> </a:t>
                      </a:r>
                      <a:endParaRPr lang="ru-RU" sz="1000" b="0" i="0" u="none" strike="noStrike">
                        <a:latin typeface="+mn-lt"/>
                      </a:endParaRPr>
                    </a:p>
                  </a:txBody>
                  <a:tcPr marL="4181" marR="4181" marT="4181" marB="0" anchor="ctr"/>
                </a:tc>
                <a:tc>
                  <a:txBody>
                    <a:bodyPr/>
                    <a:lstStyle/>
                    <a:p>
                      <a:pPr algn="r" fontAlgn="ctr"/>
                      <a:r>
                        <a:rPr lang="ru-RU" sz="1000" u="none" strike="noStrike" dirty="0"/>
                        <a:t>99,8</a:t>
                      </a:r>
                      <a:endParaRPr lang="ru-RU" sz="1000" b="0" i="0" u="none" strike="noStrike" dirty="0">
                        <a:latin typeface="+mn-lt"/>
                      </a:endParaRPr>
                    </a:p>
                  </a:txBody>
                  <a:tcPr marL="4181" marR="4181" marT="4181" marB="0" anchor="ctr"/>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bl>
          </a:graphicData>
        </a:graphic>
      </p:graphicFrame>
      <p:sp>
        <p:nvSpPr>
          <p:cNvPr id="3" name="Прямоугольник 2"/>
          <p:cNvSpPr/>
          <p:nvPr/>
        </p:nvSpPr>
        <p:spPr>
          <a:xfrm>
            <a:off x="10534174" y="0"/>
            <a:ext cx="1657826" cy="261610"/>
          </a:xfrm>
          <a:prstGeom prst="rect">
            <a:avLst/>
          </a:prstGeom>
        </p:spPr>
        <p:txBody>
          <a:bodyPr wrap="none">
            <a:spAutoFit/>
          </a:bodyPr>
          <a:lstStyle/>
          <a:p>
            <a:r>
              <a:rPr lang="ru-RU" sz="1100" dirty="0" smtClean="0"/>
              <a:t>(продолжение таблицы)</a:t>
            </a:r>
            <a:endParaRPr lang="ru-RU"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76200" y="304800"/>
          <a:ext cx="11734804" cy="6129448"/>
        </p:xfrm>
        <a:graphic>
          <a:graphicData uri="http://schemas.openxmlformats.org/drawingml/2006/table">
            <a:tbl>
              <a:tblPr>
                <a:tableStyleId>{BC89EF96-8CEA-46FF-86C4-4CE0E7609802}</a:tableStyleId>
              </a:tblPr>
              <a:tblGrid>
                <a:gridCol w="1343879"/>
                <a:gridCol w="1199031"/>
                <a:gridCol w="828860"/>
                <a:gridCol w="989804"/>
                <a:gridCol w="743826"/>
                <a:gridCol w="762000"/>
                <a:gridCol w="2517764"/>
                <a:gridCol w="1038087"/>
                <a:gridCol w="2311553"/>
              </a:tblGrid>
              <a:tr h="806946">
                <a:tc>
                  <a:txBody>
                    <a:bodyPr/>
                    <a:lstStyle/>
                    <a:p>
                      <a:pPr algn="ctr" fontAlgn="ctr"/>
                      <a:r>
                        <a:rPr lang="ru-RU" sz="1000" u="none" strike="noStrike" dirty="0"/>
                        <a:t>Наименование показателя</a:t>
                      </a:r>
                      <a:endParaRPr lang="ru-RU" sz="1000" b="1" i="0" u="none" strike="noStrike" dirty="0">
                        <a:latin typeface="+mn-lt"/>
                      </a:endParaRPr>
                    </a:p>
                  </a:txBody>
                  <a:tcPr marL="4181" marR="4181" marT="4181" marB="0" anchor="ctr"/>
                </a:tc>
                <a:tc>
                  <a:txBody>
                    <a:bodyPr/>
                    <a:lstStyle/>
                    <a:p>
                      <a:pPr algn="ctr" fontAlgn="ctr"/>
                      <a:r>
                        <a:rPr lang="ru-RU" sz="1000" u="none" strike="noStrike" dirty="0"/>
                        <a:t>Код бюджетной классификации</a:t>
                      </a:r>
                      <a:endParaRPr lang="ru-RU" sz="1000" b="1" i="0" u="none" strike="noStrike" dirty="0">
                        <a:latin typeface="+mn-lt"/>
                      </a:endParaRPr>
                    </a:p>
                  </a:txBody>
                  <a:tcPr marL="4181" marR="4181" marT="4181" marB="0" anchor="ctr"/>
                </a:tc>
                <a:tc>
                  <a:txBody>
                    <a:bodyPr/>
                    <a:lstStyle/>
                    <a:p>
                      <a:pPr algn="ctr" fontAlgn="ctr"/>
                      <a:r>
                        <a:rPr lang="ru-RU" sz="1000" u="none" strike="noStrike" dirty="0"/>
                        <a:t>Первоначально утвержденный план на 2025 год* (решение Думы г.Урай от 29.11.2024 №81)  </a:t>
                      </a:r>
                      <a:endParaRPr lang="ru-RU" sz="1000" b="1" i="0" u="none" strike="noStrike" dirty="0">
                        <a:latin typeface="+mn-lt"/>
                      </a:endParaRPr>
                    </a:p>
                  </a:txBody>
                  <a:tcPr marL="4181" marR="4181" marT="4181" marB="0" anchor="ctr"/>
                </a:tc>
                <a:tc>
                  <a:txBody>
                    <a:bodyPr/>
                    <a:lstStyle/>
                    <a:p>
                      <a:pPr algn="ctr" fontAlgn="ctr"/>
                      <a:r>
                        <a:rPr lang="ru-RU" sz="1000" u="none" strike="noStrike" dirty="0"/>
                        <a:t>Уточненный план на 2025 год** (решение Думы г.Урай от 19.12.2025 №109 с учетом внесенных изменений в </a:t>
                      </a:r>
                      <a:r>
                        <a:rPr lang="ru-RU" sz="1000" u="none" strike="noStrike" dirty="0" smtClean="0"/>
                        <a:t>СБР</a:t>
                      </a:r>
                      <a:endParaRPr lang="ru-RU" sz="1000" b="1" i="0" u="none" strike="noStrike" dirty="0">
                        <a:latin typeface="+mn-lt"/>
                      </a:endParaRPr>
                    </a:p>
                  </a:txBody>
                  <a:tcPr marL="4181" marR="4181" marT="4181" marB="0" anchor="ctr"/>
                </a:tc>
                <a:tc>
                  <a:txBody>
                    <a:bodyPr/>
                    <a:lstStyle/>
                    <a:p>
                      <a:pPr algn="ctr" fontAlgn="ctr"/>
                      <a:r>
                        <a:rPr lang="ru-RU" sz="1000" u="none" strike="noStrike" dirty="0"/>
                        <a:t>Исполнено на 01.01.2026 (за 2025 год)</a:t>
                      </a:r>
                      <a:endParaRPr lang="ru-RU" sz="1000" b="1" i="0" u="none" strike="noStrike" dirty="0">
                        <a:latin typeface="+mn-lt"/>
                      </a:endParaRPr>
                    </a:p>
                  </a:txBody>
                  <a:tcPr marL="4181" marR="4181" marT="4181" marB="0" anchor="ctr"/>
                </a:tc>
                <a:tc>
                  <a:txBody>
                    <a:bodyPr/>
                    <a:lstStyle/>
                    <a:p>
                      <a:pPr algn="ctr" fontAlgn="ctr"/>
                      <a:r>
                        <a:rPr lang="ru-RU" sz="1000" u="none" strike="noStrike"/>
                        <a:t>% исполнения к </a:t>
                      </a:r>
                      <a:r>
                        <a:rPr lang="ru-RU" sz="1000" u="sng" strike="noStrike"/>
                        <a:t>первоначально утвержденному</a:t>
                      </a:r>
                      <a:r>
                        <a:rPr lang="ru-RU" sz="1000" u="none" strike="noStrike"/>
                        <a:t> плану 2025 года</a:t>
                      </a:r>
                      <a:endParaRPr lang="ru-RU" sz="1000" b="1" i="0" u="none" strike="noStrike">
                        <a:latin typeface="+mn-lt"/>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первоначально утвержденного</a:t>
                      </a:r>
                      <a:r>
                        <a:rPr lang="ru-RU" sz="1000" u="none" strike="noStrike"/>
                        <a:t> плана 2025 года (менее 95% и более 105% к годовому плану)</a:t>
                      </a:r>
                      <a:endParaRPr lang="ru-RU" sz="1000" b="1" i="0" u="none" strike="noStrike">
                        <a:latin typeface="+mn-lt"/>
                      </a:endParaRPr>
                    </a:p>
                  </a:txBody>
                  <a:tcPr marL="4181" marR="4181" marT="4181" marB="0" anchor="ctr"/>
                </a:tc>
                <a:tc>
                  <a:txBody>
                    <a:bodyPr/>
                    <a:lstStyle/>
                    <a:p>
                      <a:pPr algn="ctr" fontAlgn="ctr"/>
                      <a:r>
                        <a:rPr lang="ru-RU" sz="1000" u="none" strike="noStrike"/>
                        <a:t>% исполнения к уточненной сводной бюджетной росписи</a:t>
                      </a:r>
                      <a:r>
                        <a:rPr lang="ru-RU" sz="1000" u="sng" strike="noStrike"/>
                        <a:t> (уточненному</a:t>
                      </a:r>
                      <a:r>
                        <a:rPr lang="ru-RU" sz="1000" u="none" strike="noStrike"/>
                        <a:t> плану 2025 года)</a:t>
                      </a:r>
                      <a:endParaRPr lang="ru-RU" sz="1000" b="1" i="0" u="none" strike="noStrike">
                        <a:latin typeface="+mn-lt"/>
                      </a:endParaRPr>
                    </a:p>
                  </a:txBody>
                  <a:tcPr marL="4181" marR="4181" marT="4181" marB="0" anchor="ctr"/>
                </a:tc>
                <a:tc>
                  <a:txBody>
                    <a:bodyPr/>
                    <a:lstStyle/>
                    <a:p>
                      <a:pPr algn="ctr" fontAlgn="ctr"/>
                      <a:r>
                        <a:rPr lang="ru-RU" sz="1000" u="none" strike="noStrike"/>
                        <a:t>Причины отклонения фактического исполнения от </a:t>
                      </a:r>
                      <a:r>
                        <a:rPr lang="ru-RU" sz="1000" u="sng" strike="noStrike"/>
                        <a:t>уточненного плана </a:t>
                      </a:r>
                      <a:r>
                        <a:rPr lang="ru-RU" sz="1000" u="none" strike="noStrike"/>
                        <a:t>2025 года (менее 95% и более 105% к годовому плану)</a:t>
                      </a:r>
                      <a:endParaRPr lang="ru-RU" sz="1000" b="1" i="0" u="none" strike="noStrike">
                        <a:latin typeface="+mn-lt"/>
                      </a:endParaRPr>
                    </a:p>
                  </a:txBody>
                  <a:tcPr marL="4181" marR="4181" marT="4181" marB="0" anchor="ctr"/>
                </a:tc>
              </a:tr>
              <a:tr h="79440">
                <a:tc>
                  <a:txBody>
                    <a:bodyPr/>
                    <a:lstStyle/>
                    <a:p>
                      <a:pPr algn="ctr" fontAlgn="ctr"/>
                      <a:r>
                        <a:rPr lang="ru-RU" sz="1000" u="none" strike="noStrike"/>
                        <a:t>1</a:t>
                      </a:r>
                      <a:endParaRPr lang="ru-RU" sz="1000" b="0" i="0" u="none" strike="noStrike">
                        <a:latin typeface="+mn-lt"/>
                      </a:endParaRPr>
                    </a:p>
                  </a:txBody>
                  <a:tcPr marL="4181" marR="4181" marT="4181" marB="0" anchor="ctr"/>
                </a:tc>
                <a:tc>
                  <a:txBody>
                    <a:bodyPr/>
                    <a:lstStyle/>
                    <a:p>
                      <a:pPr algn="ctr" fontAlgn="ctr"/>
                      <a:r>
                        <a:rPr lang="ru-RU" sz="1000" u="none" strike="noStrike"/>
                        <a:t>2</a:t>
                      </a:r>
                      <a:endParaRPr lang="ru-RU" sz="1000" b="0" i="0" u="none" strike="noStrike">
                        <a:latin typeface="+mn-lt"/>
                      </a:endParaRPr>
                    </a:p>
                  </a:txBody>
                  <a:tcPr marL="4181" marR="4181" marT="4181" marB="0" anchor="ctr"/>
                </a:tc>
                <a:tc>
                  <a:txBody>
                    <a:bodyPr/>
                    <a:lstStyle/>
                    <a:p>
                      <a:pPr algn="ctr" fontAlgn="ctr"/>
                      <a:r>
                        <a:rPr lang="ru-RU" sz="1000" u="none" strike="noStrike"/>
                        <a:t>3</a:t>
                      </a:r>
                      <a:endParaRPr lang="ru-RU" sz="1000" b="0" i="0" u="none" strike="noStrike">
                        <a:latin typeface="+mn-lt"/>
                      </a:endParaRPr>
                    </a:p>
                  </a:txBody>
                  <a:tcPr marL="4181" marR="4181" marT="4181" marB="0" anchor="ctr"/>
                </a:tc>
                <a:tc>
                  <a:txBody>
                    <a:bodyPr/>
                    <a:lstStyle/>
                    <a:p>
                      <a:pPr algn="ctr" fontAlgn="ctr"/>
                      <a:r>
                        <a:rPr lang="ru-RU" sz="1000" u="none" strike="noStrike"/>
                        <a:t>4</a:t>
                      </a:r>
                      <a:endParaRPr lang="ru-RU" sz="1000" b="0" i="0" u="none" strike="noStrike">
                        <a:latin typeface="+mn-lt"/>
                      </a:endParaRPr>
                    </a:p>
                  </a:txBody>
                  <a:tcPr marL="4181" marR="4181" marT="4181" marB="0" anchor="ctr"/>
                </a:tc>
                <a:tc>
                  <a:txBody>
                    <a:bodyPr/>
                    <a:lstStyle/>
                    <a:p>
                      <a:pPr algn="ctr" fontAlgn="ctr"/>
                      <a:r>
                        <a:rPr lang="ru-RU" sz="1000" u="none" strike="noStrike"/>
                        <a:t>5</a:t>
                      </a:r>
                      <a:endParaRPr lang="ru-RU" sz="1000" b="0" i="0" u="none" strike="noStrike">
                        <a:latin typeface="+mn-lt"/>
                      </a:endParaRPr>
                    </a:p>
                  </a:txBody>
                  <a:tcPr marL="4181" marR="4181" marT="4181" marB="0" anchor="ctr"/>
                </a:tc>
                <a:tc>
                  <a:txBody>
                    <a:bodyPr/>
                    <a:lstStyle/>
                    <a:p>
                      <a:pPr algn="ctr" fontAlgn="ctr"/>
                      <a:r>
                        <a:rPr lang="ru-RU" sz="1000" u="none" strike="noStrike" dirty="0"/>
                        <a:t>6=5/3*100%</a:t>
                      </a:r>
                      <a:endParaRPr lang="ru-RU" sz="1000" b="0" i="0" u="none" strike="noStrike" dirty="0">
                        <a:latin typeface="+mn-lt"/>
                      </a:endParaRPr>
                    </a:p>
                  </a:txBody>
                  <a:tcPr marL="4181" marR="4181" marT="4181" marB="0" anchor="ctr"/>
                </a:tc>
                <a:tc>
                  <a:txBody>
                    <a:bodyPr/>
                    <a:lstStyle/>
                    <a:p>
                      <a:pPr algn="ctr" fontAlgn="ctr"/>
                      <a:r>
                        <a:rPr lang="ru-RU" sz="1000" u="none" strike="noStrike"/>
                        <a:t>7</a:t>
                      </a:r>
                      <a:endParaRPr lang="ru-RU" sz="1000" b="0" i="0" u="none" strike="noStrike">
                        <a:latin typeface="+mn-lt"/>
                      </a:endParaRPr>
                    </a:p>
                  </a:txBody>
                  <a:tcPr marL="4181" marR="4181" marT="4181" marB="0" anchor="ctr"/>
                </a:tc>
                <a:tc>
                  <a:txBody>
                    <a:bodyPr/>
                    <a:lstStyle/>
                    <a:p>
                      <a:pPr algn="ctr" fontAlgn="ctr"/>
                      <a:r>
                        <a:rPr lang="ru-RU" sz="1000" u="none" strike="noStrike"/>
                        <a:t>8=5/4*100%</a:t>
                      </a:r>
                      <a:endParaRPr lang="ru-RU" sz="1000" b="0" i="0" u="none" strike="noStrike">
                        <a:latin typeface="+mn-lt"/>
                      </a:endParaRPr>
                    </a:p>
                  </a:txBody>
                  <a:tcPr marL="4181" marR="4181" marT="4181" marB="0" anchor="ctr"/>
                </a:tc>
                <a:tc>
                  <a:txBody>
                    <a:bodyPr/>
                    <a:lstStyle/>
                    <a:p>
                      <a:pPr algn="ctr" fontAlgn="ctr"/>
                      <a:r>
                        <a:rPr lang="ru-RU" sz="1000" u="none" strike="noStrike"/>
                        <a:t>9</a:t>
                      </a:r>
                      <a:endParaRPr lang="ru-RU" sz="1000" b="0" i="0" u="none" strike="noStrike">
                        <a:latin typeface="+mn-lt"/>
                      </a:endParaRPr>
                    </a:p>
                  </a:txBody>
                  <a:tcPr marL="4181" marR="4181" marT="4181" marB="0" anchor="ctr"/>
                </a:tc>
              </a:tr>
              <a:tr h="790222">
                <a:tc>
                  <a:txBody>
                    <a:bodyPr/>
                    <a:lstStyle/>
                    <a:p>
                      <a:pPr algn="l" fontAlgn="ctr"/>
                      <a:r>
                        <a:rPr lang="ru-RU" sz="1000" u="none" strike="noStrike"/>
                        <a:t>2. Прочие безвозмездные поступления </a:t>
                      </a:r>
                      <a:endParaRPr lang="ru-RU" sz="1000" b="1" i="0" u="none" strike="noStrike">
                        <a:latin typeface="+mn-lt"/>
                      </a:endParaRPr>
                    </a:p>
                  </a:txBody>
                  <a:tcPr marL="4181" marR="4181" marT="4181" marB="0" anchor="ctr"/>
                </a:tc>
                <a:tc>
                  <a:txBody>
                    <a:bodyPr/>
                    <a:lstStyle/>
                    <a:p>
                      <a:pPr algn="ctr" fontAlgn="ctr"/>
                      <a:r>
                        <a:rPr lang="ru-RU" sz="1000" u="none" strike="noStrike" dirty="0"/>
                        <a:t>000 2 07 00000 00 0000 000</a:t>
                      </a:r>
                      <a:endParaRPr lang="ru-RU" sz="1000" b="1" i="0" u="none" strike="noStrike" dirty="0">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r" fontAlgn="ctr"/>
                      <a:r>
                        <a:rPr lang="ru-RU" sz="1000" u="none" strike="noStrike"/>
                        <a:t>25 973,7</a:t>
                      </a:r>
                      <a:endParaRPr lang="ru-RU" sz="1000" b="1" i="0" u="none" strike="noStrike">
                        <a:latin typeface="+mn-lt"/>
                      </a:endParaRPr>
                    </a:p>
                  </a:txBody>
                  <a:tcPr marL="4181" marR="4181" marT="4181" marB="0" anchor="ctr"/>
                </a:tc>
                <a:tc>
                  <a:txBody>
                    <a:bodyPr/>
                    <a:lstStyle/>
                    <a:p>
                      <a:pPr algn="r" fontAlgn="ctr"/>
                      <a:r>
                        <a:rPr lang="ru-RU" sz="1000" u="none" strike="noStrike"/>
                        <a:t>22 022,7</a:t>
                      </a:r>
                      <a:endParaRPr lang="ru-RU" sz="1000" b="1" i="0" u="none" strike="noStrike">
                        <a:latin typeface="+mn-lt"/>
                      </a:endParaRPr>
                    </a:p>
                  </a:txBody>
                  <a:tcPr marL="4181" marR="4181" marT="4181" marB="0" anchor="ctr"/>
                </a:tc>
                <a:tc>
                  <a:txBody>
                    <a:bodyPr/>
                    <a:lstStyle/>
                    <a:p>
                      <a:pPr algn="r" fontAlgn="ctr"/>
                      <a:r>
                        <a:rPr lang="ru-RU" sz="1000" u="none" strike="noStrike" dirty="0"/>
                        <a:t>0,0</a:t>
                      </a:r>
                      <a:endParaRPr lang="ru-RU" sz="1000" b="1" i="0" u="none" strike="noStrike" dirty="0">
                        <a:latin typeface="+mn-lt"/>
                      </a:endParaRPr>
                    </a:p>
                  </a:txBody>
                  <a:tcPr marL="4181" marR="4181" marT="4181" marB="0" anchor="ctr"/>
                </a:tc>
                <a:tc>
                  <a:txBody>
                    <a:bodyPr/>
                    <a:lstStyle/>
                    <a:p>
                      <a:pPr algn="l" fontAlgn="ctr"/>
                      <a:r>
                        <a:rPr lang="ru-RU" sz="1000" u="none" strike="noStrike" dirty="0"/>
                        <a:t>Отклонение исполнения к первоначально утвержденному плану обусловлено заключением Соглашения о сотрудничестве между Правительством Ханты-Мансийского автономного округа – </a:t>
                      </a:r>
                      <a:r>
                        <a:rPr lang="ru-RU" sz="1000" u="none" strike="noStrike" dirty="0" err="1"/>
                        <a:t>Югры</a:t>
                      </a:r>
                      <a:r>
                        <a:rPr lang="ru-RU" sz="1000" u="none" strike="noStrike" dirty="0"/>
                        <a:t> и Публичным акционерным обществом "ЛУКОЙЛ" на выполнение перечня мероприятий согласно Соглашению (распоряжение Правительства </a:t>
                      </a:r>
                      <a:r>
                        <a:rPr lang="ru-RU" sz="1000" u="none" strike="noStrike" dirty="0" err="1"/>
                        <a:t>ХМАО-Югры</a:t>
                      </a:r>
                      <a:r>
                        <a:rPr lang="ru-RU" sz="1000" u="none" strike="noStrike" dirty="0"/>
                        <a:t> от 26.02.2025 №74-рп).</a:t>
                      </a:r>
                      <a:endParaRPr lang="ru-RU" sz="1000" b="0" i="0" u="none" strike="noStrike" dirty="0">
                        <a:latin typeface="+mn-lt"/>
                      </a:endParaRPr>
                    </a:p>
                  </a:txBody>
                  <a:tcPr marL="4181" marR="4181" marT="4181" marB="0" anchor="ctr"/>
                </a:tc>
                <a:tc>
                  <a:txBody>
                    <a:bodyPr/>
                    <a:lstStyle/>
                    <a:p>
                      <a:pPr algn="r" fontAlgn="ctr"/>
                      <a:r>
                        <a:rPr lang="ru-RU" sz="1000" u="none" strike="noStrike" dirty="0"/>
                        <a:t>84,8</a:t>
                      </a:r>
                      <a:endParaRPr lang="ru-RU" sz="1000" b="1" i="0" u="none" strike="noStrike" dirty="0">
                        <a:latin typeface="+mn-lt"/>
                      </a:endParaRPr>
                    </a:p>
                  </a:txBody>
                  <a:tcPr marL="4181" marR="4181" marT="4181" marB="0" anchor="ctr"/>
                </a:tc>
                <a:tc>
                  <a:txBody>
                    <a:bodyPr/>
                    <a:lstStyle/>
                    <a:p>
                      <a:pPr algn="l" fontAlgn="ctr"/>
                      <a:r>
                        <a:rPr lang="ru-RU" sz="1000" u="none" strike="noStrike"/>
                        <a:t>Отклонение исполнения к уточненной сводной бюджетной росписи обусловлено неисполнением плановых назначений по объекту «Капитальный ремонт МБОУ «Гимназия имени А.И. Яковлева» (ОПС)» связана с тем, что в проектно-сметную документацию вносились изменения. В результате чего был изменен срок выполнения работ и срок оплаты по договору перенесен на 1 квартал 2026 года.  </a:t>
                      </a:r>
                      <a:endParaRPr lang="ru-RU" sz="1000" b="0" i="0" u="none" strike="noStrike">
                        <a:latin typeface="+mn-lt"/>
                      </a:endParaRPr>
                    </a:p>
                  </a:txBody>
                  <a:tcPr marL="4181" marR="4181" marT="4181" marB="0" anchor="ctr"/>
                </a:tc>
              </a:tr>
              <a:tr h="485840">
                <a:tc>
                  <a:txBody>
                    <a:bodyPr/>
                    <a:lstStyle/>
                    <a:p>
                      <a:pPr algn="l" fontAlgn="ctr"/>
                      <a:r>
                        <a:rPr lang="ru-RU" sz="1000" u="none" strike="noStrike"/>
                        <a:t>3. Доходы бюджетов городских округов от возврата учреждениями остатков субсидий прошлых лет</a:t>
                      </a:r>
                      <a:endParaRPr lang="ru-RU" sz="1000" b="1" i="0" u="none" strike="noStrike">
                        <a:latin typeface="+mn-lt"/>
                      </a:endParaRPr>
                    </a:p>
                  </a:txBody>
                  <a:tcPr marL="4181" marR="4181" marT="4181" marB="0" anchor="ctr"/>
                </a:tc>
                <a:tc>
                  <a:txBody>
                    <a:bodyPr/>
                    <a:lstStyle/>
                    <a:p>
                      <a:pPr algn="ctr" fontAlgn="ctr"/>
                      <a:r>
                        <a:rPr lang="ru-RU" sz="1000" u="none" strike="noStrike"/>
                        <a:t>000 2 18 04000 04 0000 150</a:t>
                      </a:r>
                      <a:endParaRPr lang="ru-RU" sz="1000" b="1" i="0" u="none" strike="noStrike">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r" fontAlgn="ctr"/>
                      <a:r>
                        <a:rPr lang="ru-RU" sz="1000" u="none" strike="noStrike"/>
                        <a:t>78,3</a:t>
                      </a:r>
                      <a:endParaRPr lang="ru-RU" sz="1000" b="1" i="0" u="none" strike="noStrike">
                        <a:latin typeface="+mn-lt"/>
                      </a:endParaRPr>
                    </a:p>
                  </a:txBody>
                  <a:tcPr marL="4181" marR="4181" marT="4181" marB="0" anchor="ctr"/>
                </a:tc>
                <a:tc>
                  <a:txBody>
                    <a:bodyPr/>
                    <a:lstStyle/>
                    <a:p>
                      <a:pPr algn="r" fontAlgn="ctr"/>
                      <a:r>
                        <a:rPr lang="ru-RU" sz="1000" u="none" strike="noStrike"/>
                        <a:t>78,3</a:t>
                      </a:r>
                      <a:endParaRPr lang="ru-RU" sz="1000" b="1" i="0" u="none" strike="noStrike">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l" fontAlgn="ctr"/>
                      <a:r>
                        <a:rPr lang="ru-RU" sz="1000" u="none" strike="noStrike"/>
                        <a:t>Отклонение исполнения к первоначально утвержденному плану обусловлено поступлением в доход бюджета города Урай в отчетном периоде возврата неправомерно использованных средств субсидии на иные цели  по результатам контрольных мероприятий от МБДОУ "Детский сад №12".</a:t>
                      </a:r>
                      <a:endParaRPr lang="ru-RU" sz="1000" b="0" i="0" u="none" strike="noStrike">
                        <a:latin typeface="+mn-lt"/>
                      </a:endParaRPr>
                    </a:p>
                  </a:txBody>
                  <a:tcPr marL="4181" marR="4181" marT="4181" marB="0" anchor="ctr"/>
                </a:tc>
                <a:tc>
                  <a:txBody>
                    <a:bodyPr/>
                    <a:lstStyle/>
                    <a:p>
                      <a:pPr algn="r" fontAlgn="ctr"/>
                      <a:r>
                        <a:rPr lang="ru-RU" sz="1000" u="none" strike="noStrike" dirty="0"/>
                        <a:t>100,0</a:t>
                      </a:r>
                      <a:endParaRPr lang="ru-RU" sz="1000" b="1" i="0" u="none" strike="noStrike" dirty="0">
                        <a:latin typeface="+mn-lt"/>
                      </a:endParaRPr>
                    </a:p>
                  </a:txBody>
                  <a:tcPr marL="4181" marR="4181" marT="4181" marB="0" anchor="ctr"/>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r h="468280">
                <a:tc>
                  <a:txBody>
                    <a:bodyPr/>
                    <a:lstStyle/>
                    <a:p>
                      <a:pPr algn="l" fontAlgn="ctr"/>
                      <a:r>
                        <a:rPr lang="ru-RU" sz="1000" u="none" strike="noStrike"/>
                        <a:t>4. Возврат остатков субсидий, субвенций и иных межбюджетных трансфертов, имеющих целевое назначение, прошлых лет</a:t>
                      </a:r>
                      <a:endParaRPr lang="ru-RU" sz="1000" b="1" i="0" u="none" strike="noStrike">
                        <a:latin typeface="+mn-lt"/>
                      </a:endParaRPr>
                    </a:p>
                  </a:txBody>
                  <a:tcPr marL="4181" marR="4181" marT="4181" marB="0" anchor="ctr"/>
                </a:tc>
                <a:tc>
                  <a:txBody>
                    <a:bodyPr/>
                    <a:lstStyle/>
                    <a:p>
                      <a:pPr algn="ctr" fontAlgn="ctr"/>
                      <a:r>
                        <a:rPr lang="ru-RU" sz="1000" u="none" strike="noStrike"/>
                        <a:t>000 2 19 00000 000 0000 000</a:t>
                      </a:r>
                      <a:endParaRPr lang="ru-RU" sz="1000" b="1" i="0" u="none" strike="noStrike">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r" fontAlgn="ctr"/>
                      <a:r>
                        <a:rPr lang="ru-RU" sz="1000" u="none" strike="noStrike"/>
                        <a:t>-3 838,2</a:t>
                      </a:r>
                      <a:endParaRPr lang="ru-RU" sz="1000" b="1" i="0" u="none" strike="noStrike">
                        <a:latin typeface="+mn-lt"/>
                      </a:endParaRPr>
                    </a:p>
                  </a:txBody>
                  <a:tcPr marL="4181" marR="4181" marT="4181" marB="0" anchor="ctr"/>
                </a:tc>
                <a:tc>
                  <a:txBody>
                    <a:bodyPr/>
                    <a:lstStyle/>
                    <a:p>
                      <a:pPr algn="r" fontAlgn="ctr"/>
                      <a:r>
                        <a:rPr lang="ru-RU" sz="1000" u="none" strike="noStrike"/>
                        <a:t>-3 838,1</a:t>
                      </a:r>
                      <a:endParaRPr lang="ru-RU" sz="1000" b="1" i="0" u="none" strike="noStrike">
                        <a:latin typeface="+mn-lt"/>
                      </a:endParaRPr>
                    </a:p>
                  </a:txBody>
                  <a:tcPr marL="4181" marR="4181" marT="4181" marB="0" anchor="ctr"/>
                </a:tc>
                <a:tc>
                  <a:txBody>
                    <a:bodyPr/>
                    <a:lstStyle/>
                    <a:p>
                      <a:pPr algn="r" fontAlgn="ctr"/>
                      <a:r>
                        <a:rPr lang="ru-RU" sz="1000" u="none" strike="noStrike"/>
                        <a:t>0,0</a:t>
                      </a:r>
                      <a:endParaRPr lang="ru-RU" sz="1000" b="1" i="0" u="none" strike="noStrike">
                        <a:latin typeface="+mn-lt"/>
                      </a:endParaRPr>
                    </a:p>
                  </a:txBody>
                  <a:tcPr marL="4181" marR="4181" marT="4181" marB="0" anchor="ctr"/>
                </a:tc>
                <a:tc>
                  <a:txBody>
                    <a:bodyPr/>
                    <a:lstStyle/>
                    <a:p>
                      <a:pPr algn="l" fontAlgn="ctr"/>
                      <a:r>
                        <a:rPr lang="ru-RU" sz="1000" u="none" strike="noStrike"/>
                        <a:t>Произведен возврат остатков субвенций, имеющих целевое назначение  прошлых лет (2024 года).</a:t>
                      </a:r>
                      <a:endParaRPr lang="ru-RU" sz="1000" b="0" i="0" u="none" strike="noStrike">
                        <a:latin typeface="+mn-lt"/>
                      </a:endParaRPr>
                    </a:p>
                  </a:txBody>
                  <a:tcPr marL="4181" marR="4181" marT="4181" marB="0" anchor="ctr"/>
                </a:tc>
                <a:tc>
                  <a:txBody>
                    <a:bodyPr/>
                    <a:lstStyle/>
                    <a:p>
                      <a:pPr algn="r" fontAlgn="ctr"/>
                      <a:r>
                        <a:rPr lang="ru-RU" sz="1000" u="none" strike="noStrike"/>
                        <a:t>100,0</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r h="175605">
                <a:tc>
                  <a:txBody>
                    <a:bodyPr/>
                    <a:lstStyle/>
                    <a:p>
                      <a:pPr algn="l" fontAlgn="ctr"/>
                      <a:r>
                        <a:rPr lang="ru-RU" sz="1000" u="none" strike="noStrike"/>
                        <a:t>ДОХОДЫ БЮДЖЕТА ГОРОДА УРАЙ ВСЕГО</a:t>
                      </a:r>
                      <a:endParaRPr lang="ru-RU" sz="1000" b="1" i="0" u="none" strike="noStrike">
                        <a:latin typeface="+mn-lt"/>
                      </a:endParaRPr>
                    </a:p>
                  </a:txBody>
                  <a:tcPr marL="4181" marR="4181" marT="4181" marB="0" anchor="ctr"/>
                </a:tc>
                <a:tc>
                  <a:txBody>
                    <a:bodyPr/>
                    <a:lstStyle/>
                    <a:p>
                      <a:pPr algn="ctr" fontAlgn="ctr"/>
                      <a:r>
                        <a:rPr lang="ru-RU" sz="1000" u="none" strike="noStrike"/>
                        <a:t> </a:t>
                      </a:r>
                      <a:endParaRPr lang="ru-RU" sz="1000" b="1" i="0" u="none" strike="noStrike">
                        <a:latin typeface="+mn-lt"/>
                      </a:endParaRPr>
                    </a:p>
                  </a:txBody>
                  <a:tcPr marL="4181" marR="4181" marT="4181" marB="0" anchor="ctr"/>
                </a:tc>
                <a:tc>
                  <a:txBody>
                    <a:bodyPr/>
                    <a:lstStyle/>
                    <a:p>
                      <a:pPr algn="r" fontAlgn="ctr"/>
                      <a:r>
                        <a:rPr lang="ru-RU" sz="1000" u="none" strike="noStrike"/>
                        <a:t>4 879 754,4</a:t>
                      </a:r>
                      <a:endParaRPr lang="ru-RU" sz="1000" b="1" i="0" u="none" strike="noStrike">
                        <a:latin typeface="+mn-lt"/>
                      </a:endParaRPr>
                    </a:p>
                  </a:txBody>
                  <a:tcPr marL="4181" marR="4181" marT="4181" marB="0" anchor="ctr"/>
                </a:tc>
                <a:tc>
                  <a:txBody>
                    <a:bodyPr/>
                    <a:lstStyle/>
                    <a:p>
                      <a:pPr algn="r" fontAlgn="ctr"/>
                      <a:r>
                        <a:rPr lang="ru-RU" sz="1000" u="none" strike="noStrike"/>
                        <a:t>5 660 170,6</a:t>
                      </a:r>
                      <a:endParaRPr lang="ru-RU" sz="1000" b="1" i="0" u="none" strike="noStrike">
                        <a:latin typeface="+mn-lt"/>
                      </a:endParaRPr>
                    </a:p>
                  </a:txBody>
                  <a:tcPr marL="4181" marR="4181" marT="4181" marB="0" anchor="ctr"/>
                </a:tc>
                <a:tc>
                  <a:txBody>
                    <a:bodyPr/>
                    <a:lstStyle/>
                    <a:p>
                      <a:pPr algn="r" fontAlgn="ctr"/>
                      <a:r>
                        <a:rPr lang="ru-RU" sz="1000" u="none" strike="noStrike"/>
                        <a:t>5 642 732,7</a:t>
                      </a:r>
                      <a:endParaRPr lang="ru-RU" sz="1000" b="1" i="0" u="none" strike="noStrike">
                        <a:latin typeface="+mn-lt"/>
                      </a:endParaRPr>
                    </a:p>
                  </a:txBody>
                  <a:tcPr marL="4181" marR="4181" marT="4181" marB="0" anchor="ctr"/>
                </a:tc>
                <a:tc>
                  <a:txBody>
                    <a:bodyPr/>
                    <a:lstStyle/>
                    <a:p>
                      <a:pPr algn="r" fontAlgn="ctr"/>
                      <a:r>
                        <a:rPr lang="ru-RU" sz="1000" u="none" strike="noStrike"/>
                        <a:t>115,6</a:t>
                      </a:r>
                      <a:endParaRPr lang="ru-RU" sz="1000" b="1" i="0" u="none" strike="noStrike">
                        <a:latin typeface="+mn-lt"/>
                      </a:endParaRPr>
                    </a:p>
                  </a:txBody>
                  <a:tcPr marL="4181" marR="4181" marT="4181" marB="0" anchor="ctr"/>
                </a:tc>
                <a:tc>
                  <a:txBody>
                    <a:bodyPr/>
                    <a:lstStyle/>
                    <a:p>
                      <a:pPr algn="l" fontAlgn="ctr"/>
                      <a:r>
                        <a:rPr lang="ru-RU" sz="1000" u="none" strike="noStrike"/>
                        <a:t> </a:t>
                      </a:r>
                      <a:endParaRPr lang="ru-RU" sz="1000" b="1" i="0" u="none" strike="noStrike">
                        <a:solidFill>
                          <a:srgbClr val="FF0000"/>
                        </a:solidFill>
                        <a:latin typeface="+mn-lt"/>
                      </a:endParaRPr>
                    </a:p>
                  </a:txBody>
                  <a:tcPr marL="4181" marR="4181" marT="4181" marB="0" anchor="ctr"/>
                </a:tc>
                <a:tc>
                  <a:txBody>
                    <a:bodyPr/>
                    <a:lstStyle/>
                    <a:p>
                      <a:pPr algn="r" fontAlgn="ctr"/>
                      <a:r>
                        <a:rPr lang="ru-RU" sz="1000" u="none" strike="noStrike"/>
                        <a:t>99,7</a:t>
                      </a:r>
                      <a:endParaRPr lang="ru-RU" sz="1000" b="1" i="0" u="none" strike="noStrike">
                        <a:latin typeface="+mn-lt"/>
                      </a:endParaRPr>
                    </a:p>
                  </a:txBody>
                  <a:tcPr marL="4181" marR="4181" marT="4181" marB="0" anchor="ctr"/>
                </a:tc>
                <a:tc>
                  <a:txBody>
                    <a:bodyPr/>
                    <a:lstStyle/>
                    <a:p>
                      <a:pPr algn="l" fontAlgn="ctr"/>
                      <a:r>
                        <a:rPr lang="ru-RU" sz="1000" u="none" strike="noStrike" dirty="0"/>
                        <a:t> </a:t>
                      </a:r>
                      <a:endParaRPr lang="ru-RU" sz="1000" b="1" i="0" u="none" strike="noStrike" dirty="0">
                        <a:solidFill>
                          <a:srgbClr val="FF0000"/>
                        </a:solidFill>
                        <a:latin typeface="+mn-lt"/>
                      </a:endParaRPr>
                    </a:p>
                  </a:txBody>
                  <a:tcPr marL="4181" marR="4181" marT="4181" marB="0" anchor="ctr"/>
                </a:tc>
              </a:tr>
              <a:tr h="83621">
                <a:tc gridSpan="7">
                  <a:txBody>
                    <a:bodyPr/>
                    <a:lstStyle/>
                    <a:p>
                      <a:pPr algn="l" fontAlgn="b"/>
                      <a:r>
                        <a:rPr lang="ru-RU" sz="1000" u="none" strike="noStrike" dirty="0"/>
                        <a:t>* в соответствии с решением Думы города Урай от 29.11.2024 №81 «О бюджете городского округа Урай Ханты-Мансийского автономного округа – </a:t>
                      </a:r>
                      <a:r>
                        <a:rPr lang="ru-RU" sz="1000" u="none" strike="noStrike" dirty="0" err="1"/>
                        <a:t>Югры</a:t>
                      </a:r>
                      <a:r>
                        <a:rPr lang="ru-RU" sz="1000" u="none" strike="noStrike" dirty="0"/>
                        <a:t> на 2025 год и на плановый период 2026 и 2027 годов» </a:t>
                      </a:r>
                      <a:endParaRPr lang="ru-RU" sz="1000" b="0" i="0" u="none" strike="noStrike" dirty="0">
                        <a:latin typeface="+mn-lt"/>
                      </a:endParaRPr>
                    </a:p>
                  </a:txBody>
                  <a:tcPr marL="4181" marR="4181" marT="4181" marB="0" anchor="b"/>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u="none" strike="noStrike"/>
                        <a:t> </a:t>
                      </a:r>
                      <a:endParaRPr lang="ru-RU" sz="1000" b="0" i="0" u="none" strike="noStrike">
                        <a:latin typeface="+mn-lt"/>
                      </a:endParaRPr>
                    </a:p>
                  </a:txBody>
                  <a:tcPr marL="4181" marR="4181" marT="4181" marB="0" anchor="b"/>
                </a:tc>
                <a:tc>
                  <a:txBody>
                    <a:bodyPr/>
                    <a:lstStyle/>
                    <a:p>
                      <a:pPr algn="l" fontAlgn="ctr"/>
                      <a:r>
                        <a:rPr lang="ru-RU" sz="1000" u="none" strike="noStrike" dirty="0"/>
                        <a:t> </a:t>
                      </a:r>
                      <a:endParaRPr lang="ru-RU" sz="1000" b="0" i="0" u="none" strike="noStrike" dirty="0">
                        <a:latin typeface="+mn-lt"/>
                      </a:endParaRPr>
                    </a:p>
                  </a:txBody>
                  <a:tcPr marL="4181" marR="4181" marT="4181" marB="0" anchor="ctr"/>
                </a:tc>
              </a:tr>
              <a:tr h="192329">
                <a:tc gridSpan="9">
                  <a:txBody>
                    <a:bodyPr/>
                    <a:lstStyle/>
                    <a:p>
                      <a:pPr algn="l" fontAlgn="b"/>
                      <a:r>
                        <a:rPr lang="ru-RU" sz="1000" u="none" strike="noStrike" dirty="0"/>
                        <a:t>** в соответствии с решением Думы города Урай от 29.11.2024 №81 «О бюджете городского округа Урай Ханты-Мансийского автономного округа – </a:t>
                      </a:r>
                      <a:r>
                        <a:rPr lang="ru-RU" sz="1000" u="none" strike="noStrike" dirty="0" err="1"/>
                        <a:t>Югры</a:t>
                      </a:r>
                      <a:r>
                        <a:rPr lang="ru-RU" sz="1000" u="none" strike="noStrike" dirty="0"/>
                        <a:t> на 2025 год и на плановый период 2026 и 2027 годов» (с изменениями от 18.03.2025 №12, от 30.05.2025 №32, от 06.10.2025 №71, от 19.12.2025 №109) и приказами Комитета по финансам администрации города Урай "О внесении изменений в сводную бюджетную роспись" от 23.12.2025 №147-од, от 24.12.2025 №148-од,от 30.12.2025 №156-од</a:t>
                      </a:r>
                      <a:endParaRPr lang="ru-RU" sz="1000" b="0" i="0" u="none" strike="noStrike" dirty="0">
                        <a:latin typeface="+mn-lt"/>
                      </a:endParaRPr>
                    </a:p>
                  </a:txBody>
                  <a:tcPr marL="4181" marR="4181" marT="4181" marB="0" anchor="b"/>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
        <p:nvSpPr>
          <p:cNvPr id="4" name="Прямоугольник 3"/>
          <p:cNvSpPr/>
          <p:nvPr/>
        </p:nvSpPr>
        <p:spPr>
          <a:xfrm>
            <a:off x="10534174" y="0"/>
            <a:ext cx="1657826" cy="261610"/>
          </a:xfrm>
          <a:prstGeom prst="rect">
            <a:avLst/>
          </a:prstGeom>
        </p:spPr>
        <p:txBody>
          <a:bodyPr wrap="none">
            <a:spAutoFit/>
          </a:bodyPr>
          <a:lstStyle/>
          <a:p>
            <a:r>
              <a:rPr lang="ru-RU" sz="1100" dirty="0" smtClean="0"/>
              <a:t>(продолжение таблицы)</a:t>
            </a:r>
            <a:endParaRPr lang="ru-RU"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0" y="152400"/>
            <a:ext cx="10744200" cy="6858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228600" y="381001"/>
            <a:ext cx="9677400" cy="369332"/>
          </a:xfrm>
          <a:prstGeom prst="rect">
            <a:avLst/>
          </a:prstGeom>
        </p:spPr>
        <p:txBody>
          <a:bodyPr wrap="square">
            <a:spAutoFit/>
          </a:bodyPr>
          <a:lstStyle/>
          <a:p>
            <a:r>
              <a:rPr lang="ru-RU" dirty="0">
                <a:solidFill>
                  <a:schemeClr val="bg1"/>
                </a:solidFill>
                <a:cs typeface="Times New Roman" panose="02020603050405020304" pitchFamily="18" charset="0"/>
              </a:rPr>
              <a:t>Исполнение и структура расходов бюджета города Урай за 2025 год, тыс.рублей</a:t>
            </a:r>
          </a:p>
        </p:txBody>
      </p:sp>
      <p:sp>
        <p:nvSpPr>
          <p:cNvPr id="12" name="Правая фигурная скобка 11"/>
          <p:cNvSpPr/>
          <p:nvPr/>
        </p:nvSpPr>
        <p:spPr>
          <a:xfrm>
            <a:off x="8763002" y="4876800"/>
            <a:ext cx="350519" cy="1600200"/>
          </a:xfrm>
          <a:prstGeom prst="rightBrace">
            <a:avLst/>
          </a:prstGeom>
          <a:ln w="19050">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 name="TextBox 12"/>
          <p:cNvSpPr txBox="1"/>
          <p:nvPr/>
        </p:nvSpPr>
        <p:spPr>
          <a:xfrm>
            <a:off x="9067800" y="4572000"/>
            <a:ext cx="677108" cy="2133600"/>
          </a:xfrm>
          <a:prstGeom prst="rect">
            <a:avLst/>
          </a:prstGeom>
          <a:noFill/>
        </p:spPr>
        <p:txBody>
          <a:bodyPr vert="vert270" wrap="square" rtlCol="0">
            <a:spAutoFit/>
          </a:bodyPr>
          <a:lstStyle/>
          <a:p>
            <a:pPr algn="ctr"/>
            <a:r>
              <a:rPr lang="ru-RU" sz="1600" dirty="0">
                <a:solidFill>
                  <a:srgbClr val="3333FF"/>
                </a:solidFill>
              </a:rPr>
              <a:t>Социальный блок</a:t>
            </a:r>
          </a:p>
          <a:p>
            <a:pPr algn="ctr"/>
            <a:r>
              <a:rPr lang="ru-RU" sz="1600" dirty="0">
                <a:solidFill>
                  <a:srgbClr val="3333FF"/>
                </a:solidFill>
              </a:rPr>
              <a:t> </a:t>
            </a:r>
            <a:r>
              <a:rPr lang="ru-RU" sz="1600" dirty="0" smtClean="0">
                <a:solidFill>
                  <a:srgbClr val="3333FF"/>
                </a:solidFill>
              </a:rPr>
              <a:t>3 683 605,9 тыс.рублей</a:t>
            </a:r>
            <a:endParaRPr lang="ru-RU" sz="1600" dirty="0">
              <a:solidFill>
                <a:srgbClr val="3333FF"/>
              </a:solidFill>
            </a:endParaRPr>
          </a:p>
        </p:txBody>
      </p:sp>
      <p:sp>
        <p:nvSpPr>
          <p:cNvPr id="14" name="TextBox 13"/>
          <p:cNvSpPr txBox="1"/>
          <p:nvPr/>
        </p:nvSpPr>
        <p:spPr>
          <a:xfrm>
            <a:off x="9829802" y="5334000"/>
            <a:ext cx="758541" cy="369332"/>
          </a:xfrm>
          <a:prstGeom prst="rect">
            <a:avLst/>
          </a:prstGeom>
          <a:noFill/>
        </p:spPr>
        <p:txBody>
          <a:bodyPr wrap="none" rtlCol="0">
            <a:spAutoFit/>
          </a:bodyPr>
          <a:lstStyle/>
          <a:p>
            <a:r>
              <a:rPr lang="ru-RU" dirty="0">
                <a:solidFill>
                  <a:srgbClr val="FF0000"/>
                </a:solidFill>
              </a:rPr>
              <a:t>64,7%</a:t>
            </a:r>
          </a:p>
        </p:txBody>
      </p:sp>
      <p:sp>
        <p:nvSpPr>
          <p:cNvPr id="15" name="TextBox 14"/>
          <p:cNvSpPr txBox="1"/>
          <p:nvPr/>
        </p:nvSpPr>
        <p:spPr>
          <a:xfrm>
            <a:off x="9525000" y="1524000"/>
            <a:ext cx="2667000" cy="923330"/>
          </a:xfrm>
          <a:prstGeom prst="rect">
            <a:avLst/>
          </a:prstGeom>
          <a:noFill/>
        </p:spPr>
        <p:txBody>
          <a:bodyPr wrap="square" rtlCol="0">
            <a:spAutoFit/>
          </a:bodyPr>
          <a:lstStyle/>
          <a:p>
            <a:pPr algn="ctr"/>
            <a:r>
              <a:rPr lang="ru-RU" u="sng" dirty="0"/>
              <a:t>Общий объем расходов </a:t>
            </a:r>
          </a:p>
          <a:p>
            <a:pPr algn="ctr"/>
            <a:r>
              <a:rPr lang="ru-RU" u="sng" dirty="0"/>
              <a:t>за 2025 год </a:t>
            </a:r>
          </a:p>
          <a:p>
            <a:pPr algn="ctr"/>
            <a:r>
              <a:rPr lang="ru-RU" b="1" dirty="0"/>
              <a:t>5 696 509,2 тыс.рублей</a:t>
            </a:r>
          </a:p>
        </p:txBody>
      </p:sp>
      <p:sp>
        <p:nvSpPr>
          <p:cNvPr id="18" name="Прямоугольник 17"/>
          <p:cNvSpPr/>
          <p:nvPr/>
        </p:nvSpPr>
        <p:spPr>
          <a:xfrm>
            <a:off x="838201" y="990600"/>
            <a:ext cx="4242636" cy="646331"/>
          </a:xfrm>
          <a:prstGeom prst="rect">
            <a:avLst/>
          </a:prstGeom>
        </p:spPr>
        <p:txBody>
          <a:bodyPr wrap="none">
            <a:spAutoFit/>
          </a:bodyPr>
          <a:lstStyle/>
          <a:p>
            <a:pPr algn="ctr"/>
            <a:r>
              <a:rPr lang="ru-RU" dirty="0"/>
              <a:t>Удельный вес в общем объеме расходов </a:t>
            </a:r>
          </a:p>
          <a:p>
            <a:pPr algn="ctr"/>
            <a:r>
              <a:rPr lang="ru-RU" dirty="0"/>
              <a:t>за 2025 год, %</a:t>
            </a:r>
          </a:p>
        </p:txBody>
      </p:sp>
      <p:graphicFrame>
        <p:nvGraphicFramePr>
          <p:cNvPr id="20" name="Диаграмма 19"/>
          <p:cNvGraphicFramePr/>
          <p:nvPr/>
        </p:nvGraphicFramePr>
        <p:xfrm>
          <a:off x="381000" y="1447800"/>
          <a:ext cx="8077200" cy="5410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744200" cy="6858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0" y="228600"/>
            <a:ext cx="9753600" cy="369332"/>
          </a:xfrm>
          <a:prstGeom prst="rect">
            <a:avLst/>
          </a:prstGeom>
        </p:spPr>
        <p:txBody>
          <a:bodyPr wrap="square">
            <a:spAutoFit/>
          </a:bodyPr>
          <a:lstStyle/>
          <a:p>
            <a:r>
              <a:rPr lang="ru-RU" dirty="0">
                <a:solidFill>
                  <a:schemeClr val="bg1"/>
                </a:solidFill>
                <a:cs typeface="Times New Roman" panose="02020603050405020304" pitchFamily="18" charset="0"/>
              </a:rPr>
              <a:t>Исполнение и структура расходов бюджета города Урай за 2025 год, тыс.рублей</a:t>
            </a:r>
          </a:p>
        </p:txBody>
      </p:sp>
      <p:sp>
        <p:nvSpPr>
          <p:cNvPr id="18" name="TextBox 17"/>
          <p:cNvSpPr txBox="1"/>
          <p:nvPr/>
        </p:nvSpPr>
        <p:spPr>
          <a:xfrm>
            <a:off x="990600" y="990601"/>
            <a:ext cx="4114800" cy="523220"/>
          </a:xfrm>
          <a:prstGeom prst="rect">
            <a:avLst/>
          </a:prstGeom>
          <a:noFill/>
        </p:spPr>
        <p:txBody>
          <a:bodyPr wrap="square" rtlCol="0">
            <a:spAutoFit/>
          </a:bodyPr>
          <a:lstStyle/>
          <a:p>
            <a:pPr algn="ctr"/>
            <a:r>
              <a:rPr lang="ru-RU" sz="1400" dirty="0">
                <a:solidFill>
                  <a:srgbClr val="3333FF"/>
                </a:solidFill>
              </a:rPr>
              <a:t>Расходы на реализацию муниципальных программ </a:t>
            </a:r>
          </a:p>
          <a:p>
            <a:pPr algn="ctr"/>
            <a:r>
              <a:rPr lang="ru-RU" sz="1400" dirty="0">
                <a:solidFill>
                  <a:srgbClr val="3333FF"/>
                </a:solidFill>
              </a:rPr>
              <a:t>города Урай в разрезе источников </a:t>
            </a:r>
            <a:r>
              <a:rPr lang="ru-RU" sz="1400" dirty="0" smtClean="0">
                <a:solidFill>
                  <a:srgbClr val="3333FF"/>
                </a:solidFill>
              </a:rPr>
              <a:t>финансирования </a:t>
            </a:r>
            <a:endParaRPr lang="ru-RU" sz="1400" dirty="0">
              <a:solidFill>
                <a:srgbClr val="3333FF"/>
              </a:solidFill>
            </a:endParaRPr>
          </a:p>
        </p:txBody>
      </p:sp>
      <p:sp>
        <p:nvSpPr>
          <p:cNvPr id="9" name="Прямоугольник 8">
            <a:extLst>
              <a:ext uri="{FF2B5EF4-FFF2-40B4-BE49-F238E27FC236}">
                <a16:creationId xmlns:a16="http://schemas.microsoft.com/office/drawing/2014/main" xmlns="" id="{661061CC-C384-433F-9008-F12723249772}"/>
              </a:ext>
            </a:extLst>
          </p:cNvPr>
          <p:cNvSpPr/>
          <p:nvPr/>
        </p:nvSpPr>
        <p:spPr>
          <a:xfrm>
            <a:off x="304801" y="5562601"/>
            <a:ext cx="5792124" cy="1169551"/>
          </a:xfrm>
          <a:prstGeom prst="rect">
            <a:avLst/>
          </a:prstGeom>
        </p:spPr>
        <p:txBody>
          <a:bodyPr wrap="square">
            <a:spAutoFit/>
          </a:bodyPr>
          <a:lstStyle/>
          <a:p>
            <a:r>
              <a:rPr lang="ru-RU" sz="1400" dirty="0" smtClean="0">
                <a:latin typeface="Oswald" panose="020B0604020202020204" charset="-52"/>
                <a:cs typeface="Times New Roman Cyr" pitchFamily="18" charset="0"/>
              </a:rPr>
              <a:t>Оценка эффективности реализации муниципальных программ</a:t>
            </a:r>
          </a:p>
          <a:p>
            <a:r>
              <a:rPr lang="en-US" sz="1400" dirty="0" smtClean="0">
                <a:latin typeface="Oswald" charset="-52"/>
                <a:hlinkClick r:id="rId4"/>
              </a:rPr>
              <a:t>https://uray.ru/strategiya-razvitiya/municipalnye-programmy/</a:t>
            </a:r>
            <a:endParaRPr lang="ru-RU" sz="1400" dirty="0" smtClean="0">
              <a:latin typeface="Oswald" charset="-52"/>
            </a:endParaRPr>
          </a:p>
          <a:p>
            <a:r>
              <a:rPr lang="ru-RU" sz="1400" dirty="0" smtClean="0">
                <a:latin typeface="Oswald" charset="-52"/>
                <a:cs typeface="Times New Roman Cyr" pitchFamily="18" charset="0"/>
              </a:rPr>
              <a:t>16 программ – эффективные</a:t>
            </a:r>
          </a:p>
          <a:p>
            <a:r>
              <a:rPr lang="ru-RU" sz="1400" dirty="0" smtClean="0">
                <a:latin typeface="Oswald" charset="-52"/>
                <a:cs typeface="Times New Roman Cyr" pitchFamily="18" charset="0"/>
              </a:rPr>
              <a:t>1 программа – умеренно эффективная</a:t>
            </a:r>
            <a:endParaRPr lang="ru-RU" sz="1600" dirty="0" smtClean="0">
              <a:latin typeface="Oswald" panose="020B0604020202020204" charset="-52"/>
              <a:cs typeface="Times New Roman Cyr" pitchFamily="18" charset="0"/>
            </a:endParaRPr>
          </a:p>
          <a:p>
            <a:endParaRPr lang="ru-RU" sz="1400" dirty="0">
              <a:solidFill>
                <a:srgbClr val="0000FF"/>
              </a:solidFill>
              <a:cs typeface="Times New Roman Cyr" pitchFamily="18" charset="0"/>
            </a:endParaRPr>
          </a:p>
        </p:txBody>
      </p:sp>
      <p:sp>
        <p:nvSpPr>
          <p:cNvPr id="13" name="Прямоугольник 12">
            <a:extLst>
              <a:ext uri="{FF2B5EF4-FFF2-40B4-BE49-F238E27FC236}">
                <a16:creationId xmlns:a16="http://schemas.microsoft.com/office/drawing/2014/main" xmlns="" id="{20222A12-2B62-485A-B14C-A574ED929BCE}"/>
              </a:ext>
            </a:extLst>
          </p:cNvPr>
          <p:cNvSpPr/>
          <p:nvPr/>
        </p:nvSpPr>
        <p:spPr>
          <a:xfrm>
            <a:off x="342900" y="5282627"/>
            <a:ext cx="6096000" cy="830997"/>
          </a:xfrm>
          <a:prstGeom prst="rect">
            <a:avLst/>
          </a:prstGeom>
        </p:spPr>
        <p:txBody>
          <a:bodyPr>
            <a:spAutoFit/>
          </a:bodyPr>
          <a:lstStyle/>
          <a:p>
            <a:endParaRPr lang="ru-RU" sz="1600" dirty="0"/>
          </a:p>
          <a:p>
            <a:endParaRPr lang="ru-RU" sz="1600" dirty="0">
              <a:solidFill>
                <a:srgbClr val="0000FF"/>
              </a:solidFill>
              <a:latin typeface="Oswald" panose="020B0604020202020204" charset="-52"/>
              <a:cs typeface="Times New Roman Cyr" pitchFamily="18" charset="0"/>
            </a:endParaRPr>
          </a:p>
          <a:p>
            <a:endParaRPr lang="ru-RU" sz="1600" dirty="0">
              <a:solidFill>
                <a:srgbClr val="0000FF"/>
              </a:solidFill>
              <a:latin typeface="Oswald" panose="020B0604020202020204" charset="-52"/>
              <a:cs typeface="Times New Roman Cyr" pitchFamily="18" charset="0"/>
            </a:endParaRPr>
          </a:p>
        </p:txBody>
      </p:sp>
      <p:graphicFrame>
        <p:nvGraphicFramePr>
          <p:cNvPr id="15" name="Диаграмма 14"/>
          <p:cNvGraphicFramePr/>
          <p:nvPr/>
        </p:nvGraphicFramePr>
        <p:xfrm>
          <a:off x="76200" y="1905000"/>
          <a:ext cx="5562600" cy="3276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Таблица 9"/>
          <p:cNvGraphicFramePr>
            <a:graphicFrameLocks noGrp="1"/>
          </p:cNvGraphicFramePr>
          <p:nvPr/>
        </p:nvGraphicFramePr>
        <p:xfrm>
          <a:off x="5562600" y="762000"/>
          <a:ext cx="6553200" cy="1539240"/>
        </p:xfrm>
        <a:graphic>
          <a:graphicData uri="http://schemas.openxmlformats.org/drawingml/2006/table">
            <a:tbl>
              <a:tblPr firstRow="1" bandRow="1">
                <a:tableStyleId>{0505E3EF-67EA-436B-97B2-0124C06EBD24}</a:tableStyleId>
              </a:tblPr>
              <a:tblGrid>
                <a:gridCol w="3148940"/>
                <a:gridCol w="1191490"/>
                <a:gridCol w="1106385"/>
                <a:gridCol w="1106385"/>
              </a:tblGrid>
              <a:tr h="381000">
                <a:tc>
                  <a:txBody>
                    <a:bodyPr/>
                    <a:lstStyle/>
                    <a:p>
                      <a:pPr algn="ctr"/>
                      <a:r>
                        <a:rPr lang="ru-RU" sz="1100" dirty="0" smtClean="0"/>
                        <a:t>Показатели</a:t>
                      </a:r>
                      <a:endParaRPr lang="ru-RU" sz="1100" b="0" dirty="0">
                        <a:solidFill>
                          <a:schemeClr val="tx1"/>
                        </a:solidFill>
                        <a:latin typeface="Oswald" charset="-52"/>
                      </a:endParaRPr>
                    </a:p>
                  </a:txBody>
                  <a:tcPr anchor="ctr"/>
                </a:tc>
                <a:tc>
                  <a:txBody>
                    <a:bodyPr/>
                    <a:lstStyle/>
                    <a:p>
                      <a:pPr algn="ctr"/>
                      <a:r>
                        <a:rPr lang="ru-RU" sz="1100" dirty="0" smtClean="0"/>
                        <a:t>План на 2025 год</a:t>
                      </a:r>
                      <a:endParaRPr lang="ru-RU" sz="1100" b="0" dirty="0">
                        <a:solidFill>
                          <a:schemeClr val="tx1"/>
                        </a:solidFill>
                        <a:latin typeface="Oswald" charset="-52"/>
                      </a:endParaRPr>
                    </a:p>
                  </a:txBody>
                  <a:tcPr anchor="ctr"/>
                </a:tc>
                <a:tc>
                  <a:txBody>
                    <a:bodyPr/>
                    <a:lstStyle/>
                    <a:p>
                      <a:pPr algn="ctr"/>
                      <a:r>
                        <a:rPr lang="ru-RU" sz="1100" dirty="0" smtClean="0"/>
                        <a:t>Исполнено</a:t>
                      </a:r>
                      <a:r>
                        <a:rPr lang="ru-RU" sz="1100" baseline="0" dirty="0" smtClean="0"/>
                        <a:t> на 01.01.2026</a:t>
                      </a:r>
                      <a:endParaRPr lang="ru-RU" sz="1100" b="0" dirty="0">
                        <a:solidFill>
                          <a:schemeClr val="tx1"/>
                        </a:solidFill>
                        <a:latin typeface="Oswald" charset="-52"/>
                      </a:endParaRPr>
                    </a:p>
                  </a:txBody>
                  <a:tcPr anchor="ctr"/>
                </a:tc>
                <a:tc>
                  <a:txBody>
                    <a:bodyPr/>
                    <a:lstStyle/>
                    <a:p>
                      <a:pPr algn="ctr"/>
                      <a:r>
                        <a:rPr lang="ru-RU" sz="1100" dirty="0" smtClean="0"/>
                        <a:t>% исполнения к годовым назначениям</a:t>
                      </a:r>
                      <a:endParaRPr lang="ru-RU" sz="1100" b="0" dirty="0">
                        <a:solidFill>
                          <a:schemeClr val="tx1"/>
                        </a:solidFill>
                        <a:latin typeface="Oswald" charset="-52"/>
                      </a:endParaRPr>
                    </a:p>
                  </a:txBody>
                  <a:tcPr anchor="ctr"/>
                </a:tc>
              </a:tr>
              <a:tr h="251737">
                <a:tc>
                  <a:txBody>
                    <a:bodyPr/>
                    <a:lstStyle/>
                    <a:p>
                      <a:r>
                        <a:rPr lang="ru-RU" sz="1100" dirty="0" smtClean="0"/>
                        <a:t>Расходы бюджета городского округа - всего</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5 843 206,7</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5 696 509,2</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97,5</a:t>
                      </a:r>
                      <a:endParaRPr lang="ru-RU" sz="1100" b="0" dirty="0">
                        <a:solidFill>
                          <a:schemeClr val="tx1"/>
                        </a:solidFill>
                        <a:latin typeface="Oswald" charset="-52"/>
                      </a:endParaRPr>
                    </a:p>
                  </a:txBody>
                  <a:tcPr>
                    <a:solidFill>
                      <a:schemeClr val="bg1"/>
                    </a:solidFill>
                  </a:tcPr>
                </a:tc>
              </a:tr>
              <a:tr h="251737">
                <a:tc>
                  <a:txBody>
                    <a:bodyPr/>
                    <a:lstStyle/>
                    <a:p>
                      <a:r>
                        <a:rPr lang="ru-RU" sz="1100" dirty="0" smtClean="0"/>
                        <a:t>Расходы на реализацию муниципальных программ</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5 765 232,8</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5 627 944,3</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97,6</a:t>
                      </a:r>
                      <a:endParaRPr lang="ru-RU" sz="1100" b="0" dirty="0">
                        <a:solidFill>
                          <a:schemeClr val="tx1"/>
                        </a:solidFill>
                        <a:latin typeface="Oswald" charset="-52"/>
                      </a:endParaRPr>
                    </a:p>
                  </a:txBody>
                  <a:tcPr>
                    <a:solidFill>
                      <a:schemeClr val="bg1"/>
                    </a:solidFill>
                  </a:tcPr>
                </a:tc>
              </a:tr>
              <a:tr h="251737">
                <a:tc>
                  <a:txBody>
                    <a:bodyPr/>
                    <a:lstStyle/>
                    <a:p>
                      <a:r>
                        <a:rPr lang="ru-RU" sz="1100" dirty="0" smtClean="0"/>
                        <a:t>Удельный вес в расходах, %</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98,7</a:t>
                      </a:r>
                      <a:endParaRPr lang="ru-RU" sz="1100" b="0" dirty="0">
                        <a:solidFill>
                          <a:schemeClr val="tx1"/>
                        </a:solidFill>
                        <a:latin typeface="Oswald" charset="-52"/>
                      </a:endParaRPr>
                    </a:p>
                  </a:txBody>
                  <a:tcPr>
                    <a:solidFill>
                      <a:schemeClr val="bg1"/>
                    </a:solidFill>
                  </a:tcPr>
                </a:tc>
                <a:tc>
                  <a:txBody>
                    <a:bodyPr/>
                    <a:lstStyle/>
                    <a:p>
                      <a:pPr algn="r"/>
                      <a:r>
                        <a:rPr lang="ru-RU" sz="1100" dirty="0" smtClean="0"/>
                        <a:t>98,8</a:t>
                      </a:r>
                      <a:endParaRPr lang="ru-RU" sz="1100" b="0" dirty="0">
                        <a:solidFill>
                          <a:schemeClr val="tx1"/>
                        </a:solidFill>
                        <a:latin typeface="Oswald" charset="-52"/>
                      </a:endParaRPr>
                    </a:p>
                  </a:txBody>
                  <a:tcPr>
                    <a:solidFill>
                      <a:schemeClr val="bg1"/>
                    </a:solidFill>
                  </a:tcPr>
                </a:tc>
                <a:tc>
                  <a:txBody>
                    <a:bodyPr/>
                    <a:lstStyle/>
                    <a:p>
                      <a:pPr algn="r"/>
                      <a:endParaRPr lang="ru-RU" sz="1100" b="0" dirty="0">
                        <a:solidFill>
                          <a:schemeClr val="tx1"/>
                        </a:solidFill>
                        <a:latin typeface="Oswald" charset="-52"/>
                      </a:endParaRPr>
                    </a:p>
                  </a:txBody>
                  <a:tcPr>
                    <a:solidFill>
                      <a:schemeClr val="bg1"/>
                    </a:solidFill>
                  </a:tcPr>
                </a:tc>
              </a:tr>
            </a:tbl>
          </a:graphicData>
        </a:graphic>
      </p:graphicFrame>
      <p:graphicFrame>
        <p:nvGraphicFramePr>
          <p:cNvPr id="11" name="Таблица 10"/>
          <p:cNvGraphicFramePr>
            <a:graphicFrameLocks noGrp="1"/>
          </p:cNvGraphicFramePr>
          <p:nvPr/>
        </p:nvGraphicFramePr>
        <p:xfrm>
          <a:off x="5562600" y="2286000"/>
          <a:ext cx="6553200" cy="4430495"/>
        </p:xfrm>
        <a:graphic>
          <a:graphicData uri="http://schemas.openxmlformats.org/drawingml/2006/table">
            <a:tbl>
              <a:tblPr firstRow="1" bandRow="1">
                <a:tableStyleId>{0505E3EF-67EA-436B-97B2-0124C06EBD24}</a:tableStyleId>
              </a:tblPr>
              <a:tblGrid>
                <a:gridCol w="5570220"/>
                <a:gridCol w="982980"/>
              </a:tblGrid>
              <a:tr h="343089">
                <a:tc>
                  <a:txBody>
                    <a:bodyPr/>
                    <a:lstStyle/>
                    <a:p>
                      <a:pPr algn="ctr"/>
                      <a:r>
                        <a:rPr lang="ru-RU" sz="1000" dirty="0" smtClean="0"/>
                        <a:t>Наименование</a:t>
                      </a:r>
                      <a:endParaRPr lang="ru-RU" sz="1000" b="1" dirty="0">
                        <a:solidFill>
                          <a:schemeClr val="tx1"/>
                        </a:solidFill>
                        <a:latin typeface="Oswald" charset="-52"/>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u="none" strike="noStrike" dirty="0" smtClean="0"/>
                        <a:t>Результат</a:t>
                      </a:r>
                      <a:r>
                        <a:rPr lang="ru-RU" sz="1000" u="none" strike="noStrike" baseline="0" dirty="0" smtClean="0"/>
                        <a:t> оценки</a:t>
                      </a:r>
                      <a:endParaRPr lang="ru-RU" sz="1000" b="1" dirty="0">
                        <a:solidFill>
                          <a:schemeClr val="tx1"/>
                        </a:solidFill>
                      </a:endParaRPr>
                    </a:p>
                  </a:txBody>
                  <a:tcPr/>
                </a:tc>
              </a:tr>
              <a:tr h="211132">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sz="1000" u="none" strike="noStrike" dirty="0" smtClean="0"/>
                        <a:t>1. МП «Развитие образования и молодежной политики в городе Урай»</a:t>
                      </a:r>
                      <a:endParaRPr lang="ru-RU" sz="1000" dirty="0"/>
                    </a:p>
                  </a:txBody>
                  <a:tcPr>
                    <a:solidFill>
                      <a:schemeClr val="bg1"/>
                    </a:solidFill>
                  </a:tcPr>
                </a:tc>
                <a:tc>
                  <a:txBody>
                    <a:bodyPr/>
                    <a:lstStyle/>
                    <a:p>
                      <a:pPr algn="ctr" fontAlgn="b"/>
                      <a:r>
                        <a:rPr lang="ru-RU" sz="1000" u="none" strike="noStrike" dirty="0" smtClean="0"/>
                        <a:t>умеренно 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11132">
                <a:tc>
                  <a:txBody>
                    <a:bodyPr/>
                    <a:lstStyle/>
                    <a:p>
                      <a:r>
                        <a:rPr lang="ru-RU" sz="1000" u="none" strike="noStrike" dirty="0" smtClean="0"/>
                        <a:t>2. МП «Развитие физической культуры, спорта и туризма в городе Урай»</a:t>
                      </a:r>
                      <a:endParaRPr lang="ru-RU" sz="1000" dirty="0"/>
                    </a:p>
                  </a:txBody>
                  <a:tcPr>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smtClean="0"/>
                        <a:t> 3</a:t>
                      </a:r>
                      <a:r>
                        <a:rPr lang="ru-RU" sz="1000" u="none" strike="noStrike" dirty="0"/>
                        <a:t>. </a:t>
                      </a:r>
                      <a:r>
                        <a:rPr lang="ru-RU" sz="1000" u="none" strike="noStrike" dirty="0" smtClean="0"/>
                        <a:t>МП «Культура </a:t>
                      </a:r>
                      <a:r>
                        <a:rPr lang="ru-RU" sz="1000" u="none" strike="noStrike" dirty="0"/>
                        <a:t>города Урай» </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smtClean="0"/>
                        <a:t> 4</a:t>
                      </a:r>
                      <a:r>
                        <a:rPr lang="ru-RU" sz="1000" u="none" strike="noStrike" dirty="0"/>
                        <a:t>. </a:t>
                      </a:r>
                      <a:r>
                        <a:rPr lang="ru-RU" sz="1000" u="none" strike="noStrike" dirty="0" smtClean="0"/>
                        <a:t>МП «Развитие </a:t>
                      </a:r>
                      <a:r>
                        <a:rPr lang="ru-RU" sz="1000" u="none" strike="noStrike" dirty="0"/>
                        <a:t>гражданского общества на территории города Урай» </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smtClean="0"/>
                        <a:t> 5</a:t>
                      </a:r>
                      <a:r>
                        <a:rPr lang="ru-RU" sz="1000" u="none" strike="noStrike" dirty="0"/>
                        <a:t>. </a:t>
                      </a:r>
                      <a:r>
                        <a:rPr lang="ru-RU" sz="1000" u="none" strike="noStrike" dirty="0" smtClean="0"/>
                        <a:t>МП «Улучшение </a:t>
                      </a:r>
                      <a:r>
                        <a:rPr lang="ru-RU" sz="1000" u="none" strike="noStrike" dirty="0"/>
                        <a:t>жилищных условий жителей, проживающих на территории муниципального образования город Урай</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p>
                    <a:p>
                      <a:pPr algn="ctr" fontAlgn="b"/>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smtClean="0"/>
                        <a:t> 6</a:t>
                      </a:r>
                      <a:r>
                        <a:rPr lang="ru-RU" sz="1000" u="none" strike="noStrike" dirty="0"/>
                        <a:t>. </a:t>
                      </a:r>
                      <a:r>
                        <a:rPr lang="ru-RU" sz="1000" u="none" strike="noStrike" dirty="0" smtClean="0"/>
                        <a:t>МП «Защита </a:t>
                      </a:r>
                      <a:r>
                        <a:rPr lang="ru-RU" sz="1000" u="none" strike="noStrike" dirty="0"/>
                        <a:t>населения и территории от чрезвычайных ситуаций, совершенствование гражданской обороны и обеспечение первичных мер пожарной безопасности</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smtClean="0"/>
                        <a:t> 7</a:t>
                      </a:r>
                      <a:r>
                        <a:rPr lang="ru-RU" sz="1000" u="none" strike="noStrike" dirty="0"/>
                        <a:t>. </a:t>
                      </a:r>
                      <a:r>
                        <a:rPr lang="ru-RU" sz="1000" u="none" strike="noStrike" dirty="0" smtClean="0"/>
                        <a:t>МП «Охрана </a:t>
                      </a:r>
                      <a:r>
                        <a:rPr lang="ru-RU" sz="1000" u="none" strike="noStrike" dirty="0"/>
                        <a:t>окружающей среды в границах города Урай» </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a:t>8. </a:t>
                      </a:r>
                      <a:r>
                        <a:rPr lang="ru-RU" sz="1000" u="none" strike="noStrike" dirty="0" smtClean="0"/>
                        <a:t>МП «Развитие </a:t>
                      </a:r>
                      <a:r>
                        <a:rPr lang="ru-RU" sz="1000" u="none" strike="noStrike" dirty="0"/>
                        <a:t>транспортной системы города Урай» </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a:t>9. </a:t>
                      </a:r>
                      <a:r>
                        <a:rPr lang="ru-RU" sz="1000" u="none" strike="noStrike" dirty="0" smtClean="0"/>
                        <a:t>МП «Укрепление </a:t>
                      </a:r>
                      <a:r>
                        <a:rPr lang="ru-RU" sz="1000" u="none" strike="noStrike" dirty="0"/>
                        <a:t>межнационального и межконфессионального согласия, профилактика экстремизма на территории города Урай»</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algn="ctr" fontAlgn="b"/>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a:t>10. </a:t>
                      </a:r>
                      <a:r>
                        <a:rPr lang="ru-RU" sz="1000" u="none" strike="noStrike" dirty="0" smtClean="0"/>
                        <a:t>МП</a:t>
                      </a:r>
                      <a:r>
                        <a:rPr lang="ru-RU" sz="1000" u="none" strike="noStrike" baseline="0" dirty="0" smtClean="0"/>
                        <a:t> </a:t>
                      </a:r>
                      <a:r>
                        <a:rPr lang="ru-RU" sz="1000" u="none" strike="noStrike" dirty="0" smtClean="0"/>
                        <a:t>«Профилактика </a:t>
                      </a:r>
                      <a:r>
                        <a:rPr lang="ru-RU" sz="1000" u="none" strike="noStrike" dirty="0"/>
                        <a:t>правонарушений на территории города Урай</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a:t>11. </a:t>
                      </a:r>
                      <a:r>
                        <a:rPr lang="ru-RU" sz="1000" u="none" strike="noStrike" dirty="0" smtClean="0"/>
                        <a:t>МП «Развитие </a:t>
                      </a:r>
                      <a:r>
                        <a:rPr lang="ru-RU" sz="1000" u="none" strike="noStrike" dirty="0"/>
                        <a:t>малого и среднего предпринимательства, потребительского рынка и сельскохозяйственных товаропроизводителей города Урай» </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p>
                    <a:p>
                      <a:pPr algn="ctr" fontAlgn="b"/>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a:t>12. </a:t>
                      </a:r>
                      <a:r>
                        <a:rPr lang="ru-RU" sz="1000" u="none" strike="noStrike" dirty="0" smtClean="0"/>
                        <a:t>МП «Информационное </a:t>
                      </a:r>
                      <a:r>
                        <a:rPr lang="ru-RU" sz="1000" u="none" strike="noStrike" dirty="0"/>
                        <a:t>общество – Урай</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a:t>13. </a:t>
                      </a:r>
                      <a:r>
                        <a:rPr lang="ru-RU" sz="1000" u="none" strike="noStrike" dirty="0" smtClean="0"/>
                        <a:t>МП  «</a:t>
                      </a:r>
                      <a:r>
                        <a:rPr lang="ru-RU" sz="1000" u="none" strike="noStrike" dirty="0"/>
                        <a:t>Формирование комфортной  городской среды города Урай»</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a:t>14. </a:t>
                      </a:r>
                      <a:r>
                        <a:rPr lang="ru-RU" sz="1000" u="none" strike="noStrike" dirty="0" smtClean="0"/>
                        <a:t>МП «Обеспечение </a:t>
                      </a:r>
                      <a:r>
                        <a:rPr lang="ru-RU" sz="1000" u="none" strike="noStrike" dirty="0"/>
                        <a:t>градостроительной деятельности на территории города Урай</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137679">
                <a:tc>
                  <a:txBody>
                    <a:bodyPr/>
                    <a:lstStyle/>
                    <a:p>
                      <a:pPr algn="l" fontAlgn="b"/>
                      <a:r>
                        <a:rPr lang="ru-RU" sz="1000" u="none" strike="noStrike" dirty="0"/>
                        <a:t>15. </a:t>
                      </a:r>
                      <a:r>
                        <a:rPr lang="ru-RU" sz="1000" u="none" strike="noStrike" dirty="0" smtClean="0"/>
                        <a:t>МП «Управление </a:t>
                      </a:r>
                      <a:r>
                        <a:rPr lang="ru-RU" sz="1000" u="none" strike="noStrike" dirty="0"/>
                        <a:t>муниципальными финансами в городе Урай» </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a:t>16. </a:t>
                      </a:r>
                      <a:r>
                        <a:rPr lang="ru-RU" sz="1000" u="none" strike="noStrike" dirty="0" smtClean="0"/>
                        <a:t>МП «Совершенствование </a:t>
                      </a:r>
                      <a:r>
                        <a:rPr lang="ru-RU" sz="1000" u="none" strike="noStrike" dirty="0"/>
                        <a:t>и развитие муниципального управления в городе Урай</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algn="ctr" fontAlgn="b"/>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r h="269637">
                <a:tc>
                  <a:txBody>
                    <a:bodyPr/>
                    <a:lstStyle/>
                    <a:p>
                      <a:pPr algn="l" fontAlgn="b"/>
                      <a:r>
                        <a:rPr lang="ru-RU" sz="1000" u="none" strike="noStrike" dirty="0"/>
                        <a:t>17. </a:t>
                      </a:r>
                      <a:r>
                        <a:rPr lang="ru-RU" sz="1000" u="none" strike="noStrike" dirty="0" smtClean="0"/>
                        <a:t>МП «Развитие </a:t>
                      </a:r>
                      <a:r>
                        <a:rPr lang="ru-RU" sz="1000" u="none" strike="noStrike" dirty="0"/>
                        <a:t>жилищно-коммунального комплекса и повышение энергетической эффективности в городе Урай</a:t>
                      </a:r>
                      <a:r>
                        <a:rPr lang="ru-RU" sz="1000" u="none" strike="noStrike" dirty="0" smtClean="0"/>
                        <a:t>»</a:t>
                      </a:r>
                      <a:endParaRPr lang="ru-RU" sz="1000" b="0" i="0" u="none" strike="noStrike" dirty="0">
                        <a:solidFill>
                          <a:srgbClr val="000000"/>
                        </a:solidFill>
                        <a:latin typeface="Oswald" charset="-52"/>
                      </a:endParaRPr>
                    </a:p>
                  </a:txBody>
                  <a:tcPr marL="6608" marR="6608" marT="6608" marB="0" anchor="b">
                    <a:solidFill>
                      <a:schemeClr val="bg1"/>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u="none" strike="noStrike" dirty="0" smtClean="0"/>
                        <a:t>эффективная</a:t>
                      </a:r>
                      <a:endParaRPr lang="ru-RU" sz="1000" b="0" i="0" u="none" strike="noStrike" dirty="0">
                        <a:solidFill>
                          <a:srgbClr val="000000"/>
                        </a:solidFill>
                        <a:latin typeface="Oswald" charset="-52"/>
                      </a:endParaRPr>
                    </a:p>
                  </a:txBody>
                  <a:tcPr marL="6608" marR="6608" marT="6608" marB="0" anchor="b">
                    <a:solidFill>
                      <a:schemeClr val="bg1"/>
                    </a:solidFill>
                  </a:tcPr>
                </a:tc>
              </a:tr>
            </a:tbl>
          </a:graphicData>
        </a:graphic>
      </p:graphicFrame>
      <p:cxnSp>
        <p:nvCxnSpPr>
          <p:cNvPr id="14" name="Прямая со стрелкой 13"/>
          <p:cNvCxnSpPr/>
          <p:nvPr/>
        </p:nvCxnSpPr>
        <p:spPr>
          <a:xfrm flipV="1">
            <a:off x="4572000" y="5486400"/>
            <a:ext cx="838200" cy="7620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62376" y="43350"/>
            <a:ext cx="10148424" cy="794851"/>
          </a:xfrm>
          <a:prstGeom prst="rect">
            <a:avLst/>
          </a:prstGeom>
          <a:noFill/>
        </p:spPr>
      </p:pic>
      <p:sp>
        <p:nvSpPr>
          <p:cNvPr id="2" name="Прямоугольник 1">
            <a:extLst>
              <a:ext uri="{FF2B5EF4-FFF2-40B4-BE49-F238E27FC236}">
                <a16:creationId xmlns:a16="http://schemas.microsoft.com/office/drawing/2014/main" xmlns="" id="{3B8F5CD0-03BA-4D49-854F-94AA35F63CE8}"/>
              </a:ext>
            </a:extLst>
          </p:cNvPr>
          <p:cNvSpPr/>
          <p:nvPr/>
        </p:nvSpPr>
        <p:spPr>
          <a:xfrm>
            <a:off x="609600" y="152401"/>
            <a:ext cx="9448800" cy="646331"/>
          </a:xfrm>
          <a:prstGeom prst="rect">
            <a:avLst/>
          </a:prstGeom>
        </p:spPr>
        <p:txBody>
          <a:bodyPr wrap="square">
            <a:spAutoFit/>
          </a:bodyPr>
          <a:lstStyle/>
          <a:p>
            <a:pPr lvl="0" fontAlgn="base">
              <a:spcBef>
                <a:spcPct val="0"/>
              </a:spcBef>
              <a:spcAft>
                <a:spcPct val="0"/>
              </a:spcAft>
            </a:pPr>
            <a:r>
              <a:rPr lang="ru-RU" dirty="0">
                <a:solidFill>
                  <a:schemeClr val="bg1"/>
                </a:solidFill>
                <a:cs typeface="Times New Roman Cyr" pitchFamily="18" charset="0"/>
              </a:rPr>
              <a:t>РЕГИОНАЛЬНЫЕ ПРОЕКТЫ, НАПРАВЛЕННЫЕ НА ДОСТИЖЕНИЕ РЕЗУЛЬТАТОВ НАЦИОНАЛЬНЫХ ПРОЕКТОВ,РЕАЛИЗУЕМЫХ НА ТЕРРИТОРИИ ГОРОДА УРАЙ В 2025 </a:t>
            </a:r>
            <a:r>
              <a:rPr lang="ru-RU" dirty="0" smtClean="0">
                <a:solidFill>
                  <a:schemeClr val="bg1"/>
                </a:solidFill>
                <a:cs typeface="Times New Roman Cyr" pitchFamily="18" charset="0"/>
              </a:rPr>
              <a:t>ГОДУ</a:t>
            </a:r>
            <a:endParaRPr lang="ru-RU" dirty="0">
              <a:solidFill>
                <a:schemeClr val="bg1"/>
              </a:solidFill>
              <a:cs typeface="Times New Roman Cyr" pitchFamily="18" charset="0"/>
            </a:endParaRPr>
          </a:p>
        </p:txBody>
      </p:sp>
      <p:sp>
        <p:nvSpPr>
          <p:cNvPr id="7" name="Прямоугольник 6">
            <a:extLst>
              <a:ext uri="{FF2B5EF4-FFF2-40B4-BE49-F238E27FC236}">
                <a16:creationId xmlns:a16="http://schemas.microsoft.com/office/drawing/2014/main" xmlns="" id="{3AB5B7CC-749A-4AC6-9BD3-D93C7FBF0E9F}"/>
              </a:ext>
            </a:extLst>
          </p:cNvPr>
          <p:cNvSpPr/>
          <p:nvPr/>
        </p:nvSpPr>
        <p:spPr>
          <a:xfrm>
            <a:off x="-228600" y="838202"/>
            <a:ext cx="11887200" cy="584775"/>
          </a:xfrm>
          <a:prstGeom prst="rect">
            <a:avLst/>
          </a:prstGeom>
        </p:spPr>
        <p:txBody>
          <a:bodyPr wrap="square">
            <a:spAutoFit/>
          </a:bodyPr>
          <a:lstStyle/>
          <a:p>
            <a:pPr lvl="0" indent="444500" fontAlgn="base">
              <a:spcBef>
                <a:spcPct val="0"/>
              </a:spcBef>
              <a:spcAft>
                <a:spcPct val="0"/>
              </a:spcAft>
            </a:pPr>
            <a:r>
              <a:rPr lang="ru-RU" sz="1600" dirty="0" smtClean="0">
                <a:latin typeface="Oswald" panose="020B0604020202020204" charset="-52"/>
                <a:cs typeface="Times New Roman Cyr" pitchFamily="18" charset="0"/>
              </a:rPr>
              <a:t>Город </a:t>
            </a:r>
            <a:r>
              <a:rPr lang="ru-RU" sz="1600" dirty="0">
                <a:latin typeface="Oswald" panose="020B0604020202020204" charset="-52"/>
                <a:cs typeface="Times New Roman Cyr" pitchFamily="18" charset="0"/>
              </a:rPr>
              <a:t>Урай принимал участие в реализации </a:t>
            </a:r>
            <a:r>
              <a:rPr lang="ru-RU" sz="1600" dirty="0" smtClean="0">
                <a:latin typeface="Oswald" panose="020B0604020202020204" charset="-52"/>
                <a:cs typeface="Times New Roman Cyr" pitchFamily="18" charset="0"/>
              </a:rPr>
              <a:t>3-х</a:t>
            </a:r>
            <a:r>
              <a:rPr lang="ru-RU" sz="1600" b="1" u="sng" dirty="0" smtClean="0">
                <a:latin typeface="Oswald" panose="020B0604020202020204" charset="-52"/>
                <a:cs typeface="Times New Roman Cyr" pitchFamily="18" charset="0"/>
              </a:rPr>
              <a:t> </a:t>
            </a:r>
            <a:r>
              <a:rPr lang="ru-RU" sz="1600" b="1" u="sng" dirty="0">
                <a:latin typeface="Oswald" panose="020B0604020202020204" charset="-52"/>
                <a:cs typeface="Times New Roman Cyr" pitchFamily="18" charset="0"/>
              </a:rPr>
              <a:t>национальных </a:t>
            </a:r>
            <a:r>
              <a:rPr lang="ru-RU" sz="1600" b="1" u="sng" dirty="0" smtClean="0">
                <a:latin typeface="Oswald" panose="020B0604020202020204" charset="-52"/>
                <a:cs typeface="Times New Roman Cyr" pitchFamily="18" charset="0"/>
              </a:rPr>
              <a:t>проектах, </a:t>
            </a:r>
            <a:r>
              <a:rPr lang="ru-RU" sz="1600" u="sng" dirty="0" smtClean="0">
                <a:latin typeface="Oswald" panose="020B0604020202020204" charset="-52"/>
                <a:cs typeface="Times New Roman Cyr" pitchFamily="18" charset="0"/>
              </a:rPr>
              <a:t>на реализацию которых</a:t>
            </a:r>
          </a:p>
          <a:p>
            <a:pPr lvl="0" indent="444500" fontAlgn="base">
              <a:spcBef>
                <a:spcPct val="0"/>
              </a:spcBef>
              <a:spcAft>
                <a:spcPct val="0"/>
              </a:spcAft>
            </a:pPr>
            <a:r>
              <a:rPr lang="ru-RU" sz="1600" u="sng" dirty="0" smtClean="0">
                <a:latin typeface="Oswald" panose="020B0604020202020204" charset="-52"/>
                <a:cs typeface="Times New Roman Cyr" pitchFamily="18" charset="0"/>
              </a:rPr>
              <a:t> было направлено в </a:t>
            </a:r>
            <a:r>
              <a:rPr lang="ru-RU" sz="1600" dirty="0" smtClean="0">
                <a:latin typeface="Oswald" panose="020B0604020202020204" charset="-52"/>
                <a:ea typeface="Times New Roman" pitchFamily="18" charset="0"/>
                <a:cs typeface="Times New Roman Cyr" pitchFamily="18" charset="0"/>
              </a:rPr>
              <a:t> </a:t>
            </a:r>
            <a:r>
              <a:rPr lang="ru-RU" sz="1600" dirty="0">
                <a:latin typeface="Oswald" panose="020B0604020202020204" charset="-52"/>
                <a:ea typeface="Times New Roman" pitchFamily="18" charset="0"/>
                <a:cs typeface="Times New Roman Cyr" pitchFamily="18" charset="0"/>
              </a:rPr>
              <a:t>2025 году </a:t>
            </a:r>
            <a:r>
              <a:rPr lang="ru-RU" sz="1600" b="1" dirty="0" smtClean="0">
                <a:latin typeface="Oswald" panose="020B0604020202020204" charset="-52"/>
                <a:ea typeface="Times New Roman" pitchFamily="18" charset="0"/>
                <a:cs typeface="Times New Roman Cyr" pitchFamily="18" charset="0"/>
              </a:rPr>
              <a:t>249 </a:t>
            </a:r>
            <a:r>
              <a:rPr lang="ru-RU" sz="1600" b="1" dirty="0">
                <a:latin typeface="Oswald" panose="020B0604020202020204" charset="-52"/>
                <a:ea typeface="Times New Roman" pitchFamily="18" charset="0"/>
                <a:cs typeface="Times New Roman Cyr" pitchFamily="18" charset="0"/>
              </a:rPr>
              <a:t>421,4 </a:t>
            </a:r>
            <a:r>
              <a:rPr lang="ru-RU" sz="1600" b="1" dirty="0" smtClean="0">
                <a:latin typeface="Oswald" panose="020B0604020202020204" charset="-52"/>
                <a:ea typeface="Times New Roman" pitchFamily="18" charset="0"/>
                <a:cs typeface="Times New Roman Cyr" pitchFamily="18" charset="0"/>
              </a:rPr>
              <a:t>тыс.руб.</a:t>
            </a:r>
            <a:r>
              <a:rPr lang="ru-RU" sz="1600" dirty="0" smtClean="0">
                <a:latin typeface="Oswald" panose="020B0604020202020204" charset="-52"/>
                <a:ea typeface="Times New Roman" pitchFamily="18" charset="0"/>
                <a:cs typeface="Times New Roman Cyr" pitchFamily="18" charset="0"/>
              </a:rPr>
              <a:t>:</a:t>
            </a:r>
            <a:r>
              <a:rPr lang="ru-RU" sz="1600" dirty="0" smtClean="0">
                <a:latin typeface="Oswald" panose="020B0604020202020204" charset="-52"/>
                <a:cs typeface="Times New Roman Cyr" pitchFamily="18" charset="0"/>
              </a:rPr>
              <a:t> </a:t>
            </a:r>
            <a:endParaRPr lang="ru-RU" sz="1600" dirty="0">
              <a:latin typeface="Oswald" panose="020B0604020202020204" charset="-52"/>
              <a:cs typeface="Times New Roman Cyr" pitchFamily="18" charset="0"/>
            </a:endParaRPr>
          </a:p>
        </p:txBody>
      </p:sp>
      <p:sp>
        <p:nvSpPr>
          <p:cNvPr id="17" name="Прямоугольник 16">
            <a:extLst>
              <a:ext uri="{FF2B5EF4-FFF2-40B4-BE49-F238E27FC236}">
                <a16:creationId xmlns:a16="http://schemas.microsoft.com/office/drawing/2014/main" xmlns="" id="{686ED1CD-0E71-4048-BF94-C4DAD1EA9DE4}"/>
              </a:ext>
            </a:extLst>
          </p:cNvPr>
          <p:cNvSpPr/>
          <p:nvPr/>
        </p:nvSpPr>
        <p:spPr>
          <a:xfrm>
            <a:off x="9601200" y="1676400"/>
            <a:ext cx="2286001" cy="584775"/>
          </a:xfrm>
          <a:prstGeom prst="rect">
            <a:avLst/>
          </a:prstGeom>
        </p:spPr>
        <p:txBody>
          <a:bodyPr wrap="square">
            <a:spAutoFit/>
          </a:bodyPr>
          <a:lstStyle/>
          <a:p>
            <a:r>
              <a:rPr lang="ru-RU" sz="1600" dirty="0">
                <a:latin typeface="Oswald" panose="020B0604020202020204" charset="-52"/>
                <a:cs typeface="Times New Roman Cyr" pitchFamily="18" charset="0"/>
              </a:rPr>
              <a:t>План – </a:t>
            </a:r>
            <a:r>
              <a:rPr lang="ru-RU" sz="1600" dirty="0" smtClean="0">
                <a:latin typeface="Oswald" panose="020B0604020202020204" charset="-52"/>
                <a:cs typeface="Times New Roman Cyr" pitchFamily="18" charset="0"/>
              </a:rPr>
              <a:t>714,3 тыс.руб.</a:t>
            </a:r>
            <a:endParaRPr lang="ru-RU" sz="1600" dirty="0">
              <a:latin typeface="Oswald" panose="020B0604020202020204" charset="-52"/>
              <a:cs typeface="Times New Roman Cyr" pitchFamily="18" charset="0"/>
            </a:endParaRPr>
          </a:p>
          <a:p>
            <a:r>
              <a:rPr lang="ru-RU" sz="1600" dirty="0">
                <a:latin typeface="Oswald" panose="020B0604020202020204" charset="-52"/>
                <a:cs typeface="Times New Roman Cyr" pitchFamily="18" charset="0"/>
              </a:rPr>
              <a:t>исполнено – </a:t>
            </a:r>
            <a:r>
              <a:rPr lang="ru-RU" sz="1600" dirty="0" smtClean="0">
                <a:latin typeface="Oswald" panose="020B0604020202020204" charset="-52"/>
                <a:cs typeface="Times New Roman Cyr" pitchFamily="18" charset="0"/>
              </a:rPr>
              <a:t>714,3 тыс.руб.</a:t>
            </a:r>
            <a:endParaRPr lang="ru-RU" sz="1600" dirty="0">
              <a:latin typeface="Oswald" panose="020B0604020202020204" charset="-52"/>
              <a:cs typeface="Times New Roman Cyr" pitchFamily="18" charset="0"/>
            </a:endParaRPr>
          </a:p>
        </p:txBody>
      </p:sp>
      <p:sp>
        <p:nvSpPr>
          <p:cNvPr id="14" name="Прямоугольник 13">
            <a:extLst>
              <a:ext uri="{FF2B5EF4-FFF2-40B4-BE49-F238E27FC236}">
                <a16:creationId xmlns:a16="http://schemas.microsoft.com/office/drawing/2014/main" xmlns="" id="{D41C3F70-F3A5-4925-A9F5-DDF4126747C1}"/>
              </a:ext>
            </a:extLst>
          </p:cNvPr>
          <p:cNvSpPr/>
          <p:nvPr/>
        </p:nvSpPr>
        <p:spPr>
          <a:xfrm>
            <a:off x="9601200" y="2590800"/>
            <a:ext cx="2590800" cy="584775"/>
          </a:xfrm>
          <a:prstGeom prst="rect">
            <a:avLst/>
          </a:prstGeom>
        </p:spPr>
        <p:txBody>
          <a:bodyPr wrap="square">
            <a:spAutoFit/>
          </a:bodyPr>
          <a:lstStyle/>
          <a:p>
            <a:r>
              <a:rPr lang="ru-RU" sz="1600" dirty="0">
                <a:latin typeface="Oswald" panose="020B0604020202020204" charset="-52"/>
                <a:cs typeface="Times New Roman Cyr" pitchFamily="18" charset="0"/>
              </a:rPr>
              <a:t>План – 69 </a:t>
            </a:r>
            <a:r>
              <a:rPr lang="ru-RU" sz="1600" dirty="0" smtClean="0">
                <a:latin typeface="Oswald" panose="020B0604020202020204" charset="-52"/>
                <a:cs typeface="Times New Roman Cyr" pitchFamily="18" charset="0"/>
              </a:rPr>
              <a:t>436,5 тыс.руб.</a:t>
            </a:r>
            <a:endParaRPr lang="ru-RU" sz="1600" dirty="0">
              <a:latin typeface="Oswald" panose="020B0604020202020204" charset="-52"/>
              <a:cs typeface="Times New Roman Cyr" pitchFamily="18" charset="0"/>
            </a:endParaRPr>
          </a:p>
          <a:p>
            <a:r>
              <a:rPr lang="ru-RU" sz="1600" dirty="0">
                <a:latin typeface="Oswald" panose="020B0604020202020204" charset="-52"/>
                <a:cs typeface="Times New Roman Cyr" pitchFamily="18" charset="0"/>
              </a:rPr>
              <a:t>исполнено – 69 </a:t>
            </a:r>
            <a:r>
              <a:rPr lang="ru-RU" sz="1600" dirty="0" smtClean="0">
                <a:latin typeface="Oswald" panose="020B0604020202020204" charset="-52"/>
                <a:cs typeface="Times New Roman Cyr" pitchFamily="18" charset="0"/>
              </a:rPr>
              <a:t>395,0 тыс.руб.</a:t>
            </a:r>
            <a:endParaRPr lang="ru-RU" sz="1600" dirty="0"/>
          </a:p>
        </p:txBody>
      </p:sp>
      <p:sp>
        <p:nvSpPr>
          <p:cNvPr id="15" name="Прямоугольник 14">
            <a:extLst>
              <a:ext uri="{FF2B5EF4-FFF2-40B4-BE49-F238E27FC236}">
                <a16:creationId xmlns:a16="http://schemas.microsoft.com/office/drawing/2014/main" xmlns="" id="{234A74C2-519E-4ABC-B2E3-529842A7F126}"/>
              </a:ext>
            </a:extLst>
          </p:cNvPr>
          <p:cNvSpPr/>
          <p:nvPr/>
        </p:nvSpPr>
        <p:spPr>
          <a:xfrm>
            <a:off x="9601200" y="4419600"/>
            <a:ext cx="2743200" cy="584775"/>
          </a:xfrm>
          <a:prstGeom prst="rect">
            <a:avLst/>
          </a:prstGeom>
        </p:spPr>
        <p:txBody>
          <a:bodyPr wrap="square">
            <a:spAutoFit/>
          </a:bodyPr>
          <a:lstStyle/>
          <a:p>
            <a:r>
              <a:rPr lang="ru-RU" sz="1600" dirty="0">
                <a:latin typeface="Oswald" panose="020B0604020202020204" charset="-52"/>
                <a:cs typeface="Times New Roman Cyr" pitchFamily="18" charset="0"/>
              </a:rPr>
              <a:t>План – 126 </a:t>
            </a:r>
            <a:r>
              <a:rPr lang="ru-RU" sz="1600" dirty="0" smtClean="0">
                <a:latin typeface="Oswald" panose="020B0604020202020204" charset="-52"/>
                <a:cs typeface="Times New Roman Cyr" pitchFamily="18" charset="0"/>
              </a:rPr>
              <a:t>654,0 тыс.руб.</a:t>
            </a:r>
            <a:endParaRPr lang="ru-RU" sz="1600" dirty="0">
              <a:latin typeface="Oswald" panose="020B0604020202020204" charset="-52"/>
              <a:cs typeface="Times New Roman Cyr" pitchFamily="18" charset="0"/>
            </a:endParaRPr>
          </a:p>
          <a:p>
            <a:r>
              <a:rPr lang="ru-RU" sz="1600" dirty="0">
                <a:latin typeface="Oswald" panose="020B0604020202020204" charset="-52"/>
                <a:cs typeface="Times New Roman Cyr" pitchFamily="18" charset="0"/>
              </a:rPr>
              <a:t>исполнено – 126 </a:t>
            </a:r>
            <a:r>
              <a:rPr lang="ru-RU" sz="1600" dirty="0" smtClean="0">
                <a:latin typeface="Oswald" panose="020B0604020202020204" charset="-52"/>
                <a:cs typeface="Times New Roman Cyr" pitchFamily="18" charset="0"/>
              </a:rPr>
              <a:t>234,9 тыс.руб.</a:t>
            </a:r>
            <a:endParaRPr lang="ru-RU" sz="1600" dirty="0"/>
          </a:p>
        </p:txBody>
      </p:sp>
      <p:sp>
        <p:nvSpPr>
          <p:cNvPr id="16" name="Прямоугольник 15">
            <a:extLst>
              <a:ext uri="{FF2B5EF4-FFF2-40B4-BE49-F238E27FC236}">
                <a16:creationId xmlns:a16="http://schemas.microsoft.com/office/drawing/2014/main" xmlns="" id="{2096C469-502F-4E36-AEA0-F03902C55425}"/>
              </a:ext>
            </a:extLst>
          </p:cNvPr>
          <p:cNvSpPr/>
          <p:nvPr/>
        </p:nvSpPr>
        <p:spPr>
          <a:xfrm>
            <a:off x="9601200" y="5562600"/>
            <a:ext cx="2461009" cy="584775"/>
          </a:xfrm>
          <a:prstGeom prst="rect">
            <a:avLst/>
          </a:prstGeom>
        </p:spPr>
        <p:txBody>
          <a:bodyPr wrap="square">
            <a:spAutoFit/>
          </a:bodyPr>
          <a:lstStyle/>
          <a:p>
            <a:r>
              <a:rPr lang="ru-RU" sz="1600" dirty="0">
                <a:latin typeface="Oswald" panose="020B0604020202020204" charset="-52"/>
                <a:cs typeface="Times New Roman Cyr" pitchFamily="18" charset="0"/>
              </a:rPr>
              <a:t>План – 4 </a:t>
            </a:r>
            <a:r>
              <a:rPr lang="ru-RU" sz="1600" dirty="0" smtClean="0">
                <a:latin typeface="Oswald" panose="020B0604020202020204" charset="-52"/>
                <a:cs typeface="Times New Roman Cyr" pitchFamily="18" charset="0"/>
              </a:rPr>
              <a:t>170,4 тыс.руб.</a:t>
            </a:r>
            <a:endParaRPr lang="ru-RU" sz="1600" dirty="0">
              <a:latin typeface="Oswald" panose="020B0604020202020204" charset="-52"/>
              <a:cs typeface="Times New Roman Cyr" pitchFamily="18" charset="0"/>
            </a:endParaRPr>
          </a:p>
          <a:p>
            <a:r>
              <a:rPr lang="ru-RU" sz="1600" dirty="0">
                <a:latin typeface="Oswald" panose="020B0604020202020204" charset="-52"/>
                <a:cs typeface="Times New Roman Cyr" pitchFamily="18" charset="0"/>
              </a:rPr>
              <a:t>исполнено – 4 </a:t>
            </a:r>
            <a:r>
              <a:rPr lang="ru-RU" sz="1600" dirty="0" smtClean="0">
                <a:latin typeface="Oswald" panose="020B0604020202020204" charset="-52"/>
                <a:cs typeface="Times New Roman Cyr" pitchFamily="18" charset="0"/>
              </a:rPr>
              <a:t>170,4 тыс.руб.</a:t>
            </a:r>
            <a:endParaRPr lang="ru-RU" sz="1600" dirty="0"/>
          </a:p>
        </p:txBody>
      </p:sp>
      <p:sp>
        <p:nvSpPr>
          <p:cNvPr id="11" name="Прямоугольник 10"/>
          <p:cNvSpPr/>
          <p:nvPr/>
        </p:nvSpPr>
        <p:spPr>
          <a:xfrm>
            <a:off x="9601200" y="3733800"/>
            <a:ext cx="2590800" cy="584775"/>
          </a:xfrm>
          <a:prstGeom prst="rect">
            <a:avLst/>
          </a:prstGeom>
        </p:spPr>
        <p:txBody>
          <a:bodyPr wrap="square">
            <a:spAutoFit/>
          </a:bodyPr>
          <a:lstStyle/>
          <a:p>
            <a:r>
              <a:rPr lang="ru-RU" sz="1600" dirty="0">
                <a:latin typeface="Oswald" panose="020B0604020202020204" charset="-52"/>
                <a:cs typeface="Times New Roman Cyr" pitchFamily="18" charset="0"/>
              </a:rPr>
              <a:t>План – 49 </a:t>
            </a:r>
            <a:r>
              <a:rPr lang="ru-RU" sz="1600" dirty="0" smtClean="0">
                <a:latin typeface="Oswald" panose="020B0604020202020204" charset="-52"/>
                <a:cs typeface="Times New Roman Cyr" pitchFamily="18" charset="0"/>
              </a:rPr>
              <a:t>181,4 тыс.руб.</a:t>
            </a:r>
            <a:endParaRPr lang="ru-RU" sz="1600" dirty="0">
              <a:latin typeface="Oswald" panose="020B0604020202020204" charset="-52"/>
              <a:cs typeface="Times New Roman Cyr" pitchFamily="18" charset="0"/>
            </a:endParaRPr>
          </a:p>
          <a:p>
            <a:r>
              <a:rPr lang="ru-RU" sz="1600" dirty="0">
                <a:latin typeface="Oswald" panose="020B0604020202020204" charset="-52"/>
                <a:cs typeface="Times New Roman Cyr" pitchFamily="18" charset="0"/>
              </a:rPr>
              <a:t>исполнено – 48 </a:t>
            </a:r>
            <a:r>
              <a:rPr lang="ru-RU" sz="1600" dirty="0" smtClean="0">
                <a:latin typeface="Oswald" panose="020B0604020202020204" charset="-52"/>
                <a:cs typeface="Times New Roman Cyr" pitchFamily="18" charset="0"/>
              </a:rPr>
              <a:t>906,8 тыс.руб.</a:t>
            </a:r>
            <a:endParaRPr lang="ru-RU" sz="1600" dirty="0"/>
          </a:p>
        </p:txBody>
      </p:sp>
      <p:sp>
        <p:nvSpPr>
          <p:cNvPr id="3" name="Прямоугольник 2">
            <a:extLst>
              <a:ext uri="{FF2B5EF4-FFF2-40B4-BE49-F238E27FC236}">
                <a16:creationId xmlns:a16="http://schemas.microsoft.com/office/drawing/2014/main" xmlns="" id="{08DE7674-48FD-4034-839F-7EFE3D46F54F}"/>
              </a:ext>
            </a:extLst>
          </p:cNvPr>
          <p:cNvSpPr/>
          <p:nvPr/>
        </p:nvSpPr>
        <p:spPr>
          <a:xfrm>
            <a:off x="11430000" y="2"/>
            <a:ext cx="879019" cy="276999"/>
          </a:xfrm>
          <a:prstGeom prst="rect">
            <a:avLst/>
          </a:prstGeom>
        </p:spPr>
        <p:txBody>
          <a:bodyPr wrap="square">
            <a:spAutoFit/>
          </a:bodyPr>
          <a:lstStyle/>
          <a:p>
            <a:r>
              <a:rPr lang="ru-RU" sz="1200" dirty="0">
                <a:cs typeface="Times New Roman" panose="02020603050405020304" pitchFamily="18" charset="0"/>
              </a:rPr>
              <a:t>Слайд </a:t>
            </a:r>
            <a:r>
              <a:rPr lang="ru-RU" sz="1200" dirty="0" smtClean="0">
                <a:cs typeface="Times New Roman" panose="02020603050405020304" pitchFamily="18" charset="0"/>
              </a:rPr>
              <a:t>10</a:t>
            </a:r>
            <a:endParaRPr lang="ru-RU" sz="1200" dirty="0">
              <a:cs typeface="Times New Roman" panose="02020603050405020304" pitchFamily="18" charset="0"/>
            </a:endParaRPr>
          </a:p>
        </p:txBody>
      </p:sp>
      <p:graphicFrame>
        <p:nvGraphicFramePr>
          <p:cNvPr id="12" name="Схема 11"/>
          <p:cNvGraphicFramePr/>
          <p:nvPr/>
        </p:nvGraphicFramePr>
        <p:xfrm>
          <a:off x="1066800" y="1524000"/>
          <a:ext cx="8128000" cy="3505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Группа 17"/>
          <p:cNvGrpSpPr/>
          <p:nvPr/>
        </p:nvGrpSpPr>
        <p:grpSpPr>
          <a:xfrm>
            <a:off x="1066800" y="5105400"/>
            <a:ext cx="3265470" cy="1524000"/>
            <a:chOff x="0" y="1785602"/>
            <a:chExt cx="3265470" cy="1414796"/>
          </a:xfrm>
        </p:grpSpPr>
        <p:sp>
          <p:nvSpPr>
            <p:cNvPr id="19" name="Скругленный прямоугольник 18"/>
            <p:cNvSpPr/>
            <p:nvPr/>
          </p:nvSpPr>
          <p:spPr>
            <a:xfrm>
              <a:off x="0" y="1785602"/>
              <a:ext cx="3251200" cy="1414796"/>
            </a:xfrm>
            <a:prstGeom prst="roundRect">
              <a:avLst/>
            </a:prstGeom>
            <a:solidFill>
              <a:schemeClr val="bg1"/>
            </a:solidFill>
            <a:ln>
              <a:solidFill>
                <a:srgbClr val="00B050"/>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Скругленный прямоугольник 4"/>
            <p:cNvSpPr/>
            <p:nvPr/>
          </p:nvSpPr>
          <p:spPr>
            <a:xfrm>
              <a:off x="152400" y="1785602"/>
              <a:ext cx="3113070" cy="1276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tx1"/>
                  </a:solidFill>
                </a:rPr>
                <a:t>Национальный проект «Эффективная и конкурентная экономика» </a:t>
              </a:r>
              <a:endParaRPr lang="ru-RU" sz="1800" kern="1200" dirty="0">
                <a:solidFill>
                  <a:schemeClr val="tx1"/>
                </a:solidFill>
              </a:endParaRPr>
            </a:p>
          </p:txBody>
        </p:sp>
      </p:grpSp>
      <p:grpSp>
        <p:nvGrpSpPr>
          <p:cNvPr id="6" name="Группа 20"/>
          <p:cNvGrpSpPr/>
          <p:nvPr/>
        </p:nvGrpSpPr>
        <p:grpSpPr>
          <a:xfrm>
            <a:off x="4343400" y="5105400"/>
            <a:ext cx="5029200" cy="1447801"/>
            <a:chOff x="3251199" y="1542998"/>
            <a:chExt cx="4876800" cy="1563982"/>
          </a:xfrm>
          <a:solidFill>
            <a:schemeClr val="bg1"/>
          </a:solidFill>
        </p:grpSpPr>
        <p:sp>
          <p:nvSpPr>
            <p:cNvPr id="22" name="Стрелка вправо 21"/>
            <p:cNvSpPr/>
            <p:nvPr/>
          </p:nvSpPr>
          <p:spPr>
            <a:xfrm>
              <a:off x="3251199" y="1542998"/>
              <a:ext cx="4876800" cy="1563982"/>
            </a:xfrm>
            <a:prstGeom prst="rightArrow">
              <a:avLst>
                <a:gd name="adj1" fmla="val 75000"/>
                <a:gd name="adj2" fmla="val 50000"/>
              </a:avLst>
            </a:prstGeom>
            <a:grpFill/>
            <a:ln>
              <a:solidFill>
                <a:srgbClr val="00B050">
                  <a:alpha val="90000"/>
                </a:srgb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3" name="Стрелка вправо 4"/>
            <p:cNvSpPr/>
            <p:nvPr/>
          </p:nvSpPr>
          <p:spPr>
            <a:xfrm>
              <a:off x="3327398" y="1793236"/>
              <a:ext cx="4209474" cy="933147"/>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ru-RU" sz="1800" kern="1200" dirty="0" smtClean="0"/>
                <a:t>Региональный проект «Малое и среднее предпринимательство и поддержка индивидуальной предпринимательской инициативы» -100%</a:t>
              </a:r>
              <a:endParaRPr lang="ru-RU" sz="1800" kern="1200" dirty="0"/>
            </a:p>
          </p:txBody>
        </p:sp>
      </p:grpSp>
    </p:spTree>
    <p:extLst>
      <p:ext uri="{BB962C8B-B14F-4D97-AF65-F5344CB8AC3E}">
        <p14:creationId xmlns:p14="http://schemas.microsoft.com/office/powerpoint/2010/main" xmlns="" val="3206802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ото: Telegram | Югра Z Официально"/>
          <p:cNvPicPr>
            <a:picLocks noChangeAspect="1" noChangeArrowheads="1"/>
          </p:cNvPicPr>
          <p:nvPr/>
        </p:nvPicPr>
        <p:blipFill>
          <a:blip r:embed="rId2" cstate="print"/>
          <a:srcRect/>
          <a:stretch>
            <a:fillRect/>
          </a:stretch>
        </p:blipFill>
        <p:spPr bwMode="auto">
          <a:xfrm>
            <a:off x="152400" y="1447800"/>
            <a:ext cx="3708288" cy="2088000"/>
          </a:xfrm>
          <a:prstGeom prst="rect">
            <a:avLst/>
          </a:prstGeom>
          <a:ln>
            <a:noFill/>
          </a:ln>
          <a:effectLst>
            <a:softEdge rad="112500"/>
          </a:effectLst>
        </p:spPr>
      </p:pic>
      <p:pic>
        <p:nvPicPr>
          <p:cNvPr id="3"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0" y="0"/>
            <a:ext cx="10807008" cy="762000"/>
          </a:xfrm>
          <a:prstGeom prst="rect">
            <a:avLst/>
          </a:prstGeom>
          <a:noFill/>
        </p:spPr>
      </p:pic>
      <p:sp>
        <p:nvSpPr>
          <p:cNvPr id="4" name="Прямоугольник 3"/>
          <p:cNvSpPr/>
          <p:nvPr/>
        </p:nvSpPr>
        <p:spPr>
          <a:xfrm>
            <a:off x="0" y="228600"/>
            <a:ext cx="10591800" cy="369332"/>
          </a:xfrm>
          <a:prstGeom prst="rect">
            <a:avLst/>
          </a:prstGeom>
        </p:spPr>
        <p:txBody>
          <a:bodyPr wrap="square">
            <a:spAutoFit/>
          </a:bodyPr>
          <a:lstStyle/>
          <a:p>
            <a:r>
              <a:rPr lang="ru-RU" dirty="0" smtClean="0">
                <a:solidFill>
                  <a:schemeClr val="bg1">
                    <a:lumMod val="95000"/>
                  </a:schemeClr>
                </a:solidFill>
                <a:ea typeface="Times New Roman" pitchFamily="18" charset="0"/>
                <a:cs typeface="Times New Roman" pitchFamily="18" charset="0"/>
              </a:rPr>
              <a:t>Оказана </a:t>
            </a:r>
            <a:r>
              <a:rPr lang="ru-RU" dirty="0" smtClean="0">
                <a:solidFill>
                  <a:schemeClr val="bg1">
                    <a:lumMod val="95000"/>
                  </a:schemeClr>
                </a:solidFill>
                <a:cs typeface="Times New Roman" pitchFamily="18" charset="0"/>
              </a:rPr>
              <a:t>финансовая поддержка НК «ЛУКОЙЛ» в 2025 году в объеме 144,9 млн.рублей</a:t>
            </a:r>
          </a:p>
        </p:txBody>
      </p:sp>
      <p:sp>
        <p:nvSpPr>
          <p:cNvPr id="5" name="Прямоугольник 4"/>
          <p:cNvSpPr/>
          <p:nvPr/>
        </p:nvSpPr>
        <p:spPr>
          <a:xfrm>
            <a:off x="228600" y="3964900"/>
            <a:ext cx="3810000" cy="2677656"/>
          </a:xfrm>
          <a:prstGeom prst="rect">
            <a:avLst/>
          </a:prstGeom>
        </p:spPr>
        <p:txBody>
          <a:bodyPr wrap="square">
            <a:spAutoFit/>
          </a:bodyPr>
          <a:lstStyle/>
          <a:p>
            <a:pPr lvl="0" indent="449263" eaLnBrk="0" hangingPunct="0">
              <a:tabLst>
                <a:tab pos="180975" algn="l"/>
              </a:tabLst>
            </a:pPr>
            <a:r>
              <a:rPr lang="ru-RU" sz="1400" dirty="0" smtClean="0">
                <a:ea typeface="Calibri" pitchFamily="34" charset="0"/>
                <a:cs typeface="Times New Roman" pitchFamily="18" charset="0"/>
              </a:rPr>
              <a:t>Кроме, того в рамках реализации соглашения профинансированы следующие мероприятия в сумме </a:t>
            </a:r>
            <a:r>
              <a:rPr lang="ru-RU" sz="1400" b="1" u="sng" dirty="0" smtClean="0">
                <a:solidFill>
                  <a:srgbClr val="FF0000"/>
                </a:solidFill>
                <a:ea typeface="Calibri" pitchFamily="34" charset="0"/>
                <a:cs typeface="Times New Roman" pitchFamily="18" charset="0"/>
              </a:rPr>
              <a:t>6,9 млн.рублей</a:t>
            </a:r>
            <a:r>
              <a:rPr lang="ru-RU" sz="1400" dirty="0" smtClean="0">
                <a:solidFill>
                  <a:srgbClr val="FF0000"/>
                </a:solidFill>
                <a:ea typeface="Calibri" pitchFamily="34" charset="0"/>
                <a:cs typeface="Times New Roman" pitchFamily="18" charset="0"/>
              </a:rPr>
              <a:t>,</a:t>
            </a:r>
            <a:r>
              <a:rPr lang="ru-RU" sz="1400" dirty="0" smtClean="0">
                <a:ea typeface="Calibri" pitchFamily="34" charset="0"/>
                <a:cs typeface="Times New Roman" pitchFamily="18" charset="0"/>
              </a:rPr>
              <a:t> в том числе:</a:t>
            </a:r>
          </a:p>
          <a:p>
            <a:pPr lvl="0" indent="449263" eaLnBrk="0" hangingPunct="0">
              <a:buFont typeface="Wingdings" pitchFamily="2" charset="2"/>
              <a:buChar char="v"/>
              <a:tabLst>
                <a:tab pos="180975" algn="l"/>
              </a:tabLst>
            </a:pPr>
            <a:r>
              <a:rPr lang="ru-RU" sz="1400" dirty="0" smtClean="0">
                <a:ea typeface="Calibri" pitchFamily="34" charset="0"/>
                <a:cs typeface="Times New Roman" pitchFamily="18" charset="0"/>
              </a:rPr>
              <a:t>Строительство хозяйственного блока на территории храма Рождества Пресвятой Богородицы– </a:t>
            </a:r>
            <a:r>
              <a:rPr lang="ru-RU" sz="1400" b="1" dirty="0" smtClean="0">
                <a:solidFill>
                  <a:srgbClr val="FF0000"/>
                </a:solidFill>
                <a:ea typeface="Calibri" pitchFamily="34" charset="0"/>
                <a:cs typeface="Times New Roman" pitchFamily="18" charset="0"/>
              </a:rPr>
              <a:t>3,8 млн.рублей</a:t>
            </a:r>
            <a:r>
              <a:rPr lang="ru-RU" sz="1400" dirty="0" smtClean="0">
                <a:ea typeface="Calibri" pitchFamily="34" charset="0"/>
                <a:cs typeface="Times New Roman" pitchFamily="18" charset="0"/>
              </a:rPr>
              <a:t>,</a:t>
            </a:r>
            <a:endParaRPr lang="ru-RU" sz="1400" dirty="0" smtClean="0">
              <a:cs typeface="Arial" pitchFamily="34" charset="0"/>
            </a:endParaRPr>
          </a:p>
          <a:p>
            <a:pPr lvl="0" indent="449263" eaLnBrk="0" hangingPunct="0">
              <a:buFont typeface="Wingdings" pitchFamily="2" charset="2"/>
              <a:buChar char="v"/>
              <a:tabLst>
                <a:tab pos="180975" algn="l"/>
              </a:tabLst>
            </a:pPr>
            <a:r>
              <a:rPr lang="ru-RU" sz="1400" dirty="0" smtClean="0">
                <a:ea typeface="Calibri" pitchFamily="34" charset="0"/>
                <a:cs typeface="Times New Roman" pitchFamily="18" charset="0"/>
              </a:rPr>
              <a:t>Проведение междугороднего турнира памяти С.Н.Урусова – </a:t>
            </a:r>
            <a:r>
              <a:rPr lang="ru-RU" sz="1400" b="1" dirty="0" smtClean="0">
                <a:solidFill>
                  <a:srgbClr val="FF0000"/>
                </a:solidFill>
                <a:ea typeface="Calibri" pitchFamily="34" charset="0"/>
                <a:cs typeface="Times New Roman" pitchFamily="18" charset="0"/>
              </a:rPr>
              <a:t>0,6 млн.рублей</a:t>
            </a:r>
          </a:p>
          <a:p>
            <a:pPr lvl="0" indent="449263" eaLnBrk="0" hangingPunct="0">
              <a:buFont typeface="Wingdings" pitchFamily="2" charset="2"/>
              <a:buChar char="v"/>
              <a:tabLst>
                <a:tab pos="180975" algn="l"/>
              </a:tabLst>
            </a:pPr>
            <a:r>
              <a:rPr lang="ru-RU" sz="1400" dirty="0" smtClean="0">
                <a:cs typeface="Times New Roman" pitchFamily="18" charset="0"/>
              </a:rPr>
              <a:t>Участие хоккейных команд в Первенстве Уральского , Сибирского и Приволжского Федеральных округов </a:t>
            </a:r>
            <a:r>
              <a:rPr lang="ru-RU" sz="1400" b="1" dirty="0" smtClean="0">
                <a:solidFill>
                  <a:srgbClr val="FF0000"/>
                </a:solidFill>
                <a:cs typeface="Times New Roman" pitchFamily="18" charset="0"/>
              </a:rPr>
              <a:t>– 2,5 млн.рублей</a:t>
            </a:r>
            <a:endParaRPr lang="ru-RU" sz="1400" b="1" dirty="0" smtClean="0">
              <a:solidFill>
                <a:srgbClr val="FF0000"/>
              </a:solidFill>
              <a:cs typeface="Arial" pitchFamily="34" charset="0"/>
            </a:endParaRPr>
          </a:p>
        </p:txBody>
      </p:sp>
      <p:sp>
        <p:nvSpPr>
          <p:cNvPr id="6" name="Прямоугольник 5"/>
          <p:cNvSpPr/>
          <p:nvPr/>
        </p:nvSpPr>
        <p:spPr>
          <a:xfrm>
            <a:off x="152400" y="762001"/>
            <a:ext cx="3505200" cy="738664"/>
          </a:xfrm>
          <a:prstGeom prst="rect">
            <a:avLst/>
          </a:prstGeom>
        </p:spPr>
        <p:txBody>
          <a:bodyPr wrap="square">
            <a:spAutoFit/>
          </a:bodyPr>
          <a:lstStyle/>
          <a:p>
            <a:pPr algn="ctr"/>
            <a:r>
              <a:rPr lang="ru-RU" sz="1400" dirty="0" smtClean="0"/>
              <a:t>Комплексное благоустройство территории «Историко-мемориальный комплекс» (2 этап)</a:t>
            </a:r>
            <a:r>
              <a:rPr lang="ru-RU" sz="1400" dirty="0" smtClean="0">
                <a:cs typeface="Times New Roman Cyr" pitchFamily="18" charset="0"/>
              </a:rPr>
              <a:t>–</a:t>
            </a:r>
            <a:r>
              <a:rPr lang="ru-RU" sz="1400" dirty="0" smtClean="0">
                <a:solidFill>
                  <a:srgbClr val="0000FF"/>
                </a:solidFill>
                <a:cs typeface="Times New Roman Cyr" pitchFamily="18" charset="0"/>
              </a:rPr>
              <a:t> </a:t>
            </a:r>
            <a:r>
              <a:rPr lang="ru-RU" sz="1400" b="1" dirty="0" smtClean="0">
                <a:solidFill>
                  <a:srgbClr val="FF0000"/>
                </a:solidFill>
                <a:cs typeface="Times New Roman Cyr" pitchFamily="18" charset="0"/>
              </a:rPr>
              <a:t>75,0 млн.руб. </a:t>
            </a:r>
            <a:endParaRPr lang="ru-RU" sz="1400" b="1" dirty="0">
              <a:solidFill>
                <a:srgbClr val="FF0000"/>
              </a:solidFill>
              <a:cs typeface="Times New Roman" pitchFamily="18" charset="0"/>
            </a:endParaRPr>
          </a:p>
        </p:txBody>
      </p:sp>
      <p:pic>
        <p:nvPicPr>
          <p:cNvPr id="1028" name="Picture 4" descr="https://iadevon.ru/dm_pics/thumbs/w250/68a47ce6e84d2.png"/>
          <p:cNvPicPr>
            <a:picLocks noChangeAspect="1" noChangeArrowheads="1"/>
          </p:cNvPicPr>
          <p:nvPr/>
        </p:nvPicPr>
        <p:blipFill>
          <a:blip r:embed="rId4" cstate="print"/>
          <a:srcRect/>
          <a:stretch>
            <a:fillRect/>
          </a:stretch>
        </p:blipFill>
        <p:spPr bwMode="auto">
          <a:xfrm>
            <a:off x="3962401" y="1524000"/>
            <a:ext cx="3098495" cy="2057400"/>
          </a:xfrm>
          <a:prstGeom prst="rect">
            <a:avLst/>
          </a:prstGeom>
          <a:ln>
            <a:noFill/>
          </a:ln>
          <a:effectLst>
            <a:softEdge rad="112500"/>
          </a:effectLst>
        </p:spPr>
      </p:pic>
      <p:sp>
        <p:nvSpPr>
          <p:cNvPr id="8" name="Прямоугольник 7"/>
          <p:cNvSpPr/>
          <p:nvPr/>
        </p:nvSpPr>
        <p:spPr>
          <a:xfrm>
            <a:off x="3886200" y="762001"/>
            <a:ext cx="3352800" cy="738664"/>
          </a:xfrm>
          <a:prstGeom prst="rect">
            <a:avLst/>
          </a:prstGeom>
        </p:spPr>
        <p:txBody>
          <a:bodyPr wrap="square">
            <a:spAutoFit/>
          </a:bodyPr>
          <a:lstStyle/>
          <a:p>
            <a:pPr algn="ctr"/>
            <a:r>
              <a:rPr lang="ru-RU" sz="1400" dirty="0" smtClean="0"/>
              <a:t>Реставрация памятника «Первооткрывателям </a:t>
            </a:r>
            <a:r>
              <a:rPr lang="ru-RU" sz="1400" dirty="0" err="1" smtClean="0"/>
              <a:t>Западно-Сибирской</a:t>
            </a:r>
            <a:r>
              <a:rPr lang="ru-RU" sz="1400" dirty="0" smtClean="0"/>
              <a:t> нефти» -</a:t>
            </a:r>
            <a:r>
              <a:rPr lang="ru-RU" sz="1400" b="1" dirty="0" smtClean="0">
                <a:solidFill>
                  <a:srgbClr val="FF0000"/>
                </a:solidFill>
              </a:rPr>
              <a:t>2,56</a:t>
            </a:r>
            <a:r>
              <a:rPr lang="ru-RU" sz="1400" b="1" dirty="0" smtClean="0">
                <a:solidFill>
                  <a:srgbClr val="FF0000"/>
                </a:solidFill>
                <a:cs typeface="Times New Roman Cyr" pitchFamily="18" charset="0"/>
              </a:rPr>
              <a:t> млн.руб. </a:t>
            </a:r>
            <a:endParaRPr lang="ru-RU" sz="1400" b="1" dirty="0">
              <a:solidFill>
                <a:srgbClr val="FF0000"/>
              </a:solidFill>
              <a:cs typeface="Times New Roman" pitchFamily="18" charset="0"/>
            </a:endParaRPr>
          </a:p>
        </p:txBody>
      </p:sp>
      <p:pic>
        <p:nvPicPr>
          <p:cNvPr id="1029" name="Picture 5"/>
          <p:cNvPicPr>
            <a:picLocks noChangeAspect="1" noChangeArrowheads="1"/>
          </p:cNvPicPr>
          <p:nvPr/>
        </p:nvPicPr>
        <p:blipFill>
          <a:blip r:embed="rId5" cstate="print"/>
          <a:srcRect/>
          <a:stretch>
            <a:fillRect/>
          </a:stretch>
        </p:blipFill>
        <p:spPr bwMode="auto">
          <a:xfrm>
            <a:off x="7113200" y="1524000"/>
            <a:ext cx="2641600" cy="1981200"/>
          </a:xfrm>
          <a:prstGeom prst="rect">
            <a:avLst/>
          </a:prstGeom>
          <a:ln>
            <a:noFill/>
          </a:ln>
          <a:effectLst>
            <a:softEdge rad="112500"/>
          </a:effectLst>
        </p:spPr>
      </p:pic>
      <p:sp>
        <p:nvSpPr>
          <p:cNvPr id="10" name="Прямоугольник 9"/>
          <p:cNvSpPr/>
          <p:nvPr/>
        </p:nvSpPr>
        <p:spPr>
          <a:xfrm>
            <a:off x="6934200" y="762000"/>
            <a:ext cx="2743200" cy="523220"/>
          </a:xfrm>
          <a:prstGeom prst="rect">
            <a:avLst/>
          </a:prstGeom>
        </p:spPr>
        <p:txBody>
          <a:bodyPr wrap="square">
            <a:spAutoFit/>
          </a:bodyPr>
          <a:lstStyle/>
          <a:p>
            <a:pPr algn="ctr"/>
            <a:r>
              <a:rPr lang="ru-RU" sz="1400" dirty="0" smtClean="0"/>
              <a:t>Благоустройство стадиона МБОУ СОШ №6) -</a:t>
            </a:r>
            <a:r>
              <a:rPr lang="ru-RU" sz="1400" b="1" dirty="0" smtClean="0">
                <a:solidFill>
                  <a:srgbClr val="FF0000"/>
                </a:solidFill>
              </a:rPr>
              <a:t>4,2</a:t>
            </a:r>
            <a:r>
              <a:rPr lang="ru-RU" sz="1400" b="1" dirty="0" smtClean="0">
                <a:solidFill>
                  <a:srgbClr val="FF0000"/>
                </a:solidFill>
                <a:cs typeface="Times New Roman Cyr" pitchFamily="18" charset="0"/>
              </a:rPr>
              <a:t> млн.руб. </a:t>
            </a:r>
            <a:endParaRPr lang="ru-RU" sz="1400" b="1" dirty="0">
              <a:solidFill>
                <a:srgbClr val="FF0000"/>
              </a:solidFill>
              <a:cs typeface="Times New Roman" pitchFamily="18" charset="0"/>
            </a:endParaRPr>
          </a:p>
        </p:txBody>
      </p:sp>
      <p:pic>
        <p:nvPicPr>
          <p:cNvPr id="1030" name="Picture 6"/>
          <p:cNvPicPr>
            <a:picLocks noChangeAspect="1" noChangeArrowheads="1"/>
          </p:cNvPicPr>
          <p:nvPr/>
        </p:nvPicPr>
        <p:blipFill>
          <a:blip r:embed="rId6" cstate="print"/>
          <a:srcRect/>
          <a:stretch>
            <a:fillRect/>
          </a:stretch>
        </p:blipFill>
        <p:spPr bwMode="auto">
          <a:xfrm>
            <a:off x="7391401" y="4648200"/>
            <a:ext cx="2736540" cy="1980000"/>
          </a:xfrm>
          <a:prstGeom prst="rect">
            <a:avLst/>
          </a:prstGeom>
          <a:ln>
            <a:noFill/>
          </a:ln>
          <a:effectLst>
            <a:softEdge rad="112500"/>
          </a:effectLst>
        </p:spPr>
      </p:pic>
      <p:sp>
        <p:nvSpPr>
          <p:cNvPr id="12" name="Прямоугольник 11"/>
          <p:cNvSpPr/>
          <p:nvPr/>
        </p:nvSpPr>
        <p:spPr>
          <a:xfrm>
            <a:off x="7543800" y="3810001"/>
            <a:ext cx="2438400" cy="738664"/>
          </a:xfrm>
          <a:prstGeom prst="rect">
            <a:avLst/>
          </a:prstGeom>
        </p:spPr>
        <p:txBody>
          <a:bodyPr wrap="square">
            <a:spAutoFit/>
          </a:bodyPr>
          <a:lstStyle/>
          <a:p>
            <a:pPr algn="ctr"/>
            <a:r>
              <a:rPr lang="ru-RU" sz="1400" dirty="0" smtClean="0"/>
              <a:t>Капитальный ремонт МБОУ "Гимназия им. А.И.Яковлева" (ОПС) </a:t>
            </a:r>
            <a:r>
              <a:rPr lang="ru-RU" sz="1400" b="1" dirty="0" smtClean="0">
                <a:solidFill>
                  <a:srgbClr val="FF0000"/>
                </a:solidFill>
              </a:rPr>
              <a:t>-3,8</a:t>
            </a:r>
            <a:r>
              <a:rPr lang="ru-RU" sz="1400" b="1" dirty="0" smtClean="0">
                <a:solidFill>
                  <a:srgbClr val="FF0000"/>
                </a:solidFill>
                <a:cs typeface="Times New Roman Cyr" pitchFamily="18" charset="0"/>
              </a:rPr>
              <a:t> млн.руб. </a:t>
            </a:r>
            <a:endParaRPr lang="ru-RU" sz="1400" b="1" dirty="0">
              <a:solidFill>
                <a:srgbClr val="FF0000"/>
              </a:solidFill>
              <a:cs typeface="Times New Roman" pitchFamily="18" charset="0"/>
            </a:endParaRPr>
          </a:p>
        </p:txBody>
      </p:sp>
      <p:pic>
        <p:nvPicPr>
          <p:cNvPr id="1031" name="Picture 7" descr="C:\Users\ZorinaLV\AppData\Local\Microsoft\Windows\Temporary Internet Files\Content.Outlook\NERYJY6C\IMG_4719 (2).jpg"/>
          <p:cNvPicPr>
            <a:picLocks noChangeAspect="1" noChangeArrowheads="1"/>
          </p:cNvPicPr>
          <p:nvPr/>
        </p:nvPicPr>
        <p:blipFill>
          <a:blip r:embed="rId7" cstate="print"/>
          <a:srcRect/>
          <a:stretch>
            <a:fillRect/>
          </a:stretch>
        </p:blipFill>
        <p:spPr bwMode="auto">
          <a:xfrm>
            <a:off x="4191000" y="4572000"/>
            <a:ext cx="2880000" cy="2160000"/>
          </a:xfrm>
          <a:prstGeom prst="rect">
            <a:avLst/>
          </a:prstGeom>
          <a:ln>
            <a:noFill/>
          </a:ln>
          <a:effectLst>
            <a:softEdge rad="112500"/>
          </a:effectLst>
        </p:spPr>
      </p:pic>
      <p:sp>
        <p:nvSpPr>
          <p:cNvPr id="15" name="Прямоугольник 14"/>
          <p:cNvSpPr/>
          <p:nvPr/>
        </p:nvSpPr>
        <p:spPr>
          <a:xfrm>
            <a:off x="4191000" y="4038600"/>
            <a:ext cx="2819400" cy="523220"/>
          </a:xfrm>
          <a:prstGeom prst="rect">
            <a:avLst/>
          </a:prstGeom>
        </p:spPr>
        <p:txBody>
          <a:bodyPr wrap="square">
            <a:spAutoFit/>
          </a:bodyPr>
          <a:lstStyle/>
          <a:p>
            <a:pPr algn="ctr"/>
            <a:r>
              <a:rPr lang="ru-RU" sz="1400" dirty="0" smtClean="0"/>
              <a:t>Ремонт участка дороги ул.40-лет Победы (0,34 км) -</a:t>
            </a:r>
            <a:r>
              <a:rPr lang="ru-RU" sz="1400" b="1" dirty="0" smtClean="0">
                <a:solidFill>
                  <a:srgbClr val="FF0000"/>
                </a:solidFill>
              </a:rPr>
              <a:t>17,653</a:t>
            </a:r>
            <a:r>
              <a:rPr lang="ru-RU" sz="1400" b="1" dirty="0" smtClean="0">
                <a:solidFill>
                  <a:srgbClr val="FF0000"/>
                </a:solidFill>
                <a:cs typeface="Times New Roman Cyr" pitchFamily="18" charset="0"/>
              </a:rPr>
              <a:t> млн.руб. </a:t>
            </a:r>
            <a:endParaRPr lang="ru-RU" sz="1400" b="1" dirty="0">
              <a:solidFill>
                <a:srgbClr val="FF0000"/>
              </a:solidFill>
              <a:cs typeface="Times New Roman" pitchFamily="18" charset="0"/>
            </a:endParaRPr>
          </a:p>
        </p:txBody>
      </p:sp>
      <p:pic>
        <p:nvPicPr>
          <p:cNvPr id="2" name="Picture 2" descr="C:\Users\ZorinaLV\AppData\Local\Microsoft\Windows\Temporary Internet Files\Content.Outlook\NERYJY6C\оборудование.jpg"/>
          <p:cNvPicPr>
            <a:picLocks noChangeAspect="1" noChangeArrowheads="1"/>
          </p:cNvPicPr>
          <p:nvPr/>
        </p:nvPicPr>
        <p:blipFill>
          <a:blip r:embed="rId8" cstate="print"/>
          <a:srcRect/>
          <a:stretch>
            <a:fillRect/>
          </a:stretch>
        </p:blipFill>
        <p:spPr bwMode="auto">
          <a:xfrm>
            <a:off x="9982201" y="1447800"/>
            <a:ext cx="1984500" cy="3528000"/>
          </a:xfrm>
          <a:prstGeom prst="rect">
            <a:avLst/>
          </a:prstGeom>
          <a:ln>
            <a:noFill/>
          </a:ln>
          <a:effectLst>
            <a:softEdge rad="112500"/>
          </a:effectLst>
        </p:spPr>
      </p:pic>
      <p:sp>
        <p:nvSpPr>
          <p:cNvPr id="17" name="Прямоугольник 16"/>
          <p:cNvSpPr/>
          <p:nvPr/>
        </p:nvSpPr>
        <p:spPr>
          <a:xfrm>
            <a:off x="9829800" y="762001"/>
            <a:ext cx="2209800" cy="738664"/>
          </a:xfrm>
          <a:prstGeom prst="rect">
            <a:avLst/>
          </a:prstGeom>
        </p:spPr>
        <p:txBody>
          <a:bodyPr wrap="square">
            <a:spAutoFit/>
          </a:bodyPr>
          <a:lstStyle/>
          <a:p>
            <a:pPr lvl="0" indent="449263" algn="ctr" eaLnBrk="0" hangingPunct="0">
              <a:tabLst>
                <a:tab pos="180975" algn="l"/>
              </a:tabLst>
            </a:pPr>
            <a:r>
              <a:rPr lang="ru-RU" sz="1400" dirty="0" smtClean="0">
                <a:ea typeface="Calibri" pitchFamily="34" charset="0"/>
                <a:cs typeface="Times New Roman" pitchFamily="18" charset="0"/>
              </a:rPr>
              <a:t>Приобретение звукового оборудования – </a:t>
            </a:r>
            <a:r>
              <a:rPr lang="ru-RU" sz="1400" b="1" dirty="0" smtClean="0">
                <a:solidFill>
                  <a:srgbClr val="FF0000"/>
                </a:solidFill>
                <a:ea typeface="Calibri" pitchFamily="34" charset="0"/>
                <a:cs typeface="Times New Roman" pitchFamily="18" charset="0"/>
              </a:rPr>
              <a:t>34,745 млн.рублей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0" y="0"/>
            <a:ext cx="11353800" cy="720080"/>
          </a:xfrm>
          <a:prstGeom prst="rect">
            <a:avLst/>
          </a:prstGeom>
          <a:noFill/>
        </p:spPr>
      </p:pic>
      <p:sp>
        <p:nvSpPr>
          <p:cNvPr id="2" name="Прямоугольник 1">
            <a:extLst>
              <a:ext uri="{FF2B5EF4-FFF2-40B4-BE49-F238E27FC236}">
                <a16:creationId xmlns:a16="http://schemas.microsoft.com/office/drawing/2014/main" xmlns="" id="{3B8F5CD0-03BA-4D49-854F-94AA35F63CE8}"/>
              </a:ext>
            </a:extLst>
          </p:cNvPr>
          <p:cNvSpPr/>
          <p:nvPr/>
        </p:nvSpPr>
        <p:spPr>
          <a:xfrm>
            <a:off x="0" y="152400"/>
            <a:ext cx="9996024" cy="369332"/>
          </a:xfrm>
          <a:prstGeom prst="rect">
            <a:avLst/>
          </a:prstGeom>
        </p:spPr>
        <p:txBody>
          <a:bodyPr wrap="square">
            <a:spAutoFit/>
          </a:bodyPr>
          <a:lstStyle/>
          <a:p>
            <a:pPr fontAlgn="auto">
              <a:spcBef>
                <a:spcPts val="0"/>
              </a:spcBef>
              <a:spcAft>
                <a:spcPts val="0"/>
              </a:spcAft>
              <a:defRPr/>
            </a:pPr>
            <a:r>
              <a:rPr lang="ru-RU" dirty="0" smtClean="0">
                <a:solidFill>
                  <a:schemeClr val="bg1"/>
                </a:solidFill>
                <a:latin typeface="Oswald" charset="-52"/>
                <a:cs typeface="Times New Roman" panose="02020603050405020304" pitchFamily="18" charset="0"/>
              </a:rPr>
              <a:t>Реализация мероприятий, направленных на повышение оплаты труда в 2025 году</a:t>
            </a:r>
            <a:r>
              <a:rPr lang="ru-RU" sz="1600" dirty="0" smtClean="0">
                <a:solidFill>
                  <a:schemeClr val="bg1"/>
                </a:solidFill>
                <a:latin typeface="Oswald" panose="020B0604020202020204" charset="-52"/>
                <a:cs typeface="Times New Roman Cyr" pitchFamily="18" charset="0"/>
              </a:rPr>
              <a:t> </a:t>
            </a:r>
            <a:endParaRPr lang="ru-RU" sz="1600" dirty="0">
              <a:solidFill>
                <a:schemeClr val="bg1"/>
              </a:solidFill>
              <a:latin typeface="Oswald" panose="020B0604020202020204" charset="-52"/>
              <a:cs typeface="Times New Roman Cyr" pitchFamily="18" charset="0"/>
            </a:endParaRPr>
          </a:p>
        </p:txBody>
      </p:sp>
      <p:sp>
        <p:nvSpPr>
          <p:cNvPr id="13" name="Пятиугольник 12"/>
          <p:cNvSpPr/>
          <p:nvPr/>
        </p:nvSpPr>
        <p:spPr>
          <a:xfrm>
            <a:off x="533400" y="1066800"/>
            <a:ext cx="3384376"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Категории работников, подпадающие под действие Указов Президента Российской Федерации</a:t>
            </a:r>
            <a:endParaRPr lang="ru-RU" sz="1400" dirty="0">
              <a:solidFill>
                <a:schemeClr val="tx1"/>
              </a:solidFill>
              <a:latin typeface="Oswald" charset="-52"/>
              <a:cs typeface="Times New Roman Cyr" pitchFamily="18" charset="0"/>
            </a:endParaRPr>
          </a:p>
        </p:txBody>
      </p:sp>
      <p:sp>
        <p:nvSpPr>
          <p:cNvPr id="14" name="Пятиугольник 13"/>
          <p:cNvSpPr/>
          <p:nvPr/>
        </p:nvSpPr>
        <p:spPr>
          <a:xfrm>
            <a:off x="539552" y="2420888"/>
            <a:ext cx="3312368"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Прочие категории работников, не подпадающие под действие Указов Президента Российской Федерации</a:t>
            </a:r>
            <a:endParaRPr lang="ru-RU" sz="1400" dirty="0">
              <a:solidFill>
                <a:schemeClr val="tx1"/>
              </a:solidFill>
              <a:latin typeface="Oswald" charset="-52"/>
              <a:cs typeface="Times New Roman Cyr" pitchFamily="18" charset="0"/>
            </a:endParaRPr>
          </a:p>
        </p:txBody>
      </p:sp>
      <p:sp>
        <p:nvSpPr>
          <p:cNvPr id="15" name="Пятиугольник 14"/>
          <p:cNvSpPr/>
          <p:nvPr/>
        </p:nvSpPr>
        <p:spPr>
          <a:xfrm>
            <a:off x="539552" y="3933056"/>
            <a:ext cx="3312368"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Минимальный размер оплаты труда (МРОТ)  в </a:t>
            </a:r>
            <a:r>
              <a:rPr lang="ru-RU" sz="1400" dirty="0" err="1" smtClean="0">
                <a:solidFill>
                  <a:schemeClr val="tx1"/>
                </a:solidFill>
                <a:latin typeface="Oswald" charset="-52"/>
                <a:cs typeface="Times New Roman Cyr" pitchFamily="18" charset="0"/>
              </a:rPr>
              <a:t>ХМАО-Югре</a:t>
            </a:r>
            <a:r>
              <a:rPr lang="ru-RU" sz="1400" dirty="0" smtClean="0">
                <a:solidFill>
                  <a:schemeClr val="tx1"/>
                </a:solidFill>
                <a:latin typeface="Oswald" charset="-52"/>
                <a:cs typeface="Times New Roman Cyr" pitchFamily="18" charset="0"/>
              </a:rPr>
              <a:t> </a:t>
            </a:r>
            <a:endParaRPr lang="ru-RU" sz="1400" dirty="0">
              <a:solidFill>
                <a:schemeClr val="tx1"/>
              </a:solidFill>
              <a:latin typeface="Oswald" charset="-52"/>
              <a:cs typeface="Times New Roman Cyr" pitchFamily="18" charset="0"/>
            </a:endParaRPr>
          </a:p>
        </p:txBody>
      </p:sp>
      <p:sp>
        <p:nvSpPr>
          <p:cNvPr id="16" name="Прямоугольник 15"/>
          <p:cNvSpPr/>
          <p:nvPr/>
        </p:nvSpPr>
        <p:spPr>
          <a:xfrm>
            <a:off x="4648200" y="762000"/>
            <a:ext cx="4752528" cy="1656184"/>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ru-RU" sz="1300" dirty="0" smtClean="0">
                <a:solidFill>
                  <a:schemeClr val="tx1"/>
                </a:solidFill>
                <a:latin typeface="Oswald" charset="-52"/>
                <a:ea typeface="Calibri"/>
                <a:cs typeface="Times New Roman"/>
              </a:rPr>
              <a:t> Работники учреждений культуры            – </a:t>
            </a:r>
            <a:r>
              <a:rPr lang="ru-RU" sz="1300" b="1" dirty="0" smtClean="0">
                <a:solidFill>
                  <a:schemeClr val="tx1"/>
                </a:solidFill>
                <a:latin typeface="Oswald" charset="-52"/>
                <a:ea typeface="Calibri"/>
                <a:cs typeface="Times New Roman"/>
              </a:rPr>
              <a:t>103 857,3 рублей</a:t>
            </a:r>
            <a:endParaRPr lang="ru-RU" sz="1300" dirty="0" smtClean="0">
              <a:solidFill>
                <a:schemeClr val="tx1"/>
              </a:solidFill>
              <a:latin typeface="Oswald" charset="-52"/>
              <a:ea typeface="Calibri"/>
              <a:cs typeface="Times New Roman"/>
            </a:endParaRP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доп.образования       </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113 024,2 рубля</a:t>
            </a:r>
            <a:endParaRPr lang="ru-RU" sz="1300" dirty="0" smtClean="0">
              <a:solidFill>
                <a:schemeClr val="tx1"/>
              </a:solidFill>
              <a:latin typeface="Oswald" charset="-52"/>
              <a:ea typeface="Calibri"/>
              <a:cs typeface="Times New Roman"/>
            </a:endParaRP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дошкольных организаций </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103 454,6 рубля</a:t>
            </a: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образовательных организаций</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104 389,7 рублей</a:t>
            </a:r>
          </a:p>
        </p:txBody>
      </p:sp>
      <p:sp>
        <p:nvSpPr>
          <p:cNvPr id="17" name="Прямоугольник 16"/>
          <p:cNvSpPr/>
          <p:nvPr/>
        </p:nvSpPr>
        <p:spPr>
          <a:xfrm>
            <a:off x="4648200" y="2667000"/>
            <a:ext cx="4752528" cy="504056"/>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Индексация </a:t>
            </a:r>
            <a:r>
              <a:rPr lang="ru-RU" sz="1400" b="1" dirty="0" smtClean="0">
                <a:solidFill>
                  <a:schemeClr val="tx1"/>
                </a:solidFill>
                <a:latin typeface="Oswald" charset="-52"/>
                <a:cs typeface="Times New Roman Cyr" pitchFamily="18" charset="0"/>
              </a:rPr>
              <a:t>на</a:t>
            </a:r>
            <a:r>
              <a:rPr lang="ru-RU" sz="1400" dirty="0" smtClean="0">
                <a:solidFill>
                  <a:schemeClr val="tx1"/>
                </a:solidFill>
                <a:latin typeface="Oswald" charset="-52"/>
                <a:cs typeface="Times New Roman Cyr" pitchFamily="18" charset="0"/>
              </a:rPr>
              <a:t> </a:t>
            </a:r>
            <a:r>
              <a:rPr lang="ru-RU" sz="1400" b="1" dirty="0" smtClean="0">
                <a:solidFill>
                  <a:schemeClr val="tx1"/>
                </a:solidFill>
                <a:latin typeface="Oswald" charset="-52"/>
                <a:cs typeface="Times New Roman Cyr" pitchFamily="18" charset="0"/>
              </a:rPr>
              <a:t>7,6%</a:t>
            </a:r>
            <a:r>
              <a:rPr lang="ru-RU" sz="1400" dirty="0" smtClean="0">
                <a:solidFill>
                  <a:schemeClr val="tx1"/>
                </a:solidFill>
                <a:latin typeface="Oswald" charset="-52"/>
                <a:cs typeface="Times New Roman Cyr" pitchFamily="18" charset="0"/>
              </a:rPr>
              <a:t> с 1 октября 2025 года </a:t>
            </a:r>
            <a:endParaRPr lang="ru-RU" sz="1400" dirty="0">
              <a:solidFill>
                <a:schemeClr val="tx1"/>
              </a:solidFill>
              <a:latin typeface="Oswald" charset="-52"/>
              <a:cs typeface="Times New Roman Cyr" pitchFamily="18" charset="0"/>
            </a:endParaRPr>
          </a:p>
        </p:txBody>
      </p:sp>
      <p:sp>
        <p:nvSpPr>
          <p:cNvPr id="18" name="Прямоугольник 17"/>
          <p:cNvSpPr/>
          <p:nvPr/>
        </p:nvSpPr>
        <p:spPr>
          <a:xfrm>
            <a:off x="4343400" y="3810000"/>
            <a:ext cx="1584176" cy="100811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С 1 января 2024 года – </a:t>
            </a:r>
            <a:r>
              <a:rPr lang="ru-RU" sz="1400" b="1" u="sng" dirty="0" smtClean="0">
                <a:solidFill>
                  <a:schemeClr val="tx1"/>
                </a:solidFill>
                <a:latin typeface="Oswald" charset="-52"/>
                <a:cs typeface="Times New Roman Cyr" pitchFamily="18" charset="0"/>
              </a:rPr>
              <a:t>42 332,4 рубля</a:t>
            </a:r>
            <a:endParaRPr lang="ru-RU" sz="1400" b="1" u="sng" dirty="0">
              <a:solidFill>
                <a:schemeClr val="tx1"/>
              </a:solidFill>
              <a:latin typeface="Oswald" charset="-52"/>
              <a:cs typeface="Times New Roman Cyr" pitchFamily="18" charset="0"/>
            </a:endParaRPr>
          </a:p>
        </p:txBody>
      </p:sp>
      <p:sp>
        <p:nvSpPr>
          <p:cNvPr id="23" name="Прямоугольник 22"/>
          <p:cNvSpPr/>
          <p:nvPr/>
        </p:nvSpPr>
        <p:spPr>
          <a:xfrm>
            <a:off x="7308304" y="3789040"/>
            <a:ext cx="1584176" cy="100811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С 1 января 2025 года – </a:t>
            </a:r>
            <a:r>
              <a:rPr lang="ru-RU" sz="1400" b="1" u="sng" dirty="0" smtClean="0">
                <a:solidFill>
                  <a:schemeClr val="tx1"/>
                </a:solidFill>
                <a:latin typeface="Oswald" charset="-52"/>
                <a:cs typeface="Times New Roman Cyr" pitchFamily="18" charset="0"/>
              </a:rPr>
              <a:t>49 368,0 рублей</a:t>
            </a:r>
            <a:endParaRPr lang="ru-RU" sz="1400" b="1" u="sng" dirty="0">
              <a:solidFill>
                <a:schemeClr val="tx1"/>
              </a:solidFill>
              <a:latin typeface="Oswald" charset="-52"/>
              <a:cs typeface="Times New Roman Cyr" pitchFamily="18" charset="0"/>
            </a:endParaRPr>
          </a:p>
        </p:txBody>
      </p:sp>
      <p:sp>
        <p:nvSpPr>
          <p:cNvPr id="24" name="Стрелка вправо 23"/>
          <p:cNvSpPr/>
          <p:nvPr/>
        </p:nvSpPr>
        <p:spPr>
          <a:xfrm>
            <a:off x="6012160" y="3861048"/>
            <a:ext cx="1224136" cy="864096"/>
          </a:xfrm>
          <a:prstGeom prst="rightArrow">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smtClean="0">
                <a:solidFill>
                  <a:schemeClr val="tx1"/>
                </a:solidFill>
                <a:latin typeface="Oswald" charset="-52"/>
                <a:cs typeface="Times New Roman Cyr" pitchFamily="18" charset="0"/>
              </a:rPr>
              <a:t>Рост на 16,6%</a:t>
            </a:r>
            <a:endParaRPr lang="ru-RU" sz="1300" b="1" dirty="0">
              <a:solidFill>
                <a:schemeClr val="tx1"/>
              </a:solidFill>
              <a:latin typeface="Oswald" charset="-52"/>
              <a:cs typeface="Times New Roman Cyr" pitchFamily="18" charset="0"/>
            </a:endParaRPr>
          </a:p>
        </p:txBody>
      </p:sp>
      <p:sp>
        <p:nvSpPr>
          <p:cNvPr id="25" name="Прямоугольник 24"/>
          <p:cNvSpPr/>
          <p:nvPr/>
        </p:nvSpPr>
        <p:spPr>
          <a:xfrm>
            <a:off x="1691680" y="5805264"/>
            <a:ext cx="5688632" cy="64807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Oswald" charset="-52"/>
                <a:cs typeface="Times New Roman" panose="02020603050405020304" pitchFamily="18" charset="0"/>
              </a:rPr>
              <a:t>Всего на повышение оплаты труда направлено </a:t>
            </a:r>
          </a:p>
          <a:p>
            <a:pPr algn="ctr"/>
            <a:r>
              <a:rPr lang="ru-RU" sz="1600" dirty="0" smtClean="0">
                <a:solidFill>
                  <a:srgbClr val="FF0000"/>
                </a:solidFill>
                <a:latin typeface="Oswald" charset="-52"/>
                <a:cs typeface="Times New Roman" panose="02020603050405020304" pitchFamily="18" charset="0"/>
              </a:rPr>
              <a:t>37,8 </a:t>
            </a:r>
            <a:r>
              <a:rPr lang="ru-RU" sz="1600" dirty="0" smtClean="0">
                <a:solidFill>
                  <a:schemeClr val="tx1"/>
                </a:solidFill>
                <a:latin typeface="Oswald" charset="-52"/>
                <a:cs typeface="Times New Roman" panose="02020603050405020304" pitchFamily="18" charset="0"/>
              </a:rPr>
              <a:t>млн.рублей</a:t>
            </a:r>
            <a:endParaRPr lang="ru-RU" sz="1600" dirty="0">
              <a:solidFill>
                <a:schemeClr val="tx1"/>
              </a:solidFill>
              <a:latin typeface="Oswald" charset="-52"/>
            </a:endParaRPr>
          </a:p>
        </p:txBody>
      </p:sp>
      <p:sp>
        <p:nvSpPr>
          <p:cNvPr id="26" name="Стрелка вниз 25"/>
          <p:cNvSpPr/>
          <p:nvPr/>
        </p:nvSpPr>
        <p:spPr>
          <a:xfrm>
            <a:off x="3995936" y="5157192"/>
            <a:ext cx="936104" cy="546360"/>
          </a:xfrm>
          <a:prstGeom prst="downArrow">
            <a:avLst>
              <a:gd name="adj1" fmla="val 50000"/>
              <a:gd name="adj2" fmla="val 48725"/>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3212236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1066800" y="43349"/>
            <a:ext cx="10210800" cy="720080"/>
          </a:xfrm>
          <a:prstGeom prst="rect">
            <a:avLst/>
          </a:prstGeom>
          <a:noFill/>
        </p:spPr>
      </p:pic>
      <p:sp>
        <p:nvSpPr>
          <p:cNvPr id="2" name="Прямоугольник 1">
            <a:extLst>
              <a:ext uri="{FF2B5EF4-FFF2-40B4-BE49-F238E27FC236}">
                <a16:creationId xmlns:a16="http://schemas.microsoft.com/office/drawing/2014/main" xmlns="" id="{E55CC1CF-ABEA-402A-AF41-750302571190}"/>
              </a:ext>
            </a:extLst>
          </p:cNvPr>
          <p:cNvSpPr/>
          <p:nvPr/>
        </p:nvSpPr>
        <p:spPr>
          <a:xfrm>
            <a:off x="1066800" y="228600"/>
            <a:ext cx="98298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«Развитие образования и молодежной политики в городе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xmlns="" id="{1B8AD86B-ABEA-407E-A431-EBBCAD5A38E8}"/>
              </a:ext>
            </a:extLst>
          </p:cNvPr>
          <p:cNvGraphicFramePr>
            <a:graphicFrameLocks noGrp="1"/>
          </p:cNvGraphicFramePr>
          <p:nvPr>
            <p:extLst>
              <p:ext uri="{D42A27DB-BD31-4B8C-83A1-F6EECF244321}">
                <p14:modId xmlns:p14="http://schemas.microsoft.com/office/powerpoint/2010/main" xmlns="" val="2605897400"/>
              </p:ext>
            </p:extLst>
          </p:nvPr>
        </p:nvGraphicFramePr>
        <p:xfrm>
          <a:off x="5410199" y="990601"/>
          <a:ext cx="6172201" cy="5275194"/>
        </p:xfrm>
        <a:graphic>
          <a:graphicData uri="http://schemas.openxmlformats.org/drawingml/2006/table">
            <a:tbl>
              <a:tblPr firstRow="1" bandRow="1">
                <a:tableStyleId>{6E25E649-3F16-4E02-A733-19D2CDBF48F0}</a:tableStyleId>
              </a:tblPr>
              <a:tblGrid>
                <a:gridCol w="1371601">
                  <a:extLst>
                    <a:ext uri="{9D8B030D-6E8A-4147-A177-3AD203B41FA5}">
                      <a16:colId xmlns:a16="http://schemas.microsoft.com/office/drawing/2014/main" xmlns="" val="20000"/>
                    </a:ext>
                  </a:extLst>
                </a:gridCol>
                <a:gridCol w="4800600">
                  <a:extLst>
                    <a:ext uri="{9D8B030D-6E8A-4147-A177-3AD203B41FA5}">
                      <a16:colId xmlns:a16="http://schemas.microsoft.com/office/drawing/2014/main" xmlns="" val="20001"/>
                    </a:ext>
                  </a:extLst>
                </a:gridCol>
              </a:tblGrid>
              <a:tr h="68307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t>Расходы на реализацию программы за </a:t>
                      </a:r>
                      <a:r>
                        <a:rPr lang="ru-RU" sz="1600" dirty="0" smtClean="0"/>
                        <a:t>202</a:t>
                      </a:r>
                      <a:r>
                        <a:rPr lang="en-US" sz="1600" dirty="0" smtClean="0"/>
                        <a:t>5</a:t>
                      </a:r>
                      <a:r>
                        <a:rPr lang="ru-RU" sz="1600" dirty="0" smtClean="0"/>
                        <a:t> </a:t>
                      </a:r>
                      <a:r>
                        <a:rPr lang="ru-RU" sz="16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2 876 775</a:t>
                      </a:r>
                      <a:r>
                        <a:rPr lang="ru-RU" sz="1600" dirty="0" smtClean="0"/>
                        <a:t>,</a:t>
                      </a:r>
                      <a:r>
                        <a:rPr lang="en-US" sz="1600" dirty="0" smtClean="0"/>
                        <a:t>1</a:t>
                      </a:r>
                      <a:r>
                        <a:rPr lang="ru-RU" sz="1600" dirty="0" smtClean="0"/>
                        <a:t> </a:t>
                      </a:r>
                      <a:r>
                        <a:rPr lang="ru-RU" sz="1600" dirty="0"/>
                        <a:t>тыс.рублей, в том числе:</a:t>
                      </a:r>
                      <a:endParaRPr lang="ru-RU" sz="1600" b="0" dirty="0">
                        <a:solidFill>
                          <a:schemeClr val="tx1"/>
                        </a:solidFill>
                        <a:latin typeface="+mn-lt"/>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407316">
                <a:tc>
                  <a:txBody>
                    <a:bodyPr/>
                    <a:lstStyle/>
                    <a:p>
                      <a:pPr algn="r"/>
                      <a:r>
                        <a:rPr lang="ru-RU" sz="1600" dirty="0" smtClean="0"/>
                        <a:t>1 999 474,9</a:t>
                      </a:r>
                      <a:endParaRPr lang="ru-RU" sz="1600" dirty="0">
                        <a:solidFill>
                          <a:schemeClr val="tx1"/>
                        </a:solidFill>
                        <a:latin typeface="+mn-lt"/>
                        <a:cs typeface="Times New Roman" pitchFamily="18" charset="0"/>
                      </a:endParaRPr>
                    </a:p>
                  </a:txBody>
                  <a:tcPr/>
                </a:tc>
                <a:tc>
                  <a:txBody>
                    <a:bodyPr/>
                    <a:lstStyle/>
                    <a:p>
                      <a:r>
                        <a:rPr lang="ru-RU" sz="1600" dirty="0"/>
                        <a:t>Дошкольное </a:t>
                      </a:r>
                      <a:r>
                        <a:rPr lang="ru-RU" sz="1600" dirty="0" smtClean="0"/>
                        <a:t>и общее образование</a:t>
                      </a:r>
                      <a:endParaRPr lang="ru-RU" sz="1600" dirty="0">
                        <a:solidFill>
                          <a:schemeClr val="tx1"/>
                        </a:solidFill>
                        <a:latin typeface="+mn-lt"/>
                        <a:cs typeface="Times New Roman" pitchFamily="18" charset="0"/>
                      </a:endParaRPr>
                    </a:p>
                  </a:txBody>
                  <a:tcPr/>
                </a:tc>
                <a:extLst>
                  <a:ext uri="{0D108BD9-81ED-4DB2-BD59-A6C34878D82A}">
                    <a16:rowId xmlns:a16="http://schemas.microsoft.com/office/drawing/2014/main" xmlns="" val="10001"/>
                  </a:ext>
                </a:extLst>
              </a:tr>
              <a:tr h="407316">
                <a:tc>
                  <a:txBody>
                    <a:bodyPr/>
                    <a:lstStyle/>
                    <a:p>
                      <a:pPr algn="r"/>
                      <a:r>
                        <a:rPr lang="ru-RU" sz="1600" dirty="0" smtClean="0"/>
                        <a:t>701 864,3</a:t>
                      </a:r>
                      <a:endParaRPr lang="ru-RU" sz="1600" dirty="0">
                        <a:solidFill>
                          <a:schemeClr val="tx1"/>
                        </a:solidFill>
                        <a:latin typeface="+mn-lt"/>
                        <a:cs typeface="Times New Roman" pitchFamily="18" charset="0"/>
                      </a:endParaRPr>
                    </a:p>
                  </a:txBody>
                  <a:tcPr/>
                </a:tc>
                <a:tc>
                  <a:txBody>
                    <a:bodyPr/>
                    <a:lstStyle/>
                    <a:p>
                      <a:r>
                        <a:rPr lang="ru-RU" sz="1600" dirty="0"/>
                        <a:t>Развитие современной инфраструктуры </a:t>
                      </a:r>
                      <a:endParaRPr lang="ru-RU" sz="1600" dirty="0">
                        <a:solidFill>
                          <a:schemeClr val="tx1"/>
                        </a:solidFill>
                        <a:latin typeface="+mn-lt"/>
                        <a:cs typeface="Times New Roman" pitchFamily="18" charset="0"/>
                      </a:endParaRPr>
                    </a:p>
                  </a:txBody>
                  <a:tcPr/>
                </a:tc>
                <a:extLst>
                  <a:ext uri="{0D108BD9-81ED-4DB2-BD59-A6C34878D82A}">
                    <a16:rowId xmlns:a16="http://schemas.microsoft.com/office/drawing/2014/main" xmlns="" val="10002"/>
                  </a:ext>
                </a:extLst>
              </a:tr>
              <a:tr h="407316">
                <a:tc>
                  <a:txBody>
                    <a:bodyPr/>
                    <a:lstStyle/>
                    <a:p>
                      <a:pPr algn="r"/>
                      <a:r>
                        <a:rPr lang="ru-RU" sz="1600" dirty="0" smtClean="0"/>
                        <a:t>69 929,2</a:t>
                      </a:r>
                      <a:endParaRPr lang="ru-RU" sz="1600" dirty="0">
                        <a:solidFill>
                          <a:schemeClr val="tx1"/>
                        </a:solidFill>
                        <a:latin typeface="+mn-lt"/>
                        <a:cs typeface="Times New Roman" pitchFamily="18" charset="0"/>
                      </a:endParaRPr>
                    </a:p>
                  </a:txBody>
                  <a:tcPr/>
                </a:tc>
                <a:tc>
                  <a:txBody>
                    <a:bodyPr/>
                    <a:lstStyle/>
                    <a:p>
                      <a:r>
                        <a:rPr lang="ru-RU" sz="1600" dirty="0" smtClean="0"/>
                        <a:t>Дополнительное образование детей</a:t>
                      </a:r>
                      <a:endParaRPr lang="ru-RU" sz="1600" dirty="0">
                        <a:solidFill>
                          <a:schemeClr val="tx1"/>
                        </a:solidFill>
                        <a:latin typeface="+mn-lt"/>
                        <a:cs typeface="Times New Roman" pitchFamily="18" charset="0"/>
                      </a:endParaRPr>
                    </a:p>
                  </a:txBody>
                  <a:tcPr/>
                </a:tc>
                <a:extLst>
                  <a:ext uri="{0D108BD9-81ED-4DB2-BD59-A6C34878D82A}">
                    <a16:rowId xmlns:a16="http://schemas.microsoft.com/office/drawing/2014/main" xmlns="" val="10003"/>
                  </a:ext>
                </a:extLst>
              </a:tr>
              <a:tr h="66578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dirty="0" smtClean="0"/>
                        <a:t>43 717,5</a:t>
                      </a:r>
                      <a:endParaRPr lang="ru-RU" sz="1600" dirty="0">
                        <a:solidFill>
                          <a:schemeClr val="tx1"/>
                        </a:solidFill>
                        <a:latin typeface="+mn-lt"/>
                        <a:cs typeface="Times New Roman" pitchFamily="18" charset="0"/>
                      </a:endParaRPr>
                    </a:p>
                  </a:txBody>
                  <a:tcPr/>
                </a:tc>
                <a:tc>
                  <a:txBody>
                    <a:bodyPr/>
                    <a:lstStyle/>
                    <a:p>
                      <a:r>
                        <a:rPr lang="ru-RU" sz="1600" dirty="0" smtClean="0"/>
                        <a:t>Обеспечение деятельности Управления образования администрации города Урай</a:t>
                      </a:r>
                      <a:endParaRPr lang="ru-RU" sz="1600" dirty="0">
                        <a:solidFill>
                          <a:schemeClr val="tx1"/>
                        </a:solidFill>
                        <a:latin typeface="+mn-lt"/>
                        <a:cs typeface="Times New Roman" pitchFamily="18" charset="0"/>
                      </a:endParaRPr>
                    </a:p>
                  </a:txBody>
                  <a:tcPr/>
                </a:tc>
                <a:extLst>
                  <a:ext uri="{0D108BD9-81ED-4DB2-BD59-A6C34878D82A}">
                    <a16:rowId xmlns:a16="http://schemas.microsoft.com/office/drawing/2014/main" xmlns="" val="10004"/>
                  </a:ext>
                </a:extLst>
              </a:tr>
              <a:tr h="407316">
                <a:tc>
                  <a:txBody>
                    <a:bodyPr/>
                    <a:lstStyle/>
                    <a:p>
                      <a:pPr algn="r"/>
                      <a:r>
                        <a:rPr lang="ru-RU" sz="1600" dirty="0" smtClean="0"/>
                        <a:t>307,2</a:t>
                      </a:r>
                      <a:endParaRPr lang="ru-RU" sz="1600" dirty="0">
                        <a:solidFill>
                          <a:schemeClr val="tx1"/>
                        </a:solidFill>
                        <a:latin typeface="+mn-lt"/>
                        <a:cs typeface="Times New Roman" pitchFamily="18" charset="0"/>
                      </a:endParaRPr>
                    </a:p>
                  </a:txBody>
                  <a:tcPr/>
                </a:tc>
                <a:tc>
                  <a:txBody>
                    <a:bodyPr/>
                    <a:lstStyle/>
                    <a:p>
                      <a:r>
                        <a:rPr lang="ru-RU" sz="1600" dirty="0" smtClean="0"/>
                        <a:t>Развитие кадрового потенциала</a:t>
                      </a:r>
                      <a:endParaRPr lang="ru-RU" sz="1600" dirty="0">
                        <a:solidFill>
                          <a:schemeClr val="tx1"/>
                        </a:solidFill>
                        <a:latin typeface="+mn-lt"/>
                        <a:cs typeface="Times New Roman" pitchFamily="18" charset="0"/>
                      </a:endParaRPr>
                    </a:p>
                  </a:txBody>
                  <a:tcPr/>
                </a:tc>
              </a:tr>
              <a:tr h="407316">
                <a:tc>
                  <a:txBody>
                    <a:bodyPr/>
                    <a:lstStyle/>
                    <a:p>
                      <a:pPr algn="r"/>
                      <a:r>
                        <a:rPr lang="ru-RU" sz="1600" dirty="0" smtClean="0"/>
                        <a:t>28 014,6</a:t>
                      </a:r>
                      <a:endParaRPr lang="ru-RU" sz="1600" dirty="0">
                        <a:solidFill>
                          <a:schemeClr val="tx1"/>
                        </a:solidFill>
                        <a:latin typeface="+mn-lt"/>
                        <a:cs typeface="Times New Roman" pitchFamily="18" charset="0"/>
                      </a:endParaRPr>
                    </a:p>
                  </a:txBody>
                  <a:tcPr/>
                </a:tc>
                <a:tc>
                  <a:txBody>
                    <a:bodyPr/>
                    <a:lstStyle/>
                    <a:p>
                      <a:r>
                        <a:rPr lang="ru-RU" sz="1600" dirty="0" smtClean="0"/>
                        <a:t>Летний отдых и оздоровление (за 2025</a:t>
                      </a:r>
                      <a:r>
                        <a:rPr lang="ru-RU" sz="1600" baseline="0" dirty="0" smtClean="0"/>
                        <a:t> год охват детей 3 612 чел., выездной отдых -259 чел.)</a:t>
                      </a:r>
                      <a:endParaRPr lang="ru-RU" sz="1600" dirty="0">
                        <a:solidFill>
                          <a:schemeClr val="tx1"/>
                        </a:solidFill>
                        <a:latin typeface="+mn-lt"/>
                        <a:cs typeface="Times New Roman" pitchFamily="18" charset="0"/>
                      </a:endParaRPr>
                    </a:p>
                  </a:txBody>
                  <a:tcPr/>
                </a:tc>
                <a:extLst>
                  <a:ext uri="{0D108BD9-81ED-4DB2-BD59-A6C34878D82A}">
                    <a16:rowId xmlns:a16="http://schemas.microsoft.com/office/drawing/2014/main" xmlns="" val="10006"/>
                  </a:ext>
                </a:extLst>
              </a:tr>
              <a:tr h="407316">
                <a:tc>
                  <a:txBody>
                    <a:bodyPr/>
                    <a:lstStyle/>
                    <a:p>
                      <a:pPr algn="r"/>
                      <a:r>
                        <a:rPr lang="ru-RU" sz="1600" dirty="0" smtClean="0"/>
                        <a:t>31 694,2</a:t>
                      </a:r>
                      <a:endParaRPr lang="ru-RU" sz="1600" dirty="0">
                        <a:solidFill>
                          <a:schemeClr val="tx1"/>
                        </a:solidFill>
                        <a:latin typeface="+mn-lt"/>
                        <a:cs typeface="Times New Roman" pitchFamily="18" charset="0"/>
                      </a:endParaRPr>
                    </a:p>
                  </a:txBody>
                  <a:tcPr/>
                </a:tc>
                <a:tc>
                  <a:txBody>
                    <a:bodyPr/>
                    <a:lstStyle/>
                    <a:p>
                      <a:r>
                        <a:rPr lang="ru-RU" sz="1600" dirty="0"/>
                        <a:t>Молодежная политика </a:t>
                      </a:r>
                      <a:endParaRPr lang="ru-RU" sz="1600" dirty="0">
                        <a:solidFill>
                          <a:schemeClr val="tx1"/>
                        </a:solidFill>
                        <a:latin typeface="+mn-lt"/>
                        <a:cs typeface="Times New Roman" pitchFamily="18" charset="0"/>
                      </a:endParaRPr>
                    </a:p>
                  </a:txBody>
                  <a:tcPr/>
                </a:tc>
                <a:extLst>
                  <a:ext uri="{0D108BD9-81ED-4DB2-BD59-A6C34878D82A}">
                    <a16:rowId xmlns:a16="http://schemas.microsoft.com/office/drawing/2014/main" xmlns="" val="10007"/>
                  </a:ext>
                </a:extLst>
              </a:tr>
              <a:tr h="1236451">
                <a:tc>
                  <a:txBody>
                    <a:bodyPr/>
                    <a:lstStyle/>
                    <a:p>
                      <a:pPr algn="r"/>
                      <a:r>
                        <a:rPr lang="ru-RU" sz="1600" dirty="0" smtClean="0"/>
                        <a:t>1 773,2</a:t>
                      </a:r>
                      <a:endParaRPr lang="ru-RU" sz="1600" dirty="0">
                        <a:solidFill>
                          <a:schemeClr val="tx1"/>
                        </a:solidFill>
                        <a:latin typeface="+mn-lt"/>
                        <a:cs typeface="Times New Roman" pitchFamily="18" charset="0"/>
                      </a:endParaRPr>
                    </a:p>
                  </a:txBody>
                  <a:tcPr/>
                </a:tc>
                <a:tc>
                  <a:txBody>
                    <a:bodyPr/>
                    <a:lstStyle/>
                    <a:p>
                      <a:r>
                        <a:rPr lang="ru-RU" sz="1600" dirty="0" smtClean="0"/>
                        <a:t>Реализация дополнительной меры социальной поддержки обучающимся, относящимся к категории членов семей участников СВО, в виде ежемесячной денежной выплаты на проезд транспортом общего пользования</a:t>
                      </a:r>
                      <a:endParaRPr lang="ru-RU" sz="1600" dirty="0">
                        <a:solidFill>
                          <a:schemeClr val="tx1"/>
                        </a:solidFill>
                        <a:latin typeface="+mn-lt"/>
                        <a:cs typeface="Times New Roman" pitchFamily="18" charset="0"/>
                      </a:endParaRPr>
                    </a:p>
                  </a:txBody>
                  <a:tcPr/>
                </a:tc>
              </a:tr>
            </a:tbl>
          </a:graphicData>
        </a:graphic>
      </p:graphicFrame>
      <p:sp>
        <p:nvSpPr>
          <p:cNvPr id="12" name="Прямоугольник 11">
            <a:extLst>
              <a:ext uri="{FF2B5EF4-FFF2-40B4-BE49-F238E27FC236}">
                <a16:creationId xmlns:a16="http://schemas.microsoft.com/office/drawing/2014/main" xmlns="" id="{716C3711-E79F-4F44-9D1E-957368B89E2F}"/>
              </a:ext>
            </a:extLst>
          </p:cNvPr>
          <p:cNvSpPr/>
          <p:nvPr/>
        </p:nvSpPr>
        <p:spPr>
          <a:xfrm>
            <a:off x="533400" y="1524000"/>
            <a:ext cx="3810000" cy="646331"/>
          </a:xfrm>
          <a:prstGeom prst="rect">
            <a:avLst/>
          </a:prstGeom>
        </p:spPr>
        <p:txBody>
          <a:bodyPr wrap="square">
            <a:spAutoFit/>
          </a:bodyPr>
          <a:lstStyle/>
          <a:p>
            <a:r>
              <a:rPr lang="ru-RU" dirty="0">
                <a:cs typeface="Times New Roman" pitchFamily="18" charset="0"/>
              </a:rPr>
              <a:t>Оказание услуг в рамках реализации программы осуществляют:</a:t>
            </a:r>
          </a:p>
        </p:txBody>
      </p:sp>
      <p:sp>
        <p:nvSpPr>
          <p:cNvPr id="13" name="Прямоугольник 12">
            <a:extLst>
              <a:ext uri="{FF2B5EF4-FFF2-40B4-BE49-F238E27FC236}">
                <a16:creationId xmlns:a16="http://schemas.microsoft.com/office/drawing/2014/main" xmlns="" id="{F5069197-D524-44A7-AB4E-8EFF389E282E}"/>
              </a:ext>
            </a:extLst>
          </p:cNvPr>
          <p:cNvSpPr/>
          <p:nvPr/>
        </p:nvSpPr>
        <p:spPr>
          <a:xfrm>
            <a:off x="228600" y="2362200"/>
            <a:ext cx="4544888" cy="3108543"/>
          </a:xfrm>
          <a:prstGeom prst="rect">
            <a:avLst/>
          </a:prstGeom>
        </p:spPr>
        <p:txBody>
          <a:bodyPr wrap="square">
            <a:spAutoFit/>
          </a:bodyPr>
          <a:lstStyle/>
          <a:p>
            <a:pPr lvl="0" fontAlgn="b">
              <a:buFont typeface="Wingdings" pitchFamily="2" charset="2"/>
              <a:buChar char="v"/>
            </a:pPr>
            <a:r>
              <a:rPr lang="ru-RU" dirty="0">
                <a:solidFill>
                  <a:srgbClr val="000000"/>
                </a:solidFill>
                <a:latin typeface="Oswald" panose="020B0604020202020204" charset="-52"/>
                <a:cs typeface="Times New Roman" panose="02020603050405020304" pitchFamily="18" charset="0"/>
              </a:rPr>
              <a:t>  </a:t>
            </a:r>
            <a:r>
              <a:rPr lang="ru-RU" dirty="0">
                <a:solidFill>
                  <a:srgbClr val="000000"/>
                </a:solidFill>
                <a:cs typeface="Times New Roman" panose="02020603050405020304" pitchFamily="18" charset="0"/>
              </a:rPr>
              <a:t>5 дошкольных образовательных организаций</a:t>
            </a:r>
          </a:p>
          <a:p>
            <a:pPr fontAlgn="b">
              <a:buFont typeface="Wingdings" pitchFamily="2" charset="2"/>
              <a:buChar char="v"/>
            </a:pPr>
            <a:r>
              <a:rPr lang="ru-RU" dirty="0">
                <a:solidFill>
                  <a:srgbClr val="000000"/>
                </a:solidFill>
                <a:cs typeface="Times New Roman" panose="02020603050405020304" pitchFamily="18" charset="0"/>
              </a:rPr>
              <a:t>  5 </a:t>
            </a:r>
            <a:r>
              <a:rPr lang="ru-RU" dirty="0">
                <a:cs typeface="Times New Roman" pitchFamily="18" charset="0"/>
              </a:rPr>
              <a:t>общеобразовательных организаций</a:t>
            </a:r>
          </a:p>
          <a:p>
            <a:pPr lvl="0" fontAlgn="b">
              <a:buFont typeface="Wingdings" pitchFamily="2" charset="2"/>
              <a:buChar char="v"/>
            </a:pPr>
            <a:r>
              <a:rPr lang="ru-RU" dirty="0">
                <a:solidFill>
                  <a:srgbClr val="000000"/>
                </a:solidFill>
                <a:cs typeface="Times New Roman" pitchFamily="18" charset="0"/>
              </a:rPr>
              <a:t>  1 учреждение дополнительного образования</a:t>
            </a:r>
          </a:p>
          <a:p>
            <a:pPr lvl="0" fontAlgn="b"/>
            <a:endParaRPr lang="ru-RU" dirty="0">
              <a:solidFill>
                <a:srgbClr val="000000"/>
              </a:solidFill>
              <a:cs typeface="Times New Roman" pitchFamily="18" charset="0"/>
            </a:endParaRPr>
          </a:p>
          <a:p>
            <a:r>
              <a:rPr lang="ru-RU" dirty="0">
                <a:solidFill>
                  <a:srgbClr val="000000"/>
                </a:solidFill>
                <a:cs typeface="Times New Roman" pitchFamily="18" charset="0"/>
              </a:rPr>
              <a:t> </a:t>
            </a:r>
            <a:r>
              <a:rPr lang="ru-RU" dirty="0">
                <a:cs typeface="Times New Roman Cyr" panose="02020603050405020304" pitchFamily="18" charset="0"/>
              </a:rPr>
              <a:t>МАУ «МЦ города </a:t>
            </a:r>
            <a:r>
              <a:rPr lang="ru-RU" dirty="0" err="1">
                <a:cs typeface="Times New Roman Cyr" panose="02020603050405020304" pitchFamily="18" charset="0"/>
              </a:rPr>
              <a:t>Урай</a:t>
            </a:r>
            <a:r>
              <a:rPr lang="ru-RU" dirty="0">
                <a:cs typeface="Times New Roman Cyr" panose="02020603050405020304" pitchFamily="18" charset="0"/>
              </a:rPr>
              <a:t> «Центр молодежных и гражданских инициатив» (МАУ МП «ЦМИГИ»)</a:t>
            </a:r>
            <a:endParaRPr lang="ru-RU" dirty="0">
              <a:cs typeface="Times New Roman" pitchFamily="18" charset="0"/>
            </a:endParaRPr>
          </a:p>
          <a:p>
            <a:pPr lvl="0" fontAlgn="b">
              <a:buFont typeface="Wingdings" pitchFamily="2" charset="2"/>
              <a:buChar char="v"/>
            </a:pPr>
            <a:endParaRPr lang="ru-RU" sz="2000" dirty="0">
              <a:solidFill>
                <a:srgbClr val="000000"/>
              </a:solidFill>
              <a:latin typeface="Arial" pitchFamily="34" charset="0"/>
              <a:cs typeface="Arial" pitchFamily="34" charset="0"/>
            </a:endParaRPr>
          </a:p>
          <a:p>
            <a:pPr lvl="0" fontAlgn="b"/>
            <a:r>
              <a:rPr lang="ru-RU" sz="1400" dirty="0">
                <a:solidFill>
                  <a:srgbClr val="000000"/>
                </a:solidFill>
                <a:latin typeface="Arial" pitchFamily="34" charset="0"/>
                <a:cs typeface="Arial" pitchFamily="34" charset="0"/>
              </a:rPr>
              <a:t>  </a:t>
            </a:r>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4" cstate="print"/>
          <a:srcRect/>
          <a:stretch>
            <a:fillRect/>
          </a:stretch>
        </p:blipFill>
        <p:spPr bwMode="auto">
          <a:xfrm>
            <a:off x="0" y="0"/>
            <a:ext cx="755576" cy="755576"/>
          </a:xfrm>
          <a:prstGeom prst="rect">
            <a:avLst/>
          </a:prstGeom>
          <a:noFill/>
        </p:spPr>
      </p:pic>
    </p:spTree>
    <p:extLst>
      <p:ext uri="{BB962C8B-B14F-4D97-AF65-F5344CB8AC3E}">
        <p14:creationId xmlns:p14="http://schemas.microsoft.com/office/powerpoint/2010/main" xmlns="" val="2121310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143000"/>
            <a:ext cx="1905000" cy="2693045"/>
          </a:xfrm>
          <a:prstGeom prst="rect">
            <a:avLst/>
          </a:prstGeom>
        </p:spPr>
        <p:txBody>
          <a:bodyPr wrap="square">
            <a:spAutoFit/>
          </a:bodyPr>
          <a:lstStyle/>
          <a:p>
            <a:pPr lvl="0" algn="ctr" fontAlgn="b"/>
            <a:r>
              <a:rPr lang="ru-RU" sz="1200" dirty="0">
                <a:solidFill>
                  <a:srgbClr val="000000"/>
                </a:solidFill>
                <a:cs typeface="Times New Roman" panose="02020603050405020304" pitchFamily="18" charset="0"/>
              </a:rPr>
              <a:t>  </a:t>
            </a:r>
            <a:r>
              <a:rPr lang="ru-RU" sz="1200" dirty="0" smtClean="0">
                <a:solidFill>
                  <a:srgbClr val="000000"/>
                </a:solidFill>
                <a:cs typeface="Arial" pitchFamily="34" charset="0"/>
              </a:rPr>
              <a:t>Доля  детей   в возрасте от 1 до  6 лет, получающих дошкольную образовательную услугу  и (или) услугу  по  их</a:t>
            </a:r>
          </a:p>
          <a:p>
            <a:pPr lvl="0" algn="ctr" fontAlgn="b"/>
            <a:r>
              <a:rPr lang="ru-RU" sz="1200" dirty="0" smtClean="0">
                <a:solidFill>
                  <a:srgbClr val="000000"/>
                </a:solidFill>
                <a:cs typeface="Arial" pitchFamily="34" charset="0"/>
              </a:rPr>
              <a:t>содержанию  в муниципальных образовательных организациях, в общей численности детей в возрасте от 1 до 6 лет </a:t>
            </a:r>
            <a:r>
              <a:rPr lang="ru-RU" sz="1200" dirty="0">
                <a:solidFill>
                  <a:srgbClr val="000000"/>
                </a:solidFill>
                <a:cs typeface="Arial" pitchFamily="34" charset="0"/>
              </a:rPr>
              <a:t>– </a:t>
            </a:r>
            <a:r>
              <a:rPr lang="ru-RU" sz="1200" b="1" dirty="0" smtClean="0">
                <a:solidFill>
                  <a:srgbClr val="000000"/>
                </a:solidFill>
                <a:cs typeface="Arial" pitchFamily="34" charset="0"/>
              </a:rPr>
              <a:t>62,3% </a:t>
            </a:r>
            <a:r>
              <a:rPr lang="ru-RU" sz="1200" dirty="0" smtClean="0">
                <a:solidFill>
                  <a:srgbClr val="000000"/>
                </a:solidFill>
                <a:cs typeface="Arial" pitchFamily="34" charset="0"/>
              </a:rPr>
              <a:t>(</a:t>
            </a:r>
            <a:r>
              <a:rPr lang="ru-RU" sz="1200" b="1" dirty="0" smtClean="0">
                <a:solidFill>
                  <a:srgbClr val="000000"/>
                </a:solidFill>
                <a:cs typeface="Arial" pitchFamily="34" charset="0"/>
              </a:rPr>
              <a:t>92,1%) </a:t>
            </a:r>
          </a:p>
          <a:p>
            <a:pPr lvl="0" algn="ctr" fontAlgn="b"/>
            <a:r>
              <a:rPr lang="ru-RU" sz="1100" b="1" dirty="0" smtClean="0">
                <a:solidFill>
                  <a:srgbClr val="000000"/>
                </a:solidFill>
                <a:cs typeface="Arial" pitchFamily="34" charset="0"/>
              </a:rPr>
              <a:t>1 830 чел. из 2 939 чел.</a:t>
            </a:r>
            <a:endParaRPr lang="ru-RU" sz="11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sp>
        <p:nvSpPr>
          <p:cNvPr id="9" name="Прямоугольник 8"/>
          <p:cNvSpPr/>
          <p:nvPr/>
        </p:nvSpPr>
        <p:spPr>
          <a:xfrm>
            <a:off x="990600" y="685800"/>
            <a:ext cx="91440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2057400" y="1143000"/>
            <a:ext cx="2133600" cy="2708434"/>
          </a:xfrm>
          <a:prstGeom prst="rect">
            <a:avLst/>
          </a:prstGeom>
        </p:spPr>
        <p:txBody>
          <a:bodyPr wrap="square">
            <a:spAutoFit/>
          </a:bodyPr>
          <a:lstStyle/>
          <a:p>
            <a:pPr lvl="0" algn="ctr" fontAlgn="b"/>
            <a:r>
              <a:rPr lang="ru-RU" sz="1400" dirty="0">
                <a:solidFill>
                  <a:srgbClr val="000000"/>
                </a:solidFill>
                <a:latin typeface="Oswald" panose="020B0604020202020204" charset="-52"/>
                <a:cs typeface="Arial" pitchFamily="34" charset="0"/>
              </a:rPr>
              <a:t> </a:t>
            </a:r>
            <a:r>
              <a:rPr lang="ru-RU" sz="1200" dirty="0" smtClean="0">
                <a:solidFill>
                  <a:srgbClr val="000000"/>
                </a:solidFill>
                <a:cs typeface="Arial" pitchFamily="34" charset="0"/>
              </a:rPr>
              <a:t>Доля обучающихся в муниципальных общеобразовательных  организациях, занимающихся во вторую  (третью) смену, в     общей численности обучающихся  в муниципальных общеобразовательных организациях – </a:t>
            </a:r>
            <a:r>
              <a:rPr lang="ru-RU" sz="1200" b="1" dirty="0" smtClean="0">
                <a:solidFill>
                  <a:srgbClr val="000000"/>
                </a:solidFill>
                <a:cs typeface="Arial" pitchFamily="34" charset="0"/>
              </a:rPr>
              <a:t>14,3% (100,0%) </a:t>
            </a:r>
            <a:r>
              <a:rPr lang="ru-RU" sz="1100" b="1" dirty="0" smtClean="0">
                <a:solidFill>
                  <a:srgbClr val="000000"/>
                </a:solidFill>
                <a:cs typeface="Arial" pitchFamily="34" charset="0"/>
              </a:rPr>
              <a:t>всего обучается – </a:t>
            </a:r>
          </a:p>
          <a:p>
            <a:pPr lvl="0" algn="ctr" fontAlgn="b"/>
            <a:r>
              <a:rPr lang="ru-RU" sz="1100" b="1" dirty="0" smtClean="0">
                <a:solidFill>
                  <a:srgbClr val="000000"/>
                </a:solidFill>
                <a:cs typeface="Arial" pitchFamily="34" charset="0"/>
              </a:rPr>
              <a:t>5 050 чел., во вторую смену - 722 чел.</a:t>
            </a:r>
            <a:endParaRPr lang="ru-RU" sz="11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6096000" y="1143000"/>
            <a:ext cx="2133600" cy="2646878"/>
          </a:xfrm>
          <a:prstGeom prst="rect">
            <a:avLst/>
          </a:prstGeom>
        </p:spPr>
        <p:txBody>
          <a:bodyPr wrap="square">
            <a:spAutoFit/>
          </a:bodyPr>
          <a:lstStyle/>
          <a:p>
            <a:pPr lvl="0" algn="ctr" fontAlgn="b"/>
            <a:r>
              <a:rPr lang="ru-RU" sz="1200" dirty="0">
                <a:solidFill>
                  <a:srgbClr val="000000"/>
                </a:solidFill>
                <a:cs typeface="Times New Roman" panose="02020603050405020304" pitchFamily="18" charset="0"/>
              </a:rPr>
              <a:t> </a:t>
            </a:r>
            <a:r>
              <a:rPr lang="ru-RU" sz="1200" dirty="0" smtClean="0">
                <a:solidFill>
                  <a:srgbClr val="000000"/>
                </a:solidFill>
                <a:cs typeface="Arial" pitchFamily="34" charset="0"/>
              </a:rPr>
              <a:t>Доля муниципальных дошкольных образовательных организаций, здания которых находятся   в аварийном состоянии  или требуют капитального ремонта,  в  общем числе муниципальных дошкольных образовательных организаций </a:t>
            </a:r>
            <a:r>
              <a:rPr lang="ru-RU" sz="1200" b="1" dirty="0">
                <a:solidFill>
                  <a:srgbClr val="000000"/>
                </a:solidFill>
                <a:cs typeface="Arial" pitchFamily="34" charset="0"/>
              </a:rPr>
              <a:t>– </a:t>
            </a:r>
            <a:r>
              <a:rPr lang="ru-RU" sz="1200" b="1" dirty="0" smtClean="0">
                <a:solidFill>
                  <a:srgbClr val="000000"/>
                </a:solidFill>
                <a:cs typeface="Arial" pitchFamily="34" charset="0"/>
              </a:rPr>
              <a:t> 20% </a:t>
            </a:r>
            <a:r>
              <a:rPr lang="ru-RU" sz="1200" dirty="0" smtClean="0">
                <a:solidFill>
                  <a:srgbClr val="000000"/>
                </a:solidFill>
                <a:cs typeface="Arial" pitchFamily="34" charset="0"/>
              </a:rPr>
              <a:t>(</a:t>
            </a:r>
            <a:r>
              <a:rPr lang="ru-RU" sz="1200" b="1" dirty="0" smtClean="0">
                <a:solidFill>
                  <a:srgbClr val="000000"/>
                </a:solidFill>
                <a:cs typeface="Arial" pitchFamily="34" charset="0"/>
              </a:rPr>
              <a:t>100,0%) </a:t>
            </a:r>
            <a:r>
              <a:rPr lang="ru-RU" sz="1100" b="1" dirty="0" err="1" smtClean="0">
                <a:solidFill>
                  <a:srgbClr val="000000"/>
                </a:solidFill>
                <a:cs typeface="Arial" pitchFamily="34" charset="0"/>
              </a:rPr>
              <a:t>кап.ремонт</a:t>
            </a:r>
            <a:r>
              <a:rPr lang="ru-RU" sz="1100" b="1" dirty="0" smtClean="0">
                <a:solidFill>
                  <a:srgbClr val="000000"/>
                </a:solidFill>
                <a:cs typeface="Arial" pitchFamily="34" charset="0"/>
              </a:rPr>
              <a:t> требуется зданию Д/с №12 (мкр.2, дом 37)</a:t>
            </a:r>
            <a:endParaRPr lang="ru-RU" sz="1100" b="1" dirty="0">
              <a:solidFill>
                <a:srgbClr val="000000"/>
              </a:solidFill>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9372600" y="1143000"/>
            <a:ext cx="1295400" cy="2893100"/>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smtClean="0">
                <a:solidFill>
                  <a:srgbClr val="000000"/>
                </a:solidFill>
                <a:cs typeface="Arial" pitchFamily="34" charset="0"/>
              </a:rPr>
              <a:t>Расходы бюджета муниципального образования на общее образование в расчете на 1 обучающегося в муниципальных общеобразовательных организациях </a:t>
            </a:r>
            <a:r>
              <a:rPr lang="ru-RU" sz="1200" dirty="0">
                <a:solidFill>
                  <a:srgbClr val="000000"/>
                </a:solidFill>
                <a:cs typeface="Arial" pitchFamily="34" charset="0"/>
              </a:rPr>
              <a:t>– </a:t>
            </a:r>
            <a:r>
              <a:rPr lang="ru-RU" sz="1200" b="1" dirty="0" smtClean="0">
                <a:solidFill>
                  <a:srgbClr val="000000"/>
                </a:solidFill>
                <a:cs typeface="Arial" pitchFamily="34" charset="0"/>
              </a:rPr>
              <a:t>225,6 тыс.руб. </a:t>
            </a:r>
            <a:r>
              <a:rPr lang="ru-RU" sz="1200" dirty="0" smtClean="0">
                <a:solidFill>
                  <a:srgbClr val="000000"/>
                </a:solidFill>
                <a:cs typeface="Arial" pitchFamily="34" charset="0"/>
              </a:rPr>
              <a:t>(</a:t>
            </a:r>
            <a:r>
              <a:rPr lang="ru-RU" sz="1200" b="1" dirty="0" smtClean="0">
                <a:solidFill>
                  <a:srgbClr val="000000"/>
                </a:solidFill>
                <a:cs typeface="Arial" pitchFamily="34" charset="0"/>
              </a:rPr>
              <a:t>93,2%)</a:t>
            </a:r>
            <a:endParaRPr lang="ru-RU" sz="1200" b="1" dirty="0">
              <a:solidFill>
                <a:srgbClr val="000000"/>
              </a:solidFill>
              <a:cs typeface="Arial" pitchFamily="34" charset="0"/>
            </a:endParaRPr>
          </a:p>
          <a:p>
            <a:pPr lvl="0" algn="ctr" fontAlgn="b"/>
            <a:r>
              <a:rPr lang="ru-RU" sz="1200" dirty="0">
                <a:solidFill>
                  <a:srgbClr val="000000"/>
                </a:solidFill>
                <a:latin typeface="Oswald" panose="020B0604020202020204" charset="-52"/>
                <a:cs typeface="Arial" pitchFamily="34" charset="0"/>
              </a:rPr>
              <a:t>  </a:t>
            </a:r>
          </a:p>
        </p:txBody>
      </p:sp>
      <p:sp>
        <p:nvSpPr>
          <p:cNvPr id="19" name="Прямоугольник 18"/>
          <p:cNvSpPr/>
          <p:nvPr/>
        </p:nvSpPr>
        <p:spPr>
          <a:xfrm>
            <a:off x="5105400" y="4038600"/>
            <a:ext cx="1066800" cy="2677656"/>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smtClean="0">
                <a:solidFill>
                  <a:srgbClr val="000000"/>
                </a:solidFill>
                <a:cs typeface="Arial" pitchFamily="34" charset="0"/>
              </a:rPr>
              <a:t>Доля граждан, вовлеченных в добровольческую (волонтерскую) деятельность</a:t>
            </a:r>
          </a:p>
          <a:p>
            <a:pPr lvl="0" algn="ctr" fontAlgn="b"/>
            <a:r>
              <a:rPr lang="ru-RU" sz="1200" dirty="0" smtClean="0">
                <a:solidFill>
                  <a:srgbClr val="000000"/>
                </a:solidFill>
                <a:cs typeface="Arial" pitchFamily="34" charset="0"/>
              </a:rPr>
              <a:t> </a:t>
            </a:r>
            <a:r>
              <a:rPr lang="ru-RU" sz="1200" b="1" dirty="0" smtClean="0">
                <a:solidFill>
                  <a:srgbClr val="000000"/>
                </a:solidFill>
                <a:cs typeface="Arial" pitchFamily="34" charset="0"/>
              </a:rPr>
              <a:t>– 38,1% </a:t>
            </a:r>
            <a:r>
              <a:rPr lang="ru-RU" sz="1200" dirty="0" smtClean="0">
                <a:solidFill>
                  <a:srgbClr val="000000"/>
                </a:solidFill>
                <a:cs typeface="Arial" pitchFamily="34" charset="0"/>
              </a:rPr>
              <a:t>(</a:t>
            </a:r>
            <a:r>
              <a:rPr lang="ru-RU" sz="1200" b="1" dirty="0" smtClean="0">
                <a:solidFill>
                  <a:srgbClr val="000000"/>
                </a:solidFill>
                <a:cs typeface="Arial" pitchFamily="34" charset="0"/>
              </a:rPr>
              <a:t>123%) </a:t>
            </a:r>
          </a:p>
          <a:p>
            <a:pPr lvl="0" algn="ctr" fontAlgn="b"/>
            <a:r>
              <a:rPr lang="ru-RU" sz="1100" b="1" dirty="0" smtClean="0">
                <a:solidFill>
                  <a:srgbClr val="000000"/>
                </a:solidFill>
                <a:cs typeface="Arial" pitchFamily="34" charset="0"/>
              </a:rPr>
              <a:t>3 610 чел. из </a:t>
            </a:r>
          </a:p>
          <a:p>
            <a:pPr lvl="0" algn="ctr" fontAlgn="b"/>
            <a:r>
              <a:rPr lang="ru-RU" sz="1100" b="1" dirty="0" smtClean="0">
                <a:solidFill>
                  <a:srgbClr val="000000"/>
                </a:solidFill>
                <a:cs typeface="Arial" pitchFamily="34" charset="0"/>
              </a:rPr>
              <a:t>9 365 чел.</a:t>
            </a:r>
            <a:endParaRPr lang="ru-RU" sz="1100" b="1" dirty="0">
              <a:solidFill>
                <a:srgbClr val="000000"/>
              </a:solidFill>
              <a:cs typeface="Arial" pitchFamily="34" charset="0"/>
            </a:endParaRPr>
          </a:p>
          <a:p>
            <a:pPr lvl="0" algn="ctr" fontAlgn="b"/>
            <a:r>
              <a:rPr lang="ru-RU" sz="1400" dirty="0">
                <a:solidFill>
                  <a:srgbClr val="000000"/>
                </a:solidFill>
                <a:latin typeface="Oswald" panose="020B0604020202020204" charset="-52"/>
                <a:cs typeface="Arial" pitchFamily="34" charset="0"/>
              </a:rPr>
              <a:t>  </a:t>
            </a:r>
          </a:p>
        </p:txBody>
      </p:sp>
      <p:sp>
        <p:nvSpPr>
          <p:cNvPr id="20" name="Прямоугольник 19"/>
          <p:cNvSpPr/>
          <p:nvPr/>
        </p:nvSpPr>
        <p:spPr>
          <a:xfrm>
            <a:off x="9448800" y="4038600"/>
            <a:ext cx="1219200" cy="2308324"/>
          </a:xfrm>
          <a:prstGeom prst="rect">
            <a:avLst/>
          </a:prstGeom>
        </p:spPr>
        <p:txBody>
          <a:bodyPr wrap="square">
            <a:spAutoFit/>
          </a:bodyPr>
          <a:lstStyle/>
          <a:p>
            <a:pPr lvl="0" algn="ctr" fontAlgn="b"/>
            <a:r>
              <a:rPr lang="ru-RU" sz="1200" dirty="0" smtClean="0">
                <a:solidFill>
                  <a:srgbClr val="000000"/>
                </a:solidFill>
                <a:cs typeface="Arial" pitchFamily="34" charset="0"/>
              </a:rPr>
              <a:t>Доля молодых людей, вовлеченных в мероприятия, направленные на профессиональное развитие </a:t>
            </a:r>
            <a:r>
              <a:rPr lang="ru-RU" sz="1200" dirty="0">
                <a:solidFill>
                  <a:srgbClr val="000000"/>
                </a:solidFill>
                <a:cs typeface="Arial" pitchFamily="34" charset="0"/>
              </a:rPr>
              <a:t>– </a:t>
            </a:r>
            <a:r>
              <a:rPr lang="ru-RU" sz="1200" b="1" dirty="0" smtClean="0">
                <a:solidFill>
                  <a:srgbClr val="000000"/>
                </a:solidFill>
                <a:cs typeface="Arial" pitchFamily="34" charset="0"/>
              </a:rPr>
              <a:t>36,8% </a:t>
            </a:r>
            <a:r>
              <a:rPr lang="ru-RU" sz="1200" dirty="0" smtClean="0">
                <a:solidFill>
                  <a:srgbClr val="000000"/>
                </a:solidFill>
                <a:cs typeface="Arial" pitchFamily="34" charset="0"/>
              </a:rPr>
              <a:t>(</a:t>
            </a:r>
            <a:r>
              <a:rPr lang="ru-RU" sz="1200" b="1" dirty="0" smtClean="0">
                <a:solidFill>
                  <a:srgbClr val="000000"/>
                </a:solidFill>
                <a:cs typeface="Arial" pitchFamily="34" charset="0"/>
              </a:rPr>
              <a:t>110,6%)</a:t>
            </a:r>
          </a:p>
          <a:p>
            <a:pPr lvl="0" algn="ctr" fontAlgn="b"/>
            <a:r>
              <a:rPr lang="ru-RU" sz="1100" b="1" dirty="0" smtClean="0">
                <a:solidFill>
                  <a:srgbClr val="000000"/>
                </a:solidFill>
                <a:cs typeface="Arial" pitchFamily="34" charset="0"/>
              </a:rPr>
              <a:t>3 480 чел из </a:t>
            </a:r>
          </a:p>
          <a:p>
            <a:pPr lvl="0" algn="ctr" fontAlgn="b"/>
            <a:r>
              <a:rPr lang="ru-RU" sz="1100" b="1" dirty="0" smtClean="0">
                <a:solidFill>
                  <a:srgbClr val="000000"/>
                </a:solidFill>
                <a:cs typeface="Arial" pitchFamily="34" charset="0"/>
              </a:rPr>
              <a:t>9 463 чел.</a:t>
            </a:r>
            <a:endParaRPr lang="ru-RU" sz="11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sp>
        <p:nvSpPr>
          <p:cNvPr id="21" name="Прямоугольник 20"/>
          <p:cNvSpPr/>
          <p:nvPr/>
        </p:nvSpPr>
        <p:spPr>
          <a:xfrm>
            <a:off x="6324600" y="4038600"/>
            <a:ext cx="1219200" cy="2339102"/>
          </a:xfrm>
          <a:prstGeom prst="rect">
            <a:avLst/>
          </a:prstGeom>
        </p:spPr>
        <p:txBody>
          <a:bodyPr wrap="square">
            <a:spAutoFit/>
          </a:bodyPr>
          <a:lstStyle/>
          <a:p>
            <a:pPr lvl="0" algn="ctr" fontAlgn="b"/>
            <a:r>
              <a:rPr lang="ru-RU" sz="1200" dirty="0" smtClean="0">
                <a:solidFill>
                  <a:srgbClr val="000000"/>
                </a:solidFill>
                <a:cs typeface="Arial" pitchFamily="34" charset="0"/>
              </a:rPr>
              <a:t>Доля детей  в возрасте  от  14  до 18 лет, охваченных деятельностью молодежных трудовых отрядов </a:t>
            </a:r>
            <a:r>
              <a:rPr lang="ru-RU" sz="1200" dirty="0">
                <a:solidFill>
                  <a:srgbClr val="000000"/>
                </a:solidFill>
                <a:cs typeface="Arial" pitchFamily="34" charset="0"/>
              </a:rPr>
              <a:t>– </a:t>
            </a:r>
            <a:r>
              <a:rPr lang="ru-RU" sz="1200" b="1" dirty="0" smtClean="0">
                <a:solidFill>
                  <a:srgbClr val="000000"/>
                </a:solidFill>
                <a:cs typeface="Arial" pitchFamily="34" charset="0"/>
              </a:rPr>
              <a:t>8,4%</a:t>
            </a:r>
            <a:r>
              <a:rPr lang="ru-RU" sz="1200" dirty="0" smtClean="0">
                <a:solidFill>
                  <a:srgbClr val="000000"/>
                </a:solidFill>
                <a:cs typeface="Arial" pitchFamily="34" charset="0"/>
              </a:rPr>
              <a:t> (</a:t>
            </a:r>
            <a:r>
              <a:rPr lang="ru-RU" sz="1200" b="1" dirty="0" smtClean="0">
                <a:solidFill>
                  <a:srgbClr val="000000"/>
                </a:solidFill>
                <a:cs typeface="Arial" pitchFamily="34" charset="0"/>
              </a:rPr>
              <a:t>131,2%)</a:t>
            </a:r>
          </a:p>
          <a:p>
            <a:pPr lvl="0" algn="ctr" fontAlgn="b"/>
            <a:r>
              <a:rPr lang="ru-RU" sz="1100" b="1" dirty="0" smtClean="0">
                <a:solidFill>
                  <a:srgbClr val="000000"/>
                </a:solidFill>
                <a:cs typeface="Arial" pitchFamily="34" charset="0"/>
              </a:rPr>
              <a:t>200 чел. из 2 365 чел.</a:t>
            </a:r>
            <a:endParaRPr lang="ru-RU" sz="11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8153400" y="1143000"/>
            <a:ext cx="1219200" cy="2277547"/>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smtClean="0">
                <a:solidFill>
                  <a:srgbClr val="000000"/>
                </a:solidFill>
                <a:cs typeface="Arial" pitchFamily="34" charset="0"/>
              </a:rPr>
              <a:t>Доля детей в возрасте от 5 </a:t>
            </a:r>
          </a:p>
          <a:p>
            <a:pPr lvl="0" algn="ctr" fontAlgn="b"/>
            <a:r>
              <a:rPr lang="ru-RU" sz="1200" dirty="0" smtClean="0">
                <a:solidFill>
                  <a:srgbClr val="000000"/>
                </a:solidFill>
                <a:cs typeface="Arial" pitchFamily="34" charset="0"/>
              </a:rPr>
              <a:t>до 18 лет, охваченных дополнительным образованием – </a:t>
            </a:r>
            <a:r>
              <a:rPr lang="ru-RU" sz="1200" b="1" dirty="0" smtClean="0">
                <a:solidFill>
                  <a:srgbClr val="000000"/>
                </a:solidFill>
                <a:cs typeface="Arial" pitchFamily="34" charset="0"/>
              </a:rPr>
              <a:t>90,1%</a:t>
            </a:r>
            <a:r>
              <a:rPr lang="ru-RU" sz="1200" dirty="0" smtClean="0">
                <a:solidFill>
                  <a:srgbClr val="000000"/>
                </a:solidFill>
                <a:cs typeface="Arial" pitchFamily="34" charset="0"/>
              </a:rPr>
              <a:t> (</a:t>
            </a:r>
            <a:r>
              <a:rPr lang="ru-RU" sz="1200" b="1" dirty="0" smtClean="0">
                <a:solidFill>
                  <a:srgbClr val="000000"/>
                </a:solidFill>
                <a:cs typeface="Arial" pitchFamily="34" charset="0"/>
              </a:rPr>
              <a:t>100,8%) </a:t>
            </a:r>
          </a:p>
          <a:p>
            <a:pPr lvl="0" algn="ctr" fontAlgn="b"/>
            <a:r>
              <a:rPr lang="ru-RU" sz="1100" b="1" dirty="0" smtClean="0">
                <a:solidFill>
                  <a:srgbClr val="000000"/>
                </a:solidFill>
                <a:cs typeface="Arial" pitchFamily="34" charset="0"/>
              </a:rPr>
              <a:t>7 828 чел. из </a:t>
            </a:r>
          </a:p>
          <a:p>
            <a:pPr lvl="0" algn="ctr" fontAlgn="b"/>
            <a:r>
              <a:rPr lang="ru-RU" sz="1100" b="1" dirty="0" smtClean="0">
                <a:solidFill>
                  <a:srgbClr val="000000"/>
                </a:solidFill>
                <a:cs typeface="Arial" pitchFamily="34" charset="0"/>
              </a:rPr>
              <a:t>8 689 чел.</a:t>
            </a:r>
            <a:endParaRPr lang="ru-RU" sz="1100" b="1" dirty="0">
              <a:solidFill>
                <a:srgbClr val="000000"/>
              </a:solidFill>
              <a:cs typeface="Arial" pitchFamily="34" charset="0"/>
            </a:endParaRPr>
          </a:p>
          <a:p>
            <a:pPr lvl="0" algn="ctr" fontAlgn="b"/>
            <a:r>
              <a:rPr lang="ru-RU" sz="1200" dirty="0">
                <a:solidFill>
                  <a:srgbClr val="000000"/>
                </a:solidFill>
                <a:cs typeface="Arial" pitchFamily="34" charset="0"/>
              </a:rPr>
              <a:t>  </a:t>
            </a:r>
          </a:p>
        </p:txBody>
      </p:sp>
      <p:sp>
        <p:nvSpPr>
          <p:cNvPr id="25" name="Прямоугольник 24"/>
          <p:cNvSpPr/>
          <p:nvPr/>
        </p:nvSpPr>
        <p:spPr>
          <a:xfrm>
            <a:off x="4267200" y="1143000"/>
            <a:ext cx="1905001" cy="2862322"/>
          </a:xfrm>
          <a:prstGeom prst="rect">
            <a:avLst/>
          </a:prstGeom>
        </p:spPr>
        <p:txBody>
          <a:bodyPr wrap="square">
            <a:spAutoFit/>
          </a:bodyPr>
          <a:lstStyle/>
          <a:p>
            <a:pPr lvl="0" algn="ctr" fontAlgn="b"/>
            <a:r>
              <a:rPr lang="ru-RU" sz="1200" dirty="0" smtClean="0">
                <a:solidFill>
                  <a:srgbClr val="000000"/>
                </a:solidFill>
                <a:cs typeface="Arial" pitchFamily="34" charset="0"/>
              </a:rPr>
              <a:t>Доля муниципальных общеобразовательных организаций, здания которых находятся   в аварийном состоянии  или требуют капитального ремонта,  в  общем числе муниципальных общеобразовательных организаций </a:t>
            </a:r>
            <a:r>
              <a:rPr lang="ru-RU" sz="1200" b="1" dirty="0">
                <a:solidFill>
                  <a:srgbClr val="000000"/>
                </a:solidFill>
                <a:cs typeface="Arial" pitchFamily="34" charset="0"/>
              </a:rPr>
              <a:t>– </a:t>
            </a:r>
            <a:r>
              <a:rPr lang="ru-RU" sz="1200" b="1" dirty="0" smtClean="0">
                <a:solidFill>
                  <a:srgbClr val="000000"/>
                </a:solidFill>
                <a:cs typeface="Arial" pitchFamily="34" charset="0"/>
              </a:rPr>
              <a:t>20% </a:t>
            </a:r>
            <a:r>
              <a:rPr lang="ru-RU" sz="1200" dirty="0" smtClean="0">
                <a:solidFill>
                  <a:srgbClr val="000000"/>
                </a:solidFill>
                <a:cs typeface="Arial" pitchFamily="34" charset="0"/>
              </a:rPr>
              <a:t>(</a:t>
            </a:r>
            <a:r>
              <a:rPr lang="ru-RU" sz="1200" b="1" dirty="0" smtClean="0">
                <a:solidFill>
                  <a:srgbClr val="000000"/>
                </a:solidFill>
                <a:cs typeface="Arial" pitchFamily="34" charset="0"/>
              </a:rPr>
              <a:t>100,0%) </a:t>
            </a:r>
            <a:r>
              <a:rPr lang="ru-RU" sz="1100" b="1" dirty="0" err="1" smtClean="0">
                <a:solidFill>
                  <a:srgbClr val="000000"/>
                </a:solidFill>
                <a:cs typeface="Arial" pitchFamily="34" charset="0"/>
              </a:rPr>
              <a:t>кап.ремонта</a:t>
            </a:r>
            <a:r>
              <a:rPr lang="ru-RU" sz="1100" b="1" dirty="0" smtClean="0">
                <a:solidFill>
                  <a:srgbClr val="000000"/>
                </a:solidFill>
                <a:cs typeface="Arial" pitchFamily="34" charset="0"/>
              </a:rPr>
              <a:t> требует МБОУ СОШ №12 , износ здания - 50%</a:t>
            </a:r>
            <a:endParaRPr lang="ru-RU" sz="11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6" name="Прямоугольник 25"/>
          <p:cNvSpPr/>
          <p:nvPr/>
        </p:nvSpPr>
        <p:spPr>
          <a:xfrm>
            <a:off x="3581400" y="4038600"/>
            <a:ext cx="1447800" cy="2492990"/>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smtClean="0">
                <a:solidFill>
                  <a:srgbClr val="000000"/>
                </a:solidFill>
                <a:cs typeface="Arial" pitchFamily="34" charset="0"/>
              </a:rPr>
              <a:t>Доля детей первой и второй групп здоровья  в  общей численности обучающихся  в муниципальных </a:t>
            </a:r>
            <a:r>
              <a:rPr lang="ru-RU" sz="1200" dirty="0" err="1" smtClean="0">
                <a:solidFill>
                  <a:srgbClr val="000000"/>
                </a:solidFill>
                <a:cs typeface="Arial" pitchFamily="34" charset="0"/>
              </a:rPr>
              <a:t>общеобразовательн</a:t>
            </a:r>
            <a:r>
              <a:rPr lang="ru-RU" sz="1200" dirty="0" smtClean="0">
                <a:solidFill>
                  <a:srgbClr val="000000"/>
                </a:solidFill>
                <a:cs typeface="Arial" pitchFamily="34" charset="0"/>
              </a:rPr>
              <a:t> </a:t>
            </a:r>
            <a:r>
              <a:rPr lang="ru-RU" sz="1200" dirty="0" err="1" smtClean="0">
                <a:solidFill>
                  <a:srgbClr val="000000"/>
                </a:solidFill>
                <a:cs typeface="Arial" pitchFamily="34" charset="0"/>
              </a:rPr>
              <a:t>ых</a:t>
            </a:r>
            <a:r>
              <a:rPr lang="ru-RU" sz="1200" dirty="0" smtClean="0">
                <a:solidFill>
                  <a:srgbClr val="000000"/>
                </a:solidFill>
                <a:cs typeface="Arial" pitchFamily="34" charset="0"/>
              </a:rPr>
              <a:t> организациях </a:t>
            </a:r>
            <a:r>
              <a:rPr lang="ru-RU" sz="1200" b="1" dirty="0">
                <a:solidFill>
                  <a:srgbClr val="000000"/>
                </a:solidFill>
                <a:cs typeface="Arial" pitchFamily="34" charset="0"/>
              </a:rPr>
              <a:t>– </a:t>
            </a:r>
            <a:r>
              <a:rPr lang="ru-RU" sz="1200" b="1" dirty="0" smtClean="0">
                <a:solidFill>
                  <a:srgbClr val="000000"/>
                </a:solidFill>
                <a:cs typeface="Arial" pitchFamily="34" charset="0"/>
              </a:rPr>
              <a:t>69,1% </a:t>
            </a:r>
            <a:r>
              <a:rPr lang="ru-RU" sz="1200" dirty="0" smtClean="0">
                <a:solidFill>
                  <a:srgbClr val="000000"/>
                </a:solidFill>
                <a:cs typeface="Arial" pitchFamily="34" charset="0"/>
              </a:rPr>
              <a:t>(</a:t>
            </a:r>
            <a:r>
              <a:rPr lang="ru-RU" sz="1200" b="1" dirty="0" smtClean="0">
                <a:solidFill>
                  <a:srgbClr val="000000"/>
                </a:solidFill>
                <a:cs typeface="Arial" pitchFamily="34" charset="0"/>
              </a:rPr>
              <a:t>78,5%)</a:t>
            </a:r>
          </a:p>
          <a:p>
            <a:pPr lvl="0" algn="ctr" fontAlgn="b"/>
            <a:r>
              <a:rPr lang="ru-RU" sz="1100" b="1" dirty="0" smtClean="0">
                <a:solidFill>
                  <a:srgbClr val="000000"/>
                </a:solidFill>
                <a:cs typeface="Arial" pitchFamily="34" charset="0"/>
              </a:rPr>
              <a:t>3492 чел. в 5050 обучающихся</a:t>
            </a:r>
            <a:endParaRPr lang="ru-RU" sz="1100" b="1" dirty="0">
              <a:solidFill>
                <a:srgbClr val="000000"/>
              </a:solidFill>
              <a:cs typeface="Arial" pitchFamily="34" charset="0"/>
            </a:endParaRPr>
          </a:p>
          <a:p>
            <a:pPr lvl="0" algn="ctr" fontAlgn="b"/>
            <a:r>
              <a:rPr lang="ru-RU" sz="1200" dirty="0">
                <a:solidFill>
                  <a:srgbClr val="000000"/>
                </a:solidFill>
                <a:latin typeface="Oswald" panose="020B0604020202020204" charset="-52"/>
                <a:cs typeface="Arial" pitchFamily="34" charset="0"/>
              </a:rPr>
              <a:t>  </a:t>
            </a:r>
          </a:p>
        </p:txBody>
      </p:sp>
      <p:sp>
        <p:nvSpPr>
          <p:cNvPr id="27" name="Прямоугольник 26"/>
          <p:cNvSpPr/>
          <p:nvPr/>
        </p:nvSpPr>
        <p:spPr>
          <a:xfrm>
            <a:off x="1752600" y="4114800"/>
            <a:ext cx="1752600" cy="2693045"/>
          </a:xfrm>
          <a:prstGeom prst="rect">
            <a:avLst/>
          </a:prstGeom>
        </p:spPr>
        <p:txBody>
          <a:bodyPr wrap="square">
            <a:spAutoFit/>
          </a:bodyPr>
          <a:lstStyle/>
          <a:p>
            <a:pPr lvl="0" algn="ctr" fontAlgn="b"/>
            <a:r>
              <a:rPr lang="ru-RU" sz="1200" dirty="0">
                <a:solidFill>
                  <a:srgbClr val="000000"/>
                </a:solidFill>
                <a:cs typeface="Times New Roman" panose="02020603050405020304" pitchFamily="18" charset="0"/>
              </a:rPr>
              <a:t> </a:t>
            </a:r>
            <a:r>
              <a:rPr lang="ru-RU" sz="1200" dirty="0" smtClean="0">
                <a:solidFill>
                  <a:srgbClr val="000000"/>
                </a:solidFill>
                <a:cs typeface="Arial" pitchFamily="34" charset="0"/>
              </a:rPr>
              <a:t>Доля педагогических работников общеобразовательных организаций, прошедших повышение квалификации, в том числе в центрах непрерывного повышения профессионального мастерства  – </a:t>
            </a:r>
            <a:r>
              <a:rPr lang="ru-RU" sz="1200" b="1" dirty="0" smtClean="0">
                <a:solidFill>
                  <a:srgbClr val="000000"/>
                </a:solidFill>
                <a:cs typeface="Arial" pitchFamily="34" charset="0"/>
              </a:rPr>
              <a:t>87,3% </a:t>
            </a:r>
            <a:r>
              <a:rPr lang="ru-RU" sz="1200" dirty="0" smtClean="0">
                <a:solidFill>
                  <a:srgbClr val="000000"/>
                </a:solidFill>
                <a:cs typeface="Arial" pitchFamily="34" charset="0"/>
              </a:rPr>
              <a:t>(</a:t>
            </a:r>
            <a:r>
              <a:rPr lang="ru-RU" sz="1200" b="1" dirty="0" smtClean="0">
                <a:solidFill>
                  <a:srgbClr val="000000"/>
                </a:solidFill>
                <a:cs typeface="Arial" pitchFamily="34" charset="0"/>
              </a:rPr>
              <a:t>106,5%) </a:t>
            </a:r>
          </a:p>
          <a:p>
            <a:pPr lvl="0" algn="ctr" fontAlgn="b"/>
            <a:r>
              <a:rPr lang="ru-RU" sz="1100" b="1" dirty="0" smtClean="0">
                <a:solidFill>
                  <a:srgbClr val="000000"/>
                </a:solidFill>
                <a:cs typeface="Arial" pitchFamily="34" charset="0"/>
              </a:rPr>
              <a:t>317 педагогов из 363 чел.</a:t>
            </a:r>
            <a:endParaRPr lang="ru-RU" sz="11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152400" y="4149566"/>
            <a:ext cx="1524000" cy="2708434"/>
          </a:xfrm>
          <a:prstGeom prst="rect">
            <a:avLst/>
          </a:prstGeom>
        </p:spPr>
        <p:txBody>
          <a:bodyPr wrap="square">
            <a:spAutoFit/>
          </a:bodyPr>
          <a:lstStyle/>
          <a:p>
            <a:pPr algn="ctr" fontAlgn="b"/>
            <a:r>
              <a:rPr lang="ru-RU" sz="1200" dirty="0">
                <a:solidFill>
                  <a:srgbClr val="000000"/>
                </a:solidFill>
                <a:latin typeface="Oswald" charset="-52"/>
                <a:cs typeface="Times New Roman" panose="02020603050405020304" pitchFamily="18" charset="0"/>
              </a:rPr>
              <a:t> </a:t>
            </a:r>
            <a:r>
              <a:rPr lang="ru-RU" sz="1200" dirty="0" smtClean="0">
                <a:solidFill>
                  <a:srgbClr val="000000"/>
                </a:solidFill>
                <a:cs typeface="Times New Roman" panose="02020603050405020304" pitchFamily="18" charset="0"/>
              </a:rPr>
              <a:t>Доля обучающихся </a:t>
            </a:r>
          </a:p>
          <a:p>
            <a:pPr algn="ctr" fontAlgn="b"/>
            <a:r>
              <a:rPr lang="ru-RU" sz="1200" dirty="0" smtClean="0">
                <a:solidFill>
                  <a:srgbClr val="000000"/>
                </a:solidFill>
                <a:cs typeface="Times New Roman" panose="02020603050405020304" pitchFamily="18" charset="0"/>
              </a:rPr>
              <a:t>6-11 классов, охваченных комплексом </a:t>
            </a:r>
            <a:r>
              <a:rPr lang="ru-RU" sz="1200" dirty="0" err="1" smtClean="0">
                <a:solidFill>
                  <a:srgbClr val="000000"/>
                </a:solidFill>
                <a:cs typeface="Times New Roman" panose="02020603050405020304" pitchFamily="18" charset="0"/>
              </a:rPr>
              <a:t>профориентационных</a:t>
            </a:r>
            <a:r>
              <a:rPr lang="ru-RU" sz="1200" dirty="0" smtClean="0">
                <a:solidFill>
                  <a:srgbClr val="000000"/>
                </a:solidFill>
                <a:cs typeface="Times New Roman" panose="02020603050405020304" pitchFamily="18" charset="0"/>
              </a:rPr>
              <a:t> мероприятий в рамках Единой модели профориентации </a:t>
            </a:r>
            <a:r>
              <a:rPr lang="ru-RU" sz="1200" dirty="0" smtClean="0">
                <a:solidFill>
                  <a:srgbClr val="000000"/>
                </a:solidFill>
                <a:cs typeface="Arial" pitchFamily="34" charset="0"/>
              </a:rPr>
              <a:t>– </a:t>
            </a:r>
            <a:r>
              <a:rPr lang="ru-RU" sz="1200" b="1" dirty="0" smtClean="0">
                <a:solidFill>
                  <a:srgbClr val="000000"/>
                </a:solidFill>
                <a:cs typeface="Arial" pitchFamily="34" charset="0"/>
              </a:rPr>
              <a:t>50,9% </a:t>
            </a:r>
            <a:r>
              <a:rPr lang="ru-RU" sz="1200" dirty="0" smtClean="0">
                <a:solidFill>
                  <a:srgbClr val="000000"/>
                </a:solidFill>
                <a:cs typeface="Arial" pitchFamily="34" charset="0"/>
              </a:rPr>
              <a:t>(</a:t>
            </a:r>
            <a:r>
              <a:rPr lang="ru-RU" sz="1200" b="1" dirty="0" smtClean="0">
                <a:solidFill>
                  <a:srgbClr val="000000"/>
                </a:solidFill>
                <a:cs typeface="Arial" pitchFamily="34" charset="0"/>
              </a:rPr>
              <a:t>118,4%)</a:t>
            </a:r>
          </a:p>
          <a:p>
            <a:pPr algn="ctr" fontAlgn="b"/>
            <a:r>
              <a:rPr lang="ru-RU" sz="1100" b="1" dirty="0" smtClean="0">
                <a:solidFill>
                  <a:srgbClr val="000000"/>
                </a:solidFill>
                <a:cs typeface="Arial" pitchFamily="34" charset="0"/>
              </a:rPr>
              <a:t>1 178 чел. из 2 315 чел.</a:t>
            </a:r>
            <a:endParaRPr lang="ru-RU" sz="1100" b="1" dirty="0">
              <a:solidFill>
                <a:srgbClr val="000000"/>
              </a:solidFill>
              <a:cs typeface="Arial" pitchFamily="34" charset="0"/>
            </a:endParaRPr>
          </a:p>
          <a:p>
            <a:pPr lvl="0" algn="ctr" fontAlgn="b"/>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pic>
        <p:nvPicPr>
          <p:cNvPr id="30" name="Picture 3" descr="Y:\Влад\2019\эскизы\зелёная.png">
            <a:extLst>
              <a:ext uri="{FF2B5EF4-FFF2-40B4-BE49-F238E27FC236}">
                <a16:creationId xmlns:a16="http://schemas.microsoft.com/office/drawing/2014/main" xmlns="" id="{29F8651F-57FB-41C3-AFBC-228EAFDD9C2E}"/>
              </a:ext>
            </a:extLst>
          </p:cNvPr>
          <p:cNvPicPr>
            <a:picLocks noChangeAspect="1" noChangeArrowheads="1"/>
          </p:cNvPicPr>
          <p:nvPr/>
        </p:nvPicPr>
        <p:blipFill>
          <a:blip r:embed="rId4" cstate="print"/>
          <a:srcRect t="10663" r="48323" b="76542"/>
          <a:stretch>
            <a:fillRect/>
          </a:stretch>
        </p:blipFill>
        <p:spPr bwMode="auto">
          <a:xfrm>
            <a:off x="990600" y="0"/>
            <a:ext cx="11049000" cy="643880"/>
          </a:xfrm>
          <a:prstGeom prst="rect">
            <a:avLst/>
          </a:prstGeom>
          <a:noFill/>
        </p:spPr>
      </p:pic>
      <p:sp>
        <p:nvSpPr>
          <p:cNvPr id="4" name="Прямоугольник 3">
            <a:extLst>
              <a:ext uri="{FF2B5EF4-FFF2-40B4-BE49-F238E27FC236}">
                <a16:creationId xmlns:a16="http://schemas.microsoft.com/office/drawing/2014/main" xmlns="" id="{44528138-8C86-41DF-A19C-3F36AEE3DDAC}"/>
              </a:ext>
            </a:extLst>
          </p:cNvPr>
          <p:cNvSpPr/>
          <p:nvPr/>
        </p:nvSpPr>
        <p:spPr>
          <a:xfrm>
            <a:off x="990600" y="152400"/>
            <a:ext cx="9601200" cy="369332"/>
          </a:xfrm>
          <a:prstGeom prst="rect">
            <a:avLst/>
          </a:prstGeom>
        </p:spPr>
        <p:txBody>
          <a:bodyPr wrap="square">
            <a:spAutoFit/>
          </a:bodyPr>
          <a:lstStyle/>
          <a:p>
            <a:r>
              <a:rPr lang="ru-RU" dirty="0">
                <a:solidFill>
                  <a:schemeClr val="bg1"/>
                </a:solidFill>
                <a:cs typeface="Arial" pitchFamily="34" charset="0"/>
              </a:rPr>
              <a:t>Муниципальная программа «Развитие образования и молодежной политики в городе Урай</a:t>
            </a:r>
            <a:r>
              <a:rPr lang="ru-RU" dirty="0" smtClean="0">
                <a:solidFill>
                  <a:schemeClr val="bg1"/>
                </a:solidFill>
                <a:cs typeface="Arial" pitchFamily="34" charset="0"/>
              </a:rPr>
              <a:t>»</a:t>
            </a:r>
            <a:endParaRPr lang="ru-RU" dirty="0">
              <a:solidFill>
                <a:schemeClr val="bg1"/>
              </a:solidFill>
              <a:cs typeface="Arial" pitchFamily="34" charset="0"/>
            </a:endParaRPr>
          </a:p>
        </p:txBody>
      </p:sp>
      <p:sp>
        <p:nvSpPr>
          <p:cNvPr id="23" name="Прямоугольник 22"/>
          <p:cNvSpPr/>
          <p:nvPr/>
        </p:nvSpPr>
        <p:spPr>
          <a:xfrm>
            <a:off x="10744200" y="1143000"/>
            <a:ext cx="1295400" cy="2308324"/>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smtClean="0">
                <a:solidFill>
                  <a:srgbClr val="000000"/>
                </a:solidFill>
                <a:cs typeface="Arial" pitchFamily="34" charset="0"/>
              </a:rPr>
              <a:t>Доля детей и молодежи в возрасте от 7 до 35 лет, у которых выявлены выдающиеся способности и таланты </a:t>
            </a:r>
            <a:r>
              <a:rPr lang="ru-RU" sz="1200" dirty="0">
                <a:solidFill>
                  <a:srgbClr val="000000"/>
                </a:solidFill>
                <a:cs typeface="Arial" pitchFamily="34" charset="0"/>
              </a:rPr>
              <a:t>– </a:t>
            </a:r>
            <a:r>
              <a:rPr lang="ru-RU" sz="1200" b="1" dirty="0" smtClean="0">
                <a:solidFill>
                  <a:srgbClr val="000000"/>
                </a:solidFill>
                <a:cs typeface="Arial" pitchFamily="34" charset="0"/>
              </a:rPr>
              <a:t>0,92% </a:t>
            </a:r>
            <a:r>
              <a:rPr lang="ru-RU" sz="1200" dirty="0" smtClean="0">
                <a:solidFill>
                  <a:srgbClr val="000000"/>
                </a:solidFill>
                <a:cs typeface="Arial" pitchFamily="34" charset="0"/>
              </a:rPr>
              <a:t>(</a:t>
            </a:r>
            <a:r>
              <a:rPr lang="ru-RU" sz="1200" b="1" dirty="0" smtClean="0">
                <a:solidFill>
                  <a:srgbClr val="000000"/>
                </a:solidFill>
                <a:cs typeface="Arial" pitchFamily="34" charset="0"/>
              </a:rPr>
              <a:t>200,0%)</a:t>
            </a:r>
          </a:p>
          <a:p>
            <a:pPr lvl="0" algn="ctr" fontAlgn="b"/>
            <a:r>
              <a:rPr lang="ru-RU" sz="1100" b="1" dirty="0" smtClean="0">
                <a:solidFill>
                  <a:srgbClr val="000000"/>
                </a:solidFill>
                <a:cs typeface="Arial" pitchFamily="34" charset="0"/>
              </a:rPr>
              <a:t>135 чел. из </a:t>
            </a:r>
          </a:p>
          <a:p>
            <a:pPr lvl="0" algn="ctr" fontAlgn="b"/>
            <a:r>
              <a:rPr lang="ru-RU" sz="1100" b="1" dirty="0" smtClean="0">
                <a:solidFill>
                  <a:srgbClr val="000000"/>
                </a:solidFill>
                <a:cs typeface="Arial" pitchFamily="34" charset="0"/>
              </a:rPr>
              <a:t>14 614 чел.</a:t>
            </a:r>
            <a:endParaRPr lang="ru-RU" sz="1100" b="1" dirty="0">
              <a:solidFill>
                <a:srgbClr val="000000"/>
              </a:solidFill>
              <a:cs typeface="Arial" pitchFamily="34" charset="0"/>
            </a:endParaRPr>
          </a:p>
          <a:p>
            <a:pPr lvl="0" algn="ctr" fontAlgn="b"/>
            <a:r>
              <a:rPr lang="ru-RU" sz="1200" dirty="0">
                <a:solidFill>
                  <a:srgbClr val="000000"/>
                </a:solidFill>
                <a:latin typeface="Oswald" panose="020B0604020202020204" charset="-52"/>
                <a:cs typeface="Arial" pitchFamily="34" charset="0"/>
              </a:rPr>
              <a:t>  </a:t>
            </a:r>
          </a:p>
        </p:txBody>
      </p:sp>
      <p:sp>
        <p:nvSpPr>
          <p:cNvPr id="24" name="Прямоугольник 23"/>
          <p:cNvSpPr/>
          <p:nvPr/>
        </p:nvSpPr>
        <p:spPr>
          <a:xfrm>
            <a:off x="10668000" y="4038600"/>
            <a:ext cx="1447800" cy="2308324"/>
          </a:xfrm>
          <a:prstGeom prst="rect">
            <a:avLst/>
          </a:prstGeom>
        </p:spPr>
        <p:txBody>
          <a:bodyPr wrap="square">
            <a:spAutoFit/>
          </a:bodyPr>
          <a:lstStyle/>
          <a:p>
            <a:pPr lvl="0" algn="ctr" fontAlgn="b"/>
            <a:r>
              <a:rPr lang="ru-RU" sz="1200" dirty="0" smtClean="0">
                <a:solidFill>
                  <a:srgbClr val="000000"/>
                </a:solidFill>
                <a:cs typeface="Arial" pitchFamily="34" charset="0"/>
              </a:rPr>
              <a:t>Доля молодых людей, участвующих в проектах и программах, направленных на патриотическое воспитание  </a:t>
            </a:r>
            <a:r>
              <a:rPr lang="ru-RU" sz="1200" dirty="0">
                <a:solidFill>
                  <a:srgbClr val="000000"/>
                </a:solidFill>
                <a:cs typeface="Arial" pitchFamily="34" charset="0"/>
              </a:rPr>
              <a:t>– </a:t>
            </a:r>
            <a:r>
              <a:rPr lang="ru-RU" sz="1200" b="1" dirty="0" smtClean="0">
                <a:solidFill>
                  <a:srgbClr val="000000"/>
                </a:solidFill>
                <a:cs typeface="Arial" pitchFamily="34" charset="0"/>
              </a:rPr>
              <a:t>111% </a:t>
            </a:r>
            <a:r>
              <a:rPr lang="ru-RU" sz="1200" dirty="0" smtClean="0">
                <a:solidFill>
                  <a:srgbClr val="000000"/>
                </a:solidFill>
                <a:cs typeface="Arial" pitchFamily="34" charset="0"/>
              </a:rPr>
              <a:t>(</a:t>
            </a:r>
            <a:r>
              <a:rPr lang="ru-RU" sz="1200" b="1" dirty="0" smtClean="0">
                <a:solidFill>
                  <a:srgbClr val="000000"/>
                </a:solidFill>
                <a:cs typeface="Arial" pitchFamily="34" charset="0"/>
              </a:rPr>
              <a:t>158,4% ) </a:t>
            </a:r>
            <a:r>
              <a:rPr lang="ru-RU" sz="1100" b="1" dirty="0" smtClean="0">
                <a:solidFill>
                  <a:srgbClr val="000000"/>
                </a:solidFill>
                <a:cs typeface="Arial" pitchFamily="34" charset="0"/>
              </a:rPr>
              <a:t>участие приняло 10 505 чел.</a:t>
            </a:r>
            <a:endParaRPr lang="ru-RU" sz="11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9" name="Прямоугольник 28"/>
          <p:cNvSpPr/>
          <p:nvPr/>
        </p:nvSpPr>
        <p:spPr>
          <a:xfrm>
            <a:off x="7543800" y="4038600"/>
            <a:ext cx="1828800" cy="2877711"/>
          </a:xfrm>
          <a:prstGeom prst="rect">
            <a:avLst/>
          </a:prstGeom>
        </p:spPr>
        <p:txBody>
          <a:bodyPr wrap="square">
            <a:spAutoFit/>
          </a:bodyPr>
          <a:lstStyle/>
          <a:p>
            <a:pPr lvl="0" algn="ctr" fontAlgn="b"/>
            <a:r>
              <a:rPr lang="ru-RU" sz="1200" dirty="0" smtClean="0">
                <a:solidFill>
                  <a:srgbClr val="000000"/>
                </a:solidFill>
                <a:cs typeface="Arial" pitchFamily="34" charset="0"/>
              </a:rPr>
              <a:t>Доля молодых семей, </a:t>
            </a:r>
          </a:p>
          <a:p>
            <a:pPr lvl="0" algn="ctr" fontAlgn="b"/>
            <a:r>
              <a:rPr lang="ru-RU" sz="1200" dirty="0" smtClean="0">
                <a:solidFill>
                  <a:srgbClr val="000000"/>
                </a:solidFill>
                <a:cs typeface="Arial" pitchFamily="34" charset="0"/>
              </a:rPr>
              <a:t>в том числе молодых семей, имеющих детей, участвующих в мероприятиях в проектах и программах, направленных на патриотическое воспитание, в добровольческой и общественной деятельности </a:t>
            </a:r>
            <a:r>
              <a:rPr lang="ru-RU" sz="1200" dirty="0">
                <a:solidFill>
                  <a:srgbClr val="000000"/>
                </a:solidFill>
                <a:cs typeface="Arial" pitchFamily="34" charset="0"/>
              </a:rPr>
              <a:t>– </a:t>
            </a:r>
            <a:r>
              <a:rPr lang="ru-RU" sz="1200" b="1" dirty="0" smtClean="0">
                <a:solidFill>
                  <a:srgbClr val="000000"/>
                </a:solidFill>
                <a:cs typeface="Arial" pitchFamily="34" charset="0"/>
              </a:rPr>
              <a:t>40,1%</a:t>
            </a:r>
            <a:r>
              <a:rPr lang="ru-RU" sz="1200" dirty="0" smtClean="0">
                <a:solidFill>
                  <a:srgbClr val="000000"/>
                </a:solidFill>
                <a:cs typeface="Arial" pitchFamily="34" charset="0"/>
              </a:rPr>
              <a:t> (</a:t>
            </a:r>
            <a:r>
              <a:rPr lang="ru-RU" sz="1200" b="1" dirty="0" smtClean="0">
                <a:solidFill>
                  <a:srgbClr val="000000"/>
                </a:solidFill>
                <a:cs typeface="Arial" pitchFamily="34" charset="0"/>
              </a:rPr>
              <a:t>266,1%) </a:t>
            </a:r>
          </a:p>
          <a:p>
            <a:pPr lvl="0" algn="ctr" fontAlgn="b"/>
            <a:r>
              <a:rPr lang="ru-RU" sz="1100" b="1" dirty="0" smtClean="0">
                <a:solidFill>
                  <a:srgbClr val="000000"/>
                </a:solidFill>
                <a:cs typeface="Arial" pitchFamily="34" charset="0"/>
              </a:rPr>
              <a:t>участие приняли 198 семей</a:t>
            </a:r>
            <a:r>
              <a:rPr lang="ru-RU" sz="1400" dirty="0" smtClean="0">
                <a:solidFill>
                  <a:srgbClr val="000000"/>
                </a:solidFill>
                <a:latin typeface="Arial" pitchFamily="34" charset="0"/>
                <a:cs typeface="Arial" pitchFamily="34" charset="0"/>
              </a:rPr>
              <a:t> </a:t>
            </a:r>
            <a:endParaRPr lang="ru-RU" sz="1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838200" y="76200"/>
            <a:ext cx="10148424" cy="609600"/>
          </a:xfrm>
          <a:prstGeom prst="rect">
            <a:avLst/>
          </a:prstGeom>
          <a:noFill/>
        </p:spPr>
      </p:pic>
      <p:sp>
        <p:nvSpPr>
          <p:cNvPr id="2" name="Прямоугольник 1">
            <a:extLst>
              <a:ext uri="{FF2B5EF4-FFF2-40B4-BE49-F238E27FC236}">
                <a16:creationId xmlns:a16="http://schemas.microsoft.com/office/drawing/2014/main" xmlns="" id="{E55CC1CF-ABEA-402A-AF41-750302571190}"/>
              </a:ext>
            </a:extLst>
          </p:cNvPr>
          <p:cNvSpPr/>
          <p:nvPr/>
        </p:nvSpPr>
        <p:spPr>
          <a:xfrm>
            <a:off x="914400" y="228600"/>
            <a:ext cx="96774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Расходы бюджета на дошкольное </a:t>
            </a:r>
            <a:r>
              <a:rPr lang="ru-RU" dirty="0" smtClean="0">
                <a:solidFill>
                  <a:schemeClr val="bg1"/>
                </a:solidFill>
                <a:cs typeface="Times New Roman" panose="02020603050405020304" pitchFamily="18" charset="0"/>
              </a:rPr>
              <a:t>образование за 2025 </a:t>
            </a:r>
            <a:r>
              <a:rPr lang="ru-RU" dirty="0">
                <a:solidFill>
                  <a:schemeClr val="bg1"/>
                </a:solidFill>
                <a:cs typeface="Times New Roman" panose="02020603050405020304" pitchFamily="18" charset="0"/>
              </a:rPr>
              <a:t>год составили </a:t>
            </a:r>
            <a:r>
              <a:rPr lang="ru-RU" dirty="0" smtClean="0">
                <a:solidFill>
                  <a:schemeClr val="bg1"/>
                </a:solidFill>
                <a:cs typeface="Times New Roman" panose="02020603050405020304" pitchFamily="18" charset="0"/>
              </a:rPr>
              <a:t>855 715,9 </a:t>
            </a:r>
            <a:r>
              <a:rPr lang="ru-RU" dirty="0">
                <a:solidFill>
                  <a:schemeClr val="bg1"/>
                </a:solidFill>
                <a:cs typeface="Times New Roman" panose="02020603050405020304" pitchFamily="18" charset="0"/>
              </a:rPr>
              <a:t>тыс.рублей </a:t>
            </a:r>
          </a:p>
        </p:txBody>
      </p:sp>
      <p:graphicFrame>
        <p:nvGraphicFramePr>
          <p:cNvPr id="14" name="Таблица 13">
            <a:extLst>
              <a:ext uri="{FF2B5EF4-FFF2-40B4-BE49-F238E27FC236}">
                <a16:creationId xmlns:a16="http://schemas.microsoft.com/office/drawing/2014/main" xmlns="" id="{4546EFE3-69D6-477E-AFFE-572CB050731C}"/>
              </a:ext>
            </a:extLst>
          </p:cNvPr>
          <p:cNvGraphicFramePr>
            <a:graphicFrameLocks noGrp="1"/>
          </p:cNvGraphicFramePr>
          <p:nvPr>
            <p:extLst>
              <p:ext uri="{D42A27DB-BD31-4B8C-83A1-F6EECF244321}">
                <p14:modId xmlns:p14="http://schemas.microsoft.com/office/powerpoint/2010/main" xmlns="" val="4231751391"/>
              </p:ext>
            </p:extLst>
          </p:nvPr>
        </p:nvGraphicFramePr>
        <p:xfrm>
          <a:off x="1919536" y="1600199"/>
          <a:ext cx="8352928" cy="3733801"/>
        </p:xfrm>
        <a:graphic>
          <a:graphicData uri="http://schemas.openxmlformats.org/drawingml/2006/table">
            <a:tbl>
              <a:tblPr firstRow="1" bandRow="1">
                <a:tableStyleId>{6E25E649-3F16-4E02-A733-19D2CDBF48F0}</a:tableStyleId>
              </a:tblPr>
              <a:tblGrid>
                <a:gridCol w="1544239">
                  <a:extLst>
                    <a:ext uri="{9D8B030D-6E8A-4147-A177-3AD203B41FA5}">
                      <a16:colId xmlns:a16="http://schemas.microsoft.com/office/drawing/2014/main" xmlns="" val="20000"/>
                    </a:ext>
                  </a:extLst>
                </a:gridCol>
                <a:gridCol w="6808689">
                  <a:extLst>
                    <a:ext uri="{9D8B030D-6E8A-4147-A177-3AD203B41FA5}">
                      <a16:colId xmlns:a16="http://schemas.microsoft.com/office/drawing/2014/main" xmlns="" val="20001"/>
                    </a:ext>
                  </a:extLst>
                </a:gridCol>
              </a:tblGrid>
              <a:tr h="668827">
                <a:tc>
                  <a:txBody>
                    <a:bodyPr/>
                    <a:lstStyle/>
                    <a:p>
                      <a:pPr algn="r"/>
                      <a:r>
                        <a:rPr lang="ru-RU" sz="1600" dirty="0" smtClean="0"/>
                        <a:t>177 146,5</a:t>
                      </a:r>
                      <a:endParaRPr lang="ru-RU" sz="16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mn-lt"/>
                        <a:cs typeface="Times New Roman" pitchFamily="18" charset="0"/>
                      </a:endParaRPr>
                    </a:p>
                  </a:txBody>
                  <a:tcPr/>
                </a:tc>
                <a:extLst>
                  <a:ext uri="{0D108BD9-81ED-4DB2-BD59-A6C34878D82A}">
                    <a16:rowId xmlns:a16="http://schemas.microsoft.com/office/drawing/2014/main" xmlns="" val="10000"/>
                  </a:ext>
                </a:extLst>
              </a:tr>
              <a:tr h="955467">
                <a:tc>
                  <a:txBody>
                    <a:bodyPr/>
                    <a:lstStyle/>
                    <a:p>
                      <a:pPr algn="r"/>
                      <a:r>
                        <a:rPr lang="ru-RU" sz="1600" dirty="0" smtClean="0"/>
                        <a:t>638 542,9</a:t>
                      </a:r>
                      <a:endParaRPr lang="ru-RU" sz="1600" b="0" dirty="0">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mn-lt"/>
                        <a:cs typeface="Times New Roman" pitchFamily="18" charset="0"/>
                      </a:endParaRPr>
                    </a:p>
                  </a:txBody>
                  <a:tcPr/>
                </a:tc>
                <a:extLst>
                  <a:ext uri="{0D108BD9-81ED-4DB2-BD59-A6C34878D82A}">
                    <a16:rowId xmlns:a16="http://schemas.microsoft.com/office/drawing/2014/main" xmlns="" val="10001"/>
                  </a:ext>
                </a:extLst>
              </a:tr>
              <a:tr h="955467">
                <a:tc>
                  <a:txBody>
                    <a:bodyPr/>
                    <a:lstStyle/>
                    <a:p>
                      <a:pPr algn="r"/>
                      <a:r>
                        <a:rPr lang="ru-RU" sz="1600" dirty="0" smtClean="0"/>
                        <a:t>32 658,2</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u="none" strike="noStrike" dirty="0">
                          <a:effectLst/>
                        </a:rPr>
                        <a:t>Субвенция на выплату компенсации части родительской платы за присмотр и уход за детьми в образовательных организациях, реализующих образовательные программы дошкольного образования</a:t>
                      </a:r>
                      <a:endParaRPr lang="ru-RU" sz="1600" dirty="0">
                        <a:latin typeface="+mn-lt"/>
                        <a:cs typeface="Times New Roman" pitchFamily="18" charset="0"/>
                      </a:endParaRPr>
                    </a:p>
                  </a:txBody>
                  <a:tcPr/>
                </a:tc>
                <a:extLst>
                  <a:ext uri="{0D108BD9-81ED-4DB2-BD59-A6C34878D82A}">
                    <a16:rowId xmlns:a16="http://schemas.microsoft.com/office/drawing/2014/main" xmlns="" val="10002"/>
                  </a:ext>
                </a:extLst>
              </a:tr>
              <a:tr h="696840">
                <a:tc>
                  <a:txBody>
                    <a:bodyPr/>
                    <a:lstStyle/>
                    <a:p>
                      <a:pPr algn="r"/>
                      <a:r>
                        <a:rPr lang="ru-RU" sz="1600" dirty="0" smtClean="0"/>
                        <a:t>1 545,8</a:t>
                      </a:r>
                      <a:endParaRPr lang="ru-RU" sz="1600" b="0" dirty="0">
                        <a:latin typeface="+mn-lt"/>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smtClean="0"/>
                        <a:t>Реализация инициативного проекта «Узнай свою Родину», отобранного по результатам окружного конкурса</a:t>
                      </a:r>
                      <a:endParaRPr lang="ru-RU" sz="1600" dirty="0">
                        <a:latin typeface="+mn-lt"/>
                        <a:cs typeface="Times New Roman" pitchFamily="18" charset="0"/>
                      </a:endParaRPr>
                    </a:p>
                  </a:txBody>
                  <a:tcPr/>
                </a:tc>
                <a:extLst>
                  <a:ext uri="{0D108BD9-81ED-4DB2-BD59-A6C34878D82A}">
                    <a16:rowId xmlns:a16="http://schemas.microsoft.com/office/drawing/2014/main" xmlns="" val="2332080591"/>
                  </a:ext>
                </a:extLst>
              </a:tr>
              <a:tr h="457200">
                <a:tc>
                  <a:txBody>
                    <a:bodyPr/>
                    <a:lstStyle/>
                    <a:p>
                      <a:pPr algn="r"/>
                      <a:r>
                        <a:rPr lang="ru-RU" sz="1600" dirty="0" smtClean="0"/>
                        <a:t>5 822,5</a:t>
                      </a:r>
                      <a:endParaRPr lang="ru-RU" sz="1600" b="0" dirty="0">
                        <a:latin typeface="+mn-lt"/>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t>Расходы на проведение мероприятий</a:t>
                      </a:r>
                      <a:r>
                        <a:rPr lang="ru-RU" sz="1600" baseline="0" dirty="0"/>
                        <a:t> муниципальной программы</a:t>
                      </a:r>
                      <a:endParaRPr lang="ru-RU" sz="1600" dirty="0">
                        <a:latin typeface="+mn-lt"/>
                        <a:cs typeface="Times New Roman" pitchFamily="18" charset="0"/>
                      </a:endParaRPr>
                    </a:p>
                  </a:txBody>
                  <a:tcPr/>
                </a:tc>
                <a:extLst>
                  <a:ext uri="{0D108BD9-81ED-4DB2-BD59-A6C34878D82A}">
                    <a16:rowId xmlns:a16="http://schemas.microsoft.com/office/drawing/2014/main" xmlns="" val="10004"/>
                  </a:ext>
                </a:extLst>
              </a:tr>
            </a:tbl>
          </a:graphicData>
        </a:graphic>
      </p:graphicFrame>
      <p:sp>
        <p:nvSpPr>
          <p:cNvPr id="7" name="Прямоугольник 6">
            <a:extLst>
              <a:ext uri="{FF2B5EF4-FFF2-40B4-BE49-F238E27FC236}">
                <a16:creationId xmlns:a16="http://schemas.microsoft.com/office/drawing/2014/main" xmlns="" id="{4DD3505A-9A83-4300-9CD3-286F86B9C0FC}"/>
              </a:ext>
            </a:extLst>
          </p:cNvPr>
          <p:cNvSpPr/>
          <p:nvPr/>
        </p:nvSpPr>
        <p:spPr>
          <a:xfrm>
            <a:off x="762000" y="838453"/>
            <a:ext cx="9813321" cy="646331"/>
          </a:xfrm>
          <a:prstGeom prst="rect">
            <a:avLst/>
          </a:prstGeom>
        </p:spPr>
        <p:txBody>
          <a:bodyPr wrap="square">
            <a:spAutoFit/>
          </a:bodyPr>
          <a:lstStyle/>
          <a:p>
            <a:pPr algn="ctr"/>
            <a:r>
              <a:rPr lang="ru-RU" b="1" dirty="0">
                <a:solidFill>
                  <a:srgbClr val="0070C0"/>
                </a:solidFill>
                <a:cs typeface="Arial" pitchFamily="34" charset="0"/>
              </a:rPr>
              <a:t>Численность детей, посещающих дошкольные образовательные </a:t>
            </a:r>
          </a:p>
          <a:p>
            <a:pPr algn="ctr"/>
            <a:r>
              <a:rPr lang="ru-RU" b="1" dirty="0">
                <a:solidFill>
                  <a:srgbClr val="0070C0"/>
                </a:solidFill>
                <a:cs typeface="Arial" pitchFamily="34" charset="0"/>
              </a:rPr>
              <a:t>организации – </a:t>
            </a:r>
            <a:r>
              <a:rPr lang="ru-RU" b="1" dirty="0" smtClean="0">
                <a:solidFill>
                  <a:srgbClr val="0070C0"/>
                </a:solidFill>
                <a:cs typeface="Arial" pitchFamily="34" charset="0"/>
              </a:rPr>
              <a:t>1988</a:t>
            </a:r>
            <a:r>
              <a:rPr lang="ru-RU" b="1" u="sng" dirty="0" smtClean="0">
                <a:solidFill>
                  <a:srgbClr val="0070C0"/>
                </a:solidFill>
                <a:cs typeface="Arial" pitchFamily="34" charset="0"/>
              </a:rPr>
              <a:t> </a:t>
            </a:r>
            <a:r>
              <a:rPr lang="ru-RU" b="1" u="sng" dirty="0">
                <a:solidFill>
                  <a:srgbClr val="0070C0"/>
                </a:solidFill>
                <a:cs typeface="Arial" pitchFamily="34" charset="0"/>
              </a:rPr>
              <a:t>чел.</a:t>
            </a:r>
          </a:p>
        </p:txBody>
      </p:sp>
      <p:sp>
        <p:nvSpPr>
          <p:cNvPr id="15" name="Прямоугольник 14">
            <a:extLst>
              <a:ext uri="{FF2B5EF4-FFF2-40B4-BE49-F238E27FC236}">
                <a16:creationId xmlns:a16="http://schemas.microsoft.com/office/drawing/2014/main" xmlns="" id="{5DEBEC9F-45BD-49D6-8B75-9112A1C1B039}"/>
              </a:ext>
            </a:extLst>
          </p:cNvPr>
          <p:cNvSpPr/>
          <p:nvPr/>
        </p:nvSpPr>
        <p:spPr>
          <a:xfrm>
            <a:off x="2667000" y="5834881"/>
            <a:ext cx="6858000" cy="369332"/>
          </a:xfrm>
          <a:prstGeom prst="rect">
            <a:avLst/>
          </a:prstGeom>
        </p:spPr>
        <p:txBody>
          <a:bodyPr wrap="square">
            <a:spAutoFit/>
          </a:bodyPr>
          <a:lstStyle/>
          <a:p>
            <a:pPr algn="ctr"/>
            <a:r>
              <a:rPr lang="ru-RU" b="1" dirty="0">
                <a:solidFill>
                  <a:srgbClr val="0070C0"/>
                </a:solidFill>
                <a:cs typeface="Arial" pitchFamily="34" charset="0"/>
              </a:rPr>
              <a:t>Расходы на 1 дошкольника в </a:t>
            </a:r>
            <a:r>
              <a:rPr lang="ru-RU" b="1" dirty="0" smtClean="0">
                <a:solidFill>
                  <a:srgbClr val="0070C0"/>
                </a:solidFill>
                <a:cs typeface="Arial" pitchFamily="34" charset="0"/>
              </a:rPr>
              <a:t>2025 </a:t>
            </a:r>
            <a:r>
              <a:rPr lang="ru-RU" b="1" dirty="0">
                <a:solidFill>
                  <a:srgbClr val="0070C0"/>
                </a:solidFill>
                <a:cs typeface="Arial" pitchFamily="34" charset="0"/>
              </a:rPr>
              <a:t>году составили  </a:t>
            </a:r>
            <a:r>
              <a:rPr lang="ru-RU" b="1" u="sng" dirty="0" smtClean="0">
                <a:solidFill>
                  <a:srgbClr val="0070C0"/>
                </a:solidFill>
                <a:cs typeface="Arial" pitchFamily="34" charset="0"/>
              </a:rPr>
              <a:t>430,0 руб</a:t>
            </a:r>
            <a:r>
              <a:rPr lang="ru-RU" b="1" u="sng" dirty="0">
                <a:solidFill>
                  <a:srgbClr val="0070C0"/>
                </a:solidFill>
                <a:cs typeface="Arial" pitchFamily="34" charset="0"/>
              </a:rPr>
              <a:t>.</a:t>
            </a:r>
          </a:p>
        </p:txBody>
      </p:sp>
      <p:pic>
        <p:nvPicPr>
          <p:cNvPr id="16" name="Picture 5" descr="\\adms4\home1$\SchepelinaSE\Desktop\43753.png">
            <a:extLst>
              <a:ext uri="{FF2B5EF4-FFF2-40B4-BE49-F238E27FC236}">
                <a16:creationId xmlns:a16="http://schemas.microsoft.com/office/drawing/2014/main" xmlns="" id="{301A15F5-DBF3-4817-885D-99842FFB361D}"/>
              </a:ext>
            </a:extLst>
          </p:cNvPr>
          <p:cNvPicPr>
            <a:picLocks noChangeAspect="1" noChangeArrowheads="1"/>
          </p:cNvPicPr>
          <p:nvPr/>
        </p:nvPicPr>
        <p:blipFill>
          <a:blip r:embed="rId4" cstate="print"/>
          <a:srcRect/>
          <a:stretch>
            <a:fillRect/>
          </a:stretch>
        </p:blipFill>
        <p:spPr bwMode="auto">
          <a:xfrm>
            <a:off x="228600" y="228600"/>
            <a:ext cx="504056" cy="504056"/>
          </a:xfrm>
          <a:prstGeom prst="rect">
            <a:avLst/>
          </a:prstGeom>
          <a:noFill/>
        </p:spPr>
      </p:pic>
    </p:spTree>
    <p:extLst>
      <p:ext uri="{BB962C8B-B14F-4D97-AF65-F5344CB8AC3E}">
        <p14:creationId xmlns:p14="http://schemas.microsoft.com/office/powerpoint/2010/main" xmlns="" val="2533156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838200" y="0"/>
            <a:ext cx="10148424" cy="720080"/>
          </a:xfrm>
          <a:prstGeom prst="rect">
            <a:avLst/>
          </a:prstGeom>
          <a:noFill/>
        </p:spPr>
      </p:pic>
      <p:sp>
        <p:nvSpPr>
          <p:cNvPr id="8" name="Прямоугольник 7">
            <a:extLst>
              <a:ext uri="{FF2B5EF4-FFF2-40B4-BE49-F238E27FC236}">
                <a16:creationId xmlns:a16="http://schemas.microsoft.com/office/drawing/2014/main" xmlns="" id="{D2A40534-C3E5-4DAE-A1BD-419A97B9E0C9}"/>
              </a:ext>
            </a:extLst>
          </p:cNvPr>
          <p:cNvSpPr/>
          <p:nvPr/>
        </p:nvSpPr>
        <p:spPr>
          <a:xfrm>
            <a:off x="838200" y="76200"/>
            <a:ext cx="10063696"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Расходы бюджета на общее образование и </a:t>
            </a:r>
            <a:r>
              <a:rPr lang="ru-RU" dirty="0" smtClean="0">
                <a:solidFill>
                  <a:schemeClr val="bg1"/>
                </a:solidFill>
                <a:cs typeface="Times New Roman" panose="02020603050405020304" pitchFamily="18" charset="0"/>
              </a:rPr>
              <a:t>развитие </a:t>
            </a:r>
            <a:r>
              <a:rPr lang="ru-RU" dirty="0">
                <a:solidFill>
                  <a:schemeClr val="bg1"/>
                </a:solidFill>
                <a:cs typeface="Times New Roman" panose="02020603050405020304" pitchFamily="18" charset="0"/>
              </a:rPr>
              <a:t>современной инфраструктуры за </a:t>
            </a:r>
            <a:r>
              <a:rPr lang="ru-RU" dirty="0" smtClean="0">
                <a:solidFill>
                  <a:schemeClr val="bg1"/>
                </a:solidFill>
                <a:cs typeface="Times New Roman" panose="02020603050405020304" pitchFamily="18" charset="0"/>
              </a:rPr>
              <a:t>2025 </a:t>
            </a:r>
            <a:r>
              <a:rPr lang="ru-RU" dirty="0">
                <a:solidFill>
                  <a:schemeClr val="bg1"/>
                </a:solidFill>
                <a:cs typeface="Times New Roman" panose="02020603050405020304" pitchFamily="18" charset="0"/>
              </a:rPr>
              <a:t>год </a:t>
            </a:r>
          </a:p>
          <a:p>
            <a:pPr fontAlgn="b"/>
            <a:r>
              <a:rPr lang="ru-RU" dirty="0">
                <a:solidFill>
                  <a:schemeClr val="bg1"/>
                </a:solidFill>
                <a:cs typeface="Times New Roman" panose="02020603050405020304" pitchFamily="18" charset="0"/>
              </a:rPr>
              <a:t>составили </a:t>
            </a:r>
            <a:r>
              <a:rPr lang="ru-RU" dirty="0" smtClean="0">
                <a:solidFill>
                  <a:schemeClr val="bg1"/>
                </a:solidFill>
                <a:cs typeface="Times New Roman" panose="02020603050405020304" pitchFamily="18" charset="0"/>
              </a:rPr>
              <a:t>1 845 623,3 тыс.рублей</a:t>
            </a:r>
            <a:endParaRPr lang="ru-RU" dirty="0">
              <a:solidFill>
                <a:schemeClr val="bg1"/>
              </a:solidFill>
              <a:cs typeface="Times New Roman" panose="02020603050405020304" pitchFamily="18" charset="0"/>
            </a:endParaRPr>
          </a:p>
        </p:txBody>
      </p:sp>
      <p:graphicFrame>
        <p:nvGraphicFramePr>
          <p:cNvPr id="13" name="Таблица 12">
            <a:extLst>
              <a:ext uri="{FF2B5EF4-FFF2-40B4-BE49-F238E27FC236}">
                <a16:creationId xmlns:a16="http://schemas.microsoft.com/office/drawing/2014/main" xmlns="" id="{2079AA52-6448-425F-9202-3646614D715B}"/>
              </a:ext>
            </a:extLst>
          </p:cNvPr>
          <p:cNvGraphicFramePr>
            <a:graphicFrameLocks noGrp="1"/>
          </p:cNvGraphicFramePr>
          <p:nvPr>
            <p:extLst>
              <p:ext uri="{D42A27DB-BD31-4B8C-83A1-F6EECF244321}">
                <p14:modId xmlns:p14="http://schemas.microsoft.com/office/powerpoint/2010/main" xmlns="" val="3284584794"/>
              </p:ext>
            </p:extLst>
          </p:nvPr>
        </p:nvGraphicFramePr>
        <p:xfrm>
          <a:off x="1066800" y="1219200"/>
          <a:ext cx="10134600" cy="4893284"/>
        </p:xfrm>
        <a:graphic>
          <a:graphicData uri="http://schemas.openxmlformats.org/drawingml/2006/table">
            <a:tbl>
              <a:tblPr firstRow="1" bandRow="1">
                <a:tableStyleId>{6E25E649-3F16-4E02-A733-19D2CDBF48F0}</a:tableStyleId>
              </a:tblPr>
              <a:tblGrid>
                <a:gridCol w="1315178">
                  <a:extLst>
                    <a:ext uri="{9D8B030D-6E8A-4147-A177-3AD203B41FA5}">
                      <a16:colId xmlns:a16="http://schemas.microsoft.com/office/drawing/2014/main" xmlns="" val="20000"/>
                    </a:ext>
                  </a:extLst>
                </a:gridCol>
                <a:gridCol w="8819422">
                  <a:extLst>
                    <a:ext uri="{9D8B030D-6E8A-4147-A177-3AD203B41FA5}">
                      <a16:colId xmlns:a16="http://schemas.microsoft.com/office/drawing/2014/main" xmlns="" val="20001"/>
                    </a:ext>
                  </a:extLst>
                </a:gridCol>
              </a:tblGrid>
              <a:tr h="388750">
                <a:tc>
                  <a:txBody>
                    <a:bodyPr/>
                    <a:lstStyle/>
                    <a:p>
                      <a:pPr algn="r"/>
                      <a:r>
                        <a:rPr lang="ru-RU" sz="1400" dirty="0" smtClean="0"/>
                        <a:t>102 358,6</a:t>
                      </a:r>
                      <a:endParaRPr lang="ru-RU" sz="14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400" dirty="0"/>
                        <a:t>Расходы на обеспечение деятельности (оказание услуг) муниципальных учреждений</a:t>
                      </a:r>
                      <a:endParaRPr lang="ru-RU" sz="1400" b="0" i="0" u="none" strike="noStrike" dirty="0">
                        <a:solidFill>
                          <a:schemeClr val="tx1"/>
                        </a:solidFill>
                        <a:effectLst/>
                        <a:latin typeface="+mn-lt"/>
                        <a:cs typeface="Times New Roman" pitchFamily="18" charset="0"/>
                      </a:endParaRPr>
                    </a:p>
                  </a:txBody>
                  <a:tcPr/>
                </a:tc>
                <a:extLst>
                  <a:ext uri="{0D108BD9-81ED-4DB2-BD59-A6C34878D82A}">
                    <a16:rowId xmlns:a16="http://schemas.microsoft.com/office/drawing/2014/main" xmlns="" val="10000"/>
                  </a:ext>
                </a:extLst>
              </a:tr>
              <a:tr h="587430">
                <a:tc>
                  <a:txBody>
                    <a:bodyPr/>
                    <a:lstStyle/>
                    <a:p>
                      <a:pPr algn="r"/>
                      <a:r>
                        <a:rPr lang="ru-RU" sz="1400" dirty="0" smtClean="0"/>
                        <a:t>852 005,3</a:t>
                      </a:r>
                      <a:endParaRPr lang="ru-RU" sz="14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400" dirty="0"/>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400" b="0" i="0" u="none" strike="noStrike" dirty="0">
                        <a:solidFill>
                          <a:schemeClr val="tx1"/>
                        </a:solidFill>
                        <a:effectLst/>
                        <a:latin typeface="+mn-lt"/>
                        <a:cs typeface="Times New Roman" pitchFamily="18" charset="0"/>
                      </a:endParaRPr>
                    </a:p>
                  </a:txBody>
                  <a:tcPr/>
                </a:tc>
                <a:extLst>
                  <a:ext uri="{0D108BD9-81ED-4DB2-BD59-A6C34878D82A}">
                    <a16:rowId xmlns:a16="http://schemas.microsoft.com/office/drawing/2014/main" xmlns="" val="10001"/>
                  </a:ext>
                </a:extLst>
              </a:tr>
              <a:tr h="556512">
                <a:tc>
                  <a:txBody>
                    <a:bodyPr/>
                    <a:lstStyle/>
                    <a:p>
                      <a:pPr algn="r"/>
                      <a:r>
                        <a:rPr lang="ru-RU" sz="1400" dirty="0" smtClean="0"/>
                        <a:t>617 069,5</a:t>
                      </a:r>
                      <a:endParaRPr lang="ru-RU" sz="14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smtClean="0">
                          <a:effectLst/>
                        </a:rPr>
                        <a:t>Региональный проект «Создание условий для обучения, отдыха и оздоровления детей и молодежи» (завершение строительства школы в мкр.1А и комплектование оборудованием новой школы) </a:t>
                      </a:r>
                      <a:endParaRPr lang="ru-RU" sz="1400" b="0" dirty="0">
                        <a:latin typeface="+mn-lt"/>
                        <a:cs typeface="Times New Roman Cyr" panose="02020603050405020304" pitchFamily="18" charset="0"/>
                      </a:endParaRPr>
                    </a:p>
                  </a:txBody>
                  <a:tcPr/>
                </a:tc>
                <a:extLst>
                  <a:ext uri="{0D108BD9-81ED-4DB2-BD59-A6C34878D82A}">
                    <a16:rowId xmlns:a16="http://schemas.microsoft.com/office/drawing/2014/main" xmlns="" val="10004"/>
                  </a:ext>
                </a:extLst>
              </a:tr>
              <a:tr h="989356">
                <a:tc>
                  <a:txBody>
                    <a:bodyPr/>
                    <a:lstStyle/>
                    <a:p>
                      <a:pPr algn="r"/>
                      <a:r>
                        <a:rPr lang="ru-RU" sz="1400" dirty="0" smtClean="0"/>
                        <a:t>69 395,0</a:t>
                      </a:r>
                      <a:endParaRPr lang="ru-RU" sz="14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Региональный проект </a:t>
                      </a:r>
                      <a:r>
                        <a:rPr lang="ru-RU" sz="1400" dirty="0" smtClean="0"/>
                        <a:t>«Педагоги и наставники» </a:t>
                      </a:r>
                      <a:r>
                        <a:rPr lang="ru-RU" sz="1400" u="none" strike="noStrike" dirty="0" smtClean="0">
                          <a:effectLst/>
                        </a:rPr>
                        <a:t>(ежемесячное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 </a:t>
                      </a:r>
                      <a:r>
                        <a:rPr lang="ru-RU" sz="1400" dirty="0" smtClean="0"/>
                        <a:t>проведение </a:t>
                      </a:r>
                      <a:r>
                        <a:rPr lang="ru-RU" sz="1400" dirty="0"/>
                        <a:t>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a:t>
                      </a:r>
                      <a:r>
                        <a:rPr lang="ru-RU" sz="1400" dirty="0" smtClean="0"/>
                        <a:t>организациях, обеспечение выплат ежемесячного денежного вознаграждения советникам директоров)</a:t>
                      </a:r>
                      <a:endParaRPr lang="ru-RU" sz="1400" b="0" dirty="0">
                        <a:latin typeface="+mn-lt"/>
                        <a:cs typeface="Times New Roman" pitchFamily="18" charset="0"/>
                      </a:endParaRPr>
                    </a:p>
                  </a:txBody>
                  <a:tcPr/>
                </a:tc>
                <a:extLst>
                  <a:ext uri="{0D108BD9-81ED-4DB2-BD59-A6C34878D82A}">
                    <a16:rowId xmlns:a16="http://schemas.microsoft.com/office/drawing/2014/main" xmlns="" val="10007"/>
                  </a:ext>
                </a:extLst>
              </a:tr>
              <a:tr h="353805">
                <a:tc>
                  <a:txBody>
                    <a:bodyPr/>
                    <a:lstStyle/>
                    <a:p>
                      <a:pPr algn="r"/>
                      <a:r>
                        <a:rPr lang="ru-RU" sz="1400" dirty="0" smtClean="0"/>
                        <a:t>117 235,7</a:t>
                      </a:r>
                      <a:endParaRPr lang="ru-RU" sz="14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Питание обучающихся</a:t>
                      </a:r>
                      <a:endParaRPr lang="ru-RU" sz="1400" b="0" dirty="0">
                        <a:latin typeface="+mn-lt"/>
                        <a:cs typeface="Times New Roman" pitchFamily="18" charset="0"/>
                      </a:endParaRPr>
                    </a:p>
                  </a:txBody>
                  <a:tcPr/>
                </a:tc>
                <a:extLst>
                  <a:ext uri="{0D108BD9-81ED-4DB2-BD59-A6C34878D82A}">
                    <a16:rowId xmlns:a16="http://schemas.microsoft.com/office/drawing/2014/main" xmlns="" val="3611352644"/>
                  </a:ext>
                </a:extLst>
              </a:tr>
              <a:tr h="333131">
                <a:tc>
                  <a:txBody>
                    <a:bodyPr/>
                    <a:lstStyle/>
                    <a:p>
                      <a:pPr algn="r"/>
                      <a:r>
                        <a:rPr lang="ru-RU" sz="1400" dirty="0" smtClean="0"/>
                        <a:t>68 991,0</a:t>
                      </a:r>
                      <a:endParaRPr lang="ru-RU" sz="1400" b="0" dirty="0">
                        <a:solidFill>
                          <a:schemeClr val="tx1"/>
                        </a:solidFill>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Благоустройство территории МБОУ СОШ №6</a:t>
                      </a:r>
                      <a:endParaRPr lang="ru-RU" sz="1400" b="0" dirty="0">
                        <a:solidFill>
                          <a:schemeClr val="tx1"/>
                        </a:solidFill>
                        <a:latin typeface="+mn-lt"/>
                        <a:cs typeface="Times New Roman" pitchFamily="18" charset="0"/>
                      </a:endParaRPr>
                    </a:p>
                  </a:txBody>
                  <a:tcPr/>
                </a:tc>
              </a:tr>
              <a:tr h="378854">
                <a:tc>
                  <a:txBody>
                    <a:bodyPr/>
                    <a:lstStyle/>
                    <a:p>
                      <a:pPr algn="r"/>
                      <a:r>
                        <a:rPr lang="ru-RU" sz="1400" dirty="0" smtClean="0"/>
                        <a:t>220,0</a:t>
                      </a:r>
                      <a:endParaRPr lang="ru-RU" sz="1400" b="0" dirty="0">
                        <a:solidFill>
                          <a:schemeClr val="tx1"/>
                        </a:solidFill>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Реализация наказов избирателей депутатам Думы Ханты-Мансийского автономного округа - </a:t>
                      </a:r>
                      <a:r>
                        <a:rPr lang="ru-RU" sz="1400" dirty="0" err="1" smtClean="0"/>
                        <a:t>Югры</a:t>
                      </a:r>
                      <a:endParaRPr lang="ru-RU" sz="1400" b="0" dirty="0">
                        <a:solidFill>
                          <a:schemeClr val="tx1"/>
                        </a:solidFill>
                        <a:latin typeface="+mn-lt"/>
                        <a:cs typeface="Times New Roman" pitchFamily="18" charset="0"/>
                      </a:endParaRPr>
                    </a:p>
                  </a:txBody>
                  <a:tcPr/>
                </a:tc>
              </a:tr>
              <a:tr h="378854">
                <a:tc>
                  <a:txBody>
                    <a:bodyPr/>
                    <a:lstStyle/>
                    <a:p>
                      <a:pPr algn="r"/>
                      <a:r>
                        <a:rPr lang="ru-RU" sz="1400" dirty="0" smtClean="0"/>
                        <a:t>600,0</a:t>
                      </a:r>
                      <a:endParaRPr lang="ru-RU" sz="1400" b="0" dirty="0">
                        <a:solidFill>
                          <a:schemeClr val="tx1"/>
                        </a:solidFill>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Реализация наказов избирателей депутатам Думы города Урай</a:t>
                      </a:r>
                      <a:endParaRPr lang="ru-RU" sz="1400" b="0" dirty="0">
                        <a:solidFill>
                          <a:schemeClr val="tx1"/>
                        </a:solidFill>
                        <a:latin typeface="+mn-lt"/>
                        <a:cs typeface="Times New Roman" pitchFamily="18" charset="0"/>
                      </a:endParaRPr>
                    </a:p>
                  </a:txBody>
                  <a:tcPr/>
                </a:tc>
              </a:tr>
              <a:tr h="378854">
                <a:tc>
                  <a:txBody>
                    <a:bodyPr/>
                    <a:lstStyle/>
                    <a:p>
                      <a:pPr algn="r"/>
                      <a:r>
                        <a:rPr lang="ru-RU" sz="1400" dirty="0" smtClean="0"/>
                        <a:t>4 627,8</a:t>
                      </a:r>
                      <a:endParaRPr lang="ru-RU" sz="1400" b="0" dirty="0">
                        <a:solidFill>
                          <a:schemeClr val="tx1"/>
                        </a:solidFill>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u="none" strike="noStrike" dirty="0" smtClean="0">
                          <a:effectLst/>
                        </a:rPr>
                        <a:t>Реализация мероприятий по содействию трудоустройству граждан</a:t>
                      </a:r>
                      <a:endParaRPr lang="ru-RU" sz="1400" b="0" dirty="0">
                        <a:solidFill>
                          <a:schemeClr val="tx1"/>
                        </a:solidFill>
                        <a:latin typeface="+mn-lt"/>
                        <a:cs typeface="Times New Roman" pitchFamily="18" charset="0"/>
                      </a:endParaRPr>
                    </a:p>
                  </a:txBody>
                  <a:tcPr/>
                </a:tc>
              </a:tr>
              <a:tr h="378854">
                <a:tc>
                  <a:txBody>
                    <a:bodyPr/>
                    <a:lstStyle/>
                    <a:p>
                      <a:pPr algn="r"/>
                      <a:r>
                        <a:rPr lang="ru-RU" sz="1400" dirty="0" smtClean="0"/>
                        <a:t>13 120,4</a:t>
                      </a:r>
                      <a:endParaRPr lang="ru-RU" sz="1400" b="0" dirty="0">
                        <a:solidFill>
                          <a:schemeClr val="tx1"/>
                        </a:solidFill>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Расходы на проведение мероприятий муниципальной программы </a:t>
                      </a:r>
                      <a:endParaRPr lang="ru-RU" sz="1400" b="0" dirty="0">
                        <a:solidFill>
                          <a:schemeClr val="tx1"/>
                        </a:solidFill>
                        <a:latin typeface="+mn-lt"/>
                        <a:cs typeface="Times New Roman" pitchFamily="18" charset="0"/>
                      </a:endParaRPr>
                    </a:p>
                  </a:txBody>
                  <a:tcPr/>
                </a:tc>
              </a:tr>
            </a:tbl>
          </a:graphicData>
        </a:graphic>
      </p:graphicFrame>
      <p:sp>
        <p:nvSpPr>
          <p:cNvPr id="17" name="Прямоугольник 16">
            <a:extLst>
              <a:ext uri="{FF2B5EF4-FFF2-40B4-BE49-F238E27FC236}">
                <a16:creationId xmlns:a16="http://schemas.microsoft.com/office/drawing/2014/main" xmlns="" id="{D02B1FDB-1DAE-4FA0-8667-6DF3340619A2}"/>
              </a:ext>
            </a:extLst>
          </p:cNvPr>
          <p:cNvSpPr/>
          <p:nvPr/>
        </p:nvSpPr>
        <p:spPr>
          <a:xfrm>
            <a:off x="1990436" y="751323"/>
            <a:ext cx="8352928" cy="369332"/>
          </a:xfrm>
          <a:prstGeom prst="rect">
            <a:avLst/>
          </a:prstGeom>
        </p:spPr>
        <p:txBody>
          <a:bodyPr wrap="square">
            <a:spAutoFit/>
          </a:bodyPr>
          <a:lstStyle/>
          <a:p>
            <a:pPr algn="ctr"/>
            <a:r>
              <a:rPr lang="ru-RU" b="1" dirty="0">
                <a:solidFill>
                  <a:srgbClr val="0070C0"/>
                </a:solidFill>
                <a:cs typeface="Arial" pitchFamily="34" charset="0"/>
              </a:rPr>
              <a:t>Численность обучающихся в общеобразовательных организациях – </a:t>
            </a:r>
            <a:r>
              <a:rPr lang="ru-RU" b="1" dirty="0" smtClean="0">
                <a:solidFill>
                  <a:srgbClr val="0070C0"/>
                </a:solidFill>
                <a:cs typeface="Arial" pitchFamily="34" charset="0"/>
              </a:rPr>
              <a:t>5133</a:t>
            </a:r>
            <a:r>
              <a:rPr lang="ru-RU" b="1" u="sng" dirty="0" smtClean="0">
                <a:solidFill>
                  <a:srgbClr val="0070C0"/>
                </a:solidFill>
                <a:cs typeface="Arial" pitchFamily="34" charset="0"/>
              </a:rPr>
              <a:t> </a:t>
            </a:r>
            <a:r>
              <a:rPr lang="ru-RU" b="1" u="sng" dirty="0">
                <a:solidFill>
                  <a:srgbClr val="0070C0"/>
                </a:solidFill>
                <a:cs typeface="Arial" pitchFamily="34" charset="0"/>
              </a:rPr>
              <a:t>чел.</a:t>
            </a:r>
          </a:p>
        </p:txBody>
      </p:sp>
      <p:sp>
        <p:nvSpPr>
          <p:cNvPr id="9" name="Прямоугольник 8">
            <a:extLst>
              <a:ext uri="{FF2B5EF4-FFF2-40B4-BE49-F238E27FC236}">
                <a16:creationId xmlns:a16="http://schemas.microsoft.com/office/drawing/2014/main" xmlns="" id="{5C374383-BD64-4E09-907E-E214F5F2E5F6}"/>
              </a:ext>
            </a:extLst>
          </p:cNvPr>
          <p:cNvSpPr/>
          <p:nvPr/>
        </p:nvSpPr>
        <p:spPr>
          <a:xfrm>
            <a:off x="1752600" y="6324600"/>
            <a:ext cx="8839200" cy="369332"/>
          </a:xfrm>
          <a:prstGeom prst="rect">
            <a:avLst/>
          </a:prstGeom>
        </p:spPr>
        <p:txBody>
          <a:bodyPr wrap="square">
            <a:spAutoFit/>
          </a:bodyPr>
          <a:lstStyle/>
          <a:p>
            <a:pPr algn="ctr"/>
            <a:r>
              <a:rPr lang="ru-RU" b="1" dirty="0">
                <a:solidFill>
                  <a:srgbClr val="0070C0"/>
                </a:solidFill>
                <a:latin typeface="Oswald" panose="020B0604020202020204" charset="-52"/>
                <a:cs typeface="Arial" pitchFamily="34" charset="0"/>
              </a:rPr>
              <a:t>Расходы на 1 ученика в </a:t>
            </a:r>
            <a:r>
              <a:rPr lang="ru-RU" b="1" dirty="0" smtClean="0">
                <a:solidFill>
                  <a:srgbClr val="0070C0"/>
                </a:solidFill>
                <a:latin typeface="Oswald" panose="020B0604020202020204" charset="-52"/>
                <a:cs typeface="Arial" pitchFamily="34" charset="0"/>
              </a:rPr>
              <a:t>2025 </a:t>
            </a:r>
            <a:r>
              <a:rPr lang="ru-RU" b="1" dirty="0">
                <a:solidFill>
                  <a:srgbClr val="0070C0"/>
                </a:solidFill>
                <a:latin typeface="Oswald" panose="020B0604020202020204" charset="-52"/>
                <a:cs typeface="Arial" pitchFamily="34" charset="0"/>
              </a:rPr>
              <a:t>году составили  </a:t>
            </a:r>
            <a:r>
              <a:rPr lang="ru-RU" b="1" u="sng" dirty="0" smtClean="0">
                <a:solidFill>
                  <a:srgbClr val="0070C0"/>
                </a:solidFill>
                <a:latin typeface="Oswald" panose="020B0604020202020204" charset="-52"/>
                <a:cs typeface="Arial" pitchFamily="34" charset="0"/>
              </a:rPr>
              <a:t>359,6 тыс.руб</a:t>
            </a:r>
            <a:r>
              <a:rPr lang="ru-RU" b="1" u="sng" dirty="0">
                <a:solidFill>
                  <a:srgbClr val="0070C0"/>
                </a:solidFill>
                <a:latin typeface="Oswald" panose="020B0604020202020204" charset="-52"/>
                <a:cs typeface="Arial" pitchFamily="34" charset="0"/>
              </a:rPr>
              <a:t>.</a:t>
            </a:r>
          </a:p>
        </p:txBody>
      </p:sp>
      <p:pic>
        <p:nvPicPr>
          <p:cNvPr id="18" name="Picture 14" descr="\\adms4\home1$\SchepelinaSE\Desktop\65882.png">
            <a:extLst>
              <a:ext uri="{FF2B5EF4-FFF2-40B4-BE49-F238E27FC236}">
                <a16:creationId xmlns:a16="http://schemas.microsoft.com/office/drawing/2014/main" xmlns="" id="{D1D45F63-E2F0-4910-89E2-8AEE6A9B3255}"/>
              </a:ext>
            </a:extLst>
          </p:cNvPr>
          <p:cNvPicPr>
            <a:picLocks noChangeAspect="1" noChangeArrowheads="1"/>
          </p:cNvPicPr>
          <p:nvPr/>
        </p:nvPicPr>
        <p:blipFill>
          <a:blip r:embed="rId4" cstate="print"/>
          <a:srcRect/>
          <a:stretch>
            <a:fillRect/>
          </a:stretch>
        </p:blipFill>
        <p:spPr bwMode="auto">
          <a:xfrm>
            <a:off x="152400" y="152400"/>
            <a:ext cx="576064" cy="576064"/>
          </a:xfrm>
          <a:prstGeom prst="rect">
            <a:avLst/>
          </a:prstGeom>
          <a:noFill/>
        </p:spPr>
      </p:pic>
    </p:spTree>
    <p:extLst>
      <p:ext uri="{BB962C8B-B14F-4D97-AF65-F5344CB8AC3E}">
        <p14:creationId xmlns:p14="http://schemas.microsoft.com/office/powerpoint/2010/main" xmlns="" val="2717271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Блюдо – Бесплатные иконки: ед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8" name="Таблица 17"/>
          <p:cNvGraphicFramePr>
            <a:graphicFrameLocks noGrp="1"/>
          </p:cNvGraphicFramePr>
          <p:nvPr>
            <p:extLst>
              <p:ext uri="{D42A27DB-BD31-4B8C-83A1-F6EECF244321}">
                <p14:modId xmlns:p14="http://schemas.microsoft.com/office/powerpoint/2010/main" xmlns="" val="1424516553"/>
              </p:ext>
            </p:extLst>
          </p:nvPr>
        </p:nvGraphicFramePr>
        <p:xfrm>
          <a:off x="1447800" y="914400"/>
          <a:ext cx="9372600" cy="2590800"/>
        </p:xfrm>
        <a:graphic>
          <a:graphicData uri="http://schemas.openxmlformats.org/drawingml/2006/table">
            <a:tbl>
              <a:tblPr firstRow="1" bandRow="1">
                <a:tableStyleId>{6E25E649-3F16-4E02-A733-19D2CDBF48F0}</a:tableStyleId>
              </a:tblPr>
              <a:tblGrid>
                <a:gridCol w="1371600">
                  <a:extLst>
                    <a:ext uri="{9D8B030D-6E8A-4147-A177-3AD203B41FA5}">
                      <a16:colId xmlns:a16="http://schemas.microsoft.com/office/drawing/2014/main" xmlns="" val="20000"/>
                    </a:ext>
                  </a:extLst>
                </a:gridCol>
                <a:gridCol w="8001000">
                  <a:extLst>
                    <a:ext uri="{9D8B030D-6E8A-4147-A177-3AD203B41FA5}">
                      <a16:colId xmlns:a16="http://schemas.microsoft.com/office/drawing/2014/main" xmlns="" val="20001"/>
                    </a:ext>
                  </a:extLst>
                </a:gridCol>
              </a:tblGrid>
              <a:tr h="1600200">
                <a:tc>
                  <a:txBody>
                    <a:bodyPr/>
                    <a:lstStyle/>
                    <a:p>
                      <a:pPr algn="r"/>
                      <a:r>
                        <a:rPr lang="ru-RU" sz="1400" dirty="0" smtClean="0"/>
                        <a:t>73 563,1</a:t>
                      </a:r>
                      <a:endParaRPr lang="ru-RU" sz="1400" b="0" dirty="0">
                        <a:solidFill>
                          <a:schemeClr val="tx1"/>
                        </a:solidFill>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Субвенция на социальную поддержку отдельных категорий обучающихся в муниципальных общеобразовательных организациях, частных общеобразовательных организациях, осуществляющих образовательную деятельность по имеющим государственную аккредитацию основным общеобразовательным программам </a:t>
                      </a:r>
                      <a:r>
                        <a:rPr lang="ru-RU" sz="1400" u="none" strike="noStrike" dirty="0">
                          <a:effectLst/>
                        </a:rPr>
                        <a:t>(питание детей из малоимущих семей, из многодетных семей, детей-сирот и детей, оставшихся без попечения родителей, обучающихся с ограниченными возможностями здоровья)</a:t>
                      </a:r>
                      <a:endParaRPr lang="ru-RU" sz="1400" b="0" i="0" dirty="0">
                        <a:solidFill>
                          <a:schemeClr val="tx1"/>
                        </a:solidFill>
                        <a:latin typeface="+mn-lt"/>
                        <a:cs typeface="Times New Roman" pitchFamily="18" charset="0"/>
                      </a:endParaRPr>
                    </a:p>
                  </a:txBody>
                  <a:tcPr/>
                </a:tc>
                <a:extLst>
                  <a:ext uri="{0D108BD9-81ED-4DB2-BD59-A6C34878D82A}">
                    <a16:rowId xmlns:a16="http://schemas.microsoft.com/office/drawing/2014/main" xmlns="" val="10001"/>
                  </a:ext>
                </a:extLst>
              </a:tr>
              <a:tr h="609600">
                <a:tc>
                  <a:txBody>
                    <a:bodyPr/>
                    <a:lstStyle/>
                    <a:p>
                      <a:pPr algn="r"/>
                      <a:r>
                        <a:rPr lang="ru-RU" sz="1400" dirty="0" smtClean="0"/>
                        <a:t>27 657,1</a:t>
                      </a:r>
                      <a:endParaRPr lang="ru-RU" sz="1400" b="0" dirty="0">
                        <a:latin typeface="+mn-lt"/>
                        <a:cs typeface="Times New Roman" pitchFamily="18" charset="0"/>
                      </a:endParaRPr>
                    </a:p>
                  </a:txBody>
                  <a:tcPr/>
                </a:tc>
                <a:tc>
                  <a:txBody>
                    <a:bodyPr/>
                    <a:lstStyle/>
                    <a:p>
                      <a:r>
                        <a:rPr lang="ru-RU" sz="1400" dirty="0"/>
                        <a:t>Организация бесплатного горячего питания обучающихся, получающих начальное общее образование </a:t>
                      </a:r>
                      <a:r>
                        <a:rPr lang="ru-RU" sz="1400" u="none" strike="noStrike" dirty="0">
                          <a:effectLst/>
                        </a:rPr>
                        <a:t>(1- 4 классы) </a:t>
                      </a:r>
                      <a:r>
                        <a:rPr lang="ru-RU" sz="1400" dirty="0"/>
                        <a:t>в государственных и муниципальных образовательных организациях</a:t>
                      </a:r>
                      <a:endParaRPr lang="ru-RU" sz="1400" dirty="0">
                        <a:latin typeface="+mn-lt"/>
                        <a:cs typeface="Times New Roman" pitchFamily="18" charset="0"/>
                      </a:endParaRPr>
                    </a:p>
                  </a:txBody>
                  <a:tcPr/>
                </a:tc>
                <a:extLst>
                  <a:ext uri="{0D108BD9-81ED-4DB2-BD59-A6C34878D82A}">
                    <a16:rowId xmlns:a16="http://schemas.microsoft.com/office/drawing/2014/main" xmlns="" val="10002"/>
                  </a:ext>
                </a:extLst>
              </a:tr>
              <a:tr h="381000">
                <a:tc>
                  <a:txBody>
                    <a:bodyPr/>
                    <a:lstStyle/>
                    <a:p>
                      <a:pPr algn="r"/>
                      <a:r>
                        <a:rPr lang="ru-RU" sz="1400" dirty="0" smtClean="0"/>
                        <a:t>16 015,5</a:t>
                      </a:r>
                      <a:endParaRPr lang="ru-RU" sz="1400" b="0" dirty="0">
                        <a:latin typeface="+mn-lt"/>
                        <a:cs typeface="Times New Roman" pitchFamily="18" charset="0"/>
                      </a:endParaRPr>
                    </a:p>
                  </a:txBody>
                  <a:tcPr/>
                </a:tc>
                <a:tc>
                  <a:txBody>
                    <a:bodyPr/>
                    <a:lstStyle/>
                    <a:p>
                      <a:r>
                        <a:rPr lang="ru-RU" sz="1400" u="none" strike="noStrike" dirty="0">
                          <a:effectLst/>
                        </a:rPr>
                        <a:t>Питание обучающихся  5 -11 классов за счет средств местного бюджета</a:t>
                      </a:r>
                      <a:endParaRPr lang="ru-RU" sz="1400" dirty="0">
                        <a:latin typeface="+mn-lt"/>
                        <a:cs typeface="Times New Roman" pitchFamily="18" charset="0"/>
                      </a:endParaRPr>
                    </a:p>
                  </a:txBody>
                  <a:tcPr/>
                </a:tc>
                <a:extLst>
                  <a:ext uri="{0D108BD9-81ED-4DB2-BD59-A6C34878D82A}">
                    <a16:rowId xmlns:a16="http://schemas.microsoft.com/office/drawing/2014/main" xmlns="" val="10003"/>
                  </a:ext>
                </a:extLst>
              </a:tr>
            </a:tbl>
          </a:graphicData>
        </a:graphic>
      </p:graphicFrame>
      <p:pic>
        <p:nvPicPr>
          <p:cNvPr id="10"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990600" y="152400"/>
            <a:ext cx="10148424" cy="609600"/>
          </a:xfrm>
          <a:prstGeom prst="rect">
            <a:avLst/>
          </a:prstGeom>
          <a:noFill/>
        </p:spPr>
      </p:pic>
      <p:sp>
        <p:nvSpPr>
          <p:cNvPr id="11" name="Прямоугольник 10"/>
          <p:cNvSpPr/>
          <p:nvPr/>
        </p:nvSpPr>
        <p:spPr>
          <a:xfrm>
            <a:off x="1219200" y="304800"/>
            <a:ext cx="9448800" cy="369332"/>
          </a:xfrm>
          <a:prstGeom prst="rect">
            <a:avLst/>
          </a:prstGeom>
        </p:spPr>
        <p:txBody>
          <a:bodyPr wrap="square">
            <a:spAutoFit/>
          </a:bodyPr>
          <a:lstStyle/>
          <a:p>
            <a:pPr algn="just">
              <a:defRPr/>
            </a:pPr>
            <a:r>
              <a:rPr lang="ru-RU" dirty="0" smtClean="0">
                <a:solidFill>
                  <a:schemeClr val="bg1"/>
                </a:solidFill>
                <a:cs typeface="Times New Roman" pitchFamily="18" charset="0"/>
              </a:rPr>
              <a:t>Общий объем расходов на питание обучающихся составил 117 235,7  тыс.рублей, в том числе:</a:t>
            </a:r>
            <a:endParaRPr lang="ru-RU" dirty="0">
              <a:solidFill>
                <a:schemeClr val="bg1"/>
              </a:solidFill>
              <a:cs typeface="Times New Roman" pitchFamily="18" charset="0"/>
            </a:endParaRPr>
          </a:p>
        </p:txBody>
      </p:sp>
      <p:pic>
        <p:nvPicPr>
          <p:cNvPr id="12" name="Picture 2" descr="Зачем взрослым учиться? — Workle"/>
          <p:cNvPicPr>
            <a:picLocks noChangeAspect="1" noChangeArrowheads="1"/>
          </p:cNvPicPr>
          <p:nvPr/>
        </p:nvPicPr>
        <p:blipFill>
          <a:blip r:embed="rId4" cstate="print"/>
          <a:srcRect/>
          <a:stretch>
            <a:fillRect/>
          </a:stretch>
        </p:blipFill>
        <p:spPr bwMode="auto">
          <a:xfrm>
            <a:off x="228600" y="3962400"/>
            <a:ext cx="609685" cy="609685"/>
          </a:xfrm>
          <a:prstGeom prst="rect">
            <a:avLst/>
          </a:prstGeom>
          <a:noFill/>
        </p:spPr>
      </p:pic>
      <p:pic>
        <p:nvPicPr>
          <p:cNvPr id="1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990600" y="3886200"/>
            <a:ext cx="10210800" cy="609600"/>
          </a:xfrm>
          <a:prstGeom prst="rect">
            <a:avLst/>
          </a:prstGeom>
          <a:noFill/>
        </p:spPr>
      </p:pic>
      <p:sp>
        <p:nvSpPr>
          <p:cNvPr id="15" name="Прямоугольник 14"/>
          <p:cNvSpPr/>
          <p:nvPr/>
        </p:nvSpPr>
        <p:spPr>
          <a:xfrm>
            <a:off x="1219200" y="4038600"/>
            <a:ext cx="9601200" cy="369332"/>
          </a:xfrm>
          <a:prstGeom prst="rect">
            <a:avLst/>
          </a:prstGeom>
        </p:spPr>
        <p:txBody>
          <a:bodyPr wrap="square">
            <a:spAutoFit/>
          </a:bodyPr>
          <a:lstStyle/>
          <a:p>
            <a:pPr fontAlgn="b"/>
            <a:r>
              <a:rPr lang="ru-RU" dirty="0" smtClean="0">
                <a:solidFill>
                  <a:schemeClr val="bg1"/>
                </a:solidFill>
                <a:cs typeface="Times New Roman" panose="02020603050405020304" pitchFamily="18" charset="0"/>
              </a:rPr>
              <a:t>Расходы бюджета на дополнительное образование за 2025 год составили 69 929,2 тыс.рублей</a:t>
            </a:r>
            <a:endParaRPr lang="ru-RU" dirty="0">
              <a:solidFill>
                <a:schemeClr val="bg1"/>
              </a:solidFill>
              <a:cs typeface="Times New Roman" panose="02020603050405020304" pitchFamily="18" charset="0"/>
            </a:endParaRPr>
          </a:p>
        </p:txBody>
      </p:sp>
      <p:graphicFrame>
        <p:nvGraphicFramePr>
          <p:cNvPr id="19" name="Таблица 18"/>
          <p:cNvGraphicFramePr>
            <a:graphicFrameLocks noGrp="1"/>
          </p:cNvGraphicFramePr>
          <p:nvPr/>
        </p:nvGraphicFramePr>
        <p:xfrm>
          <a:off x="1447800" y="4648200"/>
          <a:ext cx="9448800" cy="1855974"/>
        </p:xfrm>
        <a:graphic>
          <a:graphicData uri="http://schemas.openxmlformats.org/drawingml/2006/table">
            <a:tbl>
              <a:tblPr firstRow="1" bandRow="1">
                <a:tableStyleId>{6E25E649-3F16-4E02-A733-19D2CDBF48F0}</a:tableStyleId>
              </a:tblPr>
              <a:tblGrid>
                <a:gridCol w="1371600"/>
                <a:gridCol w="8077200"/>
              </a:tblGrid>
              <a:tr h="609600">
                <a:tc>
                  <a:txBody>
                    <a:bodyPr/>
                    <a:lstStyle/>
                    <a:p>
                      <a:pPr algn="r"/>
                      <a:r>
                        <a:rPr lang="ru-RU" sz="1400" dirty="0" smtClean="0"/>
                        <a:t>41 188,5</a:t>
                      </a:r>
                      <a:endParaRPr lang="ru-RU" sz="1400" b="0" dirty="0">
                        <a:solidFill>
                          <a:schemeClr val="tx1"/>
                        </a:solidFill>
                        <a:latin typeface="Oswald" charset="-52"/>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400" dirty="0"/>
                        <a:t>Расходы на обеспечение деятельности (оказание услуг) МБУ ДО «Центр дополнительного образования»</a:t>
                      </a:r>
                      <a:endParaRPr lang="ru-RU" sz="1400" b="0" dirty="0">
                        <a:solidFill>
                          <a:schemeClr val="tx1"/>
                        </a:solidFill>
                        <a:latin typeface="Oswald" charset="-52"/>
                        <a:cs typeface="Times New Roman" pitchFamily="18" charset="0"/>
                      </a:endParaRPr>
                    </a:p>
                  </a:txBody>
                  <a:tcPr/>
                </a:tc>
              </a:tr>
              <a:tr h="575320">
                <a:tc>
                  <a:txBody>
                    <a:bodyPr/>
                    <a:lstStyle/>
                    <a:p>
                      <a:pPr algn="r"/>
                      <a:r>
                        <a:rPr lang="ru-RU" sz="1400" dirty="0"/>
                        <a:t>28 </a:t>
                      </a:r>
                      <a:r>
                        <a:rPr lang="ru-RU" sz="1400" dirty="0" smtClean="0"/>
                        <a:t>134,7</a:t>
                      </a:r>
                      <a:endParaRPr lang="ru-RU" sz="1400" b="0" dirty="0">
                        <a:solidFill>
                          <a:schemeClr val="tx1"/>
                        </a:solidFill>
                        <a:latin typeface="Oswald" charset="-52"/>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400" dirty="0"/>
                        <a:t>Финансовое обеспечение сертификатов дополнительного образования по дополнительным </a:t>
                      </a:r>
                      <a:r>
                        <a:rPr lang="ru-RU" sz="1400" dirty="0" err="1"/>
                        <a:t>общеразвивающим</a:t>
                      </a:r>
                      <a:r>
                        <a:rPr lang="ru-RU" sz="1400" dirty="0"/>
                        <a:t> программам </a:t>
                      </a:r>
                      <a:r>
                        <a:rPr lang="ru-RU" sz="1400" dirty="0" smtClean="0">
                          <a:solidFill>
                            <a:srgbClr val="3333FF"/>
                          </a:solidFill>
                        </a:rPr>
                        <a:t>(проведено более 96 мероприятий с общим охватом</a:t>
                      </a:r>
                      <a:r>
                        <a:rPr lang="ru-RU" sz="1400" baseline="0" dirty="0" smtClean="0">
                          <a:solidFill>
                            <a:srgbClr val="3333FF"/>
                          </a:solidFill>
                        </a:rPr>
                        <a:t> 5760 человек)</a:t>
                      </a:r>
                      <a:endParaRPr lang="ru-RU" sz="1400" b="0" i="0" u="none" strike="noStrike" dirty="0">
                        <a:solidFill>
                          <a:srgbClr val="3333FF"/>
                        </a:solidFill>
                        <a:effectLst/>
                        <a:latin typeface="Oswald" charset="-52"/>
                        <a:cs typeface="Times New Roman" pitchFamily="18" charset="0"/>
                      </a:endParaRPr>
                    </a:p>
                  </a:txBody>
                  <a:tcPr/>
                </a:tc>
              </a:tr>
              <a:tr h="335280">
                <a:tc>
                  <a:txBody>
                    <a:bodyPr/>
                    <a:lstStyle/>
                    <a:p>
                      <a:pPr algn="r"/>
                      <a:r>
                        <a:rPr lang="ru-RU" sz="1400" dirty="0" smtClean="0"/>
                        <a:t>328,0</a:t>
                      </a:r>
                      <a:endParaRPr lang="ru-RU" sz="1400" b="0" dirty="0">
                        <a:solidFill>
                          <a:schemeClr val="tx1"/>
                        </a:solidFill>
                        <a:latin typeface="Oswald" panose="020B0604020202020204" charset="-52"/>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Реализация наказов избирателей депутатам Думы Ханты-Мансийского автономного округа - </a:t>
                      </a:r>
                      <a:r>
                        <a:rPr lang="ru-RU" sz="1400" dirty="0" err="1" smtClean="0"/>
                        <a:t>Югры</a:t>
                      </a:r>
                      <a:endParaRPr lang="ru-RU" sz="1400" b="0" dirty="0">
                        <a:solidFill>
                          <a:schemeClr val="tx1"/>
                        </a:solidFill>
                        <a:latin typeface="Oswald" panose="020B0604020202020204" charset="-52"/>
                        <a:cs typeface="Times New Roman" pitchFamily="18" charset="0"/>
                      </a:endParaRPr>
                    </a:p>
                  </a:txBody>
                  <a:tcPr/>
                </a:tc>
              </a:tr>
              <a:tr h="335774">
                <a:tc>
                  <a:txBody>
                    <a:bodyPr/>
                    <a:lstStyle/>
                    <a:p>
                      <a:pPr algn="r"/>
                      <a:r>
                        <a:rPr lang="ru-RU" sz="1400" dirty="0" smtClean="0"/>
                        <a:t>278,0</a:t>
                      </a:r>
                      <a:endParaRPr lang="ru-RU" sz="1400" b="0" dirty="0">
                        <a:solidFill>
                          <a:schemeClr val="tx1"/>
                        </a:solidFill>
                        <a:latin typeface="Oswald" charset="-52"/>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u="none" strike="noStrike" dirty="0" smtClean="0">
                          <a:effectLst/>
                        </a:rPr>
                        <a:t>Реализация мероприятий по содействию трудоустройству граждан</a:t>
                      </a:r>
                      <a:endParaRPr lang="ru-RU" sz="1400" dirty="0">
                        <a:latin typeface="Oswald" charset="-52"/>
                        <a:cs typeface="Times New Roman" pitchFamily="18" charset="0"/>
                      </a:endParaRPr>
                    </a:p>
                  </a:txBody>
                  <a:tcPr/>
                </a:tc>
              </a:tr>
            </a:tbl>
          </a:graphicData>
        </a:graphic>
      </p:graphicFrame>
    </p:spTree>
    <p:extLst>
      <p:ext uri="{BB962C8B-B14F-4D97-AF65-F5344CB8AC3E}">
        <p14:creationId xmlns:p14="http://schemas.microsoft.com/office/powerpoint/2010/main" xmlns="" val="3725652655"/>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9" name="Таблица 8"/>
          <p:cNvGraphicFramePr>
            <a:graphicFrameLocks noGrp="1"/>
          </p:cNvGraphicFramePr>
          <p:nvPr>
            <p:extLst>
              <p:ext uri="{D42A27DB-BD31-4B8C-83A1-F6EECF244321}">
                <p14:modId xmlns:p14="http://schemas.microsoft.com/office/powerpoint/2010/main" xmlns="" val="2311327367"/>
              </p:ext>
            </p:extLst>
          </p:nvPr>
        </p:nvGraphicFramePr>
        <p:xfrm>
          <a:off x="1066800" y="990600"/>
          <a:ext cx="9372600" cy="3416615"/>
        </p:xfrm>
        <a:graphic>
          <a:graphicData uri="http://schemas.openxmlformats.org/drawingml/2006/table">
            <a:tbl>
              <a:tblPr firstRow="1" bandRow="1">
                <a:tableStyleId>{6E25E649-3F16-4E02-A733-19D2CDBF48F0}</a:tableStyleId>
              </a:tblPr>
              <a:tblGrid>
                <a:gridCol w="1201616">
                  <a:extLst>
                    <a:ext uri="{9D8B030D-6E8A-4147-A177-3AD203B41FA5}">
                      <a16:colId xmlns:a16="http://schemas.microsoft.com/office/drawing/2014/main" xmlns="" val="20000"/>
                    </a:ext>
                  </a:extLst>
                </a:gridCol>
                <a:gridCol w="8170984">
                  <a:extLst>
                    <a:ext uri="{9D8B030D-6E8A-4147-A177-3AD203B41FA5}">
                      <a16:colId xmlns:a16="http://schemas.microsoft.com/office/drawing/2014/main" xmlns="" val="20001"/>
                    </a:ext>
                  </a:extLst>
                </a:gridCol>
              </a:tblGrid>
              <a:tr h="625761">
                <a:tc>
                  <a:txBody>
                    <a:bodyPr/>
                    <a:lstStyle/>
                    <a:p>
                      <a:pPr algn="r"/>
                      <a:r>
                        <a:rPr lang="ru-RU" sz="1600" dirty="0" smtClean="0"/>
                        <a:t>20 459,9</a:t>
                      </a:r>
                      <a:endParaRPr lang="ru-RU" sz="16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t>Расходы на обеспечение деятельности (оказание услуг) </a:t>
                      </a:r>
                      <a:r>
                        <a:rPr lang="ru-RU" sz="1600" dirty="0" smtClean="0"/>
                        <a:t>МАУ </a:t>
                      </a:r>
                      <a:r>
                        <a:rPr lang="ru-RU" sz="1600" dirty="0"/>
                        <a:t>«Центр молодежных и гражданских инициатив</a:t>
                      </a:r>
                      <a:r>
                        <a:rPr lang="ru-RU" sz="1600" dirty="0" smtClean="0"/>
                        <a:t>»</a:t>
                      </a:r>
                      <a:endParaRPr lang="ru-RU" sz="1600" b="0" i="0" u="none" strike="noStrike" dirty="0">
                        <a:solidFill>
                          <a:schemeClr val="tx1"/>
                        </a:solidFill>
                        <a:effectLst/>
                        <a:latin typeface="+mn-lt"/>
                        <a:cs typeface="Times New Roman" pitchFamily="18" charset="0"/>
                      </a:endParaRPr>
                    </a:p>
                  </a:txBody>
                  <a:tcPr/>
                </a:tc>
                <a:extLst>
                  <a:ext uri="{0D108BD9-81ED-4DB2-BD59-A6C34878D82A}">
                    <a16:rowId xmlns:a16="http://schemas.microsoft.com/office/drawing/2014/main" xmlns="" val="10003"/>
                  </a:ext>
                </a:extLst>
              </a:tr>
              <a:tr h="605281">
                <a:tc>
                  <a:txBody>
                    <a:bodyPr/>
                    <a:lstStyle/>
                    <a:p>
                      <a:pPr algn="r"/>
                      <a:r>
                        <a:rPr lang="ru-RU" sz="1600" dirty="0" smtClean="0"/>
                        <a:t>714,3</a:t>
                      </a:r>
                      <a:endParaRPr lang="ru-RU" sz="16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u="none" strike="noStrike" dirty="0" smtClean="0">
                          <a:effectLst/>
                        </a:rPr>
                        <a:t>Региональный проект «Россия – страна возможностей» (организация </a:t>
                      </a:r>
                      <a:r>
                        <a:rPr lang="ru-RU" sz="1600" u="none" strike="noStrike" dirty="0">
                          <a:effectLst/>
                        </a:rPr>
                        <a:t>деятельности молодежных трудовых </a:t>
                      </a:r>
                      <a:r>
                        <a:rPr lang="ru-RU" sz="1600" u="none" strike="noStrike" dirty="0" smtClean="0">
                          <a:effectLst/>
                        </a:rPr>
                        <a:t>отрядов)</a:t>
                      </a:r>
                      <a:endParaRPr lang="ru-RU" sz="1600" b="0" i="0" u="none" strike="noStrike" dirty="0">
                        <a:solidFill>
                          <a:schemeClr val="tx1"/>
                        </a:solidFill>
                        <a:effectLst/>
                        <a:latin typeface="+mn-lt"/>
                        <a:cs typeface="Times New Roman" pitchFamily="18" charset="0"/>
                      </a:endParaRPr>
                    </a:p>
                  </a:txBody>
                  <a:tcPr/>
                </a:tc>
              </a:tr>
              <a:tr h="441445">
                <a:tc>
                  <a:txBody>
                    <a:bodyPr/>
                    <a:lstStyle/>
                    <a:p>
                      <a:pPr algn="r"/>
                      <a:r>
                        <a:rPr lang="ru-RU" sz="1600" dirty="0" smtClean="0"/>
                        <a:t>150,0</a:t>
                      </a:r>
                      <a:endParaRPr lang="ru-RU" sz="16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t>Реализация наказов избирателей депутатам Думы Ханты-Мансийского автономного округа – </a:t>
                      </a:r>
                      <a:r>
                        <a:rPr lang="ru-RU" sz="1600" dirty="0" err="1"/>
                        <a:t>Югры</a:t>
                      </a:r>
                      <a:r>
                        <a:rPr lang="ru-RU" sz="1600" dirty="0"/>
                        <a:t> </a:t>
                      </a:r>
                      <a:r>
                        <a:rPr lang="ru-RU" sz="1600" dirty="0" smtClean="0"/>
                        <a:t> </a:t>
                      </a:r>
                      <a:endParaRPr lang="ru-RU" sz="1600" b="0" i="0" u="none" strike="noStrike" dirty="0">
                        <a:solidFill>
                          <a:schemeClr val="tx1"/>
                        </a:solidFill>
                        <a:effectLst/>
                        <a:latin typeface="+mn-lt"/>
                        <a:cs typeface="Times New Roman" pitchFamily="18" charset="0"/>
                      </a:endParaRPr>
                    </a:p>
                  </a:txBody>
                  <a:tcPr/>
                </a:tc>
                <a:extLst>
                  <a:ext uri="{0D108BD9-81ED-4DB2-BD59-A6C34878D82A}">
                    <a16:rowId xmlns:a16="http://schemas.microsoft.com/office/drawing/2014/main" xmlns="" val="10001"/>
                  </a:ext>
                </a:extLst>
              </a:tr>
              <a:tr h="417733">
                <a:tc>
                  <a:txBody>
                    <a:bodyPr/>
                    <a:lstStyle/>
                    <a:p>
                      <a:pPr algn="r"/>
                      <a:r>
                        <a:rPr lang="ru-RU" sz="1600" dirty="0" smtClean="0"/>
                        <a:t>6 482,9</a:t>
                      </a:r>
                      <a:endParaRPr lang="ru-RU" sz="16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u="none" strike="noStrike" dirty="0" smtClean="0">
                          <a:effectLst/>
                        </a:rPr>
                        <a:t> Реализация мероприятий по содействию трудоустройству граждан</a:t>
                      </a:r>
                      <a:endParaRPr lang="ru-RU" sz="1600" b="0" i="0" u="none" strike="noStrike" dirty="0">
                        <a:solidFill>
                          <a:schemeClr val="tx1"/>
                        </a:solidFill>
                        <a:effectLst/>
                        <a:latin typeface="+mn-lt"/>
                        <a:cs typeface="Times New Roman" pitchFamily="18" charset="0"/>
                      </a:endParaRPr>
                    </a:p>
                  </a:txBody>
                  <a:tcPr/>
                </a:tc>
              </a:tr>
              <a:tr h="424379">
                <a:tc>
                  <a:txBody>
                    <a:bodyPr/>
                    <a:lstStyle/>
                    <a:p>
                      <a:pPr algn="r"/>
                      <a:r>
                        <a:rPr lang="ru-RU" sz="1600" dirty="0" smtClean="0"/>
                        <a:t>3 887,1</a:t>
                      </a:r>
                      <a:endParaRPr lang="ru-RU" sz="1600" b="0" dirty="0">
                        <a:solidFill>
                          <a:schemeClr val="tx1"/>
                        </a:solidFill>
                        <a:latin typeface="+mn-lt"/>
                        <a:cs typeface="Times New Roman" pitchFamily="18" charset="0"/>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t>Расходы на проведение мероприятий муниципальной </a:t>
                      </a:r>
                      <a:r>
                        <a:rPr lang="ru-RU" sz="1600" dirty="0">
                          <a:solidFill>
                            <a:schemeClr val="tx1"/>
                          </a:solidFill>
                        </a:rPr>
                        <a:t>программы </a:t>
                      </a:r>
                      <a:endParaRPr lang="ru-RU" sz="1600" dirty="0" smtClean="0">
                        <a:solidFill>
                          <a:schemeClr val="tx1"/>
                        </a:solidFill>
                      </a:endParaRPr>
                    </a:p>
                    <a:p>
                      <a:pPr marL="0" marR="0" lvl="0" indent="0" algn="l" defTabSz="914400" rtl="0" eaLnBrk="1" fontAlgn="b" latinLnBrk="0" hangingPunct="1">
                        <a:lnSpc>
                          <a:spcPct val="100000"/>
                        </a:lnSpc>
                        <a:spcBef>
                          <a:spcPts val="0"/>
                        </a:spcBef>
                        <a:spcAft>
                          <a:spcPts val="0"/>
                        </a:spcAft>
                        <a:buClrTx/>
                        <a:buSzTx/>
                        <a:buFontTx/>
                        <a:buNone/>
                        <a:tabLst/>
                        <a:defRPr/>
                      </a:pPr>
                      <a:r>
                        <a:rPr lang="ru-RU" sz="1400" dirty="0" smtClean="0">
                          <a:solidFill>
                            <a:srgbClr val="0066FF"/>
                          </a:solidFill>
                        </a:rPr>
                        <a:t>(более 140 мероприятий с общим охватом более 22 000 участников, </a:t>
                      </a:r>
                      <a:r>
                        <a:rPr lang="ru-RU" sz="1400" dirty="0" smtClean="0">
                          <a:solidFill>
                            <a:srgbClr val="0066FF"/>
                          </a:solidFill>
                          <a:latin typeface="+mn-lt"/>
                          <a:ea typeface="+mn-ea"/>
                          <a:cs typeface="+mn-cs"/>
                        </a:rPr>
                        <a:t>фестиваль ко Дню молодежи «ЖАРА», образовательно-развлекательная игра «</a:t>
                      </a:r>
                      <a:r>
                        <a:rPr lang="ru-RU" sz="1400" dirty="0" err="1" smtClean="0">
                          <a:solidFill>
                            <a:srgbClr val="0066FF"/>
                          </a:solidFill>
                          <a:latin typeface="+mn-lt"/>
                          <a:ea typeface="+mn-ea"/>
                          <a:cs typeface="+mn-cs"/>
                        </a:rPr>
                        <a:t>Гигамозг</a:t>
                      </a:r>
                      <a:r>
                        <a:rPr lang="ru-RU" sz="1400" dirty="0" smtClean="0">
                          <a:solidFill>
                            <a:srgbClr val="0066FF"/>
                          </a:solidFill>
                          <a:latin typeface="+mn-lt"/>
                          <a:ea typeface="+mn-ea"/>
                          <a:cs typeface="+mn-cs"/>
                        </a:rPr>
                        <a:t>», фестиваль работающей молодёжи, цикл спортивных мероприятий на кубок главы города Урай (</a:t>
                      </a:r>
                      <a:r>
                        <a:rPr lang="ru-RU" sz="1400" dirty="0" err="1" smtClean="0">
                          <a:solidFill>
                            <a:srgbClr val="0066FF"/>
                          </a:solidFill>
                          <a:latin typeface="+mn-lt"/>
                          <a:ea typeface="+mn-ea"/>
                          <a:cs typeface="+mn-cs"/>
                        </a:rPr>
                        <a:t>кибертурнир</a:t>
                      </a:r>
                      <a:r>
                        <a:rPr lang="ru-RU" sz="1400" dirty="0" smtClean="0">
                          <a:solidFill>
                            <a:srgbClr val="0066FF"/>
                          </a:solidFill>
                          <a:latin typeface="+mn-lt"/>
                          <a:ea typeface="+mn-ea"/>
                          <a:cs typeface="+mn-cs"/>
                        </a:rPr>
                        <a:t>, турнир «STREET-WORKOUT» «Движение молодежи», турнир по самокатному спорту при участии чемпиона России Ильи Кузьминова)</a:t>
                      </a:r>
                      <a:endParaRPr lang="ru-RU" sz="1400" b="0" i="0" u="none" strike="noStrike" dirty="0">
                        <a:solidFill>
                          <a:srgbClr val="0066FF"/>
                        </a:solidFill>
                        <a:effectLst/>
                        <a:latin typeface="+mn-lt"/>
                        <a:cs typeface="Times New Roman" pitchFamily="18" charset="0"/>
                      </a:endParaRPr>
                    </a:p>
                  </a:txBody>
                  <a:tcPr/>
                </a:tc>
              </a:tr>
            </a:tbl>
          </a:graphicData>
        </a:graphic>
      </p:graphicFrame>
      <p:sp>
        <p:nvSpPr>
          <p:cNvPr id="70660" name="AutoShape 4" descr="Молодежь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1" name="Picture 5" descr="\\adms4\home1$\SchepelinaSE\Desktop\2624906.png"/>
          <p:cNvPicPr>
            <a:picLocks noChangeAspect="1" noChangeArrowheads="1"/>
          </p:cNvPicPr>
          <p:nvPr/>
        </p:nvPicPr>
        <p:blipFill>
          <a:blip r:embed="rId3" cstate="print"/>
          <a:srcRect/>
          <a:stretch>
            <a:fillRect/>
          </a:stretch>
        </p:blipFill>
        <p:spPr bwMode="auto">
          <a:xfrm>
            <a:off x="381000" y="228600"/>
            <a:ext cx="585143" cy="585143"/>
          </a:xfrm>
          <a:prstGeom prst="rect">
            <a:avLst/>
          </a:prstGeom>
          <a:noFill/>
        </p:spPr>
      </p:pic>
      <p:pic>
        <p:nvPicPr>
          <p:cNvPr id="43012" name="Picture 4" descr="Семейный подряд, или Бум близнецов в трудовых отрядах Урая / Наши города"/>
          <p:cNvPicPr>
            <a:picLocks noChangeAspect="1" noChangeArrowheads="1"/>
          </p:cNvPicPr>
          <p:nvPr/>
        </p:nvPicPr>
        <p:blipFill>
          <a:blip r:embed="rId4" cstate="print"/>
          <a:srcRect/>
          <a:stretch>
            <a:fillRect/>
          </a:stretch>
        </p:blipFill>
        <p:spPr bwMode="auto">
          <a:xfrm>
            <a:off x="6705600" y="4572000"/>
            <a:ext cx="3029404" cy="2133600"/>
          </a:xfrm>
          <a:prstGeom prst="rect">
            <a:avLst/>
          </a:prstGeom>
          <a:ln>
            <a:noFill/>
          </a:ln>
          <a:effectLst>
            <a:softEdge rad="112500"/>
          </a:effectLst>
        </p:spPr>
      </p:pic>
      <p:pic>
        <p:nvPicPr>
          <p:cNvPr id="43014" name="Picture 6" descr="Старт трудового лета в Урае / Наши города"/>
          <p:cNvPicPr>
            <a:picLocks noChangeAspect="1" noChangeArrowheads="1"/>
          </p:cNvPicPr>
          <p:nvPr/>
        </p:nvPicPr>
        <p:blipFill>
          <a:blip r:embed="rId5" cstate="print"/>
          <a:srcRect/>
          <a:stretch>
            <a:fillRect/>
          </a:stretch>
        </p:blipFill>
        <p:spPr bwMode="auto">
          <a:xfrm>
            <a:off x="1600200" y="4572000"/>
            <a:ext cx="3299887" cy="2119800"/>
          </a:xfrm>
          <a:prstGeom prst="rect">
            <a:avLst/>
          </a:prstGeom>
          <a:ln>
            <a:noFill/>
          </a:ln>
          <a:effectLst>
            <a:softEdge rad="112500"/>
          </a:effectLst>
        </p:spPr>
      </p:pic>
      <p:pic>
        <p:nvPicPr>
          <p:cNvPr id="14" name="Picture 3" descr="Y:\Влад\2019\эскизы\зелёная.png"/>
          <p:cNvPicPr>
            <a:picLocks noChangeAspect="1" noChangeArrowheads="1"/>
          </p:cNvPicPr>
          <p:nvPr/>
        </p:nvPicPr>
        <p:blipFill>
          <a:blip r:embed="rId6" cstate="print"/>
          <a:srcRect t="10663" r="48323" b="76542"/>
          <a:stretch>
            <a:fillRect/>
          </a:stretch>
        </p:blipFill>
        <p:spPr bwMode="auto">
          <a:xfrm>
            <a:off x="1066800" y="76200"/>
            <a:ext cx="9448800" cy="609600"/>
          </a:xfrm>
          <a:prstGeom prst="rect">
            <a:avLst/>
          </a:prstGeom>
          <a:noFill/>
        </p:spPr>
      </p:pic>
      <p:sp>
        <p:nvSpPr>
          <p:cNvPr id="15" name="Прямоугольник 14"/>
          <p:cNvSpPr/>
          <p:nvPr/>
        </p:nvSpPr>
        <p:spPr>
          <a:xfrm>
            <a:off x="1143000" y="228600"/>
            <a:ext cx="92964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Расходы бюджета на молодежную политику за </a:t>
            </a:r>
            <a:r>
              <a:rPr lang="ru-RU" dirty="0" smtClean="0">
                <a:solidFill>
                  <a:schemeClr val="bg1"/>
                </a:solidFill>
                <a:cs typeface="Times New Roman" panose="02020603050405020304" pitchFamily="18" charset="0"/>
              </a:rPr>
              <a:t>2025 </a:t>
            </a:r>
            <a:r>
              <a:rPr lang="ru-RU" dirty="0">
                <a:solidFill>
                  <a:schemeClr val="bg1"/>
                </a:solidFill>
                <a:cs typeface="Times New Roman" panose="02020603050405020304" pitchFamily="18" charset="0"/>
              </a:rPr>
              <a:t>год составили </a:t>
            </a:r>
            <a:r>
              <a:rPr lang="ru-RU" dirty="0" smtClean="0">
                <a:solidFill>
                  <a:schemeClr val="bg1"/>
                </a:solidFill>
                <a:cs typeface="Times New Roman" panose="02020603050405020304" pitchFamily="18" charset="0"/>
              </a:rPr>
              <a:t>31 694,2 </a:t>
            </a:r>
            <a:r>
              <a:rPr lang="ru-RU" dirty="0">
                <a:solidFill>
                  <a:schemeClr val="bg1"/>
                </a:solidFill>
                <a:cs typeface="Times New Roman" panose="02020603050405020304" pitchFamily="18" charset="0"/>
              </a:rPr>
              <a:t>тыс.рублей  </a:t>
            </a:r>
          </a:p>
        </p:txBody>
      </p:sp>
    </p:spTree>
    <p:extLst>
      <p:ext uri="{BB962C8B-B14F-4D97-AF65-F5344CB8AC3E}">
        <p14:creationId xmlns:p14="http://schemas.microsoft.com/office/powerpoint/2010/main" xmlns="" val="2235742704"/>
      </p:ext>
    </p:extLst>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990600" y="76200"/>
            <a:ext cx="9753600" cy="643880"/>
          </a:xfrm>
          <a:prstGeom prst="rect">
            <a:avLst/>
          </a:prstGeom>
          <a:noFill/>
        </p:spPr>
      </p:pic>
      <p:sp>
        <p:nvSpPr>
          <p:cNvPr id="2" name="Прямоугольник 1">
            <a:extLst>
              <a:ext uri="{FF2B5EF4-FFF2-40B4-BE49-F238E27FC236}">
                <a16:creationId xmlns:a16="http://schemas.microsoft.com/office/drawing/2014/main" xmlns="" id="{E55CC1CF-ABEA-402A-AF41-750302571190}"/>
              </a:ext>
            </a:extLst>
          </p:cNvPr>
          <p:cNvSpPr/>
          <p:nvPr/>
        </p:nvSpPr>
        <p:spPr>
          <a:xfrm>
            <a:off x="990600" y="228600"/>
            <a:ext cx="7547664"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«Культура города </a:t>
            </a:r>
            <a:r>
              <a:rPr lang="ru-RU" dirty="0" err="1">
                <a:solidFill>
                  <a:schemeClr val="bg1"/>
                </a:solidFill>
                <a:cs typeface="Times New Roman" panose="02020603050405020304" pitchFamily="18" charset="0"/>
              </a:rPr>
              <a:t>Урай</a:t>
            </a:r>
            <a:r>
              <a:rPr lang="ru-RU" dirty="0">
                <a:solidFill>
                  <a:schemeClr val="bg1"/>
                </a:solidFill>
                <a:cs typeface="Times New Roman" panose="02020603050405020304" pitchFamily="18" charset="0"/>
              </a:rPr>
              <a:t>»</a:t>
            </a:r>
          </a:p>
        </p:txBody>
      </p:sp>
      <p:graphicFrame>
        <p:nvGraphicFramePr>
          <p:cNvPr id="14" name="Таблица 13">
            <a:extLst>
              <a:ext uri="{FF2B5EF4-FFF2-40B4-BE49-F238E27FC236}">
                <a16:creationId xmlns:a16="http://schemas.microsoft.com/office/drawing/2014/main" xmlns="" id="{975599B9-5395-4E95-8399-F88A0F8159E1}"/>
              </a:ext>
            </a:extLst>
          </p:cNvPr>
          <p:cNvGraphicFramePr>
            <a:graphicFrameLocks noGrp="1"/>
          </p:cNvGraphicFramePr>
          <p:nvPr>
            <p:extLst>
              <p:ext uri="{D42A27DB-BD31-4B8C-83A1-F6EECF244321}">
                <p14:modId xmlns:p14="http://schemas.microsoft.com/office/powerpoint/2010/main" xmlns="" val="1316547013"/>
              </p:ext>
            </p:extLst>
          </p:nvPr>
        </p:nvGraphicFramePr>
        <p:xfrm>
          <a:off x="1066800" y="838199"/>
          <a:ext cx="9525000" cy="3989063"/>
        </p:xfrm>
        <a:graphic>
          <a:graphicData uri="http://schemas.openxmlformats.org/drawingml/2006/table">
            <a:tbl>
              <a:tblPr firstRow="1" bandRow="1">
                <a:tableStyleId>{6E25E649-3F16-4E02-A733-19D2CDBF48F0}</a:tableStyleId>
              </a:tblPr>
              <a:tblGrid>
                <a:gridCol w="1508125">
                  <a:extLst>
                    <a:ext uri="{9D8B030D-6E8A-4147-A177-3AD203B41FA5}">
                      <a16:colId xmlns:a16="http://schemas.microsoft.com/office/drawing/2014/main" xmlns="" val="20000"/>
                    </a:ext>
                  </a:extLst>
                </a:gridCol>
                <a:gridCol w="8016875">
                  <a:extLst>
                    <a:ext uri="{9D8B030D-6E8A-4147-A177-3AD203B41FA5}">
                      <a16:colId xmlns:a16="http://schemas.microsoft.com/office/drawing/2014/main" xmlns="" val="20001"/>
                    </a:ext>
                  </a:extLst>
                </a:gridCol>
              </a:tblGrid>
              <a:tr h="688078">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t>Расходы на реализацию программы за </a:t>
                      </a:r>
                      <a:r>
                        <a:rPr lang="ru-RU" sz="1800" dirty="0" smtClean="0"/>
                        <a:t>2025 </a:t>
                      </a:r>
                      <a:r>
                        <a:rPr lang="ru-RU" sz="18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348 612,2 </a:t>
                      </a:r>
                      <a:r>
                        <a:rPr lang="ru-RU" sz="1800" dirty="0"/>
                        <a:t>тыс.рублей, </a:t>
                      </a:r>
                      <a:r>
                        <a:rPr lang="ru-RU" sz="1400" dirty="0"/>
                        <a:t>в том числе:</a:t>
                      </a:r>
                      <a:endParaRPr lang="ru-RU" b="0" dirty="0">
                        <a:latin typeface="+mn-lt"/>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370965">
                <a:tc>
                  <a:txBody>
                    <a:bodyPr/>
                    <a:lstStyle/>
                    <a:p>
                      <a:pPr algn="r"/>
                      <a:r>
                        <a:rPr lang="ru-RU" sz="1600" dirty="0" smtClean="0"/>
                        <a:t>220 048,3</a:t>
                      </a:r>
                      <a:endParaRPr lang="ru-RU" sz="1600" b="0" dirty="0">
                        <a:latin typeface="+mn-lt"/>
                        <a:cs typeface="Times New Roman" pitchFamily="18" charset="0"/>
                      </a:endParaRPr>
                    </a:p>
                  </a:txBody>
                  <a:tcPr/>
                </a:tc>
                <a:tc>
                  <a:txBody>
                    <a:bodyPr/>
                    <a:lstStyle/>
                    <a:p>
                      <a:r>
                        <a:rPr lang="ru-RU" sz="1600" dirty="0"/>
                        <a:t>Расходы на обеспечение деятельности (оказание услуг) МАУ «Культура» </a:t>
                      </a:r>
                      <a:endParaRPr lang="ru-RU" sz="1600" dirty="0">
                        <a:latin typeface="+mn-lt"/>
                        <a:cs typeface="Times New Roman" pitchFamily="18" charset="0"/>
                      </a:endParaRPr>
                    </a:p>
                  </a:txBody>
                  <a:tcPr/>
                </a:tc>
                <a:extLst>
                  <a:ext uri="{0D108BD9-81ED-4DB2-BD59-A6C34878D82A}">
                    <a16:rowId xmlns:a16="http://schemas.microsoft.com/office/drawing/2014/main" xmlns="" val="10001"/>
                  </a:ext>
                </a:extLst>
              </a:tr>
              <a:tr h="360421">
                <a:tc>
                  <a:txBody>
                    <a:bodyPr/>
                    <a:lstStyle/>
                    <a:p>
                      <a:pPr algn="r"/>
                      <a:r>
                        <a:rPr lang="ru-RU" sz="1600" dirty="0" smtClean="0"/>
                        <a:t>101 594,5</a:t>
                      </a:r>
                      <a:endParaRPr lang="ru-RU" sz="1600" b="0" dirty="0">
                        <a:latin typeface="+mn-lt"/>
                        <a:cs typeface="Times New Roman" pitchFamily="18" charset="0"/>
                      </a:endParaRPr>
                    </a:p>
                  </a:txBody>
                  <a:tcPr/>
                </a:tc>
                <a:tc>
                  <a:txBody>
                    <a:bodyPr/>
                    <a:lstStyle/>
                    <a:p>
                      <a:r>
                        <a:rPr lang="ru-RU" sz="1600" dirty="0"/>
                        <a:t>Расходы на обеспечение деятельности (оказание услуг) МАУ «Детская школа искусств» </a:t>
                      </a:r>
                      <a:endParaRPr lang="ru-RU" sz="1600" dirty="0">
                        <a:latin typeface="+mn-lt"/>
                        <a:cs typeface="Times New Roman" pitchFamily="18" charset="0"/>
                      </a:endParaRPr>
                    </a:p>
                  </a:txBody>
                  <a:tcPr/>
                </a:tc>
                <a:extLst>
                  <a:ext uri="{0D108BD9-81ED-4DB2-BD59-A6C34878D82A}">
                    <a16:rowId xmlns:a16="http://schemas.microsoft.com/office/drawing/2014/main" xmlns="" val="10002"/>
                  </a:ext>
                </a:extLst>
              </a:tr>
              <a:tr h="582713">
                <a:tc>
                  <a:txBody>
                    <a:bodyPr/>
                    <a:lstStyle/>
                    <a:p>
                      <a:pPr algn="r"/>
                      <a:r>
                        <a:rPr lang="ru-RU" sz="1600" dirty="0" smtClean="0"/>
                        <a:t>615,3</a:t>
                      </a:r>
                      <a:endParaRPr lang="ru-RU" sz="1600" b="0" dirty="0">
                        <a:latin typeface="+mn-lt"/>
                        <a:cs typeface="Times New Roman" pitchFamily="18" charset="0"/>
                      </a:endParaRPr>
                    </a:p>
                  </a:txBody>
                  <a:tcPr/>
                </a:tc>
                <a:tc>
                  <a:txBody>
                    <a:bodyPr/>
                    <a:lstStyle/>
                    <a:p>
                      <a:r>
                        <a:rPr lang="ru-RU" sz="1600" u="none" strike="noStrike" dirty="0" smtClean="0">
                          <a:effectLst/>
                        </a:rPr>
                        <a:t>Региональный проект «Сохранение культурного и исторического наследия» (развитие </a:t>
                      </a:r>
                      <a:r>
                        <a:rPr lang="ru-RU" sz="1600" u="none" strike="noStrike" dirty="0">
                          <a:effectLst/>
                        </a:rPr>
                        <a:t>сферы культуры, </a:t>
                      </a:r>
                      <a:r>
                        <a:rPr lang="ru-RU" sz="1600" u="none" strike="noStrike" dirty="0" smtClean="0">
                          <a:effectLst/>
                        </a:rPr>
                        <a:t>государственная поддержка </a:t>
                      </a:r>
                      <a:r>
                        <a:rPr lang="ru-RU" sz="1600" u="none" strike="noStrike" dirty="0">
                          <a:effectLst/>
                        </a:rPr>
                        <a:t>отрасли </a:t>
                      </a:r>
                      <a:r>
                        <a:rPr lang="ru-RU" sz="1600" u="none" strike="noStrike" dirty="0" smtClean="0">
                          <a:effectLst/>
                        </a:rPr>
                        <a:t>культуры) </a:t>
                      </a:r>
                      <a:endParaRPr lang="ru-RU" sz="1600" dirty="0">
                        <a:latin typeface="+mn-lt"/>
                        <a:cs typeface="Times New Roman" pitchFamily="18" charset="0"/>
                      </a:endParaRPr>
                    </a:p>
                  </a:txBody>
                  <a:tcPr/>
                </a:tc>
                <a:extLst>
                  <a:ext uri="{0D108BD9-81ED-4DB2-BD59-A6C34878D82A}">
                    <a16:rowId xmlns:a16="http://schemas.microsoft.com/office/drawing/2014/main" xmlns="" val="10003"/>
                  </a:ext>
                </a:extLst>
              </a:tr>
              <a:tr h="588624">
                <a:tc>
                  <a:txBody>
                    <a:bodyPr/>
                    <a:lstStyle/>
                    <a:p>
                      <a:pPr algn="r"/>
                      <a:r>
                        <a:rPr lang="ru-RU" sz="1600" dirty="0" smtClean="0"/>
                        <a:t>21 381,5</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t>Расходы на проведение мероприятий муниципальной программы (проведение общегородских </a:t>
                      </a:r>
                      <a:r>
                        <a:rPr lang="ru-RU" sz="1600" dirty="0" smtClean="0"/>
                        <a:t>юбилейных, праздничных мероприятий</a:t>
                      </a:r>
                      <a:r>
                        <a:rPr lang="ru-RU" sz="1600" dirty="0"/>
                        <a:t>) </a:t>
                      </a:r>
                      <a:endParaRPr lang="ru-RU" sz="1600" dirty="0">
                        <a:latin typeface="+mn-lt"/>
                        <a:cs typeface="Times New Roman" pitchFamily="18" charset="0"/>
                      </a:endParaRPr>
                    </a:p>
                  </a:txBody>
                  <a:tcPr/>
                </a:tc>
                <a:extLst>
                  <a:ext uri="{0D108BD9-81ED-4DB2-BD59-A6C34878D82A}">
                    <a16:rowId xmlns:a16="http://schemas.microsoft.com/office/drawing/2014/main" xmlns="" val="10006"/>
                  </a:ext>
                </a:extLst>
              </a:tr>
              <a:tr h="442337">
                <a:tc>
                  <a:txBody>
                    <a:bodyPr/>
                    <a:lstStyle/>
                    <a:p>
                      <a:pPr algn="r"/>
                      <a:r>
                        <a:rPr lang="ru-RU" sz="1600" dirty="0" smtClean="0"/>
                        <a:t>482,0</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t>Реализация наказов избирателей депутатам Думы Ханты-Мансийского автономного округа – </a:t>
                      </a:r>
                      <a:r>
                        <a:rPr lang="ru-RU" sz="1600" dirty="0" err="1" smtClean="0"/>
                        <a:t>Югры</a:t>
                      </a:r>
                      <a:endParaRPr lang="ru-RU" sz="1400" dirty="0">
                        <a:latin typeface="+mn-lt"/>
                        <a:cs typeface="Times New Roman" pitchFamily="18" charset="0"/>
                      </a:endParaRPr>
                    </a:p>
                  </a:txBody>
                  <a:tcPr/>
                </a:tc>
                <a:extLst>
                  <a:ext uri="{0D108BD9-81ED-4DB2-BD59-A6C34878D82A}">
                    <a16:rowId xmlns:a16="http://schemas.microsoft.com/office/drawing/2014/main" xmlns="" val="10007"/>
                  </a:ext>
                </a:extLst>
              </a:tr>
              <a:tr h="409571">
                <a:tc>
                  <a:txBody>
                    <a:bodyPr/>
                    <a:lstStyle/>
                    <a:p>
                      <a:pPr algn="r"/>
                      <a:r>
                        <a:rPr lang="ru-RU" sz="1600" dirty="0" smtClean="0"/>
                        <a:t>199,9</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t>Реализация наказов избирателей депутатам Думы города </a:t>
                      </a:r>
                      <a:r>
                        <a:rPr lang="ru-RU" sz="1600" dirty="0" smtClean="0"/>
                        <a:t>Урай</a:t>
                      </a:r>
                      <a:endParaRPr lang="ru-RU" sz="1400" dirty="0">
                        <a:latin typeface="+mn-lt"/>
                        <a:cs typeface="Times New Roman" pitchFamily="18" charset="0"/>
                      </a:endParaRPr>
                    </a:p>
                  </a:txBody>
                  <a:tcPr/>
                </a:tc>
                <a:extLst>
                  <a:ext uri="{0D108BD9-81ED-4DB2-BD59-A6C34878D82A}">
                    <a16:rowId xmlns:a16="http://schemas.microsoft.com/office/drawing/2014/main" xmlns="" val="1008651142"/>
                  </a:ext>
                </a:extLst>
              </a:tr>
              <a:tr h="409571">
                <a:tc>
                  <a:txBody>
                    <a:bodyPr/>
                    <a:lstStyle/>
                    <a:p>
                      <a:pPr algn="r"/>
                      <a:r>
                        <a:rPr lang="ru-RU" sz="1600" dirty="0" smtClean="0"/>
                        <a:t>4 290,7</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u="none" strike="noStrike" dirty="0" smtClean="0">
                          <a:effectLst/>
                        </a:rPr>
                        <a:t>Реализация мероприятий по содействию трудоустройству граждан</a:t>
                      </a:r>
                      <a:endParaRPr lang="ru-RU" sz="1400" dirty="0">
                        <a:latin typeface="+mn-lt"/>
                        <a:cs typeface="Times New Roman" pitchFamily="18" charset="0"/>
                      </a:endParaRPr>
                    </a:p>
                  </a:txBody>
                  <a:tcPr/>
                </a:tc>
              </a:tr>
            </a:tbl>
          </a:graphicData>
        </a:graphic>
      </p:graphicFrame>
      <p:pic>
        <p:nvPicPr>
          <p:cNvPr id="17" name="Picture 2" descr="Icono cultura png 4 » PNG Image">
            <a:extLst>
              <a:ext uri="{FF2B5EF4-FFF2-40B4-BE49-F238E27FC236}">
                <a16:creationId xmlns:a16="http://schemas.microsoft.com/office/drawing/2014/main" xmlns="" id="{80E078D0-157C-4F34-AEEB-E71BAA992A36}"/>
              </a:ext>
            </a:extLst>
          </p:cNvPr>
          <p:cNvPicPr>
            <a:picLocks noChangeAspect="1" noChangeArrowheads="1"/>
          </p:cNvPicPr>
          <p:nvPr/>
        </p:nvPicPr>
        <p:blipFill>
          <a:blip r:embed="rId4" cstate="print"/>
          <a:srcRect/>
          <a:stretch>
            <a:fillRect/>
          </a:stretch>
        </p:blipFill>
        <p:spPr bwMode="auto">
          <a:xfrm>
            <a:off x="152400" y="152400"/>
            <a:ext cx="668465" cy="574548"/>
          </a:xfrm>
          <a:prstGeom prst="rect">
            <a:avLst/>
          </a:prstGeom>
          <a:noFill/>
        </p:spPr>
      </p:pic>
      <p:sp>
        <p:nvSpPr>
          <p:cNvPr id="8" name="Прямоугольник 7"/>
          <p:cNvSpPr/>
          <p:nvPr/>
        </p:nvSpPr>
        <p:spPr>
          <a:xfrm>
            <a:off x="1066800" y="4953000"/>
            <a:ext cx="95250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9" name="Прямоугольник 8"/>
          <p:cNvSpPr/>
          <p:nvPr/>
        </p:nvSpPr>
        <p:spPr>
          <a:xfrm>
            <a:off x="2057400" y="5562600"/>
            <a:ext cx="4038600" cy="107721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smtClean="0">
                <a:solidFill>
                  <a:srgbClr val="000000"/>
                </a:solidFill>
                <a:cs typeface="Times New Roman" panose="02020603050405020304" pitchFamily="18" charset="0"/>
              </a:rPr>
              <a:t>Число посещений культурных мероприятий – </a:t>
            </a:r>
          </a:p>
          <a:p>
            <a:pPr lvl="0" algn="ctr" fontAlgn="b"/>
            <a:r>
              <a:rPr lang="ru-RU" sz="1400" b="1" dirty="0" smtClean="0">
                <a:solidFill>
                  <a:srgbClr val="000000"/>
                </a:solidFill>
                <a:cs typeface="Times New Roman" panose="02020603050405020304" pitchFamily="18" charset="0"/>
              </a:rPr>
              <a:t>362 тыс.ед. </a:t>
            </a:r>
            <a:r>
              <a:rPr lang="ru-RU" sz="1400" dirty="0" smtClean="0">
                <a:solidFill>
                  <a:srgbClr val="000000"/>
                </a:solidFill>
                <a:cs typeface="Times New Roman" panose="02020603050405020304" pitchFamily="18" charset="0"/>
              </a:rPr>
              <a:t>(</a:t>
            </a:r>
            <a:r>
              <a:rPr lang="ru-RU" sz="1400" b="1" dirty="0" smtClean="0">
                <a:solidFill>
                  <a:srgbClr val="000000"/>
                </a:solidFill>
                <a:cs typeface="Times New Roman" pitchFamily="18" charset="0"/>
              </a:rPr>
              <a:t>100,0%) </a:t>
            </a:r>
          </a:p>
          <a:p>
            <a:pPr lvl="0" algn="ctr" fontAlgn="b"/>
            <a:r>
              <a:rPr lang="ru-RU" sz="1200" b="1" dirty="0" smtClean="0">
                <a:solidFill>
                  <a:srgbClr val="000000"/>
                </a:solidFill>
                <a:cs typeface="Times New Roman" pitchFamily="18" charset="0"/>
              </a:rPr>
              <a:t>число посещений библиотек - 209 470; мероприятий учреждений </a:t>
            </a:r>
            <a:r>
              <a:rPr lang="ru-RU" sz="1200" b="1" dirty="0" err="1" smtClean="0">
                <a:solidFill>
                  <a:srgbClr val="000000"/>
                </a:solidFill>
                <a:cs typeface="Times New Roman" pitchFamily="18" charset="0"/>
              </a:rPr>
              <a:t>культурно-досугового</a:t>
            </a:r>
            <a:r>
              <a:rPr lang="ru-RU" sz="1200" b="1" dirty="0" smtClean="0">
                <a:solidFill>
                  <a:srgbClr val="000000"/>
                </a:solidFill>
                <a:cs typeface="Times New Roman" pitchFamily="18" charset="0"/>
              </a:rPr>
              <a:t> типа - 122 219; </a:t>
            </a:r>
          </a:p>
          <a:p>
            <a:pPr lvl="0" algn="ctr" fontAlgn="b"/>
            <a:r>
              <a:rPr lang="ru-RU" sz="1200" b="1" dirty="0" smtClean="0">
                <a:solidFill>
                  <a:srgbClr val="000000"/>
                </a:solidFill>
                <a:cs typeface="Times New Roman" pitchFamily="18" charset="0"/>
              </a:rPr>
              <a:t>музея - 25 578; мероприятий, проводимых ДШИ - 4 731</a:t>
            </a:r>
            <a:endParaRPr lang="ru-RU" sz="1200" dirty="0">
              <a:solidFill>
                <a:srgbClr val="000000"/>
              </a:solidFill>
              <a:cs typeface="Arial" pitchFamily="34" charset="0"/>
            </a:endParaRPr>
          </a:p>
        </p:txBody>
      </p:sp>
      <p:sp>
        <p:nvSpPr>
          <p:cNvPr id="10" name="Прямоугольник 9"/>
          <p:cNvSpPr/>
          <p:nvPr/>
        </p:nvSpPr>
        <p:spPr>
          <a:xfrm>
            <a:off x="7620000" y="5486400"/>
            <a:ext cx="2286000" cy="1169551"/>
          </a:xfrm>
          <a:prstGeom prst="rect">
            <a:avLst/>
          </a:prstGeom>
        </p:spPr>
        <p:txBody>
          <a:bodyPr wrap="square">
            <a:spAutoFit/>
          </a:bodyPr>
          <a:lstStyle/>
          <a:p>
            <a:pPr lvl="0" algn="ctr" fontAlgn="b"/>
            <a:r>
              <a:rPr lang="ru-RU" sz="1400" dirty="0" smtClean="0">
                <a:solidFill>
                  <a:srgbClr val="000000"/>
                </a:solidFill>
                <a:cs typeface="Times New Roman" pitchFamily="18" charset="0"/>
              </a:rPr>
              <a:t>Уровень удовлетворенности населения услугами в сфере культуры – </a:t>
            </a:r>
            <a:r>
              <a:rPr lang="ru-RU" sz="1400" b="1" dirty="0" smtClean="0">
                <a:solidFill>
                  <a:srgbClr val="000000"/>
                </a:solidFill>
                <a:cs typeface="Times New Roman" pitchFamily="18" charset="0"/>
              </a:rPr>
              <a:t>97,3%</a:t>
            </a:r>
            <a:r>
              <a:rPr lang="ru-RU" sz="1400" dirty="0" smtClean="0">
                <a:solidFill>
                  <a:srgbClr val="000000"/>
                </a:solidFill>
                <a:cs typeface="Times New Roman" pitchFamily="18" charset="0"/>
              </a:rPr>
              <a:t> (</a:t>
            </a:r>
            <a:r>
              <a:rPr lang="ru-RU" sz="1400" b="1" dirty="0" smtClean="0">
                <a:solidFill>
                  <a:srgbClr val="000000"/>
                </a:solidFill>
                <a:cs typeface="Times New Roman" pitchFamily="18" charset="0"/>
              </a:rPr>
              <a:t>100,0%)</a:t>
            </a:r>
            <a:endParaRPr lang="ru-RU" sz="1400" dirty="0">
              <a:solidFill>
                <a:srgbClr val="000000"/>
              </a:solidFill>
              <a:cs typeface="Arial" pitchFamily="34" charset="0"/>
            </a:endParaRPr>
          </a:p>
        </p:txBody>
      </p:sp>
    </p:spTree>
    <p:extLst>
      <p:ext uri="{BB962C8B-B14F-4D97-AF65-F5344CB8AC3E}">
        <p14:creationId xmlns:p14="http://schemas.microsoft.com/office/powerpoint/2010/main" xmlns="" val="2895436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nvPr>
        </p:nvGraphicFramePr>
        <p:xfrm>
          <a:off x="1143000" y="1066801"/>
          <a:ext cx="9982200" cy="4046232"/>
        </p:xfrm>
        <a:graphic>
          <a:graphicData uri="http://schemas.openxmlformats.org/drawingml/2006/table">
            <a:tbl>
              <a:tblPr firstRow="1" bandRow="1">
                <a:tableStyleId>{6E25E649-3F16-4E02-A733-19D2CDBF48F0}</a:tableStyleId>
              </a:tblPr>
              <a:tblGrid>
                <a:gridCol w="1227320">
                  <a:extLst>
                    <a:ext uri="{9D8B030D-6E8A-4147-A177-3AD203B41FA5}">
                      <a16:colId xmlns:a16="http://schemas.microsoft.com/office/drawing/2014/main" xmlns="" val="20000"/>
                    </a:ext>
                  </a:extLst>
                </a:gridCol>
                <a:gridCol w="8754880">
                  <a:extLst>
                    <a:ext uri="{9D8B030D-6E8A-4147-A177-3AD203B41FA5}">
                      <a16:colId xmlns:a16="http://schemas.microsoft.com/office/drawing/2014/main" xmlns="" val="20001"/>
                    </a:ext>
                  </a:extLst>
                </a:gridCol>
              </a:tblGrid>
              <a:tr h="64919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t>Расходы на реализацию программы за </a:t>
                      </a:r>
                      <a:r>
                        <a:rPr lang="ru-RU" sz="1800" dirty="0" smtClean="0"/>
                        <a:t>2025 </a:t>
                      </a:r>
                      <a:r>
                        <a:rPr lang="ru-RU" sz="18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282 289,2 </a:t>
                      </a:r>
                      <a:r>
                        <a:rPr lang="ru-RU" sz="1800" dirty="0"/>
                        <a:t>тыс.рублей, </a:t>
                      </a:r>
                      <a:r>
                        <a:rPr lang="ru-RU" sz="1400" dirty="0"/>
                        <a:t>в том числе:</a:t>
                      </a:r>
                      <a:endParaRPr lang="ru-RU" b="0" dirty="0">
                        <a:latin typeface="+mn-lt"/>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341406">
                <a:tc>
                  <a:txBody>
                    <a:bodyPr/>
                    <a:lstStyle/>
                    <a:p>
                      <a:pPr algn="r"/>
                      <a:r>
                        <a:rPr lang="ru-RU" sz="1600" dirty="0" smtClean="0"/>
                        <a:t>255 226,9</a:t>
                      </a:r>
                      <a:endParaRPr lang="ru-RU" sz="1600" b="0" dirty="0">
                        <a:latin typeface="+mn-lt"/>
                        <a:cs typeface="Times New Roman" pitchFamily="18" charset="0"/>
                      </a:endParaRPr>
                    </a:p>
                  </a:txBody>
                  <a:tcPr/>
                </a:tc>
                <a:tc>
                  <a:txBody>
                    <a:bodyPr/>
                    <a:lstStyle/>
                    <a:p>
                      <a:r>
                        <a:rPr lang="ru-RU" sz="1600" dirty="0"/>
                        <a:t>Расходы на обеспечение деятельности (оказание услуг) МАУ </a:t>
                      </a:r>
                      <a:r>
                        <a:rPr lang="ru-RU" sz="1600" dirty="0" smtClean="0"/>
                        <a:t>СШ «</a:t>
                      </a:r>
                      <a:r>
                        <a:rPr lang="ru-RU" sz="1600" dirty="0"/>
                        <a:t>Старт»</a:t>
                      </a:r>
                      <a:endParaRPr lang="ru-RU" sz="1600" dirty="0">
                        <a:latin typeface="+mn-lt"/>
                        <a:cs typeface="Times New Roman" pitchFamily="18" charset="0"/>
                      </a:endParaRPr>
                    </a:p>
                  </a:txBody>
                  <a:tcPr/>
                </a:tc>
                <a:extLst>
                  <a:ext uri="{0D108BD9-81ED-4DB2-BD59-A6C34878D82A}">
                    <a16:rowId xmlns:a16="http://schemas.microsoft.com/office/drawing/2014/main" xmlns="" val="10001"/>
                  </a:ext>
                </a:extLst>
              </a:tr>
              <a:tr h="324596">
                <a:tc>
                  <a:txBody>
                    <a:bodyPr/>
                    <a:lstStyle/>
                    <a:p>
                      <a:pPr algn="r"/>
                      <a:r>
                        <a:rPr lang="ru-RU" sz="1600" dirty="0" smtClean="0"/>
                        <a:t>2 312,9</a:t>
                      </a:r>
                      <a:endParaRPr lang="ru-RU" sz="1600" b="0" dirty="0">
                        <a:latin typeface="+mn-lt"/>
                        <a:cs typeface="Times New Roman" pitchFamily="18" charset="0"/>
                      </a:endParaRPr>
                    </a:p>
                  </a:txBody>
                  <a:tcPr/>
                </a:tc>
                <a:tc>
                  <a:txBody>
                    <a:bodyPr/>
                    <a:lstStyle/>
                    <a:p>
                      <a:r>
                        <a:rPr lang="ru-RU" sz="1600" u="none" strike="noStrike" dirty="0" smtClean="0">
                          <a:effectLst/>
                        </a:rPr>
                        <a:t>Развитие сети спортивных объектов шаговой доступности</a:t>
                      </a:r>
                      <a:endParaRPr lang="ru-RU" sz="1600" dirty="0">
                        <a:latin typeface="+mn-lt"/>
                        <a:cs typeface="Times New Roman" pitchFamily="18" charset="0"/>
                      </a:endParaRPr>
                    </a:p>
                  </a:txBody>
                  <a:tcPr/>
                </a:tc>
                <a:extLst>
                  <a:ext uri="{0D108BD9-81ED-4DB2-BD59-A6C34878D82A}">
                    <a16:rowId xmlns:a16="http://schemas.microsoft.com/office/drawing/2014/main" xmlns="" val="10002"/>
                  </a:ext>
                </a:extLst>
              </a:tr>
              <a:tr h="818404">
                <a:tc>
                  <a:txBody>
                    <a:bodyPr/>
                    <a:lstStyle/>
                    <a:p>
                      <a:pPr algn="r"/>
                      <a:r>
                        <a:rPr lang="ru-RU" sz="1600" dirty="0" smtClean="0"/>
                        <a:t>14 778,2</a:t>
                      </a:r>
                      <a:endParaRPr lang="ru-RU" sz="1600" b="0" dirty="0">
                        <a:latin typeface="+mn-lt"/>
                        <a:cs typeface="Times New Roman" pitchFamily="18" charset="0"/>
                      </a:endParaRPr>
                    </a:p>
                  </a:txBody>
                  <a:tcPr/>
                </a:tc>
                <a:tc>
                  <a:txBody>
                    <a:bodyPr/>
                    <a:lstStyle/>
                    <a:p>
                      <a:r>
                        <a:rPr lang="ru-RU" sz="1600" u="none" strike="noStrike" dirty="0">
                          <a:effectLst/>
                        </a:rPr>
                        <a:t>Обеспечение физкультурно-спортивных организаций, осуществляющих подготовку спортивного резерва, спортивным оборудованием, экипировкой и инвентарем, </a:t>
                      </a:r>
                      <a:r>
                        <a:rPr lang="ru-RU" sz="1600" u="none" strike="noStrike" dirty="0" err="1">
                          <a:effectLst/>
                        </a:rPr>
                        <a:t>мед.сопровождением</a:t>
                      </a:r>
                      <a:r>
                        <a:rPr lang="ru-RU" sz="1600" u="none" strike="noStrike" dirty="0">
                          <a:effectLst/>
                        </a:rPr>
                        <a:t> тренировочного процесса, тренировочными сборами и обеспечению их участия в </a:t>
                      </a:r>
                      <a:r>
                        <a:rPr lang="ru-RU" sz="1600" u="none" strike="noStrike" dirty="0" smtClean="0">
                          <a:effectLst/>
                        </a:rPr>
                        <a:t>соревнованиях</a:t>
                      </a:r>
                      <a:endParaRPr lang="ru-RU" sz="1600" dirty="0">
                        <a:latin typeface="+mn-lt"/>
                        <a:cs typeface="Times New Roman" pitchFamily="18" charset="0"/>
                      </a:endParaRPr>
                    </a:p>
                  </a:txBody>
                  <a:tcPr/>
                </a:tc>
                <a:extLst>
                  <a:ext uri="{0D108BD9-81ED-4DB2-BD59-A6C34878D82A}">
                    <a16:rowId xmlns:a16="http://schemas.microsoft.com/office/drawing/2014/main" xmlns="" val="10003"/>
                  </a:ext>
                </a:extLst>
              </a:tr>
              <a:tr h="556451">
                <a:tc>
                  <a:txBody>
                    <a:bodyPr/>
                    <a:lstStyle/>
                    <a:p>
                      <a:pPr algn="r"/>
                      <a:r>
                        <a:rPr lang="ru-RU" sz="1600" dirty="0" smtClean="0"/>
                        <a:t>8 567,3</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t>Расходы на проведение мероприятий муниципальной программы (организация и проведение городских физкультурных, спортивно-массовых </a:t>
                      </a:r>
                      <a:r>
                        <a:rPr lang="ru-RU" sz="1600" dirty="0" smtClean="0"/>
                        <a:t>мероприятий, юбилейных мероприятий) </a:t>
                      </a:r>
                      <a:endParaRPr lang="ru-RU" sz="1600" dirty="0">
                        <a:latin typeface="+mn-lt"/>
                        <a:cs typeface="Times New Roman" pitchFamily="18" charset="0"/>
                      </a:endParaRPr>
                    </a:p>
                  </a:txBody>
                  <a:tcPr/>
                </a:tc>
                <a:extLst>
                  <a:ext uri="{0D108BD9-81ED-4DB2-BD59-A6C34878D82A}">
                    <a16:rowId xmlns:a16="http://schemas.microsoft.com/office/drawing/2014/main" xmlns="" val="10005"/>
                  </a:ext>
                </a:extLst>
              </a:tr>
              <a:tr h="357949">
                <a:tc>
                  <a:txBody>
                    <a:bodyPr/>
                    <a:lstStyle/>
                    <a:p>
                      <a:pPr algn="r"/>
                      <a:r>
                        <a:rPr lang="ru-RU" sz="1600" dirty="0" smtClean="0"/>
                        <a:t>1 273,9</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Реализация наказов избирателей депутатам Думы Ханты-Мансийского автономного округа - </a:t>
                      </a:r>
                      <a:r>
                        <a:rPr lang="ru-RU" sz="1600" dirty="0" err="1" smtClean="0"/>
                        <a:t>Югры</a:t>
                      </a:r>
                      <a:endParaRPr lang="ru-RU" sz="1600" b="0" dirty="0">
                        <a:solidFill>
                          <a:schemeClr val="tx1"/>
                        </a:solidFill>
                        <a:latin typeface="+mn-lt"/>
                        <a:cs typeface="Times New Roman" pitchFamily="18" charset="0"/>
                      </a:endParaRPr>
                    </a:p>
                  </a:txBody>
                  <a:tcPr/>
                </a:tc>
                <a:extLst>
                  <a:ext uri="{0D108BD9-81ED-4DB2-BD59-A6C34878D82A}">
                    <a16:rowId xmlns:a16="http://schemas.microsoft.com/office/drawing/2014/main" xmlns="" val="10006"/>
                  </a:ext>
                </a:extLst>
              </a:tr>
              <a:tr h="304800">
                <a:tc>
                  <a:txBody>
                    <a:bodyPr/>
                    <a:lstStyle/>
                    <a:p>
                      <a:pPr algn="r"/>
                      <a:r>
                        <a:rPr lang="ru-RU" sz="1600" dirty="0" smtClean="0"/>
                        <a:t>30,0</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smtClean="0"/>
                        <a:t>Реализация наказов избирателей депутатам Думы города Урай</a:t>
                      </a:r>
                      <a:endParaRPr lang="ru-RU" sz="1600" b="0" dirty="0">
                        <a:solidFill>
                          <a:schemeClr val="tx1"/>
                        </a:solidFill>
                        <a:latin typeface="+mn-lt"/>
                        <a:cs typeface="Times New Roman" pitchFamily="18" charset="0"/>
                      </a:endParaRPr>
                    </a:p>
                  </a:txBody>
                  <a:tcPr/>
                </a:tc>
                <a:extLst>
                  <a:ext uri="{0D108BD9-81ED-4DB2-BD59-A6C34878D82A}">
                    <a16:rowId xmlns:a16="http://schemas.microsoft.com/office/drawing/2014/main" xmlns="" val="3837571006"/>
                  </a:ext>
                </a:extLst>
              </a:tr>
              <a:tr h="403873">
                <a:tc>
                  <a:txBody>
                    <a:bodyPr/>
                    <a:lstStyle/>
                    <a:p>
                      <a:pPr algn="r"/>
                      <a:r>
                        <a:rPr lang="ru-RU" sz="1600" dirty="0" smtClean="0"/>
                        <a:t>100,0</a:t>
                      </a:r>
                      <a:endParaRPr lang="ru-RU" sz="1600" b="0" dirty="0">
                        <a:latin typeface="+mn-lt"/>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u="none" strike="noStrike" dirty="0" smtClean="0">
                          <a:effectLst/>
                        </a:rPr>
                        <a:t>Реализация мероприятий по содействию трудоустройству граждан</a:t>
                      </a:r>
                      <a:endParaRPr lang="ru-RU" sz="1600" b="0" dirty="0">
                        <a:solidFill>
                          <a:schemeClr val="tx1"/>
                        </a:solidFill>
                        <a:latin typeface="+mn-lt"/>
                        <a:cs typeface="Times New Roman" pitchFamily="18" charset="0"/>
                      </a:endParaRPr>
                    </a:p>
                  </a:txBody>
                  <a:tcPr/>
                </a:tc>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4754" name="Picture 2" descr="Physical - Free people icons"/>
          <p:cNvPicPr>
            <a:picLocks noChangeAspect="1" noChangeArrowheads="1"/>
          </p:cNvPicPr>
          <p:nvPr/>
        </p:nvPicPr>
        <p:blipFill>
          <a:blip r:embed="rId3" cstate="print"/>
          <a:srcRect/>
          <a:stretch>
            <a:fillRect/>
          </a:stretch>
        </p:blipFill>
        <p:spPr bwMode="auto">
          <a:xfrm>
            <a:off x="304800" y="304800"/>
            <a:ext cx="540000" cy="540000"/>
          </a:xfrm>
          <a:prstGeom prst="rect">
            <a:avLst/>
          </a:prstGeom>
          <a:noFill/>
        </p:spPr>
      </p:pic>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76200"/>
            <a:ext cx="9753600" cy="887970"/>
          </a:xfrm>
          <a:prstGeom prst="rect">
            <a:avLst/>
          </a:prstGeom>
          <a:noFill/>
        </p:spPr>
      </p:pic>
      <p:sp>
        <p:nvSpPr>
          <p:cNvPr id="13" name="Прямоугольник 12">
            <a:extLst>
              <a:ext uri="{FF2B5EF4-FFF2-40B4-BE49-F238E27FC236}">
                <a16:creationId xmlns:a16="http://schemas.microsoft.com/office/drawing/2014/main" xmlns="" id="{E55CC1CF-ABEA-402A-AF41-750302571190}"/>
              </a:ext>
            </a:extLst>
          </p:cNvPr>
          <p:cNvSpPr/>
          <p:nvPr/>
        </p:nvSpPr>
        <p:spPr>
          <a:xfrm>
            <a:off x="1066800" y="228450"/>
            <a:ext cx="9601200"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xmlns="" val="2852341465"/>
      </p:ext>
    </p:extLst>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1676400"/>
            <a:ext cx="2133600" cy="2662267"/>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smtClean="0"/>
              <a:t>Доля граждан, систематически занимающихся физической культурой и спортом </a:t>
            </a:r>
            <a:r>
              <a:rPr lang="ru-RU" sz="1400" dirty="0" smtClean="0">
                <a:solidFill>
                  <a:srgbClr val="000000"/>
                </a:solidFill>
                <a:cs typeface="Arial" pitchFamily="34" charset="0"/>
              </a:rPr>
              <a:t>– </a:t>
            </a:r>
          </a:p>
          <a:p>
            <a:pPr lvl="0" algn="ctr" fontAlgn="b"/>
            <a:r>
              <a:rPr lang="ru-RU" sz="1400" b="1" dirty="0" smtClean="0">
                <a:solidFill>
                  <a:srgbClr val="000000"/>
                </a:solidFill>
                <a:cs typeface="Arial" pitchFamily="34" charset="0"/>
              </a:rPr>
              <a:t>74% </a:t>
            </a:r>
            <a:r>
              <a:rPr lang="ru-RU" sz="1400" dirty="0" smtClean="0">
                <a:solidFill>
                  <a:srgbClr val="000000"/>
                </a:solidFill>
                <a:cs typeface="Arial" pitchFamily="34" charset="0"/>
              </a:rPr>
              <a:t>(</a:t>
            </a:r>
            <a:r>
              <a:rPr lang="ru-RU" sz="1400" b="1" dirty="0" smtClean="0">
                <a:solidFill>
                  <a:srgbClr val="000000"/>
                </a:solidFill>
                <a:cs typeface="Arial" pitchFamily="34" charset="0"/>
              </a:rPr>
              <a:t>100,0%) </a:t>
            </a:r>
          </a:p>
          <a:p>
            <a:pPr lvl="0" algn="ctr" fontAlgn="b"/>
            <a:r>
              <a:rPr lang="ru-RU" sz="1100" b="1" dirty="0" smtClean="0"/>
              <a:t>численность граждан, систематически занимающихся физической культурой и спортом, в возрасте от 18 до 79 лет – 22 278 чел.</a:t>
            </a:r>
            <a:endParaRPr lang="ru-RU" sz="1100" b="1" dirty="0" smtClean="0">
              <a:solidFill>
                <a:srgbClr val="000000"/>
              </a:solidFill>
              <a:cs typeface="Arial" pitchFamily="34" charset="0"/>
            </a:endParaRPr>
          </a:p>
          <a:p>
            <a:pPr lvl="0" algn="ctr" fontAlgn="b"/>
            <a:endParaRPr lang="ru-RU" sz="1400" b="1" dirty="0">
              <a:solidFill>
                <a:srgbClr val="000000"/>
              </a:solidFill>
              <a:latin typeface="Oswald" charset="-52"/>
              <a:cs typeface="Arial" pitchFamily="34" charset="0"/>
            </a:endParaRPr>
          </a:p>
          <a:p>
            <a:pPr lvl="0" algn="ctr" fontAlgn="b"/>
            <a:r>
              <a:rPr lang="ru-RU" sz="1400" b="1" dirty="0">
                <a:solidFill>
                  <a:srgbClr val="000000"/>
                </a:solidFill>
                <a:latin typeface="Oswald" charset="-52"/>
                <a:cs typeface="Arial" pitchFamily="34" charset="0"/>
              </a:rPr>
              <a:t>  </a:t>
            </a:r>
          </a:p>
        </p:txBody>
      </p:sp>
      <p:sp>
        <p:nvSpPr>
          <p:cNvPr id="9" name="Прямоугольник 8"/>
          <p:cNvSpPr/>
          <p:nvPr/>
        </p:nvSpPr>
        <p:spPr>
          <a:xfrm>
            <a:off x="990600" y="1066800"/>
            <a:ext cx="9601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752600" y="3810000"/>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3581400" y="1676400"/>
            <a:ext cx="2057400" cy="2246769"/>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 </a:t>
            </a:r>
            <a:r>
              <a:rPr lang="ru-RU" sz="1400" dirty="0" smtClean="0"/>
              <a:t>Уровень обеспеченности граждан спортивными сооружениями, исходя из единовременной пропускной способности объектов спорта </a:t>
            </a:r>
            <a:r>
              <a:rPr lang="ru-RU" sz="1400" dirty="0" smtClean="0">
                <a:solidFill>
                  <a:srgbClr val="000000"/>
                </a:solidFill>
                <a:cs typeface="Arial" pitchFamily="34" charset="0"/>
              </a:rPr>
              <a:t>– </a:t>
            </a:r>
          </a:p>
          <a:p>
            <a:pPr lvl="0" algn="ctr" fontAlgn="b"/>
            <a:r>
              <a:rPr lang="ru-RU" sz="1400" b="1" dirty="0" smtClean="0">
                <a:solidFill>
                  <a:srgbClr val="000000"/>
                </a:solidFill>
                <a:cs typeface="Arial" pitchFamily="34" charset="0"/>
              </a:rPr>
              <a:t>66%</a:t>
            </a:r>
            <a:r>
              <a:rPr lang="ru-RU" sz="1400" dirty="0" smtClean="0">
                <a:solidFill>
                  <a:srgbClr val="000000"/>
                </a:solidFill>
                <a:cs typeface="Arial" pitchFamily="34" charset="0"/>
              </a:rPr>
              <a:t> (</a:t>
            </a:r>
            <a:r>
              <a:rPr lang="ru-RU" sz="1400" b="1" dirty="0" smtClean="0">
                <a:solidFill>
                  <a:srgbClr val="000000"/>
                </a:solidFill>
                <a:cs typeface="Arial" pitchFamily="34" charset="0"/>
              </a:rPr>
              <a:t>103,4%)</a:t>
            </a:r>
            <a:endParaRPr lang="ru-RU" sz="14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sp>
        <p:nvSpPr>
          <p:cNvPr id="17" name="Прямоугольник 16"/>
          <p:cNvSpPr/>
          <p:nvPr/>
        </p:nvSpPr>
        <p:spPr>
          <a:xfrm>
            <a:off x="8458200" y="4038600"/>
            <a:ext cx="2362200" cy="2753856"/>
          </a:xfrm>
          <a:prstGeom prst="rect">
            <a:avLst/>
          </a:prstGeom>
        </p:spPr>
        <p:txBody>
          <a:bodyPr wrap="square">
            <a:spAutoFit/>
          </a:bodyPr>
          <a:lstStyle/>
          <a:p>
            <a:pPr lvl="0" algn="ctr" fontAlgn="b"/>
            <a:r>
              <a:rPr lang="ru-RU" sz="1400" dirty="0" smtClean="0"/>
              <a:t>Количество размещенных материалов, информаций в средствах массовой информации и в сети «Интернет» по реализации на территории города Урай мероприятий по профилактике заболеваний и формированию здорового образа жизни </a:t>
            </a:r>
            <a:r>
              <a:rPr lang="ru-RU" sz="1400" dirty="0" smtClean="0">
                <a:solidFill>
                  <a:srgbClr val="000000"/>
                </a:solidFill>
                <a:cs typeface="Arial" pitchFamily="34" charset="0"/>
              </a:rPr>
              <a:t>– </a:t>
            </a:r>
          </a:p>
          <a:p>
            <a:pPr lvl="0" algn="ctr" fontAlgn="b"/>
            <a:r>
              <a:rPr lang="ru-RU" sz="1400" b="1" dirty="0" smtClean="0">
                <a:solidFill>
                  <a:srgbClr val="000000"/>
                </a:solidFill>
                <a:cs typeface="Arial" pitchFamily="34" charset="0"/>
              </a:rPr>
              <a:t>112 ед</a:t>
            </a:r>
            <a:r>
              <a:rPr lang="ru-RU" sz="1400" dirty="0" smtClean="0">
                <a:solidFill>
                  <a:srgbClr val="000000"/>
                </a:solidFill>
                <a:cs typeface="Arial" pitchFamily="34" charset="0"/>
              </a:rPr>
              <a:t>. (</a:t>
            </a:r>
            <a:r>
              <a:rPr lang="ru-RU" sz="1400" b="1" dirty="0" smtClean="0">
                <a:solidFill>
                  <a:srgbClr val="000000"/>
                </a:solidFill>
                <a:cs typeface="Arial" pitchFamily="34" charset="0"/>
              </a:rPr>
              <a:t>100,0%)</a:t>
            </a:r>
            <a:endParaRPr lang="ru-RU" sz="14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8458200" y="1676400"/>
            <a:ext cx="2057400" cy="1723549"/>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smtClean="0"/>
              <a:t>Численность туристов, размещенных в коллективных средствах размещения </a:t>
            </a:r>
            <a:r>
              <a:rPr lang="ru-RU" sz="1400" dirty="0" smtClean="0">
                <a:solidFill>
                  <a:srgbClr val="000000"/>
                </a:solidFill>
                <a:cs typeface="Arial" pitchFamily="34" charset="0"/>
              </a:rPr>
              <a:t>– </a:t>
            </a:r>
            <a:r>
              <a:rPr lang="ru-RU" sz="1400" b="1" dirty="0" smtClean="0">
                <a:solidFill>
                  <a:srgbClr val="000000"/>
                </a:solidFill>
                <a:cs typeface="Arial" pitchFamily="34" charset="0"/>
              </a:rPr>
              <a:t>12 786 чел. </a:t>
            </a:r>
            <a:r>
              <a:rPr lang="ru-RU" sz="1400" dirty="0" smtClean="0">
                <a:solidFill>
                  <a:srgbClr val="000000"/>
                </a:solidFill>
                <a:cs typeface="Arial" pitchFamily="34" charset="0"/>
              </a:rPr>
              <a:t>(</a:t>
            </a:r>
            <a:r>
              <a:rPr lang="ru-RU" sz="1400" b="1" dirty="0" smtClean="0">
                <a:solidFill>
                  <a:srgbClr val="000000"/>
                </a:solidFill>
                <a:cs typeface="Arial" pitchFamily="34" charset="0"/>
              </a:rPr>
              <a:t>101,8%) </a:t>
            </a:r>
          </a:p>
          <a:p>
            <a:pPr lvl="0" algn="ctr" fontAlgn="b"/>
            <a:r>
              <a:rPr lang="ru-RU" sz="1100" b="1" dirty="0" smtClean="0"/>
              <a:t>численность туристов составила 12 786 чел.</a:t>
            </a:r>
            <a:endParaRPr lang="ru-RU" sz="11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sp>
        <p:nvSpPr>
          <p:cNvPr id="22" name="Прямоугольник 21"/>
          <p:cNvSpPr/>
          <p:nvPr/>
        </p:nvSpPr>
        <p:spPr>
          <a:xfrm>
            <a:off x="5638800" y="4038600"/>
            <a:ext cx="2286000" cy="2108269"/>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smtClean="0"/>
              <a:t>Доля граждан, принимающих участие в мероприятиях, мотивирующих ведение здорового образа жизни </a:t>
            </a:r>
            <a:r>
              <a:rPr lang="ru-RU" sz="1400" dirty="0" smtClean="0">
                <a:solidFill>
                  <a:srgbClr val="000000"/>
                </a:solidFill>
                <a:cs typeface="Arial" pitchFamily="34" charset="0"/>
              </a:rPr>
              <a:t>– </a:t>
            </a:r>
            <a:r>
              <a:rPr lang="ru-RU" sz="1400" b="1" dirty="0" smtClean="0">
                <a:solidFill>
                  <a:srgbClr val="000000"/>
                </a:solidFill>
                <a:cs typeface="Arial" pitchFamily="34" charset="0"/>
              </a:rPr>
              <a:t>22% </a:t>
            </a:r>
            <a:r>
              <a:rPr lang="ru-RU" sz="1400" dirty="0" smtClean="0">
                <a:solidFill>
                  <a:srgbClr val="000000"/>
                </a:solidFill>
                <a:cs typeface="Arial" pitchFamily="34" charset="0"/>
              </a:rPr>
              <a:t>(</a:t>
            </a:r>
            <a:r>
              <a:rPr lang="ru-RU" sz="1400" b="1" dirty="0" smtClean="0">
                <a:solidFill>
                  <a:srgbClr val="000000"/>
                </a:solidFill>
                <a:cs typeface="Arial" pitchFamily="34" charset="0"/>
              </a:rPr>
              <a:t>100,0%) </a:t>
            </a:r>
          </a:p>
          <a:p>
            <a:pPr lvl="0" algn="ctr" fontAlgn="b"/>
            <a:r>
              <a:rPr lang="ru-RU" sz="1100" b="1" dirty="0" smtClean="0"/>
              <a:t>9 076 чел. приняли участие в мероприятиях, мотивирующих ведение здорового образа жизни</a:t>
            </a:r>
            <a:endParaRPr lang="ru-RU" sz="11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sp>
        <p:nvSpPr>
          <p:cNvPr id="25" name="Прямоугольник 24"/>
          <p:cNvSpPr/>
          <p:nvPr/>
        </p:nvSpPr>
        <p:spPr>
          <a:xfrm>
            <a:off x="6019800" y="1676400"/>
            <a:ext cx="2209800" cy="2323713"/>
          </a:xfrm>
          <a:prstGeom prst="rect">
            <a:avLst/>
          </a:prstGeom>
        </p:spPr>
        <p:txBody>
          <a:bodyPr wrap="square">
            <a:spAutoFit/>
          </a:bodyPr>
          <a:lstStyle/>
          <a:p>
            <a:pPr lvl="0" algn="ctr" fontAlgn="b"/>
            <a:r>
              <a:rPr lang="ru-RU" sz="1400" dirty="0" smtClean="0"/>
              <a:t>Доля обучающихся, систематически занимающихся физической культурой и спортом, в общей численности обучающихся </a:t>
            </a:r>
            <a:r>
              <a:rPr lang="ru-RU" sz="1400" dirty="0" smtClean="0">
                <a:solidFill>
                  <a:srgbClr val="000000"/>
                </a:solidFill>
                <a:cs typeface="Arial" pitchFamily="34" charset="0"/>
              </a:rPr>
              <a:t>– </a:t>
            </a:r>
            <a:r>
              <a:rPr lang="ru-RU" sz="1400" b="1" dirty="0" smtClean="0">
                <a:solidFill>
                  <a:srgbClr val="000000"/>
                </a:solidFill>
                <a:cs typeface="Arial" pitchFamily="34" charset="0"/>
              </a:rPr>
              <a:t>99,4%</a:t>
            </a:r>
            <a:r>
              <a:rPr lang="ru-RU" sz="1400" dirty="0" smtClean="0">
                <a:solidFill>
                  <a:srgbClr val="000000"/>
                </a:solidFill>
                <a:cs typeface="Arial" pitchFamily="34" charset="0"/>
              </a:rPr>
              <a:t> (</a:t>
            </a:r>
            <a:r>
              <a:rPr lang="ru-RU" sz="1400" b="1" dirty="0" smtClean="0">
                <a:solidFill>
                  <a:srgbClr val="000000"/>
                </a:solidFill>
                <a:cs typeface="Arial" pitchFamily="34" charset="0"/>
              </a:rPr>
              <a:t>100,0%)</a:t>
            </a:r>
            <a:r>
              <a:rPr lang="ru-RU" sz="1400" dirty="0" smtClean="0">
                <a:solidFill>
                  <a:srgbClr val="000000"/>
                </a:solidFill>
                <a:cs typeface="Arial" pitchFamily="34" charset="0"/>
              </a:rPr>
              <a:t> </a:t>
            </a:r>
            <a:r>
              <a:rPr lang="ru-RU" sz="1400" dirty="0" smtClean="0"/>
              <a:t>, </a:t>
            </a:r>
            <a:r>
              <a:rPr lang="ru-RU" sz="1100" b="1" dirty="0" smtClean="0"/>
              <a:t>численность обучающихся, систематически занимающихся физической культурой и спортом – 9 756 чел.</a:t>
            </a:r>
            <a:endParaRPr lang="ru-RU" sz="1100" b="1" dirty="0">
              <a:solidFill>
                <a:srgbClr val="000000"/>
              </a:solidFill>
              <a:cs typeface="Arial" pitchFamily="34" charset="0"/>
            </a:endParaRPr>
          </a:p>
        </p:txBody>
      </p:sp>
      <p:sp>
        <p:nvSpPr>
          <p:cNvPr id="28" name="Прямоугольник 27"/>
          <p:cNvSpPr/>
          <p:nvPr/>
        </p:nvSpPr>
        <p:spPr>
          <a:xfrm>
            <a:off x="1066800" y="4114800"/>
            <a:ext cx="1600200" cy="1169551"/>
          </a:xfrm>
          <a:prstGeom prst="rect">
            <a:avLst/>
          </a:prstGeom>
        </p:spPr>
        <p:txBody>
          <a:bodyPr wrap="square">
            <a:spAutoFit/>
          </a:bodyPr>
          <a:lstStyle/>
          <a:p>
            <a:pPr algn="ctr" fontAlgn="b"/>
            <a:r>
              <a:rPr lang="ru-RU" sz="1400" dirty="0" smtClean="0"/>
              <a:t>Количество туристических маршрутов </a:t>
            </a:r>
            <a:r>
              <a:rPr lang="ru-RU" sz="1400" dirty="0" smtClean="0">
                <a:solidFill>
                  <a:srgbClr val="000000"/>
                </a:solidFill>
                <a:cs typeface="Arial" pitchFamily="34" charset="0"/>
              </a:rPr>
              <a:t>– </a:t>
            </a:r>
            <a:r>
              <a:rPr lang="ru-RU" sz="1400" b="1" dirty="0" smtClean="0">
                <a:solidFill>
                  <a:srgbClr val="000000"/>
                </a:solidFill>
                <a:cs typeface="Arial" pitchFamily="34" charset="0"/>
              </a:rPr>
              <a:t>10 ед. </a:t>
            </a:r>
            <a:r>
              <a:rPr lang="ru-RU" sz="1400" dirty="0" smtClean="0">
                <a:solidFill>
                  <a:srgbClr val="000000"/>
                </a:solidFill>
                <a:cs typeface="Arial" pitchFamily="34" charset="0"/>
              </a:rPr>
              <a:t>(</a:t>
            </a:r>
            <a:r>
              <a:rPr lang="ru-RU" sz="1400" b="1" dirty="0" smtClean="0">
                <a:solidFill>
                  <a:srgbClr val="000000"/>
                </a:solidFill>
                <a:cs typeface="Arial" pitchFamily="34" charset="0"/>
              </a:rPr>
              <a:t>100,0%)</a:t>
            </a:r>
            <a:endParaRPr lang="ru-RU" sz="14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sp>
        <p:nvSpPr>
          <p:cNvPr id="23" name="Прямоугольник 22"/>
          <p:cNvSpPr/>
          <p:nvPr/>
        </p:nvSpPr>
        <p:spPr>
          <a:xfrm>
            <a:off x="3581400" y="4114800"/>
            <a:ext cx="1828800" cy="2031325"/>
          </a:xfrm>
          <a:prstGeom prst="rect">
            <a:avLst/>
          </a:prstGeom>
        </p:spPr>
        <p:txBody>
          <a:bodyPr wrap="square">
            <a:spAutoFit/>
          </a:bodyPr>
          <a:lstStyle/>
          <a:p>
            <a:pPr lvl="0" algn="ctr" fontAlgn="b"/>
            <a:r>
              <a:rPr lang="ru-RU" sz="1400" dirty="0" smtClean="0"/>
              <a:t>Количество профилактических мероприятий по повышению уровня знаний о здоровом образе жизни граждан </a:t>
            </a:r>
            <a:r>
              <a:rPr lang="ru-RU" sz="1400" dirty="0" smtClean="0">
                <a:solidFill>
                  <a:srgbClr val="000000"/>
                </a:solidFill>
                <a:cs typeface="Arial" pitchFamily="34" charset="0"/>
              </a:rPr>
              <a:t>– </a:t>
            </a:r>
            <a:r>
              <a:rPr lang="ru-RU" sz="1400" b="1" dirty="0" smtClean="0">
                <a:solidFill>
                  <a:srgbClr val="000000"/>
                </a:solidFill>
                <a:cs typeface="Arial" pitchFamily="34" charset="0"/>
              </a:rPr>
              <a:t>134 ед. </a:t>
            </a:r>
            <a:r>
              <a:rPr lang="ru-RU" sz="1400" dirty="0" smtClean="0">
                <a:solidFill>
                  <a:srgbClr val="000000"/>
                </a:solidFill>
                <a:cs typeface="Arial" pitchFamily="34" charset="0"/>
              </a:rPr>
              <a:t>(</a:t>
            </a:r>
            <a:r>
              <a:rPr lang="ru-RU" sz="1400" b="1" dirty="0" smtClean="0">
                <a:solidFill>
                  <a:srgbClr val="000000"/>
                </a:solidFill>
                <a:cs typeface="Arial" pitchFamily="34" charset="0"/>
              </a:rPr>
              <a:t>100,0%)</a:t>
            </a:r>
            <a:endParaRPr lang="ru-RU" sz="14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pic>
        <p:nvPicPr>
          <p:cNvPr id="24" name="Picture 2" descr="Physical - Free people icons"/>
          <p:cNvPicPr>
            <a:picLocks noChangeAspect="1" noChangeArrowheads="1"/>
          </p:cNvPicPr>
          <p:nvPr/>
        </p:nvPicPr>
        <p:blipFill>
          <a:blip r:embed="rId3" cstate="print"/>
          <a:srcRect/>
          <a:stretch>
            <a:fillRect/>
          </a:stretch>
        </p:blipFill>
        <p:spPr bwMode="auto">
          <a:xfrm>
            <a:off x="381000" y="152400"/>
            <a:ext cx="540000" cy="540000"/>
          </a:xfrm>
          <a:prstGeom prst="rect">
            <a:avLst/>
          </a:prstGeom>
          <a:noFill/>
        </p:spPr>
      </p:pic>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9753600" cy="887970"/>
          </a:xfrm>
          <a:prstGeom prst="rect">
            <a:avLst/>
          </a:prstGeom>
          <a:noFill/>
        </p:spPr>
      </p:pic>
      <p:sp>
        <p:nvSpPr>
          <p:cNvPr id="19" name="Прямоугольник 18"/>
          <p:cNvSpPr/>
          <p:nvPr/>
        </p:nvSpPr>
        <p:spPr>
          <a:xfrm>
            <a:off x="990600" y="152400"/>
            <a:ext cx="9601200"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xmlns="" val="3828289504"/>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nvPr>
        </p:nvGraphicFramePr>
        <p:xfrm>
          <a:off x="1066800" y="838201"/>
          <a:ext cx="9753600" cy="2060285"/>
        </p:xfrm>
        <a:graphic>
          <a:graphicData uri="http://schemas.openxmlformats.org/drawingml/2006/table">
            <a:tbl>
              <a:tblPr firstRow="1" bandRow="1">
                <a:tableStyleId>{6E25E649-3F16-4E02-A733-19D2CDBF48F0}</a:tableStyleId>
              </a:tblPr>
              <a:tblGrid>
                <a:gridCol w="1524000">
                  <a:extLst>
                    <a:ext uri="{9D8B030D-6E8A-4147-A177-3AD203B41FA5}">
                      <a16:colId xmlns:a16="http://schemas.microsoft.com/office/drawing/2014/main" xmlns="" val="20000"/>
                    </a:ext>
                  </a:extLst>
                </a:gridCol>
                <a:gridCol w="8229600">
                  <a:extLst>
                    <a:ext uri="{9D8B030D-6E8A-4147-A177-3AD203B41FA5}">
                      <a16:colId xmlns:a16="http://schemas.microsoft.com/office/drawing/2014/main" xmlns="" val="20001"/>
                    </a:ext>
                  </a:extLst>
                </a:gridCol>
              </a:tblGrid>
              <a:tr h="658205">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18 533,0 тыс.рублей, в том числе:</a:t>
                      </a:r>
                      <a:endParaRPr lang="ru-RU" sz="1800" b="0" dirty="0">
                        <a:latin typeface="+mn-lt"/>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560994">
                <a:tc>
                  <a:txBody>
                    <a:bodyPr/>
                    <a:lstStyle/>
                    <a:p>
                      <a:pPr algn="r"/>
                      <a:r>
                        <a:rPr lang="ru-RU" sz="1600" dirty="0"/>
                        <a:t>18 </a:t>
                      </a:r>
                      <a:r>
                        <a:rPr lang="ru-RU" sz="1600" dirty="0" smtClean="0"/>
                        <a:t>010,0</a:t>
                      </a:r>
                      <a:endParaRPr lang="ru-RU" sz="1600" b="0" dirty="0">
                        <a:latin typeface="+mn-lt"/>
                        <a:cs typeface="Times New Roman" pitchFamily="18" charset="0"/>
                      </a:endParaRPr>
                    </a:p>
                  </a:txBody>
                  <a:tcPr/>
                </a:tc>
                <a:tc>
                  <a:txBody>
                    <a:bodyPr/>
                    <a:lstStyle/>
                    <a:p>
                      <a:r>
                        <a:rPr lang="ru-RU" sz="1600" u="none" strike="noStrike" dirty="0"/>
                        <a:t>Оказание финансовой поддержки социально ориентированным некоммерческим организациям посредством предоставления субсидий (грантов в форме субсидий)</a:t>
                      </a:r>
                      <a:endParaRPr lang="ru-RU" sz="1600" dirty="0">
                        <a:latin typeface="+mn-lt"/>
                        <a:cs typeface="Times New Roman" pitchFamily="18" charset="0"/>
                      </a:endParaRPr>
                    </a:p>
                  </a:txBody>
                  <a:tcPr/>
                </a:tc>
                <a:extLst>
                  <a:ext uri="{0D108BD9-81ED-4DB2-BD59-A6C34878D82A}">
                    <a16:rowId xmlns:a16="http://schemas.microsoft.com/office/drawing/2014/main" xmlns="" val="10001"/>
                  </a:ext>
                </a:extLst>
              </a:tr>
              <a:tr h="626862">
                <a:tc>
                  <a:txBody>
                    <a:bodyPr/>
                    <a:lstStyle/>
                    <a:p>
                      <a:pPr algn="r"/>
                      <a:r>
                        <a:rPr lang="ru-RU" sz="1600" dirty="0" smtClean="0"/>
                        <a:t>523,0</a:t>
                      </a:r>
                      <a:endParaRPr lang="ru-RU" sz="1600" b="0" dirty="0">
                        <a:latin typeface="+mn-lt"/>
                        <a:cs typeface="Times New Roman" pitchFamily="18" charset="0"/>
                      </a:endParaRPr>
                    </a:p>
                  </a:txBody>
                  <a:tcPr/>
                </a:tc>
                <a:tc>
                  <a:txBody>
                    <a:bodyPr/>
                    <a:lstStyle/>
                    <a:p>
                      <a:r>
                        <a:rPr lang="ru-RU" sz="1600" u="none" strike="noStrike" dirty="0"/>
                        <a:t>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a:t>
                      </a:r>
                      <a:endParaRPr lang="ru-RU" sz="1600" dirty="0">
                        <a:latin typeface="+mn-lt"/>
                        <a:cs typeface="Times New Roman" pitchFamily="18" charset="0"/>
                      </a:endParaRPr>
                    </a:p>
                  </a:txBody>
                  <a:tcPr/>
                </a:tc>
                <a:extLst>
                  <a:ext uri="{0D108BD9-81ED-4DB2-BD59-A6C34878D82A}">
                    <a16:rowId xmlns:a16="http://schemas.microsoft.com/office/drawing/2014/main" xmlns="" val="10003"/>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8850" name="Picture 2" descr="иконки черно белые индивидуальный подход: 2 тыс изображений найдено в  Яндекс Картинках"/>
          <p:cNvPicPr>
            <a:picLocks noChangeAspect="1" noChangeArrowheads="1"/>
          </p:cNvPicPr>
          <p:nvPr/>
        </p:nvPicPr>
        <p:blipFill>
          <a:blip r:embed="rId3" cstate="print"/>
          <a:srcRect/>
          <a:stretch>
            <a:fillRect/>
          </a:stretch>
        </p:blipFill>
        <p:spPr bwMode="auto">
          <a:xfrm>
            <a:off x="304800" y="152400"/>
            <a:ext cx="509588" cy="559594"/>
          </a:xfrm>
          <a:prstGeom prst="rect">
            <a:avLst/>
          </a:prstGeom>
          <a:noFill/>
        </p:spPr>
      </p:pic>
      <p:sp>
        <p:nvSpPr>
          <p:cNvPr id="2" name="Прямоугольник 1">
            <a:extLst>
              <a:ext uri="{FF2B5EF4-FFF2-40B4-BE49-F238E27FC236}">
                <a16:creationId xmlns:a16="http://schemas.microsoft.com/office/drawing/2014/main" xmlns="" id="{07C40505-2950-4A82-BE6B-8BDDAA480BA8}"/>
              </a:ext>
            </a:extLst>
          </p:cNvPr>
          <p:cNvSpPr/>
          <p:nvPr/>
        </p:nvSpPr>
        <p:spPr>
          <a:xfrm>
            <a:off x="1143000" y="3124200"/>
            <a:ext cx="9753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latin typeface="Oswald" charset="-52"/>
                <a:cs typeface="Arial" pitchFamily="34" charset="0"/>
              </a:rPr>
              <a:t>Основные показатели результативности программы (степень достижения) за 2025 год</a:t>
            </a:r>
            <a:endParaRPr lang="ru-RU" dirty="0">
              <a:latin typeface="Oswald" charset="-52"/>
              <a:cs typeface="Arial" pitchFamily="34" charset="0"/>
            </a:endParaRPr>
          </a:p>
        </p:txBody>
      </p:sp>
      <p:pic>
        <p:nvPicPr>
          <p:cNvPr id="14"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76200"/>
            <a:ext cx="9677400" cy="609600"/>
          </a:xfrm>
          <a:prstGeom prst="rect">
            <a:avLst/>
          </a:prstGeom>
          <a:noFill/>
        </p:spPr>
      </p:pic>
      <p:sp>
        <p:nvSpPr>
          <p:cNvPr id="15" name="Прямоугольник 14"/>
          <p:cNvSpPr/>
          <p:nvPr/>
        </p:nvSpPr>
        <p:spPr>
          <a:xfrm>
            <a:off x="1219200" y="228600"/>
            <a:ext cx="92964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«Развитие гражданского общества на территории города Урай»</a:t>
            </a:r>
          </a:p>
        </p:txBody>
      </p:sp>
      <p:sp>
        <p:nvSpPr>
          <p:cNvPr id="16" name="Прямоугольник 15"/>
          <p:cNvSpPr/>
          <p:nvPr/>
        </p:nvSpPr>
        <p:spPr>
          <a:xfrm>
            <a:off x="1905000" y="3810000"/>
            <a:ext cx="2286000" cy="2462213"/>
          </a:xfrm>
          <a:prstGeom prst="rect">
            <a:avLst/>
          </a:prstGeom>
        </p:spPr>
        <p:txBody>
          <a:bodyPr wrap="square">
            <a:spAutoFit/>
          </a:bodyPr>
          <a:lstStyle/>
          <a:p>
            <a:pPr lvl="0" algn="ctr" fontAlgn="b"/>
            <a:r>
              <a:rPr lang="ru-RU" sz="1400" dirty="0" smtClean="0"/>
              <a:t>Доля средств бюджета города Урай, выделяемых социально ориентированным некоммерческим организациям, в общем объеме средств бюджета города  Урай, выделяемых через конкурентные процедуры </a:t>
            </a:r>
            <a:r>
              <a:rPr lang="ru-RU" sz="1400" dirty="0" smtClean="0">
                <a:solidFill>
                  <a:srgbClr val="000000"/>
                </a:solidFill>
                <a:cs typeface="Arial" pitchFamily="34" charset="0"/>
              </a:rPr>
              <a:t>– </a:t>
            </a:r>
            <a:r>
              <a:rPr lang="ru-RU" sz="1400" b="1" dirty="0" smtClean="0">
                <a:solidFill>
                  <a:srgbClr val="000000"/>
                </a:solidFill>
                <a:cs typeface="Arial" pitchFamily="34" charset="0"/>
              </a:rPr>
              <a:t>1,8%</a:t>
            </a:r>
            <a:r>
              <a:rPr lang="ru-RU" sz="1400" dirty="0" smtClean="0">
                <a:solidFill>
                  <a:srgbClr val="000000"/>
                </a:solidFill>
                <a:cs typeface="Arial" pitchFamily="34" charset="0"/>
              </a:rPr>
              <a:t> (</a:t>
            </a:r>
            <a:r>
              <a:rPr lang="ru-RU" sz="1400" b="1" dirty="0" smtClean="0">
                <a:solidFill>
                  <a:srgbClr val="000000"/>
                </a:solidFill>
                <a:cs typeface="Arial" pitchFamily="34" charset="0"/>
              </a:rPr>
              <a:t>100,0%)</a:t>
            </a:r>
            <a:endParaRPr lang="ru-RU" sz="14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876800" y="3810000"/>
            <a:ext cx="2514600" cy="2616101"/>
          </a:xfrm>
          <a:prstGeom prst="rect">
            <a:avLst/>
          </a:prstGeom>
        </p:spPr>
        <p:txBody>
          <a:bodyPr wrap="square">
            <a:spAutoFit/>
          </a:bodyPr>
          <a:lstStyle/>
          <a:p>
            <a:pPr lvl="0" algn="ctr" fontAlgn="b"/>
            <a:r>
              <a:rPr lang="ru-RU" sz="1400" dirty="0" smtClean="0"/>
              <a:t>Количество форм непосредственного осуществления населением местного самоуправления и участие населения в осуществлении местного самоуправления и случаев их применения в городе Урай </a:t>
            </a:r>
            <a:r>
              <a:rPr lang="ru-RU" sz="1400" dirty="0" smtClean="0">
                <a:solidFill>
                  <a:srgbClr val="000000"/>
                </a:solidFill>
                <a:cs typeface="Arial" pitchFamily="34" charset="0"/>
              </a:rPr>
              <a:t>– </a:t>
            </a:r>
            <a:r>
              <a:rPr lang="ru-RU" sz="1400" b="1" dirty="0" smtClean="0">
                <a:solidFill>
                  <a:srgbClr val="000000"/>
                </a:solidFill>
                <a:cs typeface="Arial" pitchFamily="34" charset="0"/>
              </a:rPr>
              <a:t>29 ед. </a:t>
            </a:r>
            <a:r>
              <a:rPr lang="ru-RU" sz="1400" dirty="0" smtClean="0">
                <a:solidFill>
                  <a:srgbClr val="000000"/>
                </a:solidFill>
                <a:cs typeface="Arial" pitchFamily="34" charset="0"/>
              </a:rPr>
              <a:t>(</a:t>
            </a:r>
            <a:r>
              <a:rPr lang="ru-RU" sz="1400" b="1" dirty="0" smtClean="0">
                <a:solidFill>
                  <a:srgbClr val="000000"/>
                </a:solidFill>
                <a:cs typeface="Arial" pitchFamily="34" charset="0"/>
              </a:rPr>
              <a:t>116,0%) </a:t>
            </a:r>
          </a:p>
          <a:p>
            <a:pPr lvl="0" algn="ctr" fontAlgn="b"/>
            <a:r>
              <a:rPr lang="ru-RU" sz="1200" b="1" dirty="0" smtClean="0">
                <a:solidFill>
                  <a:srgbClr val="000000"/>
                </a:solidFill>
                <a:cs typeface="Arial" pitchFamily="34" charset="0"/>
              </a:rPr>
              <a:t>23 формы  - публичные  слушания, 6 форм - ТОС</a:t>
            </a:r>
            <a:endParaRPr lang="ru-RU" sz="12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7924800" y="3810000"/>
            <a:ext cx="1905000" cy="1815882"/>
          </a:xfrm>
          <a:prstGeom prst="rect">
            <a:avLst/>
          </a:prstGeom>
        </p:spPr>
        <p:txBody>
          <a:bodyPr wrap="square">
            <a:spAutoFit/>
          </a:bodyPr>
          <a:lstStyle/>
          <a:p>
            <a:pPr lvl="0" algn="ctr" fontAlgn="b"/>
            <a:r>
              <a:rPr lang="ru-RU" sz="1400" dirty="0" smtClean="0"/>
              <a:t>Количество территориальных общественных самоуправлений,  созданных на территории города Урай </a:t>
            </a:r>
            <a:r>
              <a:rPr lang="ru-RU" sz="1400" dirty="0" smtClean="0">
                <a:solidFill>
                  <a:srgbClr val="000000"/>
                </a:solidFill>
                <a:cs typeface="Arial" pitchFamily="34" charset="0"/>
              </a:rPr>
              <a:t>– </a:t>
            </a:r>
            <a:r>
              <a:rPr lang="ru-RU" sz="1400" b="1" dirty="0" smtClean="0">
                <a:solidFill>
                  <a:srgbClr val="000000"/>
                </a:solidFill>
                <a:cs typeface="Arial" pitchFamily="34" charset="0"/>
              </a:rPr>
              <a:t>6 ед. </a:t>
            </a:r>
            <a:r>
              <a:rPr lang="ru-RU" sz="1400" dirty="0" smtClean="0">
                <a:solidFill>
                  <a:srgbClr val="000000"/>
                </a:solidFill>
                <a:cs typeface="Arial" pitchFamily="34" charset="0"/>
              </a:rPr>
              <a:t>(</a:t>
            </a:r>
            <a:r>
              <a:rPr lang="ru-RU" sz="1400" b="1" dirty="0" smtClean="0">
                <a:solidFill>
                  <a:srgbClr val="000000"/>
                </a:solidFill>
                <a:cs typeface="Arial" pitchFamily="34" charset="0"/>
              </a:rPr>
              <a:t>100,0%)</a:t>
            </a:r>
            <a:endParaRPr lang="ru-RU" sz="14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3773259589"/>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990600" y="914401"/>
          <a:ext cx="9982200" cy="3389233"/>
        </p:xfrm>
        <a:graphic>
          <a:graphicData uri="http://schemas.openxmlformats.org/drawingml/2006/table">
            <a:tbl>
              <a:tblPr firstRow="1" bandRow="1">
                <a:tableStyleId>{6E25E649-3F16-4E02-A733-19D2CDBF48F0}</a:tableStyleId>
              </a:tblPr>
              <a:tblGrid>
                <a:gridCol w="1676400">
                  <a:extLst>
                    <a:ext uri="{9D8B030D-6E8A-4147-A177-3AD203B41FA5}">
                      <a16:colId xmlns:a16="http://schemas.microsoft.com/office/drawing/2014/main" xmlns="" val="20000"/>
                    </a:ext>
                  </a:extLst>
                </a:gridCol>
                <a:gridCol w="8305800">
                  <a:extLst>
                    <a:ext uri="{9D8B030D-6E8A-4147-A177-3AD203B41FA5}">
                      <a16:colId xmlns:a16="http://schemas.microsoft.com/office/drawing/2014/main" xmlns="" val="20001"/>
                    </a:ext>
                  </a:extLst>
                </a:gridCol>
              </a:tblGrid>
              <a:tr h="6765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366 432,9 тыс.рублей, в том числе:</a:t>
                      </a:r>
                      <a:endParaRPr lang="ru-RU" sz="1800" b="0" dirty="0">
                        <a:latin typeface="Oswald" panose="020B0604020202020204" charset="-52"/>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390286">
                <a:tc>
                  <a:txBody>
                    <a:bodyPr/>
                    <a:lstStyle/>
                    <a:p>
                      <a:pPr algn="r"/>
                      <a:r>
                        <a:rPr lang="ru-RU" sz="1600" dirty="0" smtClean="0"/>
                        <a:t>126 235,0</a:t>
                      </a:r>
                      <a:endParaRPr lang="ru-RU" sz="1600" b="0" dirty="0">
                        <a:latin typeface="Oswald" charset="-52"/>
                        <a:cs typeface="Times New Roman" pitchFamily="18" charset="0"/>
                      </a:endParaRPr>
                    </a:p>
                  </a:txBody>
                  <a:tcPr/>
                </a:tc>
                <a:tc>
                  <a:txBody>
                    <a:bodyPr/>
                    <a:lstStyle/>
                    <a:p>
                      <a:r>
                        <a:rPr kumimoji="0" lang="ru-RU" sz="1600" kern="1200" dirty="0" smtClean="0"/>
                        <a:t>Региональный проект «Жилье» (мероприятия по переселению граждан из аварийного жилищного фонда) </a:t>
                      </a:r>
                      <a:endParaRPr lang="ru-RU" sz="1600" dirty="0">
                        <a:latin typeface="Oswald" charset="-52"/>
                        <a:cs typeface="Times New Roman" pitchFamily="18" charset="0"/>
                      </a:endParaRPr>
                    </a:p>
                  </a:txBody>
                  <a:tcPr/>
                </a:tc>
                <a:extLst>
                  <a:ext uri="{0D108BD9-81ED-4DB2-BD59-A6C34878D82A}">
                    <a16:rowId xmlns:a16="http://schemas.microsoft.com/office/drawing/2014/main" xmlns="" val="10001"/>
                  </a:ext>
                </a:extLst>
              </a:tr>
              <a:tr h="762000">
                <a:tc>
                  <a:txBody>
                    <a:bodyPr/>
                    <a:lstStyle/>
                    <a:p>
                      <a:pPr algn="r"/>
                      <a:r>
                        <a:rPr lang="ru-RU" sz="1600" dirty="0" smtClean="0"/>
                        <a:t>214 158,9</a:t>
                      </a:r>
                      <a:endParaRPr lang="ru-RU" sz="1600" b="0" dirty="0">
                        <a:latin typeface="Oswald" charset="-52"/>
                        <a:cs typeface="Times New Roman" pitchFamily="18" charset="0"/>
                      </a:endParaRP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ru-RU" sz="1600" dirty="0" smtClean="0"/>
                        <a:t>Реализация полномочий в области строительства и жилищных отношений (приобретение жилья, предоставление субсидии участникам СВО, членам их семей, состоящим на учете в качестве нуждающихся в жилых помещениях, предоставляемых по договорам социального найма, на приобретение (строительство) жилых помещений в собственность)</a:t>
                      </a:r>
                      <a:endParaRPr lang="ru-RU" sz="1600" dirty="0">
                        <a:latin typeface="Oswald" charset="-52"/>
                        <a:cs typeface="Times New Roman" pitchFamily="18" charset="0"/>
                      </a:endParaRPr>
                    </a:p>
                  </a:txBody>
                  <a:tcPr/>
                </a:tc>
                <a:extLst>
                  <a:ext uri="{0D108BD9-81ED-4DB2-BD59-A6C34878D82A}">
                    <a16:rowId xmlns:a16="http://schemas.microsoft.com/office/drawing/2014/main" xmlns="" val="10003"/>
                  </a:ext>
                </a:extLst>
              </a:tr>
              <a:tr h="533400">
                <a:tc>
                  <a:txBody>
                    <a:bodyPr/>
                    <a:lstStyle/>
                    <a:p>
                      <a:pPr algn="r"/>
                      <a:r>
                        <a:rPr lang="ru-RU" sz="1600" dirty="0" smtClean="0"/>
                        <a:t>26 039,1</a:t>
                      </a:r>
                      <a:endParaRPr lang="ru-RU" sz="1600" b="0" dirty="0">
                        <a:latin typeface="Oswald" charset="-52"/>
                        <a:cs typeface="Times New Roman" pitchFamily="18" charset="0"/>
                      </a:endParaRPr>
                    </a:p>
                  </a:txBody>
                  <a:tcPr/>
                </a:tc>
                <a:tc>
                  <a:txBody>
                    <a:bodyPr/>
                    <a:lstStyle/>
                    <a:p>
                      <a:r>
                        <a:rPr lang="ru-RU" sz="1600" u="none" strike="noStrike" dirty="0" smtClean="0">
                          <a:effectLst/>
                        </a:rPr>
                        <a:t>Региональный проект «Содействие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жилищно-коммунальных услуг» (реализация </a:t>
                      </a:r>
                      <a:r>
                        <a:rPr lang="ru-RU" sz="1600" u="none" strike="noStrike" dirty="0">
                          <a:effectLst/>
                        </a:rPr>
                        <a:t>мероприятий по обеспечению жильем молодых </a:t>
                      </a:r>
                      <a:r>
                        <a:rPr lang="ru-RU" sz="1600" u="none" strike="noStrike" dirty="0" smtClean="0">
                          <a:effectLst/>
                        </a:rPr>
                        <a:t>семей)</a:t>
                      </a:r>
                      <a:endParaRPr lang="ru-RU" sz="1600" dirty="0">
                        <a:latin typeface="Oswald" charset="-52"/>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952" name="Picture 8" descr="Home insurance - Free business icons"/>
          <p:cNvPicPr>
            <a:picLocks noChangeAspect="1" noChangeArrowheads="1"/>
          </p:cNvPicPr>
          <p:nvPr/>
        </p:nvPicPr>
        <p:blipFill>
          <a:blip r:embed="rId3" cstate="print"/>
          <a:srcRect/>
          <a:stretch>
            <a:fillRect/>
          </a:stretch>
        </p:blipFill>
        <p:spPr bwMode="auto">
          <a:xfrm>
            <a:off x="304800" y="152400"/>
            <a:ext cx="578644" cy="578644"/>
          </a:xfrm>
          <a:prstGeom prst="rect">
            <a:avLst/>
          </a:prstGeom>
          <a:noFill/>
        </p:spPr>
      </p:pic>
      <p:pic>
        <p:nvPicPr>
          <p:cNvPr id="12"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677400" cy="762000"/>
          </a:xfrm>
          <a:prstGeom prst="rect">
            <a:avLst/>
          </a:prstGeom>
          <a:noFill/>
        </p:spPr>
      </p:pic>
      <p:sp>
        <p:nvSpPr>
          <p:cNvPr id="13" name="Прямоугольник 12"/>
          <p:cNvSpPr/>
          <p:nvPr/>
        </p:nvSpPr>
        <p:spPr>
          <a:xfrm>
            <a:off x="1143000" y="76200"/>
            <a:ext cx="9448800"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
        <p:nvSpPr>
          <p:cNvPr id="14" name="Прямоугольник 13">
            <a:extLst>
              <a:ext uri="{FF2B5EF4-FFF2-40B4-BE49-F238E27FC236}">
                <a16:creationId xmlns:a16="http://schemas.microsoft.com/office/drawing/2014/main" xmlns="" id="{07C40505-2950-4A82-BE6B-8BDDAA480BA8}"/>
              </a:ext>
            </a:extLst>
          </p:cNvPr>
          <p:cNvSpPr/>
          <p:nvPr/>
        </p:nvSpPr>
        <p:spPr>
          <a:xfrm>
            <a:off x="990600" y="4419600"/>
            <a:ext cx="9982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16" name="Прямоугольник 15"/>
          <p:cNvSpPr/>
          <p:nvPr/>
        </p:nvSpPr>
        <p:spPr>
          <a:xfrm>
            <a:off x="1219200" y="4876800"/>
            <a:ext cx="2667000" cy="1754326"/>
          </a:xfrm>
          <a:prstGeom prst="rect">
            <a:avLst/>
          </a:prstGeom>
        </p:spPr>
        <p:txBody>
          <a:bodyPr wrap="square">
            <a:spAutoFit/>
          </a:bodyPr>
          <a:lstStyle/>
          <a:p>
            <a:pPr lvl="0" algn="ctr" fontAlgn="b"/>
            <a:r>
              <a:rPr lang="ru-RU" sz="1400" dirty="0" smtClean="0"/>
              <a:t>Количество квадратных метров расселенного аварийного жилищного фонда (нарастающим итогом) </a:t>
            </a:r>
            <a:r>
              <a:rPr lang="ru-RU" sz="1400" dirty="0" smtClean="0">
                <a:solidFill>
                  <a:srgbClr val="000000"/>
                </a:solidFill>
                <a:cs typeface="Arial" pitchFamily="34" charset="0"/>
              </a:rPr>
              <a:t>– </a:t>
            </a:r>
          </a:p>
          <a:p>
            <a:pPr lvl="0" algn="ctr" fontAlgn="b"/>
            <a:r>
              <a:rPr lang="ru-RU" sz="1400" b="1" dirty="0" smtClean="0">
                <a:solidFill>
                  <a:srgbClr val="000000"/>
                </a:solidFill>
                <a:cs typeface="Arial" pitchFamily="34" charset="0"/>
              </a:rPr>
              <a:t>12,1 тыс. м2 </a:t>
            </a:r>
            <a:r>
              <a:rPr lang="ru-RU" sz="1400" dirty="0" smtClean="0">
                <a:solidFill>
                  <a:srgbClr val="000000"/>
                </a:solidFill>
                <a:cs typeface="Arial" pitchFamily="34" charset="0"/>
              </a:rPr>
              <a:t>(</a:t>
            </a:r>
            <a:r>
              <a:rPr lang="ru-RU" sz="1400" b="1" dirty="0" smtClean="0">
                <a:solidFill>
                  <a:srgbClr val="000000"/>
                </a:solidFill>
                <a:cs typeface="Arial" pitchFamily="34" charset="0"/>
              </a:rPr>
              <a:t>102,5%) </a:t>
            </a:r>
          </a:p>
          <a:p>
            <a:pPr lvl="0" algn="ctr" fontAlgn="b"/>
            <a:r>
              <a:rPr lang="ru-RU" sz="1200" b="1" dirty="0" smtClean="0">
                <a:solidFill>
                  <a:srgbClr val="000000"/>
                </a:solidFill>
                <a:cs typeface="Arial" pitchFamily="34" charset="0"/>
              </a:rPr>
              <a:t>расселено 4 757 кв.м. аварийного жилого фонда </a:t>
            </a:r>
            <a:endParaRPr lang="ru-RU" sz="12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791200" y="4876800"/>
            <a:ext cx="3429000" cy="1969770"/>
          </a:xfrm>
          <a:prstGeom prst="rect">
            <a:avLst/>
          </a:prstGeom>
        </p:spPr>
        <p:txBody>
          <a:bodyPr wrap="square">
            <a:spAutoFit/>
          </a:bodyPr>
          <a:lstStyle/>
          <a:p>
            <a:pPr lvl="0" algn="ctr" fontAlgn="b"/>
            <a:r>
              <a:rPr lang="ru-RU" sz="1400" dirty="0" smtClean="0"/>
              <a:t>Доля населения, получившего жилые помещения и улучшившего жилищные условия в отчетном году, в общей численности населения, состоящего на учете в качестве нуждающихся в жилых помещениях </a:t>
            </a:r>
            <a:r>
              <a:rPr lang="ru-RU" sz="1400" dirty="0" smtClean="0">
                <a:solidFill>
                  <a:srgbClr val="000000"/>
                </a:solidFill>
                <a:cs typeface="Arial" pitchFamily="34" charset="0"/>
              </a:rPr>
              <a:t>–  </a:t>
            </a:r>
            <a:r>
              <a:rPr lang="ru-RU" sz="1400" b="1" dirty="0" smtClean="0"/>
              <a:t>39,2%</a:t>
            </a:r>
            <a:r>
              <a:rPr lang="ru-RU" sz="1400" dirty="0" smtClean="0"/>
              <a:t> (</a:t>
            </a:r>
            <a:r>
              <a:rPr lang="ru-RU" sz="1400" b="1" dirty="0" smtClean="0">
                <a:solidFill>
                  <a:srgbClr val="000000"/>
                </a:solidFill>
                <a:cs typeface="Arial" pitchFamily="34" charset="0"/>
              </a:rPr>
              <a:t>104,3%)</a:t>
            </a:r>
          </a:p>
          <a:p>
            <a:pPr lvl="0" algn="ctr" fontAlgn="b"/>
            <a:r>
              <a:rPr lang="ru-RU" sz="1200" b="1" dirty="0" smtClean="0">
                <a:solidFill>
                  <a:srgbClr val="000000"/>
                </a:solidFill>
                <a:cs typeface="Arial" pitchFamily="34" charset="0"/>
              </a:rPr>
              <a:t>улучшили свои жилищные условия 221 семья, 486 человека</a:t>
            </a:r>
            <a:endParaRPr lang="ru-RU" sz="12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837337867"/>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990600" y="914401"/>
          <a:ext cx="9982200" cy="2566273"/>
        </p:xfrm>
        <a:graphic>
          <a:graphicData uri="http://schemas.openxmlformats.org/drawingml/2006/table">
            <a:tbl>
              <a:tblPr firstRow="1" bandRow="1">
                <a:tableStyleId>{6E25E649-3F16-4E02-A733-19D2CDBF48F0}</a:tableStyleId>
              </a:tblPr>
              <a:tblGrid>
                <a:gridCol w="1676400">
                  <a:extLst>
                    <a:ext uri="{9D8B030D-6E8A-4147-A177-3AD203B41FA5}">
                      <a16:colId xmlns:a16="http://schemas.microsoft.com/office/drawing/2014/main" xmlns="" val="20000"/>
                    </a:ext>
                  </a:extLst>
                </a:gridCol>
                <a:gridCol w="8305800">
                  <a:extLst>
                    <a:ext uri="{9D8B030D-6E8A-4147-A177-3AD203B41FA5}">
                      <a16:colId xmlns:a16="http://schemas.microsoft.com/office/drawing/2014/main" xmlns="" val="20001"/>
                    </a:ext>
                  </a:extLst>
                </a:gridCol>
              </a:tblGrid>
              <a:tr h="6765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38 944,7 тыс.рублей, в том числе:</a:t>
                      </a:r>
                      <a:endParaRPr lang="ru-RU" sz="1800" b="0" dirty="0">
                        <a:latin typeface="Oswald" panose="020B0604020202020204" charset="-52"/>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466486">
                <a:tc>
                  <a:txBody>
                    <a:bodyPr/>
                    <a:lstStyle/>
                    <a:p>
                      <a:pPr algn="r"/>
                      <a:r>
                        <a:rPr lang="ru-RU" sz="1600" dirty="0" smtClean="0"/>
                        <a:t>37 305,5</a:t>
                      </a:r>
                      <a:endParaRPr lang="ru-RU" sz="1600" b="0" dirty="0">
                        <a:latin typeface="Oswald" charset="-52"/>
                        <a:cs typeface="Times New Roman" pitchFamily="18" charset="0"/>
                      </a:endParaRPr>
                    </a:p>
                  </a:txBody>
                  <a:tcPr/>
                </a:tc>
                <a:tc>
                  <a:txBody>
                    <a:bodyPr/>
                    <a:lstStyle/>
                    <a:p>
                      <a:pPr algn="l"/>
                      <a:r>
                        <a:rPr lang="ru-RU" sz="1600" dirty="0" smtClean="0"/>
                        <a:t>Расходы на обеспечение деятельности МКУ «Единая дежурно-диспетчерская служба города Урай»</a:t>
                      </a:r>
                      <a:endParaRPr lang="ru-RU" sz="1600" dirty="0">
                        <a:latin typeface="Oswald" charset="-52"/>
                        <a:cs typeface="Times New Roman" pitchFamily="18" charset="0"/>
                      </a:endParaRPr>
                    </a:p>
                  </a:txBody>
                  <a:tcPr/>
                </a:tc>
                <a:extLst>
                  <a:ext uri="{0D108BD9-81ED-4DB2-BD59-A6C34878D82A}">
                    <a16:rowId xmlns:a16="http://schemas.microsoft.com/office/drawing/2014/main" xmlns="" val="10001"/>
                  </a:ext>
                </a:extLst>
              </a:tr>
              <a:tr h="533400">
                <a:tc>
                  <a:txBody>
                    <a:bodyPr/>
                    <a:lstStyle/>
                    <a:p>
                      <a:pPr algn="r"/>
                      <a:r>
                        <a:rPr lang="ru-RU" sz="1600" dirty="0" smtClean="0"/>
                        <a:t>1 639,2</a:t>
                      </a:r>
                      <a:endParaRPr lang="ru-RU" sz="1600" b="0" dirty="0">
                        <a:latin typeface="Oswald" charset="-52"/>
                        <a:cs typeface="Times New Roman" pitchFamily="18" charset="0"/>
                      </a:endParaRPr>
                    </a:p>
                  </a:txBody>
                  <a:tcPr/>
                </a:tc>
                <a:tc>
                  <a:txBody>
                    <a:bodyPr/>
                    <a:lstStyle/>
                    <a:p>
                      <a:r>
                        <a:rPr lang="ru-RU" sz="1600" dirty="0" smtClean="0"/>
                        <a:t>Расходы на проведение мероприятий муниципальной программы (создание, замена резерва средств индивидуальной защиты, хранение материальных ресурсов для ликвидации последствий ЧС,  ведение противопожарной пропаганды среди населения о соблюдении правил </a:t>
                      </a:r>
                      <a:r>
                        <a:rPr lang="ru-RU" sz="1600" dirty="0" err="1" smtClean="0"/>
                        <a:t>пож.безопасности</a:t>
                      </a:r>
                      <a:r>
                        <a:rPr lang="ru-RU" sz="1600" dirty="0" smtClean="0"/>
                        <a:t>, мероприятий, направленных на прокладку и содержание минерализованных полос и др.)</a:t>
                      </a:r>
                      <a:endParaRPr lang="ru-RU" sz="1600" dirty="0">
                        <a:latin typeface="Oswald" charset="-52"/>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2"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10820400" cy="762000"/>
          </a:xfrm>
          <a:prstGeom prst="rect">
            <a:avLst/>
          </a:prstGeom>
          <a:noFill/>
        </p:spPr>
      </p:pic>
      <p:sp>
        <p:nvSpPr>
          <p:cNvPr id="13" name="Прямоугольник 12"/>
          <p:cNvSpPr/>
          <p:nvPr/>
        </p:nvSpPr>
        <p:spPr>
          <a:xfrm>
            <a:off x="1066800" y="0"/>
            <a:ext cx="10668000"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a:t>
            </a:r>
            <a:r>
              <a:rPr lang="ru-RU" dirty="0" smtClean="0">
                <a:solidFill>
                  <a:schemeClr val="bg1"/>
                </a:solidFill>
                <a:cs typeface="Times New Roman" panose="02020603050405020304" pitchFamily="18" charset="0"/>
              </a:rPr>
              <a:t>«Защита населения и территории от чрезвычайных ситуаций, совершенствование гражданской обороны и обеспечение первичных мер пожарной безопасности»</a:t>
            </a:r>
            <a:endParaRPr lang="ru-RU" dirty="0">
              <a:solidFill>
                <a:schemeClr val="bg1"/>
              </a:solidFill>
              <a:cs typeface="Times New Roman" panose="02020603050405020304" pitchFamily="18" charset="0"/>
            </a:endParaRPr>
          </a:p>
        </p:txBody>
      </p:sp>
      <p:sp>
        <p:nvSpPr>
          <p:cNvPr id="14" name="Прямоугольник 13">
            <a:extLst>
              <a:ext uri="{FF2B5EF4-FFF2-40B4-BE49-F238E27FC236}">
                <a16:creationId xmlns:a16="http://schemas.microsoft.com/office/drawing/2014/main" xmlns="" id="{07C40505-2950-4A82-BE6B-8BDDAA480BA8}"/>
              </a:ext>
            </a:extLst>
          </p:cNvPr>
          <p:cNvSpPr/>
          <p:nvPr/>
        </p:nvSpPr>
        <p:spPr>
          <a:xfrm>
            <a:off x="990600" y="3733800"/>
            <a:ext cx="9982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16" name="Прямоугольник 15"/>
          <p:cNvSpPr/>
          <p:nvPr/>
        </p:nvSpPr>
        <p:spPr>
          <a:xfrm>
            <a:off x="2286000" y="4495800"/>
            <a:ext cx="2286000" cy="1384995"/>
          </a:xfrm>
          <a:prstGeom prst="rect">
            <a:avLst/>
          </a:prstGeom>
        </p:spPr>
        <p:txBody>
          <a:bodyPr wrap="square">
            <a:spAutoFit/>
          </a:bodyPr>
          <a:lstStyle/>
          <a:p>
            <a:pPr lvl="0" algn="ctr" fontAlgn="b"/>
            <a:r>
              <a:rPr lang="ru-RU" sz="1400" dirty="0" smtClean="0">
                <a:latin typeface="Oswald" charset="-52"/>
              </a:rPr>
              <a:t>Уровень оснащенности </a:t>
            </a:r>
            <a:r>
              <a:rPr lang="ru-RU" sz="1400" dirty="0" err="1" smtClean="0">
                <a:latin typeface="Oswald" charset="-52"/>
              </a:rPr>
              <a:t>аварийноспасательного</a:t>
            </a:r>
            <a:endParaRPr lang="ru-RU" sz="1400" dirty="0" smtClean="0">
              <a:latin typeface="Oswald" charset="-52"/>
            </a:endParaRPr>
          </a:p>
          <a:p>
            <a:pPr lvl="0" algn="ctr" fontAlgn="b"/>
            <a:r>
              <a:rPr lang="ru-RU" sz="1400" dirty="0" smtClean="0">
                <a:latin typeface="Oswald" charset="-52"/>
              </a:rPr>
              <a:t>формирования снаряжением, средствами индивидуальной защиты </a:t>
            </a:r>
            <a:r>
              <a:rPr lang="ru-RU" sz="1400" dirty="0" smtClean="0">
                <a:solidFill>
                  <a:srgbClr val="000000"/>
                </a:solidFill>
                <a:latin typeface="Oswald" charset="-52"/>
                <a:cs typeface="Arial" pitchFamily="34" charset="0"/>
              </a:rPr>
              <a:t>– </a:t>
            </a:r>
            <a:r>
              <a:rPr lang="ru-RU" sz="1400" b="1" dirty="0" smtClean="0">
                <a:solidFill>
                  <a:srgbClr val="000000"/>
                </a:solidFill>
                <a:latin typeface="Oswald" charset="-52"/>
                <a:cs typeface="Arial" pitchFamily="34" charset="0"/>
              </a:rPr>
              <a:t>116 ед. (101,6%)</a:t>
            </a:r>
            <a:endParaRPr lang="ru-RU" sz="1400" b="1" dirty="0">
              <a:solidFill>
                <a:srgbClr val="000000"/>
              </a:solidFill>
              <a:latin typeface="Oswald" charset="-52"/>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6172200" y="4495800"/>
            <a:ext cx="2667000" cy="1692771"/>
          </a:xfrm>
          <a:prstGeom prst="rect">
            <a:avLst/>
          </a:prstGeom>
        </p:spPr>
        <p:txBody>
          <a:bodyPr wrap="square">
            <a:spAutoFit/>
          </a:bodyPr>
          <a:lstStyle/>
          <a:p>
            <a:pPr lvl="0" algn="ctr" fontAlgn="b"/>
            <a:r>
              <a:rPr lang="ru-RU" sz="1400" dirty="0" smtClean="0">
                <a:latin typeface="Oswald" charset="-52"/>
              </a:rPr>
              <a:t>Доля пожаров в жилых домах в общем количестве</a:t>
            </a:r>
          </a:p>
          <a:p>
            <a:pPr lvl="0" algn="ctr" fontAlgn="b"/>
            <a:r>
              <a:rPr lang="ru-RU" sz="1400" dirty="0" smtClean="0">
                <a:latin typeface="Oswald" charset="-52"/>
              </a:rPr>
              <a:t>пожаров на территории города Урай </a:t>
            </a:r>
            <a:r>
              <a:rPr lang="ru-RU" sz="1400" dirty="0" smtClean="0">
                <a:solidFill>
                  <a:srgbClr val="000000"/>
                </a:solidFill>
                <a:latin typeface="Oswald" charset="-52"/>
                <a:cs typeface="Arial" pitchFamily="34" charset="0"/>
              </a:rPr>
              <a:t>– </a:t>
            </a:r>
            <a:r>
              <a:rPr lang="ru-RU" sz="1400" b="1" dirty="0" smtClean="0">
                <a:solidFill>
                  <a:srgbClr val="000000"/>
                </a:solidFill>
                <a:latin typeface="Oswald" charset="-52"/>
                <a:cs typeface="Arial" pitchFamily="34" charset="0"/>
              </a:rPr>
              <a:t>50% (97,5%)</a:t>
            </a:r>
          </a:p>
          <a:p>
            <a:pPr lvl="0" algn="ctr" fontAlgn="b"/>
            <a:r>
              <a:rPr lang="ru-RU" sz="1200" b="1" dirty="0" smtClean="0">
                <a:solidFill>
                  <a:srgbClr val="000000"/>
                </a:solidFill>
                <a:latin typeface="Oswald" charset="-52"/>
                <a:cs typeface="Arial" pitchFamily="34" charset="0"/>
              </a:rPr>
              <a:t>общее количество зарегистрированных пожаров - 44 ед., количество зарегистрированных </a:t>
            </a:r>
            <a:r>
              <a:rPr lang="ru-RU" sz="1200" b="1" dirty="0" err="1" smtClean="0">
                <a:solidFill>
                  <a:srgbClr val="000000"/>
                </a:solidFill>
                <a:latin typeface="Oswald" charset="-52"/>
                <a:cs typeface="Arial" pitchFamily="34" charset="0"/>
              </a:rPr>
              <a:t>пожаровв</a:t>
            </a:r>
            <a:r>
              <a:rPr lang="ru-RU" sz="1200" b="1" dirty="0" smtClean="0">
                <a:solidFill>
                  <a:srgbClr val="000000"/>
                </a:solidFill>
                <a:latin typeface="Oswald" charset="-52"/>
                <a:cs typeface="Arial" pitchFamily="34" charset="0"/>
              </a:rPr>
              <a:t> жилых домах - 22 ед.</a:t>
            </a:r>
            <a:endParaRPr lang="ru-RU" sz="1200" b="1" dirty="0">
              <a:solidFill>
                <a:srgbClr val="000000"/>
              </a:solidFill>
              <a:latin typeface="Oswald" charset="-52"/>
              <a:cs typeface="Arial" pitchFamily="34" charset="0"/>
            </a:endParaRPr>
          </a:p>
        </p:txBody>
      </p:sp>
      <p:pic>
        <p:nvPicPr>
          <p:cNvPr id="15" name="Picture 3" descr="\\adms4\home1$\SchepelinaSE\Desktop\4011324.png"/>
          <p:cNvPicPr>
            <a:picLocks noChangeAspect="1" noChangeArrowheads="1"/>
          </p:cNvPicPr>
          <p:nvPr/>
        </p:nvPicPr>
        <p:blipFill>
          <a:blip r:embed="rId4" cstate="print"/>
          <a:srcRect/>
          <a:stretch>
            <a:fillRect/>
          </a:stretch>
        </p:blipFill>
        <p:spPr bwMode="auto">
          <a:xfrm>
            <a:off x="304800" y="152400"/>
            <a:ext cx="494184" cy="494184"/>
          </a:xfrm>
          <a:prstGeom prst="rect">
            <a:avLst/>
          </a:prstGeom>
          <a:noFill/>
        </p:spPr>
      </p:pic>
    </p:spTree>
    <p:extLst>
      <p:ext uri="{BB962C8B-B14F-4D97-AF65-F5344CB8AC3E}">
        <p14:creationId xmlns:p14="http://schemas.microsoft.com/office/powerpoint/2010/main" xmlns="" val="837337867"/>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990600" y="762001"/>
          <a:ext cx="9982200" cy="1756861"/>
        </p:xfrm>
        <a:graphic>
          <a:graphicData uri="http://schemas.openxmlformats.org/drawingml/2006/table">
            <a:tbl>
              <a:tblPr firstRow="1" bandRow="1">
                <a:tableStyleId>{6E25E649-3F16-4E02-A733-19D2CDBF48F0}</a:tableStyleId>
              </a:tblPr>
              <a:tblGrid>
                <a:gridCol w="1676400">
                  <a:extLst>
                    <a:ext uri="{9D8B030D-6E8A-4147-A177-3AD203B41FA5}">
                      <a16:colId xmlns:a16="http://schemas.microsoft.com/office/drawing/2014/main" xmlns="" val="20000"/>
                    </a:ext>
                  </a:extLst>
                </a:gridCol>
                <a:gridCol w="8305800">
                  <a:extLst>
                    <a:ext uri="{9D8B030D-6E8A-4147-A177-3AD203B41FA5}">
                      <a16:colId xmlns:a16="http://schemas.microsoft.com/office/drawing/2014/main" xmlns="" val="20001"/>
                    </a:ext>
                  </a:extLst>
                </a:gridCol>
              </a:tblGrid>
              <a:tr h="72316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9 974,8 тыс.рублей, в том числе:</a:t>
                      </a:r>
                      <a:endParaRPr lang="ru-RU" sz="1600" b="0" dirty="0">
                        <a:latin typeface="Oswald" panose="020B0604020202020204" charset="-52"/>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498658">
                <a:tc>
                  <a:txBody>
                    <a:bodyPr/>
                    <a:lstStyle/>
                    <a:p>
                      <a:pPr algn="r"/>
                      <a:r>
                        <a:rPr lang="ru-RU" sz="1600" dirty="0" smtClean="0"/>
                        <a:t>9 974,8</a:t>
                      </a:r>
                      <a:endParaRPr lang="ru-RU" sz="1600" b="0" dirty="0">
                        <a:latin typeface="Oswald" charset="-52"/>
                        <a:cs typeface="Times New Roman" pitchFamily="18" charset="0"/>
                      </a:endParaRPr>
                    </a:p>
                  </a:txBody>
                  <a:tcPr/>
                </a:tc>
                <a:tc>
                  <a:txBody>
                    <a:bodyPr/>
                    <a:lstStyle/>
                    <a:p>
                      <a:r>
                        <a:rPr lang="ru-RU" sz="1600" dirty="0" smtClean="0"/>
                        <a:t>Санитарная очистка и ликвидация несанкционированных свалок на территории города Урай, в том числе</a:t>
                      </a:r>
                      <a:r>
                        <a:rPr lang="en-US" sz="1600" dirty="0" smtClean="0"/>
                        <a:t>:</a:t>
                      </a:r>
                      <a:endParaRPr lang="ru-RU" sz="1600" dirty="0">
                        <a:latin typeface="Oswald" charset="-52"/>
                        <a:cs typeface="Times New Roman" pitchFamily="18" charset="0"/>
                      </a:endParaRPr>
                    </a:p>
                  </a:txBody>
                  <a:tcPr/>
                </a:tc>
                <a:extLst>
                  <a:ext uri="{0D108BD9-81ED-4DB2-BD59-A6C34878D82A}">
                    <a16:rowId xmlns:a16="http://schemas.microsoft.com/office/drawing/2014/main" xmlns="" val="10001"/>
                  </a:ext>
                </a:extLst>
              </a:tr>
              <a:tr h="454572">
                <a:tc>
                  <a:txBody>
                    <a:bodyPr/>
                    <a:lstStyle/>
                    <a:p>
                      <a:pPr algn="r"/>
                      <a:r>
                        <a:rPr lang="ru-RU" sz="1600" dirty="0" smtClean="0"/>
                        <a:t>232,6</a:t>
                      </a:r>
                      <a:endParaRPr lang="ru-RU" sz="1600" b="0" dirty="0">
                        <a:solidFill>
                          <a:schemeClr val="accent3">
                            <a:lumMod val="50000"/>
                          </a:schemeClr>
                        </a:solidFill>
                        <a:latin typeface="Oswald" charset="-52"/>
                        <a:cs typeface="Times New Roman" pitchFamily="18" charset="0"/>
                      </a:endParaRPr>
                    </a:p>
                  </a:txBody>
                  <a:tcPr/>
                </a:tc>
                <a:tc>
                  <a:txBody>
                    <a:bodyPr/>
                    <a:lstStyle/>
                    <a:p>
                      <a:r>
                        <a:rPr lang="ru-RU" sz="1600" dirty="0"/>
                        <a:t>Поступления</a:t>
                      </a:r>
                      <a:r>
                        <a:rPr lang="ru-RU" sz="1600" baseline="0" dirty="0"/>
                        <a:t> экологических платежей</a:t>
                      </a:r>
                      <a:endParaRPr lang="ru-RU" sz="1600" b="0" dirty="0">
                        <a:solidFill>
                          <a:schemeClr val="accent3">
                            <a:lumMod val="50000"/>
                          </a:schemeClr>
                        </a:solidFill>
                        <a:latin typeface="Oswald" charset="-52"/>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2"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677400" cy="609600"/>
          </a:xfrm>
          <a:prstGeom prst="rect">
            <a:avLst/>
          </a:prstGeom>
          <a:noFill/>
        </p:spPr>
      </p:pic>
      <p:sp>
        <p:nvSpPr>
          <p:cNvPr id="13" name="Прямоугольник 12"/>
          <p:cNvSpPr/>
          <p:nvPr/>
        </p:nvSpPr>
        <p:spPr>
          <a:xfrm>
            <a:off x="1143000" y="152400"/>
            <a:ext cx="94488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a:t>
            </a:r>
            <a:r>
              <a:rPr lang="ru-RU" dirty="0" smtClean="0">
                <a:solidFill>
                  <a:schemeClr val="bg1"/>
                </a:solidFill>
                <a:cs typeface="Times New Roman" panose="02020603050405020304" pitchFamily="18" charset="0"/>
              </a:rPr>
              <a:t>«Охрана окружающей среды в границах города Урай»</a:t>
            </a:r>
            <a:endParaRPr lang="ru-RU" dirty="0">
              <a:solidFill>
                <a:schemeClr val="bg1"/>
              </a:solidFill>
              <a:cs typeface="Times New Roman" panose="02020603050405020304" pitchFamily="18" charset="0"/>
            </a:endParaRPr>
          </a:p>
        </p:txBody>
      </p:sp>
      <p:sp>
        <p:nvSpPr>
          <p:cNvPr id="14" name="Прямоугольник 13">
            <a:extLst>
              <a:ext uri="{FF2B5EF4-FFF2-40B4-BE49-F238E27FC236}">
                <a16:creationId xmlns:a16="http://schemas.microsoft.com/office/drawing/2014/main" xmlns="" id="{07C40505-2950-4A82-BE6B-8BDDAA480BA8}"/>
              </a:ext>
            </a:extLst>
          </p:cNvPr>
          <p:cNvSpPr/>
          <p:nvPr/>
        </p:nvSpPr>
        <p:spPr>
          <a:xfrm>
            <a:off x="990600" y="2819400"/>
            <a:ext cx="9982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16" name="Прямоугольник 15"/>
          <p:cNvSpPr/>
          <p:nvPr/>
        </p:nvSpPr>
        <p:spPr>
          <a:xfrm>
            <a:off x="2438400" y="3581400"/>
            <a:ext cx="2209800" cy="1938992"/>
          </a:xfrm>
          <a:prstGeom prst="rect">
            <a:avLst/>
          </a:prstGeom>
        </p:spPr>
        <p:txBody>
          <a:bodyPr wrap="square">
            <a:spAutoFit/>
          </a:bodyPr>
          <a:lstStyle/>
          <a:p>
            <a:pPr lvl="0" algn="ctr" fontAlgn="b"/>
            <a:r>
              <a:rPr lang="ru-RU" sz="1400" dirty="0" smtClean="0"/>
              <a:t>Площадь ликвидированных мест несанкционированного</a:t>
            </a:r>
          </a:p>
          <a:p>
            <a:pPr lvl="0" algn="ctr" fontAlgn="b"/>
            <a:r>
              <a:rPr lang="ru-RU" sz="1400" dirty="0" smtClean="0"/>
              <a:t>размещения отходов в год </a:t>
            </a:r>
            <a:r>
              <a:rPr lang="ru-RU" sz="1400" dirty="0" smtClean="0">
                <a:solidFill>
                  <a:srgbClr val="000000"/>
                </a:solidFill>
                <a:cs typeface="Arial" pitchFamily="34" charset="0"/>
              </a:rPr>
              <a:t>– </a:t>
            </a:r>
            <a:r>
              <a:rPr lang="ru-RU" sz="1400" b="1" dirty="0" smtClean="0">
                <a:solidFill>
                  <a:srgbClr val="000000"/>
                </a:solidFill>
                <a:cs typeface="Arial" pitchFamily="34" charset="0"/>
              </a:rPr>
              <a:t>6,05 га </a:t>
            </a:r>
            <a:r>
              <a:rPr lang="ru-RU" sz="1400" dirty="0" smtClean="0">
                <a:solidFill>
                  <a:srgbClr val="000000"/>
                </a:solidFill>
                <a:cs typeface="Arial" pitchFamily="34" charset="0"/>
              </a:rPr>
              <a:t>(</a:t>
            </a:r>
            <a:r>
              <a:rPr lang="ru-RU" sz="1400" b="1" dirty="0" smtClean="0">
                <a:solidFill>
                  <a:srgbClr val="000000"/>
                </a:solidFill>
                <a:cs typeface="Arial" pitchFamily="34" charset="0"/>
              </a:rPr>
              <a:t>100,7%)</a:t>
            </a:r>
          </a:p>
          <a:p>
            <a:pPr lvl="0" algn="ctr" fontAlgn="b"/>
            <a:r>
              <a:rPr lang="ru-RU" sz="1200" b="1" dirty="0" smtClean="0">
                <a:solidFill>
                  <a:srgbClr val="000000"/>
                </a:solidFill>
                <a:cs typeface="Arial" pitchFamily="34" charset="0"/>
              </a:rPr>
              <a:t>ликвидировано 152  места несанкционированного размещения отходов</a:t>
            </a:r>
            <a:endParaRPr lang="ru-RU" sz="12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6172200" y="3581400"/>
            <a:ext cx="2362200" cy="2031325"/>
          </a:xfrm>
          <a:prstGeom prst="rect">
            <a:avLst/>
          </a:prstGeom>
        </p:spPr>
        <p:txBody>
          <a:bodyPr wrap="square">
            <a:spAutoFit/>
          </a:bodyPr>
          <a:lstStyle/>
          <a:p>
            <a:pPr lvl="0" algn="ctr" fontAlgn="b"/>
            <a:r>
              <a:rPr lang="ru-RU" sz="1400" dirty="0" smtClean="0"/>
              <a:t>Доля населения, вовлеченного в эколого-просветительские и</a:t>
            </a:r>
          </a:p>
          <a:p>
            <a:pPr lvl="0" algn="ctr" fontAlgn="b"/>
            <a:r>
              <a:rPr lang="ru-RU" sz="1400" dirty="0" smtClean="0"/>
              <a:t>природоохранные мероприятия, от общей численности населения города Урай </a:t>
            </a:r>
            <a:r>
              <a:rPr lang="ru-RU" sz="1400" dirty="0" smtClean="0">
                <a:solidFill>
                  <a:srgbClr val="000000"/>
                </a:solidFill>
                <a:cs typeface="Arial" pitchFamily="34" charset="0"/>
              </a:rPr>
              <a:t>– </a:t>
            </a:r>
            <a:r>
              <a:rPr lang="ru-RU" sz="1400" b="1" dirty="0" smtClean="0">
                <a:solidFill>
                  <a:srgbClr val="000000"/>
                </a:solidFill>
                <a:cs typeface="Arial" pitchFamily="34" charset="0"/>
              </a:rPr>
              <a:t>56,4%</a:t>
            </a:r>
            <a:r>
              <a:rPr lang="ru-RU" sz="1400" dirty="0" smtClean="0">
                <a:solidFill>
                  <a:srgbClr val="000000"/>
                </a:solidFill>
                <a:cs typeface="Arial" pitchFamily="34" charset="0"/>
              </a:rPr>
              <a:t> (</a:t>
            </a:r>
            <a:r>
              <a:rPr lang="ru-RU" sz="1400" b="1" dirty="0" smtClean="0">
                <a:solidFill>
                  <a:srgbClr val="000000"/>
                </a:solidFill>
                <a:cs typeface="Arial" pitchFamily="34" charset="0"/>
              </a:rPr>
              <a:t>106,4%)</a:t>
            </a:r>
            <a:endParaRPr lang="ru-RU" sz="14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pic>
        <p:nvPicPr>
          <p:cNvPr id="15" name="Picture 9" descr="Растение на руках ладони – Бесплатные иконки: бизнес"/>
          <p:cNvPicPr>
            <a:picLocks noChangeAspect="1" noChangeArrowheads="1"/>
          </p:cNvPicPr>
          <p:nvPr/>
        </p:nvPicPr>
        <p:blipFill>
          <a:blip r:embed="rId4" cstate="print"/>
          <a:srcRect/>
          <a:stretch>
            <a:fillRect/>
          </a:stretch>
        </p:blipFill>
        <p:spPr bwMode="auto">
          <a:xfrm>
            <a:off x="228600" y="76200"/>
            <a:ext cx="620688" cy="620688"/>
          </a:xfrm>
          <a:prstGeom prst="rect">
            <a:avLst/>
          </a:prstGeom>
          <a:noFill/>
        </p:spPr>
      </p:pic>
    </p:spTree>
    <p:extLst>
      <p:ext uri="{BB962C8B-B14F-4D97-AF65-F5344CB8AC3E}">
        <p14:creationId xmlns:p14="http://schemas.microsoft.com/office/powerpoint/2010/main" xmlns="" val="837337867"/>
      </p:ext>
    </p:extLst>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838200" y="762001"/>
          <a:ext cx="10820400" cy="4382229"/>
        </p:xfrm>
        <a:graphic>
          <a:graphicData uri="http://schemas.openxmlformats.org/drawingml/2006/table">
            <a:tbl>
              <a:tblPr firstRow="1" bandRow="1">
                <a:tableStyleId>{6E25E649-3F16-4E02-A733-19D2CDBF48F0}</a:tableStyleId>
              </a:tblPr>
              <a:tblGrid>
                <a:gridCol w="1143000">
                  <a:extLst>
                    <a:ext uri="{9D8B030D-6E8A-4147-A177-3AD203B41FA5}">
                      <a16:colId xmlns:a16="http://schemas.microsoft.com/office/drawing/2014/main" xmlns="" val="20000"/>
                    </a:ext>
                  </a:extLst>
                </a:gridCol>
                <a:gridCol w="9677400">
                  <a:extLst>
                    <a:ext uri="{9D8B030D-6E8A-4147-A177-3AD203B41FA5}">
                      <a16:colId xmlns:a16="http://schemas.microsoft.com/office/drawing/2014/main" xmlns="" val="20001"/>
                    </a:ext>
                  </a:extLst>
                </a:gridCol>
              </a:tblGrid>
              <a:tr h="60959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253 968,9 тыс.рублей, в том числе:</a:t>
                      </a:r>
                      <a:endParaRPr lang="ru-RU" sz="1400" b="0" dirty="0">
                        <a:latin typeface="+mn-lt"/>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498658">
                <a:tc>
                  <a:txBody>
                    <a:bodyPr/>
                    <a:lstStyle/>
                    <a:p>
                      <a:pPr algn="r"/>
                      <a:r>
                        <a:rPr lang="ru-RU" sz="1400" dirty="0" smtClean="0"/>
                        <a:t>186 637,4</a:t>
                      </a:r>
                      <a:endParaRPr lang="ru-RU" sz="1400" b="0" dirty="0">
                        <a:latin typeface="+mn-lt"/>
                        <a:cs typeface="Times New Roman" pitchFamily="18" charset="0"/>
                      </a:endParaRPr>
                    </a:p>
                  </a:txBody>
                  <a:tcPr/>
                </a:tc>
                <a:tc>
                  <a:txBody>
                    <a:bodyPr/>
                    <a:lstStyle/>
                    <a:p>
                      <a:pPr algn="l"/>
                      <a:r>
                        <a:rPr lang="ru-RU" sz="1400" dirty="0" smtClean="0"/>
                        <a:t>Приведение автомобильных дорог местного значения в нормативное состояние (выполнен ремонт автомобильных дорог: по ул. Северная, участок дороги по ул. Ленина (от ул. Шевченко до ул. Парковая), участок дороги по ул. Космонавтов (от ул. 50 лет ВЛКСМ до ул. Ивана Шестакова), участок дороги по ул. Шевченко (от ул. Нефтяников до ул. Космонавтов)</a:t>
                      </a:r>
                      <a:endParaRPr lang="ru-RU" sz="1400" dirty="0">
                        <a:latin typeface="+mn-lt"/>
                        <a:cs typeface="Times New Roman" pitchFamily="18" charset="0"/>
                      </a:endParaRPr>
                    </a:p>
                  </a:txBody>
                  <a:tcPr/>
                </a:tc>
                <a:extLst>
                  <a:ext uri="{0D108BD9-81ED-4DB2-BD59-A6C34878D82A}">
                    <a16:rowId xmlns:a16="http://schemas.microsoft.com/office/drawing/2014/main" xmlns="" val="10001"/>
                  </a:ext>
                </a:extLst>
              </a:tr>
              <a:tr h="380999">
                <a:tc>
                  <a:txBody>
                    <a:bodyPr/>
                    <a:lstStyle/>
                    <a:p>
                      <a:pPr algn="r"/>
                      <a:r>
                        <a:rPr lang="ru-RU" sz="1400" dirty="0" smtClean="0"/>
                        <a:t>17 653,0</a:t>
                      </a:r>
                      <a:endParaRPr lang="ru-RU" sz="1400" b="0" dirty="0">
                        <a:latin typeface="+mn-lt"/>
                        <a:cs typeface="Times New Roman" pitchFamily="18" charset="0"/>
                      </a:endParaRPr>
                    </a:p>
                  </a:txBody>
                  <a:tcPr/>
                </a:tc>
                <a:tc>
                  <a:txBody>
                    <a:bodyPr/>
                    <a:lstStyle/>
                    <a:p>
                      <a:r>
                        <a:rPr lang="ru-RU" sz="1400" dirty="0" smtClean="0"/>
                        <a:t>Ремонт автомобильных дорог общего пользования и искусственных сооружений на них (ремонт участка дороги по ул.40 лет Победы (0,34 км))</a:t>
                      </a:r>
                      <a:endParaRPr lang="ru-RU" sz="1400" dirty="0">
                        <a:latin typeface="+mn-lt"/>
                        <a:cs typeface="Times New Roman" pitchFamily="18" charset="0"/>
                      </a:endParaRPr>
                    </a:p>
                  </a:txBody>
                  <a:tcPr/>
                </a:tc>
              </a:tr>
              <a:tr h="320039">
                <a:tc>
                  <a:txBody>
                    <a:bodyPr/>
                    <a:lstStyle/>
                    <a:p>
                      <a:pPr algn="r"/>
                      <a:r>
                        <a:rPr lang="ru-RU" sz="1400" dirty="0" smtClean="0"/>
                        <a:t>4 400,9</a:t>
                      </a:r>
                      <a:endParaRPr lang="ru-RU" sz="1400" b="0" dirty="0">
                        <a:latin typeface="+mn-lt"/>
                        <a:cs typeface="Times New Roman" pitchFamily="18" charset="0"/>
                      </a:endParaRP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ru-RU" sz="1400" dirty="0" smtClean="0"/>
                        <a:t>Содержание объекта «Реконструкция объездной автомобильной дороги г.Урай. Искусственные сооружения. Наружные инженерные сети»</a:t>
                      </a:r>
                      <a:endParaRPr lang="ru-RU" sz="1400" dirty="0">
                        <a:latin typeface="+mn-lt"/>
                        <a:cs typeface="Times New Roman" pitchFamily="18" charset="0"/>
                      </a:endParaRPr>
                    </a:p>
                  </a:txBody>
                  <a:tcPr/>
                </a:tc>
              </a:tr>
              <a:tr h="716279">
                <a:tc>
                  <a:txBody>
                    <a:bodyPr/>
                    <a:lstStyle/>
                    <a:p>
                      <a:pPr algn="r"/>
                      <a:r>
                        <a:rPr lang="ru-RU" sz="1400" dirty="0" smtClean="0"/>
                        <a:t>34 272,0</a:t>
                      </a:r>
                      <a:endParaRPr lang="ru-RU" sz="1400" b="0" dirty="0">
                        <a:latin typeface="+mn-lt"/>
                        <a:cs typeface="Times New Roman" pitchFamily="18" charset="0"/>
                      </a:endParaRPr>
                    </a:p>
                  </a:txBody>
                  <a:tcPr/>
                </a:tc>
                <a:tc>
                  <a:txBody>
                    <a:bodyPr/>
                    <a:lstStyle/>
                    <a:p>
                      <a:r>
                        <a:rPr lang="ru-RU" sz="1400" dirty="0" smtClean="0"/>
                        <a:t>На организацию транспортного обслуживания населения, направленного на выполнение работ, связанных с осуществлением  регулярных перевозок пассажиров и багажа автомобильным транспортом на территории города Урай на сезонных (дачных) и городских автобусных маршрутах круглогодичного действия, в том числе на городском автобусном маршруте №1 «</a:t>
                      </a:r>
                      <a:r>
                        <a:rPr lang="ru-RU" sz="1400" dirty="0" err="1" smtClean="0"/>
                        <a:t>Аэропорт-УЭС</a:t>
                      </a:r>
                      <a:r>
                        <a:rPr lang="ru-RU" sz="1400" dirty="0" smtClean="0"/>
                        <a:t>»</a:t>
                      </a:r>
                      <a:endParaRPr lang="ru-RU" sz="1400" dirty="0">
                        <a:latin typeface="+mn-lt"/>
                        <a:cs typeface="Times New Roman" pitchFamily="18" charset="0"/>
                      </a:endParaRPr>
                    </a:p>
                  </a:txBody>
                  <a:tcPr/>
                </a:tc>
                <a:extLst>
                  <a:ext uri="{0D108BD9-81ED-4DB2-BD59-A6C34878D82A}">
                    <a16:rowId xmlns:a16="http://schemas.microsoft.com/office/drawing/2014/main" xmlns="" val="10002"/>
                  </a:ext>
                </a:extLst>
              </a:tr>
              <a:tr h="526510">
                <a:tc>
                  <a:txBody>
                    <a:bodyPr/>
                    <a:lstStyle/>
                    <a:p>
                      <a:pPr algn="r"/>
                      <a:r>
                        <a:rPr lang="ru-RU" sz="1400" dirty="0" smtClean="0"/>
                        <a:t>9 895,0</a:t>
                      </a:r>
                      <a:endParaRPr lang="ru-RU" sz="1400" b="0" dirty="0">
                        <a:latin typeface="+mn-lt"/>
                        <a:cs typeface="Times New Roman" pitchFamily="18" charset="0"/>
                      </a:endParaRPr>
                    </a:p>
                  </a:txBody>
                  <a:tcPr/>
                </a:tc>
                <a:tc>
                  <a:txBody>
                    <a:bodyPr/>
                    <a:lstStyle/>
                    <a:p>
                      <a:r>
                        <a:rPr lang="ru-RU" sz="1400" dirty="0" smtClean="0"/>
                        <a:t>На предоставление субсидии из средств местного бюджета на частичное возмещение затрат в связи с организацией проезда населения и юридических лиц через реку </a:t>
                      </a:r>
                      <a:r>
                        <a:rPr lang="ru-RU" sz="1400" dirty="0" err="1" smtClean="0"/>
                        <a:t>Конда</a:t>
                      </a:r>
                      <a:endParaRPr lang="ru-RU" sz="1400" dirty="0">
                        <a:latin typeface="+mn-lt"/>
                        <a:cs typeface="Times New Roman" pitchFamily="18" charset="0"/>
                      </a:endParaRPr>
                    </a:p>
                  </a:txBody>
                  <a:tcPr/>
                </a:tc>
              </a:tr>
              <a:tr h="533400">
                <a:tc>
                  <a:txBody>
                    <a:bodyPr/>
                    <a:lstStyle/>
                    <a:p>
                      <a:pPr algn="r"/>
                      <a:r>
                        <a:rPr lang="ru-RU" sz="1400" dirty="0" smtClean="0"/>
                        <a:t>1 110,6</a:t>
                      </a:r>
                      <a:endParaRPr lang="ru-RU" sz="1400" b="0" dirty="0">
                        <a:latin typeface="+mn-lt"/>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smtClean="0"/>
                        <a:t>Расходы на проведение мероприятий муниципальной программы (обеспечение функционирования и развития систем видеонаблюдения с целью повышения безопасности дорожного движения, обследование дорожно-уличной сети) </a:t>
                      </a:r>
                      <a:endParaRPr lang="ru-RU" sz="1400" dirty="0">
                        <a:latin typeface="+mn-lt"/>
                        <a:cs typeface="Times New Roman" pitchFamily="18" charset="0"/>
                      </a:endParaRPr>
                    </a:p>
                  </a:txBody>
                  <a:tcPr/>
                </a:tc>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2"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677400" cy="609600"/>
          </a:xfrm>
          <a:prstGeom prst="rect">
            <a:avLst/>
          </a:prstGeom>
          <a:noFill/>
        </p:spPr>
      </p:pic>
      <p:sp>
        <p:nvSpPr>
          <p:cNvPr id="13" name="Прямоугольник 12"/>
          <p:cNvSpPr/>
          <p:nvPr/>
        </p:nvSpPr>
        <p:spPr>
          <a:xfrm>
            <a:off x="1143000" y="152400"/>
            <a:ext cx="94488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a:t>
            </a:r>
            <a:r>
              <a:rPr lang="ru-RU" dirty="0" smtClean="0">
                <a:solidFill>
                  <a:schemeClr val="bg1"/>
                </a:solidFill>
                <a:cs typeface="Times New Roman" panose="02020603050405020304" pitchFamily="18" charset="0"/>
              </a:rPr>
              <a:t>«</a:t>
            </a:r>
            <a:r>
              <a:rPr lang="ru-RU" dirty="0" smtClean="0">
                <a:solidFill>
                  <a:schemeClr val="bg1"/>
                </a:solidFill>
                <a:cs typeface="Times New Roman Cyr" panose="02020603050405020304" pitchFamily="18" charset="0"/>
              </a:rPr>
              <a:t>Развитие транспортной системы города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
        <p:nvSpPr>
          <p:cNvPr id="18" name="Прямоугольник 17">
            <a:extLst>
              <a:ext uri="{FF2B5EF4-FFF2-40B4-BE49-F238E27FC236}">
                <a16:creationId xmlns:a16="http://schemas.microsoft.com/office/drawing/2014/main" xmlns="" id="{07C40505-2950-4A82-BE6B-8BDDAA480BA8}"/>
              </a:ext>
            </a:extLst>
          </p:cNvPr>
          <p:cNvSpPr/>
          <p:nvPr/>
        </p:nvSpPr>
        <p:spPr>
          <a:xfrm>
            <a:off x="838200" y="5334000"/>
            <a:ext cx="108204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19" name="Прямоугольник 18"/>
          <p:cNvSpPr/>
          <p:nvPr/>
        </p:nvSpPr>
        <p:spPr>
          <a:xfrm>
            <a:off x="1676400" y="5791200"/>
            <a:ext cx="3048000" cy="1169551"/>
          </a:xfrm>
          <a:prstGeom prst="rect">
            <a:avLst/>
          </a:prstGeom>
        </p:spPr>
        <p:txBody>
          <a:bodyPr wrap="square">
            <a:spAutoFit/>
          </a:bodyPr>
          <a:lstStyle/>
          <a:p>
            <a:pPr lvl="0" algn="ctr" fontAlgn="b"/>
            <a:r>
              <a:rPr lang="ru-RU" sz="1400" dirty="0" smtClean="0"/>
              <a:t>Протяженность сети автомобильных дорог общего пользования с твердым и переходным типами покрытия </a:t>
            </a:r>
            <a:r>
              <a:rPr lang="ru-RU" sz="1400" dirty="0" smtClean="0">
                <a:solidFill>
                  <a:srgbClr val="000000"/>
                </a:solidFill>
                <a:cs typeface="Arial" pitchFamily="34" charset="0"/>
              </a:rPr>
              <a:t>–  </a:t>
            </a:r>
            <a:r>
              <a:rPr lang="ru-RU" sz="1400" b="1" dirty="0" smtClean="0">
                <a:solidFill>
                  <a:srgbClr val="000000"/>
                </a:solidFill>
                <a:cs typeface="Arial" pitchFamily="34" charset="0"/>
              </a:rPr>
              <a:t>70,6 км </a:t>
            </a:r>
            <a:r>
              <a:rPr lang="ru-RU" sz="1400" dirty="0" smtClean="0">
                <a:solidFill>
                  <a:srgbClr val="000000"/>
                </a:solidFill>
                <a:cs typeface="Arial" pitchFamily="34" charset="0"/>
              </a:rPr>
              <a:t>(</a:t>
            </a:r>
            <a:r>
              <a:rPr lang="ru-RU" sz="1400" b="1" dirty="0" smtClean="0">
                <a:solidFill>
                  <a:srgbClr val="000000"/>
                </a:solidFill>
                <a:cs typeface="Arial" pitchFamily="34" charset="0"/>
              </a:rPr>
              <a:t>101,0%)</a:t>
            </a:r>
            <a:endParaRPr lang="ru-RU" sz="14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5867400" y="5791200"/>
            <a:ext cx="3124200" cy="954107"/>
          </a:xfrm>
          <a:prstGeom prst="rect">
            <a:avLst/>
          </a:prstGeom>
        </p:spPr>
        <p:txBody>
          <a:bodyPr wrap="square">
            <a:spAutoFit/>
          </a:bodyPr>
          <a:lstStyle/>
          <a:p>
            <a:pPr lvl="0" algn="ctr" fontAlgn="b"/>
            <a:r>
              <a:rPr lang="ru-RU" sz="1400" dirty="0" smtClean="0"/>
              <a:t>Доля зарегистрированных ДТП на 1000 человек населения </a:t>
            </a:r>
            <a:r>
              <a:rPr lang="ru-RU" sz="1400" dirty="0" smtClean="0">
                <a:solidFill>
                  <a:srgbClr val="000000"/>
                </a:solidFill>
                <a:cs typeface="Arial" pitchFamily="34" charset="0"/>
              </a:rPr>
              <a:t>– </a:t>
            </a:r>
            <a:r>
              <a:rPr lang="ru-RU" sz="1400" b="1" dirty="0" smtClean="0">
                <a:solidFill>
                  <a:srgbClr val="000000"/>
                </a:solidFill>
                <a:cs typeface="Arial" pitchFamily="34" charset="0"/>
              </a:rPr>
              <a:t>5,6 ед. </a:t>
            </a:r>
            <a:r>
              <a:rPr lang="ru-RU" sz="1400" dirty="0" smtClean="0">
                <a:solidFill>
                  <a:srgbClr val="000000"/>
                </a:solidFill>
                <a:cs typeface="Arial" pitchFamily="34" charset="0"/>
              </a:rPr>
              <a:t>(</a:t>
            </a:r>
            <a:r>
              <a:rPr lang="ru-RU" sz="1400" b="1" dirty="0" smtClean="0">
                <a:solidFill>
                  <a:srgbClr val="000000"/>
                </a:solidFill>
                <a:cs typeface="Arial" pitchFamily="34" charset="0"/>
              </a:rPr>
              <a:t>100,0%)</a:t>
            </a:r>
            <a:endParaRPr lang="ru-RU" sz="1400" b="1" dirty="0">
              <a:solidFill>
                <a:srgbClr val="000000"/>
              </a:solidFill>
              <a:cs typeface="Arial" pitchFamily="34" charset="0"/>
            </a:endParaRPr>
          </a:p>
          <a:p>
            <a:pPr lvl="0" algn="ctr" fontAlgn="b"/>
            <a:r>
              <a:rPr lang="ru-RU" sz="1400" dirty="0">
                <a:solidFill>
                  <a:srgbClr val="000000"/>
                </a:solidFill>
                <a:cs typeface="Arial" pitchFamily="34" charset="0"/>
              </a:rPr>
              <a:t>  </a:t>
            </a:r>
          </a:p>
        </p:txBody>
      </p:sp>
      <p:pic>
        <p:nvPicPr>
          <p:cNvPr id="21" name="Picture 12" descr="Быстрая доставка – Бесплатные иконки: транспорт"/>
          <p:cNvPicPr>
            <a:picLocks noChangeAspect="1" noChangeArrowheads="1"/>
          </p:cNvPicPr>
          <p:nvPr/>
        </p:nvPicPr>
        <p:blipFill>
          <a:blip r:embed="rId4" cstate="print"/>
          <a:srcRect/>
          <a:stretch>
            <a:fillRect/>
          </a:stretch>
        </p:blipFill>
        <p:spPr bwMode="auto">
          <a:xfrm>
            <a:off x="228600" y="0"/>
            <a:ext cx="612000" cy="612000"/>
          </a:xfrm>
          <a:prstGeom prst="rect">
            <a:avLst/>
          </a:prstGeom>
          <a:noFill/>
        </p:spPr>
      </p:pic>
    </p:spTree>
    <p:extLst>
      <p:ext uri="{BB962C8B-B14F-4D97-AF65-F5344CB8AC3E}">
        <p14:creationId xmlns:p14="http://schemas.microsoft.com/office/powerpoint/2010/main" xmlns="" val="837337867"/>
      </p:ext>
    </p:extLst>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304800" y="838200"/>
          <a:ext cx="6858000" cy="175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1"/>
          <p:cNvSpPr txBox="1"/>
          <p:nvPr/>
        </p:nvSpPr>
        <p:spPr>
          <a:xfrm>
            <a:off x="7620000" y="3810000"/>
            <a:ext cx="4375720" cy="2667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a:cs typeface="Times New Roman Cyr" pitchFamily="18" charset="0"/>
              </a:rPr>
              <a:t>Направления расходования средств </a:t>
            </a:r>
          </a:p>
          <a:p>
            <a:pPr algn="ctr"/>
            <a:r>
              <a:rPr lang="ru-RU" sz="1400" b="1" dirty="0">
                <a:cs typeface="Times New Roman Cyr" pitchFamily="18" charset="0"/>
              </a:rPr>
              <a:t>муниципального дорожного фонда города Урай</a:t>
            </a:r>
            <a:r>
              <a:rPr lang="en-US" sz="1400" b="1" dirty="0">
                <a:cs typeface="Times New Roman Cyr" pitchFamily="18" charset="0"/>
              </a:rPr>
              <a:t>:</a:t>
            </a:r>
            <a:endParaRPr lang="ru-RU" sz="1400" b="1" dirty="0">
              <a:cs typeface="Times New Roman Cyr" pitchFamily="18" charset="0"/>
            </a:endParaRPr>
          </a:p>
          <a:p>
            <a:pPr algn="ctr"/>
            <a:endParaRPr lang="en-US" sz="1200" dirty="0">
              <a:cs typeface="Times New Roman Cyr" pitchFamily="18" charset="0"/>
            </a:endParaRPr>
          </a:p>
          <a:p>
            <a:pPr algn="ctr">
              <a:buFont typeface="Wingdings" pitchFamily="2" charset="2"/>
              <a:buChar char="Ø"/>
            </a:pPr>
            <a:r>
              <a:rPr lang="ru-RU" sz="1200" dirty="0" smtClean="0">
                <a:cs typeface="Times New Roman Cyr" pitchFamily="18" charset="0"/>
              </a:rPr>
              <a:t>Капитальный ремонт и ремонт городских дорог</a:t>
            </a:r>
          </a:p>
          <a:p>
            <a:pPr algn="ctr"/>
            <a:r>
              <a:rPr lang="ru-RU" sz="1200" dirty="0" smtClean="0">
                <a:cs typeface="Times New Roman Cyr" pitchFamily="18" charset="0"/>
              </a:rPr>
              <a:t>(ул. Северная, участок дороги по ул. Ленина </a:t>
            </a:r>
          </a:p>
          <a:p>
            <a:pPr algn="ctr"/>
            <a:r>
              <a:rPr lang="ru-RU" sz="1200" dirty="0" smtClean="0">
                <a:cs typeface="Times New Roman Cyr" pitchFamily="18" charset="0"/>
              </a:rPr>
              <a:t>(от ул. Шевченко до ул. Парковая), </a:t>
            </a:r>
          </a:p>
          <a:p>
            <a:pPr algn="ctr"/>
            <a:r>
              <a:rPr lang="ru-RU" sz="1200" dirty="0" smtClean="0">
                <a:cs typeface="Times New Roman Cyr" pitchFamily="18" charset="0"/>
              </a:rPr>
              <a:t>участок дороги по ул. Космонавтов </a:t>
            </a:r>
          </a:p>
          <a:p>
            <a:pPr algn="ctr"/>
            <a:r>
              <a:rPr lang="ru-RU" sz="1200" dirty="0" smtClean="0">
                <a:cs typeface="Times New Roman Cyr" pitchFamily="18" charset="0"/>
              </a:rPr>
              <a:t>(от ул. 50 лет ВЛКСМ до ул. Ивана Шестакова), </a:t>
            </a:r>
          </a:p>
          <a:p>
            <a:pPr algn="ctr"/>
            <a:r>
              <a:rPr lang="ru-RU" sz="1200" dirty="0" smtClean="0">
                <a:cs typeface="Times New Roman Cyr" pitchFamily="18" charset="0"/>
              </a:rPr>
              <a:t>участок дороги по ул. Шевченко </a:t>
            </a:r>
          </a:p>
          <a:p>
            <a:pPr algn="ctr"/>
            <a:r>
              <a:rPr lang="ru-RU" sz="1200" dirty="0" smtClean="0">
                <a:cs typeface="Times New Roman Cyr" pitchFamily="18" charset="0"/>
              </a:rPr>
              <a:t>(от ул. Нефтяников до ул. Космонавтов)</a:t>
            </a:r>
            <a:endParaRPr lang="ru-RU" sz="1200" dirty="0" smtClean="0">
              <a:cs typeface="Times New Roman" pitchFamily="18" charset="0"/>
            </a:endParaRPr>
          </a:p>
          <a:p>
            <a:pPr algn="ctr"/>
            <a:r>
              <a:rPr lang="ru-RU" sz="1200" dirty="0" smtClean="0">
                <a:cs typeface="Times New Roman" pitchFamily="18" charset="0"/>
              </a:rPr>
              <a:t> </a:t>
            </a:r>
            <a:r>
              <a:rPr lang="ru-RU" sz="1200" b="1" u="sng" dirty="0" smtClean="0">
                <a:cs typeface="Times New Roman" pitchFamily="18" charset="0"/>
              </a:rPr>
              <a:t>-179,7 </a:t>
            </a:r>
            <a:r>
              <a:rPr lang="ru-RU" sz="1200" b="1" u="sng" dirty="0">
                <a:cs typeface="Times New Roman" pitchFamily="18" charset="0"/>
              </a:rPr>
              <a:t>млн.руб. </a:t>
            </a:r>
          </a:p>
          <a:p>
            <a:pPr algn="ctr">
              <a:buFont typeface="Wingdings" pitchFamily="2" charset="2"/>
              <a:buChar char="Ø"/>
            </a:pPr>
            <a:r>
              <a:rPr lang="ru-RU" sz="1200" dirty="0">
                <a:cs typeface="Times New Roman Cyr" pitchFamily="18" charset="0"/>
              </a:rPr>
              <a:t>Содержание дорог общего пользования местного значения </a:t>
            </a:r>
          </a:p>
          <a:p>
            <a:pPr algn="ctr"/>
            <a:r>
              <a:rPr lang="ru-RU" sz="1200" dirty="0">
                <a:cs typeface="Times New Roman Cyr" pitchFamily="18" charset="0"/>
              </a:rPr>
              <a:t>-</a:t>
            </a:r>
            <a:r>
              <a:rPr lang="ru-RU" sz="1200" b="1" u="sng" dirty="0" smtClean="0">
                <a:cs typeface="Times New Roman Cyr" pitchFamily="18" charset="0"/>
              </a:rPr>
              <a:t>33,6 </a:t>
            </a:r>
            <a:r>
              <a:rPr lang="ru-RU" sz="1200" b="1" u="sng" dirty="0">
                <a:cs typeface="Times New Roman Cyr" pitchFamily="18" charset="0"/>
              </a:rPr>
              <a:t>млн.руб</a:t>
            </a:r>
            <a:r>
              <a:rPr lang="ru-RU" sz="1400" b="1" u="sng" dirty="0">
                <a:cs typeface="Times New Roman Cyr" pitchFamily="18" charset="0"/>
              </a:rPr>
              <a:t>.</a:t>
            </a:r>
          </a:p>
        </p:txBody>
      </p:sp>
      <p:sp>
        <p:nvSpPr>
          <p:cNvPr id="14" name="Прямоугольник 13"/>
          <p:cNvSpPr/>
          <p:nvPr/>
        </p:nvSpPr>
        <p:spPr>
          <a:xfrm>
            <a:off x="8229600" y="914400"/>
            <a:ext cx="3528392" cy="2400657"/>
          </a:xfrm>
          <a:prstGeom prst="rect">
            <a:avLst/>
          </a:prstGeom>
        </p:spPr>
        <p:txBody>
          <a:bodyPr wrap="square">
            <a:spAutoFit/>
          </a:bodyPr>
          <a:lstStyle/>
          <a:p>
            <a:pPr algn="ctr"/>
            <a:r>
              <a:rPr lang="ru-RU" sz="1400" b="1" dirty="0">
                <a:solidFill>
                  <a:schemeClr val="tx1">
                    <a:lumMod val="95000"/>
                    <a:lumOff val="5000"/>
                  </a:schemeClr>
                </a:solidFill>
                <a:cs typeface="Times New Roman Cyr" pitchFamily="18" charset="0"/>
              </a:rPr>
              <a:t>Источники формирования муниципального дорожного фонда города Урай:</a:t>
            </a:r>
          </a:p>
          <a:p>
            <a:pPr>
              <a:buFont typeface="Wingdings" pitchFamily="2" charset="2"/>
              <a:buChar char="Ø"/>
            </a:pPr>
            <a:r>
              <a:rPr lang="ru-RU" sz="1200" dirty="0" smtClean="0">
                <a:solidFill>
                  <a:schemeClr val="tx1">
                    <a:lumMod val="95000"/>
                    <a:lumOff val="5000"/>
                  </a:schemeClr>
                </a:solidFill>
                <a:cs typeface="Times New Roman Cyr" pitchFamily="18" charset="0"/>
              </a:rPr>
              <a:t>Акцизы</a:t>
            </a:r>
            <a:endParaRPr lang="ru-RU" sz="1200" dirty="0">
              <a:solidFill>
                <a:schemeClr val="tx1">
                  <a:lumMod val="95000"/>
                  <a:lumOff val="5000"/>
                </a:schemeClr>
              </a:solidFill>
              <a:cs typeface="Times New Roman Cyr" pitchFamily="18" charset="0"/>
            </a:endParaRPr>
          </a:p>
          <a:p>
            <a:pPr>
              <a:buFont typeface="Wingdings" pitchFamily="2" charset="2"/>
              <a:buChar char="Ø"/>
            </a:pPr>
            <a:r>
              <a:rPr lang="ru-RU" sz="1200" dirty="0">
                <a:solidFill>
                  <a:schemeClr val="tx1">
                    <a:lumMod val="95000"/>
                    <a:lumOff val="5000"/>
                  </a:schemeClr>
                </a:solidFill>
                <a:cs typeface="Times New Roman Cyr" pitchFamily="18" charset="0"/>
              </a:rPr>
              <a:t>Транспортный налог</a:t>
            </a:r>
          </a:p>
          <a:p>
            <a:pPr>
              <a:buFont typeface="Wingdings" pitchFamily="2" charset="2"/>
              <a:buChar char="Ø"/>
            </a:pPr>
            <a:r>
              <a:rPr lang="ru-RU" sz="1200" dirty="0">
                <a:solidFill>
                  <a:schemeClr val="tx1">
                    <a:lumMod val="95000"/>
                    <a:lumOff val="5000"/>
                  </a:schemeClr>
                </a:solidFill>
                <a:cs typeface="Times New Roman Cyr" pitchFamily="18" charset="0"/>
              </a:rPr>
              <a:t>Поступления платы в счет сумм возмещение вреда, причиняемого автомобильным дорогам местного значения тяжеловесными транспортными средствами</a:t>
            </a:r>
          </a:p>
          <a:p>
            <a:pPr>
              <a:buFont typeface="Wingdings" pitchFamily="2" charset="2"/>
              <a:buChar char="Ø"/>
            </a:pPr>
            <a:r>
              <a:rPr lang="ru-RU" sz="1200" dirty="0">
                <a:solidFill>
                  <a:schemeClr val="tx1">
                    <a:lumMod val="95000"/>
                    <a:lumOff val="5000"/>
                  </a:schemeClr>
                </a:solidFill>
                <a:cs typeface="Times New Roman Cyr" pitchFamily="18" charset="0"/>
              </a:rPr>
              <a:t>Субсидии на финансовое обеспечение дорожной деятельности в отношении автомобильных дорог местного значения</a:t>
            </a:r>
          </a:p>
        </p:txBody>
      </p:sp>
      <p:pic>
        <p:nvPicPr>
          <p:cNvPr id="19"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7" cstate="print"/>
          <a:srcRect t="10663" r="48323" b="76542"/>
          <a:stretch>
            <a:fillRect/>
          </a:stretch>
        </p:blipFill>
        <p:spPr bwMode="auto">
          <a:xfrm>
            <a:off x="304800" y="0"/>
            <a:ext cx="10820400" cy="762000"/>
          </a:xfrm>
          <a:prstGeom prst="rect">
            <a:avLst/>
          </a:prstGeom>
          <a:noFill/>
        </p:spPr>
      </p:pic>
      <p:sp>
        <p:nvSpPr>
          <p:cNvPr id="21" name="Прямоугольник 20"/>
          <p:cNvSpPr/>
          <p:nvPr/>
        </p:nvSpPr>
        <p:spPr>
          <a:xfrm>
            <a:off x="381000" y="76200"/>
            <a:ext cx="10363200" cy="646331"/>
          </a:xfrm>
          <a:prstGeom prst="rect">
            <a:avLst/>
          </a:prstGeom>
        </p:spPr>
        <p:txBody>
          <a:bodyPr wrap="square">
            <a:spAutoFit/>
          </a:bodyPr>
          <a:lstStyle/>
          <a:p>
            <a:pPr fontAlgn="b"/>
            <a:r>
              <a:rPr lang="ru-RU" dirty="0">
                <a:solidFill>
                  <a:schemeClr val="bg1"/>
                </a:solidFill>
                <a:cs typeface="Times New Roman Cyr" pitchFamily="18" charset="0"/>
              </a:rPr>
              <a:t>Информация об источниках формирования и направлениях использования средств муниципального дорожного фонда города Урай в </a:t>
            </a:r>
            <a:r>
              <a:rPr lang="ru-RU" dirty="0" smtClean="0">
                <a:solidFill>
                  <a:schemeClr val="bg1"/>
                </a:solidFill>
                <a:cs typeface="Times New Roman Cyr" pitchFamily="18" charset="0"/>
              </a:rPr>
              <a:t>2025 </a:t>
            </a:r>
            <a:r>
              <a:rPr lang="ru-RU" dirty="0">
                <a:solidFill>
                  <a:schemeClr val="bg1"/>
                </a:solidFill>
                <a:cs typeface="Times New Roman Cyr" pitchFamily="18" charset="0"/>
              </a:rPr>
              <a:t>году, </a:t>
            </a:r>
            <a:r>
              <a:rPr lang="ru-RU" dirty="0" smtClean="0">
                <a:solidFill>
                  <a:schemeClr val="bg1"/>
                </a:solidFill>
                <a:cs typeface="Times New Roman Cyr" pitchFamily="18" charset="0"/>
              </a:rPr>
              <a:t>тыс.рублей</a:t>
            </a:r>
            <a:endParaRPr lang="ru-RU" dirty="0">
              <a:solidFill>
                <a:schemeClr val="bg1"/>
              </a:solidFill>
              <a:cs typeface="Times New Roman" panose="02020603050405020304" pitchFamily="18" charset="0"/>
            </a:endParaRPr>
          </a:p>
        </p:txBody>
      </p:sp>
      <p:sp>
        <p:nvSpPr>
          <p:cNvPr id="22" name="Прямоугольник 21"/>
          <p:cNvSpPr/>
          <p:nvPr/>
        </p:nvSpPr>
        <p:spPr>
          <a:xfrm>
            <a:off x="533400" y="2590800"/>
            <a:ext cx="6096000" cy="338554"/>
          </a:xfrm>
          <a:prstGeom prst="rect">
            <a:avLst/>
          </a:prstGeom>
        </p:spPr>
        <p:txBody>
          <a:bodyPr>
            <a:spAutoFit/>
          </a:bodyPr>
          <a:lstStyle/>
          <a:p>
            <a:pPr algn="ctr"/>
            <a:r>
              <a:rPr lang="ru-RU" sz="1600" u="sng" dirty="0">
                <a:cs typeface="Times New Roman Cyr" pitchFamily="18" charset="0"/>
              </a:rPr>
              <a:t>Динамика поступлений доходной части за </a:t>
            </a:r>
            <a:r>
              <a:rPr lang="ru-RU" sz="1600" u="sng" dirty="0" smtClean="0">
                <a:cs typeface="Times New Roman Cyr" pitchFamily="18" charset="0"/>
              </a:rPr>
              <a:t>2023-2025 </a:t>
            </a:r>
            <a:r>
              <a:rPr lang="ru-RU" sz="1600" u="sng" dirty="0">
                <a:cs typeface="Times New Roman Cyr" pitchFamily="18" charset="0"/>
              </a:rPr>
              <a:t>годы</a:t>
            </a:r>
          </a:p>
        </p:txBody>
      </p:sp>
      <p:sp>
        <p:nvSpPr>
          <p:cNvPr id="24" name="Прямоугольник 23"/>
          <p:cNvSpPr/>
          <p:nvPr/>
        </p:nvSpPr>
        <p:spPr>
          <a:xfrm>
            <a:off x="762000" y="4800600"/>
            <a:ext cx="6248401" cy="338554"/>
          </a:xfrm>
          <a:prstGeom prst="rect">
            <a:avLst/>
          </a:prstGeom>
        </p:spPr>
        <p:txBody>
          <a:bodyPr wrap="square">
            <a:spAutoFit/>
          </a:bodyPr>
          <a:lstStyle/>
          <a:p>
            <a:pPr algn="ctr"/>
            <a:r>
              <a:rPr lang="ru-RU" sz="1600" u="sng" dirty="0">
                <a:cs typeface="Times New Roman Cyr" pitchFamily="18" charset="0"/>
              </a:rPr>
              <a:t>Динамика расходов средств дорожного фонда за </a:t>
            </a:r>
            <a:r>
              <a:rPr lang="ru-RU" sz="1600" u="sng" dirty="0" smtClean="0">
                <a:cs typeface="Times New Roman Cyr" pitchFamily="18" charset="0"/>
              </a:rPr>
              <a:t>2023-2025 </a:t>
            </a:r>
            <a:r>
              <a:rPr lang="ru-RU" sz="1600" u="sng" dirty="0">
                <a:cs typeface="Times New Roman Cyr" pitchFamily="18" charset="0"/>
              </a:rPr>
              <a:t>годы</a:t>
            </a:r>
            <a:endParaRPr lang="ru-RU" u="sng" dirty="0">
              <a:cs typeface="Times New Roman Cyr" pitchFamily="18" charset="0"/>
            </a:endParaRPr>
          </a:p>
        </p:txBody>
      </p:sp>
      <p:graphicFrame>
        <p:nvGraphicFramePr>
          <p:cNvPr id="12" name="Диаграмма 11"/>
          <p:cNvGraphicFramePr/>
          <p:nvPr/>
        </p:nvGraphicFramePr>
        <p:xfrm>
          <a:off x="76200" y="2895600"/>
          <a:ext cx="7239000" cy="18288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3" name="Диаграмма 12"/>
          <p:cNvGraphicFramePr/>
          <p:nvPr/>
        </p:nvGraphicFramePr>
        <p:xfrm>
          <a:off x="152400" y="4876800"/>
          <a:ext cx="6019800" cy="19812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xmlns="" val="2078452377"/>
      </p:ext>
    </p:extLst>
  </p:cSld>
  <p:clrMapOvr>
    <a:masterClrMapping/>
  </p:clrMapOvr>
  <p:transition>
    <p:spli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914400" y="957014"/>
          <a:ext cx="9982200" cy="1772729"/>
        </p:xfrm>
        <a:graphic>
          <a:graphicData uri="http://schemas.openxmlformats.org/drawingml/2006/table">
            <a:tbl>
              <a:tblPr firstRow="1" bandRow="1">
                <a:tableStyleId>{6E25E649-3F16-4E02-A733-19D2CDBF48F0}</a:tableStyleId>
              </a:tblPr>
              <a:tblGrid>
                <a:gridCol w="1371600">
                  <a:extLst>
                    <a:ext uri="{9D8B030D-6E8A-4147-A177-3AD203B41FA5}">
                      <a16:colId xmlns:a16="http://schemas.microsoft.com/office/drawing/2014/main" xmlns="" val="20000"/>
                    </a:ext>
                  </a:extLst>
                </a:gridCol>
                <a:gridCol w="8610600">
                  <a:extLst>
                    <a:ext uri="{9D8B030D-6E8A-4147-A177-3AD203B41FA5}">
                      <a16:colId xmlns:a16="http://schemas.microsoft.com/office/drawing/2014/main" xmlns="" val="20001"/>
                    </a:ext>
                  </a:extLst>
                </a:gridCol>
              </a:tblGrid>
              <a:tr h="70592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8</a:t>
                      </a:r>
                      <a:r>
                        <a:rPr lang="ru-RU" sz="1800" dirty="0" smtClean="0"/>
                        <a:t>42,7 тыс.рублей, в том числе:</a:t>
                      </a:r>
                      <a:endParaRPr lang="ru-RU" sz="1800" dirty="0">
                        <a:latin typeface="+mn-lt"/>
                        <a:cs typeface="Times New Roman Cyr"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927857">
                <a:tc>
                  <a:txBody>
                    <a:bodyPr/>
                    <a:lstStyle/>
                    <a:p>
                      <a:pPr marL="0" marR="0" indent="0" algn="r" defTabSz="914400" eaLnBrk="1" fontAlgn="auto" latinLnBrk="0" hangingPunct="1">
                        <a:lnSpc>
                          <a:spcPct val="100000"/>
                        </a:lnSpc>
                        <a:spcBef>
                          <a:spcPts val="0"/>
                        </a:spcBef>
                        <a:spcAft>
                          <a:spcPts val="0"/>
                        </a:spcAft>
                        <a:buClrTx/>
                        <a:buSzTx/>
                        <a:buFontTx/>
                        <a:buNone/>
                        <a:tabLst/>
                        <a:defRPr/>
                      </a:pPr>
                      <a:r>
                        <a:rPr lang="ru-RU" sz="1600" dirty="0" smtClean="0"/>
                        <a:t>842,7</a:t>
                      </a:r>
                    </a:p>
                    <a:p>
                      <a:pPr algn="r"/>
                      <a:endParaRPr lang="ru-RU" sz="1600" b="0" dirty="0">
                        <a:latin typeface="+mn-lt"/>
                        <a:cs typeface="Times New Roman Cyr" pitchFamily="18" charset="0"/>
                      </a:endParaRPr>
                    </a:p>
                  </a:txBody>
                  <a:tcPr/>
                </a:tc>
                <a:tc>
                  <a:txBody>
                    <a:bodyPr/>
                    <a:lstStyle/>
                    <a:p>
                      <a:r>
                        <a:rPr lang="ru-RU" sz="1600" dirty="0"/>
                        <a:t>Расходы на проведение </a:t>
                      </a:r>
                      <a:r>
                        <a:rPr lang="ru-RU" sz="1600" dirty="0" smtClean="0"/>
                        <a:t>мероприятий, направленных на решение задач в городе, связанных с гармонизацией межэтнических, межконфессиональных отношений, содействием социальной и культурной адаптации иностранных граждан (мигрантов), а также на сведение к минимуму условий для проявлений экстремизма на территории города Урай</a:t>
                      </a:r>
                      <a:endParaRPr lang="ru-RU" sz="1600" dirty="0">
                        <a:latin typeface="+mn-lt"/>
                        <a:cs typeface="Times New Roman Cyr" pitchFamily="18" charset="0"/>
                      </a:endParaRPr>
                    </a:p>
                  </a:txBody>
                  <a:tcPr/>
                </a:tc>
                <a:extLst>
                  <a:ext uri="{0D108BD9-81ED-4DB2-BD59-A6C34878D82A}">
                    <a16:rowId xmlns:a16="http://schemas.microsoft.com/office/drawing/2014/main" xmlns="" val="10005"/>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762000" y="0"/>
            <a:ext cx="10058400" cy="838200"/>
          </a:xfrm>
          <a:prstGeom prst="rect">
            <a:avLst/>
          </a:prstGeom>
          <a:noFill/>
        </p:spPr>
      </p:pic>
      <p:sp>
        <p:nvSpPr>
          <p:cNvPr id="14" name="Прямоугольник 13"/>
          <p:cNvSpPr/>
          <p:nvPr/>
        </p:nvSpPr>
        <p:spPr>
          <a:xfrm>
            <a:off x="914400" y="152400"/>
            <a:ext cx="10058400" cy="646331"/>
          </a:xfrm>
          <a:prstGeom prst="rect">
            <a:avLst/>
          </a:prstGeom>
        </p:spPr>
        <p:txBody>
          <a:bodyPr wrap="square">
            <a:spAutoFit/>
          </a:bodyPr>
          <a:lstStyle/>
          <a:p>
            <a:pPr fontAlgn="b"/>
            <a:r>
              <a:rPr lang="ru-RU" dirty="0" smtClean="0">
                <a:solidFill>
                  <a:schemeClr val="bg1"/>
                </a:solidFill>
                <a:cs typeface="Times New Roman" panose="02020603050405020304" pitchFamily="18" charset="0"/>
              </a:rPr>
              <a:t>Муниципальная программа «Укрепление межнационального и межконфессионального согласия, профилактика экстремизма на территории города Урай»</a:t>
            </a:r>
            <a:endParaRPr lang="ru-RU" dirty="0">
              <a:solidFill>
                <a:schemeClr val="bg1"/>
              </a:solidFill>
              <a:cs typeface="Times New Roman" panose="02020603050405020304" pitchFamily="18" charset="0"/>
            </a:endParaRPr>
          </a:p>
        </p:txBody>
      </p:sp>
      <p:sp>
        <p:nvSpPr>
          <p:cNvPr id="15" name="Прямоугольник 14">
            <a:extLst>
              <a:ext uri="{FF2B5EF4-FFF2-40B4-BE49-F238E27FC236}">
                <a16:creationId xmlns:a16="http://schemas.microsoft.com/office/drawing/2014/main" xmlns="" id="{07C40505-2950-4A82-BE6B-8BDDAA480BA8}"/>
              </a:ext>
            </a:extLst>
          </p:cNvPr>
          <p:cNvSpPr/>
          <p:nvPr/>
        </p:nvSpPr>
        <p:spPr>
          <a:xfrm>
            <a:off x="914400" y="3124200"/>
            <a:ext cx="9982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16" name="Прямоугольник 15"/>
          <p:cNvSpPr/>
          <p:nvPr/>
        </p:nvSpPr>
        <p:spPr>
          <a:xfrm>
            <a:off x="2514600" y="3810000"/>
            <a:ext cx="1981200" cy="1846659"/>
          </a:xfrm>
          <a:prstGeom prst="rect">
            <a:avLst/>
          </a:prstGeom>
        </p:spPr>
        <p:txBody>
          <a:bodyPr wrap="square">
            <a:spAutoFit/>
          </a:bodyPr>
          <a:lstStyle/>
          <a:p>
            <a:pPr lvl="0" algn="ctr" fontAlgn="b"/>
            <a:r>
              <a:rPr lang="ru-RU" sz="1400" dirty="0" smtClean="0"/>
              <a:t>Доля граждан, положительно оценивающих состояние межнациональных отношений </a:t>
            </a:r>
            <a:r>
              <a:rPr lang="ru-RU" sz="1400" dirty="0" smtClean="0">
                <a:solidFill>
                  <a:srgbClr val="000000"/>
                </a:solidFill>
                <a:cs typeface="Arial" pitchFamily="34" charset="0"/>
              </a:rPr>
              <a:t>– </a:t>
            </a:r>
          </a:p>
          <a:p>
            <a:pPr lvl="0" algn="ctr" fontAlgn="b"/>
            <a:r>
              <a:rPr lang="ru-RU" sz="1400" b="1" dirty="0" smtClean="0">
                <a:solidFill>
                  <a:srgbClr val="000000"/>
                </a:solidFill>
                <a:cs typeface="Arial" pitchFamily="34" charset="0"/>
              </a:rPr>
              <a:t>95,0% </a:t>
            </a:r>
            <a:r>
              <a:rPr lang="ru-RU" sz="1400" dirty="0" smtClean="0">
                <a:solidFill>
                  <a:srgbClr val="000000"/>
                </a:solidFill>
                <a:cs typeface="Arial" pitchFamily="34" charset="0"/>
              </a:rPr>
              <a:t>(</a:t>
            </a:r>
            <a:r>
              <a:rPr lang="ru-RU" sz="1400" b="1" dirty="0" smtClean="0">
                <a:solidFill>
                  <a:srgbClr val="000000"/>
                </a:solidFill>
                <a:cs typeface="Arial" pitchFamily="34" charset="0"/>
              </a:rPr>
              <a:t>105,0%)</a:t>
            </a:r>
          </a:p>
          <a:p>
            <a:pPr lvl="0" algn="ctr" fontAlgn="b"/>
            <a:r>
              <a:rPr lang="ru-RU" sz="1600" dirty="0" smtClean="0">
                <a:solidFill>
                  <a:srgbClr val="000000"/>
                </a:solidFill>
                <a:latin typeface="Arial" pitchFamily="34" charset="0"/>
                <a:cs typeface="Arial" pitchFamily="34" charset="0"/>
              </a:rPr>
              <a:t>  </a:t>
            </a:r>
            <a:endParaRPr lang="ru-RU" sz="1600" dirty="0">
              <a:solidFill>
                <a:srgbClr val="000000"/>
              </a:solidFill>
              <a:latin typeface="Arial" pitchFamily="34" charset="0"/>
              <a:cs typeface="Arial" pitchFamily="34" charset="0"/>
            </a:endParaRPr>
          </a:p>
        </p:txBody>
      </p:sp>
      <p:sp>
        <p:nvSpPr>
          <p:cNvPr id="22" name="Прямоугольник 21"/>
          <p:cNvSpPr/>
          <p:nvPr/>
        </p:nvSpPr>
        <p:spPr>
          <a:xfrm>
            <a:off x="5791200" y="3810000"/>
            <a:ext cx="1981200" cy="1815882"/>
          </a:xfrm>
          <a:prstGeom prst="rect">
            <a:avLst/>
          </a:prstGeom>
        </p:spPr>
        <p:txBody>
          <a:bodyPr wrap="square">
            <a:spAutoFit/>
          </a:bodyPr>
          <a:lstStyle/>
          <a:p>
            <a:pPr lvl="0" algn="ctr" fontAlgn="b"/>
            <a:r>
              <a:rPr lang="ru-RU" sz="1400" dirty="0" smtClean="0"/>
              <a:t>Доля граждан, положительно оценивающих состояние межконфессиональных отношений </a:t>
            </a:r>
            <a:r>
              <a:rPr lang="ru-RU" sz="1400" dirty="0" smtClean="0">
                <a:solidFill>
                  <a:srgbClr val="000000"/>
                </a:solidFill>
                <a:cs typeface="Arial" pitchFamily="34" charset="0"/>
              </a:rPr>
              <a:t>– </a:t>
            </a:r>
          </a:p>
          <a:p>
            <a:pPr lvl="0" algn="ctr" fontAlgn="b"/>
            <a:r>
              <a:rPr lang="ru-RU" sz="1400" b="1" dirty="0" smtClean="0">
                <a:solidFill>
                  <a:srgbClr val="000000"/>
                </a:solidFill>
                <a:cs typeface="Arial" pitchFamily="34" charset="0"/>
              </a:rPr>
              <a:t>100,0% </a:t>
            </a:r>
            <a:r>
              <a:rPr lang="ru-RU" sz="1400" dirty="0" smtClean="0">
                <a:solidFill>
                  <a:srgbClr val="000000"/>
                </a:solidFill>
                <a:cs typeface="Arial" pitchFamily="34" charset="0"/>
              </a:rPr>
              <a:t>(</a:t>
            </a:r>
            <a:r>
              <a:rPr lang="ru-RU" sz="1400" b="1" dirty="0" smtClean="0">
                <a:solidFill>
                  <a:srgbClr val="000000"/>
                </a:solidFill>
                <a:cs typeface="Arial" pitchFamily="34" charset="0"/>
              </a:rPr>
              <a:t>100,9%)</a:t>
            </a:r>
          </a:p>
          <a:p>
            <a:pPr lvl="0" algn="ctr" fontAlgn="b"/>
            <a:r>
              <a:rPr lang="ru-RU" sz="1400" dirty="0" smtClean="0">
                <a:solidFill>
                  <a:srgbClr val="000000"/>
                </a:solidFill>
                <a:latin typeface="Arial" pitchFamily="34" charset="0"/>
                <a:cs typeface="Arial" pitchFamily="34" charset="0"/>
              </a:rPr>
              <a:t>  </a:t>
            </a:r>
            <a:endParaRPr lang="ru-RU" sz="1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 val="3274351271"/>
      </p:ext>
    </p:extLst>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838200" y="609598"/>
          <a:ext cx="11049000" cy="3069763"/>
        </p:xfrm>
        <a:graphic>
          <a:graphicData uri="http://schemas.openxmlformats.org/drawingml/2006/table">
            <a:tbl>
              <a:tblPr firstRow="1" bandRow="1">
                <a:tableStyleId>{6E25E649-3F16-4E02-A733-19D2CDBF48F0}</a:tableStyleId>
              </a:tblPr>
              <a:tblGrid>
                <a:gridCol w="990600">
                  <a:extLst>
                    <a:ext uri="{9D8B030D-6E8A-4147-A177-3AD203B41FA5}">
                      <a16:colId xmlns:a16="http://schemas.microsoft.com/office/drawing/2014/main" xmlns="" val="20000"/>
                    </a:ext>
                  </a:extLst>
                </a:gridCol>
                <a:gridCol w="10058400">
                  <a:extLst>
                    <a:ext uri="{9D8B030D-6E8A-4147-A177-3AD203B41FA5}">
                      <a16:colId xmlns:a16="http://schemas.microsoft.com/office/drawing/2014/main" xmlns="" val="20001"/>
                    </a:ext>
                  </a:extLst>
                </a:gridCol>
              </a:tblGrid>
              <a:tr h="53340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8 228</a:t>
                      </a:r>
                      <a:r>
                        <a:rPr lang="ru-RU" sz="1800" dirty="0" smtClean="0"/>
                        <a:t>,</a:t>
                      </a:r>
                      <a:r>
                        <a:rPr lang="en-US" sz="1800" dirty="0" smtClean="0"/>
                        <a:t>3</a:t>
                      </a:r>
                      <a:r>
                        <a:rPr lang="ru-RU" sz="1800" dirty="0" smtClean="0"/>
                        <a:t> тыс.рублей, в том числе:</a:t>
                      </a:r>
                      <a:endParaRPr lang="ru-RU" sz="1800" dirty="0">
                        <a:latin typeface="+mn-lt"/>
                        <a:cs typeface="Times New Roman Cyr"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367960">
                <a:tc>
                  <a:txBody>
                    <a:bodyPr/>
                    <a:lstStyle/>
                    <a:p>
                      <a:pPr algn="r"/>
                      <a:r>
                        <a:rPr lang="ru-RU" sz="1600" dirty="0" smtClean="0"/>
                        <a:t>145,0</a:t>
                      </a:r>
                      <a:endParaRPr lang="ru-RU" sz="1600" b="0" dirty="0">
                        <a:latin typeface="+mn-lt"/>
                        <a:cs typeface="Times New Roman Cyr" pitchFamily="18" charset="0"/>
                      </a:endParaRPr>
                    </a:p>
                  </a:txBody>
                  <a:tcPr/>
                </a:tc>
                <a:tc>
                  <a:txBody>
                    <a:bodyPr/>
                    <a:lstStyle/>
                    <a:p>
                      <a:r>
                        <a:rPr lang="ru-RU" sz="1600" dirty="0"/>
                        <a:t>На создание условий для деятельности народных дружин</a:t>
                      </a:r>
                      <a:endParaRPr lang="ru-RU" sz="1600" dirty="0">
                        <a:latin typeface="+mn-lt"/>
                        <a:cs typeface="Times New Roman Cyr" pitchFamily="18" charset="0"/>
                      </a:endParaRPr>
                    </a:p>
                  </a:txBody>
                  <a:tcPr/>
                </a:tc>
                <a:extLst>
                  <a:ext uri="{0D108BD9-81ED-4DB2-BD59-A6C34878D82A}">
                    <a16:rowId xmlns:a16="http://schemas.microsoft.com/office/drawing/2014/main" xmlns="" val="10003"/>
                  </a:ext>
                </a:extLst>
              </a:tr>
              <a:tr h="351961">
                <a:tc>
                  <a:txBody>
                    <a:bodyPr/>
                    <a:lstStyle/>
                    <a:p>
                      <a:pPr algn="r"/>
                      <a:r>
                        <a:rPr lang="ru-RU" sz="1600" dirty="0" smtClean="0"/>
                        <a:t>3 529,4</a:t>
                      </a:r>
                      <a:endParaRPr lang="ru-RU" sz="1600" b="0" dirty="0">
                        <a:latin typeface="+mn-lt"/>
                        <a:cs typeface="Times New Roman Cyr" pitchFamily="18" charset="0"/>
                      </a:endParaRPr>
                    </a:p>
                  </a:txBody>
                  <a:tcPr/>
                </a:tc>
                <a:tc>
                  <a:txBody>
                    <a:bodyPr/>
                    <a:lstStyle/>
                    <a:p>
                      <a:r>
                        <a:rPr lang="ru-RU" sz="1600" dirty="0" smtClean="0"/>
                        <a:t>На оказание услуг по модернизации, обслуживанию, развитию системы видеонаблюдения «Безопасный город» </a:t>
                      </a:r>
                      <a:endParaRPr lang="ru-RU" sz="1600" dirty="0">
                        <a:latin typeface="+mn-lt"/>
                        <a:cs typeface="Times New Roman Cyr" pitchFamily="18" charset="0"/>
                      </a:endParaRPr>
                    </a:p>
                  </a:txBody>
                  <a:tcPr/>
                </a:tc>
                <a:extLst>
                  <a:ext uri="{0D108BD9-81ED-4DB2-BD59-A6C34878D82A}">
                    <a16:rowId xmlns:a16="http://schemas.microsoft.com/office/drawing/2014/main" xmlns="" val="10004"/>
                  </a:ext>
                </a:extLst>
              </a:tr>
              <a:tr h="351961">
                <a:tc>
                  <a:txBody>
                    <a:bodyPr/>
                    <a:lstStyle/>
                    <a:p>
                      <a:pPr marL="0" marR="0" indent="0" algn="r" defTabSz="914400" eaLnBrk="1" fontAlgn="auto" latinLnBrk="0" hangingPunct="1">
                        <a:lnSpc>
                          <a:spcPct val="100000"/>
                        </a:lnSpc>
                        <a:spcBef>
                          <a:spcPts val="0"/>
                        </a:spcBef>
                        <a:spcAft>
                          <a:spcPts val="0"/>
                        </a:spcAft>
                        <a:buClrTx/>
                        <a:buSzTx/>
                        <a:buFontTx/>
                        <a:buNone/>
                        <a:tabLst/>
                        <a:defRPr/>
                      </a:pPr>
                      <a:r>
                        <a:rPr lang="ru-RU" sz="1600" dirty="0" smtClean="0"/>
                        <a:t>384,0</a:t>
                      </a:r>
                      <a:endParaRPr lang="ru-RU" sz="1600" b="0" dirty="0">
                        <a:latin typeface="+mn-lt"/>
                        <a:cs typeface="Times New Roman Cyr" pitchFamily="18" charset="0"/>
                      </a:endParaRPr>
                    </a:p>
                  </a:txBody>
                  <a:tcPr/>
                </a:tc>
                <a:tc>
                  <a:txBody>
                    <a:bodyPr/>
                    <a:lstStyle/>
                    <a:p>
                      <a:r>
                        <a:rPr lang="ru-RU" sz="1600" dirty="0" smtClean="0"/>
                        <a:t>На оказание услуг по техническому сопровождению системы звукового обеспечения</a:t>
                      </a:r>
                      <a:endParaRPr lang="ru-RU" sz="1600" dirty="0">
                        <a:latin typeface="+mn-lt"/>
                        <a:cs typeface="Times New Roman Cyr" pitchFamily="18" charset="0"/>
                      </a:endParaRPr>
                    </a:p>
                  </a:txBody>
                  <a:tcPr/>
                </a:tc>
                <a:extLst>
                  <a:ext uri="{0D108BD9-81ED-4DB2-BD59-A6C34878D82A}">
                    <a16:rowId xmlns:a16="http://schemas.microsoft.com/office/drawing/2014/main" xmlns="" val="10005"/>
                  </a:ext>
                </a:extLst>
              </a:tr>
              <a:tr h="351961">
                <a:tc>
                  <a:txBody>
                    <a:bodyPr/>
                    <a:lstStyle/>
                    <a:p>
                      <a:pPr marL="0" marR="0" indent="0" algn="r" defTabSz="914400" eaLnBrk="1" fontAlgn="auto" latinLnBrk="0" hangingPunct="1">
                        <a:lnSpc>
                          <a:spcPct val="100000"/>
                        </a:lnSpc>
                        <a:spcBef>
                          <a:spcPts val="0"/>
                        </a:spcBef>
                        <a:spcAft>
                          <a:spcPts val="0"/>
                        </a:spcAft>
                        <a:buClrTx/>
                        <a:buSzTx/>
                        <a:buFontTx/>
                        <a:buNone/>
                        <a:tabLst/>
                        <a:defRPr/>
                      </a:pPr>
                      <a:r>
                        <a:rPr lang="ru-RU" sz="1600" dirty="0" smtClean="0"/>
                        <a:t>3 139,4</a:t>
                      </a:r>
                      <a:endParaRPr lang="ru-RU" sz="1600" b="0" dirty="0">
                        <a:latin typeface="+mn-lt"/>
                        <a:cs typeface="Times New Roman Cyr" pitchFamily="18" charset="0"/>
                      </a:endParaRPr>
                    </a:p>
                  </a:txBody>
                  <a:tcPr/>
                </a:tc>
                <a:tc>
                  <a:txBody>
                    <a:bodyPr/>
                    <a:lstStyle/>
                    <a:p>
                      <a:r>
                        <a:rPr lang="ru-RU" sz="1600" dirty="0" smtClean="0"/>
                        <a:t>Приобретение нежилого помещения для нужд городского округа Урай ХМАО – </a:t>
                      </a:r>
                      <a:r>
                        <a:rPr lang="ru-RU" sz="1600" dirty="0" err="1" smtClean="0"/>
                        <a:t>Югры</a:t>
                      </a:r>
                      <a:r>
                        <a:rPr lang="ru-RU" sz="1600" dirty="0" smtClean="0"/>
                        <a:t> </a:t>
                      </a:r>
                      <a:endParaRPr lang="ru-RU" sz="1600" dirty="0">
                        <a:latin typeface="+mn-lt"/>
                        <a:cs typeface="Times New Roman Cyr" pitchFamily="18" charset="0"/>
                      </a:endParaRPr>
                    </a:p>
                  </a:txBody>
                  <a:tcPr/>
                </a:tc>
              </a:tr>
              <a:tr h="831679">
                <a:tc>
                  <a:txBody>
                    <a:bodyPr/>
                    <a:lstStyle/>
                    <a:p>
                      <a:pPr algn="r"/>
                      <a:r>
                        <a:rPr lang="ru-RU" sz="1600" dirty="0" smtClean="0"/>
                        <a:t>1 030,5</a:t>
                      </a:r>
                      <a:endParaRPr lang="ru-RU" sz="1600" b="0" dirty="0">
                        <a:latin typeface="+mn-lt"/>
                        <a:cs typeface="Times New Roman Cyr" pitchFamily="18" charset="0"/>
                      </a:endParaRPr>
                    </a:p>
                  </a:txBody>
                  <a:tcPr/>
                </a:tc>
                <a:tc>
                  <a:txBody>
                    <a:bodyPr/>
                    <a:lstStyle/>
                    <a:p>
                      <a:r>
                        <a:rPr lang="ru-RU" sz="1500" dirty="0" smtClean="0"/>
                        <a:t>На оказание услуг по организации трансляции видеоизображения с камер видеонаблюдения, расположенных на территории города Урай, в региональную систему видеонаблюдения АПК «Безопасный город»  и оказание услуг по предоставлению облачного видеонаблюдения для объектов расположенных на территории города в целях развития системы видеонаблюдения «Безопасный город»</a:t>
                      </a:r>
                      <a:endParaRPr lang="ru-RU" sz="1500" dirty="0">
                        <a:latin typeface="+mn-lt"/>
                        <a:cs typeface="Times New Roman Cyr" pitchFamily="18" charset="0"/>
                      </a:endParaRPr>
                    </a:p>
                  </a:txBody>
                  <a:tcPr/>
                </a:tc>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3188"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52400" y="152400"/>
            <a:ext cx="490633" cy="518160"/>
          </a:xfrm>
          <a:prstGeom prst="rect">
            <a:avLst/>
          </a:prstGeom>
          <a:noFill/>
        </p:spPr>
      </p:pic>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762000" y="0"/>
            <a:ext cx="10058400" cy="533400"/>
          </a:xfrm>
          <a:prstGeom prst="rect">
            <a:avLst/>
          </a:prstGeom>
          <a:noFill/>
        </p:spPr>
      </p:pic>
      <p:sp>
        <p:nvSpPr>
          <p:cNvPr id="14" name="Прямоугольник 13"/>
          <p:cNvSpPr/>
          <p:nvPr/>
        </p:nvSpPr>
        <p:spPr>
          <a:xfrm>
            <a:off x="1066800" y="76200"/>
            <a:ext cx="99060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«Профилактика правонарушений на территории города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
        <p:nvSpPr>
          <p:cNvPr id="15" name="Прямоугольник 14">
            <a:extLst>
              <a:ext uri="{FF2B5EF4-FFF2-40B4-BE49-F238E27FC236}">
                <a16:creationId xmlns:a16="http://schemas.microsoft.com/office/drawing/2014/main" xmlns="" id="{07C40505-2950-4A82-BE6B-8BDDAA480BA8}"/>
              </a:ext>
            </a:extLst>
          </p:cNvPr>
          <p:cNvSpPr/>
          <p:nvPr/>
        </p:nvSpPr>
        <p:spPr>
          <a:xfrm>
            <a:off x="838200" y="3733800"/>
            <a:ext cx="110490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16" name="Прямоугольник 15"/>
          <p:cNvSpPr/>
          <p:nvPr/>
        </p:nvSpPr>
        <p:spPr>
          <a:xfrm>
            <a:off x="685800" y="4191000"/>
            <a:ext cx="1981200" cy="2677656"/>
          </a:xfrm>
          <a:prstGeom prst="rect">
            <a:avLst/>
          </a:prstGeom>
        </p:spPr>
        <p:txBody>
          <a:bodyPr wrap="square">
            <a:spAutoFit/>
          </a:bodyPr>
          <a:lstStyle/>
          <a:p>
            <a:pPr lvl="0" algn="ctr" fontAlgn="b"/>
            <a:r>
              <a:rPr lang="ru-RU" sz="1200" dirty="0" smtClean="0">
                <a:latin typeface="Oswald" charset="-52"/>
              </a:rPr>
              <a:t>Д</a:t>
            </a:r>
            <a:r>
              <a:rPr lang="ru-RU" sz="1200" dirty="0" smtClean="0"/>
              <a:t>оля административных правонарушений, посягающих на общественный порядок и общественную безопасность, выявленных с участием народных дружинников в общем количестве таких правонарушений </a:t>
            </a:r>
            <a:r>
              <a:rPr lang="ru-RU" sz="1200" dirty="0" smtClean="0">
                <a:solidFill>
                  <a:srgbClr val="000000"/>
                </a:solidFill>
                <a:cs typeface="Arial" pitchFamily="34" charset="0"/>
              </a:rPr>
              <a:t>– </a:t>
            </a:r>
          </a:p>
          <a:p>
            <a:pPr lvl="0" algn="ctr" fontAlgn="b"/>
            <a:r>
              <a:rPr lang="ru-RU" sz="1200" b="1" dirty="0" smtClean="0">
                <a:solidFill>
                  <a:srgbClr val="000000"/>
                </a:solidFill>
                <a:cs typeface="Arial" pitchFamily="34" charset="0"/>
              </a:rPr>
              <a:t>16,9% </a:t>
            </a:r>
            <a:r>
              <a:rPr lang="ru-RU" sz="1200" dirty="0" smtClean="0">
                <a:solidFill>
                  <a:srgbClr val="000000"/>
                </a:solidFill>
                <a:cs typeface="Arial" pitchFamily="34" charset="0"/>
              </a:rPr>
              <a:t>(</a:t>
            </a:r>
            <a:r>
              <a:rPr lang="ru-RU" sz="1200" b="1" dirty="0" smtClean="0">
                <a:solidFill>
                  <a:srgbClr val="000000"/>
                </a:solidFill>
                <a:cs typeface="Arial" pitchFamily="34" charset="0"/>
              </a:rPr>
              <a:t>97,7%)</a:t>
            </a:r>
          </a:p>
          <a:p>
            <a:pPr lvl="0" algn="ctr" fontAlgn="b"/>
            <a:r>
              <a:rPr lang="ru-RU" sz="1100" b="1" dirty="0" smtClean="0">
                <a:solidFill>
                  <a:srgbClr val="000000"/>
                </a:solidFill>
                <a:cs typeface="Arial" pitchFamily="34" charset="0"/>
              </a:rPr>
              <a:t>70 из 415 выявленных правонарушений</a:t>
            </a:r>
            <a:endParaRPr lang="ru-RU" sz="1100" b="1" dirty="0">
              <a:solidFill>
                <a:srgbClr val="000000"/>
              </a:solidFill>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2667000" y="4191000"/>
            <a:ext cx="1447800" cy="1908215"/>
          </a:xfrm>
          <a:prstGeom prst="rect">
            <a:avLst/>
          </a:prstGeom>
        </p:spPr>
        <p:txBody>
          <a:bodyPr wrap="square">
            <a:spAutoFit/>
          </a:bodyPr>
          <a:lstStyle/>
          <a:p>
            <a:pPr algn="ctr" fontAlgn="b"/>
            <a:r>
              <a:rPr lang="ru-RU" sz="1200" dirty="0" smtClean="0"/>
              <a:t>Уровень преступности (число зарегистрированных преступлений на 10 тыс. человек населения) </a:t>
            </a:r>
            <a:r>
              <a:rPr lang="ru-RU" sz="1200" dirty="0" smtClean="0">
                <a:solidFill>
                  <a:srgbClr val="000000"/>
                </a:solidFill>
                <a:cs typeface="Arial" pitchFamily="34" charset="0"/>
              </a:rPr>
              <a:t>– </a:t>
            </a:r>
            <a:r>
              <a:rPr lang="ru-RU" sz="1200" b="1" dirty="0" smtClean="0">
                <a:solidFill>
                  <a:srgbClr val="000000"/>
                </a:solidFill>
                <a:cs typeface="Arial" pitchFamily="34" charset="0"/>
              </a:rPr>
              <a:t>155,1% </a:t>
            </a:r>
            <a:r>
              <a:rPr lang="ru-RU" sz="1200" dirty="0" smtClean="0">
                <a:solidFill>
                  <a:srgbClr val="000000"/>
                </a:solidFill>
                <a:cs typeface="Arial" pitchFamily="34" charset="0"/>
              </a:rPr>
              <a:t>(</a:t>
            </a:r>
            <a:r>
              <a:rPr lang="ru-RU" sz="1200" b="1" dirty="0" smtClean="0">
                <a:solidFill>
                  <a:srgbClr val="000000"/>
                </a:solidFill>
                <a:cs typeface="Arial" pitchFamily="34" charset="0"/>
              </a:rPr>
              <a:t>102,3%)</a:t>
            </a:r>
          </a:p>
          <a:p>
            <a:pPr lvl="0" algn="ctr" fontAlgn="b"/>
            <a:r>
              <a:rPr lang="ru-RU" sz="1100" b="1" dirty="0" smtClean="0">
                <a:solidFill>
                  <a:srgbClr val="000000"/>
                </a:solidFill>
                <a:cs typeface="Arial" pitchFamily="34" charset="0"/>
              </a:rPr>
              <a:t>зарегистрировано 640 преступлений</a:t>
            </a:r>
            <a:r>
              <a:rPr lang="ru-RU" sz="1100" dirty="0" smtClean="0">
                <a:solidFill>
                  <a:srgbClr val="000000"/>
                </a:solidFill>
                <a:cs typeface="Arial" pitchFamily="34" charset="0"/>
              </a:rPr>
              <a:t>  </a:t>
            </a:r>
            <a:endParaRPr lang="ru-RU" sz="1100" dirty="0">
              <a:solidFill>
                <a:srgbClr val="000000"/>
              </a:solidFill>
              <a:cs typeface="Arial" pitchFamily="34" charset="0"/>
            </a:endParaRPr>
          </a:p>
        </p:txBody>
      </p:sp>
      <p:sp>
        <p:nvSpPr>
          <p:cNvPr id="18" name="Прямоугольник 17"/>
          <p:cNvSpPr/>
          <p:nvPr/>
        </p:nvSpPr>
        <p:spPr>
          <a:xfrm>
            <a:off x="7620000" y="4191000"/>
            <a:ext cx="2514600" cy="2554545"/>
          </a:xfrm>
          <a:prstGeom prst="rect">
            <a:avLst/>
          </a:prstGeom>
        </p:spPr>
        <p:txBody>
          <a:bodyPr wrap="square">
            <a:spAutoFit/>
          </a:bodyPr>
          <a:lstStyle/>
          <a:p>
            <a:pPr lvl="0" algn="ctr" fontAlgn="b"/>
            <a:r>
              <a:rPr lang="ru-RU" sz="1200" dirty="0" smtClean="0"/>
              <a:t>Уровень первичной заболеваемости пагубным употреблением ненаркотических </a:t>
            </a:r>
            <a:r>
              <a:rPr lang="ru-RU" sz="1200" dirty="0" err="1" smtClean="0"/>
              <a:t>психоактивных</a:t>
            </a:r>
            <a:r>
              <a:rPr lang="ru-RU" sz="1200" dirty="0" smtClean="0"/>
              <a:t> веществ среди несовершеннолетних  (на 10 тыс. человек населения) </a:t>
            </a:r>
            <a:r>
              <a:rPr lang="ru-RU" sz="1200" dirty="0" smtClean="0">
                <a:solidFill>
                  <a:srgbClr val="000000"/>
                </a:solidFill>
                <a:cs typeface="Arial" pitchFamily="34" charset="0"/>
              </a:rPr>
              <a:t>– </a:t>
            </a:r>
            <a:r>
              <a:rPr lang="ru-RU" sz="1200" b="1" dirty="0" smtClean="0">
                <a:solidFill>
                  <a:srgbClr val="000000"/>
                </a:solidFill>
                <a:cs typeface="Arial" pitchFamily="34" charset="0"/>
              </a:rPr>
              <a:t>0,9% </a:t>
            </a:r>
            <a:r>
              <a:rPr lang="ru-RU" sz="1200" dirty="0" smtClean="0">
                <a:solidFill>
                  <a:srgbClr val="000000"/>
                </a:solidFill>
                <a:cs typeface="Arial" pitchFamily="34" charset="0"/>
              </a:rPr>
              <a:t>(</a:t>
            </a:r>
            <a:r>
              <a:rPr lang="ru-RU" sz="1200" b="1" dirty="0" smtClean="0">
                <a:solidFill>
                  <a:srgbClr val="000000"/>
                </a:solidFill>
                <a:cs typeface="Arial" pitchFamily="34" charset="0"/>
              </a:rPr>
              <a:t>100%) </a:t>
            </a:r>
            <a:r>
              <a:rPr lang="ru-RU" sz="1100" b="1" dirty="0" smtClean="0"/>
              <a:t>на учет в  БУ </a:t>
            </a:r>
            <a:r>
              <a:rPr lang="ru-RU" sz="1100" b="1" dirty="0" err="1" smtClean="0"/>
              <a:t>ХМАО-Югры</a:t>
            </a:r>
            <a:r>
              <a:rPr lang="ru-RU" sz="1100" b="1" dirty="0" smtClean="0"/>
              <a:t> "Советская ПНД" поставлен 1 чел. в возрасте от 0 до 17 лет (</a:t>
            </a:r>
            <a:r>
              <a:rPr lang="ru-RU" sz="1100" b="1" dirty="0" err="1" smtClean="0"/>
              <a:t>вкл-но</a:t>
            </a:r>
            <a:r>
              <a:rPr lang="ru-RU" sz="1100" b="1" dirty="0" smtClean="0"/>
              <a:t>), впервые в жизни с установленным диагнозом "пагубное употребление ненаркотических </a:t>
            </a:r>
            <a:r>
              <a:rPr lang="ru-RU" sz="1100" b="1" dirty="0" err="1" smtClean="0"/>
              <a:t>психоактивных</a:t>
            </a:r>
            <a:r>
              <a:rPr lang="ru-RU" sz="1100" b="1" dirty="0" smtClean="0"/>
              <a:t> веществ",  </a:t>
            </a:r>
            <a:r>
              <a:rPr lang="ru-RU" sz="1100" b="1" dirty="0" err="1" smtClean="0"/>
              <a:t>числ-ть</a:t>
            </a:r>
            <a:r>
              <a:rPr lang="ru-RU" sz="1100" b="1" dirty="0" smtClean="0"/>
              <a:t> населения от 0 до 17 лет (</a:t>
            </a:r>
            <a:r>
              <a:rPr lang="ru-RU" sz="1100" b="1" dirty="0" err="1" smtClean="0"/>
              <a:t>вкл-но</a:t>
            </a:r>
            <a:r>
              <a:rPr lang="ru-RU" sz="1100" b="1" dirty="0" smtClean="0"/>
              <a:t>) – 11 052 чел.</a:t>
            </a:r>
            <a:r>
              <a:rPr lang="ru-RU" sz="1100" b="1" dirty="0" smtClean="0">
                <a:solidFill>
                  <a:srgbClr val="000000"/>
                </a:solidFill>
                <a:cs typeface="Arial" pitchFamily="34" charset="0"/>
              </a:rPr>
              <a:t>  </a:t>
            </a:r>
            <a:endParaRPr lang="ru-RU" sz="1100" b="1" dirty="0">
              <a:solidFill>
                <a:srgbClr val="000000"/>
              </a:solidFill>
              <a:cs typeface="Arial" pitchFamily="34" charset="0"/>
            </a:endParaRPr>
          </a:p>
        </p:txBody>
      </p:sp>
      <p:sp>
        <p:nvSpPr>
          <p:cNvPr id="19" name="Прямоугольник 18"/>
          <p:cNvSpPr/>
          <p:nvPr/>
        </p:nvSpPr>
        <p:spPr>
          <a:xfrm>
            <a:off x="5410200" y="4191000"/>
            <a:ext cx="2133600" cy="2739211"/>
          </a:xfrm>
          <a:prstGeom prst="rect">
            <a:avLst/>
          </a:prstGeom>
        </p:spPr>
        <p:txBody>
          <a:bodyPr wrap="square">
            <a:spAutoFit/>
          </a:bodyPr>
          <a:lstStyle/>
          <a:p>
            <a:pPr lvl="0" algn="ctr" fontAlgn="b"/>
            <a:r>
              <a:rPr lang="ru-RU" sz="1200" dirty="0" smtClean="0"/>
              <a:t>Общая заболеваемость наркоманией и обращаемость лиц, употребляющих наркотики с вредными последствиями </a:t>
            </a:r>
          </a:p>
          <a:p>
            <a:pPr lvl="0" algn="ctr" fontAlgn="b"/>
            <a:r>
              <a:rPr lang="ru-RU" sz="1200" dirty="0" smtClean="0"/>
              <a:t>(на 10 тыс. человек населения) </a:t>
            </a:r>
            <a:r>
              <a:rPr lang="ru-RU" sz="1100" dirty="0" smtClean="0">
                <a:solidFill>
                  <a:srgbClr val="000000"/>
                </a:solidFill>
                <a:cs typeface="Arial" pitchFamily="34" charset="0"/>
              </a:rPr>
              <a:t>– </a:t>
            </a:r>
            <a:r>
              <a:rPr lang="ru-RU" sz="1100" b="1" dirty="0" smtClean="0">
                <a:solidFill>
                  <a:srgbClr val="000000"/>
                </a:solidFill>
                <a:cs typeface="Arial" pitchFamily="34" charset="0"/>
              </a:rPr>
              <a:t>8,7% </a:t>
            </a:r>
            <a:r>
              <a:rPr lang="ru-RU" sz="1100" dirty="0" smtClean="0">
                <a:solidFill>
                  <a:srgbClr val="000000"/>
                </a:solidFill>
                <a:cs typeface="Arial" pitchFamily="34" charset="0"/>
              </a:rPr>
              <a:t>(</a:t>
            </a:r>
            <a:r>
              <a:rPr lang="ru-RU" sz="1100" b="1" dirty="0" smtClean="0">
                <a:solidFill>
                  <a:srgbClr val="000000"/>
                </a:solidFill>
                <a:cs typeface="Arial" pitchFamily="34" charset="0"/>
              </a:rPr>
              <a:t>102,2%)</a:t>
            </a:r>
          </a:p>
          <a:p>
            <a:pPr lvl="0" algn="ctr" fontAlgn="b"/>
            <a:r>
              <a:rPr lang="ru-RU" sz="1100" b="1" dirty="0" smtClean="0">
                <a:solidFill>
                  <a:srgbClr val="000000"/>
                </a:solidFill>
                <a:cs typeface="Arial" pitchFamily="34" charset="0"/>
              </a:rPr>
              <a:t>на учете БУ </a:t>
            </a:r>
            <a:r>
              <a:rPr lang="ru-RU" sz="1100" b="1" dirty="0" err="1" smtClean="0">
                <a:solidFill>
                  <a:srgbClr val="000000"/>
                </a:solidFill>
                <a:cs typeface="Arial" pitchFamily="34" charset="0"/>
              </a:rPr>
              <a:t>ХМАО-Югры</a:t>
            </a:r>
            <a:r>
              <a:rPr lang="ru-RU" sz="1100" b="1" dirty="0" smtClean="0">
                <a:solidFill>
                  <a:srgbClr val="000000"/>
                </a:solidFill>
                <a:cs typeface="Arial" pitchFamily="34" charset="0"/>
              </a:rPr>
              <a:t> "Советская ПНД" состоят с диагнозом "Наркомания" - 22 чел., с диагнозом "потребление наркотиков с вредными последствиями" – 14 чел.</a:t>
            </a:r>
            <a:endParaRPr lang="ru-RU" sz="1100" b="1" dirty="0">
              <a:solidFill>
                <a:srgbClr val="000000"/>
              </a:solidFill>
              <a:cs typeface="Arial" pitchFamily="34" charset="0"/>
            </a:endParaRPr>
          </a:p>
          <a:p>
            <a:pPr lvl="0" algn="ctr" fontAlgn="b"/>
            <a:r>
              <a:rPr lang="ru-RU" sz="1100" dirty="0">
                <a:solidFill>
                  <a:srgbClr val="000000"/>
                </a:solidFill>
                <a:latin typeface="Arial" pitchFamily="34" charset="0"/>
                <a:cs typeface="Arial" pitchFamily="34" charset="0"/>
              </a:rPr>
              <a:t>  </a:t>
            </a:r>
          </a:p>
        </p:txBody>
      </p:sp>
      <p:sp>
        <p:nvSpPr>
          <p:cNvPr id="20" name="Прямоугольник 19"/>
          <p:cNvSpPr/>
          <p:nvPr/>
        </p:nvSpPr>
        <p:spPr>
          <a:xfrm>
            <a:off x="4038600" y="4191000"/>
            <a:ext cx="1447800" cy="2277547"/>
          </a:xfrm>
          <a:prstGeom prst="rect">
            <a:avLst/>
          </a:prstGeom>
        </p:spPr>
        <p:txBody>
          <a:bodyPr wrap="square">
            <a:spAutoFit/>
          </a:bodyPr>
          <a:lstStyle/>
          <a:p>
            <a:pPr algn="ctr" fontAlgn="b"/>
            <a:r>
              <a:rPr lang="ru-RU" sz="1200" dirty="0" smtClean="0"/>
              <a:t>Уровень преступности на улицах и в общественных местах (число зарегистрированных преступлений на 10 тыс. населения) </a:t>
            </a:r>
            <a:r>
              <a:rPr lang="ru-RU" sz="1200" dirty="0" smtClean="0">
                <a:solidFill>
                  <a:srgbClr val="000000"/>
                </a:solidFill>
                <a:cs typeface="Arial" pitchFamily="34" charset="0"/>
              </a:rPr>
              <a:t>– </a:t>
            </a:r>
            <a:r>
              <a:rPr lang="ru-RU" sz="1200" b="1" dirty="0" smtClean="0">
                <a:solidFill>
                  <a:srgbClr val="000000"/>
                </a:solidFill>
                <a:cs typeface="Arial" pitchFamily="34" charset="0"/>
              </a:rPr>
              <a:t>334,5% </a:t>
            </a:r>
            <a:r>
              <a:rPr lang="ru-RU" sz="1200" dirty="0" smtClean="0">
                <a:solidFill>
                  <a:srgbClr val="000000"/>
                </a:solidFill>
                <a:cs typeface="Arial" pitchFamily="34" charset="0"/>
              </a:rPr>
              <a:t>(</a:t>
            </a:r>
            <a:r>
              <a:rPr lang="ru-RU" sz="1200" b="1" dirty="0" smtClean="0">
                <a:solidFill>
                  <a:srgbClr val="000000"/>
                </a:solidFill>
                <a:cs typeface="Arial" pitchFamily="34" charset="0"/>
              </a:rPr>
              <a:t>97,5%)</a:t>
            </a:r>
          </a:p>
          <a:p>
            <a:pPr lvl="0" algn="ctr" fontAlgn="b"/>
            <a:r>
              <a:rPr lang="ru-RU" sz="1100" b="1" dirty="0" smtClean="0">
                <a:solidFill>
                  <a:srgbClr val="000000"/>
                </a:solidFill>
                <a:cs typeface="Arial" pitchFamily="34" charset="0"/>
              </a:rPr>
              <a:t>зарегистрировано 138 преступлений</a:t>
            </a:r>
            <a:r>
              <a:rPr lang="ru-RU" sz="1100" dirty="0" smtClean="0">
                <a:solidFill>
                  <a:srgbClr val="000000"/>
                </a:solidFill>
                <a:cs typeface="Arial" pitchFamily="34" charset="0"/>
              </a:rPr>
              <a:t>  </a:t>
            </a:r>
            <a:endParaRPr lang="ru-RU" sz="1100" dirty="0">
              <a:solidFill>
                <a:srgbClr val="000000"/>
              </a:solidFill>
              <a:cs typeface="Arial" pitchFamily="34" charset="0"/>
            </a:endParaRPr>
          </a:p>
        </p:txBody>
      </p:sp>
      <p:sp>
        <p:nvSpPr>
          <p:cNvPr id="21" name="Прямоугольник 20"/>
          <p:cNvSpPr/>
          <p:nvPr/>
        </p:nvSpPr>
        <p:spPr>
          <a:xfrm>
            <a:off x="10134600" y="4191000"/>
            <a:ext cx="1828800" cy="2616101"/>
          </a:xfrm>
          <a:prstGeom prst="rect">
            <a:avLst/>
          </a:prstGeom>
        </p:spPr>
        <p:txBody>
          <a:bodyPr wrap="square">
            <a:spAutoFit/>
          </a:bodyPr>
          <a:lstStyle/>
          <a:p>
            <a:pPr lvl="0" algn="ctr" fontAlgn="b"/>
            <a:r>
              <a:rPr lang="ru-RU" sz="1200" dirty="0" smtClean="0"/>
              <a:t>Доля обучающихся образовательных организаций, охваченных мероприятиями, направленными на профилактику терроризма, с 6 по 11 классы </a:t>
            </a:r>
            <a:r>
              <a:rPr lang="ru-RU" sz="1200" dirty="0" smtClean="0">
                <a:solidFill>
                  <a:srgbClr val="000000"/>
                </a:solidFill>
                <a:cs typeface="Arial" pitchFamily="34" charset="0"/>
              </a:rPr>
              <a:t>– </a:t>
            </a:r>
          </a:p>
          <a:p>
            <a:pPr lvl="0" algn="ctr" fontAlgn="b"/>
            <a:r>
              <a:rPr lang="ru-RU" sz="1200" b="1" dirty="0" smtClean="0">
                <a:solidFill>
                  <a:srgbClr val="000000"/>
                </a:solidFill>
                <a:cs typeface="Arial" pitchFamily="34" charset="0"/>
              </a:rPr>
              <a:t>100,0% </a:t>
            </a:r>
            <a:r>
              <a:rPr lang="ru-RU" sz="1200" dirty="0" smtClean="0">
                <a:solidFill>
                  <a:srgbClr val="000000"/>
                </a:solidFill>
                <a:cs typeface="Arial" pitchFamily="34" charset="0"/>
              </a:rPr>
              <a:t>(</a:t>
            </a:r>
            <a:r>
              <a:rPr lang="ru-RU" sz="1200" b="1" dirty="0" smtClean="0">
                <a:solidFill>
                  <a:srgbClr val="000000"/>
                </a:solidFill>
                <a:cs typeface="Arial" pitchFamily="34" charset="0"/>
              </a:rPr>
              <a:t>100,8%)</a:t>
            </a:r>
          </a:p>
          <a:p>
            <a:pPr lvl="0" algn="ctr" fontAlgn="b"/>
            <a:r>
              <a:rPr lang="ru-RU" sz="1100" b="1" dirty="0" smtClean="0">
                <a:solidFill>
                  <a:srgbClr val="000000"/>
                </a:solidFill>
                <a:cs typeface="Arial" pitchFamily="34" charset="0"/>
              </a:rPr>
              <a:t>численность обучающихся образовательных организаций с 6 по 11 </a:t>
            </a:r>
            <a:r>
              <a:rPr lang="ru-RU" sz="1100" b="1" dirty="0" err="1" smtClean="0">
                <a:solidFill>
                  <a:srgbClr val="000000"/>
                </a:solidFill>
                <a:cs typeface="Arial" pitchFamily="34" charset="0"/>
              </a:rPr>
              <a:t>кл</a:t>
            </a:r>
            <a:r>
              <a:rPr lang="ru-RU" sz="1100" b="1" dirty="0" smtClean="0">
                <a:solidFill>
                  <a:srgbClr val="000000"/>
                </a:solidFill>
                <a:cs typeface="Arial" pitchFamily="34" charset="0"/>
              </a:rPr>
              <a:t>.- 2 569 чел.</a:t>
            </a:r>
            <a:endParaRPr lang="ru-RU" sz="1400" dirty="0">
              <a:solidFill>
                <a:srgbClr val="000000"/>
              </a:solidFill>
              <a:cs typeface="Arial" pitchFamily="34" charset="0"/>
            </a:endParaRPr>
          </a:p>
        </p:txBody>
      </p:sp>
    </p:spTree>
    <p:extLst>
      <p:ext uri="{BB962C8B-B14F-4D97-AF65-F5344CB8AC3E}">
        <p14:creationId xmlns:p14="http://schemas.microsoft.com/office/powerpoint/2010/main" xmlns="" val="3274351271"/>
      </p:ext>
    </p:extLst>
  </p:cSld>
  <p:clrMapOvr>
    <a:masterClrMapping/>
  </p:clrMapOvr>
  <p:transition spd="slow" advClick="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066800" y="1066799"/>
          <a:ext cx="9906000" cy="3626431"/>
        </p:xfrm>
        <a:graphic>
          <a:graphicData uri="http://schemas.openxmlformats.org/drawingml/2006/table">
            <a:tbl>
              <a:tblPr firstRow="1" bandRow="1">
                <a:tableStyleId>{6E25E649-3F16-4E02-A733-19D2CDBF48F0}</a:tableStyleId>
              </a:tblPr>
              <a:tblGrid>
                <a:gridCol w="1094686">
                  <a:extLst>
                    <a:ext uri="{9D8B030D-6E8A-4147-A177-3AD203B41FA5}">
                      <a16:colId xmlns:a16="http://schemas.microsoft.com/office/drawing/2014/main" xmlns="" val="20000"/>
                    </a:ext>
                  </a:extLst>
                </a:gridCol>
                <a:gridCol w="8811314">
                  <a:extLst>
                    <a:ext uri="{9D8B030D-6E8A-4147-A177-3AD203B41FA5}">
                      <a16:colId xmlns:a16="http://schemas.microsoft.com/office/drawing/2014/main" xmlns="" val="20001"/>
                    </a:ext>
                  </a:extLst>
                </a:gridCol>
              </a:tblGrid>
              <a:tr h="76662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Расходы на реализацию программы за 2025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70 028,2 тыс.рублей, в том числе:</a:t>
                      </a:r>
                      <a:endParaRPr lang="ru-RU" sz="1800" dirty="0">
                        <a:latin typeface="+mn-lt"/>
                        <a:cs typeface="Times New Roman Cyr"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403178">
                <a:tc>
                  <a:txBody>
                    <a:bodyPr/>
                    <a:lstStyle/>
                    <a:p>
                      <a:pPr algn="r"/>
                      <a:r>
                        <a:rPr lang="ru-RU" sz="1600" dirty="0" smtClean="0"/>
                        <a:t>64 859,2</a:t>
                      </a:r>
                      <a:endParaRPr lang="ru-RU" sz="1600" b="0" dirty="0">
                        <a:latin typeface="+mn-lt"/>
                        <a:cs typeface="Times New Roman" pitchFamily="18" charset="0"/>
                      </a:endParaRPr>
                    </a:p>
                  </a:txBody>
                  <a:tcPr/>
                </a:tc>
                <a:tc>
                  <a:txBody>
                    <a:bodyPr/>
                    <a:lstStyle/>
                    <a:p>
                      <a:pPr algn="l"/>
                      <a:r>
                        <a:rPr lang="ru-RU" sz="1400" dirty="0" smtClean="0"/>
                        <a:t>Средства субвенции на поддержку животноводства </a:t>
                      </a:r>
                      <a:r>
                        <a:rPr lang="ru-RU" sz="1400" dirty="0" err="1" smtClean="0"/>
                        <a:t>сельхозтоваропроизводителям</a:t>
                      </a:r>
                      <a:r>
                        <a:rPr lang="ru-RU" sz="1400" dirty="0" smtClean="0"/>
                        <a:t> </a:t>
                      </a:r>
                      <a:endParaRPr lang="ru-RU" sz="1400" dirty="0">
                        <a:latin typeface="+mn-lt"/>
                        <a:cs typeface="Times New Roman" pitchFamily="18" charset="0"/>
                      </a:endParaRPr>
                    </a:p>
                  </a:txBody>
                  <a:tcPr/>
                </a:tc>
                <a:extLst>
                  <a:ext uri="{0D108BD9-81ED-4DB2-BD59-A6C34878D82A}">
                    <a16:rowId xmlns:a16="http://schemas.microsoft.com/office/drawing/2014/main" xmlns="" val="10001"/>
                  </a:ext>
                </a:extLst>
              </a:tr>
              <a:tr h="395933">
                <a:tc>
                  <a:txBody>
                    <a:bodyPr/>
                    <a:lstStyle/>
                    <a:p>
                      <a:pPr algn="r"/>
                      <a:r>
                        <a:rPr lang="ru-RU" sz="1600" dirty="0" smtClean="0"/>
                        <a:t>100,0</a:t>
                      </a:r>
                      <a:endParaRPr lang="ru-RU" sz="1600" b="0" dirty="0">
                        <a:latin typeface="+mn-lt"/>
                        <a:cs typeface="Times New Roman" pitchFamily="18" charset="0"/>
                      </a:endParaRPr>
                    </a:p>
                  </a:txBody>
                  <a:tcPr/>
                </a:tc>
                <a:tc>
                  <a:txBody>
                    <a:bodyPr/>
                    <a:lstStyle/>
                    <a:p>
                      <a:r>
                        <a:rPr lang="ru-RU" sz="1400" dirty="0" smtClean="0"/>
                        <a:t>На предоставление субсидий в целях возмещения затрат сельскохозяйственным товаропроизводителям</a:t>
                      </a:r>
                      <a:endParaRPr lang="ru-RU" sz="1400" dirty="0">
                        <a:latin typeface="+mn-lt"/>
                        <a:cs typeface="Times New Roman" pitchFamily="18" charset="0"/>
                      </a:endParaRPr>
                    </a:p>
                  </a:txBody>
                  <a:tcPr/>
                </a:tc>
                <a:extLst>
                  <a:ext uri="{0D108BD9-81ED-4DB2-BD59-A6C34878D82A}">
                    <a16:rowId xmlns:a16="http://schemas.microsoft.com/office/drawing/2014/main" xmlns="" val="10002"/>
                  </a:ext>
                </a:extLst>
              </a:tr>
              <a:tr h="899850">
                <a:tc>
                  <a:txBody>
                    <a:bodyPr/>
                    <a:lstStyle/>
                    <a:p>
                      <a:pPr algn="r"/>
                      <a:r>
                        <a:rPr lang="ru-RU" sz="1600" dirty="0" smtClean="0"/>
                        <a:t>4 170,4</a:t>
                      </a:r>
                      <a:endParaRPr lang="ru-RU" sz="1600" b="0" dirty="0">
                        <a:latin typeface="+mn-lt"/>
                        <a:cs typeface="Times New Roman" pitchFamily="18" charset="0"/>
                      </a:endParaRPr>
                    </a:p>
                  </a:txBody>
                  <a:tcPr/>
                </a:tc>
                <a:tc>
                  <a:txBody>
                    <a:bodyPr/>
                    <a:lstStyle/>
                    <a:p>
                      <a:r>
                        <a:rPr lang="ru-RU" sz="1400" dirty="0" smtClean="0"/>
                        <a:t>Региональный проект «Малое и среднее предпринимательство и поддержка индивидуальной предпринимательской инициативы» (финансовая поддержка  22 субъектам малого и среднего предпринимательства и обеспечение благоприятных условий ведения предпринимательской деятельности, включая социальное предпринимательство)</a:t>
                      </a:r>
                      <a:endParaRPr lang="ru-RU" sz="1400" dirty="0">
                        <a:latin typeface="+mn-lt"/>
                        <a:cs typeface="Times New Roman" pitchFamily="18" charset="0"/>
                      </a:endParaRPr>
                    </a:p>
                  </a:txBody>
                  <a:tcPr/>
                </a:tc>
                <a:extLst>
                  <a:ext uri="{0D108BD9-81ED-4DB2-BD59-A6C34878D82A}">
                    <a16:rowId xmlns:a16="http://schemas.microsoft.com/office/drawing/2014/main" xmlns="" val="10003"/>
                  </a:ext>
                </a:extLst>
              </a:tr>
              <a:tr h="1115814">
                <a:tc>
                  <a:txBody>
                    <a:bodyPr/>
                    <a:lstStyle/>
                    <a:p>
                      <a:pPr algn="r"/>
                      <a:r>
                        <a:rPr lang="ru-RU" sz="1600" dirty="0" smtClean="0"/>
                        <a:t>898,6</a:t>
                      </a:r>
                      <a:endParaRPr lang="ru-RU" sz="1600" b="0" dirty="0">
                        <a:latin typeface="+mn-lt"/>
                        <a:cs typeface="Times New Roman" pitchFamily="18" charset="0"/>
                      </a:endParaRPr>
                    </a:p>
                  </a:txBody>
                  <a:tcPr/>
                </a:tc>
                <a:tc>
                  <a:txBody>
                    <a:bodyPr/>
                    <a:lstStyle/>
                    <a:p>
                      <a:r>
                        <a:rPr lang="ru-RU" sz="1400" dirty="0"/>
                        <a:t>Расходы на </a:t>
                      </a:r>
                      <a:r>
                        <a:rPr lang="ru-RU" sz="1400" dirty="0" smtClean="0"/>
                        <a:t>развитие потребительского рынка (проведение ярмарок выходного дня, ремонт торговых лотков для уличной торговли, поставка столов для торговых палаток, оказание услуги по организации участия товаропроизводителей г. </a:t>
                      </a:r>
                      <a:r>
                        <a:rPr lang="ru-RU" sz="1400" dirty="0" err="1" smtClean="0"/>
                        <a:t>Урая</a:t>
                      </a:r>
                      <a:r>
                        <a:rPr lang="ru-RU" sz="1400" dirty="0" smtClean="0"/>
                        <a:t> в окружной выставке-ярмарке "Товары земли Югорской" в г. Ханты-Мансийске, поощрение победителей городского конкурса "Предприниматель года")</a:t>
                      </a:r>
                      <a:endParaRPr lang="ru-RU" sz="1400" dirty="0">
                        <a:latin typeface="+mn-lt"/>
                        <a:cs typeface="Times New Roman" pitchFamily="18" charset="0"/>
                      </a:endParaRPr>
                    </a:p>
                  </a:txBody>
                  <a:tcPr/>
                </a:tc>
                <a:extLst>
                  <a:ext uri="{0D108BD9-81ED-4DB2-BD59-A6C34878D82A}">
                    <a16:rowId xmlns:a16="http://schemas.microsoft.com/office/drawing/2014/main" xmlns="" val="10005"/>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7282" name="Picture 2" descr="Животноводство рисунок - 47 фото"/>
          <p:cNvPicPr>
            <a:picLocks noChangeAspect="1" noChangeArrowheads="1"/>
          </p:cNvPicPr>
          <p:nvPr/>
        </p:nvPicPr>
        <p:blipFill>
          <a:blip r:embed="rId3" cstate="print"/>
          <a:srcRect/>
          <a:stretch>
            <a:fillRect/>
          </a:stretch>
        </p:blipFill>
        <p:spPr bwMode="auto">
          <a:xfrm>
            <a:off x="228600" y="152400"/>
            <a:ext cx="648072" cy="648072"/>
          </a:xfrm>
          <a:prstGeom prst="rect">
            <a:avLst/>
          </a:prstGeom>
          <a:noFill/>
        </p:spPr>
      </p:pic>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76200"/>
            <a:ext cx="10058400" cy="838200"/>
          </a:xfrm>
          <a:prstGeom prst="rect">
            <a:avLst/>
          </a:prstGeom>
          <a:noFill/>
        </p:spPr>
      </p:pic>
      <p:sp>
        <p:nvSpPr>
          <p:cNvPr id="14" name="Прямоугольник 13"/>
          <p:cNvSpPr/>
          <p:nvPr/>
        </p:nvSpPr>
        <p:spPr>
          <a:xfrm>
            <a:off x="1066800" y="228600"/>
            <a:ext cx="9753600"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Tree>
    <p:extLst>
      <p:ext uri="{BB962C8B-B14F-4D97-AF65-F5344CB8AC3E}">
        <p14:creationId xmlns:p14="http://schemas.microsoft.com/office/powerpoint/2010/main" xmlns="" val="4226601243"/>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1676400"/>
            <a:ext cx="1524000" cy="2169825"/>
          </a:xfrm>
          <a:prstGeom prst="rect">
            <a:avLst/>
          </a:prstGeom>
        </p:spPr>
        <p:txBody>
          <a:bodyPr wrap="square">
            <a:spAutoFit/>
          </a:bodyPr>
          <a:lstStyle/>
          <a:p>
            <a:pPr lvl="0" algn="ctr" fontAlgn="b"/>
            <a:r>
              <a:rPr lang="ru-RU" sz="1400" dirty="0">
                <a:solidFill>
                  <a:srgbClr val="000000"/>
                </a:solidFill>
                <a:cs typeface="Times New Roman" panose="02020603050405020304" pitchFamily="18" charset="0"/>
              </a:rPr>
              <a:t> </a:t>
            </a:r>
            <a:r>
              <a:rPr lang="ru-RU" sz="1200" dirty="0" smtClean="0"/>
              <a:t>Число субъектов малого и среднего предпринимательства в расчете на 10 тыс. человек населения </a:t>
            </a:r>
            <a:r>
              <a:rPr lang="ru-RU" sz="1400" dirty="0" smtClean="0">
                <a:solidFill>
                  <a:srgbClr val="000000"/>
                </a:solidFill>
                <a:cs typeface="Arial" pitchFamily="34" charset="0"/>
              </a:rPr>
              <a:t>– </a:t>
            </a:r>
          </a:p>
          <a:p>
            <a:pPr lvl="0" algn="ctr" fontAlgn="b"/>
            <a:r>
              <a:rPr lang="ru-RU" sz="1200" b="1" dirty="0" smtClean="0">
                <a:solidFill>
                  <a:srgbClr val="000000"/>
                </a:solidFill>
                <a:cs typeface="Arial" pitchFamily="34" charset="0"/>
              </a:rPr>
              <a:t>311,7 ед. </a:t>
            </a:r>
            <a:r>
              <a:rPr lang="ru-RU" sz="1200" dirty="0" smtClean="0">
                <a:solidFill>
                  <a:srgbClr val="000000"/>
                </a:solidFill>
                <a:cs typeface="Arial" pitchFamily="34" charset="0"/>
              </a:rPr>
              <a:t>(</a:t>
            </a:r>
            <a:r>
              <a:rPr lang="ru-RU" sz="1200" b="1" dirty="0" smtClean="0">
                <a:solidFill>
                  <a:srgbClr val="000000"/>
                </a:solidFill>
                <a:cs typeface="Arial" pitchFamily="34" charset="0"/>
              </a:rPr>
              <a:t>104,1%) </a:t>
            </a:r>
          </a:p>
          <a:p>
            <a:pPr lvl="0" algn="ctr" fontAlgn="b"/>
            <a:r>
              <a:rPr lang="ru-RU" sz="1100" b="1" dirty="0" smtClean="0"/>
              <a:t>число субъектов МСП – </a:t>
            </a:r>
          </a:p>
          <a:p>
            <a:pPr lvl="0" algn="ctr" fontAlgn="b"/>
            <a:r>
              <a:rPr lang="ru-RU" sz="1100" b="1" dirty="0" smtClean="0"/>
              <a:t>1 288 ед.</a:t>
            </a:r>
            <a:endParaRPr lang="ru-RU" sz="1400" b="1" dirty="0">
              <a:solidFill>
                <a:srgbClr val="000000"/>
              </a:solidFill>
              <a:cs typeface="Arial" pitchFamily="34" charset="0"/>
            </a:endParaRPr>
          </a:p>
          <a:p>
            <a:pPr lvl="0" algn="ctr" fontAlgn="b"/>
            <a:r>
              <a:rPr lang="ru-RU" sz="1400" b="1" dirty="0">
                <a:solidFill>
                  <a:srgbClr val="000000"/>
                </a:solidFill>
                <a:latin typeface="Oswald" charset="-52"/>
                <a:cs typeface="Arial" pitchFamily="34" charset="0"/>
              </a:rPr>
              <a:t>  </a:t>
            </a:r>
          </a:p>
        </p:txBody>
      </p:sp>
      <p:sp>
        <p:nvSpPr>
          <p:cNvPr id="9" name="Прямоугольник 8"/>
          <p:cNvSpPr/>
          <p:nvPr/>
        </p:nvSpPr>
        <p:spPr>
          <a:xfrm>
            <a:off x="990600" y="1066800"/>
            <a:ext cx="9601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smtClean="0">
                <a:cs typeface="Arial" pitchFamily="34" charset="0"/>
              </a:rPr>
              <a:t>Основные показатели результативности программы (степень достижения) за 2025 год</a:t>
            </a:r>
            <a:endParaRPr lang="ru-RU" dirty="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752600" y="3810000"/>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2819400" y="1676400"/>
            <a:ext cx="2362200" cy="2308324"/>
          </a:xfrm>
          <a:prstGeom prst="rect">
            <a:avLst/>
          </a:prstGeom>
        </p:spPr>
        <p:txBody>
          <a:bodyPr wrap="square">
            <a:spAutoFit/>
          </a:bodyPr>
          <a:lstStyle/>
          <a:p>
            <a:pPr lvl="0" algn="ctr" fontAlgn="b"/>
            <a:r>
              <a:rPr lang="ru-RU" sz="1200" dirty="0">
                <a:solidFill>
                  <a:srgbClr val="000000"/>
                </a:solidFill>
                <a:latin typeface="Oswald" charset="-52"/>
                <a:cs typeface="Arial" pitchFamily="34" charset="0"/>
              </a:rPr>
              <a:t> </a:t>
            </a:r>
            <a:r>
              <a:rPr lang="ru-RU" sz="1200" dirty="0" smtClean="0"/>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a:t>
            </a:r>
            <a:r>
              <a:rPr lang="ru-RU" sz="1200" dirty="0" smtClean="0">
                <a:solidFill>
                  <a:srgbClr val="000000"/>
                </a:solidFill>
                <a:cs typeface="Arial" pitchFamily="34" charset="0"/>
              </a:rPr>
              <a:t>– </a:t>
            </a:r>
          </a:p>
          <a:p>
            <a:pPr lvl="0" algn="ctr" fontAlgn="b"/>
            <a:r>
              <a:rPr lang="ru-RU" sz="1200" b="1" dirty="0" smtClean="0">
                <a:solidFill>
                  <a:srgbClr val="000000"/>
                </a:solidFill>
                <a:cs typeface="Arial" pitchFamily="34" charset="0"/>
              </a:rPr>
              <a:t>38,5%</a:t>
            </a:r>
            <a:r>
              <a:rPr lang="ru-RU" sz="1200" dirty="0" smtClean="0">
                <a:solidFill>
                  <a:srgbClr val="000000"/>
                </a:solidFill>
                <a:cs typeface="Arial" pitchFamily="34" charset="0"/>
              </a:rPr>
              <a:t> (</a:t>
            </a:r>
            <a:r>
              <a:rPr lang="ru-RU" sz="1200" b="1" dirty="0" smtClean="0">
                <a:solidFill>
                  <a:srgbClr val="000000"/>
                </a:solidFill>
                <a:cs typeface="Arial" pitchFamily="34" charset="0"/>
              </a:rPr>
              <a:t>101,3%) </a:t>
            </a:r>
            <a:r>
              <a:rPr lang="ru-RU" sz="1100" b="1" dirty="0" smtClean="0">
                <a:solidFill>
                  <a:srgbClr val="000000"/>
                </a:solidFill>
                <a:cs typeface="Arial" pitchFamily="34" charset="0"/>
              </a:rPr>
              <a:t>среднесписочная численность работников МСП - 2 135 чел. </a:t>
            </a:r>
            <a:endParaRPr lang="ru-RU" sz="1100" b="1" dirty="0">
              <a:solidFill>
                <a:srgbClr val="000000"/>
              </a:solidFill>
              <a:cs typeface="Arial" pitchFamily="34" charset="0"/>
            </a:endParaRPr>
          </a:p>
          <a:p>
            <a:pPr lvl="0" algn="ctr" fontAlgn="b"/>
            <a:r>
              <a:rPr lang="ru-RU" sz="1400" dirty="0">
                <a:solidFill>
                  <a:srgbClr val="000000"/>
                </a:solidFill>
                <a:latin typeface="Oswald" charset="-52"/>
                <a:cs typeface="Arial" pitchFamily="34" charset="0"/>
              </a:rPr>
              <a:t>  </a:t>
            </a:r>
          </a:p>
        </p:txBody>
      </p:sp>
      <p:sp>
        <p:nvSpPr>
          <p:cNvPr id="17" name="Прямоугольник 16"/>
          <p:cNvSpPr/>
          <p:nvPr/>
        </p:nvSpPr>
        <p:spPr>
          <a:xfrm>
            <a:off x="5562600" y="4267200"/>
            <a:ext cx="2057400" cy="1692771"/>
          </a:xfrm>
          <a:prstGeom prst="rect">
            <a:avLst/>
          </a:prstGeom>
        </p:spPr>
        <p:txBody>
          <a:bodyPr wrap="square">
            <a:spAutoFit/>
          </a:bodyPr>
          <a:lstStyle/>
          <a:p>
            <a:pPr lvl="0" algn="ctr" fontAlgn="b"/>
            <a:r>
              <a:rPr lang="ru-RU" sz="1200" dirty="0" smtClean="0"/>
              <a:t>Увеличение объема валового надоя молока к уровню базового года </a:t>
            </a:r>
            <a:r>
              <a:rPr lang="ru-RU" sz="1200" dirty="0" smtClean="0">
                <a:solidFill>
                  <a:srgbClr val="000000"/>
                </a:solidFill>
                <a:cs typeface="Arial" pitchFamily="34" charset="0"/>
              </a:rPr>
              <a:t>– </a:t>
            </a:r>
          </a:p>
          <a:p>
            <a:pPr lvl="0" algn="ctr" fontAlgn="b"/>
            <a:r>
              <a:rPr lang="ru-RU" sz="1200" b="1" dirty="0" smtClean="0">
                <a:solidFill>
                  <a:srgbClr val="000000"/>
                </a:solidFill>
                <a:cs typeface="Arial" pitchFamily="34" charset="0"/>
              </a:rPr>
              <a:t>1,03% </a:t>
            </a:r>
            <a:r>
              <a:rPr lang="ru-RU" sz="1200" dirty="0" smtClean="0">
                <a:solidFill>
                  <a:srgbClr val="000000"/>
                </a:solidFill>
                <a:cs typeface="Arial" pitchFamily="34" charset="0"/>
              </a:rPr>
              <a:t>(</a:t>
            </a:r>
            <a:r>
              <a:rPr lang="ru-RU" sz="1200" b="1" dirty="0" smtClean="0">
                <a:solidFill>
                  <a:srgbClr val="000000"/>
                </a:solidFill>
                <a:cs typeface="Arial" pitchFamily="34" charset="0"/>
              </a:rPr>
              <a:t>100,0%)</a:t>
            </a:r>
          </a:p>
          <a:p>
            <a:pPr lvl="0" algn="ctr" fontAlgn="b"/>
            <a:r>
              <a:rPr lang="ru-RU" sz="1100" b="1" dirty="0" smtClean="0">
                <a:solidFill>
                  <a:srgbClr val="000000"/>
                </a:solidFill>
                <a:cs typeface="Arial" pitchFamily="34" charset="0"/>
              </a:rPr>
              <a:t>по итогам года валовое производство молока составило 2 286,8 тонн (данные АО "</a:t>
            </a:r>
            <a:r>
              <a:rPr lang="ru-RU" sz="1100" b="1" dirty="0" err="1" smtClean="0">
                <a:solidFill>
                  <a:srgbClr val="000000"/>
                </a:solidFill>
                <a:cs typeface="Arial" pitchFamily="34" charset="0"/>
              </a:rPr>
              <a:t>Агроника</a:t>
            </a:r>
            <a:r>
              <a:rPr lang="ru-RU" sz="1100" b="1" dirty="0" smtClean="0">
                <a:solidFill>
                  <a:srgbClr val="000000"/>
                </a:solidFill>
                <a:cs typeface="Arial" pitchFamily="34" charset="0"/>
              </a:rPr>
              <a:t>")</a:t>
            </a:r>
            <a:endParaRPr lang="ru-RU" sz="1100" b="1" dirty="0">
              <a:solidFill>
                <a:srgbClr val="000000"/>
              </a:solidFill>
              <a:cs typeface="Arial" pitchFamily="34" charset="0"/>
            </a:endParaRPr>
          </a:p>
          <a:p>
            <a:pPr lvl="0" algn="ctr" fontAlgn="b"/>
            <a:r>
              <a:rPr lang="ru-RU" sz="1200" dirty="0">
                <a:solidFill>
                  <a:srgbClr val="000000"/>
                </a:solidFill>
                <a:cs typeface="Arial" pitchFamily="34" charset="0"/>
              </a:rPr>
              <a:t>  </a:t>
            </a:r>
          </a:p>
        </p:txBody>
      </p:sp>
      <p:sp>
        <p:nvSpPr>
          <p:cNvPr id="18" name="Прямоугольник 17"/>
          <p:cNvSpPr/>
          <p:nvPr/>
        </p:nvSpPr>
        <p:spPr>
          <a:xfrm>
            <a:off x="7772400" y="1676400"/>
            <a:ext cx="3276600" cy="2693045"/>
          </a:xfrm>
          <a:prstGeom prst="rect">
            <a:avLst/>
          </a:prstGeom>
        </p:spPr>
        <p:txBody>
          <a:bodyPr wrap="square">
            <a:spAutoFit/>
          </a:bodyPr>
          <a:lstStyle/>
          <a:p>
            <a:pPr lvl="0" algn="ctr" fontAlgn="b"/>
            <a:r>
              <a:rPr lang="ru-RU" sz="1200" dirty="0">
                <a:solidFill>
                  <a:srgbClr val="000000"/>
                </a:solidFill>
                <a:latin typeface="Oswald" charset="-52"/>
                <a:cs typeface="Times New Roman" panose="02020603050405020304" pitchFamily="18" charset="0"/>
              </a:rPr>
              <a:t> </a:t>
            </a:r>
            <a:r>
              <a:rPr lang="ru-RU" sz="1200" dirty="0" smtClean="0"/>
              <a:t>Доля сданных в аренду субъектам малого и среднего предпринимательства, организациям, образующим инфраструктуру поддержки субъектов малого и среднего предпринимательства, и </a:t>
            </a:r>
            <a:r>
              <a:rPr lang="ru-RU" sz="1200" dirty="0" err="1" smtClean="0"/>
              <a:t>самозанятым</a:t>
            </a:r>
            <a:r>
              <a:rPr lang="ru-RU" sz="1200" dirty="0" smtClean="0"/>
              <a:t> гражданам объектов недвижимого имущества, включенных в перечень муниципального имущества, предназначенный для поддержки субъектов малого и среднего предпринимательства и </a:t>
            </a:r>
            <a:r>
              <a:rPr lang="ru-RU" sz="1200" dirty="0" err="1" smtClean="0"/>
              <a:t>самозанятых</a:t>
            </a:r>
            <a:r>
              <a:rPr lang="ru-RU" sz="1200" dirty="0" smtClean="0"/>
              <a:t> граждан в общем количестве объектов недвижимого имущества, включенных в указанный перечень </a:t>
            </a:r>
            <a:r>
              <a:rPr lang="ru-RU" sz="1400" dirty="0" smtClean="0">
                <a:solidFill>
                  <a:srgbClr val="000000"/>
                </a:solidFill>
                <a:cs typeface="Arial" pitchFamily="34" charset="0"/>
              </a:rPr>
              <a:t>– </a:t>
            </a:r>
            <a:r>
              <a:rPr lang="ru-RU" sz="1200" b="1" dirty="0" smtClean="0">
                <a:solidFill>
                  <a:srgbClr val="000000"/>
                </a:solidFill>
                <a:cs typeface="Arial" pitchFamily="34" charset="0"/>
              </a:rPr>
              <a:t>84,4%</a:t>
            </a:r>
            <a:r>
              <a:rPr lang="ru-RU" sz="1200" dirty="0" smtClean="0">
                <a:solidFill>
                  <a:srgbClr val="000000"/>
                </a:solidFill>
                <a:cs typeface="Arial" pitchFamily="34" charset="0"/>
              </a:rPr>
              <a:t>(</a:t>
            </a:r>
            <a:r>
              <a:rPr lang="ru-RU" sz="1200" b="1" dirty="0" smtClean="0">
                <a:solidFill>
                  <a:srgbClr val="000000"/>
                </a:solidFill>
                <a:cs typeface="Arial" pitchFamily="34" charset="0"/>
              </a:rPr>
              <a:t>100,0%) </a:t>
            </a:r>
          </a:p>
          <a:p>
            <a:pPr lvl="0" algn="ctr" fontAlgn="b"/>
            <a:r>
              <a:rPr lang="ru-RU" sz="1100" b="1" dirty="0" smtClean="0"/>
              <a:t>переданное в аренду имущество – 27 ед.</a:t>
            </a:r>
            <a:endParaRPr lang="ru-RU" sz="1400" dirty="0">
              <a:solidFill>
                <a:srgbClr val="000000"/>
              </a:solidFill>
              <a:cs typeface="Arial" pitchFamily="34" charset="0"/>
            </a:endParaRPr>
          </a:p>
        </p:txBody>
      </p:sp>
      <p:sp>
        <p:nvSpPr>
          <p:cNvPr id="22" name="Прямоугольник 21"/>
          <p:cNvSpPr/>
          <p:nvPr/>
        </p:nvSpPr>
        <p:spPr>
          <a:xfrm>
            <a:off x="3505200" y="4343400"/>
            <a:ext cx="1752600" cy="1231106"/>
          </a:xfrm>
          <a:prstGeom prst="rect">
            <a:avLst/>
          </a:prstGeom>
        </p:spPr>
        <p:txBody>
          <a:bodyPr wrap="square">
            <a:spAutoFit/>
          </a:bodyPr>
          <a:lstStyle/>
          <a:p>
            <a:pPr lvl="0" algn="ctr" fontAlgn="b"/>
            <a:r>
              <a:rPr lang="ru-RU" sz="1400" dirty="0">
                <a:solidFill>
                  <a:srgbClr val="000000"/>
                </a:solidFill>
                <a:cs typeface="Times New Roman" panose="02020603050405020304" pitchFamily="18" charset="0"/>
              </a:rPr>
              <a:t> </a:t>
            </a:r>
            <a:r>
              <a:rPr lang="ru-RU" sz="1200" dirty="0" smtClean="0"/>
              <a:t>Обеспеченность населения стационарными и нестационарными торговыми объектами </a:t>
            </a:r>
            <a:r>
              <a:rPr lang="ru-RU" sz="1200" dirty="0" smtClean="0">
                <a:solidFill>
                  <a:srgbClr val="000000"/>
                </a:solidFill>
                <a:cs typeface="Arial" pitchFamily="34" charset="0"/>
              </a:rPr>
              <a:t>– </a:t>
            </a:r>
            <a:r>
              <a:rPr lang="ru-RU" sz="1200" b="1" dirty="0" smtClean="0">
                <a:solidFill>
                  <a:srgbClr val="000000"/>
                </a:solidFill>
                <a:cs typeface="Arial" pitchFamily="34" charset="0"/>
              </a:rPr>
              <a:t>223 ед.  </a:t>
            </a:r>
            <a:r>
              <a:rPr lang="ru-RU" sz="1200" dirty="0" smtClean="0">
                <a:solidFill>
                  <a:srgbClr val="000000"/>
                </a:solidFill>
                <a:cs typeface="Arial" pitchFamily="34" charset="0"/>
              </a:rPr>
              <a:t>(</a:t>
            </a:r>
            <a:r>
              <a:rPr lang="ru-RU" sz="1200" b="1" dirty="0" smtClean="0">
                <a:solidFill>
                  <a:srgbClr val="000000"/>
                </a:solidFill>
                <a:cs typeface="Arial" pitchFamily="34" charset="0"/>
              </a:rPr>
              <a:t>100,0%) </a:t>
            </a:r>
          </a:p>
        </p:txBody>
      </p:sp>
      <p:sp>
        <p:nvSpPr>
          <p:cNvPr id="25" name="Прямоугольник 24"/>
          <p:cNvSpPr/>
          <p:nvPr/>
        </p:nvSpPr>
        <p:spPr>
          <a:xfrm>
            <a:off x="5334000" y="1676400"/>
            <a:ext cx="2209800" cy="2400657"/>
          </a:xfrm>
          <a:prstGeom prst="rect">
            <a:avLst/>
          </a:prstGeom>
        </p:spPr>
        <p:txBody>
          <a:bodyPr wrap="square">
            <a:spAutoFit/>
          </a:bodyPr>
          <a:lstStyle/>
          <a:p>
            <a:pPr lvl="0" algn="ctr" fontAlgn="b"/>
            <a:r>
              <a:rPr lang="ru-RU" sz="1200" dirty="0" smtClean="0"/>
              <a:t>Численность занятых в сфере малого и среднего предпринимательства, включая индивидуальных предпринимателей и </a:t>
            </a:r>
            <a:r>
              <a:rPr lang="ru-RU" sz="1200" dirty="0" err="1" smtClean="0"/>
              <a:t>самозанятых</a:t>
            </a:r>
            <a:r>
              <a:rPr lang="ru-RU" sz="1200" dirty="0" smtClean="0"/>
              <a:t> </a:t>
            </a:r>
            <a:r>
              <a:rPr lang="ru-RU" sz="1200" dirty="0" smtClean="0">
                <a:solidFill>
                  <a:srgbClr val="000000"/>
                </a:solidFill>
                <a:cs typeface="Arial" pitchFamily="34" charset="0"/>
              </a:rPr>
              <a:t>– </a:t>
            </a:r>
            <a:r>
              <a:rPr lang="ru-RU" sz="1200" b="1" dirty="0" smtClean="0">
                <a:solidFill>
                  <a:srgbClr val="000000"/>
                </a:solidFill>
                <a:cs typeface="Arial" pitchFamily="34" charset="0"/>
              </a:rPr>
              <a:t>6,02 тыс.чел.</a:t>
            </a:r>
            <a:r>
              <a:rPr lang="ru-RU" sz="1200" dirty="0" smtClean="0">
                <a:solidFill>
                  <a:srgbClr val="000000"/>
                </a:solidFill>
                <a:cs typeface="Arial" pitchFamily="34" charset="0"/>
              </a:rPr>
              <a:t> (</a:t>
            </a:r>
            <a:r>
              <a:rPr lang="ru-RU" sz="1200" b="1" dirty="0" smtClean="0">
                <a:solidFill>
                  <a:srgbClr val="000000"/>
                </a:solidFill>
                <a:cs typeface="Arial" pitchFamily="34" charset="0"/>
              </a:rPr>
              <a:t>102,2%)</a:t>
            </a:r>
            <a:r>
              <a:rPr lang="ru-RU" sz="1200" dirty="0" smtClean="0"/>
              <a:t>, </a:t>
            </a:r>
          </a:p>
          <a:p>
            <a:pPr lvl="0" algn="ctr" fontAlgn="b"/>
            <a:r>
              <a:rPr lang="ru-RU" sz="1100" b="1" dirty="0" smtClean="0"/>
              <a:t>число работников микро и малых предприятий (юр. лиц) - 1044 чел., число ИП - 1 091 чел., число </a:t>
            </a:r>
            <a:r>
              <a:rPr lang="ru-RU" sz="1100" b="1" dirty="0" err="1" smtClean="0"/>
              <a:t>налогоплатильщиков</a:t>
            </a:r>
            <a:r>
              <a:rPr lang="ru-RU" sz="1100" b="1" dirty="0" smtClean="0"/>
              <a:t> на профессиональный доход - 3 881 чел. </a:t>
            </a:r>
            <a:endParaRPr lang="ru-RU" sz="1100" b="1" dirty="0">
              <a:solidFill>
                <a:srgbClr val="000000"/>
              </a:solidFill>
              <a:cs typeface="Arial" pitchFamily="34" charset="0"/>
            </a:endParaRPr>
          </a:p>
        </p:txBody>
      </p:sp>
      <p:sp>
        <p:nvSpPr>
          <p:cNvPr id="28" name="Прямоугольник 27"/>
          <p:cNvSpPr/>
          <p:nvPr/>
        </p:nvSpPr>
        <p:spPr>
          <a:xfrm>
            <a:off x="990600" y="4343400"/>
            <a:ext cx="2133600" cy="2446824"/>
          </a:xfrm>
          <a:prstGeom prst="rect">
            <a:avLst/>
          </a:prstGeom>
        </p:spPr>
        <p:txBody>
          <a:bodyPr wrap="square">
            <a:spAutoFit/>
          </a:bodyPr>
          <a:lstStyle/>
          <a:p>
            <a:pPr algn="ctr" fontAlgn="b"/>
            <a:r>
              <a:rPr lang="ru-RU" sz="1200" dirty="0" smtClean="0"/>
              <a:t>Увеличение количества объектов имущества в перечне муниципального имущества, предназначенном для поддержки субъектов малого и среднего предпринимательства и </a:t>
            </a:r>
            <a:r>
              <a:rPr lang="ru-RU" sz="1200" dirty="0" err="1" smtClean="0"/>
              <a:t>самозанятых</a:t>
            </a:r>
            <a:r>
              <a:rPr lang="ru-RU" sz="1200" dirty="0" smtClean="0"/>
              <a:t> граждан</a:t>
            </a:r>
            <a:r>
              <a:rPr lang="ru-RU" sz="1200" dirty="0" smtClean="0">
                <a:solidFill>
                  <a:srgbClr val="000000"/>
                </a:solidFill>
                <a:cs typeface="Arial" pitchFamily="34" charset="0"/>
              </a:rPr>
              <a:t>– </a:t>
            </a:r>
            <a:r>
              <a:rPr lang="ru-RU" sz="1200" b="1" dirty="0" smtClean="0">
                <a:solidFill>
                  <a:srgbClr val="000000"/>
                </a:solidFill>
                <a:cs typeface="Arial" pitchFamily="34" charset="0"/>
              </a:rPr>
              <a:t>13,2% </a:t>
            </a:r>
            <a:r>
              <a:rPr lang="ru-RU" sz="1200" dirty="0" smtClean="0">
                <a:solidFill>
                  <a:srgbClr val="000000"/>
                </a:solidFill>
                <a:cs typeface="Arial" pitchFamily="34" charset="0"/>
              </a:rPr>
              <a:t>(</a:t>
            </a:r>
            <a:r>
              <a:rPr lang="ru-RU" sz="1200" b="1" dirty="0" smtClean="0">
                <a:solidFill>
                  <a:srgbClr val="000000"/>
                </a:solidFill>
                <a:cs typeface="Arial" pitchFamily="34" charset="0"/>
              </a:rPr>
              <a:t>100,0%) </a:t>
            </a:r>
          </a:p>
          <a:p>
            <a:pPr algn="ctr" fontAlgn="b"/>
            <a:r>
              <a:rPr lang="ru-RU" sz="1100" b="1" dirty="0" smtClean="0">
                <a:solidFill>
                  <a:srgbClr val="000000"/>
                </a:solidFill>
                <a:cs typeface="Arial" pitchFamily="34" charset="0"/>
              </a:rPr>
              <a:t>кол-во объектов имущества на н.г. - 53 ед., на к.г. - 60 ед.</a:t>
            </a:r>
            <a:endParaRPr lang="ru-RU" sz="1100" b="1" dirty="0">
              <a:solidFill>
                <a:srgbClr val="000000"/>
              </a:solidFill>
              <a:cs typeface="Arial" pitchFamily="34" charset="0"/>
            </a:endParaRPr>
          </a:p>
          <a:p>
            <a:pPr lvl="0" algn="ctr" fontAlgn="b"/>
            <a:r>
              <a:rPr lang="ru-RU" sz="1100" dirty="0">
                <a:solidFill>
                  <a:srgbClr val="000000"/>
                </a:solidFill>
                <a:latin typeface="Oswald" charset="-52"/>
                <a:cs typeface="Arial" pitchFamily="34" charset="0"/>
              </a:rPr>
              <a:t>  </a:t>
            </a:r>
          </a:p>
        </p:txBody>
      </p:sp>
      <p:sp>
        <p:nvSpPr>
          <p:cNvPr id="23" name="Прямоугольник 22"/>
          <p:cNvSpPr/>
          <p:nvPr/>
        </p:nvSpPr>
        <p:spPr>
          <a:xfrm>
            <a:off x="7848600" y="4343400"/>
            <a:ext cx="3276600" cy="1938992"/>
          </a:xfrm>
          <a:prstGeom prst="rect">
            <a:avLst/>
          </a:prstGeom>
        </p:spPr>
        <p:txBody>
          <a:bodyPr wrap="square">
            <a:spAutoFit/>
          </a:bodyPr>
          <a:lstStyle/>
          <a:p>
            <a:pPr algn="ctr" fontAlgn="b"/>
            <a:r>
              <a:rPr lang="ru-RU" sz="1200" dirty="0" smtClean="0"/>
              <a:t>Увеличение производства (реализации) молока и молокопродуктов (в пересчете на молоко) к уровню базового года </a:t>
            </a:r>
            <a:r>
              <a:rPr lang="ru-RU" sz="1200" dirty="0" smtClean="0">
                <a:solidFill>
                  <a:srgbClr val="000000"/>
                </a:solidFill>
                <a:cs typeface="Arial" pitchFamily="34" charset="0"/>
              </a:rPr>
              <a:t>– </a:t>
            </a:r>
            <a:r>
              <a:rPr lang="ru-RU" sz="1200" b="1" dirty="0" smtClean="0">
                <a:solidFill>
                  <a:srgbClr val="000000"/>
                </a:solidFill>
                <a:cs typeface="Arial" pitchFamily="34" charset="0"/>
              </a:rPr>
              <a:t>14,1% </a:t>
            </a:r>
            <a:r>
              <a:rPr lang="ru-RU" sz="1200" dirty="0" smtClean="0">
                <a:solidFill>
                  <a:srgbClr val="000000"/>
                </a:solidFill>
                <a:cs typeface="Arial" pitchFamily="34" charset="0"/>
              </a:rPr>
              <a:t>(</a:t>
            </a:r>
            <a:r>
              <a:rPr lang="ru-RU" sz="1200" b="1" dirty="0" smtClean="0">
                <a:solidFill>
                  <a:srgbClr val="000000"/>
                </a:solidFill>
                <a:cs typeface="Arial" pitchFamily="34" charset="0"/>
              </a:rPr>
              <a:t>100,0%) </a:t>
            </a:r>
          </a:p>
          <a:p>
            <a:pPr algn="ctr" fontAlgn="b"/>
            <a:r>
              <a:rPr lang="ru-RU" sz="1100" b="1" dirty="0" smtClean="0">
                <a:solidFill>
                  <a:srgbClr val="000000"/>
                </a:solidFill>
                <a:cs typeface="Arial" pitchFamily="34" charset="0"/>
              </a:rPr>
              <a:t>по итогам года производство (реализация) молока и молокопродуктов (в пересчете на молоко) составило 3 012,7 тонн (данные АО "</a:t>
            </a:r>
            <a:r>
              <a:rPr lang="ru-RU" sz="1100" b="1" dirty="0" err="1" smtClean="0">
                <a:solidFill>
                  <a:srgbClr val="000000"/>
                </a:solidFill>
                <a:cs typeface="Arial" pitchFamily="34" charset="0"/>
              </a:rPr>
              <a:t>Агроника</a:t>
            </a:r>
            <a:r>
              <a:rPr lang="ru-RU" sz="1100" b="1" dirty="0" smtClean="0">
                <a:solidFill>
                  <a:srgbClr val="000000"/>
                </a:solidFill>
                <a:cs typeface="Arial" pitchFamily="34" charset="0"/>
              </a:rPr>
              <a:t> ")</a:t>
            </a:r>
          </a:p>
          <a:p>
            <a:pPr lvl="0" algn="ctr" fontAlgn="b"/>
            <a:endParaRPr lang="ru-RU" sz="1400" b="1" dirty="0">
              <a:solidFill>
                <a:srgbClr val="000000"/>
              </a:solidFill>
              <a:latin typeface="Oswald" charset="-52"/>
              <a:cs typeface="Arial" pitchFamily="34" charset="0"/>
            </a:endParaRPr>
          </a:p>
          <a:p>
            <a:pPr lvl="0" algn="ctr" fontAlgn="b"/>
            <a:r>
              <a:rPr lang="ru-RU" sz="1400" dirty="0">
                <a:solidFill>
                  <a:srgbClr val="000000"/>
                </a:solidFill>
                <a:latin typeface="Arial" pitchFamily="34" charset="0"/>
                <a:cs typeface="Arial" pitchFamily="34" charset="0"/>
              </a:rPr>
              <a:t>  </a:t>
            </a:r>
          </a:p>
        </p:txBody>
      </p:sp>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990600" y="0"/>
            <a:ext cx="9753600" cy="887970"/>
          </a:xfrm>
          <a:prstGeom prst="rect">
            <a:avLst/>
          </a:prstGeom>
          <a:noFill/>
        </p:spPr>
      </p:pic>
      <p:sp>
        <p:nvSpPr>
          <p:cNvPr id="19" name="Прямоугольник 18"/>
          <p:cNvSpPr/>
          <p:nvPr/>
        </p:nvSpPr>
        <p:spPr>
          <a:xfrm>
            <a:off x="990600" y="152400"/>
            <a:ext cx="9601200" cy="646331"/>
          </a:xfrm>
          <a:prstGeom prst="rect">
            <a:avLst/>
          </a:prstGeom>
        </p:spPr>
        <p:txBody>
          <a:bodyPr wrap="square">
            <a:spAutoFit/>
          </a:bodyPr>
          <a:lstStyle/>
          <a:p>
            <a:pPr fontAlgn="b"/>
            <a:r>
              <a:rPr lang="ru-RU" dirty="0" smtClean="0">
                <a:solidFill>
                  <a:schemeClr val="bg1"/>
                </a:solidFill>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endParaRPr lang="ru-RU" dirty="0">
              <a:solidFill>
                <a:schemeClr val="bg1"/>
              </a:solidFill>
              <a:cs typeface="Times New Roman" panose="02020603050405020304" pitchFamily="18" charset="0"/>
            </a:endParaRPr>
          </a:p>
        </p:txBody>
      </p:sp>
      <p:pic>
        <p:nvPicPr>
          <p:cNvPr id="20" name="Picture 2" descr="Животноводство рисунок - 47 фото"/>
          <p:cNvPicPr>
            <a:picLocks noChangeAspect="1" noChangeArrowheads="1"/>
          </p:cNvPicPr>
          <p:nvPr/>
        </p:nvPicPr>
        <p:blipFill>
          <a:blip r:embed="rId4" cstate="print"/>
          <a:srcRect/>
          <a:stretch>
            <a:fillRect/>
          </a:stretch>
        </p:blipFill>
        <p:spPr bwMode="auto">
          <a:xfrm>
            <a:off x="228600" y="152400"/>
            <a:ext cx="648072" cy="648072"/>
          </a:xfrm>
          <a:prstGeom prst="rect">
            <a:avLst/>
          </a:prstGeom>
          <a:noFill/>
        </p:spPr>
      </p:pic>
    </p:spTree>
    <p:extLst>
      <p:ext uri="{BB962C8B-B14F-4D97-AF65-F5344CB8AC3E}">
        <p14:creationId xmlns:p14="http://schemas.microsoft.com/office/powerpoint/2010/main" xmlns="" val="3828289504"/>
      </p:ext>
    </p:extLst>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066800" y="990600"/>
          <a:ext cx="9906000" cy="2209800"/>
        </p:xfrm>
        <a:graphic>
          <a:graphicData uri="http://schemas.openxmlformats.org/drawingml/2006/table">
            <a:tbl>
              <a:tblPr firstRow="1" bandRow="1">
                <a:tableStyleId>{6E25E649-3F16-4E02-A733-19D2CDBF48F0}</a:tableStyleId>
              </a:tblPr>
              <a:tblGrid>
                <a:gridCol w="1651000">
                  <a:extLst>
                    <a:ext uri="{9D8B030D-6E8A-4147-A177-3AD203B41FA5}">
                      <a16:colId xmlns:a16="http://schemas.microsoft.com/office/drawing/2014/main" xmlns="" val="20000"/>
                    </a:ext>
                  </a:extLst>
                </a:gridCol>
                <a:gridCol w="8255000">
                  <a:extLst>
                    <a:ext uri="{9D8B030D-6E8A-4147-A177-3AD203B41FA5}">
                      <a16:colId xmlns:a16="http://schemas.microsoft.com/office/drawing/2014/main" xmlns="" val="20001"/>
                    </a:ext>
                  </a:extLst>
                </a:gridCol>
              </a:tblGrid>
              <a:tr h="7920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t>Расходы на реализацию программы за </a:t>
                      </a:r>
                      <a:r>
                        <a:rPr lang="ru-RU" sz="1800" dirty="0" smtClean="0"/>
                        <a:t>2025 </a:t>
                      </a:r>
                      <a:r>
                        <a:rPr lang="ru-RU" sz="18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21 849,0</a:t>
                      </a:r>
                      <a:r>
                        <a:rPr lang="ru-RU" sz="1800" baseline="0" dirty="0" smtClean="0"/>
                        <a:t> </a:t>
                      </a:r>
                      <a:r>
                        <a:rPr lang="ru-RU" sz="1800" dirty="0" smtClean="0"/>
                        <a:t>тыс.рублей</a:t>
                      </a:r>
                      <a:r>
                        <a:rPr lang="ru-RU" sz="1800" dirty="0"/>
                        <a:t>, </a:t>
                      </a:r>
                      <a:r>
                        <a:rPr lang="ru-RU" sz="1400" dirty="0"/>
                        <a:t>в том числе:</a:t>
                      </a:r>
                      <a:endParaRPr lang="ru-RU" dirty="0">
                        <a:latin typeface="+mn-lt"/>
                        <a:cs typeface="Times New Roman" pitchFamily="18" charset="0"/>
                      </a:endParaRPr>
                    </a:p>
                  </a:txBody>
                  <a:tcPr/>
                </a:tc>
                <a:tc hMerge="1">
                  <a:txBody>
                    <a:bodyPr/>
                    <a:lstStyle/>
                    <a:p>
                      <a:endParaRPr lang="ru-RU" dirty="0"/>
                    </a:p>
                  </a:txBody>
                  <a:tcPr/>
                </a:tc>
                <a:extLst>
                  <a:ext uri="{0D108BD9-81ED-4DB2-BD59-A6C34878D82A}">
                    <a16:rowId xmlns:a16="http://schemas.microsoft.com/office/drawing/2014/main" xmlns="" val="10000"/>
                  </a:ext>
                </a:extLst>
              </a:tr>
              <a:tr h="350911">
                <a:tc>
                  <a:txBody>
                    <a:bodyPr/>
                    <a:lstStyle/>
                    <a:p>
                      <a:pPr algn="r"/>
                      <a:r>
                        <a:rPr lang="ru-RU" sz="1600" dirty="0" smtClean="0"/>
                        <a:t>16 746,3</a:t>
                      </a:r>
                      <a:endParaRPr lang="ru-RU" sz="1600" b="1" dirty="0">
                        <a:latin typeface="+mn-lt"/>
                        <a:cs typeface="Times New Roman" pitchFamily="18" charset="0"/>
                      </a:endParaRPr>
                    </a:p>
                  </a:txBody>
                  <a:tcPr/>
                </a:tc>
                <a:tc>
                  <a:txBody>
                    <a:bodyPr/>
                    <a:lstStyle/>
                    <a:p>
                      <a:pPr algn="l"/>
                      <a:r>
                        <a:rPr lang="ru-RU" sz="1600" dirty="0"/>
                        <a:t>Расходы на обеспечение деятельности (оказание услуг) МБУ Газета «Знамя»</a:t>
                      </a:r>
                      <a:endParaRPr lang="ru-RU" sz="1600" dirty="0">
                        <a:latin typeface="+mn-lt"/>
                        <a:cs typeface="Times New Roman" pitchFamily="18" charset="0"/>
                      </a:endParaRPr>
                    </a:p>
                  </a:txBody>
                  <a:tcPr/>
                </a:tc>
                <a:extLst>
                  <a:ext uri="{0D108BD9-81ED-4DB2-BD59-A6C34878D82A}">
                    <a16:rowId xmlns:a16="http://schemas.microsoft.com/office/drawing/2014/main" xmlns="" val="10001"/>
                  </a:ext>
                </a:extLst>
              </a:tr>
              <a:tr h="533400">
                <a:tc>
                  <a:txBody>
                    <a:bodyPr/>
                    <a:lstStyle/>
                    <a:p>
                      <a:pPr algn="r"/>
                      <a:r>
                        <a:rPr lang="ru-RU" sz="1600" dirty="0" smtClean="0"/>
                        <a:t>3 134,4</a:t>
                      </a:r>
                      <a:endParaRPr lang="ru-RU" sz="1600" b="1" dirty="0">
                        <a:latin typeface="+mn-lt"/>
                        <a:cs typeface="Times New Roman" pitchFamily="18" charset="0"/>
                      </a:endParaRPr>
                    </a:p>
                  </a:txBody>
                  <a:tcPr/>
                </a:tc>
                <a:tc>
                  <a:txBody>
                    <a:bodyPr/>
                    <a:lstStyle/>
                    <a:p>
                      <a:r>
                        <a:rPr lang="ru-RU" sz="1600" dirty="0"/>
                        <a:t>Реализация мероприятий программы в области информатизации, информационной безопасности</a:t>
                      </a:r>
                      <a:endParaRPr lang="ru-RU" sz="1600" dirty="0">
                        <a:latin typeface="+mn-lt"/>
                        <a:cs typeface="Times New Roman" pitchFamily="18" charset="0"/>
                      </a:endParaRPr>
                    </a:p>
                  </a:txBody>
                  <a:tcPr/>
                </a:tc>
                <a:extLst>
                  <a:ext uri="{0D108BD9-81ED-4DB2-BD59-A6C34878D82A}">
                    <a16:rowId xmlns:a16="http://schemas.microsoft.com/office/drawing/2014/main" xmlns="" val="10002"/>
                  </a:ext>
                </a:extLst>
              </a:tr>
              <a:tr h="487680">
                <a:tc>
                  <a:txBody>
                    <a:bodyPr/>
                    <a:lstStyle/>
                    <a:p>
                      <a:pPr algn="r"/>
                      <a:r>
                        <a:rPr lang="ru-RU" sz="1600" dirty="0" smtClean="0"/>
                        <a:t>1 968,3</a:t>
                      </a:r>
                      <a:endParaRPr lang="ru-RU" sz="1600" b="1" dirty="0">
                        <a:latin typeface="+mn-lt"/>
                        <a:cs typeface="Times New Roman" pitchFamily="18" charset="0"/>
                      </a:endParaRPr>
                    </a:p>
                  </a:txBody>
                  <a:tcPr/>
                </a:tc>
                <a:tc>
                  <a:txBody>
                    <a:bodyPr/>
                    <a:lstStyle/>
                    <a:p>
                      <a:r>
                        <a:rPr lang="ru-RU" sz="1600" dirty="0"/>
                        <a:t>На проведение информационных мероприятий</a:t>
                      </a:r>
                      <a:endParaRPr lang="ru-RU" sz="1600" dirty="0">
                        <a:latin typeface="+mn-lt"/>
                        <a:cs typeface="Times New Roman" pitchFamily="18" charset="0"/>
                      </a:endParaRPr>
                    </a:p>
                  </a:txBody>
                  <a:tcPr/>
                </a:tc>
                <a:extLst>
                  <a:ext uri="{0D108BD9-81ED-4DB2-BD59-A6C34878D82A}">
                    <a16:rowId xmlns:a16="http://schemas.microsoft.com/office/drawing/2014/main" xmlns="" val="10003"/>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5474" name="Picture 2" descr="компьютер значок в Technology and Hardware"/>
          <p:cNvPicPr>
            <a:picLocks noChangeAspect="1" noChangeArrowheads="1"/>
          </p:cNvPicPr>
          <p:nvPr/>
        </p:nvPicPr>
        <p:blipFill>
          <a:blip r:embed="rId3" cstate="print"/>
          <a:srcRect/>
          <a:stretch>
            <a:fillRect/>
          </a:stretch>
        </p:blipFill>
        <p:spPr bwMode="auto">
          <a:xfrm>
            <a:off x="381000" y="76200"/>
            <a:ext cx="621506" cy="621506"/>
          </a:xfrm>
          <a:prstGeom prst="rect">
            <a:avLst/>
          </a:prstGeom>
          <a:noFill/>
        </p:spPr>
      </p:pic>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4" name="Прямоугольник 13"/>
          <p:cNvSpPr/>
          <p:nvPr/>
        </p:nvSpPr>
        <p:spPr>
          <a:xfrm>
            <a:off x="1066800" y="152400"/>
            <a:ext cx="98298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«Информационное общество –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
        <p:nvSpPr>
          <p:cNvPr id="15" name="Прямоугольник 14"/>
          <p:cNvSpPr/>
          <p:nvPr/>
        </p:nvSpPr>
        <p:spPr>
          <a:xfrm>
            <a:off x="1066800" y="3429000"/>
            <a:ext cx="99060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1" dirty="0">
                <a:cs typeface="Arial" pitchFamily="34" charset="0"/>
              </a:rPr>
              <a:t>Основные показатели результативности программы за </a:t>
            </a:r>
            <a:r>
              <a:rPr lang="ru-RU" b="1" dirty="0" smtClean="0">
                <a:cs typeface="Arial" pitchFamily="34" charset="0"/>
              </a:rPr>
              <a:t>2025 год</a:t>
            </a:r>
            <a:endParaRPr lang="ru-RU" dirty="0">
              <a:cs typeface="Arial" pitchFamily="34" charset="0"/>
            </a:endParaRPr>
          </a:p>
        </p:txBody>
      </p:sp>
      <p:sp>
        <p:nvSpPr>
          <p:cNvPr id="16" name="Прямоугольник 15"/>
          <p:cNvSpPr/>
          <p:nvPr/>
        </p:nvSpPr>
        <p:spPr>
          <a:xfrm>
            <a:off x="5867400" y="4114800"/>
            <a:ext cx="1600200" cy="1384995"/>
          </a:xfrm>
          <a:prstGeom prst="rect">
            <a:avLst/>
          </a:prstGeom>
        </p:spPr>
        <p:txBody>
          <a:bodyPr wrap="square">
            <a:spAutoFit/>
          </a:bodyPr>
          <a:lstStyle/>
          <a:p>
            <a:pPr algn="ctr" fontAlgn="b"/>
            <a:r>
              <a:rPr lang="ru-RU" sz="1200" dirty="0" smtClean="0"/>
              <a:t>Количество информационных материалов о деятельности ОМСУ в теле- и радио эфирах </a:t>
            </a:r>
            <a:r>
              <a:rPr lang="ru-RU" sz="1200" dirty="0" smtClean="0">
                <a:solidFill>
                  <a:srgbClr val="000000"/>
                </a:solidFill>
                <a:cs typeface="Arial" pitchFamily="34" charset="0"/>
              </a:rPr>
              <a:t>– </a:t>
            </a:r>
            <a:r>
              <a:rPr lang="ru-RU" sz="1200" b="1" dirty="0" smtClean="0">
                <a:solidFill>
                  <a:srgbClr val="000000"/>
                </a:solidFill>
                <a:cs typeface="Arial" pitchFamily="34" charset="0"/>
              </a:rPr>
              <a:t>649 шт. (100%)</a:t>
            </a:r>
            <a:endParaRPr lang="ru-RU" sz="1200" b="1" dirty="0">
              <a:solidFill>
                <a:srgbClr val="000000"/>
              </a:solidFill>
              <a:cs typeface="Arial" pitchFamily="34" charset="0"/>
            </a:endParaRPr>
          </a:p>
        </p:txBody>
      </p:sp>
      <p:sp>
        <p:nvSpPr>
          <p:cNvPr id="17" name="Прямоугольник 16"/>
          <p:cNvSpPr/>
          <p:nvPr/>
        </p:nvSpPr>
        <p:spPr>
          <a:xfrm>
            <a:off x="1066800" y="4114800"/>
            <a:ext cx="2133600" cy="2031325"/>
          </a:xfrm>
          <a:prstGeom prst="rect">
            <a:avLst/>
          </a:prstGeom>
        </p:spPr>
        <p:txBody>
          <a:bodyPr wrap="square">
            <a:spAutoFit/>
          </a:bodyPr>
          <a:lstStyle/>
          <a:p>
            <a:pPr algn="ctr"/>
            <a:r>
              <a:rPr lang="ru-RU" sz="1400" dirty="0" smtClean="0"/>
              <a:t>Доля расходов на закупку и (или) аренду отечественного программного обеспечения и платформ от общих расходов на закупку или аренду программного обеспечения </a:t>
            </a:r>
            <a:r>
              <a:rPr lang="ru-RU" sz="1400" dirty="0" smtClean="0">
                <a:solidFill>
                  <a:srgbClr val="000000"/>
                </a:solidFill>
                <a:cs typeface="Arial" pitchFamily="34" charset="0"/>
              </a:rPr>
              <a:t>– </a:t>
            </a:r>
            <a:r>
              <a:rPr lang="ru-RU" sz="1400" b="1" dirty="0" smtClean="0">
                <a:solidFill>
                  <a:srgbClr val="000000"/>
                </a:solidFill>
                <a:cs typeface="Arial" pitchFamily="34" charset="0"/>
              </a:rPr>
              <a:t>100%</a:t>
            </a:r>
            <a:endParaRPr lang="ru-RU" sz="1400" dirty="0"/>
          </a:p>
        </p:txBody>
      </p:sp>
      <p:sp>
        <p:nvSpPr>
          <p:cNvPr id="18" name="Прямоугольник 17"/>
          <p:cNvSpPr/>
          <p:nvPr/>
        </p:nvSpPr>
        <p:spPr>
          <a:xfrm>
            <a:off x="3733800" y="4114800"/>
            <a:ext cx="1752600" cy="1200329"/>
          </a:xfrm>
          <a:prstGeom prst="rect">
            <a:avLst/>
          </a:prstGeom>
        </p:spPr>
        <p:txBody>
          <a:bodyPr wrap="square">
            <a:spAutoFit/>
          </a:bodyPr>
          <a:lstStyle/>
          <a:p>
            <a:pPr algn="ctr" fontAlgn="b"/>
            <a:r>
              <a:rPr lang="ru-RU" sz="1200" dirty="0" smtClean="0"/>
              <a:t>Средний срок простоя государственных и муниципальных систем в результате компьютерных атак</a:t>
            </a:r>
            <a:r>
              <a:rPr lang="ru-RU" sz="1200" dirty="0" smtClean="0">
                <a:solidFill>
                  <a:srgbClr val="000000"/>
                </a:solidFill>
                <a:cs typeface="Arial" pitchFamily="34" charset="0"/>
              </a:rPr>
              <a:t>– </a:t>
            </a:r>
            <a:r>
              <a:rPr lang="ru-RU" sz="1200" b="1" dirty="0" smtClean="0">
                <a:solidFill>
                  <a:srgbClr val="000000"/>
                </a:solidFill>
                <a:cs typeface="Arial" pitchFamily="34" charset="0"/>
              </a:rPr>
              <a:t>0 (100%)</a:t>
            </a:r>
            <a:endParaRPr lang="ru-RU" sz="1200" b="1" dirty="0">
              <a:solidFill>
                <a:srgbClr val="000000"/>
              </a:solidFill>
              <a:cs typeface="Arial" pitchFamily="34" charset="0"/>
            </a:endParaRPr>
          </a:p>
        </p:txBody>
      </p:sp>
      <p:sp>
        <p:nvSpPr>
          <p:cNvPr id="19" name="Прямоугольник 18"/>
          <p:cNvSpPr/>
          <p:nvPr/>
        </p:nvSpPr>
        <p:spPr>
          <a:xfrm>
            <a:off x="8305800" y="4114800"/>
            <a:ext cx="2057400" cy="1569660"/>
          </a:xfrm>
          <a:prstGeom prst="rect">
            <a:avLst/>
          </a:prstGeom>
        </p:spPr>
        <p:txBody>
          <a:bodyPr wrap="square">
            <a:spAutoFit/>
          </a:bodyPr>
          <a:lstStyle/>
          <a:p>
            <a:pPr algn="ctr" fontAlgn="b"/>
            <a:r>
              <a:rPr lang="ru-RU" sz="1200" dirty="0" smtClean="0"/>
              <a:t>Количество публикаций о деятельности ОМСУ и социально-экономических преобразованиях в муниципальном образовании в печатном и сетевом издании газеты «Знамя»</a:t>
            </a:r>
            <a:r>
              <a:rPr lang="ru-RU" sz="1200" dirty="0" smtClean="0">
                <a:solidFill>
                  <a:srgbClr val="000000"/>
                </a:solidFill>
                <a:cs typeface="Arial" pitchFamily="34" charset="0"/>
              </a:rPr>
              <a:t>– </a:t>
            </a:r>
            <a:r>
              <a:rPr lang="ru-RU" sz="1200" b="1" dirty="0" smtClean="0">
                <a:solidFill>
                  <a:srgbClr val="000000"/>
                </a:solidFill>
                <a:cs typeface="Arial" pitchFamily="34" charset="0"/>
              </a:rPr>
              <a:t>537 шт.(100%)</a:t>
            </a:r>
            <a:endParaRPr lang="ru-RU" sz="1200" b="1" dirty="0">
              <a:solidFill>
                <a:srgbClr val="000000"/>
              </a:solidFill>
              <a:cs typeface="Arial" pitchFamily="34" charset="0"/>
            </a:endParaRPr>
          </a:p>
        </p:txBody>
      </p:sp>
    </p:spTree>
    <p:extLst>
      <p:ext uri="{BB962C8B-B14F-4D97-AF65-F5344CB8AC3E}">
        <p14:creationId xmlns:p14="http://schemas.microsoft.com/office/powerpoint/2010/main" xmlns="" val="1893971297"/>
      </p:ext>
    </p:extLst>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066800" y="1066800"/>
          <a:ext cx="10363200" cy="3737208"/>
        </p:xfrm>
        <a:graphic>
          <a:graphicData uri="http://schemas.openxmlformats.org/drawingml/2006/table">
            <a:tbl>
              <a:tblPr firstRow="1" bandRow="1">
                <a:tableStyleId>{6E25E649-3F16-4E02-A733-19D2CDBF48F0}</a:tableStyleId>
              </a:tblPr>
              <a:tblGrid>
                <a:gridCol w="1913207">
                  <a:extLst>
                    <a:ext uri="{9D8B030D-6E8A-4147-A177-3AD203B41FA5}">
                      <a16:colId xmlns:a16="http://schemas.microsoft.com/office/drawing/2014/main" xmlns="" val="20000"/>
                    </a:ext>
                  </a:extLst>
                </a:gridCol>
                <a:gridCol w="8449993">
                  <a:extLst>
                    <a:ext uri="{9D8B030D-6E8A-4147-A177-3AD203B41FA5}">
                      <a16:colId xmlns:a16="http://schemas.microsoft.com/office/drawing/2014/main" xmlns="" val="20001"/>
                    </a:ext>
                  </a:extLst>
                </a:gridCol>
              </a:tblGrid>
              <a:tr h="45720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t>Расходы на реализацию программы за </a:t>
                      </a:r>
                      <a:r>
                        <a:rPr lang="ru-RU" sz="1600" dirty="0" smtClean="0"/>
                        <a:t>2025 </a:t>
                      </a:r>
                      <a:r>
                        <a:rPr lang="ru-RU" sz="16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78 514,9 </a:t>
                      </a:r>
                      <a:r>
                        <a:rPr lang="ru-RU" sz="1600" dirty="0"/>
                        <a:t>тыс.рублей, в том числе:</a:t>
                      </a:r>
                      <a:endParaRPr lang="ru-RU" sz="1600" b="1" dirty="0">
                        <a:latin typeface="+mn-lt"/>
                        <a:cs typeface="Times New Roman Cyr" pitchFamily="18" charset="0"/>
                      </a:endParaRPr>
                    </a:p>
                  </a:txBody>
                  <a:tcPr marL="121920" marR="121920"/>
                </a:tc>
                <a:tc hMerge="1">
                  <a:txBody>
                    <a:bodyPr/>
                    <a:lstStyle/>
                    <a:p>
                      <a:endParaRPr lang="ru-RU" dirty="0"/>
                    </a:p>
                  </a:txBody>
                  <a:tcPr/>
                </a:tc>
                <a:extLst>
                  <a:ext uri="{0D108BD9-81ED-4DB2-BD59-A6C34878D82A}">
                    <a16:rowId xmlns:a16="http://schemas.microsoft.com/office/drawing/2014/main" xmlns="" val="10000"/>
                  </a:ext>
                </a:extLst>
              </a:tr>
              <a:tr h="704335">
                <a:tc>
                  <a:txBody>
                    <a:bodyPr/>
                    <a:lstStyle/>
                    <a:p>
                      <a:pPr algn="r"/>
                      <a:r>
                        <a:rPr lang="ru-RU" sz="1600" dirty="0" smtClean="0"/>
                        <a:t>48 906,7</a:t>
                      </a:r>
                      <a:endParaRPr lang="ru-RU" sz="1600" b="1" dirty="0">
                        <a:latin typeface="+mn-lt"/>
                        <a:cs typeface="Times New Roman Cyr" pitchFamily="18" charset="0"/>
                      </a:endParaRPr>
                    </a:p>
                  </a:txBody>
                  <a:tcPr marL="121920" marR="121920"/>
                </a:tc>
                <a:tc>
                  <a:txBody>
                    <a:bodyPr/>
                    <a:lstStyle/>
                    <a:p>
                      <a:pPr algn="l"/>
                      <a:r>
                        <a:rPr lang="ru-RU" sz="1600" dirty="0"/>
                        <a:t>Реализация программ формирования комфортной городской среды в рамках регионального проекта «Формирование комфортной городской среды» национального проекта </a:t>
                      </a:r>
                      <a:r>
                        <a:rPr lang="ru-RU" sz="1600" dirty="0" smtClean="0"/>
                        <a:t>«Инфраструктура для жизни»(</a:t>
                      </a:r>
                      <a:r>
                        <a:rPr lang="ru-RU" sz="1600" kern="1200" dirty="0" err="1" smtClean="0"/>
                        <a:t>благоустроительные</a:t>
                      </a:r>
                      <a:r>
                        <a:rPr lang="ru-RU" sz="1600" kern="1200" dirty="0" smtClean="0"/>
                        <a:t> работы "Пешеходная зона в микрорайоне 1А (вдоль территории новой школы)") </a:t>
                      </a:r>
                      <a:endParaRPr lang="ru-RU" sz="1600" b="0" dirty="0">
                        <a:latin typeface="+mn-lt"/>
                        <a:cs typeface="Times New Roman Cyr" pitchFamily="18" charset="0"/>
                      </a:endParaRPr>
                    </a:p>
                  </a:txBody>
                  <a:tcPr marL="121920" marR="121920"/>
                </a:tc>
                <a:extLst>
                  <a:ext uri="{0D108BD9-81ED-4DB2-BD59-A6C34878D82A}">
                    <a16:rowId xmlns:a16="http://schemas.microsoft.com/office/drawing/2014/main" xmlns="" val="10001"/>
                  </a:ext>
                </a:extLst>
              </a:tr>
              <a:tr h="661392">
                <a:tc>
                  <a:txBody>
                    <a:bodyPr/>
                    <a:lstStyle/>
                    <a:p>
                      <a:pPr algn="r"/>
                      <a:r>
                        <a:rPr lang="ru-RU" sz="1600" dirty="0" smtClean="0"/>
                        <a:t>5 802,9</a:t>
                      </a:r>
                      <a:endParaRPr lang="ru-RU" sz="1600" b="0" dirty="0">
                        <a:latin typeface="+mn-lt"/>
                        <a:cs typeface="Times New Roman Cyr" pitchFamily="18" charset="0"/>
                      </a:endParaRPr>
                    </a:p>
                  </a:txBody>
                  <a:tcPr marL="121920" marR="121920"/>
                </a:tc>
                <a:tc>
                  <a:txBody>
                    <a:bodyPr/>
                    <a:lstStyle/>
                    <a:p>
                      <a:r>
                        <a:rPr lang="ru-RU" sz="1600" dirty="0"/>
                        <a:t>Реализация мероприятий по благоустройству дворовых и общественных территорий (в рамках </a:t>
                      </a:r>
                      <a:r>
                        <a:rPr kumimoji="0" lang="ru-RU" sz="1600" kern="1200" dirty="0"/>
                        <a:t>финансовой поддержки НК «ЛУКОЙЛ» </a:t>
                      </a:r>
                      <a:r>
                        <a:rPr lang="ru-RU" sz="1600" kern="1200" dirty="0"/>
                        <a:t>Комплексное благоустройство территории</a:t>
                      </a:r>
                      <a:r>
                        <a:rPr lang="ru-RU" sz="1600" kern="1200" baseline="0" dirty="0"/>
                        <a:t> «</a:t>
                      </a:r>
                      <a:r>
                        <a:rPr lang="ru-RU" sz="1600" kern="1200" baseline="0" dirty="0" err="1"/>
                        <a:t>Историко</a:t>
                      </a:r>
                      <a:r>
                        <a:rPr lang="ru-RU" sz="1600" kern="1200" baseline="0" dirty="0"/>
                        <a:t> –мемориальный комплекс» (1 этап)</a:t>
                      </a:r>
                      <a:endParaRPr lang="ru-RU" sz="1600" b="0" dirty="0">
                        <a:latin typeface="+mn-lt"/>
                        <a:cs typeface="Times New Roman Cyr" pitchFamily="18" charset="0"/>
                      </a:endParaRPr>
                    </a:p>
                  </a:txBody>
                  <a:tcPr marL="121920" marR="121920"/>
                </a:tc>
                <a:extLst>
                  <a:ext uri="{0D108BD9-81ED-4DB2-BD59-A6C34878D82A}">
                    <a16:rowId xmlns:a16="http://schemas.microsoft.com/office/drawing/2014/main" xmlns="" val="10002"/>
                  </a:ext>
                </a:extLst>
              </a:tr>
              <a:tr h="661392">
                <a:tc>
                  <a:txBody>
                    <a:bodyPr/>
                    <a:lstStyle/>
                    <a:p>
                      <a:pPr algn="r"/>
                      <a:r>
                        <a:rPr lang="ru-RU" sz="1600" dirty="0" smtClean="0"/>
                        <a:t>15 825,6</a:t>
                      </a:r>
                      <a:endParaRPr lang="ru-RU" sz="1600" b="1" dirty="0">
                        <a:latin typeface="+mn-lt"/>
                        <a:cs typeface="Times New Roman Cyr" pitchFamily="18" charset="0"/>
                      </a:endParaRPr>
                    </a:p>
                  </a:txBody>
                  <a:tcPr marL="121920" marR="121920"/>
                </a:tc>
                <a:tc>
                  <a:txBody>
                    <a:bodyPr/>
                    <a:lstStyle/>
                    <a:p>
                      <a:r>
                        <a:rPr lang="ru-RU" sz="1600" dirty="0"/>
                        <a:t>Реализация</a:t>
                      </a:r>
                      <a:r>
                        <a:rPr lang="ru-RU" sz="1600" baseline="0" dirty="0"/>
                        <a:t> мероприятий </a:t>
                      </a:r>
                      <a:r>
                        <a:rPr lang="ru-RU" sz="1600" baseline="0" dirty="0" smtClean="0"/>
                        <a:t>программы (в том числе «Благоустройство зоны захоронения с установкой мемориала памяти на кладбище №4»)</a:t>
                      </a:r>
                      <a:endParaRPr lang="ru-RU" sz="1600" b="0" dirty="0">
                        <a:latin typeface="+mn-lt"/>
                        <a:cs typeface="Times New Roman Cyr" pitchFamily="18" charset="0"/>
                      </a:endParaRPr>
                    </a:p>
                  </a:txBody>
                  <a:tcPr marL="121920" marR="121920"/>
                </a:tc>
                <a:extLst>
                  <a:ext uri="{0D108BD9-81ED-4DB2-BD59-A6C34878D82A}">
                    <a16:rowId xmlns:a16="http://schemas.microsoft.com/office/drawing/2014/main" xmlns="" val="10003"/>
                  </a:ext>
                </a:extLst>
              </a:tr>
              <a:tr h="606936">
                <a:tc>
                  <a:txBody>
                    <a:bodyPr/>
                    <a:lstStyle/>
                    <a:p>
                      <a:pPr algn="r"/>
                      <a:r>
                        <a:rPr lang="ru-RU" sz="1600" dirty="0" smtClean="0"/>
                        <a:t>7 979,7</a:t>
                      </a:r>
                      <a:endParaRPr lang="ru-RU" sz="1600" b="1" dirty="0">
                        <a:latin typeface="+mn-lt"/>
                        <a:cs typeface="Times New Roman Cyr" pitchFamily="18" charset="0"/>
                      </a:endParaRPr>
                    </a:p>
                  </a:txBody>
                  <a:tcPr marL="121920" marR="121920"/>
                </a:tc>
                <a:tc>
                  <a:txBody>
                    <a:bodyPr/>
                    <a:lstStyle/>
                    <a:p>
                      <a:r>
                        <a:rPr lang="ru-RU" sz="1600" dirty="0"/>
                        <a:t>Выполнение работ по обустройству и содержанию снежных городков, работ по монтажу, демонтажу новогодней иллюминации</a:t>
                      </a:r>
                      <a:endParaRPr lang="ru-RU" sz="1600" b="0" dirty="0">
                        <a:latin typeface="+mn-lt"/>
                        <a:cs typeface="Times New Roman Cyr" pitchFamily="18" charset="0"/>
                      </a:endParaRPr>
                    </a:p>
                  </a:txBody>
                  <a:tcPr marL="121920" marR="121920"/>
                </a:tc>
                <a:extLst>
                  <a:ext uri="{0D108BD9-81ED-4DB2-BD59-A6C34878D82A}">
                    <a16:rowId xmlns:a16="http://schemas.microsoft.com/office/drawing/2014/main" xmlns="" val="10004"/>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3" name="Picture 7" descr="\\adms4\home1$\SchepelinaSE\Desktop\2451590.png"/>
          <p:cNvPicPr>
            <a:picLocks noChangeAspect="1" noChangeArrowheads="1"/>
          </p:cNvPicPr>
          <p:nvPr/>
        </p:nvPicPr>
        <p:blipFill>
          <a:blip r:embed="rId3" cstate="print"/>
          <a:srcRect/>
          <a:stretch>
            <a:fillRect/>
          </a:stretch>
        </p:blipFill>
        <p:spPr bwMode="auto">
          <a:xfrm>
            <a:off x="143340" y="116634"/>
            <a:ext cx="780191" cy="585143"/>
          </a:xfrm>
          <a:prstGeom prst="rect">
            <a:avLst/>
          </a:prstGeom>
          <a:noFill/>
        </p:spPr>
      </p:pic>
      <p:sp>
        <p:nvSpPr>
          <p:cNvPr id="15" name="Прямоугольник 14"/>
          <p:cNvSpPr/>
          <p:nvPr/>
        </p:nvSpPr>
        <p:spPr>
          <a:xfrm>
            <a:off x="6781800" y="5105400"/>
            <a:ext cx="4648200" cy="1384995"/>
          </a:xfrm>
          <a:prstGeom prst="rect">
            <a:avLst/>
          </a:prstGeom>
        </p:spPr>
        <p:txBody>
          <a:bodyPr wrap="square">
            <a:spAutoFit/>
          </a:bodyPr>
          <a:lstStyle/>
          <a:p>
            <a:pPr lvl="0" algn="just" fontAlgn="b"/>
            <a:endParaRPr lang="ru-RU" sz="1400" dirty="0">
              <a:latin typeface="Oswald" charset="-52"/>
              <a:cs typeface="Times New Roman Cyr" pitchFamily="18" charset="0"/>
            </a:endParaRPr>
          </a:p>
          <a:p>
            <a:pPr algn="ctr" fontAlgn="b">
              <a:buFont typeface="Wingdings" pitchFamily="2" charset="2"/>
              <a:buChar char="v"/>
            </a:pPr>
            <a:r>
              <a:rPr lang="ru-RU" sz="1400" dirty="0">
                <a:cs typeface="Times New Roman Cyr" pitchFamily="18" charset="0"/>
              </a:rPr>
              <a:t> Доля граждан, принявших участие в решении вопросов развития городской среды, от общего количества граждан в возрасте от 14 лет, проживающих в муниципальном образовании, на территории которого реализуется проект по созданию комфортной городской среды</a:t>
            </a:r>
            <a:r>
              <a:rPr lang="ru-RU" sz="1400" dirty="0">
                <a:solidFill>
                  <a:srgbClr val="000000"/>
                </a:solidFill>
                <a:cs typeface="Times New Roman Cyr" pitchFamily="18" charset="0"/>
              </a:rPr>
              <a:t> – </a:t>
            </a:r>
            <a:r>
              <a:rPr lang="ru-RU" sz="1400" dirty="0" smtClean="0">
                <a:solidFill>
                  <a:srgbClr val="000000"/>
                </a:solidFill>
                <a:cs typeface="Times New Roman Cyr" pitchFamily="18" charset="0"/>
              </a:rPr>
              <a:t>44,6</a:t>
            </a:r>
            <a:r>
              <a:rPr lang="ru-RU" sz="1400" b="1" dirty="0" smtClean="0">
                <a:solidFill>
                  <a:srgbClr val="000000"/>
                </a:solidFill>
                <a:cs typeface="Times New Roman Cyr" pitchFamily="18" charset="0"/>
              </a:rPr>
              <a:t>%</a:t>
            </a:r>
            <a:endParaRPr lang="ru-RU" sz="1400" b="1" dirty="0">
              <a:latin typeface="Times New Roman" pitchFamily="18" charset="0"/>
              <a:cs typeface="Times New Roman" pitchFamily="18" charset="0"/>
            </a:endParaRPr>
          </a:p>
        </p:txBody>
      </p:sp>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591800" cy="762000"/>
          </a:xfrm>
          <a:prstGeom prst="rect">
            <a:avLst/>
          </a:prstGeom>
          <a:noFill/>
        </p:spPr>
      </p:pic>
      <p:sp>
        <p:nvSpPr>
          <p:cNvPr id="17" name="Прямоугольник 16"/>
          <p:cNvSpPr/>
          <p:nvPr/>
        </p:nvSpPr>
        <p:spPr>
          <a:xfrm>
            <a:off x="1066800" y="228600"/>
            <a:ext cx="99060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«Формирование комфортной городской среды города Урай»</a:t>
            </a:r>
          </a:p>
        </p:txBody>
      </p:sp>
      <p:sp>
        <p:nvSpPr>
          <p:cNvPr id="19" name="Прямоугольник 18"/>
          <p:cNvSpPr/>
          <p:nvPr/>
        </p:nvSpPr>
        <p:spPr>
          <a:xfrm>
            <a:off x="1066800" y="4876800"/>
            <a:ext cx="10363200" cy="33855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1600" b="1" dirty="0">
                <a:cs typeface="Times New Roman" pitchFamily="18" charset="0"/>
              </a:rPr>
              <a:t>Основные показатели результативности программы за </a:t>
            </a:r>
            <a:r>
              <a:rPr lang="ru-RU" sz="1600" b="1" dirty="0" smtClean="0">
                <a:cs typeface="Times New Roman" pitchFamily="18" charset="0"/>
              </a:rPr>
              <a:t>2025 год</a:t>
            </a:r>
            <a:endParaRPr lang="ru-RU" sz="1600" dirty="0">
              <a:cs typeface="Times New Roman" pitchFamily="18" charset="0"/>
            </a:endParaRPr>
          </a:p>
        </p:txBody>
      </p:sp>
      <p:sp>
        <p:nvSpPr>
          <p:cNvPr id="18" name="Прямоугольник 17"/>
          <p:cNvSpPr/>
          <p:nvPr/>
        </p:nvSpPr>
        <p:spPr>
          <a:xfrm>
            <a:off x="990600" y="5334000"/>
            <a:ext cx="2209800" cy="1169551"/>
          </a:xfrm>
          <a:prstGeom prst="rect">
            <a:avLst/>
          </a:prstGeom>
        </p:spPr>
        <p:txBody>
          <a:bodyPr wrap="square">
            <a:spAutoFit/>
          </a:bodyPr>
          <a:lstStyle/>
          <a:p>
            <a:pPr lvl="0" algn="ctr" fontAlgn="b">
              <a:buFont typeface="Wingdings" pitchFamily="2" charset="2"/>
              <a:buChar char="v"/>
            </a:pPr>
            <a:r>
              <a:rPr lang="ru-RU" sz="1400" dirty="0" smtClean="0">
                <a:cs typeface="Times New Roman Cyr" pitchFamily="18" charset="0"/>
              </a:rPr>
              <a:t>Количество благоустроенных дворовых территорий (нарастающим итогом) </a:t>
            </a:r>
            <a:r>
              <a:rPr lang="ru-RU" sz="1400" dirty="0" smtClean="0">
                <a:solidFill>
                  <a:srgbClr val="000000"/>
                </a:solidFill>
                <a:cs typeface="Times New Roman Cyr" pitchFamily="18" charset="0"/>
              </a:rPr>
              <a:t> – </a:t>
            </a:r>
            <a:r>
              <a:rPr lang="ru-RU" sz="1400" b="1" dirty="0" smtClean="0">
                <a:solidFill>
                  <a:srgbClr val="000000"/>
                </a:solidFill>
                <a:cs typeface="Times New Roman Cyr" pitchFamily="18" charset="0"/>
              </a:rPr>
              <a:t>60 ед.(100%)</a:t>
            </a:r>
            <a:endParaRPr lang="ru-RU" sz="1400" b="1" dirty="0">
              <a:solidFill>
                <a:srgbClr val="000000"/>
              </a:solidFill>
              <a:cs typeface="Times New Roman Cyr" pitchFamily="18" charset="0"/>
            </a:endParaRPr>
          </a:p>
        </p:txBody>
      </p:sp>
      <p:sp>
        <p:nvSpPr>
          <p:cNvPr id="20" name="Прямоугольник 19"/>
          <p:cNvSpPr/>
          <p:nvPr/>
        </p:nvSpPr>
        <p:spPr>
          <a:xfrm>
            <a:off x="3733800" y="5334000"/>
            <a:ext cx="2133600" cy="1384995"/>
          </a:xfrm>
          <a:prstGeom prst="rect">
            <a:avLst/>
          </a:prstGeom>
        </p:spPr>
        <p:txBody>
          <a:bodyPr wrap="square">
            <a:spAutoFit/>
          </a:bodyPr>
          <a:lstStyle/>
          <a:p>
            <a:pPr algn="ctr" fontAlgn="b">
              <a:buFont typeface="Wingdings" pitchFamily="2" charset="2"/>
              <a:buChar char="v"/>
            </a:pPr>
            <a:r>
              <a:rPr lang="ru-RU" sz="1400" dirty="0" smtClean="0">
                <a:cs typeface="Times New Roman Cyr" pitchFamily="18" charset="0"/>
              </a:rPr>
              <a:t>Количество благоустроенных общественных территорий (нарастающим итогом) </a:t>
            </a:r>
            <a:r>
              <a:rPr lang="ru-RU" sz="1400" dirty="0" smtClean="0">
                <a:solidFill>
                  <a:srgbClr val="000000"/>
                </a:solidFill>
                <a:cs typeface="Times New Roman Cyr" pitchFamily="18" charset="0"/>
              </a:rPr>
              <a:t>– </a:t>
            </a:r>
            <a:r>
              <a:rPr lang="ru-RU" sz="1400" b="1" dirty="0" smtClean="0">
                <a:solidFill>
                  <a:srgbClr val="000000"/>
                </a:solidFill>
                <a:cs typeface="Times New Roman Cyr" pitchFamily="18" charset="0"/>
              </a:rPr>
              <a:t>50 ед.(100%)</a:t>
            </a:r>
            <a:endParaRPr lang="ru-RU" sz="1400" dirty="0">
              <a:solidFill>
                <a:srgbClr val="000000"/>
              </a:solidFill>
              <a:cs typeface="Times New Roman Cyr" pitchFamily="18"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066800" y="990600"/>
          <a:ext cx="10058400" cy="3474720"/>
        </p:xfrm>
        <a:graphic>
          <a:graphicData uri="http://schemas.openxmlformats.org/drawingml/2006/table">
            <a:tbl>
              <a:tblPr firstRow="1" bandRow="1">
                <a:tableStyleId>{B301B821-A1FF-4177-AEE7-76D212191A09}</a:tableStyleId>
              </a:tblPr>
              <a:tblGrid>
                <a:gridCol w="973393">
                  <a:extLst>
                    <a:ext uri="{9D8B030D-6E8A-4147-A177-3AD203B41FA5}">
                      <a16:colId xmlns:a16="http://schemas.microsoft.com/office/drawing/2014/main" xmlns="" val="20000"/>
                    </a:ext>
                  </a:extLst>
                </a:gridCol>
                <a:gridCol w="9085007">
                  <a:extLst>
                    <a:ext uri="{9D8B030D-6E8A-4147-A177-3AD203B41FA5}">
                      <a16:colId xmlns:a16="http://schemas.microsoft.com/office/drawing/2014/main" xmlns="" val="20001"/>
                    </a:ext>
                  </a:extLst>
                </a:gridCol>
              </a:tblGrid>
              <a:tr h="53340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a:t>Расходы на реализацию программы за </a:t>
                      </a:r>
                      <a:r>
                        <a:rPr lang="ru-RU" sz="1600" dirty="0" smtClean="0"/>
                        <a:t>2025 </a:t>
                      </a:r>
                      <a:r>
                        <a:rPr lang="ru-RU" sz="16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dirty="0" smtClean="0"/>
                        <a:t>109 893,3 тыс.рублей</a:t>
                      </a:r>
                      <a:r>
                        <a:rPr lang="ru-RU" sz="1600" dirty="0"/>
                        <a:t>, в том числе:</a:t>
                      </a:r>
                      <a:endParaRPr lang="ru-RU" sz="1600" b="0" dirty="0">
                        <a:latin typeface="+mn-lt"/>
                        <a:cs typeface="Times New Roman" pitchFamily="18" charset="0"/>
                      </a:endParaRPr>
                    </a:p>
                  </a:txBody>
                  <a:tcPr marL="121920" marR="121920"/>
                </a:tc>
                <a:tc hMerge="1">
                  <a:txBody>
                    <a:bodyPr/>
                    <a:lstStyle/>
                    <a:p>
                      <a:endParaRPr lang="ru-RU" dirty="0"/>
                    </a:p>
                  </a:txBody>
                  <a:tcPr/>
                </a:tc>
                <a:extLst>
                  <a:ext uri="{0D108BD9-81ED-4DB2-BD59-A6C34878D82A}">
                    <a16:rowId xmlns:a16="http://schemas.microsoft.com/office/drawing/2014/main" xmlns="" val="10000"/>
                  </a:ext>
                </a:extLst>
              </a:tr>
              <a:tr h="553127">
                <a:tc>
                  <a:txBody>
                    <a:bodyPr/>
                    <a:lstStyle/>
                    <a:p>
                      <a:pPr algn="r"/>
                      <a:r>
                        <a:rPr lang="ru-RU" sz="1600" dirty="0" smtClean="0"/>
                        <a:t>28 218,6</a:t>
                      </a:r>
                      <a:endParaRPr lang="ru-RU" sz="1600" b="1" dirty="0">
                        <a:latin typeface="+mn-lt"/>
                        <a:cs typeface="Times New Roman" pitchFamily="18" charset="0"/>
                      </a:endParaRPr>
                    </a:p>
                  </a:txBody>
                  <a:tcPr marL="121920" marR="121920"/>
                </a:tc>
                <a:tc>
                  <a:txBody>
                    <a:bodyPr/>
                    <a:lstStyle/>
                    <a:p>
                      <a:pPr algn="l"/>
                      <a:r>
                        <a:rPr lang="ru-RU" sz="1600" dirty="0"/>
                        <a:t>Расходы на обеспечение деятельности МКУ «Управление градостроительства, землепользования и природопользования города Урай»</a:t>
                      </a:r>
                      <a:endParaRPr lang="ru-RU" sz="1600" b="0" dirty="0">
                        <a:latin typeface="+mn-lt"/>
                        <a:cs typeface="Times New Roman" pitchFamily="18" charset="0"/>
                      </a:endParaRPr>
                    </a:p>
                  </a:txBody>
                  <a:tcPr marL="121920" marR="121920"/>
                </a:tc>
                <a:extLst>
                  <a:ext uri="{0D108BD9-81ED-4DB2-BD59-A6C34878D82A}">
                    <a16:rowId xmlns:a16="http://schemas.microsoft.com/office/drawing/2014/main" xmlns="" val="10001"/>
                  </a:ext>
                </a:extLst>
              </a:tr>
              <a:tr h="526007">
                <a:tc>
                  <a:txBody>
                    <a:bodyPr/>
                    <a:lstStyle/>
                    <a:p>
                      <a:pPr algn="r"/>
                      <a:r>
                        <a:rPr lang="ru-RU" sz="1600" dirty="0" smtClean="0"/>
                        <a:t>32</a:t>
                      </a:r>
                      <a:r>
                        <a:rPr lang="ru-RU" sz="1600" baseline="0" dirty="0" smtClean="0"/>
                        <a:t> 621,9</a:t>
                      </a:r>
                      <a:endParaRPr lang="ru-RU" sz="1600" b="1" dirty="0">
                        <a:latin typeface="+mn-lt"/>
                        <a:cs typeface="Times New Roman" pitchFamily="18" charset="0"/>
                      </a:endParaRPr>
                    </a:p>
                  </a:txBody>
                  <a:tcPr marL="121920" marR="121920"/>
                </a:tc>
                <a:tc>
                  <a:txBody>
                    <a:bodyPr/>
                    <a:lstStyle/>
                    <a:p>
                      <a:r>
                        <a:rPr lang="ru-RU" sz="1600" dirty="0"/>
                        <a:t>Расходы на обеспечение деятельности МКУ «Управление капитального строительства администрации города Урай»</a:t>
                      </a:r>
                      <a:endParaRPr lang="ru-RU" sz="1600" b="0" dirty="0">
                        <a:latin typeface="+mn-lt"/>
                        <a:cs typeface="Times New Roman" pitchFamily="18" charset="0"/>
                      </a:endParaRPr>
                    </a:p>
                  </a:txBody>
                  <a:tcPr marL="121920" marR="121920"/>
                </a:tc>
                <a:extLst>
                  <a:ext uri="{0D108BD9-81ED-4DB2-BD59-A6C34878D82A}">
                    <a16:rowId xmlns:a16="http://schemas.microsoft.com/office/drawing/2014/main" xmlns="" val="10002"/>
                  </a:ext>
                </a:extLst>
              </a:tr>
              <a:tr h="553127">
                <a:tc>
                  <a:txBody>
                    <a:bodyPr/>
                    <a:lstStyle/>
                    <a:p>
                      <a:pPr algn="r"/>
                      <a:r>
                        <a:rPr lang="ru-RU" sz="1600" dirty="0" smtClean="0"/>
                        <a:t>2 262,3</a:t>
                      </a:r>
                      <a:endParaRPr lang="ru-RU" sz="1600" b="0" dirty="0">
                        <a:latin typeface="+mn-lt"/>
                        <a:cs typeface="Times New Roman" pitchFamily="18" charset="0"/>
                      </a:endParaRPr>
                    </a:p>
                  </a:txBody>
                  <a:tcPr marL="121920" marR="121920"/>
                </a:tc>
                <a:tc>
                  <a:txBody>
                    <a:bodyPr/>
                    <a:lstStyle/>
                    <a:p>
                      <a:r>
                        <a:rPr lang="ru-RU" sz="1600" dirty="0"/>
                        <a:t>Реализация полномочий в области градостроительной деятельности, строительства и жилищных отношений (реализация мероприятий по градостроительной деятельности)</a:t>
                      </a:r>
                      <a:endParaRPr lang="ru-RU" sz="1600" b="0" dirty="0">
                        <a:latin typeface="+mn-lt"/>
                        <a:cs typeface="Times New Roman" pitchFamily="18" charset="0"/>
                      </a:endParaRPr>
                    </a:p>
                  </a:txBody>
                  <a:tcPr marL="121920" marR="121920"/>
                </a:tc>
                <a:extLst>
                  <a:ext uri="{0D108BD9-81ED-4DB2-BD59-A6C34878D82A}">
                    <a16:rowId xmlns:a16="http://schemas.microsoft.com/office/drawing/2014/main" xmlns="" val="10003"/>
                  </a:ext>
                </a:extLst>
              </a:tr>
              <a:tr h="246366">
                <a:tc>
                  <a:txBody>
                    <a:bodyPr/>
                    <a:lstStyle/>
                    <a:p>
                      <a:pPr algn="r"/>
                      <a:r>
                        <a:rPr lang="ru-RU" sz="1600" dirty="0" smtClean="0"/>
                        <a:t>1 400,0</a:t>
                      </a:r>
                      <a:endParaRPr lang="ru-RU" sz="1600" b="0" dirty="0">
                        <a:latin typeface="+mn-lt"/>
                        <a:cs typeface="Times New Roman" pitchFamily="18" charset="0"/>
                      </a:endParaRPr>
                    </a:p>
                  </a:txBody>
                  <a:tcPr marL="121920" marR="121920"/>
                </a:tc>
                <a:tc>
                  <a:txBody>
                    <a:bodyPr/>
                    <a:lstStyle/>
                    <a:p>
                      <a:r>
                        <a:rPr lang="ru-RU" sz="1600" dirty="0"/>
                        <a:t>Инженерные сети и проезды </a:t>
                      </a:r>
                      <a:r>
                        <a:rPr lang="ru-RU" sz="1600" dirty="0" smtClean="0"/>
                        <a:t>ИЖС</a:t>
                      </a:r>
                      <a:endParaRPr lang="ru-RU" sz="1600" b="0" dirty="0">
                        <a:latin typeface="+mn-lt"/>
                        <a:cs typeface="Times New Roman" pitchFamily="18" charset="0"/>
                      </a:endParaRPr>
                    </a:p>
                  </a:txBody>
                  <a:tcPr marL="121920" marR="121920"/>
                </a:tc>
                <a:extLst>
                  <a:ext uri="{0D108BD9-81ED-4DB2-BD59-A6C34878D82A}">
                    <a16:rowId xmlns:a16="http://schemas.microsoft.com/office/drawing/2014/main" xmlns="" val="10004"/>
                  </a:ext>
                </a:extLst>
              </a:tr>
              <a:tr h="747483">
                <a:tc>
                  <a:txBody>
                    <a:bodyPr/>
                    <a:lstStyle/>
                    <a:p>
                      <a:pPr algn="r"/>
                      <a:r>
                        <a:rPr lang="ru-RU" sz="1600" dirty="0" smtClean="0"/>
                        <a:t>45 390,5</a:t>
                      </a:r>
                      <a:endParaRPr lang="ru-RU" sz="1600" b="0" dirty="0">
                        <a:latin typeface="+mn-lt"/>
                        <a:cs typeface="Times New Roman" pitchFamily="18" charset="0"/>
                      </a:endParaRPr>
                    </a:p>
                  </a:txBody>
                  <a:tcPr marL="121920" marR="121920"/>
                </a:tc>
                <a:tc>
                  <a:txBody>
                    <a:bodyPr/>
                    <a:lstStyle/>
                    <a:p>
                      <a:r>
                        <a:rPr lang="ru-RU" sz="1600" dirty="0"/>
                        <a:t>Строительство систем инженерной инфраструктуры в целях обеспечения инженерной подготовки земельных участков для ЖС, работы и мероприятия по землеустройству, подготовке и предоставлению земельных участков </a:t>
                      </a:r>
                      <a:endParaRPr lang="ru-RU" sz="1600" b="0" dirty="0">
                        <a:latin typeface="+mn-lt"/>
                        <a:cs typeface="Times New Roman" pitchFamily="18" charset="0"/>
                      </a:endParaRPr>
                    </a:p>
                  </a:txBody>
                  <a:tcPr marL="121920" marR="121920"/>
                </a:tc>
                <a:extLst>
                  <a:ext uri="{0D108BD9-81ED-4DB2-BD59-A6C34878D82A}">
                    <a16:rowId xmlns:a16="http://schemas.microsoft.com/office/drawing/2014/main" xmlns="" val="10005"/>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9574"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43339" y="0"/>
            <a:ext cx="618661" cy="617220"/>
          </a:xfrm>
          <a:prstGeom prst="rect">
            <a:avLst/>
          </a:prstGeom>
          <a:noFill/>
        </p:spPr>
      </p:pic>
      <p:pic>
        <p:nvPicPr>
          <p:cNvPr id="15"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210800" cy="762000"/>
          </a:xfrm>
          <a:prstGeom prst="rect">
            <a:avLst/>
          </a:prstGeom>
          <a:noFill/>
        </p:spPr>
      </p:pic>
      <p:sp>
        <p:nvSpPr>
          <p:cNvPr id="16" name="Прямоугольник 15"/>
          <p:cNvSpPr/>
          <p:nvPr/>
        </p:nvSpPr>
        <p:spPr>
          <a:xfrm>
            <a:off x="1066800" y="76200"/>
            <a:ext cx="8915400" cy="646331"/>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«Обеспечение градостроительной деятельности на территории города Урай</a:t>
            </a:r>
            <a:r>
              <a:rPr lang="ru-RU" dirty="0" smtClean="0">
                <a:solidFill>
                  <a:schemeClr val="bg1"/>
                </a:solidFill>
                <a:cs typeface="Times New Roman" panose="02020603050405020304" pitchFamily="18" charset="0"/>
              </a:rPr>
              <a:t>»</a:t>
            </a:r>
            <a:endParaRPr lang="ru-RU" dirty="0">
              <a:solidFill>
                <a:schemeClr val="bg1"/>
              </a:solidFill>
              <a:cs typeface="Times New Roman" panose="02020603050405020304" pitchFamily="18" charset="0"/>
            </a:endParaRPr>
          </a:p>
        </p:txBody>
      </p:sp>
      <p:sp>
        <p:nvSpPr>
          <p:cNvPr id="17" name="Прямоугольник 16"/>
          <p:cNvSpPr/>
          <p:nvPr/>
        </p:nvSpPr>
        <p:spPr>
          <a:xfrm>
            <a:off x="1066800" y="4800600"/>
            <a:ext cx="9753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1" dirty="0">
                <a:cs typeface="Arial" pitchFamily="34" charset="0"/>
              </a:rPr>
              <a:t>Основные показатели результативности программы за </a:t>
            </a:r>
            <a:r>
              <a:rPr lang="ru-RU" b="1" dirty="0" smtClean="0">
                <a:cs typeface="Arial" pitchFamily="34" charset="0"/>
              </a:rPr>
              <a:t>2025 год</a:t>
            </a:r>
            <a:endParaRPr lang="ru-RU" dirty="0">
              <a:cs typeface="Arial" pitchFamily="34" charset="0"/>
            </a:endParaRPr>
          </a:p>
        </p:txBody>
      </p:sp>
      <p:sp>
        <p:nvSpPr>
          <p:cNvPr id="18" name="Прямоугольник 17"/>
          <p:cNvSpPr/>
          <p:nvPr/>
        </p:nvSpPr>
        <p:spPr>
          <a:xfrm>
            <a:off x="990600" y="5334000"/>
            <a:ext cx="2209800" cy="1600438"/>
          </a:xfrm>
          <a:prstGeom prst="rect">
            <a:avLst/>
          </a:prstGeom>
        </p:spPr>
        <p:txBody>
          <a:bodyPr wrap="square">
            <a:spAutoFit/>
          </a:bodyPr>
          <a:lstStyle/>
          <a:p>
            <a:pPr algn="ctr" fontAlgn="b"/>
            <a:r>
              <a:rPr lang="ru-RU" sz="1400" dirty="0" smtClean="0"/>
              <a:t>Площадь земельных участков, предоставленных для строительства, в расчете на 10 тыс. человек населения – всего – </a:t>
            </a:r>
            <a:r>
              <a:rPr lang="ru-RU" sz="1400" b="1" dirty="0" smtClean="0">
                <a:solidFill>
                  <a:srgbClr val="000000"/>
                </a:solidFill>
                <a:cs typeface="Arial" pitchFamily="34" charset="0"/>
              </a:rPr>
              <a:t>3,9 га (102,6%)</a:t>
            </a:r>
            <a:endParaRPr lang="ru-RU" sz="1400" b="1" dirty="0">
              <a:solidFill>
                <a:srgbClr val="000000"/>
              </a:solidFill>
              <a:cs typeface="Arial" pitchFamily="34" charset="0"/>
            </a:endParaRPr>
          </a:p>
        </p:txBody>
      </p:sp>
      <p:sp>
        <p:nvSpPr>
          <p:cNvPr id="19" name="Прямоугольник 18"/>
          <p:cNvSpPr/>
          <p:nvPr/>
        </p:nvSpPr>
        <p:spPr>
          <a:xfrm>
            <a:off x="4648200" y="5410200"/>
            <a:ext cx="2209800" cy="738664"/>
          </a:xfrm>
          <a:prstGeom prst="rect">
            <a:avLst/>
          </a:prstGeom>
        </p:spPr>
        <p:txBody>
          <a:bodyPr wrap="square">
            <a:spAutoFit/>
          </a:bodyPr>
          <a:lstStyle/>
          <a:p>
            <a:pPr algn="ctr" fontAlgn="b"/>
            <a:r>
              <a:rPr lang="ru-RU" sz="1400" dirty="0" smtClean="0"/>
              <a:t>Объем жилищного строительства, ежегодно – </a:t>
            </a:r>
            <a:r>
              <a:rPr lang="ru-RU" sz="1400" b="1" dirty="0" smtClean="0"/>
              <a:t>30,05тыс.кв.м.(100%)</a:t>
            </a:r>
            <a:endParaRPr lang="ru-RU" sz="1400" b="1" dirty="0">
              <a:solidFill>
                <a:srgbClr val="000000"/>
              </a:solidFill>
              <a:cs typeface="Arial" pitchFamily="34" charset="0"/>
            </a:endParaRPr>
          </a:p>
        </p:txBody>
      </p:sp>
      <p:sp>
        <p:nvSpPr>
          <p:cNvPr id="20" name="Прямоугольник 19"/>
          <p:cNvSpPr/>
          <p:nvPr/>
        </p:nvSpPr>
        <p:spPr>
          <a:xfrm>
            <a:off x="7696200" y="5410200"/>
            <a:ext cx="3352800" cy="1169551"/>
          </a:xfrm>
          <a:prstGeom prst="rect">
            <a:avLst/>
          </a:prstGeom>
        </p:spPr>
        <p:txBody>
          <a:bodyPr wrap="square">
            <a:spAutoFit/>
          </a:bodyPr>
          <a:lstStyle/>
          <a:p>
            <a:pPr algn="ctr" fontAlgn="b"/>
            <a:r>
              <a:rPr lang="ru-RU" sz="1400" dirty="0" smtClean="0"/>
              <a:t>Земельные участки, представленные для жилищного строительства, индивидуального строительства и КРТ в целях жилищного строительства – </a:t>
            </a:r>
            <a:r>
              <a:rPr lang="ru-RU" sz="1400" b="1" dirty="0" smtClean="0">
                <a:solidFill>
                  <a:srgbClr val="000000"/>
                </a:solidFill>
                <a:cs typeface="Arial" pitchFamily="34" charset="0"/>
              </a:rPr>
              <a:t>0,5 га (100%)</a:t>
            </a:r>
            <a:endParaRPr lang="ru-RU" sz="1400" b="1" dirty="0">
              <a:solidFill>
                <a:srgbClr val="000000"/>
              </a:solidFill>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066800" y="1066800"/>
          <a:ext cx="9372601" cy="648072"/>
        </p:xfrm>
        <a:graphic>
          <a:graphicData uri="http://schemas.openxmlformats.org/drawingml/2006/table">
            <a:tbl>
              <a:tblPr firstRow="1" bandRow="1">
                <a:tableStyleId>{6E25E649-3F16-4E02-A733-19D2CDBF48F0}</a:tableStyleId>
              </a:tblPr>
              <a:tblGrid>
                <a:gridCol w="9372601">
                  <a:extLst>
                    <a:ext uri="{9D8B030D-6E8A-4147-A177-3AD203B41FA5}">
                      <a16:colId xmlns:a16="http://schemas.microsoft.com/office/drawing/2014/main" xmlns=""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t>Расходы на реализацию программы за </a:t>
                      </a:r>
                      <a:r>
                        <a:rPr lang="ru-RU" sz="1800" dirty="0" smtClean="0"/>
                        <a:t>2025 </a:t>
                      </a:r>
                      <a:r>
                        <a:rPr lang="ru-RU" sz="1800" dirty="0"/>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t>37 674 ,3 </a:t>
                      </a:r>
                      <a:r>
                        <a:rPr lang="ru-RU" sz="1800" dirty="0"/>
                        <a:t>тыс.рублей, </a:t>
                      </a:r>
                      <a:r>
                        <a:rPr lang="ru-RU" sz="1400" dirty="0"/>
                        <a:t>в том числе:</a:t>
                      </a:r>
                      <a:endParaRPr lang="ru-RU" dirty="0">
                        <a:latin typeface="Times New Roman" pitchFamily="18" charset="0"/>
                        <a:cs typeface="Times New Roman" pitchFamily="18" charset="0"/>
                      </a:endParaRPr>
                    </a:p>
                  </a:txBody>
                  <a:tcPr marL="121920" marR="121920"/>
                </a:tc>
                <a:extLst>
                  <a:ext uri="{0D108BD9-81ED-4DB2-BD59-A6C34878D82A}">
                    <a16:rowId xmlns:a16="http://schemas.microsoft.com/office/drawing/2014/main" xmlns="" val="10000"/>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3668" name="Picture 4" descr="Бюджет – Бесплатные иконки: бизнес и финансы"/>
          <p:cNvPicPr>
            <a:picLocks noChangeAspect="1" noChangeArrowheads="1"/>
          </p:cNvPicPr>
          <p:nvPr/>
        </p:nvPicPr>
        <p:blipFill>
          <a:blip r:embed="rId3" cstate="print"/>
          <a:srcRect/>
          <a:stretch>
            <a:fillRect/>
          </a:stretch>
        </p:blipFill>
        <p:spPr bwMode="auto">
          <a:xfrm>
            <a:off x="239355" y="116636"/>
            <a:ext cx="751245" cy="642938"/>
          </a:xfrm>
          <a:prstGeom prst="rect">
            <a:avLst/>
          </a:prstGeom>
          <a:noFill/>
        </p:spPr>
      </p:pic>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228600"/>
            <a:ext cx="8763000" cy="369332"/>
          </a:xfrm>
          <a:prstGeom prst="rect">
            <a:avLst/>
          </a:prstGeom>
        </p:spPr>
        <p:txBody>
          <a:bodyPr wrap="square">
            <a:spAutoFit/>
          </a:bodyPr>
          <a:lstStyle/>
          <a:p>
            <a:pPr fontAlgn="b"/>
            <a:r>
              <a:rPr lang="ru-RU" dirty="0">
                <a:solidFill>
                  <a:schemeClr val="bg1"/>
                </a:solidFill>
                <a:cs typeface="Times New Roman" panose="02020603050405020304" pitchFamily="18" charset="0"/>
              </a:rPr>
              <a:t>Муниципальная программа «Управление муниципальными финансами в городе Урай» </a:t>
            </a:r>
          </a:p>
        </p:txBody>
      </p:sp>
      <p:sp>
        <p:nvSpPr>
          <p:cNvPr id="13" name="Прямоугольник 12"/>
          <p:cNvSpPr/>
          <p:nvPr/>
        </p:nvSpPr>
        <p:spPr>
          <a:xfrm>
            <a:off x="1066800" y="1981200"/>
            <a:ext cx="9372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1" dirty="0">
                <a:cs typeface="Arial" pitchFamily="34" charset="0"/>
              </a:rPr>
              <a:t>Основные показатели результативности программы за 2022 год:</a:t>
            </a:r>
            <a:endParaRPr lang="ru-RU" dirty="0">
              <a:cs typeface="Arial" pitchFamily="34" charset="0"/>
            </a:endParaRPr>
          </a:p>
        </p:txBody>
      </p:sp>
      <p:sp>
        <p:nvSpPr>
          <p:cNvPr id="14" name="Прямоугольник 13"/>
          <p:cNvSpPr/>
          <p:nvPr/>
        </p:nvSpPr>
        <p:spPr>
          <a:xfrm>
            <a:off x="8001000" y="2667000"/>
            <a:ext cx="2438400" cy="2739211"/>
          </a:xfrm>
          <a:prstGeom prst="rect">
            <a:avLst/>
          </a:prstGeom>
        </p:spPr>
        <p:txBody>
          <a:bodyPr wrap="square">
            <a:spAutoFit/>
          </a:bodyPr>
          <a:lstStyle/>
          <a:p>
            <a:pPr algn="ctr"/>
            <a:r>
              <a:rPr lang="ru-RU" dirty="0" smtClean="0">
                <a:solidFill>
                  <a:srgbClr val="000000"/>
                </a:solidFill>
                <a:cs typeface="Times New Roman" pitchFamily="18" charset="0"/>
              </a:rPr>
              <a:t> </a:t>
            </a:r>
            <a:r>
              <a:rPr lang="ru-RU" sz="1400" dirty="0" smtClean="0">
                <a:solidFill>
                  <a:srgbClr val="000000"/>
                </a:solidFill>
                <a:cs typeface="Times New Roman" pitchFamily="18" charset="0"/>
              </a:rPr>
              <a:t>Доля налоговых и неналоговых доходов местного бюджета (за исключением поступлений налоговых доходов по дополнительным нормативам отчислений) в общем объеме собственных доходов бюджета муниципального образования (без учета субвенций) – </a:t>
            </a:r>
            <a:r>
              <a:rPr lang="ru-RU" sz="1400" b="1" dirty="0" smtClean="0">
                <a:solidFill>
                  <a:srgbClr val="000000"/>
                </a:solidFill>
                <a:cs typeface="Times New Roman" pitchFamily="18" charset="0"/>
              </a:rPr>
              <a:t>34,0% (100,6%)</a:t>
            </a:r>
            <a:endParaRPr lang="ru-RU" sz="1400" dirty="0"/>
          </a:p>
        </p:txBody>
      </p:sp>
      <p:sp>
        <p:nvSpPr>
          <p:cNvPr id="15" name="Прямоугольник 14"/>
          <p:cNvSpPr/>
          <p:nvPr/>
        </p:nvSpPr>
        <p:spPr>
          <a:xfrm>
            <a:off x="1066800" y="2667000"/>
            <a:ext cx="2209800" cy="1600438"/>
          </a:xfrm>
          <a:prstGeom prst="rect">
            <a:avLst/>
          </a:prstGeom>
        </p:spPr>
        <p:txBody>
          <a:bodyPr wrap="square">
            <a:spAutoFit/>
          </a:bodyPr>
          <a:lstStyle/>
          <a:p>
            <a:pPr algn="ctr"/>
            <a:r>
              <a:rPr lang="ru-RU" sz="1400" dirty="0" smtClean="0">
                <a:solidFill>
                  <a:srgbClr val="000000"/>
                </a:solidFill>
                <a:cs typeface="Times New Roman" pitchFamily="18" charset="0"/>
              </a:rPr>
              <a:t>Объем муниципального долга к общему объему доходов бюджета города Урай (без учета объемов безвозмездных поступлений)– </a:t>
            </a:r>
            <a:r>
              <a:rPr lang="ru-RU" sz="1400" b="1" dirty="0" smtClean="0">
                <a:solidFill>
                  <a:srgbClr val="000000"/>
                </a:solidFill>
                <a:cs typeface="Times New Roman" pitchFamily="18" charset="0"/>
              </a:rPr>
              <a:t>0% (100,0%)</a:t>
            </a:r>
            <a:endParaRPr lang="ru-RU" sz="1400" dirty="0"/>
          </a:p>
        </p:txBody>
      </p:sp>
      <p:sp>
        <p:nvSpPr>
          <p:cNvPr id="16" name="Прямоугольник 15"/>
          <p:cNvSpPr/>
          <p:nvPr/>
        </p:nvSpPr>
        <p:spPr>
          <a:xfrm>
            <a:off x="4648200" y="2690336"/>
            <a:ext cx="2133600" cy="1600438"/>
          </a:xfrm>
          <a:prstGeom prst="rect">
            <a:avLst/>
          </a:prstGeom>
        </p:spPr>
        <p:txBody>
          <a:bodyPr wrap="square">
            <a:spAutoFit/>
          </a:bodyPr>
          <a:lstStyle/>
          <a:p>
            <a:pPr algn="ctr"/>
            <a:r>
              <a:rPr lang="ru-RU" sz="1400" dirty="0" smtClean="0">
                <a:solidFill>
                  <a:srgbClr val="000000"/>
                </a:solidFill>
                <a:cs typeface="Times New Roman" pitchFamily="18" charset="0"/>
              </a:rPr>
              <a:t> Доля расходов на обслуживание муниципального долга в общем объеме расходов бюджета города Урай (без учета субвенций) – </a:t>
            </a:r>
            <a:r>
              <a:rPr lang="ru-RU" sz="1400" b="1" dirty="0" smtClean="0">
                <a:solidFill>
                  <a:srgbClr val="000000"/>
                </a:solidFill>
                <a:cs typeface="Times New Roman" pitchFamily="18" charset="0"/>
              </a:rPr>
              <a:t>0,0% (100,0%)</a:t>
            </a:r>
            <a:endParaRPr lang="ru-RU" sz="1400" dirty="0"/>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10972800" cy="762000"/>
          </a:xfrm>
          <a:prstGeom prst="rect">
            <a:avLst/>
          </a:prstGeom>
          <a:noFill/>
        </p:spPr>
      </p:pic>
      <p:sp>
        <p:nvSpPr>
          <p:cNvPr id="12" name="Прямоугольник 11"/>
          <p:cNvSpPr/>
          <p:nvPr/>
        </p:nvSpPr>
        <p:spPr>
          <a:xfrm>
            <a:off x="1066800" y="152400"/>
            <a:ext cx="10744200" cy="369332"/>
          </a:xfrm>
          <a:prstGeom prst="rect">
            <a:avLst/>
          </a:prstGeom>
        </p:spPr>
        <p:txBody>
          <a:bodyPr wrap="square">
            <a:spAutoFit/>
          </a:bodyPr>
          <a:lstStyle/>
          <a:p>
            <a:r>
              <a:rPr lang="ru-RU" dirty="0">
                <a:solidFill>
                  <a:schemeClr val="bg1"/>
                </a:solidFill>
                <a:cs typeface="Times New Roman" panose="02020603050405020304" pitchFamily="18" charset="0"/>
              </a:rPr>
              <a:t>Муниципальная программа «</a:t>
            </a:r>
            <a:r>
              <a:rPr lang="ru-RU" dirty="0">
                <a:solidFill>
                  <a:schemeClr val="bg1"/>
                </a:solidFill>
                <a:cs typeface="Times New Roman Cyr" panose="02020603050405020304" pitchFamily="18" charset="0"/>
              </a:rPr>
              <a:t>Совершенствование и развитие муниципального управления в городе Урай</a:t>
            </a:r>
            <a:r>
              <a:rPr lang="ru-RU" dirty="0" smtClean="0">
                <a:solidFill>
                  <a:schemeClr val="bg1"/>
                </a:solidFill>
                <a:cs typeface="Times New Roman Cyr" panose="02020603050405020304" pitchFamily="18" charset="0"/>
              </a:rPr>
              <a:t>»</a:t>
            </a:r>
            <a:endParaRPr lang="ru-RU" dirty="0">
              <a:solidFill>
                <a:schemeClr val="bg1"/>
              </a:solidFill>
            </a:endParaRPr>
          </a:p>
        </p:txBody>
      </p:sp>
      <p:sp>
        <p:nvSpPr>
          <p:cNvPr id="13" name="Прямоугольник 12"/>
          <p:cNvSpPr/>
          <p:nvPr/>
        </p:nvSpPr>
        <p:spPr>
          <a:xfrm>
            <a:off x="1066800" y="5638800"/>
            <a:ext cx="107442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1" dirty="0">
                <a:cs typeface="Arial" pitchFamily="34" charset="0"/>
              </a:rPr>
              <a:t>Основные показатели результативности программы за </a:t>
            </a:r>
            <a:r>
              <a:rPr lang="ru-RU" b="1" dirty="0" smtClean="0">
                <a:cs typeface="Arial" pitchFamily="34" charset="0"/>
              </a:rPr>
              <a:t>2025 </a:t>
            </a:r>
            <a:r>
              <a:rPr lang="ru-RU" b="1" dirty="0">
                <a:cs typeface="Arial" pitchFamily="34" charset="0"/>
              </a:rPr>
              <a:t>год:</a:t>
            </a:r>
            <a:endParaRPr lang="ru-RU" dirty="0">
              <a:cs typeface="Arial" pitchFamily="34" charset="0"/>
            </a:endParaRPr>
          </a:p>
        </p:txBody>
      </p:sp>
      <p:pic>
        <p:nvPicPr>
          <p:cNvPr id="14" name="Picture 2" descr="Квест Иркутск, Ангарск, Усолье | 17 квест комнат | V-IGRU.RU"/>
          <p:cNvPicPr>
            <a:picLocks noChangeAspect="1" noChangeArrowheads="1"/>
          </p:cNvPicPr>
          <p:nvPr/>
        </p:nvPicPr>
        <p:blipFill>
          <a:blip r:embed="rId4" cstate="print"/>
          <a:srcRect/>
          <a:stretch>
            <a:fillRect/>
          </a:stretch>
        </p:blipFill>
        <p:spPr bwMode="auto">
          <a:xfrm>
            <a:off x="143339" y="116632"/>
            <a:ext cx="654369" cy="492968"/>
          </a:xfrm>
          <a:prstGeom prst="rect">
            <a:avLst/>
          </a:prstGeom>
          <a:noFill/>
        </p:spPr>
      </p:pic>
      <p:sp>
        <p:nvSpPr>
          <p:cNvPr id="16" name="Прямоугольник 15"/>
          <p:cNvSpPr/>
          <p:nvPr/>
        </p:nvSpPr>
        <p:spPr>
          <a:xfrm>
            <a:off x="-1981200" y="6934200"/>
            <a:ext cx="2971800" cy="1600438"/>
          </a:xfrm>
          <a:prstGeom prst="rect">
            <a:avLst/>
          </a:prstGeom>
        </p:spPr>
        <p:txBody>
          <a:bodyPr wrap="square">
            <a:spAutoFit/>
          </a:bodyPr>
          <a:lstStyle/>
          <a:p>
            <a:pPr algn="ctr"/>
            <a:r>
              <a:rPr lang="ru-RU" sz="1400" dirty="0" smtClean="0"/>
              <a:t>Доля неиспользуемого недвижимого имущества в общем количестве недвижимого имущества муниципального образования городской округ Урай Ханты-Мансийского автономного округа – </a:t>
            </a:r>
            <a:r>
              <a:rPr lang="ru-RU" sz="1400" dirty="0" err="1" smtClean="0"/>
              <a:t>Югры</a:t>
            </a:r>
            <a:r>
              <a:rPr lang="ru-RU" sz="1400" dirty="0" smtClean="0"/>
              <a:t> – </a:t>
            </a:r>
            <a:r>
              <a:rPr lang="ru-RU" sz="1400" b="1" dirty="0" smtClean="0"/>
              <a:t>0% (100%)</a:t>
            </a:r>
            <a:endParaRPr lang="ru-RU" sz="1400" b="1" dirty="0"/>
          </a:p>
        </p:txBody>
      </p:sp>
      <p:sp>
        <p:nvSpPr>
          <p:cNvPr id="17" name="Прямоугольник 16"/>
          <p:cNvSpPr/>
          <p:nvPr/>
        </p:nvSpPr>
        <p:spPr>
          <a:xfrm>
            <a:off x="-5562600" y="6858000"/>
            <a:ext cx="3505200" cy="1384995"/>
          </a:xfrm>
          <a:prstGeom prst="rect">
            <a:avLst/>
          </a:prstGeom>
        </p:spPr>
        <p:txBody>
          <a:bodyPr wrap="square">
            <a:spAutoFit/>
          </a:bodyPr>
          <a:lstStyle/>
          <a:p>
            <a:pPr algn="ctr"/>
            <a:r>
              <a:rPr lang="ru-RU" sz="1400" dirty="0" smtClean="0"/>
              <a:t>Доля работников органов местного самоуправления города Урай и лиц, замещающих муниципальные должности в городе Урай, повысивших профессиональный уровень -</a:t>
            </a:r>
            <a:r>
              <a:rPr lang="ru-RU" sz="1400" b="1" dirty="0" smtClean="0"/>
              <a:t>34,25% (100,1%)</a:t>
            </a:r>
            <a:endParaRPr lang="ru-RU" sz="1400" b="1" dirty="0"/>
          </a:p>
        </p:txBody>
      </p:sp>
      <p:graphicFrame>
        <p:nvGraphicFramePr>
          <p:cNvPr id="18" name="Таблица 17"/>
          <p:cNvGraphicFramePr>
            <a:graphicFrameLocks noGrp="1"/>
          </p:cNvGraphicFramePr>
          <p:nvPr/>
        </p:nvGraphicFramePr>
        <p:xfrm>
          <a:off x="1066800" y="838200"/>
          <a:ext cx="10744200" cy="4603609"/>
        </p:xfrm>
        <a:graphic>
          <a:graphicData uri="http://schemas.openxmlformats.org/drawingml/2006/table">
            <a:tbl>
              <a:tblPr firstRow="1" bandRow="1">
                <a:tableStyleId>{6E25E649-3F16-4E02-A733-19D2CDBF48F0}</a:tableStyleId>
              </a:tblPr>
              <a:tblGrid>
                <a:gridCol w="1709303">
                  <a:extLst>
                    <a:ext uri="{9D8B030D-6E8A-4147-A177-3AD203B41FA5}">
                      <a16:colId xmlns:a16="http://schemas.microsoft.com/office/drawing/2014/main" xmlns="" val="20000"/>
                    </a:ext>
                  </a:extLst>
                </a:gridCol>
                <a:gridCol w="9034897">
                  <a:extLst>
                    <a:ext uri="{9D8B030D-6E8A-4147-A177-3AD203B41FA5}">
                      <a16:colId xmlns:a16="http://schemas.microsoft.com/office/drawing/2014/main" xmlns="" val="20001"/>
                    </a:ext>
                  </a:extLst>
                </a:gridCol>
              </a:tblGrid>
              <a:tr h="366889">
                <a:tc>
                  <a:txBody>
                    <a:bodyPr/>
                    <a:lstStyle/>
                    <a:p>
                      <a:pPr algn="ctr"/>
                      <a:r>
                        <a:rPr lang="ru-RU" sz="1400" dirty="0"/>
                        <a:t>тыс.рублей</a:t>
                      </a:r>
                      <a:endParaRPr lang="ru-RU" sz="1400" dirty="0">
                        <a:solidFill>
                          <a:schemeClr val="tx1"/>
                        </a:solidFill>
                        <a:latin typeface="+mn-lt"/>
                        <a:cs typeface="Times New Roman" pitchFamily="18" charset="0"/>
                      </a:endParaRPr>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Расходы на реализацию программы за 2025 год составили 584 650,6 тыс.рублей, в том числе:</a:t>
                      </a:r>
                      <a:endParaRPr lang="ru-RU" sz="1400" dirty="0">
                        <a:latin typeface="+mn-lt"/>
                        <a:cs typeface="Times New Roman" pitchFamily="18" charset="0"/>
                      </a:endParaRPr>
                    </a:p>
                  </a:txBody>
                  <a:tcPr marL="121920" marR="121920"/>
                </a:tc>
                <a:extLst>
                  <a:ext uri="{0D108BD9-81ED-4DB2-BD59-A6C34878D82A}">
                    <a16:rowId xmlns:a16="http://schemas.microsoft.com/office/drawing/2014/main" xmlns="" val="10000"/>
                  </a:ext>
                </a:extLst>
              </a:tr>
              <a:tr h="285781">
                <a:tc>
                  <a:txBody>
                    <a:bodyPr/>
                    <a:lstStyle/>
                    <a:p>
                      <a:pPr algn="ctr"/>
                      <a:r>
                        <a:rPr lang="ru-RU" sz="1400" dirty="0">
                          <a:solidFill>
                            <a:schemeClr val="tx1"/>
                          </a:solidFill>
                        </a:rPr>
                        <a:t>11 </a:t>
                      </a:r>
                      <a:r>
                        <a:rPr lang="ru-RU" sz="1400" dirty="0" smtClean="0">
                          <a:solidFill>
                            <a:schemeClr val="tx1"/>
                          </a:solidFill>
                        </a:rPr>
                        <a:t>422,8</a:t>
                      </a:r>
                      <a:endParaRPr lang="ru-RU" sz="1400" b="1" dirty="0">
                        <a:solidFill>
                          <a:schemeClr val="tx1"/>
                        </a:solidFill>
                        <a:latin typeface="+mn-lt"/>
                        <a:cs typeface="Times New Roman" pitchFamily="18" charset="0"/>
                      </a:endParaRPr>
                    </a:p>
                  </a:txBody>
                  <a:tcPr marL="121920" marR="121920"/>
                </a:tc>
                <a:tc>
                  <a:txBody>
                    <a:bodyPr/>
                    <a:lstStyle/>
                    <a:p>
                      <a:r>
                        <a:rPr lang="ru-RU" sz="1400" dirty="0">
                          <a:solidFill>
                            <a:schemeClr val="tx1"/>
                          </a:solidFill>
                        </a:rPr>
                        <a:t>Управление и распоряжение муниципальным </a:t>
                      </a:r>
                      <a:r>
                        <a:rPr lang="ru-RU" sz="1400" dirty="0" smtClean="0">
                          <a:solidFill>
                            <a:schemeClr val="tx1"/>
                          </a:solidFill>
                        </a:rPr>
                        <a:t>имуществом</a:t>
                      </a:r>
                      <a:endParaRPr lang="ru-RU" sz="1400" i="1" dirty="0">
                        <a:solidFill>
                          <a:schemeClr val="tx1"/>
                        </a:solidFill>
                        <a:latin typeface="+mn-lt"/>
                        <a:cs typeface="Times New Roman" pitchFamily="18" charset="0"/>
                      </a:endParaRPr>
                    </a:p>
                  </a:txBody>
                  <a:tcPr marL="121920" marR="121920"/>
                </a:tc>
              </a:tr>
              <a:tr h="685875">
                <a:tc>
                  <a:txBody>
                    <a:bodyPr/>
                    <a:lstStyle/>
                    <a:p>
                      <a:pPr algn="ctr"/>
                      <a:r>
                        <a:rPr lang="ru-RU" sz="1400" b="0" dirty="0" smtClean="0">
                          <a:solidFill>
                            <a:schemeClr val="tx1"/>
                          </a:solidFill>
                          <a:latin typeface="+mn-lt"/>
                          <a:cs typeface="Times New Roman" pitchFamily="18" charset="0"/>
                        </a:rPr>
                        <a:t>778,1</a:t>
                      </a:r>
                      <a:endParaRPr lang="ru-RU" sz="1400" b="0" dirty="0">
                        <a:solidFill>
                          <a:schemeClr val="tx1"/>
                        </a:solidFill>
                        <a:latin typeface="+mn-lt"/>
                        <a:cs typeface="Times New Roman" pitchFamily="18" charset="0"/>
                      </a:endParaRPr>
                    </a:p>
                  </a:txBody>
                  <a:tcPr marL="121920" marR="121920"/>
                </a:tc>
                <a:tc>
                  <a:txBody>
                    <a:bodyPr/>
                    <a:lstStyle/>
                    <a:p>
                      <a:r>
                        <a:rPr lang="ru-RU" sz="1400" b="0" dirty="0" smtClean="0">
                          <a:solidFill>
                            <a:schemeClr val="tx1"/>
                          </a:solidFill>
                          <a:latin typeface="+mn-lt"/>
                          <a:cs typeface="Times New Roman" pitchFamily="18" charset="0"/>
                        </a:rPr>
                        <a:t>Организация повышения профессионального уровня работников органов местного самоуправления города Урай, председателя Думы города Урай (о</a:t>
                      </a:r>
                      <a:r>
                        <a:rPr lang="ru-RU" sz="1400" dirty="0" smtClean="0">
                          <a:solidFill>
                            <a:schemeClr val="tx1"/>
                          </a:solidFill>
                        </a:rPr>
                        <a:t>бучено 75 муниципальных служащих администрации и органов администрации города Урай) </a:t>
                      </a:r>
                      <a:endParaRPr lang="ru-RU" sz="1400" b="0" dirty="0">
                        <a:solidFill>
                          <a:schemeClr val="tx1"/>
                        </a:solidFill>
                        <a:latin typeface="+mn-lt"/>
                        <a:cs typeface="Times New Roman" pitchFamily="18" charset="0"/>
                      </a:endParaRPr>
                    </a:p>
                  </a:txBody>
                  <a:tcPr marL="121920" marR="121920"/>
                </a:tc>
              </a:tr>
              <a:tr h="485828">
                <a:tc>
                  <a:txBody>
                    <a:bodyPr/>
                    <a:lstStyle/>
                    <a:p>
                      <a:pPr algn="ctr"/>
                      <a:r>
                        <a:rPr lang="ru-RU" sz="1400" b="1" dirty="0" smtClean="0">
                          <a:solidFill>
                            <a:schemeClr val="tx1"/>
                          </a:solidFill>
                        </a:rPr>
                        <a:t>572 449,7</a:t>
                      </a:r>
                      <a:endParaRPr lang="ru-RU" sz="1400" b="1" dirty="0">
                        <a:solidFill>
                          <a:schemeClr val="tx1"/>
                        </a:solidFill>
                        <a:latin typeface="+mn-lt"/>
                        <a:cs typeface="Times New Roman" pitchFamily="18" charset="0"/>
                      </a:endParaRPr>
                    </a:p>
                  </a:txBody>
                  <a:tcPr marL="121920" marR="121920"/>
                </a:tc>
                <a:tc>
                  <a:txBody>
                    <a:bodyPr/>
                    <a:lstStyle/>
                    <a:p>
                      <a:r>
                        <a:rPr lang="ru-RU" sz="1400" b="1" dirty="0" smtClean="0">
                          <a:solidFill>
                            <a:schemeClr val="tx1"/>
                          </a:solidFill>
                          <a:latin typeface="+mn-lt"/>
                          <a:cs typeface="Times New Roman" pitchFamily="18" charset="0"/>
                        </a:rPr>
                        <a:t>Обеспечение деятельности органов местного самоуправления города Урай, муниципальных учреждений и предоставление гарантий муниципальным служащим, в том числе</a:t>
                      </a:r>
                      <a:r>
                        <a:rPr lang="en-US" sz="1400" b="1" dirty="0" smtClean="0">
                          <a:solidFill>
                            <a:schemeClr val="tx1"/>
                          </a:solidFill>
                          <a:latin typeface="+mn-lt"/>
                          <a:cs typeface="Times New Roman" pitchFamily="18" charset="0"/>
                        </a:rPr>
                        <a:t>:</a:t>
                      </a:r>
                      <a:endParaRPr lang="ru-RU" sz="1400" b="1" dirty="0">
                        <a:solidFill>
                          <a:schemeClr val="tx1"/>
                        </a:solidFill>
                        <a:latin typeface="+mn-lt"/>
                        <a:cs typeface="Times New Roman" pitchFamily="18" charset="0"/>
                      </a:endParaRPr>
                    </a:p>
                  </a:txBody>
                  <a:tcPr marL="121920" marR="121920"/>
                </a:tc>
                <a:extLst>
                  <a:ext uri="{0D108BD9-81ED-4DB2-BD59-A6C34878D82A}">
                    <a16:rowId xmlns:a16="http://schemas.microsoft.com/office/drawing/2014/main" xmlns="" val="10002"/>
                  </a:ext>
                </a:extLst>
              </a:tr>
              <a:tr h="285781">
                <a:tc>
                  <a:txBody>
                    <a:bodyPr/>
                    <a:lstStyle/>
                    <a:p>
                      <a:pPr algn="ctr"/>
                      <a:r>
                        <a:rPr lang="ru-RU" sz="1400" b="0" dirty="0" smtClean="0">
                          <a:solidFill>
                            <a:schemeClr val="tx1"/>
                          </a:solidFill>
                          <a:latin typeface="+mn-lt"/>
                          <a:cs typeface="Times New Roman" pitchFamily="18" charset="0"/>
                        </a:rPr>
                        <a:t>47 742,7</a:t>
                      </a:r>
                      <a:endParaRPr lang="ru-RU" sz="1400" b="0" dirty="0">
                        <a:solidFill>
                          <a:schemeClr val="tx1"/>
                        </a:solidFill>
                        <a:latin typeface="+mn-lt"/>
                        <a:cs typeface="Times New Roman" pitchFamily="18" charset="0"/>
                      </a:endParaRPr>
                    </a:p>
                  </a:txBody>
                  <a:tcPr marL="121920" marR="121920"/>
                </a:tc>
                <a:tc>
                  <a:txBody>
                    <a:bodyPr/>
                    <a:lstStyle/>
                    <a:p>
                      <a:r>
                        <a:rPr lang="ru-RU" sz="1400" dirty="0" smtClean="0">
                          <a:solidFill>
                            <a:schemeClr val="tx1"/>
                          </a:solidFill>
                          <a:latin typeface="+mn-lt"/>
                          <a:cs typeface="Times New Roman" pitchFamily="18" charset="0"/>
                        </a:rPr>
                        <a:t>Текущее содержание</a:t>
                      </a:r>
                      <a:r>
                        <a:rPr lang="ru-RU" sz="1400" baseline="0" dirty="0" smtClean="0">
                          <a:solidFill>
                            <a:schemeClr val="tx1"/>
                          </a:solidFill>
                          <a:latin typeface="+mn-lt"/>
                          <a:cs typeface="Times New Roman" pitchFamily="18" charset="0"/>
                        </a:rPr>
                        <a:t> МКУ «Центр бухгалтерского учета города Урай»</a:t>
                      </a:r>
                      <a:endParaRPr lang="ru-RU" sz="1400" dirty="0">
                        <a:solidFill>
                          <a:schemeClr val="tx1"/>
                        </a:solidFill>
                        <a:latin typeface="+mn-lt"/>
                        <a:cs typeface="Times New Roman" pitchFamily="18" charset="0"/>
                      </a:endParaRPr>
                    </a:p>
                  </a:txBody>
                  <a:tcPr marL="121920" marR="121920"/>
                </a:tc>
              </a:tr>
              <a:tr h="285781">
                <a:tc>
                  <a:txBody>
                    <a:bodyPr/>
                    <a:lstStyle/>
                    <a:p>
                      <a:pPr algn="ctr"/>
                      <a:r>
                        <a:rPr lang="ru-RU" sz="1400" b="0" dirty="0" smtClean="0">
                          <a:solidFill>
                            <a:schemeClr val="tx1"/>
                          </a:solidFill>
                          <a:latin typeface="+mn-lt"/>
                          <a:cs typeface="Times New Roman" pitchFamily="18" charset="0"/>
                        </a:rPr>
                        <a:t>174 305,9</a:t>
                      </a:r>
                      <a:endParaRPr lang="ru-RU" sz="1400" b="0" dirty="0">
                        <a:solidFill>
                          <a:schemeClr val="tx1"/>
                        </a:solidFill>
                        <a:latin typeface="+mn-lt"/>
                        <a:cs typeface="Times New Roman" pitchFamily="18" charset="0"/>
                      </a:endParaRPr>
                    </a:p>
                  </a:txBody>
                  <a:tcPr marL="121920" marR="121920"/>
                </a:tc>
                <a:tc>
                  <a:txBody>
                    <a:bodyPr/>
                    <a:lstStyle/>
                    <a:p>
                      <a:r>
                        <a:rPr lang="ru-RU" sz="1400" dirty="0" smtClean="0">
                          <a:solidFill>
                            <a:schemeClr val="tx1"/>
                          </a:solidFill>
                          <a:latin typeface="+mn-lt"/>
                          <a:cs typeface="Times New Roman" pitchFamily="18" charset="0"/>
                        </a:rPr>
                        <a:t>Текущее</a:t>
                      </a:r>
                      <a:r>
                        <a:rPr lang="ru-RU" sz="1400" baseline="0" dirty="0" smtClean="0">
                          <a:solidFill>
                            <a:schemeClr val="tx1"/>
                          </a:solidFill>
                          <a:latin typeface="+mn-lt"/>
                          <a:cs typeface="Times New Roman" pitchFamily="18" charset="0"/>
                        </a:rPr>
                        <a:t> содержание МКУ «Управление материально-технического обеспечения г.Урай»</a:t>
                      </a:r>
                      <a:endParaRPr lang="ru-RU" sz="1400" dirty="0">
                        <a:solidFill>
                          <a:schemeClr val="tx1"/>
                        </a:solidFill>
                        <a:latin typeface="+mn-lt"/>
                        <a:cs typeface="Times New Roman" pitchFamily="18" charset="0"/>
                      </a:endParaRPr>
                    </a:p>
                  </a:txBody>
                  <a:tcPr marL="121920" marR="121920"/>
                </a:tc>
              </a:tr>
              <a:tr h="685875">
                <a:tc>
                  <a:txBody>
                    <a:bodyPr/>
                    <a:lstStyle/>
                    <a:p>
                      <a:pPr algn="ctr"/>
                      <a:r>
                        <a:rPr lang="ru-RU" sz="1400" b="0" dirty="0" smtClean="0">
                          <a:solidFill>
                            <a:schemeClr val="tx1"/>
                          </a:solidFill>
                          <a:latin typeface="+mn-lt"/>
                          <a:cs typeface="Times New Roman" pitchFamily="18" charset="0"/>
                        </a:rPr>
                        <a:t>19 749,5</a:t>
                      </a:r>
                      <a:endParaRPr lang="ru-RU" sz="1400" b="0" dirty="0">
                        <a:solidFill>
                          <a:schemeClr val="tx1"/>
                        </a:solidFill>
                        <a:latin typeface="+mn-lt"/>
                        <a:cs typeface="Times New Roman" pitchFamily="18" charset="0"/>
                      </a:endParaRPr>
                    </a:p>
                  </a:txBody>
                  <a:tcPr marL="121920" marR="121920"/>
                </a:tc>
                <a:tc>
                  <a:txBody>
                    <a:bodyPr/>
                    <a:lstStyle/>
                    <a:p>
                      <a:r>
                        <a:rPr lang="ru-RU" sz="1400" dirty="0">
                          <a:solidFill>
                            <a:schemeClr val="tx1"/>
                          </a:solidFill>
                          <a:latin typeface="+mn-lt"/>
                          <a:cs typeface="Times New Roman" pitchFamily="18" charset="0"/>
                        </a:rPr>
                        <a:t>Реализация полномочий  исполнительно-распорядительным органом (администрацией города Урай) в соответствии с Федеральным законом от 06.10.2003 №131-ФЗ и исполнение переданных государственных полномочий органами местного самоуправления </a:t>
                      </a:r>
                    </a:p>
                  </a:txBody>
                  <a:tcPr marL="121920" marR="121920"/>
                </a:tc>
              </a:tr>
              <a:tr h="485828">
                <a:tc>
                  <a:txBody>
                    <a:bodyPr/>
                    <a:lstStyle/>
                    <a:p>
                      <a:pPr algn="ctr"/>
                      <a:r>
                        <a:rPr lang="ru-RU" sz="1400" dirty="0" smtClean="0">
                          <a:solidFill>
                            <a:schemeClr val="tx1"/>
                          </a:solidFill>
                        </a:rPr>
                        <a:t>310 197,7</a:t>
                      </a:r>
                      <a:endParaRPr lang="ru-RU" sz="1400" b="1" dirty="0">
                        <a:solidFill>
                          <a:schemeClr val="tx1"/>
                        </a:solidFill>
                        <a:latin typeface="+mn-lt"/>
                        <a:cs typeface="Times New Roman" pitchFamily="18" charset="0"/>
                      </a:endParaRPr>
                    </a:p>
                  </a:txBody>
                  <a:tcPr marL="121920" marR="121920"/>
                </a:tc>
                <a:tc>
                  <a:txBody>
                    <a:bodyPr/>
                    <a:lstStyle/>
                    <a:p>
                      <a:r>
                        <a:rPr lang="ru-RU" sz="1400" dirty="0">
                          <a:solidFill>
                            <a:schemeClr val="tx1"/>
                          </a:solidFill>
                          <a:latin typeface="+mn-lt"/>
                          <a:cs typeface="Times New Roman" pitchFamily="18" charset="0"/>
                        </a:rPr>
                        <a:t>Обеспечение деятельности органов местного самоуправления, муниципальных учреждений, в отношении которых часть функций и полномочий исполняет администрация города Урай</a:t>
                      </a:r>
                    </a:p>
                  </a:txBody>
                  <a:tcPr marL="121920" marR="121920"/>
                </a:tc>
                <a:extLst>
                  <a:ext uri="{0D108BD9-81ED-4DB2-BD59-A6C34878D82A}">
                    <a16:rowId xmlns:a16="http://schemas.microsoft.com/office/drawing/2014/main" xmlns="" val="10003"/>
                  </a:ext>
                </a:extLst>
              </a:tr>
              <a:tr h="485828">
                <a:tc>
                  <a:txBody>
                    <a:bodyPr/>
                    <a:lstStyle/>
                    <a:p>
                      <a:pPr algn="ctr"/>
                      <a:r>
                        <a:rPr lang="ru-RU" sz="1400" dirty="0" smtClean="0">
                          <a:solidFill>
                            <a:schemeClr val="tx1"/>
                          </a:solidFill>
                        </a:rPr>
                        <a:t>14 925,2</a:t>
                      </a:r>
                      <a:endParaRPr lang="ru-RU" sz="1400" b="1" dirty="0">
                        <a:solidFill>
                          <a:schemeClr val="tx1"/>
                        </a:solidFill>
                        <a:latin typeface="+mn-lt"/>
                        <a:cs typeface="Times New Roman" pitchFamily="18" charset="0"/>
                      </a:endParaRPr>
                    </a:p>
                  </a:txBody>
                  <a:tcPr marL="121920" marR="121920"/>
                </a:tc>
                <a:tc>
                  <a:txBody>
                    <a:bodyPr/>
                    <a:lstStyle/>
                    <a:p>
                      <a:r>
                        <a:rPr lang="ru-RU" sz="1400" dirty="0">
                          <a:solidFill>
                            <a:schemeClr val="tx1"/>
                          </a:solidFill>
                        </a:rPr>
                        <a:t>Обеспечение исполнения гарантий, предоставляемых  муниципальным служащим по выплате пенсии за выслугу лет (</a:t>
                      </a:r>
                      <a:r>
                        <a:rPr lang="ru-RU" sz="1400" dirty="0" smtClean="0">
                          <a:solidFill>
                            <a:schemeClr val="tx1"/>
                          </a:solidFill>
                        </a:rPr>
                        <a:t>56 получателей) </a:t>
                      </a:r>
                      <a:endParaRPr lang="ru-RU" sz="1400" i="1" dirty="0">
                        <a:solidFill>
                          <a:schemeClr val="tx1"/>
                        </a:solidFill>
                        <a:latin typeface="+mn-lt"/>
                        <a:cs typeface="Times New Roman" pitchFamily="18" charset="0"/>
                      </a:endParaRPr>
                    </a:p>
                  </a:txBody>
                  <a:tcPr marL="121920" marR="121920"/>
                </a:tc>
                <a:extLst>
                  <a:ext uri="{0D108BD9-81ED-4DB2-BD59-A6C34878D82A}">
                    <a16:rowId xmlns:a16="http://schemas.microsoft.com/office/drawing/2014/main" xmlns="" val="10004"/>
                  </a:ext>
                </a:extLst>
              </a:tr>
              <a:tr h="289933">
                <a:tc>
                  <a:txBody>
                    <a:bodyPr/>
                    <a:lstStyle/>
                    <a:p>
                      <a:pPr algn="ctr"/>
                      <a:r>
                        <a:rPr lang="ru-RU" sz="1400" dirty="0" smtClean="0">
                          <a:solidFill>
                            <a:schemeClr val="tx1"/>
                          </a:solidFill>
                        </a:rPr>
                        <a:t>5 528,7</a:t>
                      </a:r>
                      <a:endParaRPr lang="ru-RU" sz="1400" b="1" dirty="0">
                        <a:solidFill>
                          <a:schemeClr val="tx1"/>
                        </a:solidFill>
                        <a:latin typeface="+mn-lt"/>
                        <a:cs typeface="Times New Roman" pitchFamily="18" charset="0"/>
                      </a:endParaRPr>
                    </a:p>
                  </a:txBody>
                  <a:tcPr marL="121920" marR="121920"/>
                </a:tc>
                <a:tc>
                  <a:txBody>
                    <a:bodyPr/>
                    <a:lstStyle/>
                    <a:p>
                      <a:r>
                        <a:rPr lang="ru-RU" sz="1400" dirty="0">
                          <a:solidFill>
                            <a:schemeClr val="tx1"/>
                          </a:solidFill>
                        </a:rPr>
                        <a:t>Содействие улучшению положения на рынке труда не занятых трудовой деятельностью и безработных граждан </a:t>
                      </a:r>
                      <a:endParaRPr lang="ru-RU" sz="1400" i="1" dirty="0">
                        <a:solidFill>
                          <a:schemeClr val="tx1"/>
                        </a:solidFill>
                        <a:latin typeface="+mn-lt"/>
                        <a:cs typeface="Times New Roman" pitchFamily="18" charset="0"/>
                      </a:endParaRPr>
                    </a:p>
                  </a:txBody>
                  <a:tcPr marL="121920" marR="121920"/>
                </a:tc>
                <a:extLst>
                  <a:ext uri="{0D108BD9-81ED-4DB2-BD59-A6C34878D82A}">
                    <a16:rowId xmlns:a16="http://schemas.microsoft.com/office/drawing/2014/main" xmlns="" val="10005"/>
                  </a:ext>
                </a:extLst>
              </a:tr>
            </a:tbl>
          </a:graphicData>
        </a:graphic>
      </p:graphicFrame>
      <p:sp>
        <p:nvSpPr>
          <p:cNvPr id="19" name="Прямоугольник 18"/>
          <p:cNvSpPr/>
          <p:nvPr/>
        </p:nvSpPr>
        <p:spPr>
          <a:xfrm>
            <a:off x="1066800" y="6119336"/>
            <a:ext cx="6096000" cy="738664"/>
          </a:xfrm>
          <a:prstGeom prst="rect">
            <a:avLst/>
          </a:prstGeom>
        </p:spPr>
        <p:txBody>
          <a:bodyPr>
            <a:spAutoFit/>
          </a:bodyPr>
          <a:lstStyle/>
          <a:p>
            <a:pPr algn="ctr"/>
            <a:r>
              <a:rPr lang="ru-RU" sz="1400" dirty="0" smtClean="0"/>
              <a:t>Доля неиспользуемого недвижимого имущества в общем количестве недвижимого имущества муниципального образования городской округ Урай Ханты-Мансийского автономного округа – </a:t>
            </a:r>
            <a:r>
              <a:rPr lang="ru-RU" sz="1400" dirty="0" err="1" smtClean="0"/>
              <a:t>Югры</a:t>
            </a:r>
            <a:r>
              <a:rPr lang="ru-RU" sz="1400" dirty="0" smtClean="0"/>
              <a:t> -</a:t>
            </a:r>
            <a:r>
              <a:rPr lang="ru-RU" sz="1400" b="1" dirty="0" smtClean="0"/>
              <a:t>0% (100,0%)</a:t>
            </a:r>
            <a:endParaRPr lang="ru-RU" sz="1400" b="1" dirty="0"/>
          </a:p>
        </p:txBody>
      </p:sp>
      <p:sp>
        <p:nvSpPr>
          <p:cNvPr id="20" name="Прямоугольник 19"/>
          <p:cNvSpPr/>
          <p:nvPr/>
        </p:nvSpPr>
        <p:spPr>
          <a:xfrm>
            <a:off x="7239000" y="6119336"/>
            <a:ext cx="4572000" cy="738664"/>
          </a:xfrm>
          <a:prstGeom prst="rect">
            <a:avLst/>
          </a:prstGeom>
        </p:spPr>
        <p:txBody>
          <a:bodyPr wrap="square">
            <a:spAutoFit/>
          </a:bodyPr>
          <a:lstStyle/>
          <a:p>
            <a:pPr algn="ctr"/>
            <a:r>
              <a:rPr lang="ru-RU" sz="1400" dirty="0" smtClean="0"/>
              <a:t>Доля работников ОМС города Урай и лиц, замещающих муниципальные должности в городе Урай, повысивших профессиональный уровень </a:t>
            </a:r>
            <a:r>
              <a:rPr lang="ru-RU" sz="1400" b="1" dirty="0" smtClean="0"/>
              <a:t>– 34,25 % (100,1%)</a:t>
            </a:r>
            <a:endParaRPr lang="ru-RU" sz="1400" b="1" dirty="0"/>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 name="Прямоугольник 11"/>
          <p:cNvSpPr/>
          <p:nvPr/>
        </p:nvSpPr>
        <p:spPr>
          <a:xfrm>
            <a:off x="1066800" y="152400"/>
            <a:ext cx="94488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жилищно-коммунального комплекса </a:t>
            </a:r>
          </a:p>
          <a:p>
            <a:r>
              <a:rPr lang="ru-RU" dirty="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dirty="0">
              <a:solidFill>
                <a:schemeClr val="bg1"/>
              </a:solidFill>
              <a:latin typeface="Oswald" charset="-52"/>
            </a:endParaRPr>
          </a:p>
        </p:txBody>
      </p:sp>
      <p:graphicFrame>
        <p:nvGraphicFramePr>
          <p:cNvPr id="14" name="Таблица 13"/>
          <p:cNvGraphicFramePr>
            <a:graphicFrameLocks noGrp="1"/>
          </p:cNvGraphicFramePr>
          <p:nvPr/>
        </p:nvGraphicFramePr>
        <p:xfrm>
          <a:off x="304800" y="914399"/>
          <a:ext cx="11617290" cy="5749184"/>
        </p:xfrm>
        <a:graphic>
          <a:graphicData uri="http://schemas.openxmlformats.org/drawingml/2006/table">
            <a:tbl>
              <a:tblPr firstRow="1" bandRow="1">
                <a:tableStyleId>{6E25E649-3F16-4E02-A733-19D2CDBF48F0}</a:tableStyleId>
              </a:tblPr>
              <a:tblGrid>
                <a:gridCol w="1848205">
                  <a:extLst>
                    <a:ext uri="{9D8B030D-6E8A-4147-A177-3AD203B41FA5}">
                      <a16:colId xmlns:a16="http://schemas.microsoft.com/office/drawing/2014/main" xmlns="" val="20000"/>
                    </a:ext>
                  </a:extLst>
                </a:gridCol>
                <a:gridCol w="9769085">
                  <a:extLst>
                    <a:ext uri="{9D8B030D-6E8A-4147-A177-3AD203B41FA5}">
                      <a16:colId xmlns:a16="http://schemas.microsoft.com/office/drawing/2014/main" xmlns="" val="20001"/>
                    </a:ext>
                  </a:extLst>
                </a:gridCol>
              </a:tblGrid>
              <a:tr h="296733">
                <a:tc>
                  <a:txBody>
                    <a:bodyPr/>
                    <a:lstStyle/>
                    <a:p>
                      <a:r>
                        <a:rPr lang="ru-RU" sz="1400" dirty="0"/>
                        <a:t>тыс.рублей</a:t>
                      </a:r>
                      <a:endParaRPr lang="ru-RU" sz="1400" dirty="0">
                        <a:solidFill>
                          <a:schemeClr val="tx1"/>
                        </a:solidFill>
                        <a:latin typeface="Oswald" charset="-52"/>
                        <a:cs typeface="Times New Roman" pitchFamily="18" charset="0"/>
                      </a:endParaRPr>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t>Расходы на реализацию программы за 2025 год составили 520 732,3 тыс.рублей, в том числе:</a:t>
                      </a:r>
                      <a:endParaRPr lang="ru-RU" sz="1400" b="1" dirty="0">
                        <a:latin typeface="Oswald" charset="-52"/>
                        <a:cs typeface="Times New Roman" pitchFamily="18" charset="0"/>
                      </a:endParaRPr>
                    </a:p>
                  </a:txBody>
                  <a:tcPr marL="121920" marR="121920"/>
                </a:tc>
                <a:extLst>
                  <a:ext uri="{0D108BD9-81ED-4DB2-BD59-A6C34878D82A}">
                    <a16:rowId xmlns:a16="http://schemas.microsoft.com/office/drawing/2014/main" xmlns="" val="10000"/>
                  </a:ext>
                </a:extLst>
              </a:tr>
              <a:tr h="296733">
                <a:tc>
                  <a:txBody>
                    <a:bodyPr/>
                    <a:lstStyle/>
                    <a:p>
                      <a:pPr algn="ctr"/>
                      <a:r>
                        <a:rPr lang="ru-RU" sz="1400" dirty="0" smtClean="0"/>
                        <a:t>140 020,7</a:t>
                      </a:r>
                      <a:endParaRPr lang="ru-RU" sz="1400" b="1" dirty="0">
                        <a:latin typeface="Oswald" charset="-52"/>
                        <a:cs typeface="Times New Roman" pitchFamily="18" charset="0"/>
                      </a:endParaRPr>
                    </a:p>
                  </a:txBody>
                  <a:tcPr marL="121920" marR="121920"/>
                </a:tc>
                <a:tc>
                  <a:txBody>
                    <a:bodyPr/>
                    <a:lstStyle/>
                    <a:p>
                      <a:r>
                        <a:rPr lang="ru-RU" sz="1400" dirty="0"/>
                        <a:t>Организация содержания дорожного хозяйства</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2"/>
                  </a:ext>
                </a:extLst>
              </a:tr>
              <a:tr h="296733">
                <a:tc>
                  <a:txBody>
                    <a:bodyPr/>
                    <a:lstStyle/>
                    <a:p>
                      <a:pPr algn="ctr"/>
                      <a:r>
                        <a:rPr lang="ru-RU" sz="1400" dirty="0" smtClean="0"/>
                        <a:t>4 838,8</a:t>
                      </a:r>
                      <a:endParaRPr lang="ru-RU" sz="1400" b="1" dirty="0">
                        <a:latin typeface="Oswald" charset="-52"/>
                        <a:cs typeface="Times New Roman" pitchFamily="18" charset="0"/>
                      </a:endParaRPr>
                    </a:p>
                  </a:txBody>
                  <a:tcPr marL="121920" marR="121920"/>
                </a:tc>
                <a:tc>
                  <a:txBody>
                    <a:bodyPr/>
                    <a:lstStyle/>
                    <a:p>
                      <a:r>
                        <a:rPr lang="ru-RU" sz="1400" dirty="0"/>
                        <a:t>Организация содержания мест захоронения и оказание ритуальных услуг</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4"/>
                  </a:ext>
                </a:extLst>
              </a:tr>
              <a:tr h="296733">
                <a:tc>
                  <a:txBody>
                    <a:bodyPr/>
                    <a:lstStyle/>
                    <a:p>
                      <a:pPr algn="ctr"/>
                      <a:r>
                        <a:rPr lang="ru-RU" sz="1400" dirty="0" smtClean="0"/>
                        <a:t>4 081,4</a:t>
                      </a:r>
                      <a:endParaRPr lang="ru-RU" sz="1400" b="1" dirty="0">
                        <a:latin typeface="Oswald" charset="-52"/>
                        <a:cs typeface="Times New Roman" pitchFamily="18" charset="0"/>
                      </a:endParaRPr>
                    </a:p>
                  </a:txBody>
                  <a:tcPr marL="121920" marR="121920"/>
                </a:tc>
                <a:tc>
                  <a:txBody>
                    <a:bodyPr/>
                    <a:lstStyle/>
                    <a:p>
                      <a:r>
                        <a:rPr lang="ru-RU" sz="1400" dirty="0"/>
                        <a:t>Организация ремонта муниципального  жилищного фонда</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5"/>
                  </a:ext>
                </a:extLst>
              </a:tr>
              <a:tr h="296733">
                <a:tc>
                  <a:txBody>
                    <a:bodyPr/>
                    <a:lstStyle/>
                    <a:p>
                      <a:pPr algn="ctr"/>
                      <a:r>
                        <a:rPr lang="ru-RU" sz="1400" dirty="0" smtClean="0"/>
                        <a:t>110 665,1</a:t>
                      </a:r>
                      <a:endParaRPr lang="ru-RU" sz="1400" b="1" dirty="0">
                        <a:latin typeface="Oswald" charset="-52"/>
                        <a:cs typeface="Times New Roman" pitchFamily="18" charset="0"/>
                      </a:endParaRPr>
                    </a:p>
                  </a:txBody>
                  <a:tcPr marL="121920" marR="121920"/>
                </a:tc>
                <a:tc>
                  <a:txBody>
                    <a:bodyPr/>
                    <a:lstStyle/>
                    <a:p>
                      <a:r>
                        <a:rPr lang="ru-RU" sz="1400" dirty="0"/>
                        <a:t>Организация содержания объектов благоустройства </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6"/>
                  </a:ext>
                </a:extLst>
              </a:tr>
              <a:tr h="296733">
                <a:tc>
                  <a:txBody>
                    <a:bodyPr/>
                    <a:lstStyle/>
                    <a:p>
                      <a:pPr algn="ctr"/>
                      <a:r>
                        <a:rPr lang="ru-RU" sz="1400" dirty="0" smtClean="0"/>
                        <a:t>39 141,2</a:t>
                      </a:r>
                      <a:endParaRPr lang="ru-RU" sz="1400" b="1" dirty="0">
                        <a:latin typeface="Oswald" charset="-52"/>
                        <a:cs typeface="Times New Roman" pitchFamily="18" charset="0"/>
                      </a:endParaRPr>
                    </a:p>
                  </a:txBody>
                  <a:tcPr marL="121920" marR="121920"/>
                </a:tc>
                <a:tc>
                  <a:txBody>
                    <a:bodyPr/>
                    <a:lstStyle/>
                    <a:p>
                      <a:r>
                        <a:rPr lang="ru-RU" sz="1400" dirty="0"/>
                        <a:t>Организация электроснабжения уличного освещения</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7"/>
                  </a:ext>
                </a:extLst>
              </a:tr>
              <a:tr h="504445">
                <a:tc>
                  <a:txBody>
                    <a:bodyPr/>
                    <a:lstStyle/>
                    <a:p>
                      <a:pPr algn="ctr"/>
                      <a:r>
                        <a:rPr lang="ru-RU" sz="1400" dirty="0" smtClean="0"/>
                        <a:t>3 664,0</a:t>
                      </a:r>
                      <a:endParaRPr lang="ru-RU" sz="1400" b="1" dirty="0">
                        <a:latin typeface="Oswald" charset="-52"/>
                        <a:cs typeface="Times New Roman" pitchFamily="18" charset="0"/>
                      </a:endParaRPr>
                    </a:p>
                  </a:txBody>
                  <a:tcPr marL="121920" marR="121920"/>
                </a:tc>
                <a:tc>
                  <a:txBody>
                    <a:bodyPr/>
                    <a:lstStyle/>
                    <a:p>
                      <a:r>
                        <a:rPr lang="ru-RU" sz="1400" dirty="0"/>
                        <a:t>Осуществление переданного отдельного государственного полномочия по организации мероприятий при осуществлении деятельности по обращению  с животными без владельцев </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8"/>
                  </a:ext>
                </a:extLst>
              </a:tr>
              <a:tr h="504445">
                <a:tc>
                  <a:txBody>
                    <a:bodyPr/>
                    <a:lstStyle/>
                    <a:p>
                      <a:pPr algn="ctr"/>
                      <a:r>
                        <a:rPr lang="ru-RU" sz="1400" dirty="0" smtClean="0"/>
                        <a:t>2 923,4</a:t>
                      </a:r>
                      <a:endParaRPr lang="ru-RU" sz="1400" b="1" dirty="0">
                        <a:latin typeface="Oswald" charset="-52"/>
                        <a:cs typeface="Times New Roman" pitchFamily="18" charset="0"/>
                      </a:endParaRPr>
                    </a:p>
                  </a:txBody>
                  <a:tcPr marL="121920" marR="121920"/>
                </a:tc>
                <a:tc>
                  <a:txBody>
                    <a:bodyPr/>
                    <a:lstStyle/>
                    <a:p>
                      <a:r>
                        <a:rPr lang="ru-RU" sz="1400" dirty="0"/>
                        <a:t>Предоставление субсидий на возмещение недополученных доходов организациям, осуществляющим реализацию населению сжиженного газа по розничным ценам </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09"/>
                  </a:ext>
                </a:extLst>
              </a:tr>
              <a:tr h="296733">
                <a:tc>
                  <a:txBody>
                    <a:bodyPr/>
                    <a:lstStyle/>
                    <a:p>
                      <a:pPr algn="ctr"/>
                      <a:r>
                        <a:rPr lang="ru-RU" sz="1400" dirty="0" smtClean="0"/>
                        <a:t>24 964,6</a:t>
                      </a:r>
                      <a:endParaRPr lang="ru-RU" sz="1400" b="1" dirty="0">
                        <a:latin typeface="Oswald" charset="-52"/>
                        <a:cs typeface="Times New Roman" pitchFamily="18" charset="0"/>
                      </a:endParaRPr>
                    </a:p>
                  </a:txBody>
                  <a:tcPr marL="121920" marR="121920"/>
                </a:tc>
                <a:tc>
                  <a:txBody>
                    <a:bodyPr/>
                    <a:lstStyle/>
                    <a:p>
                      <a:r>
                        <a:rPr lang="ru-RU" sz="1400" dirty="0"/>
                        <a:t>Обеспечение деятельности МКУ «УЖКХ г. Урай» </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0"/>
                  </a:ext>
                </a:extLst>
              </a:tr>
              <a:tr h="296733">
                <a:tc>
                  <a:txBody>
                    <a:bodyPr/>
                    <a:lstStyle/>
                    <a:p>
                      <a:pPr algn="ctr"/>
                      <a:r>
                        <a:rPr lang="ru-RU" sz="1400" dirty="0" smtClean="0"/>
                        <a:t>5 595,0</a:t>
                      </a:r>
                      <a:endParaRPr lang="ru-RU" sz="1400" b="1" dirty="0">
                        <a:latin typeface="Oswald" charset="-52"/>
                        <a:cs typeface="Times New Roman" pitchFamily="18" charset="0"/>
                      </a:endParaRPr>
                    </a:p>
                  </a:txBody>
                  <a:tcPr marL="121920" marR="121920"/>
                </a:tc>
                <a:tc>
                  <a:txBody>
                    <a:bodyPr/>
                    <a:lstStyle/>
                    <a:p>
                      <a:r>
                        <a:rPr lang="ru-RU" sz="1400" dirty="0"/>
                        <a:t>Снос аварийных многоквартирных жилых домов</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1"/>
                  </a:ext>
                </a:extLst>
              </a:tr>
              <a:tr h="504445">
                <a:tc>
                  <a:txBody>
                    <a:bodyPr/>
                    <a:lstStyle/>
                    <a:p>
                      <a:pPr algn="ctr"/>
                      <a:r>
                        <a:rPr lang="ru-RU" sz="1400" dirty="0" smtClean="0"/>
                        <a:t>7 379,6</a:t>
                      </a:r>
                      <a:endParaRPr lang="ru-RU" sz="1400" b="1" dirty="0">
                        <a:latin typeface="Oswald" charset="-52"/>
                        <a:cs typeface="Times New Roman" pitchFamily="18" charset="0"/>
                      </a:endParaRPr>
                    </a:p>
                  </a:txBody>
                  <a:tcPr marL="121920" marR="121920"/>
                </a:tc>
                <a:tc>
                  <a:txBody>
                    <a:bodyPr/>
                    <a:lstStyle/>
                    <a:p>
                      <a:r>
                        <a:rPr lang="ru-RU" sz="1400" dirty="0"/>
                        <a:t>Оплата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2"/>
                  </a:ext>
                </a:extLst>
              </a:tr>
              <a:tr h="296733">
                <a:tc>
                  <a:txBody>
                    <a:bodyPr/>
                    <a:lstStyle/>
                    <a:p>
                      <a:pPr algn="ctr"/>
                      <a:r>
                        <a:rPr lang="ru-RU" sz="1400" dirty="0" smtClean="0"/>
                        <a:t>159 255,3</a:t>
                      </a:r>
                      <a:endParaRPr lang="ru-RU" sz="1400" b="1" dirty="0">
                        <a:latin typeface="Oswald" charset="-52"/>
                        <a:cs typeface="Times New Roman" pitchFamily="18" charset="0"/>
                      </a:endParaRPr>
                    </a:p>
                  </a:txBody>
                  <a:tcPr marL="121920" marR="121920"/>
                </a:tc>
                <a:tc>
                  <a:txBody>
                    <a:bodyPr/>
                    <a:lstStyle/>
                    <a:p>
                      <a:r>
                        <a:rPr lang="ru-RU" sz="1400" dirty="0"/>
                        <a:t>Капитальный ремонт коммунальной инфраструктуры города Урай</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4"/>
                  </a:ext>
                </a:extLst>
              </a:tr>
              <a:tr h="296733">
                <a:tc>
                  <a:txBody>
                    <a:bodyPr/>
                    <a:lstStyle/>
                    <a:p>
                      <a:pPr algn="ctr"/>
                      <a:r>
                        <a:rPr lang="ru-RU" sz="1400" smtClean="0"/>
                        <a:t>400,0</a:t>
                      </a:r>
                      <a:endParaRPr lang="ru-RU" sz="1400" b="1" dirty="0">
                        <a:latin typeface="Oswald" charset="-52"/>
                        <a:cs typeface="Times New Roman" pitchFamily="18" charset="0"/>
                      </a:endParaRPr>
                    </a:p>
                  </a:txBody>
                  <a:tcPr marL="121920" marR="121920"/>
                </a:tc>
                <a:tc>
                  <a:txBody>
                    <a:bodyPr/>
                    <a:lstStyle/>
                    <a:p>
                      <a:r>
                        <a:rPr lang="ru-RU" sz="1400" dirty="0"/>
                        <a:t>Выполнение работ по актуализации схем </a:t>
                      </a:r>
                      <a:r>
                        <a:rPr lang="ru-RU" sz="1400" dirty="0" smtClean="0"/>
                        <a:t>теплоснабжения, водоснабжения и водоотведения</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5"/>
                  </a:ext>
                </a:extLst>
              </a:tr>
              <a:tr h="504445">
                <a:tc>
                  <a:txBody>
                    <a:bodyPr/>
                    <a:lstStyle/>
                    <a:p>
                      <a:pPr algn="ctr"/>
                      <a:r>
                        <a:rPr lang="ru-RU" sz="1400" smtClean="0"/>
                        <a:t>977,7</a:t>
                      </a:r>
                      <a:endParaRPr lang="ru-RU" sz="1400" b="1" dirty="0">
                        <a:latin typeface="Oswald" charset="-52"/>
                        <a:cs typeface="Times New Roman" pitchFamily="18" charset="0"/>
                      </a:endParaRPr>
                    </a:p>
                  </a:txBody>
                  <a:tcPr marL="121920" marR="121920"/>
                </a:tc>
                <a:tc>
                  <a:txBody>
                    <a:bodyPr/>
                    <a:lstStyle/>
                    <a:p>
                      <a:r>
                        <a:rPr lang="ru-RU" sz="1400" dirty="0"/>
                        <a:t> Приспособление по решению органа местного самоуправления жилых помещений и общего имущества в многоквартирных домах с учетом потребностей инвалидов</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6"/>
                  </a:ext>
                </a:extLst>
              </a:tr>
              <a:tr h="296733">
                <a:tc>
                  <a:txBody>
                    <a:bodyPr/>
                    <a:lstStyle/>
                    <a:p>
                      <a:pPr algn="ctr"/>
                      <a:r>
                        <a:rPr lang="ru-RU" sz="1400" dirty="0" smtClean="0"/>
                        <a:t>90,0</a:t>
                      </a:r>
                      <a:endParaRPr lang="ru-RU" sz="1400" b="1" dirty="0">
                        <a:latin typeface="Oswald" charset="-52"/>
                        <a:cs typeface="Times New Roman" pitchFamily="18" charset="0"/>
                      </a:endParaRPr>
                    </a:p>
                  </a:txBody>
                  <a:tcPr marL="121920" marR="121920"/>
                </a:tc>
                <a:tc>
                  <a:txBody>
                    <a:bodyPr/>
                    <a:lstStyle/>
                    <a:p>
                      <a:r>
                        <a:rPr lang="ru-RU" sz="1400" dirty="0" smtClean="0"/>
                        <a:t>Разработка </a:t>
                      </a:r>
                      <a:r>
                        <a:rPr lang="ru-RU" sz="1400" dirty="0"/>
                        <a:t>топливно-энергетического баланса</a:t>
                      </a:r>
                      <a:endParaRPr lang="ru-RU" sz="1400" dirty="0">
                        <a:latin typeface="Oswald" charset="-52"/>
                        <a:cs typeface="Times New Roman" pitchFamily="18" charset="0"/>
                      </a:endParaRPr>
                    </a:p>
                  </a:txBody>
                  <a:tcPr marL="121920" marR="121920"/>
                </a:tc>
                <a:extLst>
                  <a:ext uri="{0D108BD9-81ED-4DB2-BD59-A6C34878D82A}">
                    <a16:rowId xmlns:a16="http://schemas.microsoft.com/office/drawing/2014/main" xmlns="" val="10017"/>
                  </a:ext>
                </a:extLst>
              </a:tr>
              <a:tr h="323744">
                <a:tc>
                  <a:txBody>
                    <a:bodyPr/>
                    <a:lstStyle/>
                    <a:p>
                      <a:pPr algn="ctr"/>
                      <a:r>
                        <a:rPr lang="ru-RU" sz="1400" b="0" dirty="0" smtClean="0">
                          <a:latin typeface="+mn-lt"/>
                          <a:cs typeface="Times New Roman" pitchFamily="18" charset="0"/>
                        </a:rPr>
                        <a:t>16 732,7</a:t>
                      </a:r>
                      <a:endParaRPr lang="ru-RU" sz="1400" b="0" dirty="0">
                        <a:latin typeface="+mn-lt"/>
                        <a:cs typeface="Times New Roman" pitchFamily="18" charset="0"/>
                      </a:endParaRPr>
                    </a:p>
                  </a:txBody>
                  <a:tcPr marL="121920" marR="121920"/>
                </a:tc>
                <a:tc>
                  <a:txBody>
                    <a:bodyPr/>
                    <a:lstStyle/>
                    <a:p>
                      <a:r>
                        <a:rPr lang="ru-RU" sz="1400" b="0" dirty="0" smtClean="0">
                          <a:latin typeface="+mn-lt"/>
                          <a:cs typeface="Times New Roman" pitchFamily="18" charset="0"/>
                        </a:rPr>
                        <a:t>Услуги по приему поверхностных сточных вод</a:t>
                      </a:r>
                      <a:endParaRPr lang="ru-RU" sz="1400" b="0" dirty="0">
                        <a:latin typeface="+mn-lt"/>
                        <a:cs typeface="Times New Roman" pitchFamily="18" charset="0"/>
                      </a:endParaRPr>
                    </a:p>
                  </a:txBody>
                  <a:tcPr marL="121920" marR="121920"/>
                </a:tc>
              </a:tr>
            </a:tbl>
          </a:graphicData>
        </a:graphic>
      </p:graphicFrame>
      <p:pic>
        <p:nvPicPr>
          <p:cNvPr id="7"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990600" y="0"/>
            <a:ext cx="9525000" cy="762000"/>
          </a:xfrm>
          <a:prstGeom prst="rect">
            <a:avLst/>
          </a:prstGeom>
          <a:noFill/>
        </p:spPr>
      </p:pic>
      <p:sp>
        <p:nvSpPr>
          <p:cNvPr id="8" name="Прямоугольник 7"/>
          <p:cNvSpPr/>
          <p:nvPr/>
        </p:nvSpPr>
        <p:spPr>
          <a:xfrm>
            <a:off x="1143000" y="76200"/>
            <a:ext cx="9067800" cy="584775"/>
          </a:xfrm>
          <a:prstGeom prst="rect">
            <a:avLst/>
          </a:prstGeom>
        </p:spPr>
        <p:txBody>
          <a:bodyPr wrap="square">
            <a:spAutoFit/>
          </a:bodyPr>
          <a:lstStyle/>
          <a:p>
            <a:r>
              <a:rPr lang="ru-RU" sz="1600" dirty="0" smtClean="0">
                <a:solidFill>
                  <a:schemeClr val="bg1"/>
                </a:solidFill>
                <a:cs typeface="Times New Roman" panose="02020603050405020304" pitchFamily="18" charset="0"/>
              </a:rPr>
              <a:t>Муниципальная программа «</a:t>
            </a:r>
            <a:r>
              <a:rPr lang="ru-RU" sz="1600" dirty="0" smtClean="0">
                <a:solidFill>
                  <a:schemeClr val="bg1"/>
                </a:solidFill>
                <a:cs typeface="Times New Roman Cyr" panose="02020603050405020304" pitchFamily="18" charset="0"/>
              </a:rPr>
              <a:t>Развитие жилищно-коммунального комплекса </a:t>
            </a:r>
          </a:p>
          <a:p>
            <a:r>
              <a:rPr lang="ru-RU" sz="1600" dirty="0" smtClean="0">
                <a:solidFill>
                  <a:schemeClr val="bg1"/>
                </a:solidFill>
                <a:cs typeface="Times New Roman Cyr" panose="02020603050405020304" pitchFamily="18" charset="0"/>
              </a:rPr>
              <a:t>и повышение энергетической эффективности в городе Урай»</a:t>
            </a:r>
            <a:endParaRPr lang="ru-RU" sz="1600" dirty="0">
              <a:solidFill>
                <a:schemeClr val="bg1"/>
              </a:solidFill>
            </a:endParaRPr>
          </a:p>
        </p:txBody>
      </p:sp>
      <p:pic>
        <p:nvPicPr>
          <p:cNvPr id="9" name="Picture 4" descr="жкх png: 2 тыс изображений найдено в Яндекс Картинках"/>
          <p:cNvPicPr>
            <a:picLocks noChangeAspect="1" noChangeArrowheads="1"/>
          </p:cNvPicPr>
          <p:nvPr/>
        </p:nvPicPr>
        <p:blipFill>
          <a:blip r:embed="rId4" cstate="print"/>
          <a:srcRect/>
          <a:stretch>
            <a:fillRect/>
          </a:stretch>
        </p:blipFill>
        <p:spPr bwMode="auto">
          <a:xfrm>
            <a:off x="1" y="116632"/>
            <a:ext cx="914399" cy="468000"/>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914400"/>
          </a:xfrm>
          <a:prstGeom prst="rect">
            <a:avLst/>
          </a:prstGeom>
          <a:noFill/>
        </p:spPr>
      </p:pic>
      <p:sp>
        <p:nvSpPr>
          <p:cNvPr id="12" name="Прямоугольник 11"/>
          <p:cNvSpPr/>
          <p:nvPr/>
        </p:nvSpPr>
        <p:spPr>
          <a:xfrm>
            <a:off x="1066800" y="152400"/>
            <a:ext cx="9448800" cy="646331"/>
          </a:xfrm>
          <a:prstGeom prst="rect">
            <a:avLst/>
          </a:prstGeom>
        </p:spPr>
        <p:txBody>
          <a:bodyPr wrap="square">
            <a:spAutoFit/>
          </a:bodyPr>
          <a:lstStyle/>
          <a:p>
            <a:r>
              <a:rPr lang="ru-RU" dirty="0">
                <a:solidFill>
                  <a:schemeClr val="bg1"/>
                </a:solidFill>
                <a:cs typeface="Times New Roman" panose="02020603050405020304" pitchFamily="18" charset="0"/>
              </a:rPr>
              <a:t>Муниципальная программа «</a:t>
            </a:r>
            <a:r>
              <a:rPr lang="ru-RU" dirty="0">
                <a:solidFill>
                  <a:schemeClr val="bg1"/>
                </a:solidFill>
                <a:cs typeface="Times New Roman Cyr" panose="02020603050405020304" pitchFamily="18" charset="0"/>
              </a:rPr>
              <a:t>Развитие жилищно-коммунального комплекса </a:t>
            </a:r>
          </a:p>
          <a:p>
            <a:r>
              <a:rPr lang="ru-RU" dirty="0">
                <a:solidFill>
                  <a:schemeClr val="bg1"/>
                </a:solidFill>
                <a:cs typeface="Times New Roman Cyr" panose="02020603050405020304" pitchFamily="18" charset="0"/>
              </a:rPr>
              <a:t>и повышение энергетической эффективности в городе Урай</a:t>
            </a:r>
            <a:r>
              <a:rPr lang="ru-RU" dirty="0" smtClean="0">
                <a:solidFill>
                  <a:schemeClr val="bg1"/>
                </a:solidFill>
                <a:cs typeface="Times New Roman Cyr" panose="02020603050405020304" pitchFamily="18" charset="0"/>
              </a:rPr>
              <a:t>»</a:t>
            </a:r>
            <a:endParaRPr lang="ru-RU" dirty="0">
              <a:solidFill>
                <a:schemeClr val="bg1"/>
              </a:solidFill>
            </a:endParaRPr>
          </a:p>
        </p:txBody>
      </p:sp>
      <p:sp>
        <p:nvSpPr>
          <p:cNvPr id="13" name="Прямоугольник 12"/>
          <p:cNvSpPr/>
          <p:nvPr/>
        </p:nvSpPr>
        <p:spPr>
          <a:xfrm>
            <a:off x="1066800" y="914400"/>
            <a:ext cx="9372600"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dirty="0">
                <a:cs typeface="Arial" pitchFamily="34" charset="0"/>
              </a:rPr>
              <a:t>Основные показатели результативности программы за </a:t>
            </a:r>
            <a:r>
              <a:rPr lang="ru-RU" dirty="0" smtClean="0">
                <a:cs typeface="Arial" pitchFamily="34" charset="0"/>
              </a:rPr>
              <a:t>2025 </a:t>
            </a:r>
            <a:r>
              <a:rPr lang="ru-RU" dirty="0">
                <a:cs typeface="Arial" pitchFamily="34" charset="0"/>
              </a:rPr>
              <a:t>год</a:t>
            </a:r>
            <a:r>
              <a:rPr lang="ru-RU" b="1" dirty="0">
                <a:latin typeface="Oswald" charset="-52"/>
                <a:cs typeface="Arial" pitchFamily="34" charset="0"/>
              </a:rPr>
              <a:t>:</a:t>
            </a:r>
            <a:endParaRPr lang="ru-RU" dirty="0">
              <a:latin typeface="Oswald" charset="-52"/>
              <a:cs typeface="Arial" pitchFamily="34" charset="0"/>
            </a:endParaRPr>
          </a:p>
        </p:txBody>
      </p:sp>
      <p:pic>
        <p:nvPicPr>
          <p:cNvPr id="16" name="Picture 4" descr="жкх png: 2 тыс изображений найдено в Яндекс Картинках"/>
          <p:cNvPicPr>
            <a:picLocks noChangeAspect="1" noChangeArrowheads="1"/>
          </p:cNvPicPr>
          <p:nvPr/>
        </p:nvPicPr>
        <p:blipFill>
          <a:blip r:embed="rId4" cstate="print"/>
          <a:srcRect/>
          <a:stretch>
            <a:fillRect/>
          </a:stretch>
        </p:blipFill>
        <p:spPr bwMode="auto">
          <a:xfrm>
            <a:off x="1" y="116632"/>
            <a:ext cx="914399" cy="468000"/>
          </a:xfrm>
          <a:prstGeom prst="rect">
            <a:avLst/>
          </a:prstGeom>
          <a:noFill/>
        </p:spPr>
      </p:pic>
      <p:sp>
        <p:nvSpPr>
          <p:cNvPr id="14" name="Прямоугольник 13"/>
          <p:cNvSpPr/>
          <p:nvPr/>
        </p:nvSpPr>
        <p:spPr>
          <a:xfrm>
            <a:off x="1066800" y="1905000"/>
            <a:ext cx="3276600" cy="738664"/>
          </a:xfrm>
          <a:prstGeom prst="rect">
            <a:avLst/>
          </a:prstGeom>
        </p:spPr>
        <p:txBody>
          <a:bodyPr wrap="square">
            <a:spAutoFit/>
          </a:bodyPr>
          <a:lstStyle/>
          <a:p>
            <a:pPr algn="ctr"/>
            <a:r>
              <a:rPr lang="ru-RU" sz="1400" dirty="0" smtClean="0"/>
              <a:t>Удовлетворенность граждан качеством жилищно-коммунальных услуг -</a:t>
            </a:r>
            <a:r>
              <a:rPr lang="ru-RU" sz="1400" b="1" dirty="0" smtClean="0"/>
              <a:t>86,1% (100,0%)</a:t>
            </a:r>
            <a:endParaRPr lang="ru-RU" sz="1400" b="1" dirty="0"/>
          </a:p>
        </p:txBody>
      </p:sp>
      <p:sp>
        <p:nvSpPr>
          <p:cNvPr id="15" name="Прямоугольник 14"/>
          <p:cNvSpPr/>
          <p:nvPr/>
        </p:nvSpPr>
        <p:spPr>
          <a:xfrm>
            <a:off x="7086600" y="1905000"/>
            <a:ext cx="3276600" cy="954107"/>
          </a:xfrm>
          <a:prstGeom prst="rect">
            <a:avLst/>
          </a:prstGeom>
        </p:spPr>
        <p:txBody>
          <a:bodyPr wrap="square">
            <a:spAutoFit/>
          </a:bodyPr>
          <a:lstStyle/>
          <a:p>
            <a:pPr algn="ctr"/>
            <a:r>
              <a:rPr lang="ru-RU" sz="1400" dirty="0" smtClean="0"/>
              <a:t>Удовлетворенность населения благоустроенностью общественных мест граждан качеством жилищно-коммунальных услуг -</a:t>
            </a:r>
            <a:r>
              <a:rPr lang="ru-RU" sz="1400" b="1" dirty="0" smtClean="0"/>
              <a:t>86,3% (100,0%)</a:t>
            </a:r>
            <a:endParaRPr lang="ru-RU" sz="1400" b="1" dirty="0"/>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152400"/>
            <a:ext cx="10820400" cy="720080"/>
          </a:xfrm>
          <a:prstGeom prst="rect">
            <a:avLst/>
          </a:prstGeom>
          <a:noFill/>
          <a:ln w="9525">
            <a:noFill/>
            <a:miter lim="800000"/>
            <a:headEnd/>
            <a:tailEnd/>
          </a:ln>
        </p:spPr>
      </p:pic>
      <p:sp>
        <p:nvSpPr>
          <p:cNvPr id="22" name="Прямоугольник 21"/>
          <p:cNvSpPr/>
          <p:nvPr/>
        </p:nvSpPr>
        <p:spPr>
          <a:xfrm>
            <a:off x="152400" y="381000"/>
            <a:ext cx="9525000" cy="369332"/>
          </a:xfrm>
          <a:prstGeom prst="rect">
            <a:avLst/>
          </a:prstGeom>
        </p:spPr>
        <p:txBody>
          <a:bodyPr wrap="square">
            <a:spAutoFit/>
          </a:bodyPr>
          <a:lstStyle/>
          <a:p>
            <a:pPr fontAlgn="b"/>
            <a:r>
              <a:rPr lang="ru-RU" dirty="0" err="1">
                <a:solidFill>
                  <a:schemeClr val="bg1"/>
                </a:solidFill>
                <a:cs typeface="Times New Roman" panose="02020603050405020304" pitchFamily="18" charset="0"/>
              </a:rPr>
              <a:t>Непрограммные</a:t>
            </a:r>
            <a:r>
              <a:rPr lang="ru-RU" dirty="0">
                <a:solidFill>
                  <a:schemeClr val="bg1"/>
                </a:solidFill>
                <a:cs typeface="Times New Roman" panose="02020603050405020304" pitchFamily="18" charset="0"/>
              </a:rPr>
              <a:t> направления деятельности</a:t>
            </a:r>
          </a:p>
        </p:txBody>
      </p:sp>
      <p:pic>
        <p:nvPicPr>
          <p:cNvPr id="23" name="Picture 2" descr="Y:\Влад\2019\эскизы\герб.png"/>
          <p:cNvPicPr>
            <a:picLocks noChangeAspect="1" noChangeArrowheads="1"/>
          </p:cNvPicPr>
          <p:nvPr/>
        </p:nvPicPr>
        <p:blipFill>
          <a:blip r:embed="rId5" cstate="print"/>
          <a:srcRect l="89185" b="81873"/>
          <a:stretch>
            <a:fillRect/>
          </a:stretch>
        </p:blipFill>
        <p:spPr bwMode="auto">
          <a:xfrm>
            <a:off x="11417808" y="-93261"/>
            <a:ext cx="705720" cy="924627"/>
          </a:xfrm>
          <a:prstGeom prst="rect">
            <a:avLst/>
          </a:prstGeom>
          <a:noFill/>
        </p:spPr>
      </p:pic>
      <p:graphicFrame>
        <p:nvGraphicFramePr>
          <p:cNvPr id="27" name="Таблица 26"/>
          <p:cNvGraphicFramePr>
            <a:graphicFrameLocks noGrp="1"/>
          </p:cNvGraphicFramePr>
          <p:nvPr/>
        </p:nvGraphicFramePr>
        <p:xfrm>
          <a:off x="1066800" y="1295400"/>
          <a:ext cx="10058400" cy="3730704"/>
        </p:xfrm>
        <a:graphic>
          <a:graphicData uri="http://schemas.openxmlformats.org/drawingml/2006/table">
            <a:tbl>
              <a:tblPr firstRow="1" bandRow="1">
                <a:tableStyleId>{6E25E649-3F16-4E02-A733-19D2CDBF48F0}</a:tableStyleId>
              </a:tblPr>
              <a:tblGrid>
                <a:gridCol w="1676400">
                  <a:extLst>
                    <a:ext uri="{9D8B030D-6E8A-4147-A177-3AD203B41FA5}">
                      <a16:colId xmlns:a16="http://schemas.microsoft.com/office/drawing/2014/main" xmlns="" val="20000"/>
                    </a:ext>
                  </a:extLst>
                </a:gridCol>
                <a:gridCol w="8382000">
                  <a:extLst>
                    <a:ext uri="{9D8B030D-6E8A-4147-A177-3AD203B41FA5}">
                      <a16:colId xmlns:a16="http://schemas.microsoft.com/office/drawing/2014/main" xmlns="" val="20001"/>
                    </a:ext>
                  </a:extLst>
                </a:gridCol>
              </a:tblGrid>
              <a:tr h="72008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t>На реализацию </a:t>
                      </a:r>
                      <a:r>
                        <a:rPr lang="ru-RU" sz="1400" dirty="0" err="1"/>
                        <a:t>непрограммных</a:t>
                      </a:r>
                      <a:r>
                        <a:rPr lang="ru-RU" sz="1400" dirty="0"/>
                        <a:t> направлений деятельности</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t>в </a:t>
                      </a:r>
                      <a:r>
                        <a:rPr lang="ru-RU" sz="1400" dirty="0" smtClean="0"/>
                        <a:t>2025 </a:t>
                      </a:r>
                      <a:r>
                        <a:rPr lang="ru-RU" sz="1400" dirty="0"/>
                        <a:t>году направлено </a:t>
                      </a:r>
                      <a:r>
                        <a:rPr lang="ru-RU" sz="1400" dirty="0" smtClean="0"/>
                        <a:t>68 564,9 тыс.рублей</a:t>
                      </a:r>
                      <a:r>
                        <a:rPr lang="ru-RU" sz="1400" dirty="0"/>
                        <a:t>, в том числе:</a:t>
                      </a:r>
                      <a:endParaRPr lang="ru-RU" sz="1400" dirty="0">
                        <a:latin typeface="+mn-lt"/>
                        <a:cs typeface="Times New Roman" pitchFamily="18" charset="0"/>
                      </a:endParaRPr>
                    </a:p>
                  </a:txBody>
                  <a:tcPr marL="121920" marR="121920"/>
                </a:tc>
                <a:tc hMerge="1">
                  <a:txBody>
                    <a:bodyPr/>
                    <a:lstStyle/>
                    <a:p>
                      <a:endParaRPr lang="ru-RU" dirty="0"/>
                    </a:p>
                  </a:txBody>
                  <a:tcPr/>
                </a:tc>
                <a:extLst>
                  <a:ext uri="{0D108BD9-81ED-4DB2-BD59-A6C34878D82A}">
                    <a16:rowId xmlns:a16="http://schemas.microsoft.com/office/drawing/2014/main" xmlns="" val="10000"/>
                  </a:ext>
                </a:extLst>
              </a:tr>
              <a:tr h="432048">
                <a:tc>
                  <a:txBody>
                    <a:bodyPr/>
                    <a:lstStyle/>
                    <a:p>
                      <a:pPr algn="r"/>
                      <a:r>
                        <a:rPr lang="ru-RU" sz="1400" dirty="0" smtClean="0"/>
                        <a:t>17 551,1</a:t>
                      </a:r>
                      <a:endParaRPr lang="ru-RU" sz="1400" b="1" dirty="0">
                        <a:latin typeface="+mn-lt"/>
                        <a:cs typeface="Times New Roman" pitchFamily="18" charset="0"/>
                      </a:endParaRPr>
                    </a:p>
                  </a:txBody>
                  <a:tcPr marL="121920" marR="121920"/>
                </a:tc>
                <a:tc>
                  <a:txBody>
                    <a:bodyPr/>
                    <a:lstStyle/>
                    <a:p>
                      <a:pPr algn="l"/>
                      <a:r>
                        <a:rPr lang="ru-RU" sz="1400" dirty="0"/>
                        <a:t>Обеспечение деятельности Думы города Урай</a:t>
                      </a:r>
                      <a:endParaRPr lang="ru-RU" sz="1400" dirty="0">
                        <a:latin typeface="+mn-lt"/>
                        <a:cs typeface="Times New Roman" pitchFamily="18" charset="0"/>
                      </a:endParaRPr>
                    </a:p>
                  </a:txBody>
                  <a:tcPr marL="121920" marR="121920"/>
                </a:tc>
                <a:extLst>
                  <a:ext uri="{0D108BD9-81ED-4DB2-BD59-A6C34878D82A}">
                    <a16:rowId xmlns:a16="http://schemas.microsoft.com/office/drawing/2014/main" xmlns="" val="10001"/>
                  </a:ext>
                </a:extLst>
              </a:tr>
              <a:tr h="360040">
                <a:tc>
                  <a:txBody>
                    <a:bodyPr/>
                    <a:lstStyle/>
                    <a:p>
                      <a:pPr algn="r"/>
                      <a:r>
                        <a:rPr lang="ru-RU" sz="1400" dirty="0" smtClean="0"/>
                        <a:t>13 932,6</a:t>
                      </a:r>
                      <a:endParaRPr lang="ru-RU" sz="1400" b="1" dirty="0">
                        <a:latin typeface="+mn-lt"/>
                        <a:cs typeface="Times New Roman" pitchFamily="18" charset="0"/>
                      </a:endParaRPr>
                    </a:p>
                  </a:txBody>
                  <a:tcPr marL="121920" marR="121920"/>
                </a:tc>
                <a:tc>
                  <a:txBody>
                    <a:bodyPr/>
                    <a:lstStyle/>
                    <a:p>
                      <a:r>
                        <a:rPr lang="ru-RU" sz="1400" dirty="0"/>
                        <a:t>Обеспечение деятельности Контрольно-счетной палаты города Урай</a:t>
                      </a:r>
                      <a:endParaRPr lang="ru-RU" sz="1400" dirty="0">
                        <a:latin typeface="+mn-lt"/>
                        <a:cs typeface="Times New Roman" pitchFamily="18" charset="0"/>
                      </a:endParaRPr>
                    </a:p>
                  </a:txBody>
                  <a:tcPr marL="121920" marR="121920"/>
                </a:tc>
                <a:extLst>
                  <a:ext uri="{0D108BD9-81ED-4DB2-BD59-A6C34878D82A}">
                    <a16:rowId xmlns:a16="http://schemas.microsoft.com/office/drawing/2014/main" xmlns="" val="10002"/>
                  </a:ext>
                </a:extLst>
              </a:tr>
              <a:tr h="864096">
                <a:tc>
                  <a:txBody>
                    <a:bodyPr/>
                    <a:lstStyle/>
                    <a:p>
                      <a:pPr algn="r"/>
                      <a:r>
                        <a:rPr lang="ru-RU" sz="1400" dirty="0" smtClean="0"/>
                        <a:t>36 361,2</a:t>
                      </a:r>
                      <a:endParaRPr lang="ru-RU" sz="1400" b="1" dirty="0">
                        <a:latin typeface="+mn-lt"/>
                        <a:cs typeface="Times New Roman" pitchFamily="18" charset="0"/>
                      </a:endParaRPr>
                    </a:p>
                  </a:txBody>
                  <a:tcPr marL="121920" marR="121920"/>
                </a:tc>
                <a:tc>
                  <a:txBody>
                    <a:bodyPr/>
                    <a:lstStyle/>
                    <a:p>
                      <a:r>
                        <a:rPr kumimoji="0" lang="ru-RU" sz="1400" kern="1200" dirty="0"/>
                        <a:t>Направлено из резервного фонда администрации города Урай для оплаты расходов по решениям суда, на поставку продуктовых наборов для граждан, призванных на военную службу, осуществление единовременных денежных выплат в размере  по 150,0 тыс.рублей гражданам, заключившим контракты о прохождении военной службы, </a:t>
                      </a:r>
                      <a:r>
                        <a:rPr kumimoji="0" lang="ru-RU" sz="1400" kern="1200" dirty="0" smtClean="0"/>
                        <a:t>единовременных</a:t>
                      </a:r>
                      <a:r>
                        <a:rPr kumimoji="0" lang="ru-RU" sz="1400" kern="1200" baseline="0" dirty="0" smtClean="0"/>
                        <a:t> денежных выплат в размере 200,0 тыс.рублей, оказавшим содействие в привлечении граждан к заключению контракта о прохождении военной службы, </a:t>
                      </a:r>
                      <a:r>
                        <a:rPr kumimoji="0" lang="ru-RU" sz="1400" kern="1200" dirty="0" smtClean="0"/>
                        <a:t>закупка </a:t>
                      </a:r>
                      <a:r>
                        <a:rPr kumimoji="0" lang="ru-RU" sz="1400" kern="1200" dirty="0"/>
                        <a:t>услуг по продвижению сайта «</a:t>
                      </a:r>
                      <a:r>
                        <a:rPr kumimoji="0" lang="ru-RU" sz="1400" kern="1200" dirty="0" err="1"/>
                        <a:t>хмао-контракт.рф</a:t>
                      </a:r>
                      <a:r>
                        <a:rPr kumimoji="0" lang="ru-RU" sz="1400" kern="1200" dirty="0"/>
                        <a:t>», а так же на оказание услуг по вскрытию, дезинфекции и утилизации цинковых гробов</a:t>
                      </a:r>
                      <a:endParaRPr lang="ru-RU" sz="1400" dirty="0">
                        <a:latin typeface="+mn-lt"/>
                        <a:cs typeface="Times New Roman" pitchFamily="18" charset="0"/>
                      </a:endParaRPr>
                    </a:p>
                  </a:txBody>
                  <a:tcPr marL="121920" marR="121920"/>
                </a:tc>
                <a:extLst>
                  <a:ext uri="{0D108BD9-81ED-4DB2-BD59-A6C34878D82A}">
                    <a16:rowId xmlns:a16="http://schemas.microsoft.com/office/drawing/2014/main" xmlns="" val="10004"/>
                  </a:ext>
                </a:extLst>
              </a:tr>
              <a:tr h="633576">
                <a:tc>
                  <a:txBody>
                    <a:bodyPr/>
                    <a:lstStyle/>
                    <a:p>
                      <a:pPr algn="r"/>
                      <a:r>
                        <a:rPr lang="ru-RU" sz="1400" dirty="0" smtClean="0"/>
                        <a:t>720,0</a:t>
                      </a:r>
                      <a:endParaRPr lang="ru-RU" sz="1400" b="1" dirty="0">
                        <a:latin typeface="+mn-lt"/>
                        <a:cs typeface="Times New Roman" pitchFamily="18" charset="0"/>
                      </a:endParaRPr>
                    </a:p>
                  </a:txBody>
                  <a:tcPr marL="121920" marR="121920"/>
                </a:tc>
                <a:tc>
                  <a:txBody>
                    <a:bodyPr/>
                    <a:lstStyle/>
                    <a:p>
                      <a:r>
                        <a:rPr lang="ru-RU" sz="1400" dirty="0" smtClean="0"/>
                        <a:t>Поощрение</a:t>
                      </a:r>
                      <a:r>
                        <a:rPr lang="ru-RU" sz="1400" baseline="0" dirty="0" smtClean="0"/>
                        <a:t> мобилизационных групп городского округа Урай (средства выделены из резервного фонда Правительства </a:t>
                      </a:r>
                      <a:r>
                        <a:rPr lang="ru-RU" sz="1400" baseline="0" dirty="0" err="1" smtClean="0"/>
                        <a:t>ХМАО-Югры</a:t>
                      </a:r>
                      <a:r>
                        <a:rPr lang="ru-RU" sz="1400" baseline="0" dirty="0" smtClean="0"/>
                        <a:t>)</a:t>
                      </a:r>
                      <a:endParaRPr lang="ru-RU" sz="1400" dirty="0">
                        <a:latin typeface="+mn-lt"/>
                        <a:cs typeface="Times New Roman" pitchFamily="18" charset="0"/>
                      </a:endParaRPr>
                    </a:p>
                  </a:txBody>
                  <a:tcPr marL="121920" marR="121920"/>
                </a:tc>
                <a:extLst>
                  <a:ext uri="{0D108BD9-81ED-4DB2-BD59-A6C34878D82A}">
                    <a16:rowId xmlns:a16="http://schemas.microsoft.com/office/drawing/2014/main" xmlns="" val="10005"/>
                  </a:ext>
                </a:extLst>
              </a:tr>
            </a:tbl>
          </a:graphicData>
        </a:graphic>
      </p:graphicFrame>
      <p:sp>
        <p:nvSpPr>
          <p:cNvPr id="28" name="Прямоугольник 27"/>
          <p:cNvSpPr/>
          <p:nvPr/>
        </p:nvSpPr>
        <p:spPr>
          <a:xfrm>
            <a:off x="3657600" y="5638800"/>
            <a:ext cx="7536160" cy="584775"/>
          </a:xfrm>
          <a:prstGeom prst="rect">
            <a:avLst/>
          </a:prstGeom>
        </p:spPr>
        <p:txBody>
          <a:bodyPr wrap="square">
            <a:spAutoFit/>
          </a:bodyPr>
          <a:lstStyle/>
          <a:p>
            <a:pPr algn="r"/>
            <a:r>
              <a:rPr lang="ru-RU" sz="1600" dirty="0"/>
              <a:t>Доля </a:t>
            </a:r>
            <a:r>
              <a:rPr lang="ru-RU" sz="1600" dirty="0" err="1"/>
              <a:t>непрограммных</a:t>
            </a:r>
            <a:r>
              <a:rPr lang="ru-RU" sz="1600" dirty="0"/>
              <a:t> направлений деятельности в общем объеме расходов бюджета города составила  </a:t>
            </a:r>
            <a:r>
              <a:rPr lang="ru-RU" sz="1600" u="sng" dirty="0" smtClean="0"/>
              <a:t>1,2%</a:t>
            </a:r>
            <a:endParaRPr lang="ru-RU" sz="1600" u="sng" dirty="0">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76200" y="0"/>
            <a:ext cx="11201400" cy="685800"/>
          </a:xfrm>
          <a:prstGeom prst="rect">
            <a:avLst/>
          </a:prstGeom>
          <a:noFill/>
        </p:spPr>
      </p:pic>
      <p:sp>
        <p:nvSpPr>
          <p:cNvPr id="7" name="Прямоугольник 6"/>
          <p:cNvSpPr/>
          <p:nvPr/>
        </p:nvSpPr>
        <p:spPr>
          <a:xfrm>
            <a:off x="152400" y="152401"/>
            <a:ext cx="10972800" cy="369332"/>
          </a:xfrm>
          <a:prstGeom prst="rect">
            <a:avLst/>
          </a:prstGeom>
        </p:spPr>
        <p:txBody>
          <a:bodyPr wrap="square">
            <a:spAutoFit/>
          </a:bodyPr>
          <a:lstStyle/>
          <a:p>
            <a:r>
              <a:rPr lang="ru-RU" dirty="0" smtClean="0">
                <a:solidFill>
                  <a:schemeClr val="bg1"/>
                </a:solidFill>
                <a:cs typeface="Times New Roman" pitchFamily="18" charset="0"/>
              </a:rPr>
              <a:t>Наказы избирателей депутатам Думы г.Урай реализованные в 2025 году , тыс.рублей</a:t>
            </a:r>
            <a:endParaRPr lang="ru-RU" dirty="0">
              <a:solidFill>
                <a:schemeClr val="bg1"/>
              </a:solidFill>
              <a:cs typeface="Times New Roman" pitchFamily="18" charset="0"/>
            </a:endParaRPr>
          </a:p>
        </p:txBody>
      </p:sp>
      <p:sp>
        <p:nvSpPr>
          <p:cNvPr id="10" name="Прямоугольник 9">
            <a:extLst>
              <a:ext uri="{FF2B5EF4-FFF2-40B4-BE49-F238E27FC236}">
                <a16:creationId xmlns="" xmlns:a16="http://schemas.microsoft.com/office/drawing/2014/main" id="{7EFC66AB-B304-4724-AF99-36D6CBE6E67A}"/>
              </a:ext>
            </a:extLst>
          </p:cNvPr>
          <p:cNvSpPr/>
          <p:nvPr/>
        </p:nvSpPr>
        <p:spPr>
          <a:xfrm>
            <a:off x="609600" y="3466681"/>
            <a:ext cx="6096000" cy="923330"/>
          </a:xfrm>
          <a:prstGeom prst="rect">
            <a:avLst/>
          </a:prstGeom>
        </p:spPr>
        <p:txBody>
          <a:bodyPr>
            <a:spAutoFit/>
          </a:bodyPr>
          <a:lstStyle/>
          <a:p>
            <a:endParaRPr lang="ru-RU" u="sng" dirty="0">
              <a:solidFill>
                <a:srgbClr val="0000FF"/>
              </a:solidFill>
              <a:latin typeface="Oswald" charset="-52"/>
              <a:cs typeface="Times New Roman" pitchFamily="18" charset="0"/>
            </a:endParaRPr>
          </a:p>
          <a:p>
            <a:endParaRPr lang="ru-RU" dirty="0">
              <a:latin typeface="Oswald" charset="-52"/>
              <a:cs typeface="Times New Roman" pitchFamily="18" charset="0"/>
            </a:endParaRPr>
          </a:p>
          <a:p>
            <a:endParaRPr lang="ru-RU" dirty="0">
              <a:latin typeface="Oswald" charset="-52"/>
              <a:cs typeface="Times New Roman" pitchFamily="18" charset="0"/>
            </a:endParaRPr>
          </a:p>
        </p:txBody>
      </p:sp>
      <p:sp>
        <p:nvSpPr>
          <p:cNvPr id="13" name="Прямоугольник 12">
            <a:extLst>
              <a:ext uri="{FF2B5EF4-FFF2-40B4-BE49-F238E27FC236}">
                <a16:creationId xmlns="" xmlns:a16="http://schemas.microsoft.com/office/drawing/2014/main" id="{95270759-773A-4FA6-A40C-0272AB57A445}"/>
              </a:ext>
            </a:extLst>
          </p:cNvPr>
          <p:cNvSpPr/>
          <p:nvPr/>
        </p:nvSpPr>
        <p:spPr>
          <a:xfrm>
            <a:off x="6019800" y="4941492"/>
            <a:ext cx="6096000" cy="646331"/>
          </a:xfrm>
          <a:prstGeom prst="rect">
            <a:avLst/>
          </a:prstGeom>
        </p:spPr>
        <p:txBody>
          <a:bodyPr>
            <a:spAutoFit/>
          </a:bodyPr>
          <a:lstStyle/>
          <a:p>
            <a:endParaRPr lang="ru-RU" dirty="0">
              <a:latin typeface="Oswald" charset="-52"/>
              <a:cs typeface="Times New Roman" pitchFamily="18" charset="0"/>
            </a:endParaRPr>
          </a:p>
          <a:p>
            <a:endParaRPr lang="ru-RU" dirty="0">
              <a:latin typeface="Oswald" charset="-52"/>
              <a:cs typeface="Times New Roman" pitchFamily="18" charset="0"/>
            </a:endParaRPr>
          </a:p>
        </p:txBody>
      </p:sp>
      <p:graphicFrame>
        <p:nvGraphicFramePr>
          <p:cNvPr id="2" name="Таблица 1">
            <a:extLst>
              <a:ext uri="{FF2B5EF4-FFF2-40B4-BE49-F238E27FC236}">
                <a16:creationId xmlns="" xmlns:a16="http://schemas.microsoft.com/office/drawing/2014/main" id="{307CE97F-6FEB-4AB7-8705-7B0F7170A59D}"/>
              </a:ext>
            </a:extLst>
          </p:cNvPr>
          <p:cNvGraphicFramePr>
            <a:graphicFrameLocks noGrp="1"/>
          </p:cNvGraphicFramePr>
          <p:nvPr>
            <p:extLst>
              <p:ext uri="{D42A27DB-BD31-4B8C-83A1-F6EECF244321}">
                <p14:modId xmlns="" xmlns:p14="http://schemas.microsoft.com/office/powerpoint/2010/main" val="3598597604"/>
              </p:ext>
            </p:extLst>
          </p:nvPr>
        </p:nvGraphicFramePr>
        <p:xfrm>
          <a:off x="152400" y="914401"/>
          <a:ext cx="11582400" cy="5738327"/>
        </p:xfrm>
        <a:graphic>
          <a:graphicData uri="http://schemas.openxmlformats.org/drawingml/2006/table">
            <a:tbl>
              <a:tblPr firstRow="1" bandRow="1">
                <a:tableStyleId>{69012ECD-51FC-41F1-AA8D-1B2483CD663E}</a:tableStyleId>
              </a:tblPr>
              <a:tblGrid>
                <a:gridCol w="9990925">
                  <a:extLst>
                    <a:ext uri="{9D8B030D-6E8A-4147-A177-3AD203B41FA5}">
                      <a16:colId xmlns="" xmlns:a16="http://schemas.microsoft.com/office/drawing/2014/main" val="2402677741"/>
                    </a:ext>
                  </a:extLst>
                </a:gridCol>
                <a:gridCol w="1591475">
                  <a:extLst>
                    <a:ext uri="{9D8B030D-6E8A-4147-A177-3AD203B41FA5}">
                      <a16:colId xmlns="" xmlns:a16="http://schemas.microsoft.com/office/drawing/2014/main" val="3587849867"/>
                    </a:ext>
                  </a:extLst>
                </a:gridCol>
              </a:tblGrid>
              <a:tr h="376789">
                <a:tc>
                  <a:txBody>
                    <a:bodyPr/>
                    <a:lstStyle/>
                    <a:p>
                      <a:pPr algn="ctr"/>
                      <a:r>
                        <a:rPr lang="ru-RU" sz="1600" dirty="0" smtClean="0"/>
                        <a:t>Наказы избирателей</a:t>
                      </a:r>
                      <a:endParaRPr lang="ru-RU" sz="1600" b="0" dirty="0">
                        <a:solidFill>
                          <a:schemeClr val="tx1"/>
                        </a:solidFill>
                        <a:latin typeface="+mn-lt"/>
                      </a:endParaRPr>
                    </a:p>
                  </a:txBody>
                  <a:tcP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Сумма</a:t>
                      </a:r>
                      <a:endParaRPr lang="ru-RU" sz="1600" b="0" dirty="0">
                        <a:solidFill>
                          <a:schemeClr val="tx1"/>
                        </a:solidFill>
                        <a:latin typeface="Oswald" charset="-52"/>
                      </a:endParaRPr>
                    </a:p>
                  </a:txBody>
                  <a:tcPr>
                    <a:lnL w="12700" cap="flat" cmpd="sng" algn="ctr">
                      <a:solidFill>
                        <a:schemeClr val="tx2">
                          <a:lumMod val="20000"/>
                          <a:lumOff val="80000"/>
                        </a:schemeClr>
                      </a:solidFill>
                      <a:prstDash val="solid"/>
                      <a:round/>
                      <a:headEnd type="none" w="med" len="med"/>
                      <a:tailEnd type="none" w="med" len="med"/>
                    </a:lnL>
                  </a:tcPr>
                </a:tc>
                <a:extLst>
                  <a:ext uri="{0D108BD9-81ED-4DB2-BD59-A6C34878D82A}">
                    <a16:rowId xmlns="" xmlns:a16="http://schemas.microsoft.com/office/drawing/2014/main" val="2625239670"/>
                  </a:ext>
                </a:extLst>
              </a:tr>
              <a:tr h="385211">
                <a:tc>
                  <a:txBody>
                    <a:bodyPr/>
                    <a:lstStyle/>
                    <a:p>
                      <a:pPr algn="l" fontAlgn="ctr">
                        <a:buFont typeface="Wingdings" pitchFamily="2" charset="2"/>
                        <a:buNone/>
                      </a:pPr>
                      <a:r>
                        <a:rPr lang="ru-RU" sz="1400" b="1" dirty="0" smtClean="0">
                          <a:solidFill>
                            <a:schemeClr val="tx2">
                              <a:lumMod val="75000"/>
                            </a:schemeClr>
                          </a:solidFill>
                        </a:rPr>
                        <a:t>ВСЕГО, в том числе</a:t>
                      </a:r>
                      <a:r>
                        <a:rPr lang="en-US" sz="1400" b="1" dirty="0" smtClean="0">
                          <a:solidFill>
                            <a:schemeClr val="tx2">
                              <a:lumMod val="75000"/>
                            </a:schemeClr>
                          </a:solidFill>
                        </a:rPr>
                        <a:t>:</a:t>
                      </a:r>
                      <a:endParaRPr lang="ru-RU" sz="1400" b="1" dirty="0" smtClean="0">
                        <a:solidFill>
                          <a:schemeClr val="tx2">
                            <a:lumMod val="75000"/>
                          </a:schemeClr>
                        </a:solidFill>
                        <a:latin typeface="+mn-lt"/>
                      </a:endParaRPr>
                    </a:p>
                  </a:txBody>
                  <a:tcP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b="1" dirty="0" smtClean="0">
                          <a:solidFill>
                            <a:schemeClr val="tx2">
                              <a:lumMod val="75000"/>
                            </a:schemeClr>
                          </a:solidFill>
                        </a:rPr>
                        <a:t>3 760,6</a:t>
                      </a:r>
                      <a:endParaRPr lang="ru-RU" sz="1600" b="1" dirty="0">
                        <a:solidFill>
                          <a:schemeClr val="tx2">
                            <a:lumMod val="75000"/>
                          </a:schemeClr>
                        </a:solidFill>
                        <a:latin typeface="+mn-lt"/>
                      </a:endParaRPr>
                    </a:p>
                  </a:txBody>
                  <a:tcPr>
                    <a:lnL w="12700" cap="flat" cmpd="sng" algn="ctr">
                      <a:solidFill>
                        <a:schemeClr val="tx2">
                          <a:lumMod val="20000"/>
                          <a:lumOff val="80000"/>
                        </a:schemeClr>
                      </a:solidFill>
                      <a:prstDash val="solid"/>
                      <a:round/>
                      <a:headEnd type="none" w="med" len="med"/>
                      <a:tailEnd type="none" w="med" len="med"/>
                    </a:lnL>
                  </a:tcPr>
                </a:tc>
              </a:tr>
              <a:tr h="1494235">
                <a:tc>
                  <a:txBody>
                    <a:bodyPr/>
                    <a:lstStyle/>
                    <a:p>
                      <a:pPr lvl="0"/>
                      <a:r>
                        <a:rPr lang="ru-RU" sz="1600" b="1" dirty="0" smtClean="0"/>
                        <a:t>Образование</a:t>
                      </a:r>
                      <a:endParaRPr lang="ru-RU" sz="1600" b="1" baseline="0" dirty="0" smtClean="0"/>
                    </a:p>
                    <a:p>
                      <a:pPr algn="l" fontAlgn="ctr">
                        <a:buFont typeface="Wingdings" pitchFamily="2" charset="2"/>
                        <a:buChar char="ü"/>
                      </a:pPr>
                      <a:r>
                        <a:rPr lang="ru-RU" sz="1400" dirty="0" smtClean="0"/>
                        <a:t>организация и проведение учебно-тренировочных парашютных прыжков </a:t>
                      </a:r>
                    </a:p>
                    <a:p>
                      <a:pPr algn="l" fontAlgn="ctr">
                        <a:buFont typeface="Wingdings" pitchFamily="2" charset="2"/>
                        <a:buChar char="ü"/>
                      </a:pPr>
                      <a:r>
                        <a:rPr lang="ru-RU" sz="1400" dirty="0" smtClean="0"/>
                        <a:t>услуги по  погружению с аквалангом</a:t>
                      </a:r>
                    </a:p>
                    <a:p>
                      <a:pPr algn="l" fontAlgn="ctr">
                        <a:buFont typeface="Wingdings" pitchFamily="2" charset="2"/>
                        <a:buChar char="ü"/>
                      </a:pPr>
                      <a:r>
                        <a:rPr lang="ru-RU" sz="1400" dirty="0" smtClean="0"/>
                        <a:t>организация полетов в аэродинамической трубе</a:t>
                      </a:r>
                    </a:p>
                    <a:p>
                      <a:pPr algn="l" fontAlgn="ctr">
                        <a:buFont typeface="Wingdings" pitchFamily="2" charset="2"/>
                        <a:buChar char="ü"/>
                      </a:pPr>
                      <a:r>
                        <a:rPr lang="ru-RU" sz="1400" dirty="0" smtClean="0"/>
                        <a:t>оплата инструкторских курсов</a:t>
                      </a:r>
                    </a:p>
                    <a:p>
                      <a:pPr algn="l" fontAlgn="ctr">
                        <a:buFont typeface="Wingdings" pitchFamily="2" charset="2"/>
                        <a:buChar char="ü"/>
                      </a:pPr>
                      <a:r>
                        <a:rPr lang="ru-RU" sz="1400" dirty="0" smtClean="0"/>
                        <a:t>оплата проезда, проживания и участия в УТС по погружению с аквалангом в «открытой» воде обучающихся кадетского корпуса</a:t>
                      </a:r>
                      <a:endParaRPr lang="ru-RU" sz="1400" dirty="0" smtClean="0">
                        <a:latin typeface="Oswald" charset="-52"/>
                      </a:endParaRPr>
                    </a:p>
                  </a:txBody>
                  <a:tcP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600,0</a:t>
                      </a:r>
                      <a:endParaRPr lang="ru-RU" sz="1600" dirty="0">
                        <a:latin typeface="Oswald" charset="-52"/>
                      </a:endParaRPr>
                    </a:p>
                  </a:txBody>
                  <a:tcPr>
                    <a:lnL w="12700" cap="flat" cmpd="sng" algn="ctr">
                      <a:solidFill>
                        <a:schemeClr val="tx2">
                          <a:lumMod val="20000"/>
                          <a:lumOff val="80000"/>
                        </a:schemeClr>
                      </a:solidFill>
                      <a:prstDash val="solid"/>
                      <a:round/>
                      <a:headEnd type="none" w="med" len="med"/>
                      <a:tailEnd type="none" w="med" len="med"/>
                    </a:lnL>
                  </a:tcPr>
                </a:tc>
              </a:tr>
              <a:tr h="712351">
                <a:tc>
                  <a:txBody>
                    <a:bodyPr/>
                    <a:lstStyle/>
                    <a:p>
                      <a:pPr lvl="0"/>
                      <a:r>
                        <a:rPr lang="ru-RU" sz="1600" b="1" dirty="0" smtClean="0"/>
                        <a:t>Физическая культура и спорт</a:t>
                      </a:r>
                      <a:endParaRPr lang="en-US" sz="1600" b="1" dirty="0" smtClean="0"/>
                    </a:p>
                    <a:p>
                      <a:pPr marL="0" marR="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u="none" strike="noStrike" dirty="0" smtClean="0">
                          <a:effectLst/>
                        </a:rPr>
                        <a:t>приобретение комплекта игровой формы</a:t>
                      </a:r>
                      <a:r>
                        <a:rPr lang="ru-RU" sz="1400" u="none" strike="noStrike" baseline="0" dirty="0" smtClean="0">
                          <a:effectLst/>
                        </a:rPr>
                        <a:t> для женской сборной команды города Урай по волейболу</a:t>
                      </a:r>
                      <a:endParaRPr lang="ru-RU" sz="1400" b="0" i="0" u="none" strike="noStrike" dirty="0">
                        <a:solidFill>
                          <a:srgbClr val="FF0000"/>
                        </a:solidFill>
                        <a:effectLst/>
                        <a:latin typeface="+mn-lt"/>
                        <a:cs typeface="Times New Roman Cyr" pitchFamily="18" charset="0"/>
                      </a:endParaRPr>
                    </a:p>
                  </a:txBody>
                  <a:tcPr marL="68580" marR="68580" marT="0" marB="0" anchor="ct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30,0</a:t>
                      </a:r>
                      <a:endParaRPr lang="ru-RU" sz="1600" dirty="0">
                        <a:latin typeface="Oswald" charset="-52"/>
                      </a:endParaRPr>
                    </a:p>
                  </a:txBody>
                  <a:tcPr>
                    <a:lnL w="12700" cap="flat" cmpd="sng" algn="ctr">
                      <a:solidFill>
                        <a:schemeClr val="tx2">
                          <a:lumMod val="20000"/>
                          <a:lumOff val="80000"/>
                        </a:schemeClr>
                      </a:solidFill>
                      <a:prstDash val="solid"/>
                      <a:round/>
                      <a:headEnd type="none" w="med" len="med"/>
                      <a:tailEnd type="none" w="med" len="med"/>
                    </a:lnL>
                  </a:tcPr>
                </a:tc>
              </a:tr>
              <a:tr h="620248">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None/>
                        <a:tabLst/>
                        <a:defRPr/>
                      </a:pPr>
                      <a:r>
                        <a:rPr lang="ru-RU" sz="1600" b="1" dirty="0" smtClean="0"/>
                        <a:t>Культура</a:t>
                      </a:r>
                    </a:p>
                    <a:p>
                      <a:pPr>
                        <a:buFont typeface="Wingdings" pitchFamily="2" charset="2"/>
                        <a:buChar char="ü"/>
                      </a:pPr>
                      <a:r>
                        <a:rPr lang="ru-RU" sz="1400" dirty="0" smtClean="0"/>
                        <a:t>приобретение</a:t>
                      </a:r>
                      <a:r>
                        <a:rPr lang="ru-RU" sz="1400" baseline="0" dirty="0" smtClean="0"/>
                        <a:t> </a:t>
                      </a:r>
                      <a:r>
                        <a:rPr lang="ru-RU" sz="1400" dirty="0" smtClean="0"/>
                        <a:t>монитора – 1 шт., МФУ лазерные -3 шт. и кабеля к оборудованию)</a:t>
                      </a:r>
                    </a:p>
                    <a:p>
                      <a:pPr>
                        <a:buFont typeface="Wingdings" pitchFamily="2" charset="2"/>
                        <a:buChar char="ü"/>
                      </a:pPr>
                      <a:r>
                        <a:rPr lang="ru-RU" sz="1400" dirty="0" smtClean="0"/>
                        <a:t>поставка  коммутатора в КИЦ для объединения в сеть отдельных пользователей </a:t>
                      </a:r>
                      <a:endParaRPr lang="ru-RU" sz="14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199,8</a:t>
                      </a:r>
                      <a:endParaRPr lang="ru-RU" sz="1600" dirty="0">
                        <a:latin typeface="+mn-lt"/>
                      </a:endParaRPr>
                    </a:p>
                  </a:txBody>
                  <a:tcPr>
                    <a:lnL w="12700" cap="flat" cmpd="sng" algn="ctr">
                      <a:solidFill>
                        <a:schemeClr val="tx2">
                          <a:lumMod val="20000"/>
                          <a:lumOff val="80000"/>
                        </a:schemeClr>
                      </a:solidFill>
                      <a:prstDash val="solid"/>
                      <a:round/>
                      <a:headEnd type="none" w="med" len="med"/>
                      <a:tailEnd type="none" w="med" len="med"/>
                    </a:lnL>
                  </a:tcPr>
                </a:tc>
              </a:tr>
              <a:tr h="1977976">
                <a:tc>
                  <a:txBody>
                    <a:bodyPr/>
                    <a:lstStyle/>
                    <a:p>
                      <a:r>
                        <a:rPr lang="ru-RU" sz="1600" b="1" dirty="0" smtClean="0"/>
                        <a:t>Благоустройство</a:t>
                      </a:r>
                    </a:p>
                    <a:p>
                      <a:pPr algn="l" fontAlgn="ctr">
                        <a:buFont typeface="Wingdings" pitchFamily="2" charset="2"/>
                        <a:buChar char="ü"/>
                      </a:pPr>
                      <a:r>
                        <a:rPr lang="ru-RU" sz="1400" dirty="0" smtClean="0"/>
                        <a:t>выполнение работ по изготовлению беседки (территория нового стационара БУ </a:t>
                      </a:r>
                      <a:r>
                        <a:rPr lang="ru-RU" sz="1400" dirty="0" err="1" smtClean="0"/>
                        <a:t>ХМАО-Югры</a:t>
                      </a:r>
                      <a:r>
                        <a:rPr lang="ru-RU" sz="1400" dirty="0" smtClean="0"/>
                        <a:t> «</a:t>
                      </a:r>
                      <a:r>
                        <a:rPr lang="ru-RU" sz="1400" dirty="0" err="1" smtClean="0"/>
                        <a:t>Урайская</a:t>
                      </a:r>
                      <a:r>
                        <a:rPr lang="ru-RU" sz="1400" dirty="0" smtClean="0"/>
                        <a:t> городская больница») </a:t>
                      </a:r>
                    </a:p>
                    <a:p>
                      <a:pPr algn="l" fontAlgn="ctr">
                        <a:buFont typeface="Wingdings" pitchFamily="2" charset="2"/>
                        <a:buChar char="ü"/>
                      </a:pPr>
                      <a:r>
                        <a:rPr lang="ru-RU" sz="1400" dirty="0" smtClean="0"/>
                        <a:t>выполнение работ по монтажу беседки </a:t>
                      </a:r>
                    </a:p>
                    <a:p>
                      <a:pPr marL="0" marR="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u="none" strike="noStrike" dirty="0" smtClean="0">
                          <a:effectLst/>
                        </a:rPr>
                        <a:t>выполнение работ по благоустройству</a:t>
                      </a:r>
                      <a:r>
                        <a:rPr lang="ru-RU" sz="1400" u="none" strike="noStrike" baseline="0" dirty="0" smtClean="0">
                          <a:effectLst/>
                        </a:rPr>
                        <a:t> дворовой территории в районе ж/ 55-57 мкр.3 (</a:t>
                      </a:r>
                      <a:r>
                        <a:rPr lang="ru-RU" sz="1400" dirty="0" smtClean="0"/>
                        <a:t>обустройство стоянки для автомобилей и тротуаров,</a:t>
                      </a:r>
                      <a:r>
                        <a:rPr lang="ru-RU" sz="1400" baseline="0" dirty="0" smtClean="0"/>
                        <a:t> установка скамеек)</a:t>
                      </a:r>
                      <a:endParaRPr lang="ru-RU" sz="1400" u="none" strike="noStrike" baseline="0" dirty="0" smtClean="0">
                        <a:effectLst/>
                      </a:endParaRPr>
                    </a:p>
                    <a:p>
                      <a:pPr marL="0" marR="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dirty="0" smtClean="0"/>
                        <a:t>выполнение  работ по благоустройству объекта «Благоустройство дворовой территории в районе ж.д. 50-51 </a:t>
                      </a:r>
                      <a:r>
                        <a:rPr lang="ru-RU" sz="1400" dirty="0" err="1" smtClean="0"/>
                        <a:t>мкр</a:t>
                      </a:r>
                      <a:r>
                        <a:rPr lang="ru-RU" sz="1400" dirty="0" smtClean="0"/>
                        <a:t>. 2» (обустройство стоянки для автомобилей и тротуаров,</a:t>
                      </a:r>
                      <a:r>
                        <a:rPr lang="ru-RU" sz="1400" baseline="0" dirty="0" smtClean="0"/>
                        <a:t> установка скамеек)</a:t>
                      </a:r>
                      <a:endParaRPr lang="en-US" sz="1400" dirty="0" smtClean="0">
                        <a:latin typeface="Oswald" charset="-52"/>
                      </a:endParaRPr>
                    </a:p>
                  </a:txBody>
                  <a:tcPr marL="68580" marR="68580" marT="0" marB="0" anchor="ct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2 930,8</a:t>
                      </a:r>
                      <a:endParaRPr lang="ru-RU" sz="1600" dirty="0">
                        <a:latin typeface="Oswald" charset="-52"/>
                      </a:endParaRPr>
                    </a:p>
                  </a:txBody>
                  <a:tcPr>
                    <a:lnL w="12700" cap="flat" cmpd="sng" algn="ctr">
                      <a:solidFill>
                        <a:schemeClr val="tx2">
                          <a:lumMod val="20000"/>
                          <a:lumOff val="80000"/>
                        </a:schemeClr>
                      </a:solidFill>
                      <a:prstDash val="solid"/>
                      <a:round/>
                      <a:headEnd type="none" w="med" len="med"/>
                      <a:tailEnd type="none" w="med" len="med"/>
                    </a:lnL>
                  </a:tcPr>
                </a:tc>
              </a:tr>
            </a:tbl>
          </a:graphicData>
        </a:graphic>
      </p:graphicFrame>
    </p:spTree>
    <p:extLst>
      <p:ext uri="{BB962C8B-B14F-4D97-AF65-F5344CB8AC3E}">
        <p14:creationId xmlns="" xmlns:p14="http://schemas.microsoft.com/office/powerpoint/2010/main" val="2415327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76200" y="0"/>
            <a:ext cx="11201400" cy="685800"/>
          </a:xfrm>
          <a:prstGeom prst="rect">
            <a:avLst/>
          </a:prstGeom>
          <a:noFill/>
        </p:spPr>
      </p:pic>
      <p:sp>
        <p:nvSpPr>
          <p:cNvPr id="7" name="Прямоугольник 6"/>
          <p:cNvSpPr/>
          <p:nvPr/>
        </p:nvSpPr>
        <p:spPr>
          <a:xfrm>
            <a:off x="152400" y="152400"/>
            <a:ext cx="10972800" cy="369332"/>
          </a:xfrm>
          <a:prstGeom prst="rect">
            <a:avLst/>
          </a:prstGeom>
        </p:spPr>
        <p:txBody>
          <a:bodyPr wrap="square">
            <a:spAutoFit/>
          </a:bodyPr>
          <a:lstStyle/>
          <a:p>
            <a:r>
              <a:rPr lang="ru-RU" dirty="0" smtClean="0">
                <a:solidFill>
                  <a:schemeClr val="bg1"/>
                </a:solidFill>
                <a:cs typeface="Times New Roman" pitchFamily="18" charset="0"/>
              </a:rPr>
              <a:t>Наказы избирателей депутатам Думы ХМАО-ЮГРЫ, реализованные в 2025 году, тыс.рублей</a:t>
            </a:r>
            <a:endParaRPr lang="ru-RU" dirty="0">
              <a:solidFill>
                <a:schemeClr val="bg1"/>
              </a:solidFill>
              <a:cs typeface="Times New Roman" pitchFamily="18" charset="0"/>
            </a:endParaRPr>
          </a:p>
        </p:txBody>
      </p:sp>
      <p:sp>
        <p:nvSpPr>
          <p:cNvPr id="10" name="Прямоугольник 9">
            <a:extLst>
              <a:ext uri="{FF2B5EF4-FFF2-40B4-BE49-F238E27FC236}">
                <a16:creationId xmlns="" xmlns:a16="http://schemas.microsoft.com/office/drawing/2014/main" id="{7EFC66AB-B304-4724-AF99-36D6CBE6E67A}"/>
              </a:ext>
            </a:extLst>
          </p:cNvPr>
          <p:cNvSpPr/>
          <p:nvPr/>
        </p:nvSpPr>
        <p:spPr>
          <a:xfrm>
            <a:off x="609600" y="3466681"/>
            <a:ext cx="6096000" cy="923330"/>
          </a:xfrm>
          <a:prstGeom prst="rect">
            <a:avLst/>
          </a:prstGeom>
        </p:spPr>
        <p:txBody>
          <a:bodyPr>
            <a:spAutoFit/>
          </a:bodyPr>
          <a:lstStyle/>
          <a:p>
            <a:endParaRPr lang="ru-RU" u="sng" dirty="0">
              <a:solidFill>
                <a:srgbClr val="0000FF"/>
              </a:solidFill>
              <a:latin typeface="Oswald" charset="-52"/>
              <a:cs typeface="Times New Roman" pitchFamily="18" charset="0"/>
            </a:endParaRPr>
          </a:p>
          <a:p>
            <a:endParaRPr lang="ru-RU" dirty="0">
              <a:latin typeface="Oswald" charset="-52"/>
              <a:cs typeface="Times New Roman" pitchFamily="18" charset="0"/>
            </a:endParaRPr>
          </a:p>
          <a:p>
            <a:endParaRPr lang="ru-RU" dirty="0">
              <a:latin typeface="Oswald" charset="-52"/>
              <a:cs typeface="Times New Roman" pitchFamily="18" charset="0"/>
            </a:endParaRPr>
          </a:p>
        </p:txBody>
      </p:sp>
      <p:sp>
        <p:nvSpPr>
          <p:cNvPr id="13" name="Прямоугольник 12">
            <a:extLst>
              <a:ext uri="{FF2B5EF4-FFF2-40B4-BE49-F238E27FC236}">
                <a16:creationId xmlns="" xmlns:a16="http://schemas.microsoft.com/office/drawing/2014/main" id="{95270759-773A-4FA6-A40C-0272AB57A445}"/>
              </a:ext>
            </a:extLst>
          </p:cNvPr>
          <p:cNvSpPr/>
          <p:nvPr/>
        </p:nvSpPr>
        <p:spPr>
          <a:xfrm>
            <a:off x="6019800" y="4941492"/>
            <a:ext cx="6096000" cy="646331"/>
          </a:xfrm>
          <a:prstGeom prst="rect">
            <a:avLst/>
          </a:prstGeom>
        </p:spPr>
        <p:txBody>
          <a:bodyPr>
            <a:spAutoFit/>
          </a:bodyPr>
          <a:lstStyle/>
          <a:p>
            <a:endParaRPr lang="ru-RU" dirty="0">
              <a:latin typeface="Oswald" charset="-52"/>
              <a:cs typeface="Times New Roman" pitchFamily="18" charset="0"/>
            </a:endParaRPr>
          </a:p>
          <a:p>
            <a:endParaRPr lang="ru-RU" dirty="0">
              <a:latin typeface="Oswald" charset="-52"/>
              <a:cs typeface="Times New Roman" pitchFamily="18" charset="0"/>
            </a:endParaRPr>
          </a:p>
        </p:txBody>
      </p:sp>
      <p:graphicFrame>
        <p:nvGraphicFramePr>
          <p:cNvPr id="2" name="Таблица 1">
            <a:extLst>
              <a:ext uri="{FF2B5EF4-FFF2-40B4-BE49-F238E27FC236}">
                <a16:creationId xmlns="" xmlns:a16="http://schemas.microsoft.com/office/drawing/2014/main" id="{307CE97F-6FEB-4AB7-8705-7B0F7170A59D}"/>
              </a:ext>
            </a:extLst>
          </p:cNvPr>
          <p:cNvGraphicFramePr>
            <a:graphicFrameLocks noGrp="1"/>
          </p:cNvGraphicFramePr>
          <p:nvPr>
            <p:extLst>
              <p:ext uri="{D42A27DB-BD31-4B8C-83A1-F6EECF244321}">
                <p14:modId xmlns="" xmlns:p14="http://schemas.microsoft.com/office/powerpoint/2010/main" val="3598597604"/>
              </p:ext>
            </p:extLst>
          </p:nvPr>
        </p:nvGraphicFramePr>
        <p:xfrm>
          <a:off x="152400" y="914400"/>
          <a:ext cx="11582400" cy="5303520"/>
        </p:xfrm>
        <a:graphic>
          <a:graphicData uri="http://schemas.openxmlformats.org/drawingml/2006/table">
            <a:tbl>
              <a:tblPr firstRow="1" bandRow="1">
                <a:tableStyleId>{69012ECD-51FC-41F1-AA8D-1B2483CD663E}</a:tableStyleId>
              </a:tblPr>
              <a:tblGrid>
                <a:gridCol w="9990925">
                  <a:extLst>
                    <a:ext uri="{9D8B030D-6E8A-4147-A177-3AD203B41FA5}">
                      <a16:colId xmlns="" xmlns:a16="http://schemas.microsoft.com/office/drawing/2014/main" val="2402677741"/>
                    </a:ext>
                  </a:extLst>
                </a:gridCol>
                <a:gridCol w="1591475">
                  <a:extLst>
                    <a:ext uri="{9D8B030D-6E8A-4147-A177-3AD203B41FA5}">
                      <a16:colId xmlns="" xmlns:a16="http://schemas.microsoft.com/office/drawing/2014/main" val="3587849867"/>
                    </a:ext>
                  </a:extLst>
                </a:gridCol>
              </a:tblGrid>
              <a:tr h="376789">
                <a:tc>
                  <a:txBody>
                    <a:bodyPr/>
                    <a:lstStyle/>
                    <a:p>
                      <a:pPr algn="ctr"/>
                      <a:r>
                        <a:rPr lang="ru-RU" sz="1600" dirty="0" smtClean="0"/>
                        <a:t>Наказы избирателей</a:t>
                      </a:r>
                      <a:endParaRPr lang="ru-RU" sz="1600" b="0" dirty="0">
                        <a:solidFill>
                          <a:schemeClr val="tx1"/>
                        </a:solidFill>
                        <a:latin typeface="+mn-lt"/>
                      </a:endParaRPr>
                    </a:p>
                  </a:txBody>
                  <a:tcP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Сумма</a:t>
                      </a:r>
                      <a:endParaRPr lang="ru-RU" sz="1600" b="0" dirty="0">
                        <a:solidFill>
                          <a:schemeClr val="tx1"/>
                        </a:solidFill>
                        <a:latin typeface="+mn-lt"/>
                      </a:endParaRPr>
                    </a:p>
                  </a:txBody>
                  <a:tcPr>
                    <a:lnL w="12700" cap="flat" cmpd="sng" algn="ctr">
                      <a:solidFill>
                        <a:schemeClr val="tx2">
                          <a:lumMod val="20000"/>
                          <a:lumOff val="80000"/>
                        </a:schemeClr>
                      </a:solidFill>
                      <a:prstDash val="solid"/>
                      <a:round/>
                      <a:headEnd type="none" w="med" len="med"/>
                      <a:tailEnd type="none" w="med" len="med"/>
                    </a:lnL>
                  </a:tcPr>
                </a:tc>
                <a:extLst>
                  <a:ext uri="{0D108BD9-81ED-4DB2-BD59-A6C34878D82A}">
                    <a16:rowId xmlns="" xmlns:a16="http://schemas.microsoft.com/office/drawing/2014/main" val="2625239670"/>
                  </a:ext>
                </a:extLst>
              </a:tr>
              <a:tr h="385211">
                <a:tc>
                  <a:txBody>
                    <a:bodyPr/>
                    <a:lstStyle/>
                    <a:p>
                      <a:pPr algn="l" fontAlgn="ctr">
                        <a:buFont typeface="Wingdings" pitchFamily="2" charset="2"/>
                        <a:buNone/>
                      </a:pPr>
                      <a:r>
                        <a:rPr lang="ru-RU" sz="1400" b="1" dirty="0" smtClean="0"/>
                        <a:t>ВСЕГО, в том числе</a:t>
                      </a:r>
                      <a:r>
                        <a:rPr lang="en-US" sz="1400" b="1" dirty="0" smtClean="0"/>
                        <a:t>:</a:t>
                      </a:r>
                      <a:endParaRPr lang="ru-RU" sz="1400" b="1" dirty="0" smtClean="0">
                        <a:latin typeface="+mn-lt"/>
                      </a:endParaRPr>
                    </a:p>
                  </a:txBody>
                  <a:tcP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b="1" dirty="0" smtClean="0"/>
                        <a:t>2 454,0</a:t>
                      </a:r>
                      <a:endParaRPr lang="ru-RU" sz="1600" b="1" dirty="0">
                        <a:latin typeface="+mn-lt"/>
                      </a:endParaRPr>
                    </a:p>
                  </a:txBody>
                  <a:tcPr>
                    <a:lnL w="12700" cap="flat" cmpd="sng" algn="ctr">
                      <a:solidFill>
                        <a:schemeClr val="tx2">
                          <a:lumMod val="20000"/>
                          <a:lumOff val="80000"/>
                        </a:schemeClr>
                      </a:solidFill>
                      <a:prstDash val="solid"/>
                      <a:round/>
                      <a:headEnd type="none" w="med" len="med"/>
                      <a:tailEnd type="none" w="med" len="med"/>
                    </a:lnL>
                  </a:tcPr>
                </a:tc>
              </a:tr>
              <a:tr h="1524000">
                <a:tc>
                  <a:txBody>
                    <a:bodyPr/>
                    <a:lstStyle/>
                    <a:p>
                      <a:pPr lvl="0"/>
                      <a:r>
                        <a:rPr lang="ru-RU" sz="1600" b="1" dirty="0" smtClean="0"/>
                        <a:t>Образование</a:t>
                      </a:r>
                      <a:endParaRPr lang="ru-RU" sz="1600" b="1" baseline="0" dirty="0" smtClean="0"/>
                    </a:p>
                    <a:p>
                      <a:pPr marL="0" marR="0" lvl="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u="none" strike="noStrike" baseline="0" dirty="0" smtClean="0"/>
                        <a:t>организация и проведение спортивно-патриотического мероприятия «Гонка мужества памяти выпускника кадетского корпуса И.А. Свиридова»</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u="none" strike="noStrike" baseline="0" dirty="0" smtClean="0"/>
                        <a:t>приобретение мебели, оформление интерьера Муниципального бюджетного учреждения дополнительного образования «Центр дополнительного образования»</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u="none" strike="noStrike" baseline="0" dirty="0" smtClean="0"/>
                        <a:t>приобретение экипировки для отделения Всероссийского общественного движения «Волонтеры Победы»</a:t>
                      </a:r>
                      <a:endParaRPr lang="ru-RU" sz="1400" baseline="0" dirty="0" smtClean="0">
                        <a:latin typeface="+mn-lt"/>
                      </a:endParaRPr>
                    </a:p>
                  </a:txBody>
                  <a:tcP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698,0</a:t>
                      </a:r>
                      <a:endParaRPr lang="ru-RU" sz="1600" dirty="0">
                        <a:latin typeface="+mn-lt"/>
                      </a:endParaRPr>
                    </a:p>
                  </a:txBody>
                  <a:tcPr>
                    <a:lnL w="12700" cap="flat" cmpd="sng" algn="ctr">
                      <a:solidFill>
                        <a:schemeClr val="tx2">
                          <a:lumMod val="20000"/>
                          <a:lumOff val="80000"/>
                        </a:schemeClr>
                      </a:solidFill>
                      <a:prstDash val="solid"/>
                      <a:round/>
                      <a:headEnd type="none" w="med" len="med"/>
                      <a:tailEnd type="none" w="med" len="med"/>
                    </a:lnL>
                  </a:tcPr>
                </a:tc>
              </a:tr>
              <a:tr h="1676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smtClean="0"/>
                        <a:t>Физическая культура и спорт</a:t>
                      </a:r>
                      <a:endParaRPr lang="en-US" sz="1600" b="1" dirty="0" smtClean="0"/>
                    </a:p>
                    <a:p>
                      <a:pPr marL="0" marR="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dirty="0" smtClean="0"/>
                        <a:t>проведение XV</a:t>
                      </a:r>
                      <a:r>
                        <a:rPr lang="en-US" sz="1400" dirty="0" smtClean="0"/>
                        <a:t>I</a:t>
                      </a:r>
                      <a:r>
                        <a:rPr lang="ru-RU" sz="1400" dirty="0" smtClean="0"/>
                        <a:t> открытого межрегионального турнира по боксу, посвященного Дню Победы в ВОВ 1941–1945 годов, приобретение спортивных</a:t>
                      </a:r>
                      <a:r>
                        <a:rPr lang="ru-RU" sz="1400" baseline="0" dirty="0" smtClean="0"/>
                        <a:t> костюмов для отделения бокса,</a:t>
                      </a:r>
                    </a:p>
                    <a:p>
                      <a:pPr marL="0" marR="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baseline="0" dirty="0" smtClean="0"/>
                        <a:t>приобретение спортивного инвентаря для секции пауэрлифтинга, компьютерной техники и комплектующих к ней, приобретение спортивных матов, беговой дорожки </a:t>
                      </a:r>
                    </a:p>
                    <a:p>
                      <a:pPr marL="0" marR="0" indent="0" algn="l" defTabSz="914400" rtl="0" eaLnBrk="1" fontAlgn="ctr" latinLnBrk="0" hangingPunct="1">
                        <a:lnSpc>
                          <a:spcPct val="100000"/>
                        </a:lnSpc>
                        <a:spcBef>
                          <a:spcPts val="0"/>
                        </a:spcBef>
                        <a:spcAft>
                          <a:spcPts val="0"/>
                        </a:spcAft>
                        <a:buClrTx/>
                        <a:buSzTx/>
                        <a:buFont typeface="Wingdings" pitchFamily="2" charset="2"/>
                        <a:buChar char="ü"/>
                        <a:tabLst/>
                        <a:defRPr/>
                      </a:pPr>
                      <a:r>
                        <a:rPr lang="ru-RU" sz="1400" baseline="0" dirty="0" smtClean="0"/>
                        <a:t>приобретение спортивной формы для отделения гандбола</a:t>
                      </a:r>
                      <a:endParaRPr lang="en-US" sz="1400" dirty="0" smtClean="0">
                        <a:latin typeface="+mn-lt"/>
                      </a:endParaRPr>
                    </a:p>
                  </a:txBody>
                  <a:tcPr marL="68580" marR="68580" marT="0" marB="0" anchor="ctr">
                    <a:lnR w="12700" cap="flat" cmpd="sng" algn="ctr">
                      <a:solidFill>
                        <a:schemeClr val="tx2">
                          <a:lumMod val="20000"/>
                          <a:lumOff val="80000"/>
                        </a:schemeClr>
                      </a:solidFill>
                      <a:prstDash val="solid"/>
                      <a:round/>
                      <a:headEnd type="none" w="med" len="med"/>
                      <a:tailEnd type="none" w="med" len="med"/>
                    </a:lnR>
                  </a:tcPr>
                </a:tc>
                <a:tc>
                  <a:txBody>
                    <a:bodyPr/>
                    <a:lstStyle/>
                    <a:p>
                      <a:pPr algn="ctr"/>
                      <a:endParaRPr lang="ru-RU" sz="1600" dirty="0" smtClean="0"/>
                    </a:p>
                    <a:p>
                      <a:pPr algn="ctr"/>
                      <a:r>
                        <a:rPr lang="ru-RU" sz="1600" dirty="0" smtClean="0"/>
                        <a:t>1 274,0</a:t>
                      </a:r>
                      <a:endParaRPr lang="ru-RU" sz="1600" dirty="0">
                        <a:latin typeface="+mn-lt"/>
                      </a:endParaRPr>
                    </a:p>
                  </a:txBody>
                  <a:tcPr>
                    <a:lnL w="12700" cap="flat" cmpd="sng" algn="ctr">
                      <a:solidFill>
                        <a:schemeClr val="tx2">
                          <a:lumMod val="20000"/>
                          <a:lumOff val="80000"/>
                        </a:schemeClr>
                      </a:solidFill>
                      <a:prstDash val="solid"/>
                      <a:round/>
                      <a:headEnd type="none" w="med" len="med"/>
                      <a:tailEnd type="none" w="med" len="med"/>
                    </a:lnL>
                  </a:tcPr>
                </a:tc>
              </a:tr>
              <a:tr h="620248">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None/>
                        <a:tabLst/>
                        <a:defRPr/>
                      </a:pPr>
                      <a:r>
                        <a:rPr lang="ru-RU" sz="1600" b="1" dirty="0" smtClean="0"/>
                        <a:t>Культура</a:t>
                      </a:r>
                      <a:endParaRPr lang="ru-RU" sz="1600" b="1" baseline="0" dirty="0" smtClean="0"/>
                    </a:p>
                    <a:p>
                      <a:pPr algn="l" fontAlgn="ctr">
                        <a:buFont typeface="Wingdings" pitchFamily="2" charset="2"/>
                        <a:buChar char="ü"/>
                      </a:pPr>
                      <a:r>
                        <a:rPr lang="ru-RU" sz="1400" dirty="0" smtClean="0"/>
                        <a:t>проведение открытого городского фестиваля-конкурса</a:t>
                      </a:r>
                      <a:r>
                        <a:rPr lang="ru-RU" sz="1400" baseline="0" dirty="0" smtClean="0"/>
                        <a:t> детского и юношеского творчества «Моя Россия» в киноконцертном цирковом комплексе «Юность </a:t>
                      </a:r>
                      <a:r>
                        <a:rPr lang="ru-RU" sz="1400" baseline="0" dirty="0" err="1" smtClean="0"/>
                        <a:t>Шаима</a:t>
                      </a:r>
                      <a:r>
                        <a:rPr lang="ru-RU" sz="1400" baseline="0" dirty="0" smtClean="0"/>
                        <a:t>»</a:t>
                      </a:r>
                      <a:endParaRPr lang="ru-RU" sz="1400" dirty="0" smtClean="0"/>
                    </a:p>
                    <a:p>
                      <a:pPr algn="l" fontAlgn="ctr">
                        <a:buFont typeface="Wingdings" pitchFamily="2" charset="2"/>
                        <a:buChar char="ü"/>
                      </a:pPr>
                      <a:r>
                        <a:rPr lang="ru-RU" sz="1400" dirty="0" smtClean="0"/>
                        <a:t>организацию и проведение фестивалей и конкурсов в </a:t>
                      </a:r>
                      <a:r>
                        <a:rPr lang="ru-RU" sz="1400" dirty="0" err="1" smtClean="0"/>
                        <a:t>культурно-досуговом</a:t>
                      </a:r>
                      <a:r>
                        <a:rPr lang="ru-RU" sz="1400" dirty="0" smtClean="0"/>
                        <a:t> центре «Нефтяник»</a:t>
                      </a:r>
                    </a:p>
                    <a:p>
                      <a:pPr algn="l" fontAlgn="ctr">
                        <a:buFont typeface="Wingdings" pitchFamily="2" charset="2"/>
                        <a:buChar char="ü"/>
                      </a:pPr>
                      <a:r>
                        <a:rPr lang="ru-RU" sz="1400" dirty="0" smtClean="0"/>
                        <a:t>мебель для КЦК «Нефтяник» </a:t>
                      </a:r>
                      <a:r>
                        <a:rPr lang="ru-RU" sz="1400" dirty="0" err="1" smtClean="0"/>
                        <a:t>сплит-система</a:t>
                      </a:r>
                      <a:r>
                        <a:rPr lang="ru-RU" sz="1400" dirty="0" smtClean="0"/>
                        <a:t>, оргтехника</a:t>
                      </a:r>
                      <a:endParaRPr lang="ru-RU" sz="1400" u="none" strike="noStrike" dirty="0" smtClean="0">
                        <a:effectLst/>
                      </a:endParaRPr>
                    </a:p>
                    <a:p>
                      <a:pPr marL="0" marR="0" indent="0" defTabSz="914400" eaLnBrk="1" fontAlgn="auto" latinLnBrk="0" hangingPunct="1">
                        <a:lnSpc>
                          <a:spcPct val="100000"/>
                        </a:lnSpc>
                        <a:spcBef>
                          <a:spcPts val="0"/>
                        </a:spcBef>
                        <a:spcAft>
                          <a:spcPts val="0"/>
                        </a:spcAft>
                        <a:buClrTx/>
                        <a:buSzTx/>
                        <a:buFont typeface="Wingdings" pitchFamily="2" charset="2"/>
                        <a:buNone/>
                        <a:tabLst/>
                        <a:defRPr/>
                      </a:pPr>
                      <a:endParaRPr lang="ru-RU" sz="1600" dirty="0" smtClean="0">
                        <a:latin typeface="+mn-lt"/>
                      </a:endParaRPr>
                    </a:p>
                  </a:txBody>
                  <a:tcPr marL="68580" marR="68580" marT="0" marB="0" anchor="ctr">
                    <a:lnR w="12700" cap="flat" cmpd="sng" algn="ctr">
                      <a:solidFill>
                        <a:schemeClr val="tx2">
                          <a:lumMod val="20000"/>
                          <a:lumOff val="80000"/>
                        </a:schemeClr>
                      </a:solidFill>
                      <a:prstDash val="solid"/>
                      <a:round/>
                      <a:headEnd type="none" w="med" len="med"/>
                      <a:tailEnd type="none" w="med" len="med"/>
                    </a:lnR>
                  </a:tcPr>
                </a:tc>
                <a:tc>
                  <a:txBody>
                    <a:bodyPr/>
                    <a:lstStyle/>
                    <a:p>
                      <a:pPr algn="ctr"/>
                      <a:r>
                        <a:rPr lang="ru-RU" sz="1600" dirty="0" smtClean="0"/>
                        <a:t>482,0</a:t>
                      </a:r>
                      <a:endParaRPr lang="ru-RU" sz="1600" dirty="0">
                        <a:latin typeface="+mn-lt"/>
                      </a:endParaRPr>
                    </a:p>
                  </a:txBody>
                  <a:tcPr>
                    <a:lnL w="12700" cap="flat" cmpd="sng" algn="ctr">
                      <a:solidFill>
                        <a:schemeClr val="tx2">
                          <a:lumMod val="20000"/>
                          <a:lumOff val="80000"/>
                        </a:schemeClr>
                      </a:solidFill>
                      <a:prstDash val="solid"/>
                      <a:round/>
                      <a:headEnd type="none" w="med" len="med"/>
                      <a:tailEnd type="none" w="med" len="med"/>
                    </a:lnL>
                  </a:tcPr>
                </a:tc>
              </a:tr>
            </a:tbl>
          </a:graphicData>
        </a:graphic>
      </p:graphicFrame>
    </p:spTree>
    <p:extLst>
      <p:ext uri="{BB962C8B-B14F-4D97-AF65-F5344CB8AC3E}">
        <p14:creationId xmlns="" xmlns:p14="http://schemas.microsoft.com/office/powerpoint/2010/main" val="2415327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Y:\Влад\2019\эскизы\зелёная.png"/>
          <p:cNvPicPr>
            <a:picLocks noChangeAspect="1" noChangeArrowheads="1"/>
          </p:cNvPicPr>
          <p:nvPr/>
        </p:nvPicPr>
        <p:blipFill>
          <a:blip r:embed="rId2" cstate="print"/>
          <a:srcRect t="10663" r="48323" b="76543"/>
          <a:stretch>
            <a:fillRect/>
          </a:stretch>
        </p:blipFill>
        <p:spPr bwMode="auto">
          <a:xfrm>
            <a:off x="0" y="76200"/>
            <a:ext cx="11277600" cy="914400"/>
          </a:xfrm>
          <a:prstGeom prst="rect">
            <a:avLst/>
          </a:prstGeom>
          <a:noFill/>
          <a:ln w="9525">
            <a:noFill/>
            <a:miter lim="800000"/>
            <a:headEnd/>
            <a:tailEnd/>
          </a:ln>
        </p:spPr>
      </p:pic>
      <p:sp>
        <p:nvSpPr>
          <p:cNvPr id="6" name="Прямоугольник 5"/>
          <p:cNvSpPr/>
          <p:nvPr/>
        </p:nvSpPr>
        <p:spPr>
          <a:xfrm>
            <a:off x="0" y="228600"/>
            <a:ext cx="11049000" cy="646331"/>
          </a:xfrm>
          <a:prstGeom prst="rect">
            <a:avLst/>
          </a:prstGeom>
        </p:spPr>
        <p:txBody>
          <a:bodyPr wrap="square">
            <a:spAutoFit/>
          </a:bodyPr>
          <a:lstStyle/>
          <a:p>
            <a:r>
              <a:rPr lang="ru-RU" b="1" dirty="0" smtClean="0">
                <a:solidFill>
                  <a:schemeClr val="bg1"/>
                </a:solidFill>
                <a:latin typeface="+mj-lt"/>
                <a:cs typeface="Times New Roman" panose="02020603050405020304" pitchFamily="18" charset="0"/>
              </a:rPr>
              <a:t>Реализация проекта инициативного </a:t>
            </a:r>
            <a:r>
              <a:rPr lang="ru-RU" b="1" dirty="0" err="1" smtClean="0">
                <a:solidFill>
                  <a:schemeClr val="bg1"/>
                </a:solidFill>
                <a:latin typeface="+mj-lt"/>
                <a:cs typeface="Times New Roman" panose="02020603050405020304" pitchFamily="18" charset="0"/>
              </a:rPr>
              <a:t>бюджетирования</a:t>
            </a:r>
            <a:r>
              <a:rPr lang="ru-RU" b="1" dirty="0" smtClean="0">
                <a:solidFill>
                  <a:schemeClr val="bg1"/>
                </a:solidFill>
                <a:latin typeface="+mj-lt"/>
                <a:cs typeface="Times New Roman" panose="02020603050405020304" pitchFamily="18" charset="0"/>
              </a:rPr>
              <a:t> на территории города Урай в 2025 году, отобранного по результатам регионального конкурса</a:t>
            </a:r>
            <a:endParaRPr lang="ru-RU" sz="1400" b="1" dirty="0" smtClean="0">
              <a:solidFill>
                <a:schemeClr val="bg1"/>
              </a:solidFill>
              <a:latin typeface="+mj-lt"/>
              <a:cs typeface="Times New Roman" panose="02020603050405020304" pitchFamily="18" charset="0"/>
            </a:endParaRPr>
          </a:p>
        </p:txBody>
      </p:sp>
      <p:pic>
        <p:nvPicPr>
          <p:cNvPr id="2050" name="Picture 2" descr="C:\Users\ZorinaLV\AppData\Local\Microsoft\Windows\Temporary Internet Files\Content.Outlook\NERYJY6C\0  АВАТАР Узнай свою Родину.png"/>
          <p:cNvPicPr>
            <a:picLocks noChangeAspect="1" noChangeArrowheads="1"/>
          </p:cNvPicPr>
          <p:nvPr/>
        </p:nvPicPr>
        <p:blipFill>
          <a:blip r:embed="rId3" cstate="print"/>
          <a:srcRect/>
          <a:stretch>
            <a:fillRect/>
          </a:stretch>
        </p:blipFill>
        <p:spPr bwMode="auto">
          <a:xfrm>
            <a:off x="304800" y="1219200"/>
            <a:ext cx="4289520" cy="4392000"/>
          </a:xfrm>
          <a:prstGeom prst="rect">
            <a:avLst/>
          </a:prstGeom>
          <a:ln>
            <a:noFill/>
          </a:ln>
          <a:effectLst>
            <a:softEdge rad="112500"/>
          </a:effectLst>
        </p:spPr>
      </p:pic>
      <p:sp>
        <p:nvSpPr>
          <p:cNvPr id="9" name="Прямоугольник 8"/>
          <p:cNvSpPr/>
          <p:nvPr/>
        </p:nvSpPr>
        <p:spPr>
          <a:xfrm>
            <a:off x="4953000" y="2971800"/>
            <a:ext cx="6934200" cy="1384995"/>
          </a:xfrm>
          <a:prstGeom prst="rect">
            <a:avLst/>
          </a:prstGeom>
        </p:spPr>
        <p:txBody>
          <a:bodyPr wrap="square">
            <a:spAutoFit/>
          </a:bodyPr>
          <a:lstStyle/>
          <a:p>
            <a:pPr>
              <a:buFont typeface="Wingdings" pitchFamily="2" charset="2"/>
              <a:buChar char="Ø"/>
            </a:pPr>
            <a:r>
              <a:rPr lang="ru-RU" sz="1400" b="1" u="sng" dirty="0" smtClean="0"/>
              <a:t>Цель проекта:</a:t>
            </a:r>
            <a:r>
              <a:rPr lang="ru-RU" sz="1400" dirty="0" smtClean="0"/>
              <a:t/>
            </a:r>
            <a:br>
              <a:rPr lang="ru-RU" sz="1400" dirty="0" smtClean="0"/>
            </a:br>
            <a:r>
              <a:rPr lang="ru-RU" sz="1400" dirty="0" smtClean="0"/>
              <a:t>Привлекательное и безопасное пространство для детей дошкольного и младшего школьного возраста, способствующее усвоению знаний, расширению кругозора по истории, природному и культурному многообразию нашей страны и Ханты-Мансийского автономного округа–</a:t>
            </a:r>
            <a:r>
              <a:rPr lang="ru-RU" sz="1400" dirty="0" err="1" smtClean="0"/>
              <a:t>Югры</a:t>
            </a:r>
            <a:r>
              <a:rPr lang="ru-RU" sz="1400" dirty="0" smtClean="0"/>
              <a:t/>
            </a:r>
            <a:br>
              <a:rPr lang="ru-RU" sz="1400" dirty="0" smtClean="0"/>
            </a:br>
            <a:endParaRPr lang="ru-RU" sz="1400" dirty="0"/>
          </a:p>
        </p:txBody>
      </p:sp>
      <p:sp>
        <p:nvSpPr>
          <p:cNvPr id="2052" name="Rectangle 4"/>
          <p:cNvSpPr>
            <a:spLocks noChangeArrowheads="1"/>
          </p:cNvSpPr>
          <p:nvPr/>
        </p:nvSpPr>
        <p:spPr bwMode="auto">
          <a:xfrm>
            <a:off x="4953000" y="4572000"/>
            <a:ext cx="69342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ru-RU" sz="1400" b="1" i="0" u="sng" strike="noStrike" cap="none" normalizeH="0" baseline="0" dirty="0" smtClean="0">
                <a:ln>
                  <a:noFill/>
                </a:ln>
                <a:solidFill>
                  <a:srgbClr val="212529"/>
                </a:solidFill>
                <a:effectLst/>
                <a:ea typeface="Calibri" pitchFamily="34" charset="0"/>
                <a:cs typeface="Arial" pitchFamily="34" charset="0"/>
              </a:rPr>
              <a:t>Задачи проекта:</a:t>
            </a:r>
            <a:r>
              <a:rPr kumimoji="0" lang="ru-RU" sz="1400" b="0" i="0" u="none" strike="noStrike" cap="none" normalizeH="0" baseline="0" dirty="0" smtClean="0">
                <a:ln>
                  <a:noFill/>
                </a:ln>
                <a:solidFill>
                  <a:srgbClr val="212529"/>
                </a:solidFill>
                <a:effectLst/>
                <a:ea typeface="Calibri" pitchFamily="34" charset="0"/>
                <a:cs typeface="Arial" pitchFamily="34" charset="0"/>
              </a:rPr>
              <a:t/>
            </a:r>
            <a:br>
              <a:rPr kumimoji="0" lang="ru-RU" sz="1400" b="0" i="0" u="none" strike="noStrike" cap="none" normalizeH="0" baseline="0" dirty="0" smtClean="0">
                <a:ln>
                  <a:noFill/>
                </a:ln>
                <a:solidFill>
                  <a:srgbClr val="212529"/>
                </a:solidFill>
                <a:effectLst/>
                <a:ea typeface="Calibri" pitchFamily="34" charset="0"/>
                <a:cs typeface="Arial" pitchFamily="34" charset="0"/>
              </a:rPr>
            </a:br>
            <a:r>
              <a:rPr kumimoji="0" lang="ru-RU" sz="1400" b="0" i="0" u="none" strike="noStrike" cap="none" normalizeH="0" baseline="0" dirty="0" smtClean="0">
                <a:ln>
                  <a:noFill/>
                </a:ln>
                <a:solidFill>
                  <a:srgbClr val="212529"/>
                </a:solidFill>
                <a:effectLst/>
                <a:ea typeface="Calibri" pitchFamily="34" charset="0"/>
                <a:cs typeface="Arial" pitchFamily="34" charset="0"/>
              </a:rPr>
              <a:t>Приобретение и установка тематических прогулочных площадок, информационная кампания с целью привлечения целевой аудитории на созданные тематические площадки, разработка методических рекомендаций по работе с ними</a:t>
            </a:r>
            <a:endParaRPr kumimoji="0" lang="ru-RU" sz="1400" b="0" i="0" u="none" strike="noStrike" cap="none" normalizeH="0" baseline="0" dirty="0" smtClean="0">
              <a:ln>
                <a:noFill/>
              </a:ln>
              <a:solidFill>
                <a:schemeClr val="tx1"/>
              </a:solidFill>
              <a:effectLst/>
              <a:cs typeface="Arial" pitchFamily="34" charset="0"/>
            </a:endParaRPr>
          </a:p>
        </p:txBody>
      </p:sp>
      <p:sp>
        <p:nvSpPr>
          <p:cNvPr id="2053" name="Rectangle 5"/>
          <p:cNvSpPr>
            <a:spLocks noChangeArrowheads="1"/>
          </p:cNvSpPr>
          <p:nvPr/>
        </p:nvSpPr>
        <p:spPr bwMode="auto">
          <a:xfrm>
            <a:off x="304800" y="5719227"/>
            <a:ext cx="113538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rgbClr val="212529"/>
                </a:solidFill>
                <a:effectLst/>
                <a:ea typeface="Calibri" pitchFamily="34" charset="0"/>
                <a:cs typeface="Arial" pitchFamily="34" charset="0"/>
              </a:rPr>
              <a:t>Получе</a:t>
            </a:r>
            <a:r>
              <a:rPr kumimoji="0" lang="ru-RU" sz="1400" b="1" i="0" u="none" strike="noStrike" cap="none" normalizeH="0" baseline="0" dirty="0" err="1" smtClean="0">
                <a:ln>
                  <a:noFill/>
                </a:ln>
                <a:solidFill>
                  <a:srgbClr val="212529"/>
                </a:solidFill>
                <a:effectLst/>
                <a:ea typeface="Calibri" pitchFamily="34" charset="0"/>
                <a:cs typeface="Arial" pitchFamily="34" charset="0"/>
              </a:rPr>
              <a:t>нный</a:t>
            </a:r>
            <a:r>
              <a:rPr kumimoji="0" lang="ru-RU" sz="1400" b="1" i="0" u="none" strike="noStrike" cap="none" normalizeH="0" baseline="0" dirty="0" smtClean="0">
                <a:ln>
                  <a:noFill/>
                </a:ln>
                <a:solidFill>
                  <a:srgbClr val="212529"/>
                </a:solidFill>
                <a:effectLst/>
                <a:ea typeface="Calibri" pitchFamily="34" charset="0"/>
                <a:cs typeface="Arial" pitchFamily="34" charset="0"/>
              </a:rPr>
              <a:t> результат:</a:t>
            </a:r>
            <a:endParaRPr kumimoji="0" lang="ru-RU"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212529"/>
                </a:solidFill>
                <a:effectLst/>
                <a:ea typeface="Calibri" pitchFamily="34" charset="0"/>
                <a:cs typeface="Arial" pitchFamily="34" charset="0"/>
              </a:rPr>
              <a:t>Приобретены две игровых площадки - площадка "Патриотическая" и площадка «Загадочный север».</a:t>
            </a:r>
            <a:br>
              <a:rPr kumimoji="0" lang="ru-RU" sz="1400" b="0" i="0" u="none" strike="noStrike" cap="none" normalizeH="0" baseline="0" dirty="0" smtClean="0">
                <a:ln>
                  <a:noFill/>
                </a:ln>
                <a:solidFill>
                  <a:srgbClr val="212529"/>
                </a:solidFill>
                <a:effectLst/>
                <a:ea typeface="Calibri" pitchFamily="34" charset="0"/>
                <a:cs typeface="Arial" pitchFamily="34" charset="0"/>
              </a:rPr>
            </a:br>
            <a:r>
              <a:rPr kumimoji="0" lang="ru-RU" sz="1400" b="0" i="0" u="none" strike="noStrike" cap="none" normalizeH="0" baseline="0" dirty="0" smtClean="0">
                <a:ln>
                  <a:noFill/>
                </a:ln>
                <a:solidFill>
                  <a:srgbClr val="212529"/>
                </a:solidFill>
                <a:effectLst/>
                <a:ea typeface="Calibri" pitchFamily="34" charset="0"/>
                <a:cs typeface="Arial" pitchFamily="34" charset="0"/>
              </a:rPr>
              <a:t>Созданы условия для проведения мероприятий с детьми дошкольного и младшего школьного возраста патриотической направленности во время прогулок. Повышен интерес у детей к вопросам истории, культуры нашей страны, родного края.</a:t>
            </a:r>
            <a:endParaRPr kumimoji="0" lang="ru-RU" sz="1400" b="0" i="0" u="none" strike="noStrike" cap="none" normalizeH="0" baseline="0" dirty="0" smtClean="0">
              <a:ln>
                <a:noFill/>
              </a:ln>
              <a:solidFill>
                <a:schemeClr val="tx1"/>
              </a:solidFill>
              <a:effectLst/>
              <a:cs typeface="Arial" pitchFamily="34" charset="0"/>
            </a:endParaRPr>
          </a:p>
        </p:txBody>
      </p:sp>
      <p:sp>
        <p:nvSpPr>
          <p:cNvPr id="31" name="TextBox 30"/>
          <p:cNvSpPr txBox="1"/>
          <p:nvPr/>
        </p:nvSpPr>
        <p:spPr>
          <a:xfrm>
            <a:off x="4876800" y="1295400"/>
            <a:ext cx="6096000" cy="984885"/>
          </a:xfrm>
          <a:prstGeom prst="rect">
            <a:avLst/>
          </a:prstGeom>
          <a:noFill/>
        </p:spPr>
        <p:txBody>
          <a:bodyPr wrap="square" rtlCol="0">
            <a:spAutoFit/>
          </a:bodyPr>
          <a:lstStyle/>
          <a:p>
            <a:r>
              <a:rPr lang="ru-RU" sz="1600" b="1" u="sng" dirty="0" smtClean="0"/>
              <a:t>Стоимость проекта</a:t>
            </a:r>
            <a:r>
              <a:rPr lang="en-US" sz="1600" b="1" u="sng" dirty="0" smtClean="0"/>
              <a:t>:  1 545</a:t>
            </a:r>
            <a:r>
              <a:rPr lang="ru-RU" sz="1600" b="1" u="sng" dirty="0" smtClean="0"/>
              <a:t>,8 тыс.рублей, в том числе</a:t>
            </a:r>
            <a:r>
              <a:rPr lang="en-US" sz="1600" b="1" u="sng" dirty="0" smtClean="0"/>
              <a:t>:</a:t>
            </a:r>
            <a:endParaRPr lang="ru-RU" sz="1600" b="1" u="sng" dirty="0" smtClean="0"/>
          </a:p>
          <a:p>
            <a:r>
              <a:rPr lang="ru-RU" sz="1400" dirty="0" smtClean="0"/>
              <a:t>Бюджет ХМАО</a:t>
            </a:r>
            <a:r>
              <a:rPr lang="en-US" sz="1400" dirty="0" smtClean="0"/>
              <a:t>  1</a:t>
            </a:r>
            <a:r>
              <a:rPr lang="ru-RU" sz="1400" dirty="0" smtClean="0"/>
              <a:t> </a:t>
            </a:r>
            <a:r>
              <a:rPr lang="en-US" sz="1400" dirty="0" smtClean="0"/>
              <a:t>082</a:t>
            </a:r>
            <a:r>
              <a:rPr lang="ru-RU" sz="1400" dirty="0" smtClean="0"/>
              <a:t>,0 тыс.рублей</a:t>
            </a:r>
          </a:p>
          <a:p>
            <a:r>
              <a:rPr lang="ru-RU" sz="1400" dirty="0" smtClean="0"/>
              <a:t>Бюджет МО  - 384 ,9 тыс.рублей</a:t>
            </a:r>
          </a:p>
          <a:p>
            <a:r>
              <a:rPr lang="ru-RU" sz="1400" dirty="0" smtClean="0"/>
              <a:t>Бюджет физ.лица (инициативные платежи) – 78,8 тыс.рублей</a:t>
            </a:r>
            <a:r>
              <a:rPr lang="en-US" sz="1400" dirty="0" smtClean="0"/>
              <a:t> </a:t>
            </a:r>
            <a:endParaRPr lang="ru-RU" sz="1400" dirty="0"/>
          </a:p>
        </p:txBody>
      </p:sp>
    </p:spTree>
  </p:cSld>
  <p:clrMapOvr>
    <a:masterClrMapping/>
  </p:clrMapOvr>
  <p:transition spd="slow"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Y:\Влад\2019\эскизы\зелёная.png"/>
          <p:cNvPicPr>
            <a:picLocks noChangeAspect="1" noChangeArrowheads="1"/>
          </p:cNvPicPr>
          <p:nvPr/>
        </p:nvPicPr>
        <p:blipFill>
          <a:blip r:embed="rId2" cstate="print"/>
          <a:srcRect t="10663" r="48323" b="76543"/>
          <a:stretch>
            <a:fillRect/>
          </a:stretch>
        </p:blipFill>
        <p:spPr bwMode="auto">
          <a:xfrm>
            <a:off x="0" y="0"/>
            <a:ext cx="10515600" cy="72008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3" cstate="print"/>
          <a:srcRect l="89185" b="81873"/>
          <a:stretch>
            <a:fillRect/>
          </a:stretch>
        </p:blipFill>
        <p:spPr bwMode="auto">
          <a:xfrm>
            <a:off x="11494357" y="0"/>
            <a:ext cx="697643" cy="762000"/>
          </a:xfrm>
          <a:prstGeom prst="rect">
            <a:avLst/>
          </a:prstGeom>
          <a:noFill/>
          <a:ln w="9525">
            <a:noFill/>
            <a:miter lim="800000"/>
            <a:headEnd/>
            <a:tailEnd/>
          </a:ln>
        </p:spPr>
      </p:pic>
      <p:sp>
        <p:nvSpPr>
          <p:cNvPr id="10" name="Заголовок 13"/>
          <p:cNvSpPr txBox="1">
            <a:spLocks/>
          </p:cNvSpPr>
          <p:nvPr/>
        </p:nvSpPr>
        <p:spPr>
          <a:xfrm>
            <a:off x="0" y="260648"/>
            <a:ext cx="12192000" cy="692696"/>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685800" y="304800"/>
            <a:ext cx="9793088" cy="338554"/>
          </a:xfrm>
          <a:prstGeom prst="rect">
            <a:avLst/>
          </a:prstGeom>
        </p:spPr>
        <p:txBody>
          <a:bodyPr wrap="square">
            <a:spAutoFit/>
          </a:bodyPr>
          <a:lstStyle/>
          <a:p>
            <a:r>
              <a:rPr lang="ru-RU" sz="1600" b="1" dirty="0" smtClean="0">
                <a:solidFill>
                  <a:schemeClr val="bg1"/>
                </a:solidFill>
                <a:cs typeface="Times New Roman Cyr" pitchFamily="18" charset="0"/>
              </a:rPr>
              <a:t> </a:t>
            </a:r>
            <a:r>
              <a:rPr lang="ru-RU" sz="1600" b="1" dirty="0">
                <a:solidFill>
                  <a:schemeClr val="bg1"/>
                </a:solidFill>
                <a:cs typeface="Times New Roman Cyr" pitchFamily="18" charset="0"/>
              </a:rPr>
              <a:t>«ЦВЕТОЧНАЯ ПАЛИТРА», </a:t>
            </a:r>
            <a:r>
              <a:rPr lang="ru-RU" sz="1600" b="1" dirty="0" smtClean="0">
                <a:solidFill>
                  <a:schemeClr val="bg1"/>
                </a:solidFill>
                <a:cs typeface="Times New Roman Cyr" pitchFamily="18" charset="0"/>
              </a:rPr>
              <a:t>«ЗИМНЯЯ ФАНТАЗИЯ»</a:t>
            </a:r>
            <a:endParaRPr lang="ru-RU" sz="2400" b="1" dirty="0">
              <a:solidFill>
                <a:schemeClr val="bg1"/>
              </a:solidFill>
            </a:endParaRPr>
          </a:p>
        </p:txBody>
      </p:sp>
      <p:sp>
        <p:nvSpPr>
          <p:cNvPr id="37" name="Прямоугольник 36"/>
          <p:cNvSpPr/>
          <p:nvPr/>
        </p:nvSpPr>
        <p:spPr>
          <a:xfrm>
            <a:off x="7441471" y="914400"/>
            <a:ext cx="2118850" cy="338554"/>
          </a:xfrm>
          <a:prstGeom prst="rect">
            <a:avLst/>
          </a:prstGeom>
        </p:spPr>
        <p:txBody>
          <a:bodyPr wrap="none">
            <a:spAutoFit/>
          </a:bodyPr>
          <a:lstStyle/>
          <a:p>
            <a:pPr algn="ctr"/>
            <a:r>
              <a:rPr lang="ru-RU" sz="1600" b="1" u="sng" dirty="0">
                <a:solidFill>
                  <a:srgbClr val="0000FF"/>
                </a:solidFill>
                <a:cs typeface="Times New Roman Cyr" pitchFamily="18" charset="0"/>
              </a:rPr>
              <a:t>«Цветочная палитра»</a:t>
            </a:r>
          </a:p>
        </p:txBody>
      </p:sp>
      <p:sp>
        <p:nvSpPr>
          <p:cNvPr id="41" name="Прямоугольник 40"/>
          <p:cNvSpPr/>
          <p:nvPr/>
        </p:nvSpPr>
        <p:spPr>
          <a:xfrm>
            <a:off x="5257800" y="6119336"/>
            <a:ext cx="2543605" cy="738664"/>
          </a:xfrm>
          <a:prstGeom prst="rect">
            <a:avLst/>
          </a:prstGeom>
        </p:spPr>
        <p:txBody>
          <a:bodyPr wrap="square">
            <a:spAutoFit/>
          </a:bodyPr>
          <a:lstStyle/>
          <a:p>
            <a:pPr algn="just"/>
            <a:r>
              <a:rPr lang="ru-RU" sz="1400" b="1" dirty="0">
                <a:solidFill>
                  <a:srgbClr val="0000FF"/>
                </a:solidFill>
                <a:cs typeface="Times New Roman Cyr" pitchFamily="18" charset="0"/>
              </a:rPr>
              <a:t>Всего на реализацию проектов в </a:t>
            </a:r>
            <a:r>
              <a:rPr lang="ru-RU" sz="1400" b="1" dirty="0" smtClean="0">
                <a:solidFill>
                  <a:srgbClr val="0000FF"/>
                </a:solidFill>
                <a:cs typeface="Times New Roman Cyr" pitchFamily="18" charset="0"/>
              </a:rPr>
              <a:t>2025 </a:t>
            </a:r>
            <a:r>
              <a:rPr lang="ru-RU" sz="1400" b="1" dirty="0">
                <a:solidFill>
                  <a:srgbClr val="0000FF"/>
                </a:solidFill>
                <a:cs typeface="Times New Roman Cyr" pitchFamily="18" charset="0"/>
              </a:rPr>
              <a:t>году было направлено </a:t>
            </a:r>
            <a:r>
              <a:rPr lang="ru-RU" sz="1400" b="1" dirty="0" smtClean="0">
                <a:solidFill>
                  <a:srgbClr val="FF0000"/>
                </a:solidFill>
                <a:cs typeface="Times New Roman Cyr" pitchFamily="18" charset="0"/>
              </a:rPr>
              <a:t>330,7 </a:t>
            </a:r>
            <a:r>
              <a:rPr lang="ru-RU" sz="1400" b="1" dirty="0">
                <a:solidFill>
                  <a:srgbClr val="FF0000"/>
                </a:solidFill>
                <a:cs typeface="Times New Roman Cyr" pitchFamily="18" charset="0"/>
              </a:rPr>
              <a:t>тыс.рублей</a:t>
            </a:r>
          </a:p>
        </p:txBody>
      </p:sp>
      <p:sp>
        <p:nvSpPr>
          <p:cNvPr id="15362" name="AutoShape 2"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AutoShape 4"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6" name="AutoShape 6"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8" name="AutoShape 8"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2" name="Прямоугольник 21"/>
          <p:cNvSpPr/>
          <p:nvPr/>
        </p:nvSpPr>
        <p:spPr>
          <a:xfrm>
            <a:off x="1679510" y="836712"/>
            <a:ext cx="1965603" cy="338554"/>
          </a:xfrm>
          <a:prstGeom prst="rect">
            <a:avLst/>
          </a:prstGeom>
        </p:spPr>
        <p:txBody>
          <a:bodyPr wrap="none">
            <a:spAutoFit/>
          </a:bodyPr>
          <a:lstStyle/>
          <a:p>
            <a:r>
              <a:rPr lang="ru-RU" sz="1600" b="1" u="sng" dirty="0">
                <a:solidFill>
                  <a:srgbClr val="0000FF"/>
                </a:solidFill>
                <a:cs typeface="Times New Roman Cyr" pitchFamily="18" charset="0"/>
              </a:rPr>
              <a:t>«Зимняя фантазия»</a:t>
            </a:r>
            <a:endParaRPr lang="ru-RU" sz="1600" b="1" u="sng" dirty="0">
              <a:solidFill>
                <a:srgbClr val="0000FF"/>
              </a:solidFill>
            </a:endParaRPr>
          </a:p>
        </p:txBody>
      </p:sp>
      <p:pic>
        <p:nvPicPr>
          <p:cNvPr id="2" name="Picture 2" descr="https://sun9-22.userapi.com/impg/pa83nMZEP3WAqJgfibMmSjjmAFAZpMrCUg29eg/cvRyrLItosQ.jpg?size=2560x1700&amp;quality=95&amp;sign=f8c14010bc943858813e9cc1b560a652&amp;type=album"/>
          <p:cNvPicPr>
            <a:picLocks noChangeAspect="1" noChangeArrowheads="1"/>
          </p:cNvPicPr>
          <p:nvPr/>
        </p:nvPicPr>
        <p:blipFill>
          <a:blip r:embed="rId4" cstate="print"/>
          <a:srcRect/>
          <a:stretch>
            <a:fillRect/>
          </a:stretch>
        </p:blipFill>
        <p:spPr bwMode="auto">
          <a:xfrm>
            <a:off x="155575" y="-7772399"/>
            <a:ext cx="3600000" cy="2390625"/>
          </a:xfrm>
          <a:prstGeom prst="rect">
            <a:avLst/>
          </a:prstGeom>
          <a:noFill/>
        </p:spPr>
      </p:pic>
      <p:pic>
        <p:nvPicPr>
          <p:cNvPr id="1026" name="Picture 2" descr="C:\Users\ZorinaLV\AppData\Local\Temp\Rar$DIa4008.16892\ТПП.jpg"/>
          <p:cNvPicPr>
            <a:picLocks noChangeAspect="1" noChangeArrowheads="1"/>
          </p:cNvPicPr>
          <p:nvPr/>
        </p:nvPicPr>
        <p:blipFill>
          <a:blip r:embed="rId5" cstate="print"/>
          <a:srcRect/>
          <a:stretch>
            <a:fillRect/>
          </a:stretch>
        </p:blipFill>
        <p:spPr bwMode="auto">
          <a:xfrm>
            <a:off x="6705600" y="1524000"/>
            <a:ext cx="2640000" cy="1980000"/>
          </a:xfrm>
          <a:prstGeom prst="rect">
            <a:avLst/>
          </a:prstGeom>
          <a:ln>
            <a:noFill/>
          </a:ln>
          <a:effectLst>
            <a:softEdge rad="112500"/>
          </a:effectLst>
        </p:spPr>
      </p:pic>
      <p:pic>
        <p:nvPicPr>
          <p:cNvPr id="1027" name="Picture 3" descr="C:\Users\ZorinaLV\AppData\Local\Temp\Rar$DIa4008.43601\ТПП - 1.jpg"/>
          <p:cNvPicPr>
            <a:picLocks noChangeAspect="1" noChangeArrowheads="1"/>
          </p:cNvPicPr>
          <p:nvPr/>
        </p:nvPicPr>
        <p:blipFill>
          <a:blip r:embed="rId6" cstate="print"/>
          <a:srcRect/>
          <a:stretch>
            <a:fillRect/>
          </a:stretch>
        </p:blipFill>
        <p:spPr bwMode="auto">
          <a:xfrm>
            <a:off x="9753600" y="1219200"/>
            <a:ext cx="2133000" cy="2844000"/>
          </a:xfrm>
          <a:prstGeom prst="rect">
            <a:avLst/>
          </a:prstGeom>
          <a:ln>
            <a:noFill/>
          </a:ln>
          <a:effectLst>
            <a:softEdge rad="112500"/>
          </a:effectLst>
        </p:spPr>
      </p:pic>
      <p:pic>
        <p:nvPicPr>
          <p:cNvPr id="1028" name="Picture 4" descr="C:\Users\ZorinaLV\AppData\Local\Temp\Rar$DIa4008.6283\ИП Гнетов.jpg"/>
          <p:cNvPicPr>
            <a:picLocks noChangeAspect="1" noChangeArrowheads="1"/>
          </p:cNvPicPr>
          <p:nvPr/>
        </p:nvPicPr>
        <p:blipFill>
          <a:blip r:embed="rId7" cstate="print"/>
          <a:srcRect/>
          <a:stretch>
            <a:fillRect/>
          </a:stretch>
        </p:blipFill>
        <p:spPr bwMode="auto">
          <a:xfrm>
            <a:off x="6858000" y="3581400"/>
            <a:ext cx="3168000" cy="2376000"/>
          </a:xfrm>
          <a:prstGeom prst="rect">
            <a:avLst/>
          </a:prstGeom>
          <a:ln>
            <a:noFill/>
          </a:ln>
          <a:effectLst>
            <a:softEdge rad="112500"/>
          </a:effectLst>
        </p:spPr>
      </p:pic>
      <p:pic>
        <p:nvPicPr>
          <p:cNvPr id="1030" name="Picture 6" descr="https://downloader.disk.yandex.ru/preview/58d137a8ae5fc947d48dc6f5a61487fda23ba33e0a478c60a57fa7f1dacd64c9/69d69167/npjsUL1cahxldcb_XjmKRdjqidMPDsJ1z38XZtH3mYzw1KJ9BKFbUGqOHD2GhTj5NcahHjKl_Pxqk9-8Hr68ug%3D%3D?uid=0&amp;filename=IMG_3175.JPG&amp;disposition=inline&amp;hash=&amp;limit=0&amp;content_type=image%2Fjpeg&amp;owner_uid=0&amp;tknv=v3&amp;size=1872x964"/>
          <p:cNvPicPr>
            <a:picLocks noChangeAspect="1" noChangeArrowheads="1"/>
          </p:cNvPicPr>
          <p:nvPr/>
        </p:nvPicPr>
        <p:blipFill>
          <a:blip r:embed="rId8" cstate="print"/>
          <a:srcRect/>
          <a:stretch>
            <a:fillRect/>
          </a:stretch>
        </p:blipFill>
        <p:spPr bwMode="auto">
          <a:xfrm>
            <a:off x="304800" y="1219200"/>
            <a:ext cx="2511000" cy="3348000"/>
          </a:xfrm>
          <a:prstGeom prst="rect">
            <a:avLst/>
          </a:prstGeom>
          <a:ln>
            <a:noFill/>
          </a:ln>
          <a:effectLst>
            <a:softEdge rad="112500"/>
          </a:effectLst>
        </p:spPr>
      </p:pic>
      <p:pic>
        <p:nvPicPr>
          <p:cNvPr id="1032" name="Picture 8" descr="https://downloader.disk.yandex.ru/preview/abf794c55e56e49b2bb05eeda58fdc39449eb55c29ff08a236aeba8ae333ca38/69d7773b/npjsUL1cahxldcb_XjmKRQiNZUgZgPi1boUOfTMx0ctdpPfhC9R8uGrFPk3-2ZuTbpICewYM7ld5QZ3deFrG2A%3D%3D?uid=0&amp;filename=IMG_3145.JPG&amp;disposition=inline&amp;hash=&amp;limit=0&amp;content_type=image%2Fjpeg&amp;owner_uid=0&amp;tknv=v3&amp;size=1872x964"/>
          <p:cNvPicPr>
            <a:picLocks noChangeAspect="1" noChangeArrowheads="1"/>
          </p:cNvPicPr>
          <p:nvPr/>
        </p:nvPicPr>
        <p:blipFill>
          <a:blip r:embed="rId9" cstate="print"/>
          <a:srcRect/>
          <a:stretch>
            <a:fillRect/>
          </a:stretch>
        </p:blipFill>
        <p:spPr bwMode="auto">
          <a:xfrm>
            <a:off x="3200400" y="1524000"/>
            <a:ext cx="2831999" cy="2124000"/>
          </a:xfrm>
          <a:prstGeom prst="rect">
            <a:avLst/>
          </a:prstGeom>
          <a:ln>
            <a:noFill/>
          </a:ln>
          <a:effectLst>
            <a:softEdge rad="112500"/>
          </a:effectLst>
        </p:spPr>
      </p:pic>
      <p:pic>
        <p:nvPicPr>
          <p:cNvPr id="1034" name="Picture 10" descr="https://downloader.disk.yandex.ru/preview/a15b64ca6be5f4a303de5c37706567dea51929ca7a255f71fd8ac4242cf806a5/69d77796/n4qZ41x9ZK7jCMybOL9CU3CfWh5Q98egzlK2bA5aPEVDiVz4B9xFjCnKz1_2X4pkx1LCaAv7FMH80aoU11vxfg%3D%3D?uid=0&amp;filename=IMG_3078.JPG&amp;disposition=inline&amp;hash=&amp;limit=0&amp;content_type=image%2Fjpeg&amp;owner_uid=0&amp;tknv=v3&amp;size=1872x964"/>
          <p:cNvPicPr>
            <a:picLocks noChangeAspect="1" noChangeArrowheads="1"/>
          </p:cNvPicPr>
          <p:nvPr/>
        </p:nvPicPr>
        <p:blipFill>
          <a:blip r:embed="rId10" cstate="print"/>
          <a:srcRect/>
          <a:stretch>
            <a:fillRect/>
          </a:stretch>
        </p:blipFill>
        <p:spPr bwMode="auto">
          <a:xfrm>
            <a:off x="304800" y="4482000"/>
            <a:ext cx="3167999" cy="2376000"/>
          </a:xfrm>
          <a:prstGeom prst="rect">
            <a:avLst/>
          </a:prstGeom>
          <a:ln>
            <a:noFill/>
          </a:ln>
          <a:effectLst>
            <a:softEdge rad="112500"/>
          </a:effectLst>
        </p:spPr>
      </p:pic>
      <p:pic>
        <p:nvPicPr>
          <p:cNvPr id="1036" name="Picture 12" descr="https://downloader.disk.yandex.ru/preview/9353fea89db36537a3f729f9a6cf2c50a1190a8ac72258784bc37ae7991bf78a/69d777c8/v8N7rWxL2cF871LREhOna3FcLrnoK0n8q2BRNNAzNmiJt9vSHvcj4xwo_1OAzFAzAsKv7BJESe1ZjKfqyaUL-w%3D%3D?uid=0&amp;filename=IMG_3168.JPG&amp;disposition=inline&amp;hash=&amp;limit=0&amp;content_type=image%2Fjpeg&amp;owner_uid=0&amp;tknv=v3&amp;size=1872x964"/>
          <p:cNvPicPr>
            <a:picLocks noChangeAspect="1" noChangeArrowheads="1"/>
          </p:cNvPicPr>
          <p:nvPr/>
        </p:nvPicPr>
        <p:blipFill>
          <a:blip r:embed="rId11" cstate="print"/>
          <a:srcRect/>
          <a:stretch>
            <a:fillRect/>
          </a:stretch>
        </p:blipFill>
        <p:spPr bwMode="auto">
          <a:xfrm>
            <a:off x="3581400" y="3657600"/>
            <a:ext cx="3119999" cy="2340000"/>
          </a:xfrm>
          <a:prstGeom prst="rect">
            <a:avLst/>
          </a:prstGeom>
          <a:ln>
            <a:noFill/>
          </a:ln>
          <a:effectLst>
            <a:softEdge rad="112500"/>
          </a:effec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228600"/>
            <a:ext cx="11277533" cy="720080"/>
          </a:xfrm>
          <a:prstGeom prst="rect">
            <a:avLst/>
          </a:prstGeom>
          <a:noFill/>
          <a:ln w="9525">
            <a:noFill/>
            <a:miter lim="800000"/>
            <a:headEnd/>
            <a:tailEnd/>
          </a:ln>
        </p:spPr>
      </p:pic>
      <p:sp>
        <p:nvSpPr>
          <p:cNvPr id="22" name="Прямоугольник 21"/>
          <p:cNvSpPr/>
          <p:nvPr/>
        </p:nvSpPr>
        <p:spPr>
          <a:xfrm>
            <a:off x="762000" y="457200"/>
            <a:ext cx="9525000" cy="369332"/>
          </a:xfrm>
          <a:prstGeom prst="rect">
            <a:avLst/>
          </a:prstGeom>
        </p:spPr>
        <p:txBody>
          <a:bodyPr wrap="square">
            <a:spAutoFit/>
          </a:bodyPr>
          <a:lstStyle/>
          <a:p>
            <a:r>
              <a:rPr lang="ru-RU" dirty="0">
                <a:solidFill>
                  <a:schemeClr val="bg1"/>
                </a:solidFill>
                <a:cs typeface="Times New Roman Cyr" pitchFamily="18" charset="0"/>
              </a:rPr>
              <a:t>Информация по предоставлению субсидий юридическим лицам за </a:t>
            </a:r>
            <a:r>
              <a:rPr lang="ru-RU" dirty="0" smtClean="0">
                <a:solidFill>
                  <a:schemeClr val="bg1"/>
                </a:solidFill>
                <a:cs typeface="Times New Roman Cyr" pitchFamily="18" charset="0"/>
              </a:rPr>
              <a:t>2025 </a:t>
            </a:r>
            <a:r>
              <a:rPr lang="ru-RU" dirty="0">
                <a:solidFill>
                  <a:schemeClr val="bg1"/>
                </a:solidFill>
                <a:cs typeface="Times New Roman Cyr" pitchFamily="18" charset="0"/>
              </a:rPr>
              <a:t>год</a:t>
            </a:r>
          </a:p>
        </p:txBody>
      </p:sp>
      <p:pic>
        <p:nvPicPr>
          <p:cNvPr id="23" name="Picture 2" descr="Y:\Влад\2019\эскизы\герб.png"/>
          <p:cNvPicPr>
            <a:picLocks noChangeAspect="1" noChangeArrowheads="1"/>
          </p:cNvPicPr>
          <p:nvPr/>
        </p:nvPicPr>
        <p:blipFill>
          <a:blip r:embed="rId4" cstate="print"/>
          <a:srcRect l="89185" b="81873"/>
          <a:stretch>
            <a:fillRect/>
          </a:stretch>
        </p:blipFill>
        <p:spPr bwMode="auto">
          <a:xfrm>
            <a:off x="11417808" y="-93261"/>
            <a:ext cx="705720" cy="924627"/>
          </a:xfrm>
          <a:prstGeom prst="rect">
            <a:avLst/>
          </a:prstGeom>
          <a:noFill/>
        </p:spPr>
      </p:pic>
      <p:graphicFrame>
        <p:nvGraphicFramePr>
          <p:cNvPr id="24" name="Таблица 23"/>
          <p:cNvGraphicFramePr>
            <a:graphicFrameLocks noGrp="1"/>
          </p:cNvGraphicFramePr>
          <p:nvPr/>
        </p:nvGraphicFramePr>
        <p:xfrm>
          <a:off x="1066800" y="1905000"/>
          <a:ext cx="8905884" cy="4358640"/>
        </p:xfrm>
        <a:graphic>
          <a:graphicData uri="http://schemas.openxmlformats.org/drawingml/2006/table">
            <a:tbl>
              <a:tblPr firstRow="1" bandRow="1">
                <a:tableStyleId>{6E25E649-3F16-4E02-A733-19D2CDBF48F0}</a:tableStyleId>
              </a:tblPr>
              <a:tblGrid>
                <a:gridCol w="7848600">
                  <a:extLst>
                    <a:ext uri="{9D8B030D-6E8A-4147-A177-3AD203B41FA5}">
                      <a16:colId xmlns:a16="http://schemas.microsoft.com/office/drawing/2014/main" xmlns="" val="20000"/>
                    </a:ext>
                  </a:extLst>
                </a:gridCol>
                <a:gridCol w="1057284">
                  <a:extLst>
                    <a:ext uri="{9D8B030D-6E8A-4147-A177-3AD203B41FA5}">
                      <a16:colId xmlns:a16="http://schemas.microsoft.com/office/drawing/2014/main" xmlns="" val="20001"/>
                    </a:ext>
                  </a:extLst>
                </a:gridCol>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u="none" strike="noStrike" dirty="0">
                          <a:effectLst/>
                        </a:rPr>
                        <a:t>Наименование субсидии</a:t>
                      </a:r>
                    </a:p>
                    <a:p>
                      <a:pPr algn="ctr"/>
                      <a:endParaRPr lang="ru-RU" sz="1600" dirty="0">
                        <a:latin typeface="Oswald" charset="-52"/>
                        <a:cs typeface="Times New Roman Cyr" pitchFamily="18" charset="0"/>
                      </a:endParaRPr>
                    </a:p>
                  </a:txBody>
                  <a:tcPr marL="121920" marR="121920"/>
                </a:tc>
                <a:tc>
                  <a:txBody>
                    <a:bodyPr/>
                    <a:lstStyle/>
                    <a:p>
                      <a:pPr algn="ctr"/>
                      <a:endParaRPr lang="ru-RU" sz="1600" dirty="0">
                        <a:latin typeface="Oswald" charset="-52"/>
                        <a:cs typeface="Times New Roman Cyr" pitchFamily="18" charset="0"/>
                      </a:endParaRPr>
                    </a:p>
                  </a:txBody>
                  <a:tcPr marL="121920" marR="121920"/>
                </a:tc>
                <a:extLst>
                  <a:ext uri="{0D108BD9-81ED-4DB2-BD59-A6C34878D82A}">
                    <a16:rowId xmlns:a16="http://schemas.microsoft.com/office/drawing/2014/main" xmlns="" val="10000"/>
                  </a:ext>
                </a:extLst>
              </a:tr>
              <a:tr h="370840">
                <a:tc>
                  <a:txBody>
                    <a:bodyPr/>
                    <a:lstStyle/>
                    <a:p>
                      <a:pPr>
                        <a:buFont typeface="Wingdings" pitchFamily="2" charset="2"/>
                        <a:buChar char="v"/>
                      </a:pPr>
                      <a:r>
                        <a:rPr lang="ru-RU" sz="1600" dirty="0"/>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600" dirty="0" err="1"/>
                        <a:t>Конда</a:t>
                      </a:r>
                      <a:r>
                        <a:rPr lang="ru-RU" sz="1600" dirty="0"/>
                        <a:t> в летний и зимний периоды</a:t>
                      </a:r>
                      <a:endParaRPr lang="ru-RU" sz="1600" dirty="0">
                        <a:latin typeface="Oswald" charset="-52"/>
                        <a:cs typeface="Times New Roman Cyr" pitchFamily="18" charset="0"/>
                      </a:endParaRPr>
                    </a:p>
                  </a:txBody>
                  <a:tcPr marL="121920" marR="121920"/>
                </a:tc>
                <a:tc>
                  <a:txBody>
                    <a:bodyPr/>
                    <a:lstStyle/>
                    <a:p>
                      <a:pPr algn="ctr">
                        <a:buFont typeface="Wingdings" pitchFamily="2" charset="2"/>
                        <a:buNone/>
                      </a:pPr>
                      <a:endParaRPr lang="ru-RU" sz="1600" dirty="0"/>
                    </a:p>
                    <a:p>
                      <a:pPr algn="ctr">
                        <a:buFont typeface="Wingdings" pitchFamily="2" charset="2"/>
                        <a:buNone/>
                      </a:pPr>
                      <a:r>
                        <a:rPr lang="ru-RU" sz="1600" dirty="0"/>
                        <a:t>8 874,4</a:t>
                      </a:r>
                      <a:endParaRPr lang="ru-RU" sz="1600" dirty="0">
                        <a:latin typeface="Oswald" charset="-52"/>
                        <a:cs typeface="Times New Roman Cyr" pitchFamily="18" charset="0"/>
                      </a:endParaRPr>
                    </a:p>
                  </a:txBody>
                  <a:tcPr marL="121920" marR="121920"/>
                </a:tc>
                <a:extLst>
                  <a:ext uri="{0D108BD9-81ED-4DB2-BD59-A6C34878D82A}">
                    <a16:rowId xmlns:a16="http://schemas.microsoft.com/office/drawing/2014/main" xmlns="" val="10001"/>
                  </a:ext>
                </a:extLst>
              </a:tr>
              <a:tr h="370840">
                <a:tc>
                  <a:txBody>
                    <a:bodyPr/>
                    <a:lstStyle/>
                    <a:p>
                      <a:pPr>
                        <a:buFont typeface="Wingdings" pitchFamily="2" charset="2"/>
                        <a:buChar char="v"/>
                      </a:pPr>
                      <a:r>
                        <a:rPr lang="ru-RU" sz="1600" u="none" strike="noStrike" dirty="0">
                          <a:effectLst/>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600" u="none" strike="noStrike" baseline="0" dirty="0">
                          <a:effectLst/>
                        </a:rPr>
                        <a:t> и сельскохозяйственных товаропроизводителей города Урай»</a:t>
                      </a:r>
                      <a:endParaRPr lang="ru-RU" sz="1600" dirty="0">
                        <a:solidFill>
                          <a:schemeClr val="tx1"/>
                        </a:solidFill>
                        <a:latin typeface="Oswald" charset="-52"/>
                        <a:cs typeface="Times New Roman Cyr" pitchFamily="18" charset="0"/>
                      </a:endParaRPr>
                    </a:p>
                  </a:txBody>
                  <a:tcPr marL="121920" marR="121920"/>
                </a:tc>
                <a:tc>
                  <a:txBody>
                    <a:bodyPr/>
                    <a:lstStyle/>
                    <a:p>
                      <a:pPr algn="ctr">
                        <a:buFont typeface="Wingdings" pitchFamily="2" charset="2"/>
                        <a:buNone/>
                      </a:pPr>
                      <a:endParaRPr lang="ru-RU" sz="1600" dirty="0"/>
                    </a:p>
                    <a:p>
                      <a:pPr algn="ctr">
                        <a:buFont typeface="Wingdings" pitchFamily="2" charset="2"/>
                        <a:buNone/>
                      </a:pPr>
                      <a:r>
                        <a:rPr lang="ru-RU" sz="1600" dirty="0"/>
                        <a:t>39 036,7</a:t>
                      </a:r>
                      <a:endParaRPr lang="ru-RU" sz="1600" dirty="0">
                        <a:solidFill>
                          <a:schemeClr val="tx1"/>
                        </a:solidFill>
                        <a:latin typeface="Oswald" charset="-52"/>
                        <a:cs typeface="Times New Roman Cyr" pitchFamily="18" charset="0"/>
                      </a:endParaRPr>
                    </a:p>
                  </a:txBody>
                  <a:tcPr marL="121920" marR="121920"/>
                </a:tc>
                <a:extLst>
                  <a:ext uri="{0D108BD9-81ED-4DB2-BD59-A6C34878D82A}">
                    <a16:rowId xmlns:a16="http://schemas.microsoft.com/office/drawing/2014/main" xmlns="" val="10002"/>
                  </a:ext>
                </a:extLst>
              </a:tr>
              <a:tr h="370840">
                <a:tc>
                  <a:txBody>
                    <a:bodyPr/>
                    <a:lstStyle/>
                    <a:p>
                      <a:pPr>
                        <a:buFont typeface="Wingdings" pitchFamily="2" charset="2"/>
                        <a:buChar char="v"/>
                      </a:pPr>
                      <a:r>
                        <a:rPr lang="ru-RU" sz="1600" dirty="0"/>
                        <a:t>Субсидии на возмещение недополученных доходов организациям, осуществляющим реализацию населению сжиженного газа по розничным ценам</a:t>
                      </a:r>
                      <a:endParaRPr lang="ru-RU" sz="1600" dirty="0">
                        <a:latin typeface="Oswald" charset="-52"/>
                        <a:cs typeface="Times New Roman Cyr" pitchFamily="18" charset="0"/>
                      </a:endParaRPr>
                    </a:p>
                  </a:txBody>
                  <a:tcPr marL="121920" marR="121920"/>
                </a:tc>
                <a:tc>
                  <a:txBody>
                    <a:bodyPr/>
                    <a:lstStyle/>
                    <a:p>
                      <a:pPr algn="ctr">
                        <a:buFont typeface="Wingdings" pitchFamily="2" charset="2"/>
                        <a:buNone/>
                      </a:pPr>
                      <a:r>
                        <a:rPr lang="ru-RU" sz="1600" dirty="0"/>
                        <a:t>2 328,4</a:t>
                      </a:r>
                      <a:endParaRPr lang="ru-RU" sz="1600" dirty="0">
                        <a:latin typeface="Oswald" charset="-52"/>
                        <a:cs typeface="Times New Roman Cyr" pitchFamily="18" charset="0"/>
                      </a:endParaRPr>
                    </a:p>
                  </a:txBody>
                  <a:tcPr marL="121920" marR="121920"/>
                </a:tc>
                <a:extLst>
                  <a:ext uri="{0D108BD9-81ED-4DB2-BD59-A6C34878D82A}">
                    <a16:rowId xmlns:a16="http://schemas.microsoft.com/office/drawing/2014/main" xmlns="" val="10003"/>
                  </a:ext>
                </a:extLst>
              </a:tr>
              <a:tr h="370840">
                <a:tc>
                  <a:txBody>
                    <a:bodyPr/>
                    <a:lstStyle/>
                    <a:p>
                      <a:pPr>
                        <a:buFont typeface="Wingdings" pitchFamily="2" charset="2"/>
                        <a:buChar char="v"/>
                      </a:pPr>
                      <a:r>
                        <a:rPr kumimoji="0" lang="ru-RU" sz="1600" kern="1200" dirty="0"/>
                        <a:t>Субсидии в целях финансового обеспечения (возмещения) исполнения государственного (муниципального) социального заказа на оказание государственных (муниципальных) услуг в социальной сфере по направлению деятельности «реализация дополнительных </a:t>
                      </a:r>
                      <a:r>
                        <a:rPr kumimoji="0" lang="ru-RU" sz="1600" kern="1200" dirty="0" err="1"/>
                        <a:t>общеразвивающих</a:t>
                      </a:r>
                      <a:r>
                        <a:rPr kumimoji="0" lang="ru-RU" sz="1600" kern="1200" dirty="0"/>
                        <a:t> программ для детей»</a:t>
                      </a:r>
                      <a:endParaRPr lang="ru-RU" sz="1600" b="0" dirty="0">
                        <a:latin typeface="Oswald" charset="-52"/>
                        <a:cs typeface="Times New Roman Cyr" pitchFamily="18" charset="0"/>
                      </a:endParaRPr>
                    </a:p>
                  </a:txBody>
                  <a:tcPr marL="121920" marR="121920"/>
                </a:tc>
                <a:tc>
                  <a:txBody>
                    <a:bodyPr/>
                    <a:lstStyle/>
                    <a:p>
                      <a:pPr algn="ctr">
                        <a:buFont typeface="Wingdings" pitchFamily="2" charset="2"/>
                        <a:buNone/>
                      </a:pPr>
                      <a:endParaRPr lang="ru-RU" sz="1600" dirty="0"/>
                    </a:p>
                    <a:p>
                      <a:pPr algn="ctr">
                        <a:buFont typeface="Wingdings" pitchFamily="2" charset="2"/>
                        <a:buNone/>
                      </a:pPr>
                      <a:endParaRPr lang="ru-RU" sz="1600" dirty="0"/>
                    </a:p>
                    <a:p>
                      <a:pPr algn="ctr">
                        <a:buFont typeface="Wingdings" pitchFamily="2" charset="2"/>
                        <a:buNone/>
                      </a:pPr>
                      <a:r>
                        <a:rPr lang="ru-RU" sz="1600" dirty="0"/>
                        <a:t>1 988,5</a:t>
                      </a:r>
                      <a:endParaRPr lang="ru-RU" sz="1600" b="0" dirty="0">
                        <a:latin typeface="Oswald" charset="-52"/>
                        <a:cs typeface="Times New Roman Cyr" pitchFamily="18" charset="0"/>
                      </a:endParaRPr>
                    </a:p>
                  </a:txBody>
                  <a:tcPr marL="121920" marR="121920"/>
                </a:tc>
                <a:extLst>
                  <a:ext uri="{0D108BD9-81ED-4DB2-BD59-A6C34878D82A}">
                    <a16:rowId xmlns:a16="http://schemas.microsoft.com/office/drawing/2014/main" xmlns="" val="10004"/>
                  </a:ext>
                </a:extLst>
              </a:tr>
            </a:tbl>
          </a:graphicData>
        </a:graphic>
      </p:graphicFrame>
      <p:sp>
        <p:nvSpPr>
          <p:cNvPr id="25" name="Прямоугольник 24"/>
          <p:cNvSpPr/>
          <p:nvPr/>
        </p:nvSpPr>
        <p:spPr>
          <a:xfrm>
            <a:off x="1066800" y="990600"/>
            <a:ext cx="9601200" cy="584775"/>
          </a:xfrm>
          <a:prstGeom prst="rect">
            <a:avLst/>
          </a:prstGeom>
        </p:spPr>
        <p:txBody>
          <a:bodyPr wrap="square">
            <a:spAutoFit/>
          </a:bodyPr>
          <a:lstStyle/>
          <a:p>
            <a:r>
              <a:rPr lang="ru-RU" sz="1600" dirty="0">
                <a:cs typeface="Times New Roman Cyr" pitchFamily="18" charset="0"/>
              </a:rPr>
              <a:t>Предоставлено субсидий юридическим лицам, индивидуальным предпринимателям, физическим лицам - производителям товаров, работ и услуг в </a:t>
            </a:r>
            <a:r>
              <a:rPr lang="ru-RU" sz="1600" dirty="0" smtClean="0">
                <a:cs typeface="Times New Roman Cyr" pitchFamily="18" charset="0"/>
              </a:rPr>
              <a:t>2025 </a:t>
            </a:r>
            <a:r>
              <a:rPr lang="ru-RU" sz="1600" dirty="0">
                <a:cs typeface="Times New Roman Cyr" pitchFamily="18" charset="0"/>
              </a:rPr>
              <a:t>году из средств бюджета в сумме </a:t>
            </a:r>
            <a:r>
              <a:rPr lang="ru-RU" sz="1600" dirty="0" smtClean="0">
                <a:cs typeface="Times New Roman Cyr" pitchFamily="18" charset="0"/>
              </a:rPr>
              <a:t>83 690,2 тыс</a:t>
            </a:r>
            <a:r>
              <a:rPr lang="ru-RU" sz="1600" dirty="0">
                <a:cs typeface="Times New Roman Cyr" pitchFamily="18" charset="0"/>
              </a:rPr>
              <a:t>. рублей</a:t>
            </a:r>
            <a:endParaRPr lang="en-US" sz="1600" dirty="0">
              <a:solidFill>
                <a:srgbClr val="0000FF"/>
              </a:solidFill>
              <a:cs typeface="Times New Roman Cyr" pitchFamily="18"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20"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228600"/>
            <a:ext cx="11277533" cy="720080"/>
          </a:xfrm>
          <a:prstGeom prst="rect">
            <a:avLst/>
          </a:prstGeom>
          <a:noFill/>
          <a:ln w="9525">
            <a:noFill/>
            <a:miter lim="800000"/>
            <a:headEnd/>
            <a:tailEnd/>
          </a:ln>
        </p:spPr>
      </p:pic>
      <p:sp>
        <p:nvSpPr>
          <p:cNvPr id="22" name="Прямоугольник 21"/>
          <p:cNvSpPr/>
          <p:nvPr/>
        </p:nvSpPr>
        <p:spPr>
          <a:xfrm>
            <a:off x="762000" y="457201"/>
            <a:ext cx="9525000" cy="369332"/>
          </a:xfrm>
          <a:prstGeom prst="rect">
            <a:avLst/>
          </a:prstGeom>
        </p:spPr>
        <p:txBody>
          <a:bodyPr wrap="square">
            <a:spAutoFit/>
          </a:bodyPr>
          <a:lstStyle/>
          <a:p>
            <a:r>
              <a:rPr lang="ru-RU" dirty="0">
                <a:solidFill>
                  <a:schemeClr val="bg1"/>
                </a:solidFill>
                <a:cs typeface="Times New Roman Cyr" pitchFamily="18" charset="0"/>
              </a:rPr>
              <a:t>Информация по предоставлению субсидий юридическим лицам за 2025 год</a:t>
            </a:r>
          </a:p>
        </p:txBody>
      </p:sp>
      <p:graphicFrame>
        <p:nvGraphicFramePr>
          <p:cNvPr id="24" name="Таблица 23"/>
          <p:cNvGraphicFramePr>
            <a:graphicFrameLocks noGrp="1"/>
          </p:cNvGraphicFramePr>
          <p:nvPr/>
        </p:nvGraphicFramePr>
        <p:xfrm>
          <a:off x="1066801" y="1905000"/>
          <a:ext cx="8905884" cy="3291840"/>
        </p:xfrm>
        <a:graphic>
          <a:graphicData uri="http://schemas.openxmlformats.org/drawingml/2006/table">
            <a:tbl>
              <a:tblPr firstRow="1" bandRow="1">
                <a:tableStyleId>{6E25E649-3F16-4E02-A733-19D2CDBF48F0}</a:tableStyleId>
              </a:tblPr>
              <a:tblGrid>
                <a:gridCol w="7848600">
                  <a:extLst>
                    <a:ext uri="{9D8B030D-6E8A-4147-A177-3AD203B41FA5}">
                      <a16:colId xmlns:a16="http://schemas.microsoft.com/office/drawing/2014/main" xmlns="" val="20000"/>
                    </a:ext>
                  </a:extLst>
                </a:gridCol>
                <a:gridCol w="1057284">
                  <a:extLst>
                    <a:ext uri="{9D8B030D-6E8A-4147-A177-3AD203B41FA5}">
                      <a16:colId xmlns:a16="http://schemas.microsoft.com/office/drawing/2014/main" xmlns="" val="20001"/>
                    </a:ext>
                  </a:extLst>
                </a:gridCol>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u="none" strike="noStrike" dirty="0">
                          <a:effectLst/>
                        </a:rPr>
                        <a:t>Наименование субсидии</a:t>
                      </a:r>
                    </a:p>
                    <a:p>
                      <a:pPr algn="ctr"/>
                      <a:endParaRPr lang="ru-RU" sz="1600" dirty="0">
                        <a:latin typeface="Oswald" charset="-52"/>
                        <a:cs typeface="Times New Roman Cyr" pitchFamily="18" charset="0"/>
                      </a:endParaRPr>
                    </a:p>
                  </a:txBody>
                  <a:tcPr marL="121920" marR="121920"/>
                </a:tc>
                <a:tc>
                  <a:txBody>
                    <a:bodyPr/>
                    <a:lstStyle/>
                    <a:p>
                      <a:pPr algn="ctr"/>
                      <a:endParaRPr lang="ru-RU" sz="1600" dirty="0">
                        <a:latin typeface="Oswald" charset="-52"/>
                        <a:cs typeface="Times New Roman Cyr" pitchFamily="18" charset="0"/>
                      </a:endParaRPr>
                    </a:p>
                  </a:txBody>
                  <a:tcPr marL="121920" marR="121920"/>
                </a:tc>
                <a:extLst>
                  <a:ext uri="{0D108BD9-81ED-4DB2-BD59-A6C34878D82A}">
                    <a16:rowId xmlns:a16="http://schemas.microsoft.com/office/drawing/2014/main" xmlns="" val="10000"/>
                  </a:ext>
                </a:extLst>
              </a:tr>
              <a:tr h="370840">
                <a:tc>
                  <a:txBody>
                    <a:bodyPr/>
                    <a:lstStyle/>
                    <a:p>
                      <a:pPr>
                        <a:buFont typeface="Wingdings" pitchFamily="2" charset="2"/>
                        <a:buChar char="v"/>
                      </a:pPr>
                      <a:r>
                        <a:rPr lang="ru-RU" sz="1600" dirty="0"/>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600" dirty="0" err="1"/>
                        <a:t>Конда</a:t>
                      </a:r>
                      <a:r>
                        <a:rPr lang="ru-RU" sz="1600" dirty="0"/>
                        <a:t> в летний и зимний периоды</a:t>
                      </a:r>
                      <a:endParaRPr lang="ru-RU" sz="1600" dirty="0">
                        <a:latin typeface="Oswald" charset="-52"/>
                        <a:cs typeface="Times New Roman Cyr" pitchFamily="18" charset="0"/>
                      </a:endParaRPr>
                    </a:p>
                  </a:txBody>
                  <a:tcPr marL="121920" marR="121920"/>
                </a:tc>
                <a:tc>
                  <a:txBody>
                    <a:bodyPr/>
                    <a:lstStyle/>
                    <a:p>
                      <a:pPr algn="ctr">
                        <a:buFont typeface="Wingdings" pitchFamily="2" charset="2"/>
                        <a:buNone/>
                      </a:pPr>
                      <a:endParaRPr lang="ru-RU" sz="1600" dirty="0"/>
                    </a:p>
                    <a:p>
                      <a:pPr algn="ctr">
                        <a:buFont typeface="Wingdings" pitchFamily="2" charset="2"/>
                        <a:buNone/>
                      </a:pPr>
                      <a:r>
                        <a:rPr lang="ru-RU" sz="1600" dirty="0" smtClean="0"/>
                        <a:t>9 895,0</a:t>
                      </a:r>
                      <a:endParaRPr lang="ru-RU" sz="1600" dirty="0">
                        <a:latin typeface="Oswald" charset="-52"/>
                        <a:cs typeface="Times New Roman Cyr" pitchFamily="18" charset="0"/>
                      </a:endParaRPr>
                    </a:p>
                  </a:txBody>
                  <a:tcPr marL="121920" marR="121920"/>
                </a:tc>
                <a:extLst>
                  <a:ext uri="{0D108BD9-81ED-4DB2-BD59-A6C34878D82A}">
                    <a16:rowId xmlns:a16="http://schemas.microsoft.com/office/drawing/2014/main" xmlns="" val="10001"/>
                  </a:ext>
                </a:extLst>
              </a:tr>
              <a:tr h="370840">
                <a:tc>
                  <a:txBody>
                    <a:bodyPr/>
                    <a:lstStyle/>
                    <a:p>
                      <a:pPr>
                        <a:buFont typeface="Wingdings" pitchFamily="2" charset="2"/>
                        <a:buChar char="v"/>
                      </a:pPr>
                      <a:r>
                        <a:rPr lang="ru-RU" sz="1600" u="none" strike="noStrike" dirty="0">
                          <a:effectLst/>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600" u="none" strike="noStrike" baseline="0" dirty="0">
                          <a:effectLst/>
                        </a:rPr>
                        <a:t> и сельскохозяйственных товаропроизводителей города Урай»</a:t>
                      </a:r>
                      <a:endParaRPr lang="ru-RU" sz="1600" dirty="0">
                        <a:solidFill>
                          <a:schemeClr val="tx1"/>
                        </a:solidFill>
                        <a:latin typeface="Oswald" charset="-52"/>
                        <a:cs typeface="Times New Roman Cyr" pitchFamily="18" charset="0"/>
                      </a:endParaRPr>
                    </a:p>
                  </a:txBody>
                  <a:tcPr marL="121920" marR="121920"/>
                </a:tc>
                <a:tc>
                  <a:txBody>
                    <a:bodyPr/>
                    <a:lstStyle/>
                    <a:p>
                      <a:pPr algn="ctr">
                        <a:buFont typeface="Wingdings" pitchFamily="2" charset="2"/>
                        <a:buNone/>
                      </a:pPr>
                      <a:endParaRPr lang="ru-RU" sz="1600" dirty="0"/>
                    </a:p>
                    <a:p>
                      <a:pPr algn="ctr">
                        <a:buFont typeface="Wingdings" pitchFamily="2" charset="2"/>
                        <a:buNone/>
                      </a:pPr>
                      <a:r>
                        <a:rPr lang="ru-RU" sz="1600" dirty="0" smtClean="0"/>
                        <a:t>69 115,0</a:t>
                      </a:r>
                      <a:endParaRPr lang="ru-RU" sz="1600" dirty="0">
                        <a:solidFill>
                          <a:schemeClr val="tx1"/>
                        </a:solidFill>
                        <a:latin typeface="Oswald" charset="-52"/>
                        <a:cs typeface="Times New Roman Cyr" pitchFamily="18" charset="0"/>
                      </a:endParaRPr>
                    </a:p>
                  </a:txBody>
                  <a:tcPr marL="121920" marR="121920"/>
                </a:tc>
                <a:extLst>
                  <a:ext uri="{0D108BD9-81ED-4DB2-BD59-A6C34878D82A}">
                    <a16:rowId xmlns:a16="http://schemas.microsoft.com/office/drawing/2014/main" xmlns="" val="10002"/>
                  </a:ext>
                </a:extLst>
              </a:tr>
              <a:tr h="370840">
                <a:tc>
                  <a:txBody>
                    <a:bodyPr/>
                    <a:lstStyle/>
                    <a:p>
                      <a:pPr>
                        <a:buFont typeface="Wingdings" pitchFamily="2" charset="2"/>
                        <a:buChar char="v"/>
                      </a:pPr>
                      <a:r>
                        <a:rPr lang="ru-RU" sz="1600" dirty="0"/>
                        <a:t>Субсидии на возмещение недополученных доходов организациям, осуществляющим реализацию населению сжиженного газа по розничным ценам</a:t>
                      </a:r>
                      <a:endParaRPr lang="ru-RU" sz="1600" dirty="0">
                        <a:latin typeface="Oswald" charset="-52"/>
                        <a:cs typeface="Times New Roman Cyr" pitchFamily="18" charset="0"/>
                      </a:endParaRPr>
                    </a:p>
                  </a:txBody>
                  <a:tcPr marL="121920" marR="121920"/>
                </a:tc>
                <a:tc>
                  <a:txBody>
                    <a:bodyPr/>
                    <a:lstStyle/>
                    <a:p>
                      <a:pPr algn="ctr">
                        <a:buFont typeface="Wingdings" pitchFamily="2" charset="2"/>
                        <a:buNone/>
                      </a:pPr>
                      <a:r>
                        <a:rPr lang="ru-RU" sz="1600" dirty="0" smtClean="0"/>
                        <a:t>2 923,4</a:t>
                      </a:r>
                      <a:endParaRPr lang="ru-RU" sz="1600" dirty="0">
                        <a:latin typeface="Oswald" charset="-52"/>
                        <a:cs typeface="Times New Roman Cyr" pitchFamily="18" charset="0"/>
                      </a:endParaRPr>
                    </a:p>
                  </a:txBody>
                  <a:tcPr marL="121920" marR="121920"/>
                </a:tc>
                <a:extLst>
                  <a:ext uri="{0D108BD9-81ED-4DB2-BD59-A6C34878D82A}">
                    <a16:rowId xmlns:a16="http://schemas.microsoft.com/office/drawing/2014/main" xmlns="" val="10003"/>
                  </a:ext>
                </a:extLst>
              </a:tr>
            </a:tbl>
          </a:graphicData>
        </a:graphic>
      </p:graphicFrame>
      <p:sp>
        <p:nvSpPr>
          <p:cNvPr id="25" name="Прямоугольник 24"/>
          <p:cNvSpPr/>
          <p:nvPr/>
        </p:nvSpPr>
        <p:spPr>
          <a:xfrm>
            <a:off x="1066800" y="990600"/>
            <a:ext cx="9601200" cy="584775"/>
          </a:xfrm>
          <a:prstGeom prst="rect">
            <a:avLst/>
          </a:prstGeom>
        </p:spPr>
        <p:txBody>
          <a:bodyPr wrap="square">
            <a:spAutoFit/>
          </a:bodyPr>
          <a:lstStyle/>
          <a:p>
            <a:r>
              <a:rPr lang="ru-RU" sz="1600" dirty="0">
                <a:cs typeface="Times New Roman Cyr" pitchFamily="18" charset="0"/>
              </a:rPr>
              <a:t>Предоставлено субсидий юридическим лицам, индивидуальным предпринимателям, физическим лицам - производителям товаров, работ и услуг в 2025 году из средств бюджета в сумме </a:t>
            </a:r>
            <a:r>
              <a:rPr lang="ru-RU" sz="1600" dirty="0" smtClean="0">
                <a:cs typeface="Times New Roman Cyr" pitchFamily="18" charset="0"/>
              </a:rPr>
              <a:t>81 933,4 тыс</a:t>
            </a:r>
            <a:r>
              <a:rPr lang="ru-RU" sz="1600" dirty="0">
                <a:cs typeface="Times New Roman Cyr" pitchFamily="18" charset="0"/>
              </a:rPr>
              <a:t>. рублей</a:t>
            </a:r>
            <a:endParaRPr lang="en-US" sz="1600" dirty="0">
              <a:solidFill>
                <a:srgbClr val="0000FF"/>
              </a:solidFill>
              <a:cs typeface="Times New Roman Cyr" pitchFamily="18"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graphicFrame>
        <p:nvGraphicFramePr>
          <p:cNvPr id="17" name="Таблица 16"/>
          <p:cNvGraphicFramePr>
            <a:graphicFrameLocks noGrp="1"/>
          </p:cNvGraphicFramePr>
          <p:nvPr/>
        </p:nvGraphicFramePr>
        <p:xfrm>
          <a:off x="1905000" y="1981200"/>
          <a:ext cx="8128000" cy="2941320"/>
        </p:xfrm>
        <a:graphic>
          <a:graphicData uri="http://schemas.openxmlformats.org/drawingml/2006/table">
            <a:tbl>
              <a:tblPr firstRow="1" bandRow="1">
                <a:tableStyleId>{6E25E649-3F16-4E02-A733-19D2CDBF48F0}</a:tableStyleId>
              </a:tblPr>
              <a:tblGrid>
                <a:gridCol w="5696181">
                  <a:extLst>
                    <a:ext uri="{9D8B030D-6E8A-4147-A177-3AD203B41FA5}">
                      <a16:colId xmlns:a16="http://schemas.microsoft.com/office/drawing/2014/main" xmlns="" val="20000"/>
                    </a:ext>
                  </a:extLst>
                </a:gridCol>
                <a:gridCol w="2431819">
                  <a:extLst>
                    <a:ext uri="{9D8B030D-6E8A-4147-A177-3AD203B41FA5}">
                      <a16:colId xmlns:a16="http://schemas.microsoft.com/office/drawing/2014/main" xmlns="" val="20001"/>
                    </a:ext>
                  </a:extLst>
                </a:gridCol>
              </a:tblGrid>
              <a:tr h="370840">
                <a:tc>
                  <a:txBody>
                    <a:bodyPr/>
                    <a:lstStyle/>
                    <a:p>
                      <a:r>
                        <a:rPr lang="ru-RU" sz="1600" dirty="0"/>
                        <a:t>Наименование</a:t>
                      </a:r>
                      <a:endParaRPr lang="ru-RU" sz="1600" b="0" dirty="0">
                        <a:solidFill>
                          <a:schemeClr val="tx1"/>
                        </a:solidFill>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1600" dirty="0"/>
                        <a:t>Сумма, тыс.рублей</a:t>
                      </a:r>
                      <a:endParaRPr lang="ru-RU" sz="1600" b="0" dirty="0">
                        <a:solidFill>
                          <a:schemeClr val="tx1"/>
                        </a:solidFill>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70840">
                <a:tc>
                  <a:txBody>
                    <a:bodyPr/>
                    <a:lstStyle/>
                    <a:p>
                      <a:r>
                        <a:rPr lang="ru-RU" sz="1600" dirty="0"/>
                        <a:t>Муниципальная программа «Муниципальная программа «Развитие гражданского общества на территории города Урай» </a:t>
                      </a:r>
                      <a:endParaRPr lang="ru-RU" sz="1600" dirty="0">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ru-RU" sz="1600" dirty="0" smtClean="0">
                        <a:latin typeface="Oswald" charset="-52"/>
                        <a:cs typeface="Times New Roman Cyr" pitchFamily="18" charset="0"/>
                      </a:endParaRPr>
                    </a:p>
                    <a:p>
                      <a:pPr algn="r"/>
                      <a:r>
                        <a:rPr lang="ru-RU" sz="1600" dirty="0" smtClean="0">
                          <a:latin typeface="+mn-lt"/>
                          <a:cs typeface="Times New Roman Cyr" pitchFamily="18" charset="0"/>
                        </a:rPr>
                        <a:t>18 010,1</a:t>
                      </a:r>
                      <a:endParaRPr lang="ru-RU" sz="1600" dirty="0">
                        <a:latin typeface="+mn-lt"/>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635000">
                <a:tc>
                  <a:txBody>
                    <a:bodyPr/>
                    <a:lstStyle/>
                    <a:p>
                      <a:pPr>
                        <a:buFont typeface="Wingdings" pitchFamily="2" charset="2"/>
                        <a:buChar char="v"/>
                      </a:pPr>
                      <a:r>
                        <a:rPr lang="ru-RU" sz="1600" dirty="0"/>
                        <a:t>предоставление услуг (работ) в социальной сфере (4 НКО)</a:t>
                      </a:r>
                      <a:endParaRPr lang="ru-RU" sz="1600" i="1" dirty="0">
                        <a:latin typeface="Oswald" charset="-52"/>
                        <a:cs typeface="Times New Roman Cyr" pitchFamily="18" charset="0"/>
                      </a:endParaRPr>
                    </a:p>
                  </a:txBody>
                  <a:tcPr marL="121920" marR="12192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ru-RU" sz="1600" dirty="0"/>
                        <a:t>3 037,2</a:t>
                      </a:r>
                      <a:endParaRPr lang="ru-RU" sz="1600" i="1" dirty="0">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533400">
                <a:tc>
                  <a:txBody>
                    <a:bodyPr/>
                    <a:lstStyle/>
                    <a:p>
                      <a:pPr>
                        <a:buFont typeface="Wingdings" pitchFamily="2" charset="2"/>
                        <a:buChar char="v"/>
                      </a:pPr>
                      <a:r>
                        <a:rPr lang="ru-RU" sz="1600" dirty="0"/>
                        <a:t>СОНО (гранты) (</a:t>
                      </a:r>
                      <a:r>
                        <a:rPr lang="ru-RU" sz="1600" dirty="0" smtClean="0"/>
                        <a:t>10 НКО</a:t>
                      </a:r>
                      <a:r>
                        <a:rPr lang="ru-RU" sz="1600" dirty="0"/>
                        <a:t>)</a:t>
                      </a:r>
                      <a:endParaRPr lang="ru-RU" sz="1600" i="1" dirty="0">
                        <a:latin typeface="Oswald" charset="-52"/>
                        <a:cs typeface="Times New Roman Cyr" pitchFamily="18" charset="0"/>
                      </a:endParaRPr>
                    </a:p>
                  </a:txBody>
                  <a:tcPr marL="121920" marR="121920"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ru-RU" sz="1600" dirty="0"/>
                        <a:t>14 972,9</a:t>
                      </a:r>
                      <a:endParaRPr lang="ru-RU" sz="1600" i="1" dirty="0">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370840">
                <a:tc>
                  <a:txBody>
                    <a:bodyPr/>
                    <a:lstStyle/>
                    <a:p>
                      <a:r>
                        <a:rPr lang="ru-RU" sz="1600" dirty="0"/>
                        <a:t>Муниципальная программа «Развитие образования города Урай» (сертификаты </a:t>
                      </a:r>
                      <a:r>
                        <a:rPr lang="ru-RU" sz="1600" dirty="0" smtClean="0"/>
                        <a:t>ПФДО - 6 НКО, лагерь- 4 НКО)</a:t>
                      </a:r>
                      <a:endParaRPr lang="ru-RU" sz="1600" dirty="0">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ru-RU" sz="1600" dirty="0"/>
                    </a:p>
                    <a:p>
                      <a:pPr algn="r"/>
                      <a:r>
                        <a:rPr lang="ru-RU" sz="1600" dirty="0"/>
                        <a:t>8 818,1</a:t>
                      </a:r>
                      <a:endParaRPr lang="ru-RU" sz="1600" dirty="0">
                        <a:latin typeface="Oswald" charset="-52"/>
                        <a:cs typeface="Times New Roman Cyr" pitchFamily="18" charset="0"/>
                      </a:endParaRPr>
                    </a:p>
                  </a:txBody>
                  <a:tcPr marL="121920" marR="121920">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bl>
          </a:graphicData>
        </a:graphic>
      </p:graphicFrame>
      <p:pic>
        <p:nvPicPr>
          <p:cNvPr id="20"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 y="228600"/>
            <a:ext cx="10744200" cy="720080"/>
          </a:xfrm>
          <a:prstGeom prst="rect">
            <a:avLst/>
          </a:prstGeom>
          <a:noFill/>
          <a:ln w="9525">
            <a:noFill/>
            <a:miter lim="800000"/>
            <a:headEnd/>
            <a:tailEnd/>
          </a:ln>
        </p:spPr>
      </p:pic>
      <p:sp>
        <p:nvSpPr>
          <p:cNvPr id="22" name="Прямоугольник 21"/>
          <p:cNvSpPr/>
          <p:nvPr/>
        </p:nvSpPr>
        <p:spPr>
          <a:xfrm>
            <a:off x="0" y="457201"/>
            <a:ext cx="9525000" cy="369332"/>
          </a:xfrm>
          <a:prstGeom prst="rect">
            <a:avLst/>
          </a:prstGeom>
        </p:spPr>
        <p:txBody>
          <a:bodyPr wrap="square">
            <a:spAutoFit/>
          </a:bodyPr>
          <a:lstStyle/>
          <a:p>
            <a:r>
              <a:rPr lang="ru-RU" dirty="0">
                <a:solidFill>
                  <a:schemeClr val="bg1"/>
                </a:solidFill>
                <a:cs typeface="Times New Roman Cyr" pitchFamily="18" charset="0"/>
              </a:rPr>
              <a:t>На поддержку СОНКО </a:t>
            </a:r>
            <a:r>
              <a:rPr lang="ru-RU" dirty="0" smtClean="0">
                <a:solidFill>
                  <a:schemeClr val="bg1"/>
                </a:solidFill>
                <a:cs typeface="Times New Roman Cyr" pitchFamily="18" charset="0"/>
              </a:rPr>
              <a:t>из </a:t>
            </a:r>
            <a:r>
              <a:rPr lang="ru-RU" dirty="0">
                <a:solidFill>
                  <a:schemeClr val="bg1"/>
                </a:solidFill>
                <a:cs typeface="Times New Roman Cyr" pitchFamily="18" charset="0"/>
              </a:rPr>
              <a:t>бюджета города в 2025 году </a:t>
            </a:r>
            <a:r>
              <a:rPr lang="ru-RU" dirty="0" smtClean="0">
                <a:solidFill>
                  <a:schemeClr val="bg1"/>
                </a:solidFill>
                <a:cs typeface="Times New Roman Cyr" pitchFamily="18" charset="0"/>
              </a:rPr>
              <a:t>направлено 26 828,2 тыс.рублей</a:t>
            </a:r>
            <a:endParaRPr lang="ru-RU" dirty="0"/>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6"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0" y="152400"/>
            <a:ext cx="10134600" cy="762000"/>
          </a:xfrm>
          <a:prstGeom prst="rect">
            <a:avLst/>
          </a:prstGeom>
          <a:noFill/>
        </p:spPr>
      </p:pic>
      <p:pic>
        <p:nvPicPr>
          <p:cNvPr id="27" name="Picture 2" descr="Y:\Влад\2019\эскизы\герб.png"/>
          <p:cNvPicPr>
            <a:picLocks noChangeAspect="1" noChangeArrowheads="1"/>
          </p:cNvPicPr>
          <p:nvPr/>
        </p:nvPicPr>
        <p:blipFill>
          <a:blip r:embed="rId3" cstate="print"/>
          <a:srcRect l="89185" b="81873"/>
          <a:stretch>
            <a:fillRect/>
          </a:stretch>
        </p:blipFill>
        <p:spPr bwMode="auto">
          <a:xfrm>
            <a:off x="11539223" y="0"/>
            <a:ext cx="652777" cy="855261"/>
          </a:xfrm>
          <a:prstGeom prst="rect">
            <a:avLst/>
          </a:prstGeom>
          <a:noFill/>
        </p:spPr>
      </p:pic>
      <p:sp>
        <p:nvSpPr>
          <p:cNvPr id="28" name="Прямоугольник 27"/>
          <p:cNvSpPr/>
          <p:nvPr/>
        </p:nvSpPr>
        <p:spPr>
          <a:xfrm>
            <a:off x="609600" y="381000"/>
            <a:ext cx="9372600" cy="369332"/>
          </a:xfrm>
          <a:prstGeom prst="rect">
            <a:avLst/>
          </a:prstGeom>
        </p:spPr>
        <p:txBody>
          <a:bodyPr wrap="square">
            <a:spAutoFit/>
          </a:bodyPr>
          <a:lstStyle/>
          <a:p>
            <a:r>
              <a:rPr lang="ru-RU" dirty="0">
                <a:solidFill>
                  <a:schemeClr val="bg1"/>
                </a:solidFill>
                <a:cs typeface="Times New Roman Cyr" pitchFamily="18" charset="0"/>
              </a:rPr>
              <a:t>Сведения об объеме муниципального долга городского округа Урай на </a:t>
            </a:r>
            <a:r>
              <a:rPr lang="ru-RU" dirty="0" smtClean="0">
                <a:solidFill>
                  <a:schemeClr val="bg1"/>
                </a:solidFill>
                <a:cs typeface="Times New Roman Cyr" pitchFamily="18" charset="0"/>
              </a:rPr>
              <a:t>01.01.2026 </a:t>
            </a:r>
            <a:endParaRPr lang="ru-RU" sz="2000" dirty="0">
              <a:solidFill>
                <a:schemeClr val="bg1"/>
              </a:solidFill>
              <a:cs typeface="Times New Roman Cyr" pitchFamily="18" charset="0"/>
            </a:endParaRPr>
          </a:p>
        </p:txBody>
      </p:sp>
      <p:sp>
        <p:nvSpPr>
          <p:cNvPr id="31" name="Прямоугольник 30"/>
          <p:cNvSpPr/>
          <p:nvPr/>
        </p:nvSpPr>
        <p:spPr>
          <a:xfrm>
            <a:off x="304800" y="4038600"/>
            <a:ext cx="11582400" cy="523220"/>
          </a:xfrm>
          <a:prstGeom prst="rect">
            <a:avLst/>
          </a:prstGeom>
        </p:spPr>
        <p:txBody>
          <a:bodyPr wrap="square">
            <a:spAutoFit/>
          </a:bodyPr>
          <a:lstStyle/>
          <a:p>
            <a:r>
              <a:rPr lang="ru-RU" sz="1400" dirty="0">
                <a:cs typeface="Times New Roman Cyr" pitchFamily="18" charset="0"/>
              </a:rPr>
              <a:t>В сфере управления муниципальным долгом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p:txBody>
      </p:sp>
      <p:graphicFrame>
        <p:nvGraphicFramePr>
          <p:cNvPr id="32" name="Таблица 31"/>
          <p:cNvGraphicFramePr>
            <a:graphicFrameLocks noGrp="1"/>
          </p:cNvGraphicFramePr>
          <p:nvPr/>
        </p:nvGraphicFramePr>
        <p:xfrm>
          <a:off x="304799" y="1066800"/>
          <a:ext cx="11430001" cy="2910483"/>
        </p:xfrm>
        <a:graphic>
          <a:graphicData uri="http://schemas.openxmlformats.org/drawingml/2006/table">
            <a:tbl>
              <a:tblPr/>
              <a:tblGrid>
                <a:gridCol w="2485728">
                  <a:extLst>
                    <a:ext uri="{9D8B030D-6E8A-4147-A177-3AD203B41FA5}">
                      <a16:colId xmlns:a16="http://schemas.microsoft.com/office/drawing/2014/main" xmlns="" val="20000"/>
                    </a:ext>
                  </a:extLst>
                </a:gridCol>
                <a:gridCol w="1093687">
                  <a:extLst>
                    <a:ext uri="{9D8B030D-6E8A-4147-A177-3AD203B41FA5}">
                      <a16:colId xmlns:a16="http://schemas.microsoft.com/office/drawing/2014/main" xmlns="" val="20001"/>
                    </a:ext>
                  </a:extLst>
                </a:gridCol>
                <a:gridCol w="1063724">
                  <a:extLst>
                    <a:ext uri="{9D8B030D-6E8A-4147-A177-3AD203B41FA5}">
                      <a16:colId xmlns:a16="http://schemas.microsoft.com/office/drawing/2014/main" xmlns="" val="20002"/>
                    </a:ext>
                  </a:extLst>
                </a:gridCol>
                <a:gridCol w="1707952">
                  <a:extLst>
                    <a:ext uri="{9D8B030D-6E8A-4147-A177-3AD203B41FA5}">
                      <a16:colId xmlns:a16="http://schemas.microsoft.com/office/drawing/2014/main" xmlns="" val="20003"/>
                    </a:ext>
                  </a:extLst>
                </a:gridCol>
                <a:gridCol w="1707952">
                  <a:extLst>
                    <a:ext uri="{9D8B030D-6E8A-4147-A177-3AD203B41FA5}">
                      <a16:colId xmlns:a16="http://schemas.microsoft.com/office/drawing/2014/main" xmlns="" val="20004"/>
                    </a:ext>
                  </a:extLst>
                </a:gridCol>
                <a:gridCol w="1707952">
                  <a:extLst>
                    <a:ext uri="{9D8B030D-6E8A-4147-A177-3AD203B41FA5}">
                      <a16:colId xmlns:a16="http://schemas.microsoft.com/office/drawing/2014/main" xmlns="" val="20005"/>
                    </a:ext>
                  </a:extLst>
                </a:gridCol>
                <a:gridCol w="1663006">
                  <a:extLst>
                    <a:ext uri="{9D8B030D-6E8A-4147-A177-3AD203B41FA5}">
                      <a16:colId xmlns:a16="http://schemas.microsoft.com/office/drawing/2014/main" xmlns="" val="20006"/>
                    </a:ext>
                  </a:extLst>
                </a:gridCol>
              </a:tblGrid>
              <a:tr h="163383">
                <a:tc rowSpan="4">
                  <a:txBody>
                    <a:bodyPr/>
                    <a:lstStyle/>
                    <a:p>
                      <a:pPr algn="ctr" fontAlgn="ctr"/>
                      <a:r>
                        <a:rPr lang="ru-RU" sz="1200" b="0" i="0" u="none" strike="noStrike" dirty="0">
                          <a:latin typeface="+mn-lt"/>
                        </a:rPr>
                        <a:t>Вид долгового обязательства </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1200" b="0" i="0" u="none" strike="noStrike" dirty="0">
                          <a:latin typeface="+mn-lt"/>
                        </a:rPr>
                        <a:t>Объем муниципального долга                </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4">
                  <a:txBody>
                    <a:bodyPr/>
                    <a:lstStyle/>
                    <a:p>
                      <a:pPr algn="ctr" fontAlgn="ctr"/>
                      <a:r>
                        <a:rPr lang="ru-RU" sz="1400" b="0" i="0" u="none" strike="noStrike" dirty="0">
                          <a:latin typeface="+mn-lt"/>
                        </a:rPr>
                        <a:t>Утверждено на </a:t>
                      </a:r>
                      <a:r>
                        <a:rPr lang="ru-RU" sz="1400" b="0" i="0" u="none" strike="noStrike" dirty="0" smtClean="0">
                          <a:latin typeface="+mn-lt"/>
                        </a:rPr>
                        <a:t>2025 </a:t>
                      </a:r>
                      <a:r>
                        <a:rPr lang="ru-RU" sz="1400" b="0" i="0" u="none" strike="noStrike" dirty="0">
                          <a:latin typeface="+mn-lt"/>
                        </a:rPr>
                        <a:t>год</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163383">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200" b="0" i="0" u="none" strike="noStrike" dirty="0">
                          <a:latin typeface="+mn-lt"/>
                        </a:rPr>
                        <a:t>Первоначально</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200" b="0" i="0" u="none" strike="noStrike">
                          <a:latin typeface="+mn-lt"/>
                        </a:rPr>
                        <a:t>Уточнено</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0001"/>
                  </a:ext>
                </a:extLst>
              </a:tr>
              <a:tr h="477743">
                <a:tc vMerge="1">
                  <a:txBody>
                    <a:bodyPr/>
                    <a:lstStyle/>
                    <a:p>
                      <a:endParaRPr lang="ru-RU"/>
                    </a:p>
                  </a:txBody>
                  <a:tcPr/>
                </a:tc>
                <a:tc rowSpan="2">
                  <a:txBody>
                    <a:bodyPr/>
                    <a:lstStyle/>
                    <a:p>
                      <a:pPr algn="ctr" fontAlgn="ctr"/>
                      <a:r>
                        <a:rPr lang="ru-RU" sz="1200" b="0" i="0" u="none" strike="noStrike" dirty="0">
                          <a:latin typeface="+mn-lt"/>
                        </a:rPr>
                        <a:t>на 1 января </a:t>
                      </a:r>
                      <a:r>
                        <a:rPr lang="ru-RU" sz="1200" b="0" i="0" u="none" strike="noStrike" dirty="0" smtClean="0">
                          <a:latin typeface="+mn-lt"/>
                        </a:rPr>
                        <a:t>2025 </a:t>
                      </a:r>
                      <a:r>
                        <a:rPr lang="ru-RU" sz="1200" b="0" i="0" u="none" strike="noStrike" dirty="0">
                          <a:latin typeface="+mn-lt"/>
                        </a:rPr>
                        <a:t>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latin typeface="+mn-lt"/>
                        </a:rPr>
                        <a:t>на 1 января </a:t>
                      </a:r>
                      <a:r>
                        <a:rPr lang="ru-RU" sz="1200" b="0" i="0" u="none" strike="noStrike" dirty="0" smtClean="0">
                          <a:latin typeface="+mn-lt"/>
                        </a:rPr>
                        <a:t>2026 </a:t>
                      </a:r>
                      <a:r>
                        <a:rPr lang="ru-RU" sz="1200" b="0" i="0" u="none" strike="noStrike" dirty="0">
                          <a:latin typeface="+mn-lt"/>
                        </a:rPr>
                        <a:t>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dirty="0">
                          <a:latin typeface="+mn-lt"/>
                        </a:rPr>
                        <a:t>Решение Думы города Урай от </a:t>
                      </a:r>
                      <a:r>
                        <a:rPr lang="ru-RU" sz="1200" b="0" i="0" u="none" strike="noStrike" dirty="0" smtClean="0">
                          <a:latin typeface="+mn-lt"/>
                        </a:rPr>
                        <a:t>29.11.2024  </a:t>
                      </a:r>
                      <a:r>
                        <a:rPr lang="ru-RU" sz="1200" b="0" i="0" u="none" strike="noStrike" dirty="0">
                          <a:latin typeface="+mn-lt"/>
                        </a:rPr>
                        <a:t>№</a:t>
                      </a:r>
                      <a:r>
                        <a:rPr lang="ru-RU" sz="1200" b="0" i="0" u="none" strike="noStrike" dirty="0" smtClean="0">
                          <a:latin typeface="+mn-lt"/>
                        </a:rPr>
                        <a:t>81</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200" b="0" i="0" u="none" strike="noStrike" dirty="0">
                          <a:latin typeface="+mn-lt"/>
                        </a:rPr>
                        <a:t>Решение Думы города  Урай от </a:t>
                      </a:r>
                      <a:r>
                        <a:rPr lang="ru-RU" sz="1200" b="0" i="0" u="none" strike="noStrike" dirty="0" smtClean="0">
                          <a:latin typeface="+mn-lt"/>
                        </a:rPr>
                        <a:t>19.12.2025 </a:t>
                      </a:r>
                      <a:r>
                        <a:rPr lang="ru-RU" sz="1200" b="0" i="0" u="none" strike="noStrike" dirty="0">
                          <a:latin typeface="+mn-lt"/>
                        </a:rPr>
                        <a:t>№</a:t>
                      </a:r>
                      <a:r>
                        <a:rPr lang="ru-RU" sz="1200" b="0" i="0" u="none" strike="noStrike" dirty="0" smtClean="0">
                          <a:latin typeface="+mn-lt"/>
                        </a:rPr>
                        <a:t>109</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Решение Думы города  Урай от </a:t>
                      </a:r>
                      <a:r>
                        <a:rPr lang="ru-RU" sz="1200" b="0" i="0" u="none" strike="noStrike" dirty="0" smtClean="0">
                          <a:latin typeface="+mn-lt"/>
                        </a:rPr>
                        <a:t>19.12.2025 </a:t>
                      </a:r>
                      <a:r>
                        <a:rPr lang="ru-RU" sz="1200" b="0" i="0" u="none" strike="noStrike" dirty="0">
                          <a:latin typeface="+mn-lt"/>
                        </a:rPr>
                        <a:t>№</a:t>
                      </a:r>
                      <a:r>
                        <a:rPr lang="ru-RU" sz="1200" b="0" i="0" u="none" strike="noStrike" dirty="0" smtClean="0">
                          <a:latin typeface="+mn-lt"/>
                        </a:rPr>
                        <a:t>109</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63492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latin typeface="+mn-lt"/>
                        </a:rPr>
                        <a:t>Верхний предел муниципального долга 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Предельный объем муниципального долга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Верхний предел муниципального долга на 1 января </a:t>
                      </a:r>
                      <a:r>
                        <a:rPr lang="ru-RU" sz="1200" b="0" i="0" u="none" strike="noStrike" dirty="0" smtClean="0">
                          <a:latin typeface="+mn-lt"/>
                        </a:rPr>
                        <a:t>2026 </a:t>
                      </a:r>
                      <a:r>
                        <a:rPr lang="ru-RU" sz="1200" b="0" i="0" u="none" strike="noStrike" dirty="0">
                          <a:latin typeface="+mn-lt"/>
                        </a:rPr>
                        <a:t>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mn-lt"/>
                        </a:rPr>
                        <a:t>Предельный объем муниципального долга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63383">
                <a:tc>
                  <a:txBody>
                    <a:bodyPr/>
                    <a:lstStyle/>
                    <a:p>
                      <a:pPr algn="ctr" fontAlgn="ctr"/>
                      <a:r>
                        <a:rPr lang="ru-RU" sz="1200" b="0" i="0" u="none" strike="noStrike" dirty="0">
                          <a:latin typeface="+mn-lt"/>
                        </a:rPr>
                        <a:t>1</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2</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3</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4</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7</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634923">
                <a:tc>
                  <a:txBody>
                    <a:bodyPr/>
                    <a:lstStyle/>
                    <a:p>
                      <a:pPr algn="l" fontAlgn="ctr"/>
                      <a:r>
                        <a:rPr lang="ru-RU" sz="1200" b="0" i="0" u="none" strike="noStrike" dirty="0">
                          <a:latin typeface="+mn-lt"/>
                        </a:rPr>
                        <a:t>Привлечение кредитов от кредитных организаций бюджетами городских округов в валюте Российской Федерации</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mn-lt"/>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mn-lt"/>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mn-lt"/>
                        </a:rPr>
                        <a:t>124 932,7</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mn-lt"/>
                        </a:rPr>
                        <a:t>1 249 327,1</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mn-lt"/>
                        </a:rPr>
                        <a:t>183 036,1</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mn-lt"/>
                        </a:rPr>
                        <a:t>1 490 947,8</a:t>
                      </a:r>
                      <a:endParaRPr lang="ru-RU" sz="1200" b="0"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20563">
                <a:tc>
                  <a:txBody>
                    <a:bodyPr/>
                    <a:lstStyle/>
                    <a:p>
                      <a:pPr algn="l" fontAlgn="t"/>
                      <a:r>
                        <a:rPr lang="ru-RU" sz="1200" b="1" i="0" u="none" strike="noStrike">
                          <a:latin typeface="+mn-lt"/>
                        </a:rPr>
                        <a:t>Общая сумма муниципального долга </a:t>
                      </a:r>
                    </a:p>
                  </a:txBody>
                  <a:tcPr marL="8420" marR="8420" marT="8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mn-lt"/>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mn-lt"/>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mn-lt"/>
                        </a:rPr>
                        <a:t>124 932,7</a:t>
                      </a:r>
                      <a:endParaRPr lang="ru-RU" sz="1200" b="1"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mn-lt"/>
                        </a:rPr>
                        <a:t>1 249 327,1</a:t>
                      </a:r>
                      <a:endParaRPr lang="ru-RU" sz="1200" b="1"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mn-lt"/>
                        </a:rPr>
                        <a:t>183 036,1</a:t>
                      </a:r>
                      <a:endParaRPr lang="ru-RU" sz="1200" b="1"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mn-lt"/>
                        </a:rPr>
                        <a:t>1 490 947,8</a:t>
                      </a:r>
                      <a:endParaRPr lang="ru-RU" sz="1200" b="1" i="0" u="none" strike="noStrike" dirty="0">
                        <a:latin typeface="+mn-lt"/>
                      </a:endParaRP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xmlns="" val="535347932"/>
      </p:ext>
    </p:extLst>
  </p:cSld>
  <p:clrMapOvr>
    <a:masterClrMapping/>
  </p:clrMapOvr>
  <p:transition spd="slow"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371600" y="685800"/>
            <a:ext cx="9028112"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447868" y="797004"/>
            <a:ext cx="9067733" cy="646331"/>
          </a:xfrm>
          <a:prstGeom prst="rect">
            <a:avLst/>
          </a:prstGeom>
          <a:noFill/>
        </p:spPr>
        <p:txBody>
          <a:bodyPr wrap="square" rtlCol="0">
            <a:spAutoFit/>
          </a:bodyPr>
          <a:lstStyle/>
          <a:p>
            <a:pPr algn="ctr"/>
            <a:r>
              <a:rPr lang="ru-RU" sz="1400" dirty="0" smtClean="0"/>
              <a:t> </a:t>
            </a:r>
            <a:r>
              <a:rPr lang="ru-RU" dirty="0">
                <a:cs typeface="Times New Roman" pitchFamily="18" charset="0"/>
              </a:rPr>
              <a:t>Городской округ Урай находится в группе городов и районов с высоким качеством управления муниципальными финансами </a:t>
            </a:r>
            <a:r>
              <a:rPr lang="ru-RU" sz="1600" dirty="0" smtClean="0">
                <a:cs typeface="Times New Roman" pitchFamily="18" charset="0"/>
              </a:rPr>
              <a:t>      </a:t>
            </a:r>
            <a:endParaRPr lang="ru-RU" sz="1600" dirty="0">
              <a:cs typeface="Times New Roman" pitchFamily="18" charset="0"/>
            </a:endParaRPr>
          </a:p>
        </p:txBody>
      </p:sp>
      <p:sp>
        <p:nvSpPr>
          <p:cNvPr id="15" name="Прямоугольник 14"/>
          <p:cNvSpPr/>
          <p:nvPr/>
        </p:nvSpPr>
        <p:spPr>
          <a:xfrm>
            <a:off x="7010400" y="1600200"/>
            <a:ext cx="4845587" cy="738664"/>
          </a:xfrm>
          <a:prstGeom prst="rect">
            <a:avLst/>
          </a:prstGeom>
        </p:spPr>
        <p:txBody>
          <a:bodyPr wrap="square">
            <a:spAutoFit/>
          </a:bodyPr>
          <a:lstStyle/>
          <a:p>
            <a:pPr algn="ctr"/>
            <a:r>
              <a:rPr lang="ru-RU" sz="1400" dirty="0"/>
              <a:t>Рейтинг муниципального образования городской округ Урай по результатам оценки качества организации и осуществления бюджетного процесса за </a:t>
            </a:r>
            <a:r>
              <a:rPr lang="ru-RU" sz="1400" dirty="0" smtClean="0"/>
              <a:t>2022-2024 </a:t>
            </a:r>
            <a:r>
              <a:rPr lang="ru-RU" sz="1400" dirty="0"/>
              <a:t>годы</a:t>
            </a:r>
            <a:endParaRPr lang="ru-RU" sz="1400" dirty="0">
              <a:effectLst/>
            </a:endParaRPr>
          </a:p>
        </p:txBody>
      </p:sp>
      <p:sp>
        <p:nvSpPr>
          <p:cNvPr id="2" name="Прямоугольник 1"/>
          <p:cNvSpPr/>
          <p:nvPr/>
        </p:nvSpPr>
        <p:spPr>
          <a:xfrm>
            <a:off x="685800" y="1600200"/>
            <a:ext cx="5568619" cy="523220"/>
          </a:xfrm>
          <a:prstGeom prst="rect">
            <a:avLst/>
          </a:prstGeom>
        </p:spPr>
        <p:txBody>
          <a:bodyPr wrap="square">
            <a:spAutoFit/>
          </a:bodyPr>
          <a:lstStyle/>
          <a:p>
            <a:pPr algn="ctr"/>
            <a:r>
              <a:rPr lang="ru-RU" sz="1600" b="1" i="1" dirty="0">
                <a:solidFill>
                  <a:schemeClr val="accent2">
                    <a:lumMod val="75000"/>
                  </a:schemeClr>
                </a:solidFill>
              </a:rPr>
              <a:t>Сводная оценка города Урай в целом по ХМАО</a:t>
            </a:r>
            <a:r>
              <a:rPr lang="en-US" sz="1600" b="1" i="1" dirty="0">
                <a:solidFill>
                  <a:schemeClr val="accent2">
                    <a:lumMod val="75000"/>
                  </a:schemeClr>
                </a:solidFill>
              </a:rPr>
              <a:t> </a:t>
            </a:r>
            <a:endParaRPr lang="ru-RU" sz="1600" b="1" i="1" dirty="0">
              <a:solidFill>
                <a:schemeClr val="accent2">
                  <a:lumMod val="75000"/>
                </a:schemeClr>
              </a:solidFill>
            </a:endParaRPr>
          </a:p>
          <a:p>
            <a:pPr algn="ctr"/>
            <a:r>
              <a:rPr lang="en-US" sz="1200" i="1" dirty="0">
                <a:solidFill>
                  <a:schemeClr val="accent2">
                    <a:lumMod val="75000"/>
                  </a:schemeClr>
                </a:solidFill>
                <a:latin typeface="Oswald" pitchFamily="2" charset="-52"/>
              </a:rPr>
              <a:t> </a:t>
            </a:r>
            <a:endParaRPr lang="ru-RU" sz="1200" i="1" dirty="0">
              <a:solidFill>
                <a:schemeClr val="accent2">
                  <a:lumMod val="75000"/>
                </a:schemeClr>
              </a:solidFill>
              <a:latin typeface="Oswald" pitchFamily="2" charset="-52"/>
            </a:endParaRPr>
          </a:p>
        </p:txBody>
      </p:sp>
      <p:graphicFrame>
        <p:nvGraphicFramePr>
          <p:cNvPr id="16" name="Таблица 15"/>
          <p:cNvGraphicFramePr>
            <a:graphicFrameLocks noGrp="1"/>
          </p:cNvGraphicFramePr>
          <p:nvPr>
            <p:extLst>
              <p:ext uri="{D42A27DB-BD31-4B8C-83A1-F6EECF244321}">
                <p14:modId xmlns="" xmlns:p14="http://schemas.microsoft.com/office/powerpoint/2010/main" val="4163556719"/>
              </p:ext>
            </p:extLst>
          </p:nvPr>
        </p:nvGraphicFramePr>
        <p:xfrm>
          <a:off x="8077200" y="2438400"/>
          <a:ext cx="2590800" cy="864096"/>
        </p:xfrm>
        <a:graphic>
          <a:graphicData uri="http://schemas.openxmlformats.org/drawingml/2006/table">
            <a:tbl>
              <a:tblPr/>
              <a:tblGrid>
                <a:gridCol w="1295400">
                  <a:extLst>
                    <a:ext uri="{9D8B030D-6E8A-4147-A177-3AD203B41FA5}">
                      <a16:colId xmlns="" xmlns:a16="http://schemas.microsoft.com/office/drawing/2014/main" val="20003"/>
                    </a:ext>
                  </a:extLst>
                </a:gridCol>
                <a:gridCol w="1295400">
                  <a:extLst>
                    <a:ext uri="{9D8B030D-6E8A-4147-A177-3AD203B41FA5}">
                      <a16:colId xmlns="" xmlns:a16="http://schemas.microsoft.com/office/drawing/2014/main" val="20004"/>
                    </a:ext>
                  </a:extLst>
                </a:gridCol>
              </a:tblGrid>
              <a:tr h="393956">
                <a:tc>
                  <a:txBody>
                    <a:bodyPr/>
                    <a:lstStyle/>
                    <a:p>
                      <a:pPr algn="ctr" fontAlgn="b"/>
                      <a:r>
                        <a:rPr lang="ru-RU" sz="1800" b="0" i="0" u="none" strike="noStrike" dirty="0">
                          <a:solidFill>
                            <a:schemeClr val="tx1"/>
                          </a:solidFill>
                          <a:latin typeface="+mn-lt"/>
                          <a:cs typeface="Arial" pitchFamily="34" charset="0"/>
                        </a:rPr>
                        <a:t>за 2023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800" b="0" i="0" u="none" strike="noStrike" dirty="0">
                          <a:solidFill>
                            <a:schemeClr val="tx1"/>
                          </a:solidFill>
                          <a:latin typeface="+mn-lt"/>
                          <a:cs typeface="Arial" pitchFamily="34" charset="0"/>
                        </a:rPr>
                        <a:t>за </a:t>
                      </a:r>
                      <a:r>
                        <a:rPr lang="ru-RU" sz="1800" b="0" i="0" u="none" strike="noStrike" dirty="0" smtClean="0">
                          <a:solidFill>
                            <a:schemeClr val="tx1"/>
                          </a:solidFill>
                          <a:latin typeface="+mn-lt"/>
                          <a:cs typeface="Arial" pitchFamily="34" charset="0"/>
                        </a:rPr>
                        <a:t>2024 </a:t>
                      </a:r>
                      <a:r>
                        <a:rPr lang="ru-RU" sz="1800" b="0" i="0" u="none" strike="noStrike" dirty="0">
                          <a:solidFill>
                            <a:schemeClr val="tx1"/>
                          </a:solidFill>
                          <a:latin typeface="+mn-lt"/>
                          <a:cs typeface="Arial" pitchFamily="34" charset="0"/>
                        </a:rPr>
                        <a:t>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0"/>
                  </a:ext>
                </a:extLst>
              </a:tr>
              <a:tr h="470140">
                <a:tc>
                  <a:txBody>
                    <a:bodyPr/>
                    <a:lstStyle/>
                    <a:p>
                      <a:pPr algn="ctr" fontAlgn="b"/>
                      <a:r>
                        <a:rPr lang="ru-RU" sz="1800" b="0" i="0" u="none" strike="noStrike" dirty="0">
                          <a:solidFill>
                            <a:srgbClr val="000000"/>
                          </a:solidFill>
                          <a:latin typeface="+mn-lt"/>
                          <a:cs typeface="Arial" pitchFamily="34" charset="0"/>
                        </a:rPr>
                        <a:t>6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800" b="0" i="0" u="none" strike="noStrike" dirty="0" smtClean="0">
                          <a:solidFill>
                            <a:srgbClr val="000000"/>
                          </a:solidFill>
                          <a:latin typeface="+mn-lt"/>
                          <a:cs typeface="Arial" pitchFamily="34" charset="0"/>
                        </a:rPr>
                        <a:t>4 </a:t>
                      </a:r>
                      <a:r>
                        <a:rPr lang="ru-RU" sz="1800" b="0" i="0" u="none" strike="noStrike" dirty="0">
                          <a:solidFill>
                            <a:srgbClr val="000000"/>
                          </a:solidFill>
                          <a:latin typeface="+mn-lt"/>
                          <a:cs typeface="Arial" pitchFamily="34" charset="0"/>
                        </a:rPr>
                        <a:t>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p:pic>
        <p:nvPicPr>
          <p:cNvPr id="26"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0" y="0"/>
            <a:ext cx="11201400" cy="609600"/>
          </a:xfrm>
          <a:prstGeom prst="rect">
            <a:avLst/>
          </a:prstGeom>
          <a:noFill/>
        </p:spPr>
      </p:pic>
      <p:sp>
        <p:nvSpPr>
          <p:cNvPr id="28" name="Прямоугольник 27"/>
          <p:cNvSpPr/>
          <p:nvPr/>
        </p:nvSpPr>
        <p:spPr>
          <a:xfrm>
            <a:off x="0" y="152400"/>
            <a:ext cx="6096000" cy="369332"/>
          </a:xfrm>
          <a:prstGeom prst="rect">
            <a:avLst/>
          </a:prstGeom>
        </p:spPr>
        <p:txBody>
          <a:bodyPr>
            <a:spAutoFit/>
          </a:bodyPr>
          <a:lstStyle/>
          <a:p>
            <a:r>
              <a:rPr lang="ru-RU" dirty="0">
                <a:solidFill>
                  <a:schemeClr val="bg1"/>
                </a:solidFill>
                <a:cs typeface="Times New Roman Cyr" pitchFamily="18" charset="0"/>
              </a:rPr>
              <a:t>Качество управления муниципальными финансами</a:t>
            </a:r>
            <a:endParaRPr lang="ru-RU" sz="2000" dirty="0">
              <a:solidFill>
                <a:schemeClr val="bg1"/>
              </a:solidFill>
              <a:cs typeface="Times New Roman Cyr" pitchFamily="18" charset="0"/>
            </a:endParaRPr>
          </a:p>
        </p:txBody>
      </p:sp>
      <p:graphicFrame>
        <p:nvGraphicFramePr>
          <p:cNvPr id="18" name="Диаграмма 17"/>
          <p:cNvGraphicFramePr/>
          <p:nvPr/>
        </p:nvGraphicFramePr>
        <p:xfrm>
          <a:off x="152400" y="1981200"/>
          <a:ext cx="7239000" cy="2362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Схема 13"/>
          <p:cNvGraphicFramePr/>
          <p:nvPr/>
        </p:nvGraphicFramePr>
        <p:xfrm>
          <a:off x="1143000" y="4724400"/>
          <a:ext cx="8153400" cy="1905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Прямоугольник 12"/>
          <p:cNvSpPr/>
          <p:nvPr/>
        </p:nvSpPr>
        <p:spPr>
          <a:xfrm>
            <a:off x="1676400" y="4343400"/>
            <a:ext cx="7799636" cy="369332"/>
          </a:xfrm>
          <a:prstGeom prst="rect">
            <a:avLst/>
          </a:prstGeom>
        </p:spPr>
        <p:txBody>
          <a:bodyPr wrap="none">
            <a:spAutoFit/>
          </a:bodyPr>
          <a:lstStyle/>
          <a:p>
            <a:pPr algn="ctr"/>
            <a:r>
              <a:rPr lang="ru-RU" b="1" i="1" dirty="0" err="1" smtClean="0">
                <a:solidFill>
                  <a:schemeClr val="accent2">
                    <a:lumMod val="75000"/>
                  </a:schemeClr>
                </a:solidFill>
              </a:rPr>
              <a:t>Грантовая</a:t>
            </a:r>
            <a:r>
              <a:rPr lang="ru-RU" b="1" i="1" dirty="0" smtClean="0">
                <a:solidFill>
                  <a:schemeClr val="accent2">
                    <a:lumMod val="75000"/>
                  </a:schemeClr>
                </a:solidFill>
              </a:rPr>
              <a:t> поддержка МО г.Урай за 2025 год в сумме 26 131,1 тыс.рублей</a:t>
            </a:r>
            <a:endParaRPr lang="ru-RU" b="1" i="1" dirty="0">
              <a:solidFill>
                <a:schemeClr val="accent2">
                  <a:lumMod val="75000"/>
                </a:schemeClr>
              </a:solidFill>
            </a:endParaRPr>
          </a:p>
        </p:txBody>
      </p:sp>
    </p:spTree>
    <p:extLst>
      <p:ext uri="{BB962C8B-B14F-4D97-AF65-F5344CB8AC3E}">
        <p14:creationId xmlns="" xmlns:p14="http://schemas.microsoft.com/office/powerpoint/2010/main" val="535347932"/>
      </p:ext>
    </p:extLst>
  </p:cSld>
  <p:clrMapOvr>
    <a:masterClrMapping/>
  </p:clrMapOvr>
  <p:transition spd="slow"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през1"/>
          <p:cNvPicPr preferRelativeResize="0">
            <a:picLocks noChangeArrowheads="1"/>
          </p:cNvPicPr>
          <p:nvPr/>
        </p:nvPicPr>
        <p:blipFill>
          <a:blip r:embed="rId3" cstate="print"/>
          <a:srcRect r="82060"/>
          <a:stretch>
            <a:fillRect/>
          </a:stretch>
        </p:blipFill>
        <p:spPr bwMode="auto">
          <a:xfrm>
            <a:off x="30018" y="-1"/>
            <a:ext cx="1835696" cy="6851650"/>
          </a:xfrm>
          <a:prstGeom prst="rect">
            <a:avLst/>
          </a:prstGeom>
          <a:noFill/>
          <a:ln w="9525">
            <a:noFill/>
            <a:miter lim="800000"/>
            <a:headEnd/>
            <a:tailEnd/>
          </a:ln>
        </p:spPr>
      </p:pic>
      <p:sp>
        <p:nvSpPr>
          <p:cNvPr id="19" name="TextBox 18"/>
          <p:cNvSpPr txBox="1"/>
          <p:nvPr/>
        </p:nvSpPr>
        <p:spPr>
          <a:xfrm>
            <a:off x="2667000" y="478412"/>
            <a:ext cx="8001000" cy="400110"/>
          </a:xfrm>
          <a:prstGeom prst="rect">
            <a:avLst/>
          </a:prstGeom>
          <a:noFill/>
        </p:spPr>
        <p:txBody>
          <a:bodyPr wrap="square" rtlCol="0">
            <a:spAutoFit/>
          </a:bodyPr>
          <a:lstStyle/>
          <a:p>
            <a:pPr algn="ctr"/>
            <a:r>
              <a:rPr lang="ru-RU" sz="2000" b="1" dirty="0">
                <a:cs typeface="Times New Roman" panose="02020603050405020304" pitchFamily="18" charset="0"/>
              </a:rPr>
              <a:t>Подготовлено Комитетом по финансам администрации города Урай</a:t>
            </a:r>
          </a:p>
        </p:txBody>
      </p:sp>
      <p:sp>
        <p:nvSpPr>
          <p:cNvPr id="9" name="Прямоугольник 8"/>
          <p:cNvSpPr/>
          <p:nvPr/>
        </p:nvSpPr>
        <p:spPr>
          <a:xfrm>
            <a:off x="1524000" y="-123111"/>
            <a:ext cx="9144000" cy="246221"/>
          </a:xfrm>
          <a:prstGeom prst="rect">
            <a:avLst/>
          </a:prstGeom>
        </p:spPr>
        <p:txBody>
          <a:bodyPr wrap="square">
            <a:spAutoFit/>
          </a:bodyPr>
          <a:lstStyle/>
          <a:p>
            <a:pPr lvl="0" algn="r"/>
            <a:r>
              <a:rPr lang="ru-RU" sz="1000" b="1" dirty="0">
                <a:solidFill>
                  <a:srgbClr val="0000FF"/>
                </a:solidFill>
                <a:latin typeface="Times New Roman" pitchFamily="18" charset="0"/>
                <a:ea typeface="Times New Roman" pitchFamily="18" charset="0"/>
                <a:cs typeface="Times New Roman" pitchFamily="18" charset="0"/>
              </a:rPr>
              <a:t>            </a:t>
            </a:r>
            <a:endParaRPr lang="ru-RU" sz="1000" dirty="0">
              <a:solidFill>
                <a:srgbClr val="0000CC"/>
              </a:solidFill>
              <a:latin typeface="Times New Roman" pitchFamily="18" charset="0"/>
              <a:cs typeface="Times New Roman" pitchFamily="18" charset="0"/>
            </a:endParaRPr>
          </a:p>
        </p:txBody>
      </p:sp>
      <p:sp>
        <p:nvSpPr>
          <p:cNvPr id="3074" name="AutoShape 2" descr="http://www.uray.ru/images/files/7z-l.gif">
            <a:hlinkClick r:id="rId4"/>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3575720" y="1340768"/>
            <a:ext cx="6912768" cy="646331"/>
          </a:xfrm>
          <a:prstGeom prst="rect">
            <a:avLst/>
          </a:prstGeom>
        </p:spPr>
        <p:txBody>
          <a:bodyPr wrap="square">
            <a:spAutoFit/>
          </a:bodyPr>
          <a:lstStyle/>
          <a:p>
            <a:pPr algn="ctr"/>
            <a:r>
              <a:rPr lang="ru-RU" b="1" dirty="0">
                <a:cs typeface="Times New Roman" panose="02020603050405020304" pitchFamily="18" charset="0"/>
              </a:rPr>
              <a:t>Адрес</a:t>
            </a:r>
            <a:r>
              <a:rPr lang="en-US" b="1" dirty="0">
                <a:cs typeface="Times New Roman" panose="02020603050405020304" pitchFamily="18" charset="0"/>
              </a:rPr>
              <a:t>: </a:t>
            </a:r>
            <a:r>
              <a:rPr lang="ru-RU" b="1" dirty="0">
                <a:cs typeface="Times New Roman" panose="02020603050405020304" pitchFamily="18" charset="0"/>
              </a:rPr>
              <a:t>микрорайон 2, дом 60, город Урай, Тюменская область, Ханты-Мансийский автономный округ – </a:t>
            </a:r>
            <a:r>
              <a:rPr lang="ru-RU" b="1" dirty="0" err="1">
                <a:cs typeface="Times New Roman" panose="02020603050405020304" pitchFamily="18" charset="0"/>
              </a:rPr>
              <a:t>Югра</a:t>
            </a:r>
            <a:r>
              <a:rPr lang="ru-RU" b="1" dirty="0">
                <a:cs typeface="Times New Roman" panose="02020603050405020304" pitchFamily="18" charset="0"/>
              </a:rPr>
              <a:t>, 628285</a:t>
            </a:r>
          </a:p>
        </p:txBody>
      </p:sp>
      <p:sp>
        <p:nvSpPr>
          <p:cNvPr id="8" name="Прямоугольник 7"/>
          <p:cNvSpPr/>
          <p:nvPr/>
        </p:nvSpPr>
        <p:spPr>
          <a:xfrm>
            <a:off x="3467200" y="2780929"/>
            <a:ext cx="7200800" cy="646331"/>
          </a:xfrm>
          <a:prstGeom prst="rect">
            <a:avLst/>
          </a:prstGeom>
        </p:spPr>
        <p:txBody>
          <a:bodyPr wrap="square">
            <a:spAutoFit/>
          </a:bodyPr>
          <a:lstStyle/>
          <a:p>
            <a:pPr algn="ctr"/>
            <a:r>
              <a:rPr lang="ru-RU" b="1" dirty="0">
                <a:cs typeface="Times New Roman" panose="02020603050405020304" pitchFamily="18" charset="0"/>
              </a:rPr>
              <a:t>Председатель комитета – Хусаинова Ирина Валериевна, </a:t>
            </a:r>
          </a:p>
          <a:p>
            <a:pPr algn="ctr"/>
            <a:r>
              <a:rPr lang="ru-RU" b="1" dirty="0">
                <a:cs typeface="Times New Roman" panose="02020603050405020304" pitchFamily="18" charset="0"/>
              </a:rPr>
              <a:t>тел.</a:t>
            </a:r>
            <a:r>
              <a:rPr lang="en-US" b="1" dirty="0">
                <a:cs typeface="Times New Roman" panose="02020603050405020304" pitchFamily="18" charset="0"/>
              </a:rPr>
              <a:t>:</a:t>
            </a:r>
            <a:r>
              <a:rPr lang="ru-RU" b="1" dirty="0">
                <a:cs typeface="Times New Roman" panose="02020603050405020304" pitchFamily="18" charset="0"/>
              </a:rPr>
              <a:t> (34676) 2-33-56 (доб.111)</a:t>
            </a:r>
          </a:p>
        </p:txBody>
      </p:sp>
      <p:sp>
        <p:nvSpPr>
          <p:cNvPr id="10" name="Прямоугольник 9"/>
          <p:cNvSpPr/>
          <p:nvPr/>
        </p:nvSpPr>
        <p:spPr>
          <a:xfrm>
            <a:off x="4583832" y="2348880"/>
            <a:ext cx="4572000" cy="369332"/>
          </a:xfrm>
          <a:prstGeom prst="rect">
            <a:avLst/>
          </a:prstGeom>
        </p:spPr>
        <p:txBody>
          <a:bodyPr>
            <a:spAutoFit/>
          </a:bodyPr>
          <a:lstStyle/>
          <a:p>
            <a:pPr algn="ctr"/>
            <a:r>
              <a:rPr lang="en-US" b="1" dirty="0">
                <a:cs typeface="Times New Roman" panose="02020603050405020304" pitchFamily="18" charset="0"/>
              </a:rPr>
              <a:t>E-mail: komfin@uray.ru</a:t>
            </a:r>
            <a:endParaRPr lang="ru-RU" b="1" dirty="0">
              <a:cs typeface="Times New Roman" panose="02020603050405020304" pitchFamily="18" charset="0"/>
            </a:endParaRPr>
          </a:p>
        </p:txBody>
      </p:sp>
      <p:sp>
        <p:nvSpPr>
          <p:cNvPr id="2" name="Прямоугольник 1"/>
          <p:cNvSpPr/>
          <p:nvPr/>
        </p:nvSpPr>
        <p:spPr>
          <a:xfrm>
            <a:off x="3467200" y="4149081"/>
            <a:ext cx="7200800" cy="2092881"/>
          </a:xfrm>
          <a:prstGeom prst="rect">
            <a:avLst/>
          </a:prstGeom>
        </p:spPr>
        <p:txBody>
          <a:bodyPr wrap="square">
            <a:spAutoFit/>
          </a:bodyPr>
          <a:lstStyle/>
          <a:p>
            <a:pPr algn="ctr"/>
            <a:r>
              <a:rPr lang="ru-RU" sz="1600" b="1" dirty="0">
                <a:cs typeface="Times New Roman" panose="02020603050405020304" pitchFamily="18" charset="0"/>
              </a:rPr>
              <a:t>Начальник бюджетного управления комитета по финансам –</a:t>
            </a:r>
          </a:p>
          <a:p>
            <a:pPr algn="ctr"/>
            <a:r>
              <a:rPr lang="ru-RU" sz="1600" b="1" dirty="0">
                <a:cs typeface="Times New Roman" panose="02020603050405020304" pitchFamily="18" charset="0"/>
              </a:rPr>
              <a:t>Зорина Лариса Васильевна , тел.</a:t>
            </a:r>
            <a:r>
              <a:rPr lang="en-US" sz="1600" b="1" dirty="0">
                <a:cs typeface="Times New Roman" panose="02020603050405020304" pitchFamily="18" charset="0"/>
              </a:rPr>
              <a:t>:</a:t>
            </a:r>
            <a:r>
              <a:rPr lang="ru-RU" sz="1600" b="1" dirty="0">
                <a:cs typeface="Times New Roman" panose="02020603050405020304" pitchFamily="18" charset="0"/>
              </a:rPr>
              <a:t> (34676) 2-33-18</a:t>
            </a:r>
            <a:r>
              <a:rPr lang="en-US" sz="1600" b="1" dirty="0">
                <a:cs typeface="Times New Roman" panose="02020603050405020304" pitchFamily="18" charset="0"/>
              </a:rPr>
              <a:t> (</a:t>
            </a:r>
            <a:r>
              <a:rPr lang="ru-RU" sz="1600" b="1" dirty="0">
                <a:cs typeface="Times New Roman" panose="02020603050405020304" pitchFamily="18" charset="0"/>
              </a:rPr>
              <a:t>доб.113) </a:t>
            </a:r>
          </a:p>
          <a:p>
            <a:pPr algn="ctr"/>
            <a:r>
              <a:rPr lang="en-US" sz="1600" b="1" dirty="0">
                <a:cs typeface="Times New Roman" panose="02020603050405020304" pitchFamily="18" charset="0"/>
              </a:rPr>
              <a:t>E-mail: ZorinaLV@uray.ru</a:t>
            </a:r>
            <a:endParaRPr lang="ru-RU" sz="1600" b="1" dirty="0">
              <a:cs typeface="Times New Roman" panose="02020603050405020304" pitchFamily="18" charset="0"/>
            </a:endParaRPr>
          </a:p>
          <a:p>
            <a:pPr algn="ctr"/>
            <a:r>
              <a:rPr lang="ru-RU" sz="1600" b="1" dirty="0">
                <a:cs typeface="Times New Roman" panose="02020603050405020304" pitchFamily="18" charset="0"/>
              </a:rPr>
              <a:t>Начальник отдела сводного бюджетного планирования </a:t>
            </a:r>
          </a:p>
          <a:p>
            <a:pPr algn="ctr"/>
            <a:r>
              <a:rPr lang="ru-RU" sz="1600" b="1" dirty="0">
                <a:cs typeface="Times New Roman" panose="02020603050405020304" pitchFamily="18" charset="0"/>
              </a:rPr>
              <a:t>бюджетного управления </a:t>
            </a:r>
          </a:p>
          <a:p>
            <a:pPr algn="ctr"/>
            <a:r>
              <a:rPr lang="ru-RU" sz="1600" b="1" dirty="0">
                <a:cs typeface="Times New Roman" panose="02020603050405020304" pitchFamily="18" charset="0"/>
              </a:rPr>
              <a:t>Щепелина Светлана Евгеньевна, тел.</a:t>
            </a:r>
            <a:r>
              <a:rPr lang="en-US" sz="1600" b="1" dirty="0">
                <a:cs typeface="Times New Roman" panose="02020603050405020304" pitchFamily="18" charset="0"/>
              </a:rPr>
              <a:t>: (34676</a:t>
            </a:r>
            <a:r>
              <a:rPr lang="ru-RU" sz="1600" b="1" dirty="0">
                <a:cs typeface="Times New Roman" panose="02020603050405020304" pitchFamily="18" charset="0"/>
              </a:rPr>
              <a:t>) </a:t>
            </a:r>
            <a:r>
              <a:rPr lang="en-US" sz="1600" b="1" dirty="0">
                <a:cs typeface="Times New Roman" panose="02020603050405020304" pitchFamily="18" charset="0"/>
              </a:rPr>
              <a:t>2-</a:t>
            </a:r>
            <a:r>
              <a:rPr lang="ru-RU" sz="1600" b="1" dirty="0">
                <a:cs typeface="Times New Roman" panose="02020603050405020304" pitchFamily="18" charset="0"/>
              </a:rPr>
              <a:t>33</a:t>
            </a:r>
            <a:r>
              <a:rPr lang="en-US" sz="1600" b="1" dirty="0">
                <a:cs typeface="Times New Roman" panose="02020603050405020304" pitchFamily="18" charset="0"/>
              </a:rPr>
              <a:t>-</a:t>
            </a:r>
            <a:r>
              <a:rPr lang="ru-RU" sz="1600" b="1" dirty="0">
                <a:cs typeface="Times New Roman" panose="02020603050405020304" pitchFamily="18" charset="0"/>
              </a:rPr>
              <a:t>18</a:t>
            </a:r>
            <a:r>
              <a:rPr lang="en-US" sz="1600" b="1" dirty="0">
                <a:cs typeface="Times New Roman" panose="02020603050405020304" pitchFamily="18" charset="0"/>
              </a:rPr>
              <a:t> (</a:t>
            </a:r>
            <a:r>
              <a:rPr lang="ru-RU" sz="1600" b="1" dirty="0" err="1">
                <a:cs typeface="Times New Roman" panose="02020603050405020304" pitchFamily="18" charset="0"/>
              </a:rPr>
              <a:t>доб</a:t>
            </a:r>
            <a:r>
              <a:rPr lang="ru-RU" sz="1600" b="1" dirty="0">
                <a:cs typeface="Times New Roman" panose="02020603050405020304" pitchFamily="18" charset="0"/>
              </a:rPr>
              <a:t>.</a:t>
            </a:r>
            <a:r>
              <a:rPr lang="en-US" sz="1600" b="1" dirty="0">
                <a:cs typeface="Times New Roman" panose="02020603050405020304" pitchFamily="18" charset="0"/>
              </a:rPr>
              <a:t>114)</a:t>
            </a:r>
            <a:r>
              <a:rPr lang="ru-RU" sz="1600" b="1" dirty="0">
                <a:cs typeface="Times New Roman" panose="02020603050405020304" pitchFamily="18" charset="0"/>
              </a:rPr>
              <a:t> </a:t>
            </a:r>
            <a:endParaRPr lang="en-US" sz="1600" b="1" dirty="0">
              <a:cs typeface="Times New Roman" panose="02020603050405020304" pitchFamily="18" charset="0"/>
            </a:endParaRPr>
          </a:p>
          <a:p>
            <a:pPr algn="ctr"/>
            <a:r>
              <a:rPr lang="en-US" sz="1600" b="1" dirty="0">
                <a:cs typeface="Times New Roman" panose="02020603050405020304" pitchFamily="18" charset="0"/>
              </a:rPr>
              <a:t>E-mail: ShepelinaSE@uray.ru</a:t>
            </a:r>
            <a:endParaRPr lang="ru-RU" sz="1600" b="1" dirty="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1751265"/>
      </p:ext>
    </p:extLst>
  </p:cSld>
  <p:clrMapOvr>
    <a:masterClrMapping/>
  </p:clrMapOvr>
  <p:transition spd="slow" advClick="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16840</TotalTime>
  <Words>14867</Words>
  <Application>Microsoft Office PowerPoint</Application>
  <PresentationFormat>Произвольный</PresentationFormat>
  <Paragraphs>2706</Paragraphs>
  <Slides>67</Slides>
  <Notes>33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67</vt:i4>
      </vt:variant>
    </vt:vector>
  </HeadingPairs>
  <TitlesOfParts>
    <vt:vector size="75" baseType="lpstr">
      <vt:lpstr>Arial</vt:lpstr>
      <vt:lpstr>Calibri</vt:lpstr>
      <vt:lpstr>Oswald</vt:lpstr>
      <vt:lpstr>Times New Roman Cyr</vt:lpstr>
      <vt:lpstr>Times New Roman</vt:lpstr>
      <vt:lpstr>Wingdings</vt:lpstr>
      <vt:lpstr>Trebuchet MS</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10835</dc:creator>
  <cp:lastModifiedBy>ZorinaLV</cp:lastModifiedBy>
  <cp:revision>1153</cp:revision>
  <cp:lastPrinted>2025-03-29T16:01:52Z</cp:lastPrinted>
  <dcterms:created xsi:type="dcterms:W3CDTF">2024-08-05T04:42:40Z</dcterms:created>
  <dcterms:modified xsi:type="dcterms:W3CDTF">2026-06-03T12:14:22Z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2024-06-10T00:00:00Z</vt:filetime>
  </property>
  <property fmtid="{D5CDD505-2E9C-101B-9397-08002B2CF9AE}" pid="3" name="Creator">
    <vt:lpwstr>Microsoft® PowerPoint® 2016</vt:lpwstr>
  </property>
  <property fmtid="{D5CDD505-2E9C-101B-9397-08002B2CF9AE}" pid="4" name="LastSaved">
    <vt:filetime>2024-08-05T00:00:00Z</vt:filetime>
  </property>
</Properties>
</file>