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notesSlides/notesSlide38.xml" ContentType="application/vnd.openxmlformats-officedocument.presentationml.notesSl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notesSlides/notesSlide34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style5.xml" ContentType="application/vnd.ms-office.chartstyle+xml"/>
  <Override PartName="/ppt/changesInfos/changesInfo1.xml" ContentType="application/vnd.ms-powerpoint.changesinfo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notesSlides/notesSlide36.xml" ContentType="application/vnd.openxmlformats-officedocument.presentationml.notesSlid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notesSlides/notesSlide37.xml" ContentType="application/vnd.openxmlformats-officedocument.presentationml.notesSlid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charts/style4.xml" ContentType="application/vnd.ms-office.chart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9"/>
  </p:notesMasterIdLst>
  <p:sldIdLst>
    <p:sldId id="296" r:id="rId2"/>
    <p:sldId id="291" r:id="rId3"/>
    <p:sldId id="365" r:id="rId4"/>
    <p:sldId id="366" r:id="rId5"/>
    <p:sldId id="351" r:id="rId6"/>
    <p:sldId id="367" r:id="rId7"/>
    <p:sldId id="368" r:id="rId8"/>
    <p:sldId id="369" r:id="rId9"/>
    <p:sldId id="565" r:id="rId10"/>
    <p:sldId id="564" r:id="rId11"/>
    <p:sldId id="566" r:id="rId12"/>
    <p:sldId id="567" r:id="rId13"/>
    <p:sldId id="348" r:id="rId14"/>
    <p:sldId id="349" r:id="rId15"/>
    <p:sldId id="372" r:id="rId16"/>
    <p:sldId id="373" r:id="rId17"/>
    <p:sldId id="341" r:id="rId18"/>
    <p:sldId id="591" r:id="rId19"/>
    <p:sldId id="592" r:id="rId20"/>
    <p:sldId id="568" r:id="rId21"/>
    <p:sldId id="298" r:id="rId22"/>
    <p:sldId id="374" r:id="rId23"/>
    <p:sldId id="370" r:id="rId24"/>
    <p:sldId id="362" r:id="rId25"/>
    <p:sldId id="586" r:id="rId26"/>
    <p:sldId id="544" r:id="rId27"/>
    <p:sldId id="547" r:id="rId28"/>
    <p:sldId id="548" r:id="rId29"/>
    <p:sldId id="549" r:id="rId30"/>
    <p:sldId id="497" r:id="rId31"/>
    <p:sldId id="587" r:id="rId32"/>
    <p:sldId id="588" r:id="rId33"/>
    <p:sldId id="500" r:id="rId34"/>
    <p:sldId id="590" r:id="rId35"/>
    <p:sldId id="502" r:id="rId36"/>
    <p:sldId id="503" r:id="rId37"/>
    <p:sldId id="589" r:id="rId38"/>
    <p:sldId id="505" r:id="rId39"/>
    <p:sldId id="506" r:id="rId40"/>
    <p:sldId id="507" r:id="rId41"/>
    <p:sldId id="508" r:id="rId42"/>
    <p:sldId id="510" r:id="rId43"/>
    <p:sldId id="511" r:id="rId44"/>
    <p:sldId id="513" r:id="rId45"/>
    <p:sldId id="514" r:id="rId46"/>
    <p:sldId id="516" r:id="rId47"/>
    <p:sldId id="517" r:id="rId48"/>
    <p:sldId id="519" r:id="rId49"/>
    <p:sldId id="521" r:id="rId50"/>
    <p:sldId id="522" r:id="rId51"/>
    <p:sldId id="523" r:id="rId52"/>
    <p:sldId id="525" r:id="rId53"/>
    <p:sldId id="526" r:id="rId54"/>
    <p:sldId id="527" r:id="rId55"/>
    <p:sldId id="528" r:id="rId56"/>
    <p:sldId id="529" r:id="rId57"/>
    <p:sldId id="530" r:id="rId58"/>
    <p:sldId id="531" r:id="rId59"/>
    <p:sldId id="532" r:id="rId60"/>
    <p:sldId id="534" r:id="rId61"/>
    <p:sldId id="535" r:id="rId62"/>
    <p:sldId id="537" r:id="rId63"/>
    <p:sldId id="538" r:id="rId64"/>
    <p:sldId id="540" r:id="rId65"/>
    <p:sldId id="541" r:id="rId66"/>
    <p:sldId id="543" r:id="rId67"/>
    <p:sldId id="552" r:id="rId68"/>
    <p:sldId id="551" r:id="rId69"/>
    <p:sldId id="554" r:id="rId70"/>
    <p:sldId id="550" r:id="rId71"/>
    <p:sldId id="556" r:id="rId72"/>
    <p:sldId id="558" r:id="rId73"/>
    <p:sldId id="557" r:id="rId74"/>
    <p:sldId id="559" r:id="rId75"/>
    <p:sldId id="560" r:id="rId76"/>
    <p:sldId id="563" r:id="rId77"/>
    <p:sldId id="561" r:id="rId78"/>
  </p:sldIdLst>
  <p:sldSz cx="12192000" cy="6858000"/>
  <p:notesSz cx="9945688" cy="6858000"/>
  <p:embeddedFontLst>
    <p:embeddedFont>
      <p:font typeface="Oswald" charset="-52"/>
      <p:regular r:id="rId80"/>
      <p:bold r:id="rId81"/>
      <p:italic r:id="rId82"/>
      <p:boldItalic r:id="rId83"/>
    </p:embeddedFont>
    <p:embeddedFont>
      <p:font typeface="Calibri" pitchFamily="34" charset="0"/>
      <p:regular r:id="rId84"/>
      <p:bold r:id="rId85"/>
      <p:italic r:id="rId86"/>
      <p:boldItalic r:id="rId87"/>
    </p:embeddedFont>
    <p:embeddedFont>
      <p:font typeface="SimSun" pitchFamily="2" charset="-122"/>
      <p:regular r:id="rId88"/>
    </p:embeddedFont>
    <p:embeddedFont>
      <p:font typeface="Trebuchet MS" pitchFamily="34" charset="0"/>
      <p:regular r:id="rId89"/>
      <p:bold r:id="rId90"/>
      <p:italic r:id="rId91"/>
      <p:boldItalic r:id="rId9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ill" initials="K" lastIdx="1" clrIdx="0">
    <p:extLst>
      <p:ext uri="{19B8F6BF-5375-455C-9EA6-DF929625EA0E}">
        <p15:presenceInfo xmlns:p15="http://schemas.microsoft.com/office/powerpoint/2012/main" xmlns="" userId="9985a205d723ac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FF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11" autoAdjust="0"/>
    <p:restoredTop sz="94828" autoAdjust="0"/>
  </p:normalViewPr>
  <p:slideViewPr>
    <p:cSldViewPr>
      <p:cViewPr varScale="1">
        <p:scale>
          <a:sx n="106" d="100"/>
          <a:sy n="106" d="100"/>
        </p:scale>
        <p:origin x="-11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microsoft.com/office/2016/11/relationships/changesInfo" Target="changesInfos/changesInfo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87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3.fntdata"/><Relationship Id="rId90" Type="http://schemas.openxmlformats.org/officeDocument/2006/relationships/font" Target="fonts/font11.fntdata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93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ill" userId="9985a205d723ac17" providerId="LiveId" clId="{38BC55D0-EB71-49A3-A7D0-79DA4C6869B2}"/>
    <pc:docChg chg="undo redo custSel addSld delSld modSld sldOrd">
      <pc:chgData name="Kirill" userId="9985a205d723ac17" providerId="LiveId" clId="{38BC55D0-EB71-49A3-A7D0-79DA4C6869B2}" dt="2025-11-16T18:09:13.077" v="217" actId="20577"/>
      <pc:docMkLst>
        <pc:docMk/>
      </pc:docMkLst>
      <pc:sldChg chg="del">
        <pc:chgData name="Kirill" userId="9985a205d723ac17" providerId="LiveId" clId="{38BC55D0-EB71-49A3-A7D0-79DA4C6869B2}" dt="2025-11-16T17:21:58.901" v="11" actId="2696"/>
        <pc:sldMkLst>
          <pc:docMk/>
          <pc:sldMk cId="0" sldId="302"/>
        </pc:sldMkLst>
      </pc:sldChg>
      <pc:sldChg chg="del">
        <pc:chgData name="Kirill" userId="9985a205d723ac17" providerId="LiveId" clId="{38BC55D0-EB71-49A3-A7D0-79DA4C6869B2}" dt="2025-11-16T17:21:25.490" v="4" actId="2696"/>
        <pc:sldMkLst>
          <pc:docMk/>
          <pc:sldMk cId="0" sldId="340"/>
        </pc:sldMkLst>
      </pc:sldChg>
      <pc:sldChg chg="del">
        <pc:chgData name="Kirill" userId="9985a205d723ac17" providerId="LiveId" clId="{38BC55D0-EB71-49A3-A7D0-79DA4C6869B2}" dt="2025-11-16T17:21:51.016" v="10" actId="2696"/>
        <pc:sldMkLst>
          <pc:docMk/>
          <pc:sldMk cId="1645929310" sldId="389"/>
        </pc:sldMkLst>
      </pc:sldChg>
      <pc:sldChg chg="del">
        <pc:chgData name="Kirill" userId="9985a205d723ac17" providerId="LiveId" clId="{38BC55D0-EB71-49A3-A7D0-79DA4C6869B2}" dt="2025-11-16T17:21:33.189" v="5" actId="2696"/>
        <pc:sldMkLst>
          <pc:docMk/>
          <pc:sldMk cId="1761697802" sldId="490"/>
        </pc:sldMkLst>
      </pc:sldChg>
      <pc:sldChg chg="del">
        <pc:chgData name="Kirill" userId="9985a205d723ac17" providerId="LiveId" clId="{38BC55D0-EB71-49A3-A7D0-79DA4C6869B2}" dt="2025-11-16T17:21:36.789" v="6" actId="2696"/>
        <pc:sldMkLst>
          <pc:docMk/>
          <pc:sldMk cId="3239089160" sldId="496"/>
        </pc:sldMkLst>
      </pc:sldChg>
      <pc:sldChg chg="add del">
        <pc:chgData name="Kirill" userId="9985a205d723ac17" providerId="LiveId" clId="{38BC55D0-EB71-49A3-A7D0-79DA4C6869B2}" dt="2025-11-16T17:30:34.180" v="16"/>
        <pc:sldMkLst>
          <pc:docMk/>
          <pc:sldMk cId="0" sldId="497"/>
        </pc:sldMkLst>
      </pc:sldChg>
      <pc:sldChg chg="add del">
        <pc:chgData name="Kirill" userId="9985a205d723ac17" providerId="LiveId" clId="{38BC55D0-EB71-49A3-A7D0-79DA4C6869B2}" dt="2025-11-16T17:30:47.800" v="17"/>
        <pc:sldMkLst>
          <pc:docMk/>
          <pc:sldMk cId="0" sldId="498"/>
        </pc:sldMkLst>
      </pc:sldChg>
      <pc:sldChg chg="add del">
        <pc:chgData name="Kirill" userId="9985a205d723ac17" providerId="LiveId" clId="{38BC55D0-EB71-49A3-A7D0-79DA4C6869B2}" dt="2025-11-16T17:30:58.786" v="18"/>
        <pc:sldMkLst>
          <pc:docMk/>
          <pc:sldMk cId="0" sldId="499"/>
        </pc:sldMkLst>
      </pc:sldChg>
      <pc:sldChg chg="modSp mod">
        <pc:chgData name="Kirill" userId="9985a205d723ac17" providerId="LiveId" clId="{38BC55D0-EB71-49A3-A7D0-79DA4C6869B2}" dt="2025-11-16T17:32:17.259" v="26" actId="207"/>
        <pc:sldMkLst>
          <pc:docMk/>
          <pc:sldMk cId="0" sldId="502"/>
        </pc:sldMkLst>
        <pc:spChg chg="mod">
          <ac:chgData name="Kirill" userId="9985a205d723ac17" providerId="LiveId" clId="{38BC55D0-EB71-49A3-A7D0-79DA4C6869B2}" dt="2025-11-16T17:32:17.259" v="26" actId="207"/>
          <ac:spMkLst>
            <pc:docMk/>
            <pc:sldMk cId="0" sldId="502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2:11.349" v="25" actId="207"/>
          <ac:spMkLst>
            <pc:docMk/>
            <pc:sldMk cId="0" sldId="502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2:44.107" v="29" actId="207"/>
        <pc:sldMkLst>
          <pc:docMk/>
          <pc:sldMk cId="0" sldId="505"/>
        </pc:sldMkLst>
        <pc:spChg chg="mod">
          <ac:chgData name="Kirill" userId="9985a205d723ac17" providerId="LiveId" clId="{38BC55D0-EB71-49A3-A7D0-79DA4C6869B2}" dt="2025-11-16T17:32:44.107" v="29" actId="207"/>
          <ac:spMkLst>
            <pc:docMk/>
            <pc:sldMk cId="0" sldId="505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2:39.269" v="28" actId="207"/>
          <ac:spMkLst>
            <pc:docMk/>
            <pc:sldMk cId="0" sldId="505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05.220" v="32" actId="207"/>
        <pc:sldMkLst>
          <pc:docMk/>
          <pc:sldMk cId="0" sldId="506"/>
        </pc:sldMkLst>
        <pc:spChg chg="mod">
          <ac:chgData name="Kirill" userId="9985a205d723ac17" providerId="LiveId" clId="{38BC55D0-EB71-49A3-A7D0-79DA4C6869B2}" dt="2025-11-16T17:33:00.344" v="31" actId="207"/>
          <ac:spMkLst>
            <pc:docMk/>
            <pc:sldMk cId="0" sldId="506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05.220" v="32" actId="207"/>
          <ac:spMkLst>
            <pc:docMk/>
            <pc:sldMk cId="0" sldId="506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7:32:56.562" v="30" actId="207"/>
          <ac:spMkLst>
            <pc:docMk/>
            <pc:sldMk cId="0" sldId="506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20.961" v="34" actId="207"/>
        <pc:sldMkLst>
          <pc:docMk/>
          <pc:sldMk cId="0" sldId="510"/>
        </pc:sldMkLst>
        <pc:spChg chg="mod">
          <ac:chgData name="Kirill" userId="9985a205d723ac17" providerId="LiveId" clId="{38BC55D0-EB71-49A3-A7D0-79DA4C6869B2}" dt="2025-11-16T17:33:20.961" v="34" actId="207"/>
          <ac:spMkLst>
            <pc:docMk/>
            <pc:sldMk cId="0" sldId="510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17.583" v="33" actId="207"/>
          <ac:spMkLst>
            <pc:docMk/>
            <pc:sldMk cId="0" sldId="510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50.235" v="37" actId="207"/>
        <pc:sldMkLst>
          <pc:docMk/>
          <pc:sldMk cId="0" sldId="513"/>
        </pc:sldMkLst>
        <pc:spChg chg="mod">
          <ac:chgData name="Kirill" userId="9985a205d723ac17" providerId="LiveId" clId="{38BC55D0-EB71-49A3-A7D0-79DA4C6869B2}" dt="2025-11-16T17:33:50.235" v="37" actId="207"/>
          <ac:spMkLst>
            <pc:docMk/>
            <pc:sldMk cId="0" sldId="513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43.414" v="35" actId="207"/>
          <ac:spMkLst>
            <pc:docMk/>
            <pc:sldMk cId="0" sldId="513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3:46.953" v="36" actId="207"/>
          <ac:spMkLst>
            <pc:docMk/>
            <pc:sldMk cId="0" sldId="513"/>
            <ac:spMk id="15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4:02.691" v="38" actId="207"/>
        <pc:sldMkLst>
          <pc:docMk/>
          <pc:sldMk cId="0" sldId="516"/>
        </pc:sldMkLst>
        <pc:spChg chg="mod">
          <ac:chgData name="Kirill" userId="9985a205d723ac17" providerId="LiveId" clId="{38BC55D0-EB71-49A3-A7D0-79DA4C6869B2}" dt="2025-11-16T17:34:02.691" v="38" actId="207"/>
          <ac:spMkLst>
            <pc:docMk/>
            <pc:sldMk cId="0" sldId="516"/>
            <ac:spMk id="10" creationId="{00000000-0000-0000-0000-000000000000}"/>
          </ac:spMkLst>
        </pc:spChg>
      </pc:sldChg>
      <pc:sldChg chg="modSp mod">
        <pc:chgData name="Kirill" userId="9985a205d723ac17" providerId="LiveId" clId="{38BC55D0-EB71-49A3-A7D0-79DA4C6869B2}" dt="2025-11-16T17:34:35.302" v="40" actId="207"/>
        <pc:sldMkLst>
          <pc:docMk/>
          <pc:sldMk cId="0" sldId="521"/>
        </pc:sldMkLst>
        <pc:spChg chg="mod">
          <ac:chgData name="Kirill" userId="9985a205d723ac17" providerId="LiveId" clId="{38BC55D0-EB71-49A3-A7D0-79DA4C6869B2}" dt="2025-11-16T17:34:35.302" v="40" actId="207"/>
          <ac:spMkLst>
            <pc:docMk/>
            <pc:sldMk cId="0" sldId="521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4:31.177" v="39" actId="207"/>
          <ac:spMkLst>
            <pc:docMk/>
            <pc:sldMk cId="0" sldId="521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4:52.359" v="42" actId="207"/>
        <pc:sldMkLst>
          <pc:docMk/>
          <pc:sldMk cId="0" sldId="522"/>
        </pc:sldMkLst>
        <pc:spChg chg="mod">
          <ac:chgData name="Kirill" userId="9985a205d723ac17" providerId="LiveId" clId="{38BC55D0-EB71-49A3-A7D0-79DA4C6869B2}" dt="2025-11-16T17:34:52.359" v="42" actId="207"/>
          <ac:spMkLst>
            <pc:docMk/>
            <pc:sldMk cId="0" sldId="522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7:34:48.904" v="41" actId="207"/>
          <ac:spMkLst>
            <pc:docMk/>
            <pc:sldMk cId="0" sldId="522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5:16.392" v="44" actId="207"/>
        <pc:sldMkLst>
          <pc:docMk/>
          <pc:sldMk cId="0" sldId="525"/>
        </pc:sldMkLst>
        <pc:spChg chg="mod">
          <ac:chgData name="Kirill" userId="9985a205d723ac17" providerId="LiveId" clId="{38BC55D0-EB71-49A3-A7D0-79DA4C6869B2}" dt="2025-11-16T17:35:16.392" v="44" actId="207"/>
          <ac:spMkLst>
            <pc:docMk/>
            <pc:sldMk cId="0" sldId="525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5:11.830" v="43" actId="207"/>
          <ac:spMkLst>
            <pc:docMk/>
            <pc:sldMk cId="0" sldId="525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5:28.684" v="45" actId="207"/>
        <pc:sldMkLst>
          <pc:docMk/>
          <pc:sldMk cId="0" sldId="528"/>
        </pc:sldMkLst>
        <pc:spChg chg="mod">
          <ac:chgData name="Kirill" userId="9985a205d723ac17" providerId="LiveId" clId="{38BC55D0-EB71-49A3-A7D0-79DA4C6869B2}" dt="2025-11-16T17:35:28.684" v="45" actId="207"/>
          <ac:spMkLst>
            <pc:docMk/>
            <pc:sldMk cId="0" sldId="528"/>
            <ac:spMk id="10" creationId="{00000000-0000-0000-0000-000000000000}"/>
          </ac:spMkLst>
        </pc:spChg>
      </pc:sldChg>
      <pc:sldChg chg="modSp mod">
        <pc:chgData name="Kirill" userId="9985a205d723ac17" providerId="LiveId" clId="{38BC55D0-EB71-49A3-A7D0-79DA4C6869B2}" dt="2025-11-16T17:35:51.403" v="48" actId="207"/>
        <pc:sldMkLst>
          <pc:docMk/>
          <pc:sldMk cId="0" sldId="531"/>
        </pc:sldMkLst>
        <pc:spChg chg="mod">
          <ac:chgData name="Kirill" userId="9985a205d723ac17" providerId="LiveId" clId="{38BC55D0-EB71-49A3-A7D0-79DA4C6869B2}" dt="2025-11-16T17:35:51.403" v="48" actId="207"/>
          <ac:spMkLst>
            <pc:docMk/>
            <pc:sldMk cId="0" sldId="531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5:47.153" v="47" actId="207"/>
          <ac:spMkLst>
            <pc:docMk/>
            <pc:sldMk cId="0" sldId="531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5:43.238" v="46" actId="207"/>
          <ac:spMkLst>
            <pc:docMk/>
            <pc:sldMk cId="0" sldId="531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13.012" v="52" actId="207"/>
        <pc:sldMkLst>
          <pc:docMk/>
          <pc:sldMk cId="0" sldId="534"/>
        </pc:sldMkLst>
        <pc:spChg chg="mod">
          <ac:chgData name="Kirill" userId="9985a205d723ac17" providerId="LiveId" clId="{38BC55D0-EB71-49A3-A7D0-79DA4C6869B2}" dt="2025-11-16T17:36:13.012" v="52" actId="207"/>
          <ac:spMkLst>
            <pc:docMk/>
            <pc:sldMk cId="0" sldId="534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6:07.439" v="51" actId="207"/>
          <ac:spMkLst>
            <pc:docMk/>
            <pc:sldMk cId="0" sldId="534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6:03.634" v="50" actId="207"/>
          <ac:spMkLst>
            <pc:docMk/>
            <pc:sldMk cId="0" sldId="534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25.371" v="54" actId="207"/>
        <pc:sldMkLst>
          <pc:docMk/>
          <pc:sldMk cId="0" sldId="537"/>
        </pc:sldMkLst>
        <pc:spChg chg="mod">
          <ac:chgData name="Kirill" userId="9985a205d723ac17" providerId="LiveId" clId="{38BC55D0-EB71-49A3-A7D0-79DA4C6869B2}" dt="2025-11-16T17:36:25.371" v="54" actId="207"/>
          <ac:spMkLst>
            <pc:docMk/>
            <pc:sldMk cId="0" sldId="537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6:22.273" v="53" actId="207"/>
          <ac:spMkLst>
            <pc:docMk/>
            <pc:sldMk cId="0" sldId="537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37.715" v="55" actId="207"/>
        <pc:sldMkLst>
          <pc:docMk/>
          <pc:sldMk cId="0" sldId="543"/>
        </pc:sldMkLst>
        <pc:spChg chg="mod">
          <ac:chgData name="Kirill" userId="9985a205d723ac17" providerId="LiveId" clId="{38BC55D0-EB71-49A3-A7D0-79DA4C6869B2}" dt="2025-11-16T17:36:37.715" v="55" actId="207"/>
          <ac:spMkLst>
            <pc:docMk/>
            <pc:sldMk cId="0" sldId="543"/>
            <ac:spMk id="10" creationId="{00000000-0000-0000-0000-000000000000}"/>
          </ac:spMkLst>
        </pc:spChg>
      </pc:sldChg>
      <pc:sldChg chg="add ord">
        <pc:chgData name="Kirill" userId="9985a205d723ac17" providerId="LiveId" clId="{38BC55D0-EB71-49A3-A7D0-79DA4C6869B2}" dt="2025-11-16T17:20:48.006" v="2"/>
        <pc:sldMkLst>
          <pc:docMk/>
          <pc:sldMk cId="0" sldId="544"/>
        </pc:sldMkLst>
      </pc:sldChg>
      <pc:sldChg chg="add del">
        <pc:chgData name="Kirill" userId="9985a205d723ac17" providerId="LiveId" clId="{38BC55D0-EB71-49A3-A7D0-79DA4C6869B2}" dt="2025-11-16T17:31:14.088" v="19" actId="2696"/>
        <pc:sldMkLst>
          <pc:docMk/>
          <pc:sldMk cId="0" sldId="545"/>
        </pc:sldMkLst>
      </pc:sldChg>
      <pc:sldChg chg="add">
        <pc:chgData name="Kirill" userId="9985a205d723ac17" providerId="LiveId" clId="{38BC55D0-EB71-49A3-A7D0-79DA4C6869B2}" dt="2025-11-16T17:29:04.059" v="12"/>
        <pc:sldMkLst>
          <pc:docMk/>
          <pc:sldMk cId="0" sldId="546"/>
        </pc:sldMkLst>
      </pc:sldChg>
      <pc:sldChg chg="add">
        <pc:chgData name="Kirill" userId="9985a205d723ac17" providerId="LiveId" clId="{38BC55D0-EB71-49A3-A7D0-79DA4C6869B2}" dt="2025-11-16T17:29:41.688" v="13"/>
        <pc:sldMkLst>
          <pc:docMk/>
          <pc:sldMk cId="1761697802" sldId="547"/>
        </pc:sldMkLst>
      </pc:sldChg>
      <pc:sldChg chg="add">
        <pc:chgData name="Kirill" userId="9985a205d723ac17" providerId="LiveId" clId="{38BC55D0-EB71-49A3-A7D0-79DA4C6869B2}" dt="2025-11-16T17:29:54.550" v="14"/>
        <pc:sldMkLst>
          <pc:docMk/>
          <pc:sldMk cId="1244142552" sldId="548"/>
        </pc:sldMkLst>
      </pc:sldChg>
      <pc:sldChg chg="add">
        <pc:chgData name="Kirill" userId="9985a205d723ac17" providerId="LiveId" clId="{38BC55D0-EB71-49A3-A7D0-79DA4C6869B2}" dt="2025-11-16T17:30:21.398" v="15"/>
        <pc:sldMkLst>
          <pc:docMk/>
          <pc:sldMk cId="734441363" sldId="549"/>
        </pc:sldMkLst>
      </pc:sldChg>
      <pc:sldChg chg="delSp modSp add mod">
        <pc:chgData name="Kirill" userId="9985a205d723ac17" providerId="LiveId" clId="{38BC55D0-EB71-49A3-A7D0-79DA4C6869B2}" dt="2025-11-16T18:06:27.290" v="187" actId="478"/>
        <pc:sldMkLst>
          <pc:docMk/>
          <pc:sldMk cId="2097547959" sldId="550"/>
        </pc:sldMkLst>
        <pc:spChg chg="mod">
          <ac:chgData name="Kirill" userId="9985a205d723ac17" providerId="LiveId" clId="{38BC55D0-EB71-49A3-A7D0-79DA4C6869B2}" dt="2025-11-16T17:59:29.317" v="148" actId="14100"/>
          <ac:spMkLst>
            <pc:docMk/>
            <pc:sldMk cId="2097547959" sldId="550"/>
            <ac:spMk id="8" creationId="{00000000-0000-0000-0000-000000000000}"/>
          </ac:spMkLst>
        </pc:spChg>
        <pc:spChg chg="mod">
          <ac:chgData name="Kirill" userId="9985a205d723ac17" providerId="LiveId" clId="{38BC55D0-EB71-49A3-A7D0-79DA4C6869B2}" dt="2025-11-16T18:02:12.554" v="155" actId="255"/>
          <ac:spMkLst>
            <pc:docMk/>
            <pc:sldMk cId="2097547959" sldId="550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8:03:41.583" v="168" actId="20577"/>
          <ac:spMkLst>
            <pc:docMk/>
            <pc:sldMk cId="2097547959" sldId="550"/>
            <ac:spMk id="11" creationId="{00000000-0000-0000-0000-000000000000}"/>
          </ac:spMkLst>
        </pc:spChg>
        <pc:spChg chg="mod">
          <ac:chgData name="Kirill" userId="9985a205d723ac17" providerId="LiveId" clId="{38BC55D0-EB71-49A3-A7D0-79DA4C6869B2}" dt="2025-11-16T18:02:41.634" v="162" actId="20577"/>
          <ac:spMkLst>
            <pc:docMk/>
            <pc:sldMk cId="2097547959" sldId="550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8:02:21.731" v="156" actId="1076"/>
          <ac:spMkLst>
            <pc:docMk/>
            <pc:sldMk cId="2097547959" sldId="550"/>
            <ac:spMk id="18" creationId="{00000000-0000-0000-0000-000000000000}"/>
          </ac:spMkLst>
        </pc:spChg>
        <pc:spChg chg="mod">
          <ac:chgData name="Kirill" userId="9985a205d723ac17" providerId="LiveId" clId="{38BC55D0-EB71-49A3-A7D0-79DA4C6869B2}" dt="2025-11-16T18:04:39.632" v="174" actId="1076"/>
          <ac:spMkLst>
            <pc:docMk/>
            <pc:sldMk cId="2097547959" sldId="550"/>
            <ac:spMk id="20" creationId="{00000000-0000-0000-0000-000000000000}"/>
          </ac:spMkLst>
        </pc:spChg>
        <pc:graphicFrameChg chg="mod modGraphic">
          <ac:chgData name="Kirill" userId="9985a205d723ac17" providerId="LiveId" clId="{38BC55D0-EB71-49A3-A7D0-79DA4C6869B2}" dt="2025-11-16T18:06:03.345" v="186" actId="255"/>
          <ac:graphicFrameMkLst>
            <pc:docMk/>
            <pc:sldMk cId="2097547959" sldId="550"/>
            <ac:graphicFrameMk id="19" creationId="{00000000-0000-0000-0000-000000000000}"/>
          </ac:graphicFrameMkLst>
        </pc:graphicFrameChg>
        <pc:picChg chg="del">
          <ac:chgData name="Kirill" userId="9985a205d723ac17" providerId="LiveId" clId="{38BC55D0-EB71-49A3-A7D0-79DA4C6869B2}" dt="2025-11-16T18:06:27.290" v="187" actId="478"/>
          <ac:picMkLst>
            <pc:docMk/>
            <pc:sldMk cId="2097547959" sldId="550"/>
            <ac:picMk id="15" creationId="{00000000-0000-0000-0000-000000000000}"/>
          </ac:picMkLst>
        </pc:picChg>
        <pc:picChg chg="mod">
          <ac:chgData name="Kirill" userId="9985a205d723ac17" providerId="LiveId" clId="{38BC55D0-EB71-49A3-A7D0-79DA4C6869B2}" dt="2025-11-16T17:59:36.960" v="149" actId="14100"/>
          <ac:picMkLst>
            <pc:docMk/>
            <pc:sldMk cId="2097547959" sldId="550"/>
            <ac:picMk id="4099" creationId="{00000000-0000-0000-0000-000000000000}"/>
          </ac:picMkLst>
        </pc:picChg>
      </pc:sldChg>
      <pc:sldChg chg="modSp add mod">
        <pc:chgData name="Kirill" userId="9985a205d723ac17" providerId="LiveId" clId="{38BC55D0-EB71-49A3-A7D0-79DA4C6869B2}" dt="2025-11-16T18:09:13.077" v="217" actId="20577"/>
        <pc:sldMkLst>
          <pc:docMk/>
          <pc:sldMk cId="321575641" sldId="551"/>
        </pc:sldMkLst>
        <pc:spChg chg="mod">
          <ac:chgData name="Kirill" userId="9985a205d723ac17" providerId="LiveId" clId="{38BC55D0-EB71-49A3-A7D0-79DA4C6869B2}" dt="2025-11-16T18:09:13.077" v="217" actId="20577"/>
          <ac:spMkLst>
            <pc:docMk/>
            <pc:sldMk cId="321575641" sldId="551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Relationship Id="rId4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Relationship Id="rId4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44;&#1077;&#1087;&#1091;&#1090;&#1072;&#1090;&#1089;&#1082;&#1080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344407814815097E-2"/>
          <c:y val="2.5699147315210148E-2"/>
          <c:w val="0.9156028273608926"/>
          <c:h val="0.85390866414929023"/>
        </c:manualLayout>
      </c:layout>
      <c:bar3DChart>
        <c:barDir val="col"/>
        <c:grouping val="clustered"/>
        <c:ser>
          <c:idx val="0"/>
          <c:order val="0"/>
          <c:tx>
            <c:strRef>
              <c:f>'слайд 1'!$A$2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5.0131912060731474E-3"/>
                  <c:y val="0.2317659225013694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33-492E-A59E-9F281D073D83}"/>
                </c:ext>
              </c:extLst>
            </c:dLbl>
            <c:dLbl>
              <c:idx val="1"/>
              <c:layout>
                <c:manualLayout>
                  <c:x val="0"/>
                  <c:y val="0.263370366478829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33-492E-A59E-9F281D073D83}"/>
                </c:ext>
              </c:extLst>
            </c:dLbl>
            <c:dLbl>
              <c:idx val="2"/>
              <c:layout>
                <c:manualLayout>
                  <c:x val="-2.5065956030365742E-3"/>
                  <c:y val="0.235277527387752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33-492E-A59E-9F281D073D83}"/>
                </c:ext>
              </c:extLst>
            </c:dLbl>
            <c:dLbl>
              <c:idx val="3"/>
              <c:layout>
                <c:manualLayout>
                  <c:x val="1.2532978015181945E-3"/>
                  <c:y val="0.2352775273877530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1'!$B$2:$E$2</c:f>
              <c:numCache>
                <c:formatCode>#,##0.0</c:formatCode>
                <c:ptCount val="4"/>
                <c:pt idx="0">
                  <c:v>4879.8</c:v>
                </c:pt>
                <c:pt idx="1">
                  <c:v>5500.5</c:v>
                </c:pt>
                <c:pt idx="2">
                  <c:v>5929.6</c:v>
                </c:pt>
                <c:pt idx="3">
                  <c:v>5466.3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33-492E-A59E-9F281D073D83}"/>
            </c:ext>
          </c:extLst>
        </c:ser>
        <c:ser>
          <c:idx val="1"/>
          <c:order val="1"/>
          <c:tx>
            <c:strRef>
              <c:f>'слайд 1'!$A$3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2532978015182927E-3"/>
                  <c:y val="0.2598587615924465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33-492E-A59E-9F281D073D83}"/>
                </c:ext>
              </c:extLst>
            </c:dLbl>
            <c:dLbl>
              <c:idx val="1"/>
              <c:layout>
                <c:manualLayout>
                  <c:x val="2.5065956030365282E-3"/>
                  <c:y val="0.3055096251154427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33-492E-A59E-9F281D073D83}"/>
                </c:ext>
              </c:extLst>
            </c:dLbl>
            <c:dLbl>
              <c:idx val="2"/>
              <c:layout>
                <c:manualLayout>
                  <c:x val="3.7598934045548591E-3"/>
                  <c:y val="0.2949748104562874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33-492E-A59E-9F281D073D83}"/>
                </c:ext>
              </c:extLst>
            </c:dLbl>
            <c:dLbl>
              <c:idx val="3"/>
              <c:layout>
                <c:manualLayout>
                  <c:x val="5.0131912060730538E-3"/>
                  <c:y val="0.2247427127285999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1'!$B$3:$E$3</c:f>
              <c:numCache>
                <c:formatCode>#,##0.0</c:formatCode>
                <c:ptCount val="4"/>
                <c:pt idx="0">
                  <c:v>5004.7</c:v>
                </c:pt>
                <c:pt idx="1">
                  <c:v>5649.7</c:v>
                </c:pt>
                <c:pt idx="2">
                  <c:v>6096.1</c:v>
                </c:pt>
                <c:pt idx="3">
                  <c:v>5647.7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33-492E-A59E-9F281D073D83}"/>
            </c:ext>
          </c:extLst>
        </c:ser>
        <c:ser>
          <c:idx val="2"/>
          <c:order val="2"/>
          <c:tx>
            <c:strRef>
              <c:f>'слайд 1'!$A$4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6.5171485678950855E-2"/>
                  <c:y val="4.916274491370353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F33-492E-A59E-9F281D073D83}"/>
                </c:ext>
              </c:extLst>
            </c:dLbl>
            <c:dLbl>
              <c:idx val="1"/>
              <c:layout>
                <c:manualLayout>
                  <c:x val="5.1385209862249773E-2"/>
                  <c:y val="2.80928390910749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33-492E-A59E-9F281D073D83}"/>
                </c:ext>
              </c:extLst>
            </c:dLbl>
            <c:dLbl>
              <c:idx val="2"/>
              <c:layout>
                <c:manualLayout>
                  <c:x val="4.2612125251621946E-2"/>
                  <c:y val="2.80928390910749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F33-492E-A59E-9F281D073D83}"/>
                </c:ext>
              </c:extLst>
            </c:dLbl>
            <c:dLbl>
              <c:idx val="3"/>
              <c:layout>
                <c:manualLayout>
                  <c:x val="6.1411592274395854E-2"/>
                  <c:y val="3.160444397745949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1'!$B$4:$E$4</c:f>
              <c:numCache>
                <c:formatCode>#,##0.0</c:formatCode>
                <c:ptCount val="4"/>
                <c:pt idx="0">
                  <c:v>-124.89999999999965</c:v>
                </c:pt>
                <c:pt idx="1">
                  <c:v>-149.19999999999982</c:v>
                </c:pt>
                <c:pt idx="2">
                  <c:v>-166.5</c:v>
                </c:pt>
                <c:pt idx="3">
                  <c:v>-181.39999999999964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33-492E-A59E-9F281D073D83}"/>
            </c:ext>
          </c:extLst>
        </c:ser>
        <c:dLbls/>
        <c:shape val="box"/>
        <c:axId val="114717056"/>
        <c:axId val="114718592"/>
        <c:axId val="0"/>
      </c:bar3DChart>
      <c:catAx>
        <c:axId val="1147170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14718592"/>
        <c:crosses val="autoZero"/>
        <c:auto val="1"/>
        <c:lblAlgn val="ctr"/>
        <c:lblOffset val="100"/>
      </c:catAx>
      <c:valAx>
        <c:axId val="1147185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147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7.1372457753125923E-2"/>
          <c:y val="1.7643752763357518E-2"/>
          <c:w val="0.86341310784427749"/>
          <c:h val="0.77306117608422065"/>
        </c:manualLayout>
      </c:layout>
      <c:barChart>
        <c:barDir val="col"/>
        <c:grouping val="clustered"/>
        <c:ser>
          <c:idx val="0"/>
          <c:order val="0"/>
          <c:tx>
            <c:strRef>
              <c:f>'слайд 2'!$A$14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'слайд 2'!$B$14:$E$14</c:f>
              <c:numCache>
                <c:formatCode>#,##0.0</c:formatCode>
                <c:ptCount val="4"/>
                <c:pt idx="0">
                  <c:v>1815.5</c:v>
                </c:pt>
                <c:pt idx="1">
                  <c:v>2088.4</c:v>
                </c:pt>
                <c:pt idx="2">
                  <c:v>2154.6999999999998</c:v>
                </c:pt>
                <c:pt idx="3">
                  <c:v>2320.4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3E-4CE2-B880-9D54C05B0281}"/>
            </c:ext>
          </c:extLst>
        </c:ser>
        <c:ser>
          <c:idx val="1"/>
          <c:order val="1"/>
          <c:tx>
            <c:strRef>
              <c:f>'слайд 2'!$A$15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'слайд 2'!$B$15:$E$15</c:f>
              <c:numCache>
                <c:formatCode>#,##0.0</c:formatCode>
                <c:ptCount val="4"/>
                <c:pt idx="0">
                  <c:v>175.6</c:v>
                </c:pt>
                <c:pt idx="1">
                  <c:v>161.4</c:v>
                </c:pt>
                <c:pt idx="2">
                  <c:v>156.6</c:v>
                </c:pt>
                <c:pt idx="3">
                  <c:v>151.80000000000001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3E-4CE2-B880-9D54C05B0281}"/>
            </c:ext>
          </c:extLst>
        </c:ser>
        <c:ser>
          <c:idx val="2"/>
          <c:order val="2"/>
          <c:tx>
            <c:strRef>
              <c:f>'слайд 2'!$A$16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'слайд 2'!$B$16:$E$16</c:f>
              <c:numCache>
                <c:formatCode>#,##0.0</c:formatCode>
                <c:ptCount val="4"/>
                <c:pt idx="0">
                  <c:v>2888.7</c:v>
                </c:pt>
                <c:pt idx="1">
                  <c:v>3250.7</c:v>
                </c:pt>
                <c:pt idx="2">
                  <c:v>3618.3</c:v>
                </c:pt>
                <c:pt idx="3">
                  <c:v>2994.1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3E-4CE2-B880-9D54C05B0281}"/>
            </c:ext>
          </c:extLst>
        </c:ser>
        <c:dLbls/>
        <c:gapWidth val="219"/>
        <c:overlap val="-27"/>
        <c:axId val="114816128"/>
        <c:axId val="114817664"/>
      </c:barChart>
      <c:lineChart>
        <c:grouping val="standard"/>
        <c:ser>
          <c:idx val="3"/>
          <c:order val="3"/>
          <c:tx>
            <c:strRef>
              <c:f>'слайд 2'!$A$17</c:f>
              <c:strCache>
                <c:ptCount val="1"/>
                <c:pt idx="0">
                  <c:v>Всего доходов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square"/>
            <c:size val="10"/>
            <c:spPr>
              <a:solidFill>
                <a:srgbClr val="C0504D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'слайд 2'!$B$17:$E$17</c:f>
              <c:numCache>
                <c:formatCode>#,##0.0</c:formatCode>
                <c:ptCount val="4"/>
                <c:pt idx="0">
                  <c:v>4879.7999999999993</c:v>
                </c:pt>
                <c:pt idx="1">
                  <c:v>5500.5</c:v>
                </c:pt>
                <c:pt idx="2">
                  <c:v>5929.6</c:v>
                </c:pt>
                <c:pt idx="3">
                  <c:v>5466.3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33E-4CE2-B880-9D54C05B0281}"/>
            </c:ext>
          </c:extLst>
        </c:ser>
        <c:dLbls/>
        <c:marker val="1"/>
        <c:axId val="114816128"/>
        <c:axId val="114817664"/>
      </c:lineChart>
      <c:catAx>
        <c:axId val="1148161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14817664"/>
        <c:crosses val="autoZero"/>
        <c:auto val="1"/>
        <c:lblAlgn val="ctr"/>
        <c:lblOffset val="100"/>
      </c:catAx>
      <c:valAx>
        <c:axId val="114817664"/>
        <c:scaling>
          <c:orientation val="minMax"/>
        </c:scaling>
        <c:axPos val="l"/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1481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30544947626367924"/>
          <c:y val="1.5343617762065482E-3"/>
          <c:w val="0.69455042551499269"/>
          <c:h val="0.79921667070388269"/>
        </c:manualLayout>
      </c:layout>
      <c:barChart>
        <c:barDir val="bar"/>
        <c:grouping val="stacked"/>
        <c:ser>
          <c:idx val="0"/>
          <c:order val="0"/>
          <c:tx>
            <c:strRef>
              <c:f>'слайд 2'!$A$21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2'!$B$21:$E$21</c:f>
              <c:numCache>
                <c:formatCode>#,##0.0</c:formatCode>
                <c:ptCount val="4"/>
                <c:pt idx="0">
                  <c:v>37.204393622689452</c:v>
                </c:pt>
                <c:pt idx="1">
                  <c:v>37.968147771071202</c:v>
                </c:pt>
                <c:pt idx="2">
                  <c:v>36.338032919590013</c:v>
                </c:pt>
                <c:pt idx="3">
                  <c:v>42.449188665093239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C3-4CE4-905E-B02DFCA6D171}"/>
            </c:ext>
          </c:extLst>
        </c:ser>
        <c:ser>
          <c:idx val="1"/>
          <c:order val="1"/>
          <c:tx>
            <c:strRef>
              <c:f>'слайд 2'!$A$22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2'!$B$22:$E$22</c:f>
              <c:numCache>
                <c:formatCode>#,##0.0</c:formatCode>
                <c:ptCount val="4"/>
                <c:pt idx="0">
                  <c:v>3.5985081355793267</c:v>
                </c:pt>
                <c:pt idx="1">
                  <c:v>2.9343320485782853</c:v>
                </c:pt>
                <c:pt idx="2">
                  <c:v>2.6409875876956366</c:v>
                </c:pt>
                <c:pt idx="3">
                  <c:v>2.7770155315295542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C3-4CE4-905E-B02DFCA6D171}"/>
            </c:ext>
          </c:extLst>
        </c:ser>
        <c:ser>
          <c:idx val="2"/>
          <c:order val="2"/>
          <c:tx>
            <c:strRef>
              <c:f>'слайд 2'!$A$23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9800995024875822E-2"/>
                  <c:y val="-1.389502494649327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600" b="1" dirty="0"/>
                      <a:t>5</a:t>
                    </a:r>
                    <a:r>
                      <a:rPr lang="en-US" dirty="0"/>
                      <a:t>9,2%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4827104634308771"/>
                      <c:h val="5.8386894825164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D8C3-4CE4-905E-B02DFCA6D17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 dirty="0"/>
                      <a:t>5</a:t>
                    </a:r>
                    <a:r>
                      <a:rPr lang="en-US" dirty="0"/>
                      <a:t>9,1%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8C3-4CE4-905E-B02DFCA6D17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b="1" dirty="0"/>
                      <a:t>6</a:t>
                    </a:r>
                    <a:r>
                      <a:rPr lang="en-US" dirty="0"/>
                      <a:t>1,0%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C3-4CE4-905E-B02DFCA6D17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b="1" dirty="0"/>
                      <a:t>5</a:t>
                    </a:r>
                    <a:r>
                      <a:rPr lang="en-US" dirty="0"/>
                      <a:t>4,8%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C3-4CE4-905E-B02DFCA6D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2'!$B$23:$E$23</c:f>
              <c:numCache>
                <c:formatCode>#,##0.0</c:formatCode>
                <c:ptCount val="4"/>
                <c:pt idx="0">
                  <c:v>59.197098241731219</c:v>
                </c:pt>
                <c:pt idx="1">
                  <c:v>59.097520180350529</c:v>
                </c:pt>
                <c:pt idx="2">
                  <c:v>61.020979492714496</c:v>
                </c:pt>
                <c:pt idx="3">
                  <c:v>54.773795803377062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C3-4CE4-905E-B02DFCA6D171}"/>
            </c:ext>
          </c:extLst>
        </c:ser>
        <c:dLbls/>
        <c:overlap val="100"/>
        <c:axId val="116748288"/>
        <c:axId val="116749824"/>
      </c:barChart>
      <c:catAx>
        <c:axId val="1167482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6749824"/>
        <c:crosses val="autoZero"/>
        <c:auto val="1"/>
        <c:lblAlgn val="ctr"/>
        <c:lblOffset val="100"/>
      </c:catAx>
      <c:valAx>
        <c:axId val="116749824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11674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918313436626918"/>
          <c:y val="0"/>
          <c:w val="0.48450388554371882"/>
          <c:h val="0.80014406532516769"/>
        </c:manualLayout>
      </c:layout>
      <c:barChart>
        <c:barDir val="bar"/>
        <c:grouping val="stacked"/>
        <c:ser>
          <c:idx val="0"/>
          <c:order val="0"/>
          <c:tx>
            <c:strRef>
              <c:f>'налоговые доходы'!$A$2</c:f>
              <c:strCache>
                <c:ptCount val="1"/>
                <c:pt idx="0">
                  <c:v>  Налог на доходы физических лиц 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доходы'!$B$2:$E$2</c:f>
              <c:numCache>
                <c:formatCode>#,##0.0</c:formatCode>
                <c:ptCount val="4"/>
                <c:pt idx="0">
                  <c:v>1499.5</c:v>
                </c:pt>
                <c:pt idx="1">
                  <c:v>1709.4</c:v>
                </c:pt>
                <c:pt idx="2">
                  <c:v>1752.4</c:v>
                </c:pt>
                <c:pt idx="3">
                  <c:v>1901.3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6B-4154-B02C-FF6F37DFA2A8}"/>
            </c:ext>
          </c:extLst>
        </c:ser>
        <c:ser>
          <c:idx val="1"/>
          <c:order val="1"/>
          <c:tx>
            <c:strRef>
              <c:f>'налоговые доходы'!$A$3</c:f>
              <c:strCache>
                <c:ptCount val="1"/>
                <c:pt idx="0">
                  <c:v>  Акцизы по подакцизным товарам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3390060113453559E-3"/>
                  <c:y val="-0.132038879800230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6B-4154-B02C-FF6F37DFA2A8}"/>
                </c:ext>
              </c:extLst>
            </c:dLbl>
            <c:dLbl>
              <c:idx val="1"/>
              <c:layout>
                <c:manualLayout>
                  <c:x val="6.6511726356786195E-3"/>
                  <c:y val="-0.1388625036384523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6B-4154-B02C-FF6F37DFA2A8}"/>
                </c:ext>
              </c:extLst>
            </c:dLbl>
            <c:dLbl>
              <c:idx val="2"/>
              <c:layout>
                <c:manualLayout>
                  <c:x val="2.9930694937642588E-3"/>
                  <c:y val="-0.126853601633129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76B-4154-B02C-FF6F37DFA2A8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6B-4154-B02C-FF6F37DFA2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доходы'!$B$3:$E$3</c:f>
              <c:numCache>
                <c:formatCode>#,##0.0</c:formatCode>
                <c:ptCount val="4"/>
                <c:pt idx="0">
                  <c:v>21.2</c:v>
                </c:pt>
                <c:pt idx="1">
                  <c:v>24.5</c:v>
                </c:pt>
                <c:pt idx="2">
                  <c:v>33.5</c:v>
                </c:pt>
                <c:pt idx="3">
                  <c:v>35.700000000000003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6B-4154-B02C-FF6F37DFA2A8}"/>
            </c:ext>
          </c:extLst>
        </c:ser>
        <c:ser>
          <c:idx val="2"/>
          <c:order val="2"/>
          <c:tx>
            <c:strRef>
              <c:f>'налоговые доходы'!$A$4</c:f>
              <c:strCache>
                <c:ptCount val="1"/>
                <c:pt idx="0">
                  <c:v>  Налоги на совокупный доход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доходы'!$B$4:$E$4</c:f>
              <c:numCache>
                <c:formatCode>#,##0.0</c:formatCode>
                <c:ptCount val="4"/>
                <c:pt idx="0">
                  <c:v>224.2</c:v>
                </c:pt>
                <c:pt idx="1">
                  <c:v>252.2</c:v>
                </c:pt>
                <c:pt idx="2">
                  <c:v>261</c:v>
                </c:pt>
                <c:pt idx="3">
                  <c:v>271.89999999999969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6B-4154-B02C-FF6F37DFA2A8}"/>
            </c:ext>
          </c:extLst>
        </c:ser>
        <c:ser>
          <c:idx val="3"/>
          <c:order val="3"/>
          <c:tx>
            <c:strRef>
              <c:f>'налоговые доходы'!$A$5</c:f>
              <c:strCache>
                <c:ptCount val="1"/>
                <c:pt idx="0">
                  <c:v>  Налоги на имущество 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1.9764964863263134E-2"/>
                  <c:y val="-0.1120388745508858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6B-4154-B02C-FF6F37DFA2A8}"/>
                </c:ext>
              </c:extLst>
            </c:dLbl>
            <c:dLbl>
              <c:idx val="1"/>
              <c:layout>
                <c:manualLayout>
                  <c:x val="1.5053763440860221E-2"/>
                  <c:y val="-0.118548850012821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76B-4154-B02C-FF6F37DFA2A8}"/>
                </c:ext>
              </c:extLst>
            </c:dLbl>
            <c:dLbl>
              <c:idx val="2"/>
              <c:layout>
                <c:manualLayout>
                  <c:x val="2.5784184235035177E-2"/>
                  <c:y val="-0.1253722113837820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6B-4154-B02C-FF6F37DFA2A8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6B-4154-B02C-FF6F37DFA2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доходы'!$B$5:$E$5</c:f>
              <c:numCache>
                <c:formatCode>#,##0.0</c:formatCode>
                <c:ptCount val="4"/>
                <c:pt idx="0">
                  <c:v>55.3</c:v>
                </c:pt>
                <c:pt idx="1">
                  <c:v>71</c:v>
                </c:pt>
                <c:pt idx="2">
                  <c:v>75</c:v>
                </c:pt>
                <c:pt idx="3">
                  <c:v>77.3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6B-4154-B02C-FF6F37DFA2A8}"/>
            </c:ext>
          </c:extLst>
        </c:ser>
        <c:ser>
          <c:idx val="4"/>
          <c:order val="4"/>
          <c:tx>
            <c:strRef>
              <c:f>'налоговые доходы'!$A$6</c:f>
              <c:strCache>
                <c:ptCount val="1"/>
                <c:pt idx="0">
                  <c:v>  Государственная пошлина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5.4645926612114662E-2"/>
                  <c:y val="-7.914581510644495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2D-4823-9152-3DF2C5FC38A0}"/>
                </c:ext>
              </c:extLst>
            </c:dLbl>
            <c:dLbl>
              <c:idx val="1"/>
              <c:layout>
                <c:manualLayout>
                  <c:x val="5.3725061328118405E-2"/>
                  <c:y val="-5.809157188684753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2D-4823-9152-3DF2C5FC38A0}"/>
                </c:ext>
              </c:extLst>
            </c:dLbl>
            <c:dLbl>
              <c:idx val="2"/>
              <c:layout>
                <c:manualLayout>
                  <c:x val="4.8907330211174577E-2"/>
                  <c:y val="-3.440944881889763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2D-4823-9152-3DF2C5FC38A0}"/>
                </c:ext>
              </c:extLst>
            </c:dLbl>
            <c:dLbl>
              <c:idx val="3"/>
              <c:layout>
                <c:manualLayout>
                  <c:x val="5.5190674695074882E-2"/>
                  <c:y val="-5.747273257509478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42D-4823-9152-3DF2C5FC3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доходы'!$B$6:$E$6</c:f>
              <c:numCache>
                <c:formatCode>#,##0.0</c:formatCode>
                <c:ptCount val="4"/>
                <c:pt idx="0">
                  <c:v>15.3</c:v>
                </c:pt>
                <c:pt idx="1">
                  <c:v>31.3</c:v>
                </c:pt>
                <c:pt idx="2">
                  <c:v>32.800000000000004</c:v>
                </c:pt>
                <c:pt idx="3">
                  <c:v>34.200000000000003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6B-4154-B02C-FF6F37DFA2A8}"/>
            </c:ext>
          </c:extLst>
        </c:ser>
        <c:dLbls/>
        <c:overlap val="100"/>
        <c:axId val="116852224"/>
        <c:axId val="116853760"/>
      </c:barChart>
      <c:catAx>
        <c:axId val="1168522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6853760"/>
        <c:crosses val="autoZero"/>
        <c:auto val="1"/>
        <c:lblAlgn val="ctr"/>
        <c:lblOffset val="100"/>
      </c:catAx>
      <c:valAx>
        <c:axId val="116853760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11685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177448407184409"/>
          <c:y val="0.10096967045785946"/>
          <c:w val="0.25414861132554561"/>
          <c:h val="0.6780606590842828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7.3006889763779489E-2"/>
          <c:y val="0.17581525971969691"/>
          <c:w val="0.65756855228622768"/>
          <c:h val="0.30253491810172428"/>
        </c:manualLayout>
      </c:layout>
      <c:lineChart>
        <c:grouping val="standard"/>
        <c:ser>
          <c:idx val="0"/>
          <c:order val="0"/>
          <c:tx>
            <c:strRef>
              <c:f>'налоговые доходы'!$A$12</c:f>
              <c:strCache>
                <c:ptCount val="1"/>
                <c:pt idx="0">
                  <c:v>  Налог на доходы физических лиц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C3-40D3-9A50-BCBBC5DBAD06}"/>
            </c:ext>
          </c:extLst>
        </c:ser>
        <c:ser>
          <c:idx val="1"/>
          <c:order val="1"/>
          <c:tx>
            <c:strRef>
              <c:f>'налоговые доходы'!$A$13</c:f>
              <c:strCache>
                <c:ptCount val="1"/>
                <c:pt idx="0">
                  <c:v>  Акцизы по подакцизным товарам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C3-40D3-9A50-BCBBC5DBAD06}"/>
            </c:ext>
          </c:extLst>
        </c:ser>
        <c:ser>
          <c:idx val="2"/>
          <c:order val="2"/>
          <c:tx>
            <c:strRef>
              <c:f>'налоговые доходы'!$A$14</c:f>
              <c:strCache>
                <c:ptCount val="1"/>
                <c:pt idx="0">
                  <c:v>  Налоги на совокупный доход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доходы'!$B$14:$E$14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9C3-40D3-9A50-BCBBC5DBAD06}"/>
            </c:ext>
          </c:extLst>
        </c:ser>
        <c:ser>
          <c:idx val="3"/>
          <c:order val="3"/>
          <c:tx>
            <c:strRef>
              <c:f>'налоговые доходы'!$A$15</c:f>
              <c:strCache>
                <c:ptCount val="1"/>
                <c:pt idx="0">
                  <c:v>  Налоги на имущество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доходы'!$B$15:$E$15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C3-40D3-9A50-BCBBC5DBAD06}"/>
            </c:ext>
          </c:extLst>
        </c:ser>
        <c:ser>
          <c:idx val="4"/>
          <c:order val="4"/>
          <c:tx>
            <c:strRef>
              <c:f>'налоговые доходы'!$A$16</c:f>
              <c:strCache>
                <c:ptCount val="1"/>
                <c:pt idx="0">
                  <c:v>  Государственная пошлина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доходы'!$B$16:$E$16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C3-40D3-9A50-BCBBC5DBAD06}"/>
            </c:ext>
          </c:extLst>
        </c:ser>
        <c:ser>
          <c:idx val="5"/>
          <c:order val="5"/>
          <c:tx>
            <c:strRef>
              <c:f>'налоговые доходы'!$A$17</c:f>
              <c:strCache>
                <c:ptCount val="1"/>
                <c:pt idx="0">
                  <c:v>Всего налоговых доходов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645569620253394E-3"/>
                  <c:y val="-0.17433503310535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C3-40D3-9A50-BCBBC5DBAD06}"/>
                </c:ext>
              </c:extLst>
            </c:dLbl>
            <c:dLbl>
              <c:idx val="1"/>
              <c:layout>
                <c:manualLayout>
                  <c:x val="0"/>
                  <c:y val="-0.1079216871604570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</a:t>
                    </a:r>
                    <a:r>
                      <a:rPr lang="en-US" dirty="0"/>
                      <a:t> 088,4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C3-40D3-9A50-BCBBC5DBAD06}"/>
                </c:ext>
              </c:extLst>
            </c:dLbl>
            <c:dLbl>
              <c:idx val="2"/>
              <c:layout>
                <c:manualLayout>
                  <c:x val="2.1097046413502268E-3"/>
                  <c:y val="-9.10222360510730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C3-40D3-9A50-BCBBC5DBA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'налоговые доходы'!$B$17:$E$17</c:f>
              <c:numCache>
                <c:formatCode>#,##0.0</c:formatCode>
                <c:ptCount val="4"/>
                <c:pt idx="0">
                  <c:v>1815.5</c:v>
                </c:pt>
                <c:pt idx="1">
                  <c:v>2088.4000000000005</c:v>
                </c:pt>
                <c:pt idx="2">
                  <c:v>2154.7000000000003</c:v>
                </c:pt>
                <c:pt idx="3">
                  <c:v>2320.4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9C3-40D3-9A50-BCBBC5DBAD06}"/>
            </c:ext>
          </c:extLst>
        </c:ser>
        <c:dLbls/>
        <c:marker val="1"/>
        <c:axId val="117502336"/>
        <c:axId val="117503872"/>
      </c:lineChart>
      <c:catAx>
        <c:axId val="1175023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17503872"/>
        <c:crosses val="autoZero"/>
        <c:auto val="1"/>
        <c:lblAlgn val="ctr"/>
        <c:lblOffset val="100"/>
      </c:catAx>
      <c:valAx>
        <c:axId val="117503872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1750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589359718193161"/>
          <c:y val="6.2399258916164893E-2"/>
          <c:w val="0.22217657825666492"/>
          <c:h val="0.4301883588080903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052844509086046"/>
          <c:y val="0"/>
          <c:w val="0.49260594814183262"/>
          <c:h val="0.74789429846354205"/>
        </c:manualLayout>
      </c:layout>
      <c:barChart>
        <c:barDir val="bar"/>
        <c:grouping val="stacked"/>
        <c:ser>
          <c:idx val="0"/>
          <c:order val="0"/>
          <c:tx>
            <c:strRef>
              <c:f>'неналоговые расходы'!$A$2</c:f>
              <c:strCache>
                <c:ptCount val="1"/>
                <c:pt idx="0">
                  <c:v>Доходы от использования  муниципального имущества 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расходы'!$B$2:$E$2</c:f>
              <c:numCache>
                <c:formatCode>#,##0.0</c:formatCode>
                <c:ptCount val="4"/>
                <c:pt idx="0">
                  <c:v>138.80000000000001</c:v>
                </c:pt>
                <c:pt idx="1">
                  <c:v>128.19999999999999</c:v>
                </c:pt>
                <c:pt idx="2">
                  <c:v>124.3</c:v>
                </c:pt>
                <c:pt idx="3">
                  <c:v>122.3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7E-410A-AB19-9FAD578F9E3C}"/>
            </c:ext>
          </c:extLst>
        </c:ser>
        <c:ser>
          <c:idx val="1"/>
          <c:order val="1"/>
          <c:tx>
            <c:strRef>
              <c:f>'неналоговые расходы'!$A$3</c:f>
              <c:strCache>
                <c:ptCount val="1"/>
                <c:pt idx="0">
                  <c:v>Доходы от продажи материальных и нематериальных активов 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расходы'!$B$3:$E$3</c:f>
              <c:numCache>
                <c:formatCode>#,##0.0</c:formatCode>
                <c:ptCount val="4"/>
                <c:pt idx="0">
                  <c:v>30.4</c:v>
                </c:pt>
                <c:pt idx="1">
                  <c:v>25.6</c:v>
                </c:pt>
                <c:pt idx="2">
                  <c:v>25.1</c:v>
                </c:pt>
                <c:pt idx="3">
                  <c:v>22.4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7E-410A-AB19-9FAD578F9E3C}"/>
            </c:ext>
          </c:extLst>
        </c:ser>
        <c:ser>
          <c:idx val="2"/>
          <c:order val="2"/>
          <c:tx>
            <c:strRef>
              <c:f>'неналоговые расходы'!$A$4</c:f>
              <c:strCache>
                <c:ptCount val="1"/>
                <c:pt idx="0">
                  <c:v>Штрафные санкции, возмещения ущерба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5.2410901467505521E-3"/>
                  <c:y val="-0.1151631580308966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7E-410A-AB19-9FAD578F9E3C}"/>
                </c:ext>
              </c:extLst>
            </c:dLbl>
            <c:dLbl>
              <c:idx val="1"/>
              <c:layout>
                <c:manualLayout>
                  <c:x val="6.4246041825417148E-3"/>
                  <c:y val="-0.1219374614444788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7E-410A-AB19-9FAD578F9E3C}"/>
                </c:ext>
              </c:extLst>
            </c:dLbl>
            <c:dLbl>
              <c:idx val="2"/>
              <c:layout>
                <c:manualLayout>
                  <c:x val="1.2578616352201201E-2"/>
                  <c:y val="-0.1253246131512699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7E-410A-AB19-9FAD578F9E3C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7E-410A-AB19-9FAD578F9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расходы'!$B$4:$E$4</c:f>
              <c:numCache>
                <c:formatCode>#,##0.0</c:formatCode>
                <c:ptCount val="4"/>
                <c:pt idx="0">
                  <c:v>3.6</c:v>
                </c:pt>
                <c:pt idx="1">
                  <c:v>4.0999999999999996</c:v>
                </c:pt>
                <c:pt idx="2">
                  <c:v>4</c:v>
                </c:pt>
                <c:pt idx="3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07E-410A-AB19-9FAD578F9E3C}"/>
            </c:ext>
          </c:extLst>
        </c:ser>
        <c:ser>
          <c:idx val="3"/>
          <c:order val="3"/>
          <c:tx>
            <c:strRef>
              <c:f>'неналоговые расходы'!$A$5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7199475065616811E-2"/>
                  <c:y val="-9.48402477901502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07E-410A-AB19-9FAD578F9E3C}"/>
                </c:ext>
              </c:extLst>
            </c:dLbl>
            <c:dLbl>
              <c:idx val="1"/>
              <c:layout>
                <c:manualLayout>
                  <c:x val="2.5238421810176954E-2"/>
                  <c:y val="-9.14533627882182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07E-410A-AB19-9FAD578F9E3C}"/>
                </c:ext>
              </c:extLst>
            </c:dLbl>
            <c:dLbl>
              <c:idx val="2"/>
              <c:layout>
                <c:manualLayout>
                  <c:x val="3.0452459571585808E-2"/>
                  <c:y val="-6.435588242903048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7E-410A-AB19-9FAD578F9E3C}"/>
                </c:ext>
              </c:extLst>
            </c:dLbl>
            <c:dLbl>
              <c:idx val="3"/>
              <c:layout>
                <c:manualLayout>
                  <c:x val="3.3705274743882824E-2"/>
                  <c:y val="-7.1130185842612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7E-410A-AB19-9FAD578F9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расходы'!$B$5:$E$5</c:f>
              <c:numCache>
                <c:formatCode>#,##0.0</c:formatCode>
                <c:ptCount val="4"/>
                <c:pt idx="0">
                  <c:v>2.8</c:v>
                </c:pt>
                <c:pt idx="1">
                  <c:v>3.5</c:v>
                </c:pt>
                <c:pt idx="2">
                  <c:v>3.2</c:v>
                </c:pt>
                <c:pt idx="3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07E-410A-AB19-9FAD578F9E3C}"/>
            </c:ext>
          </c:extLst>
        </c:ser>
        <c:dLbls/>
        <c:overlap val="100"/>
        <c:axId val="117829632"/>
        <c:axId val="117831168"/>
      </c:barChart>
      <c:catAx>
        <c:axId val="1178296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831168"/>
        <c:crosses val="autoZero"/>
        <c:auto val="1"/>
        <c:lblAlgn val="ctr"/>
        <c:lblOffset val="100"/>
      </c:catAx>
      <c:valAx>
        <c:axId val="117831168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11782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61239522479047"/>
          <c:y val="4.1120555130161295E-2"/>
          <c:w val="0.27072011301135135"/>
          <c:h val="0.649028674239487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6966272073133766E-2"/>
          <c:y val="5.9589426321709814E-3"/>
          <c:w val="0.65526096260260469"/>
          <c:h val="0.51523301195756721"/>
        </c:manualLayout>
      </c:layout>
      <c:lineChart>
        <c:grouping val="standard"/>
        <c:ser>
          <c:idx val="0"/>
          <c:order val="0"/>
          <c:tx>
            <c:strRef>
              <c:f>'неналоговые расходы'!$A$10</c:f>
              <c:strCache>
                <c:ptCount val="1"/>
                <c:pt idx="0">
                  <c:v>Доходы от использования  муниципального имущества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'неналоговые расходы'!$B$10:$E$10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00-4401-9363-3A808B2C7273}"/>
            </c:ext>
          </c:extLst>
        </c:ser>
        <c:ser>
          <c:idx val="1"/>
          <c:order val="1"/>
          <c:tx>
            <c:strRef>
              <c:f>'неналоговые расходы'!$A$11</c:f>
              <c:strCache>
                <c:ptCount val="1"/>
                <c:pt idx="0">
                  <c:v>Доходы от продажи материальных и нематериальных активов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'неналоговые расходы'!$B$11:$E$11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00-4401-9363-3A808B2C7273}"/>
            </c:ext>
          </c:extLst>
        </c:ser>
        <c:ser>
          <c:idx val="2"/>
          <c:order val="2"/>
          <c:tx>
            <c:strRef>
              <c:f>'неналоговые расходы'!$A$12</c:f>
              <c:strCache>
                <c:ptCount val="1"/>
                <c:pt idx="0">
                  <c:v>Штрафные санкции, возмещения ущерба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'неналоговые расходы'!$B$12:$E$12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00-4401-9363-3A808B2C7273}"/>
            </c:ext>
          </c:extLst>
        </c:ser>
        <c:ser>
          <c:idx val="3"/>
          <c:order val="3"/>
          <c:tx>
            <c:strRef>
              <c:f>'неналоговые расходы'!$A$13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'неналоговые расходы'!$B$13:$E$13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800-4401-9363-3A808B2C7273}"/>
            </c:ext>
          </c:extLst>
        </c:ser>
        <c:ser>
          <c:idx val="4"/>
          <c:order val="4"/>
          <c:tx>
            <c:strRef>
              <c:f>'неналоговые расходы'!$A$14</c:f>
              <c:strCache>
                <c:ptCount val="1"/>
                <c:pt idx="0">
                  <c:v> Всего неналоговые доходы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81952255968004E-2"/>
                  <c:y val="0.124242344706911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rgbClr val="0070C0"/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sz="1600" dirty="0">
                        <a:solidFill>
                          <a:srgbClr val="0070C0"/>
                        </a:solidFill>
                      </a:rPr>
                      <a:t>8,8%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00-4401-9363-3A808B2C7273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00-4401-9363-3A808B2C7273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00-4401-9363-3A808B2C72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'неналоговые расходы'!$B$14:$E$14</c:f>
              <c:numCache>
                <c:formatCode>#,##0.0</c:formatCode>
                <c:ptCount val="4"/>
                <c:pt idx="0">
                  <c:v>175.60000000000002</c:v>
                </c:pt>
                <c:pt idx="1">
                  <c:v>161.39999999999998</c:v>
                </c:pt>
                <c:pt idx="2">
                  <c:v>156.6</c:v>
                </c:pt>
                <c:pt idx="3">
                  <c:v>151.69999999999999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00-4401-9363-3A808B2C7273}"/>
            </c:ext>
          </c:extLst>
        </c:ser>
        <c:dLbls/>
        <c:marker val="1"/>
        <c:axId val="128026112"/>
        <c:axId val="128027648"/>
      </c:lineChart>
      <c:catAx>
        <c:axId val="1280261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28027648"/>
        <c:crosses val="autoZero"/>
        <c:auto val="1"/>
        <c:lblAlgn val="ctr"/>
        <c:lblOffset val="100"/>
      </c:catAx>
      <c:valAx>
        <c:axId val="12802764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2802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930997876857905"/>
          <c:y val="0.18759007396802671"/>
          <c:w val="0.25990635099184073"/>
          <c:h val="0.2755975503062117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безвозмездные!$A$3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безвозмездные!$B$3:$E$3</c:f>
              <c:numCache>
                <c:formatCode>#,##0.0</c:formatCode>
                <c:ptCount val="4"/>
                <c:pt idx="0">
                  <c:v>182.1</c:v>
                </c:pt>
                <c:pt idx="1">
                  <c:v>159.9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F0-49AE-AD15-DE56A25393E9}"/>
            </c:ext>
          </c:extLst>
        </c:ser>
        <c:ser>
          <c:idx val="1"/>
          <c:order val="1"/>
          <c:tx>
            <c:strRef>
              <c:f>безвозмездные!$A$4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безвозмездные!$B$4:$E$4</c:f>
              <c:numCache>
                <c:formatCode>#,##0.0</c:formatCode>
                <c:ptCount val="4"/>
                <c:pt idx="0">
                  <c:v>932.3</c:v>
                </c:pt>
                <c:pt idx="1">
                  <c:v>1105.0999999999999</c:v>
                </c:pt>
                <c:pt idx="2">
                  <c:v>1623</c:v>
                </c:pt>
                <c:pt idx="3">
                  <c:v>1000.7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F0-49AE-AD15-DE56A25393E9}"/>
            </c:ext>
          </c:extLst>
        </c:ser>
        <c:ser>
          <c:idx val="2"/>
          <c:order val="2"/>
          <c:tx>
            <c:strRef>
              <c:f>безвозмездные!$A$5</c:f>
              <c:strCache>
                <c:ptCount val="1"/>
                <c:pt idx="0">
                  <c:v>Субвенции на реализацию гос.полномочий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безвозмездные!$B$5:$E$5</c:f>
              <c:numCache>
                <c:formatCode>#,##0.0</c:formatCode>
                <c:ptCount val="4"/>
                <c:pt idx="0">
                  <c:v>1696.6</c:v>
                </c:pt>
                <c:pt idx="1">
                  <c:v>1906.8</c:v>
                </c:pt>
                <c:pt idx="2">
                  <c:v>1917.5</c:v>
                </c:pt>
                <c:pt idx="3">
                  <c:v>1918.1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F0-49AE-AD15-DE56A25393E9}"/>
            </c:ext>
          </c:extLst>
        </c:ser>
        <c:ser>
          <c:idx val="3"/>
          <c:order val="3"/>
          <c:tx>
            <c:strRef>
              <c:f>безвозмездные!$A$6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4.7249337438398126E-2"/>
                  <c:y val="-4.96453900709219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F0-49AE-AD15-DE56A25393E9}"/>
                </c:ext>
              </c:extLst>
            </c:dLbl>
            <c:dLbl>
              <c:idx val="1"/>
              <c:layout>
                <c:manualLayout>
                  <c:x val="5.1080364798268253E-2"/>
                  <c:y val="-3.90070921985814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0F0-49AE-AD15-DE56A25393E9}"/>
                </c:ext>
              </c:extLst>
            </c:dLbl>
            <c:dLbl>
              <c:idx val="2"/>
              <c:layout>
                <c:manualLayout>
                  <c:x val="3.064821887896103E-2"/>
                  <c:y val="-7.44680851063831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F0-49AE-AD15-DE56A25393E9}"/>
                </c:ext>
              </c:extLst>
            </c:dLbl>
            <c:dLbl>
              <c:idx val="3"/>
              <c:layout>
                <c:manualLayout>
                  <c:x val="4.0864291838614647E-2"/>
                  <c:y val="-3.546099290780143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F0-49AE-AD15-DE56A2539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безвозмездные!$B$6:$E$6</c:f>
              <c:numCache>
                <c:formatCode>#,##0.0</c:formatCode>
                <c:ptCount val="4"/>
                <c:pt idx="0">
                  <c:v>77.7</c:v>
                </c:pt>
                <c:pt idx="1">
                  <c:v>78.8</c:v>
                </c:pt>
                <c:pt idx="2">
                  <c:v>77.8</c:v>
                </c:pt>
                <c:pt idx="3">
                  <c:v>75.3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F0-49AE-AD15-DE56A25393E9}"/>
            </c:ext>
          </c:extLst>
        </c:ser>
        <c:dLbls/>
        <c:overlap val="100"/>
        <c:axId val="129457152"/>
        <c:axId val="129467136"/>
      </c:barChart>
      <c:catAx>
        <c:axId val="12945715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29467136"/>
        <c:crosses val="autoZero"/>
        <c:auto val="1"/>
        <c:lblAlgn val="ctr"/>
        <c:lblOffset val="100"/>
      </c:catAx>
      <c:valAx>
        <c:axId val="129467136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12945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22386145691156"/>
          <c:y val="8.3149606299212725E-2"/>
          <c:w val="0.18295564540036158"/>
          <c:h val="0.9152610710895181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1.1982570806100257E-2"/>
          <c:y val="8.714365916037671E-2"/>
          <c:w val="0.70665577342048114"/>
          <c:h val="0.67488802944295423"/>
        </c:manualLayout>
      </c:layout>
      <c:lineChart>
        <c:grouping val="stacked"/>
        <c:ser>
          <c:idx val="0"/>
          <c:order val="0"/>
          <c:tx>
            <c:strRef>
              <c:f>безвозмездные!$A$12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67-48D0-9CEF-9A891DA3A34F}"/>
            </c:ext>
          </c:extLst>
        </c:ser>
        <c:ser>
          <c:idx val="1"/>
          <c:order val="1"/>
          <c:tx>
            <c:strRef>
              <c:f>безвозмездные!$A$13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67-48D0-9CEF-9A891DA3A34F}"/>
            </c:ext>
          </c:extLst>
        </c:ser>
        <c:ser>
          <c:idx val="2"/>
          <c:order val="2"/>
          <c:tx>
            <c:strRef>
              <c:f>безвозмездные!$A$14</c:f>
              <c:strCache>
                <c:ptCount val="1"/>
                <c:pt idx="0">
                  <c:v>Субвенции на реализацию гос.полномочий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безвозмездные!$B$14:$E$14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67-48D0-9CEF-9A891DA3A34F}"/>
            </c:ext>
          </c:extLst>
        </c:ser>
        <c:ser>
          <c:idx val="3"/>
          <c:order val="3"/>
          <c:tx>
            <c:strRef>
              <c:f>безвозмездные!$A$15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безвозмездные!$B$15:$E$15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A67-48D0-9CEF-9A891DA3A34F}"/>
            </c:ext>
          </c:extLst>
        </c:ser>
        <c:ser>
          <c:idx val="4"/>
          <c:order val="4"/>
          <c:tx>
            <c:strRef>
              <c:f>безвозмездные!$A$16</c:f>
              <c:strCache>
                <c:ptCount val="1"/>
                <c:pt idx="0">
                  <c:v>Всего безвозмезных поступлений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590413943355142E-2"/>
                  <c:y val="-0.134676564156945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A67-48D0-9CEF-9A891DA3A34F}"/>
                </c:ext>
              </c:extLst>
            </c:dLbl>
            <c:dLbl>
              <c:idx val="1"/>
              <c:layout>
                <c:manualLayout>
                  <c:x val="-8.7145969498910701E-3"/>
                  <c:y val="-0.1264000998066249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67-48D0-9CEF-9A891DA3A34F}"/>
                </c:ext>
              </c:extLst>
            </c:dLbl>
            <c:dLbl>
              <c:idx val="2"/>
              <c:layout>
                <c:manualLayout>
                  <c:x val="1.0893246187363818E-3"/>
                  <c:y val="-6.33772066620922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A67-48D0-9CEF-9A891DA3A3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</c:v>
                </c:pt>
                <c:pt idx="2">
                  <c:v>2027 год </c:v>
                </c:pt>
                <c:pt idx="3">
                  <c:v>2028 год </c:v>
                </c:pt>
              </c:strCache>
            </c:strRef>
          </c:cat>
          <c:val>
            <c:numRef>
              <c:f>безвозмездные!$B$16:$E$16</c:f>
              <c:numCache>
                <c:formatCode>#,##0.0</c:formatCode>
                <c:ptCount val="4"/>
                <c:pt idx="0">
                  <c:v>2888.7</c:v>
                </c:pt>
                <c:pt idx="1">
                  <c:v>3250.6000000000004</c:v>
                </c:pt>
                <c:pt idx="2">
                  <c:v>3618.3</c:v>
                </c:pt>
                <c:pt idx="3">
                  <c:v>2994.1000000000004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67-48D0-9CEF-9A891DA3A34F}"/>
            </c:ext>
          </c:extLst>
        </c:ser>
        <c:dLbls/>
        <c:marker val="1"/>
        <c:axId val="128311680"/>
        <c:axId val="128313216"/>
      </c:lineChart>
      <c:catAx>
        <c:axId val="1283116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28313216"/>
        <c:crosses val="autoZero"/>
        <c:auto val="1"/>
        <c:lblAlgn val="ctr"/>
        <c:lblOffset val="100"/>
      </c:catAx>
      <c:valAx>
        <c:axId val="128313216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2831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 w="25400">
          <a:noFill/>
        </a:ln>
        <a:effectLst/>
        <a:sp3d/>
      </c:spPr>
    </c:sideWall>
    <c:backWall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11111111111123E-2"/>
          <c:y val="5.0925925925925923E-2"/>
          <c:w val="0.93888888888888977"/>
          <c:h val="0.79081838728492249"/>
        </c:manualLayout>
      </c:layout>
      <c:bar3DChart>
        <c:barDir val="col"/>
        <c:grouping val="clustered"/>
        <c:ser>
          <c:idx val="0"/>
          <c:order val="0"/>
          <c:tx>
            <c:strRef>
              <c:f>дорож.фонд!$A$3</c:f>
              <c:strCache>
                <c:ptCount val="1"/>
                <c:pt idx="0">
                  <c:v>дорожный фонд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dLbls>
            <c:dLbl>
              <c:idx val="0"/>
              <c:layout>
                <c:manualLayout>
                  <c:x val="1.4981273408239701E-2"/>
                  <c:y val="-7.7750532213617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22-41B4-BC2D-BA90C76930E3}"/>
                </c:ext>
              </c:extLst>
            </c:dLbl>
            <c:dLbl>
              <c:idx val="1"/>
              <c:layout>
                <c:manualLayout>
                  <c:x val="9.3632958801498304E-3"/>
                  <c:y val="-0.1140341139133047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22-41B4-BC2D-BA90C76930E3}"/>
                </c:ext>
              </c:extLst>
            </c:dLbl>
            <c:dLbl>
              <c:idx val="2"/>
              <c:layout>
                <c:manualLayout>
                  <c:x val="5.9925093632958802E-2"/>
                  <c:y val="-4.9177109590293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22-41B4-BC2D-BA90C76930E3}"/>
                </c:ext>
              </c:extLst>
            </c:dLbl>
            <c:dLbl>
              <c:idx val="3"/>
              <c:layout>
                <c:manualLayout>
                  <c:x val="4.8689138576778895E-2"/>
                  <c:y val="-6.738379458513471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22-41B4-BC2D-BA90C76930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дорож.фонд!$B$2:$E$2</c:f>
              <c:strCache>
                <c:ptCount val="4"/>
                <c:pt idx="0">
                  <c:v>2025 год* на 01.01.2025</c:v>
                </c:pt>
                <c:pt idx="1">
                  <c:v>2026 год план</c:v>
                </c:pt>
                <c:pt idx="2">
                  <c:v>2027 год план</c:v>
                </c:pt>
                <c:pt idx="3">
                  <c:v>2028 год план</c:v>
                </c:pt>
              </c:strCache>
            </c:strRef>
          </c:cat>
          <c:val>
            <c:numRef>
              <c:f>дорож.фонд!$B$3:$E$3</c:f>
              <c:numCache>
                <c:formatCode>General</c:formatCode>
                <c:ptCount val="4"/>
                <c:pt idx="0">
                  <c:v>212.4</c:v>
                </c:pt>
                <c:pt idx="1">
                  <c:v>383.3</c:v>
                </c:pt>
                <c:pt idx="2">
                  <c:v>775</c:v>
                </c:pt>
                <c:pt idx="3">
                  <c:v>124.8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22-41B4-BC2D-BA90C76930E3}"/>
            </c:ext>
          </c:extLst>
        </c:ser>
        <c:dLbls/>
        <c:shape val="box"/>
        <c:axId val="130890752"/>
        <c:axId val="130896640"/>
        <c:axId val="0"/>
      </c:bar3DChart>
      <c:catAx>
        <c:axId val="1308907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130896640"/>
        <c:crosses val="autoZero"/>
        <c:auto val="1"/>
        <c:lblAlgn val="ctr"/>
        <c:lblOffset val="100"/>
      </c:catAx>
      <c:valAx>
        <c:axId val="13089664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308907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77086970378702657"/>
          <c:h val="0.90575496459169014"/>
        </c:manualLayout>
      </c:layout>
      <c:bar3DChart>
        <c:barDir val="col"/>
        <c:grouping val="stacked"/>
        <c:ser>
          <c:idx val="0"/>
          <c:order val="0"/>
          <c:tx>
            <c:strRef>
              <c:f>'направления расходов'!$A$2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расходов'!$B$2:$E$2</c:f>
              <c:numCache>
                <c:formatCode>#,##0.0</c:formatCode>
                <c:ptCount val="4"/>
                <c:pt idx="0">
                  <c:v>457.5</c:v>
                </c:pt>
                <c:pt idx="1">
                  <c:v>492.8</c:v>
                </c:pt>
                <c:pt idx="2">
                  <c:v>542.29999999999995</c:v>
                </c:pt>
                <c:pt idx="3">
                  <c:v>613.80000000000007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46-4A96-845C-1CE55617A9E0}"/>
            </c:ext>
          </c:extLst>
        </c:ser>
        <c:ser>
          <c:idx val="1"/>
          <c:order val="1"/>
          <c:tx>
            <c:strRef>
              <c:f>'направления расходов'!$A$3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расходов'!$B$3:$E$3</c:f>
              <c:numCache>
                <c:formatCode>#,##0.0</c:formatCode>
                <c:ptCount val="4"/>
                <c:pt idx="0">
                  <c:v>417.8</c:v>
                </c:pt>
                <c:pt idx="1">
                  <c:v>811.7</c:v>
                </c:pt>
                <c:pt idx="2">
                  <c:v>1188.8</c:v>
                </c:pt>
                <c:pt idx="3">
                  <c:v>531.79999999999995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46-4A96-845C-1CE55617A9E0}"/>
            </c:ext>
          </c:extLst>
        </c:ser>
        <c:ser>
          <c:idx val="2"/>
          <c:order val="2"/>
          <c:tx>
            <c:strRef>
              <c:f>'направления расходов'!$A$4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расходов'!$B$4:$E$4</c:f>
              <c:numCache>
                <c:formatCode>#,##0.0</c:formatCode>
                <c:ptCount val="4"/>
                <c:pt idx="0">
                  <c:v>817.6</c:v>
                </c:pt>
                <c:pt idx="1">
                  <c:v>1017.9</c:v>
                </c:pt>
                <c:pt idx="2">
                  <c:v>1238</c:v>
                </c:pt>
                <c:pt idx="3">
                  <c:v>1339.1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D46-4A96-845C-1CE55617A9E0}"/>
            </c:ext>
          </c:extLst>
        </c:ser>
        <c:ser>
          <c:idx val="3"/>
          <c:order val="3"/>
          <c:tx>
            <c:strRef>
              <c:f>'направления расходов'!$A$5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расходов'!$B$5:$E$5</c:f>
              <c:numCache>
                <c:formatCode>#,##0.0</c:formatCode>
                <c:ptCount val="4"/>
                <c:pt idx="0">
                  <c:v>3311.7999999999997</c:v>
                </c:pt>
                <c:pt idx="1">
                  <c:v>3327.3</c:v>
                </c:pt>
                <c:pt idx="2">
                  <c:v>3127.0000000000005</c:v>
                </c:pt>
                <c:pt idx="3">
                  <c:v>3163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D46-4A96-845C-1CE55617A9E0}"/>
            </c:ext>
          </c:extLst>
        </c:ser>
        <c:dLbls/>
        <c:shape val="box"/>
        <c:axId val="80156160"/>
        <c:axId val="80157696"/>
        <c:axId val="0"/>
      </c:bar3DChart>
      <c:catAx>
        <c:axId val="80156160"/>
        <c:scaling>
          <c:orientation val="minMax"/>
        </c:scaling>
        <c:delete val="1"/>
        <c:axPos val="b"/>
        <c:numFmt formatCode="General" sourceLinked="0"/>
        <c:tickLblPos val="none"/>
        <c:crossAx val="80157696"/>
        <c:crosses val="autoZero"/>
        <c:auto val="1"/>
        <c:lblAlgn val="ctr"/>
        <c:lblOffset val="100"/>
      </c:catAx>
      <c:valAx>
        <c:axId val="80157696"/>
        <c:scaling>
          <c:orientation val="minMax"/>
        </c:scaling>
        <c:delete val="1"/>
        <c:axPos val="l"/>
        <c:numFmt formatCode="#,##0.0" sourceLinked="1"/>
        <c:tickLblPos val="none"/>
        <c:crossAx val="8015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10142074631992"/>
          <c:y val="8.444702117714753E-2"/>
          <c:w val="0.14355504417581608"/>
          <c:h val="0.68171346506215025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autoTitleDeleted val="1"/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percentStacked"/>
        <c:ser>
          <c:idx val="0"/>
          <c:order val="0"/>
          <c:tx>
            <c:strRef>
              <c:f>'[Диаграмма в Microsoft Office PowerPoint]образование'!$A$2</c:f>
              <c:strCache>
                <c:ptCount val="1"/>
                <c:pt idx="0">
                  <c:v>Бюджет развития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'[Диаграмма в Microsoft Office PowerPoint]образование'!$B$1:$E$1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PowerPoint]образование'!$B$2:$E$2</c:f>
              <c:numCache>
                <c:formatCode>General</c:formatCode>
                <c:ptCount val="4"/>
                <c:pt idx="0">
                  <c:v>360.8</c:v>
                </c:pt>
                <c:pt idx="1">
                  <c:v>55.2</c:v>
                </c:pt>
                <c:pt idx="2">
                  <c:v>7.4</c:v>
                </c:pt>
                <c:pt idx="3" formatCode="0.0">
                  <c:v>0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Office PowerPoint]образование'!$A$3</c:f>
              <c:strCache>
                <c:ptCount val="1"/>
                <c:pt idx="0">
                  <c:v>текущая деятельность</c:v>
                </c:pt>
              </c:strCache>
            </c:strRef>
          </c:tx>
          <c:cat>
            <c:strRef>
              <c:f>'[Диаграмма в Microsoft Office PowerPoint]образование'!$B$1:$E$1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PowerPoint]образование'!$B$3:$E$3</c:f>
              <c:numCache>
                <c:formatCode>General</c:formatCode>
                <c:ptCount val="4"/>
                <c:pt idx="0">
                  <c:v>2217.5</c:v>
                </c:pt>
                <c:pt idx="1">
                  <c:v>2426.9</c:v>
                </c:pt>
                <c:pt idx="2">
                  <c:v>2305.6</c:v>
                </c:pt>
                <c:pt idx="3">
                  <c:v>2305.8000000000002</c:v>
                </c:pt>
              </c:numCache>
            </c:numRef>
          </c:val>
        </c:ser>
        <c:gapWidth val="95"/>
        <c:gapDepth val="95"/>
        <c:shape val="box"/>
        <c:axId val="184872960"/>
        <c:axId val="197979136"/>
        <c:axId val="0"/>
      </c:bar3DChart>
      <c:catAx>
        <c:axId val="184872960"/>
        <c:scaling>
          <c:orientation val="minMax"/>
        </c:scaling>
        <c:axPos val="b"/>
        <c:majorTickMark val="none"/>
        <c:tickLblPos val="nextTo"/>
        <c:crossAx val="197979136"/>
        <c:crosses val="autoZero"/>
        <c:auto val="1"/>
        <c:lblAlgn val="ctr"/>
        <c:lblOffset val="100"/>
      </c:catAx>
      <c:valAx>
        <c:axId val="197979136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848729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PowerPoint]физ-ра'!$A$2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PowerPoint]физ-ра'!$B$1:$E$1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PowerPoint]физ-ра'!$B$2:$E$2</c:f>
              <c:numCache>
                <c:formatCode>General</c:formatCode>
                <c:ptCount val="4"/>
                <c:pt idx="0">
                  <c:v>269.2</c:v>
                </c:pt>
                <c:pt idx="1">
                  <c:v>298.2</c:v>
                </c:pt>
                <c:pt idx="2">
                  <c:v>293.39999999999992</c:v>
                </c:pt>
                <c:pt idx="3">
                  <c:v>324.2</c:v>
                </c:pt>
              </c:numCache>
            </c:numRef>
          </c:val>
        </c:ser>
        <c:gapWidth val="95"/>
        <c:gapDepth val="95"/>
        <c:shape val="box"/>
        <c:axId val="204526720"/>
        <c:axId val="204948608"/>
        <c:axId val="0"/>
      </c:bar3DChart>
      <c:catAx>
        <c:axId val="204526720"/>
        <c:scaling>
          <c:orientation val="minMax"/>
        </c:scaling>
        <c:axPos val="b"/>
        <c:majorTickMark val="none"/>
        <c:tickLblPos val="nextTo"/>
        <c:spPr>
          <a:solidFill>
            <a:schemeClr val="bg1">
              <a:lumMod val="85000"/>
            </a:schemeClr>
          </a:solidFill>
        </c:spPr>
        <c:crossAx val="204948608"/>
        <c:crosses val="autoZero"/>
        <c:auto val="1"/>
        <c:lblAlgn val="ctr"/>
        <c:lblOffset val="100"/>
      </c:catAx>
      <c:valAx>
        <c:axId val="2049486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045267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PowerPoint]культура'!$A$2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'[Диаграмма в Microsoft Office PowerPoint]культура'!$B$1:$E$1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PowerPoint]культура'!$B$2:$E$2</c:f>
              <c:numCache>
                <c:formatCode>General</c:formatCode>
                <c:ptCount val="4"/>
                <c:pt idx="0">
                  <c:v>354.2</c:v>
                </c:pt>
                <c:pt idx="1">
                  <c:v>395.1</c:v>
                </c:pt>
                <c:pt idx="2">
                  <c:v>367.4</c:v>
                </c:pt>
                <c:pt idx="3">
                  <c:v>379.8</c:v>
                </c:pt>
              </c:numCache>
            </c:numRef>
          </c:val>
        </c:ser>
        <c:gapWidth val="95"/>
        <c:gapDepth val="95"/>
        <c:shape val="box"/>
        <c:axId val="183265536"/>
        <c:axId val="206418688"/>
        <c:axId val="0"/>
      </c:bar3DChart>
      <c:catAx>
        <c:axId val="183265536"/>
        <c:scaling>
          <c:orientation val="minMax"/>
        </c:scaling>
        <c:axPos val="b"/>
        <c:majorTickMark val="none"/>
        <c:tickLblPos val="nextTo"/>
        <c:crossAx val="206418688"/>
        <c:crosses val="autoZero"/>
        <c:auto val="1"/>
        <c:lblAlgn val="ctr"/>
        <c:lblOffset val="100"/>
      </c:catAx>
      <c:valAx>
        <c:axId val="2064186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8326553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PowerPoint]гражд.общество'!$A$2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PowerPoint]гражд.общество'!$B$1:$D$1</c:f>
              <c:strCache>
                <c:ptCount val="3"/>
                <c:pt idx="0">
                  <c:v>2026 год (план)</c:v>
                </c:pt>
                <c:pt idx="1">
                  <c:v>2027 год (план)</c:v>
                </c:pt>
                <c:pt idx="2">
                  <c:v>2028 год (план)</c:v>
                </c:pt>
              </c:strCache>
            </c:strRef>
          </c:cat>
          <c:val>
            <c:numRef>
              <c:f>'[Диаграмма в Microsoft Office PowerPoint]гражд.общество'!$B$2:$D$2</c:f>
              <c:numCache>
                <c:formatCode>General</c:formatCode>
                <c:ptCount val="3"/>
                <c:pt idx="0">
                  <c:v>51.8</c:v>
                </c:pt>
                <c:pt idx="1">
                  <c:v>52.2</c:v>
                </c:pt>
                <c:pt idx="2">
                  <c:v>52.2</c:v>
                </c:pt>
              </c:numCache>
            </c:numRef>
          </c:val>
        </c:ser>
        <c:gapWidth val="95"/>
        <c:gapDepth val="95"/>
        <c:shape val="box"/>
        <c:axId val="179647232"/>
        <c:axId val="179648768"/>
        <c:axId val="0"/>
      </c:bar3DChart>
      <c:catAx>
        <c:axId val="179647232"/>
        <c:scaling>
          <c:orientation val="minMax"/>
        </c:scaling>
        <c:axPos val="b"/>
        <c:majorTickMark val="none"/>
        <c:tickLblPos val="nextTo"/>
        <c:crossAx val="179648768"/>
        <c:crosses val="autoZero"/>
        <c:auto val="1"/>
        <c:lblAlgn val="ctr"/>
        <c:lblOffset val="100"/>
      </c:catAx>
      <c:valAx>
        <c:axId val="1796487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7964723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</c:chart>
  <c:txPr>
    <a:bodyPr/>
    <a:lstStyle/>
    <a:p>
      <a:pPr>
        <a:defRPr sz="1400">
          <a:latin typeface="Oswald" charset="-52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PowerPoint]жилищная программа'!$A$2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PowerPoint]жилищная программа'!$B$1:$E$1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PowerPoint]жилищная программа'!$B$2:$E$2</c:f>
              <c:numCache>
                <c:formatCode>General</c:formatCode>
                <c:ptCount val="4"/>
                <c:pt idx="0">
                  <c:v>407.3</c:v>
                </c:pt>
                <c:pt idx="1">
                  <c:v>562.4</c:v>
                </c:pt>
                <c:pt idx="2">
                  <c:v>754.9</c:v>
                </c:pt>
                <c:pt idx="3">
                  <c:v>741.2</c:v>
                </c:pt>
              </c:numCache>
            </c:numRef>
          </c:val>
        </c:ser>
        <c:gapWidth val="95"/>
        <c:gapDepth val="95"/>
        <c:shape val="box"/>
        <c:axId val="82463744"/>
        <c:axId val="82524032"/>
        <c:axId val="0"/>
      </c:bar3DChart>
      <c:catAx>
        <c:axId val="82463744"/>
        <c:scaling>
          <c:orientation val="minMax"/>
        </c:scaling>
        <c:axPos val="b"/>
        <c:majorTickMark val="none"/>
        <c:tickLblPos val="nextTo"/>
        <c:crossAx val="82524032"/>
        <c:crosses val="autoZero"/>
        <c:auto val="1"/>
        <c:lblAlgn val="ctr"/>
        <c:lblOffset val="100"/>
      </c:catAx>
      <c:valAx>
        <c:axId val="825240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246374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/>
            </a:pPr>
            <a:endParaRPr lang="ru-RU"/>
          </a:p>
        </c:txPr>
      </c:dTable>
    </c:plotArea>
    <c:plotVisOnly val="1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PowerPoint]Лист6'!$B$1:$E$1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PowerPoint]Лист6'!$B$2:$E$2</c:f>
              <c:numCache>
                <c:formatCode>General</c:formatCode>
                <c:ptCount val="4"/>
                <c:pt idx="0">
                  <c:v>33.4</c:v>
                </c:pt>
                <c:pt idx="1">
                  <c:v>36.200000000000003</c:v>
                </c:pt>
                <c:pt idx="2" formatCode="0.0">
                  <c:v>37</c:v>
                </c:pt>
                <c:pt idx="3" formatCode="0.0">
                  <c:v>37</c:v>
                </c:pt>
              </c:numCache>
            </c:numRef>
          </c:val>
        </c:ser>
        <c:gapWidth val="95"/>
        <c:gapDepth val="95"/>
        <c:shape val="box"/>
        <c:axId val="163071104"/>
        <c:axId val="179575040"/>
        <c:axId val="0"/>
      </c:bar3DChart>
      <c:catAx>
        <c:axId val="163071104"/>
        <c:scaling>
          <c:orientation val="minMax"/>
        </c:scaling>
        <c:axPos val="b"/>
        <c:majorTickMark val="none"/>
        <c:tickLblPos val="nextTo"/>
        <c:crossAx val="179575040"/>
        <c:crosses val="autoZero"/>
        <c:auto val="1"/>
        <c:lblAlgn val="ctr"/>
        <c:lblOffset val="100"/>
      </c:catAx>
      <c:valAx>
        <c:axId val="17957504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630711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PowerPoint]Лист6'!$A$22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PowerPoint]Лист6'!$B$21:$E$21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PowerPoint]Лист6'!$B$22:$E$22</c:f>
              <c:numCache>
                <c:formatCode>General</c:formatCode>
                <c:ptCount val="4"/>
                <c:pt idx="0">
                  <c:v>2.1</c:v>
                </c:pt>
                <c:pt idx="1">
                  <c:v>2.1</c:v>
                </c:pt>
                <c:pt idx="2" formatCode="0.0">
                  <c:v>0</c:v>
                </c:pt>
                <c:pt idx="3" formatCode="0.0">
                  <c:v>0</c:v>
                </c:pt>
              </c:numCache>
            </c:numRef>
          </c:val>
        </c:ser>
        <c:shape val="box"/>
        <c:axId val="83755008"/>
        <c:axId val="83757312"/>
        <c:axId val="0"/>
      </c:bar3DChart>
      <c:catAx>
        <c:axId val="83755008"/>
        <c:scaling>
          <c:orientation val="minMax"/>
        </c:scaling>
        <c:axPos val="b"/>
        <c:tickLblPos val="nextTo"/>
        <c:crossAx val="83757312"/>
        <c:crosses val="autoZero"/>
        <c:auto val="1"/>
        <c:lblAlgn val="ctr"/>
        <c:lblOffset val="100"/>
      </c:catAx>
      <c:valAx>
        <c:axId val="83757312"/>
        <c:scaling>
          <c:orientation val="minMax"/>
        </c:scaling>
        <c:delete val="1"/>
        <c:axPos val="l"/>
        <c:numFmt formatCode="General" sourceLinked="1"/>
        <c:tickLblPos val="none"/>
        <c:crossAx val="83755008"/>
        <c:crosses val="autoZero"/>
        <c:crossBetween val="between"/>
      </c:valAx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PowerPoint]Лист6'!$A$39</c:f>
              <c:strCache>
                <c:ptCount val="1"/>
                <c:pt idx="0">
                  <c:v>Бюджет развития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PowerPoint]Лист6'!$B$38:$E$38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PowerPoint]Лист6'!$B$39:$E$39</c:f>
              <c:numCache>
                <c:formatCode>0.0</c:formatCode>
                <c:ptCount val="4"/>
                <c:pt idx="0">
                  <c:v>0</c:v>
                </c:pt>
                <c:pt idx="1">
                  <c:v>315</c:v>
                </c:pt>
                <c:pt idx="2">
                  <c:v>698.3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Office PowerPoint]Лист6'!$A$40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'[Диаграмма в Microsoft Office PowerPoint]Лист6'!$B$38:$E$38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PowerPoint]Лист6'!$B$40:$E$40</c:f>
              <c:numCache>
                <c:formatCode>0.0</c:formatCode>
                <c:ptCount val="4"/>
                <c:pt idx="0">
                  <c:v>92.9</c:v>
                </c:pt>
                <c:pt idx="1">
                  <c:v>105.5</c:v>
                </c:pt>
                <c:pt idx="2">
                  <c:v>122.9</c:v>
                </c:pt>
                <c:pt idx="3">
                  <c:v>158.30000000000001</c:v>
                </c:pt>
              </c:numCache>
            </c:numRef>
          </c:val>
        </c:ser>
        <c:gapWidth val="95"/>
        <c:gapDepth val="95"/>
        <c:shape val="box"/>
        <c:axId val="183011584"/>
        <c:axId val="183028736"/>
        <c:axId val="0"/>
      </c:bar3DChart>
      <c:catAx>
        <c:axId val="183011584"/>
        <c:scaling>
          <c:orientation val="minMax"/>
        </c:scaling>
        <c:axPos val="b"/>
        <c:majorTickMark val="none"/>
        <c:tickLblPos val="nextTo"/>
        <c:crossAx val="183028736"/>
        <c:crosses val="autoZero"/>
        <c:auto val="1"/>
        <c:lblAlgn val="ctr"/>
        <c:lblOffset val="100"/>
      </c:catAx>
      <c:valAx>
        <c:axId val="18302873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8301158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PowerPoint]Лист6'!$A$52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PowerPoint]Лист6'!$B$51:$E$51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PowerPoint]Лист6'!$B$52:$E$52</c:f>
              <c:numCache>
                <c:formatCode>General</c:formatCode>
                <c:ptCount val="4"/>
                <c:pt idx="0">
                  <c:v>0.2</c:v>
                </c:pt>
                <c:pt idx="1">
                  <c:v>0.2</c:v>
                </c:pt>
                <c:pt idx="2" formatCode="0.0">
                  <c:v>0.2</c:v>
                </c:pt>
                <c:pt idx="3" formatCode="0.0">
                  <c:v>0.2</c:v>
                </c:pt>
              </c:numCache>
            </c:numRef>
          </c:val>
        </c:ser>
        <c:gapWidth val="95"/>
        <c:gapDepth val="95"/>
        <c:shape val="box"/>
        <c:axId val="271641216"/>
        <c:axId val="271666560"/>
        <c:axId val="0"/>
      </c:bar3DChart>
      <c:catAx>
        <c:axId val="271641216"/>
        <c:scaling>
          <c:orientation val="minMax"/>
        </c:scaling>
        <c:axPos val="b"/>
        <c:majorTickMark val="none"/>
        <c:tickLblPos val="nextTo"/>
        <c:crossAx val="271666560"/>
        <c:crosses val="autoZero"/>
        <c:auto val="1"/>
        <c:lblAlgn val="ctr"/>
        <c:lblOffset val="100"/>
      </c:catAx>
      <c:valAx>
        <c:axId val="27166656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716412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PowerPoint]Лист6'!$A$70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PowerPoint]Лист6'!$B$69:$E$69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PowerPoint]Лист6'!$B$70:$E$70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5.0999999999999996</c:v>
                </c:pt>
                <c:pt idx="2" formatCode="0.0">
                  <c:v>2.9</c:v>
                </c:pt>
                <c:pt idx="3" formatCode="0.0">
                  <c:v>2.9</c:v>
                </c:pt>
              </c:numCache>
            </c:numRef>
          </c:val>
        </c:ser>
        <c:gapWidth val="95"/>
        <c:gapDepth val="95"/>
        <c:shape val="box"/>
        <c:axId val="154781568"/>
        <c:axId val="205945088"/>
        <c:axId val="0"/>
      </c:bar3DChart>
      <c:catAx>
        <c:axId val="154781568"/>
        <c:scaling>
          <c:orientation val="minMax"/>
        </c:scaling>
        <c:axPos val="b"/>
        <c:majorTickMark val="none"/>
        <c:tickLblPos val="nextTo"/>
        <c:crossAx val="205945088"/>
        <c:crosses val="autoZero"/>
        <c:auto val="1"/>
        <c:lblAlgn val="ctr"/>
        <c:lblOffset val="100"/>
      </c:catAx>
      <c:valAx>
        <c:axId val="2059450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47815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PowerPoint]Лист6'!$A$91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PowerPoint]Лист6'!$B$90:$E$90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PowerPoint]Лист6'!$B$91:$E$91</c:f>
              <c:numCache>
                <c:formatCode>General</c:formatCode>
                <c:ptCount val="4"/>
                <c:pt idx="0">
                  <c:v>33.6</c:v>
                </c:pt>
                <c:pt idx="1">
                  <c:v>69.7</c:v>
                </c:pt>
                <c:pt idx="2" formatCode="0.0">
                  <c:v>69.7</c:v>
                </c:pt>
                <c:pt idx="3" formatCode="0.0">
                  <c:v>69.8</c:v>
                </c:pt>
              </c:numCache>
            </c:numRef>
          </c:val>
        </c:ser>
        <c:gapWidth val="95"/>
        <c:gapDepth val="95"/>
        <c:shape val="box"/>
        <c:axId val="217624576"/>
        <c:axId val="237369984"/>
        <c:axId val="0"/>
      </c:bar3DChart>
      <c:catAx>
        <c:axId val="217624576"/>
        <c:scaling>
          <c:orientation val="minMax"/>
        </c:scaling>
        <c:axPos val="b"/>
        <c:majorTickMark val="none"/>
        <c:tickLblPos val="nextTo"/>
        <c:crossAx val="237369984"/>
        <c:crosses val="autoZero"/>
        <c:auto val="1"/>
        <c:lblAlgn val="ctr"/>
        <c:lblOffset val="100"/>
      </c:catAx>
      <c:valAx>
        <c:axId val="23736998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176245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PowerPoint]Лист6'!$A$110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PowerPoint]Лист6'!$B$109:$E$109</c:f>
              <c:strCache>
                <c:ptCount val="4"/>
                <c:pt idx="0">
                  <c:v>2025 год*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PowerPoint]Лист6'!$B$110:$E$110</c:f>
              <c:numCache>
                <c:formatCode>General</c:formatCode>
                <c:ptCount val="4"/>
                <c:pt idx="0">
                  <c:v>21.1</c:v>
                </c:pt>
                <c:pt idx="1">
                  <c:v>25</c:v>
                </c:pt>
                <c:pt idx="2" formatCode="0.0">
                  <c:v>23.2</c:v>
                </c:pt>
                <c:pt idx="3" formatCode="0.0">
                  <c:v>23.3</c:v>
                </c:pt>
              </c:numCache>
            </c:numRef>
          </c:val>
        </c:ser>
        <c:gapWidth val="95"/>
        <c:gapDepth val="95"/>
        <c:shape val="box"/>
        <c:axId val="200717824"/>
        <c:axId val="200719744"/>
        <c:axId val="0"/>
      </c:bar3DChart>
      <c:catAx>
        <c:axId val="200717824"/>
        <c:scaling>
          <c:orientation val="minMax"/>
        </c:scaling>
        <c:axPos val="b"/>
        <c:majorTickMark val="none"/>
        <c:tickLblPos val="nextTo"/>
        <c:crossAx val="200719744"/>
        <c:crosses val="autoZero"/>
        <c:auto val="1"/>
        <c:lblAlgn val="ctr"/>
        <c:lblOffset val="100"/>
      </c:catAx>
      <c:valAx>
        <c:axId val="20071974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007178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PowerPoint]Лист6'!$A$122</c:f>
              <c:strCache>
                <c:ptCount val="1"/>
                <c:pt idx="0">
                  <c:v>бюджет развития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PowerPoint]Лист6'!$B$121:$E$121</c:f>
              <c:strCache>
                <c:ptCount val="4"/>
                <c:pt idx="0">
                  <c:v>2025 год*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PowerPoint]Лист6'!$B$122:$E$122</c:f>
              <c:numCache>
                <c:formatCode>General</c:formatCode>
                <c:ptCount val="4"/>
                <c:pt idx="0">
                  <c:v>13.4</c:v>
                </c:pt>
                <c:pt idx="1">
                  <c:v>19.2</c:v>
                </c:pt>
                <c:pt idx="2" formatCode="0.0">
                  <c:v>17.600000000000001</c:v>
                </c:pt>
                <c:pt idx="3" formatCode="0.0">
                  <c:v>17.8</c:v>
                </c:pt>
              </c:numCache>
            </c:numRef>
          </c:val>
        </c:ser>
        <c:gapWidth val="95"/>
        <c:gapDepth val="95"/>
        <c:shape val="box"/>
        <c:axId val="206419840"/>
        <c:axId val="238454656"/>
        <c:axId val="0"/>
      </c:bar3DChart>
      <c:catAx>
        <c:axId val="206419840"/>
        <c:scaling>
          <c:orientation val="minMax"/>
        </c:scaling>
        <c:axPos val="b"/>
        <c:majorTickMark val="none"/>
        <c:tickLblPos val="nextTo"/>
        <c:crossAx val="238454656"/>
        <c:crosses val="autoZero"/>
        <c:auto val="1"/>
        <c:lblAlgn val="ctr"/>
        <c:lblOffset val="100"/>
      </c:catAx>
      <c:valAx>
        <c:axId val="23845465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064198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PowerPoint]Лист6'!$A$141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PowerPoint]Лист6'!$B$140:$E$140</c:f>
              <c:strCache>
                <c:ptCount val="4"/>
                <c:pt idx="0">
                  <c:v>2025 год*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PowerPoint]Лист6'!$B$141:$E$141</c:f>
              <c:numCache>
                <c:formatCode>General</c:formatCode>
                <c:ptCount val="4"/>
                <c:pt idx="0">
                  <c:v>99.9</c:v>
                </c:pt>
                <c:pt idx="1">
                  <c:v>67.5</c:v>
                </c:pt>
                <c:pt idx="2" formatCode="0.0">
                  <c:v>68.7</c:v>
                </c:pt>
                <c:pt idx="3" formatCode="0.0">
                  <c:v>68.7</c:v>
                </c:pt>
              </c:numCache>
            </c:numRef>
          </c:val>
        </c:ser>
        <c:gapWidth val="95"/>
        <c:gapDepth val="95"/>
        <c:shape val="box"/>
        <c:axId val="237337216"/>
        <c:axId val="237368832"/>
        <c:axId val="0"/>
      </c:bar3DChart>
      <c:catAx>
        <c:axId val="237337216"/>
        <c:scaling>
          <c:orientation val="minMax"/>
        </c:scaling>
        <c:axPos val="b"/>
        <c:majorTickMark val="none"/>
        <c:tickLblPos val="nextTo"/>
        <c:crossAx val="237368832"/>
        <c:crosses val="autoZero"/>
        <c:auto val="1"/>
        <c:lblAlgn val="ctr"/>
        <c:lblOffset val="100"/>
      </c:catAx>
      <c:valAx>
        <c:axId val="23736883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373372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PowerPoint]Лист6'!$A$162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PowerPoint]Лист6'!$B$161:$E$161</c:f>
              <c:strCache>
                <c:ptCount val="4"/>
                <c:pt idx="0">
                  <c:v>2025 год*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PowerPoint]Лист6'!$B$162:$E$162</c:f>
              <c:numCache>
                <c:formatCode>General</c:formatCode>
                <c:ptCount val="4"/>
                <c:pt idx="0">
                  <c:v>38.800000000000011</c:v>
                </c:pt>
                <c:pt idx="1">
                  <c:v>42.2</c:v>
                </c:pt>
                <c:pt idx="2" formatCode="0.0">
                  <c:v>42.7</c:v>
                </c:pt>
                <c:pt idx="3" formatCode="0.0">
                  <c:v>43</c:v>
                </c:pt>
              </c:numCache>
            </c:numRef>
          </c:val>
        </c:ser>
        <c:gapWidth val="95"/>
        <c:gapDepth val="95"/>
        <c:shape val="box"/>
        <c:axId val="85569920"/>
        <c:axId val="85571840"/>
        <c:axId val="0"/>
      </c:bar3DChart>
      <c:catAx>
        <c:axId val="85569920"/>
        <c:scaling>
          <c:orientation val="minMax"/>
        </c:scaling>
        <c:axPos val="b"/>
        <c:majorTickMark val="none"/>
        <c:tickLblPos val="nextTo"/>
        <c:crossAx val="85571840"/>
        <c:crosses val="autoZero"/>
        <c:auto val="1"/>
        <c:lblAlgn val="ctr"/>
        <c:lblOffset val="100"/>
      </c:catAx>
      <c:valAx>
        <c:axId val="8557184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55699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PowerPoint]Лист6'!$A$180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PowerPoint]Лист6'!$B$179:$E$179</c:f>
              <c:strCache>
                <c:ptCount val="4"/>
                <c:pt idx="0">
                  <c:v>2025 год*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PowerPoint]Лист6'!$B$180:$E$180</c:f>
              <c:numCache>
                <c:formatCode>General</c:formatCode>
                <c:ptCount val="4"/>
                <c:pt idx="0">
                  <c:v>534.4</c:v>
                </c:pt>
                <c:pt idx="1">
                  <c:v>568.29999999999995</c:v>
                </c:pt>
                <c:pt idx="2" formatCode="0.0">
                  <c:v>563.6</c:v>
                </c:pt>
                <c:pt idx="3" formatCode="0.0">
                  <c:v>565</c:v>
                </c:pt>
              </c:numCache>
            </c:numRef>
          </c:val>
        </c:ser>
        <c:gapWidth val="95"/>
        <c:gapDepth val="95"/>
        <c:shape val="box"/>
        <c:axId val="85635072"/>
        <c:axId val="85680896"/>
        <c:axId val="0"/>
      </c:bar3DChart>
      <c:catAx>
        <c:axId val="85635072"/>
        <c:scaling>
          <c:orientation val="minMax"/>
        </c:scaling>
        <c:axPos val="b"/>
        <c:majorTickMark val="none"/>
        <c:tickLblPos val="nextTo"/>
        <c:crossAx val="85680896"/>
        <c:crosses val="autoZero"/>
        <c:auto val="1"/>
        <c:lblAlgn val="ctr"/>
        <c:lblOffset val="100"/>
      </c:catAx>
      <c:valAx>
        <c:axId val="856808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56350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'[Диаграмма в Microsoft Office PowerPoint]Лист6'!$A$198</c:f>
              <c:strCache>
                <c:ptCount val="1"/>
                <c:pt idx="0">
                  <c:v>текущая деятельность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'[Диаграмма в Microsoft Office PowerPoint]Лист6'!$B$197:$E$197</c:f>
              <c:strCache>
                <c:ptCount val="4"/>
                <c:pt idx="0">
                  <c:v>2025 год</c:v>
                </c:pt>
                <c:pt idx="1">
                  <c:v>2026 год (план)</c:v>
                </c:pt>
                <c:pt idx="2">
                  <c:v>2027 год (план)</c:v>
                </c:pt>
                <c:pt idx="3">
                  <c:v>2028 год (план)</c:v>
                </c:pt>
              </c:strCache>
            </c:strRef>
          </c:cat>
          <c:val>
            <c:numRef>
              <c:f>'[Диаграмма в Microsoft Office PowerPoint]Лист6'!$B$198:$E$198</c:f>
              <c:numCache>
                <c:formatCode>General</c:formatCode>
                <c:ptCount val="4"/>
                <c:pt idx="0">
                  <c:v>651.79999999999995</c:v>
                </c:pt>
                <c:pt idx="1">
                  <c:v>561.79999999999995</c:v>
                </c:pt>
                <c:pt idx="2">
                  <c:v>563.79999999999995</c:v>
                </c:pt>
                <c:pt idx="3">
                  <c:v>702.5</c:v>
                </c:pt>
              </c:numCache>
            </c:numRef>
          </c:val>
        </c:ser>
        <c:gapWidth val="95"/>
        <c:gapDepth val="95"/>
        <c:shape val="box"/>
        <c:axId val="183933568"/>
        <c:axId val="205589504"/>
        <c:axId val="0"/>
      </c:bar3DChart>
      <c:catAx>
        <c:axId val="183933568"/>
        <c:scaling>
          <c:orientation val="minMax"/>
        </c:scaling>
        <c:axPos val="b"/>
        <c:majorTickMark val="none"/>
        <c:tickLblPos val="nextTo"/>
        <c:crossAx val="205589504"/>
        <c:crosses val="autoZero"/>
        <c:auto val="1"/>
        <c:lblAlgn val="ctr"/>
        <c:lblOffset val="100"/>
      </c:catAx>
      <c:valAx>
        <c:axId val="20558950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839335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налоговой, бюджетной и долговой 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2026 год и на плановый период 2027 и 2028 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социально-экономического развития  городского округа Урай Ханты-Мансийского автономного округа - Югры на 2026 год и плановый период 2027 и 2028 годов</a:t>
          </a:r>
          <a:endParaRPr lang="ru-RU" sz="16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Российской Федерации на период до 2030 года и на перспективу до 2036 года,  определенных Указом Президента № 309 от 07.05.2024</a:t>
          </a: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94362" custScaleY="94449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92241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107903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434250" y="774094"/>
          <a:ext cx="6252621" cy="85693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Российской Федерации на период до 2030 года и на перспективу до 2036 года,  определенных Указом Президента № 309 от 07.05.2024</a:t>
          </a:r>
        </a:p>
      </dsp:txBody>
      <dsp:txXfrm>
        <a:off x="434250" y="774094"/>
        <a:ext cx="5229209" cy="856936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налоговой, бюджетной и долговой 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895670" y="1701185"/>
          <a:ext cx="6112079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2026 год и на плановый период 2027 и 2028 годов</a:t>
          </a:r>
        </a:p>
      </dsp:txBody>
      <dsp:txXfrm>
        <a:off x="895670" y="1701185"/>
        <a:ext cx="5111671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социально-экономического развития  городского округа Урай Ханты-Мансийского автономного округа - Югры на 2026 год и плановый период 2027 и 2028 годов</a:t>
          </a:r>
          <a:endParaRPr lang="ru-RU" sz="16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593318" y="432048"/>
          <a:ext cx="636353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593318" y="432048"/>
        <a:ext cx="636353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0.28542</cdr:x>
      <cdr:y>0.02481</cdr:y>
    </cdr:from>
    <cdr:to>
      <cdr:x>0.37565</cdr:x>
      <cdr:y>0.08032</cdr:y>
    </cdr:to>
    <cdr:sp macro="" textlink="">
      <cdr:nvSpPr>
        <cdr:cNvPr id="4" name="TextBox 3"/>
        <cdr:cNvSpPr txBox="1"/>
      </cdr:nvSpPr>
      <cdr:spPr>
        <a:xfrm xmlns:a="http://schemas.openxmlformats.org/drawingml/2006/main" rot="20973479">
          <a:off x="2892209" y="104384"/>
          <a:ext cx="914400" cy="233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>
            <a:latin typeface="Oswald" charset="-52"/>
          </a:endParaRPr>
        </a:p>
      </cdr:txBody>
    </cdr:sp>
  </cdr:relSizeAnchor>
  <cdr:relSizeAnchor xmlns:cdr="http://schemas.openxmlformats.org/drawingml/2006/chartDrawing">
    <cdr:from>
      <cdr:x>0.15854</cdr:x>
      <cdr:y>0.13581</cdr:y>
    </cdr:from>
    <cdr:to>
      <cdr:x>0.3785</cdr:x>
      <cdr:y>0.23127</cdr:y>
    </cdr:to>
    <cdr:sp macro="" textlink="">
      <cdr:nvSpPr>
        <cdr:cNvPr id="6" name="Выгнутая вверх стрелка 5"/>
        <cdr:cNvSpPr/>
      </cdr:nvSpPr>
      <cdr:spPr>
        <a:xfrm xmlns:a="http://schemas.openxmlformats.org/drawingml/2006/main" rot="21138552">
          <a:off x="1606533" y="571421"/>
          <a:ext cx="2228919" cy="401647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0.43447</cdr:x>
      <cdr:y>0.11424</cdr:y>
    </cdr:from>
    <cdr:to>
      <cdr:x>0.52471</cdr:x>
      <cdr:y>0.33156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02615" y="4806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0.21858</cdr:x>
      <cdr:y>0.09958</cdr:y>
    </cdr:from>
    <cdr:to>
      <cdr:x>0.4242</cdr:x>
      <cdr:y>0.24069</cdr:y>
    </cdr:to>
    <cdr:sp macro="" textlink="">
      <cdr:nvSpPr>
        <cdr:cNvPr id="9" name="Выгнутая вверх стрелка 8"/>
        <cdr:cNvSpPr/>
      </cdr:nvSpPr>
      <cdr:spPr>
        <a:xfrm xmlns:a="http://schemas.openxmlformats.org/drawingml/2006/main" rot="21296430">
          <a:off x="2214936" y="418977"/>
          <a:ext cx="2083633" cy="593743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0.64115</cdr:x>
      <cdr:y>0.04095</cdr:y>
    </cdr:from>
    <cdr:to>
      <cdr:x>0.85553</cdr:x>
      <cdr:y>0.18494</cdr:y>
    </cdr:to>
    <cdr:sp macro="" textlink="">
      <cdr:nvSpPr>
        <cdr:cNvPr id="10" name="Выгнутая вверх стрелка 9"/>
        <cdr:cNvSpPr/>
      </cdr:nvSpPr>
      <cdr:spPr>
        <a:xfrm xmlns:a="http://schemas.openxmlformats.org/drawingml/2006/main" rot="525548">
          <a:off x="6496894" y="185066"/>
          <a:ext cx="2172370" cy="650727"/>
        </a:xfrm>
        <a:prstGeom xmlns:a="http://schemas.openxmlformats.org/drawingml/2006/main" prst="curvedDown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0.30969</cdr:x>
      <cdr:y>0.40816</cdr:y>
    </cdr:from>
    <cdr:to>
      <cdr:x>0.5398</cdr:x>
      <cdr:y>0.46939</cdr:y>
    </cdr:to>
    <cdr:sp macro="" textlink="">
      <cdr:nvSpPr>
        <cdr:cNvPr id="6" name="Левая фигурная скобка 5"/>
        <cdr:cNvSpPr/>
      </cdr:nvSpPr>
      <cdr:spPr>
        <a:xfrm xmlns:a="http://schemas.openxmlformats.org/drawingml/2006/main" rot="5400000">
          <a:off x="1854906" y="1104901"/>
          <a:ext cx="228602" cy="10668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0.4902</cdr:x>
      <cdr:y>0.17778</cdr:y>
    </cdr:from>
    <cdr:to>
      <cdr:x>0.5031</cdr:x>
      <cdr:y>0.25778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H="1">
          <a:off x="5715000" y="609600"/>
          <a:ext cx="150396" cy="27432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0.48366</cdr:x>
      <cdr:y>0.37778</cdr:y>
    </cdr:from>
    <cdr:to>
      <cdr:x>0.50301</cdr:x>
      <cdr:y>0.45778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H="1">
          <a:off x="5638800" y="1295400"/>
          <a:ext cx="225594" cy="27432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0.43791</cdr:x>
      <cdr:y>0.6</cdr:y>
    </cdr:from>
    <cdr:to>
      <cdr:x>0.45727</cdr:x>
      <cdr:y>0.68</cdr:y>
    </cdr:to>
    <cdr:sp macro="" textlink="">
      <cdr:nvSpPr>
        <cdr:cNvPr id="11" name="Прямая со стрелкой 10"/>
        <cdr:cNvSpPr/>
      </cdr:nvSpPr>
      <cdr:spPr>
        <a:xfrm xmlns:a="http://schemas.openxmlformats.org/drawingml/2006/main" flipH="1">
          <a:off x="5105400" y="2057400"/>
          <a:ext cx="225710" cy="27432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0.54902</cdr:x>
      <cdr:y>0.2</cdr:y>
    </cdr:from>
    <cdr:to>
      <cdr:x>0.56838</cdr:x>
      <cdr:y>0.26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H="1">
          <a:off x="6400800" y="685800"/>
          <a:ext cx="225710" cy="2057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0.54248</cdr:x>
      <cdr:y>0.4</cdr:y>
    </cdr:from>
    <cdr:to>
      <cdr:x>0.56209</cdr:x>
      <cdr:y>0.46</cdr:y>
    </cdr:to>
    <cdr:sp macro="" textlink="">
      <cdr:nvSpPr>
        <cdr:cNvPr id="15" name="Прямая со стрелкой 14"/>
        <cdr:cNvSpPr/>
      </cdr:nvSpPr>
      <cdr:spPr>
        <a:xfrm xmlns:a="http://schemas.openxmlformats.org/drawingml/2006/main" flipH="1">
          <a:off x="6324600" y="1371600"/>
          <a:ext cx="228600" cy="2057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0.4902</cdr:x>
      <cdr:y>0.62222</cdr:y>
    </cdr:from>
    <cdr:to>
      <cdr:x>0.49673</cdr:x>
      <cdr:y>0.66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H="1">
          <a:off x="5715000" y="2133600"/>
          <a:ext cx="76200" cy="1295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0.59477</cdr:x>
      <cdr:y>0.06667</cdr:y>
    </cdr:from>
    <cdr:to>
      <cdr:x>0.64052</cdr:x>
      <cdr:y>0.11111</cdr:y>
    </cdr:to>
    <cdr:sp macro="" textlink="">
      <cdr:nvSpPr>
        <cdr:cNvPr id="19" name="Прямая со стрелкой 18"/>
        <cdr:cNvSpPr/>
      </cdr:nvSpPr>
      <cdr:spPr>
        <a:xfrm xmlns:a="http://schemas.openxmlformats.org/drawingml/2006/main" flipH="1">
          <a:off x="6934200" y="228600"/>
          <a:ext cx="533400" cy="1524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0.56209</cdr:x>
      <cdr:y>0.28889</cdr:y>
    </cdr:from>
    <cdr:to>
      <cdr:x>0.6008</cdr:x>
      <cdr:y>0.30889</cdr:y>
    </cdr:to>
    <cdr:sp macro="" textlink="">
      <cdr:nvSpPr>
        <cdr:cNvPr id="21" name="Прямая со стрелкой 20"/>
        <cdr:cNvSpPr/>
      </cdr:nvSpPr>
      <cdr:spPr>
        <a:xfrm xmlns:a="http://schemas.openxmlformats.org/drawingml/2006/main" flipH="1">
          <a:off x="6553200" y="990600"/>
          <a:ext cx="451305" cy="6858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0.54902</cdr:x>
      <cdr:y>0.46667</cdr:y>
    </cdr:from>
    <cdr:to>
      <cdr:x>0.58773</cdr:x>
      <cdr:y>0.48667</cdr:y>
    </cdr:to>
    <cdr:sp macro="" textlink="">
      <cdr:nvSpPr>
        <cdr:cNvPr id="23" name="Прямая со стрелкой 22"/>
        <cdr:cNvSpPr/>
      </cdr:nvSpPr>
      <cdr:spPr>
        <a:xfrm xmlns:a="http://schemas.openxmlformats.org/drawingml/2006/main" flipH="1">
          <a:off x="6400800" y="1600200"/>
          <a:ext cx="451304" cy="6858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0.50327</cdr:x>
      <cdr:y>0.64444</cdr:y>
    </cdr:from>
    <cdr:to>
      <cdr:x>0.54248</cdr:x>
      <cdr:y>0.70667</cdr:y>
    </cdr:to>
    <cdr:sp macro="" textlink="">
      <cdr:nvSpPr>
        <cdr:cNvPr id="25" name="Прямая со стрелкой 24"/>
        <cdr:cNvSpPr/>
      </cdr:nvSpPr>
      <cdr:spPr>
        <a:xfrm xmlns:a="http://schemas.openxmlformats.org/drawingml/2006/main" flipH="1">
          <a:off x="5867400" y="2209800"/>
          <a:ext cx="457200" cy="2133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0.32237</cdr:x>
      <cdr:y>0.29412</cdr:y>
    </cdr:from>
    <cdr:to>
      <cdr:x>0.375</cdr:x>
      <cdr:y>0.47059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33800" y="380999"/>
          <a:ext cx="609600" cy="228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70C0"/>
            </a:solidFill>
            <a:latin typeface="Oswald" charset="-52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0.49677</cdr:x>
      <cdr:y>0.18291</cdr:y>
    </cdr:from>
    <cdr:to>
      <cdr:x>0.50968</cdr:x>
      <cdr:y>0.2642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5867400" y="685799"/>
          <a:ext cx="152400" cy="30480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0.51592</cdr:x>
      <cdr:y>0.38614</cdr:y>
    </cdr:from>
    <cdr:to>
      <cdr:x>0.53548</cdr:x>
      <cdr:y>0.46743</cdr:y>
    </cdr:to>
    <cdr:sp macro="" textlink="">
      <cdr:nvSpPr>
        <cdr:cNvPr id="5" name="Прямая со стрелкой 4"/>
        <cdr:cNvSpPr/>
      </cdr:nvSpPr>
      <cdr:spPr>
        <a:xfrm xmlns:a="http://schemas.openxmlformats.org/drawingml/2006/main" flipV="1">
          <a:off x="6172200" y="1447818"/>
          <a:ext cx="233961" cy="3047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0.55484</cdr:x>
      <cdr:y>0.56904</cdr:y>
    </cdr:from>
    <cdr:to>
      <cdr:x>0.56774</cdr:x>
      <cdr:y>0.65033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V="1">
          <a:off x="6553200" y="2133600"/>
          <a:ext cx="152400" cy="3048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0.54194</cdr:x>
      <cdr:y>0.54872</cdr:y>
    </cdr:from>
    <cdr:to>
      <cdr:x>0.55484</cdr:x>
      <cdr:y>0.60969</cdr:y>
    </cdr:to>
    <cdr:sp macro="" textlink="">
      <cdr:nvSpPr>
        <cdr:cNvPr id="11" name="Прямая со стрелкой 10"/>
        <cdr:cNvSpPr/>
      </cdr:nvSpPr>
      <cdr:spPr>
        <a:xfrm xmlns:a="http://schemas.openxmlformats.org/drawingml/2006/main" flipV="1">
          <a:off x="6400800" y="2057400"/>
          <a:ext cx="152362" cy="22860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0.50968</cdr:x>
      <cdr:y>0.36581</cdr:y>
    </cdr:from>
    <cdr:to>
      <cdr:x>0.51613</cdr:x>
      <cdr:y>0.42678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V="1">
          <a:off x="6019800" y="1371600"/>
          <a:ext cx="76200" cy="22860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0.50318</cdr:x>
      <cdr:y>0.24387</cdr:y>
    </cdr:from>
    <cdr:to>
      <cdr:x>0.52903</cdr:x>
      <cdr:y>0.30484</cdr:y>
    </cdr:to>
    <cdr:sp macro="" textlink="">
      <cdr:nvSpPr>
        <cdr:cNvPr id="12" name="Прямая со стрелкой 11"/>
        <cdr:cNvSpPr/>
      </cdr:nvSpPr>
      <cdr:spPr>
        <a:xfrm xmlns:a="http://schemas.openxmlformats.org/drawingml/2006/main" flipV="1">
          <a:off x="6019800" y="914381"/>
          <a:ext cx="309198" cy="22861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0.49045</cdr:x>
      <cdr:y>0.06097</cdr:y>
    </cdr:from>
    <cdr:to>
      <cdr:x>0.52258</cdr:x>
      <cdr:y>0.12194</cdr:y>
    </cdr:to>
    <cdr:sp macro="" textlink="">
      <cdr:nvSpPr>
        <cdr:cNvPr id="16" name="Прямая со стрелкой 15"/>
        <cdr:cNvSpPr/>
      </cdr:nvSpPr>
      <cdr:spPr>
        <a:xfrm xmlns:a="http://schemas.openxmlformats.org/drawingml/2006/main" flipV="1">
          <a:off x="5867400" y="228604"/>
          <a:ext cx="384434" cy="22859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0.76761</cdr:x>
      <cdr:y>0.14938</cdr:y>
    </cdr:from>
    <cdr:to>
      <cdr:x>0.8662</cdr:x>
      <cdr:y>0.21578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8305817" y="830942"/>
          <a:ext cx="1066783" cy="369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b="1" dirty="0">
              <a:latin typeface="Oswald" charset="-52"/>
            </a:rPr>
            <a:t>9 617,3 =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330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6DD8E-C327-43A5-A75F-84DFD9FB8A2C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0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3300" y="6513513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22AE-4D6A-4150-952D-79EF560F5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903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7512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892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673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639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63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4066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57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64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66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1961385"/>
            <a:ext cx="7695438" cy="48547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9424" y="1962912"/>
            <a:ext cx="7694676" cy="11049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9988" y="1853182"/>
            <a:ext cx="7766304" cy="49636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6376" y="4687824"/>
            <a:ext cx="236220" cy="24993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134100" y="4227576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944"/>
                </a:lnTo>
              </a:path>
            </a:pathLst>
          </a:custGeom>
          <a:ln w="12192">
            <a:solidFill>
              <a:srgbClr val="ADADA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6335" y="3451860"/>
            <a:ext cx="795528" cy="10134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0154" y="620775"/>
            <a:ext cx="971169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0" b="1" i="0">
                <a:solidFill>
                  <a:srgbClr val="1F55C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2916" y="1132332"/>
            <a:ext cx="10034778" cy="22103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5468" y="1894332"/>
            <a:ext cx="2695193" cy="22103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319" y="1894332"/>
            <a:ext cx="1813052" cy="221030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6775" y="1894332"/>
            <a:ext cx="2779141" cy="221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73866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30.12.2025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004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368" y="326847"/>
            <a:ext cx="154241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788" y="2355341"/>
            <a:ext cx="5363845" cy="2105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image" Target="../media/image20.jpeg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1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5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5.xml"/><Relationship Id="rId4" Type="http://schemas.openxmlformats.org/officeDocument/2006/relationships/image" Target="../media/image2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chart" Target="../charts/char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7.xml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.xml"/><Relationship Id="rId5" Type="http://schemas.openxmlformats.org/officeDocument/2006/relationships/image" Target="../media/image62.jpeg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0.xml"/><Relationship Id="rId4" Type="http://schemas.openxmlformats.org/officeDocument/2006/relationships/image" Target="../media/image6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1.xml"/><Relationship Id="rId4" Type="http://schemas.openxmlformats.org/officeDocument/2006/relationships/image" Target="../media/image2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2.xml"/><Relationship Id="rId4" Type="http://schemas.openxmlformats.org/officeDocument/2006/relationships/image" Target="../media/image2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3.xml"/><Relationship Id="rId4" Type="http://schemas.openxmlformats.org/officeDocument/2006/relationships/image" Target="../media/image6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4.xml"/><Relationship Id="rId4" Type="http://schemas.openxmlformats.org/officeDocument/2006/relationships/image" Target="../media/image6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5.xml"/><Relationship Id="rId4" Type="http://schemas.openxmlformats.org/officeDocument/2006/relationships/image" Target="../media/image6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6.xml"/><Relationship Id="rId4" Type="http://schemas.openxmlformats.org/officeDocument/2006/relationships/image" Target="../media/image6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7.xml"/><Relationship Id="rId4" Type="http://schemas.openxmlformats.org/officeDocument/2006/relationships/image" Target="../media/image7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8.xml"/><Relationship Id="rId4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3600"/>
            <a:ext cx="7543800" cy="2778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Oswald" charset="-52"/>
              </a:rPr>
              <a:t>БЮДЖЕТ ДЛЯ ГРАЖДАН 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Oswald" charset="-52"/>
              </a:rPr>
              <a:t>НА 2026 ГОД И НА ПЛАНОВЫЙ -ПЕРИОД 2027 И 2028 ГОДОВ</a:t>
            </a:r>
          </a:p>
        </p:txBody>
      </p:sp>
      <p:pic>
        <p:nvPicPr>
          <p:cNvPr id="7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6790"/>
          <a:stretch>
            <a:fillRect/>
          </a:stretch>
        </p:blipFill>
        <p:spPr bwMode="auto">
          <a:xfrm>
            <a:off x="3192462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Y:\Влад\Бренд города\первый нефтяно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035" y="844085"/>
            <a:ext cx="1578840" cy="1518115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63739" b="86790"/>
          <a:stretch>
            <a:fillRect/>
          </a:stretch>
        </p:blipFill>
        <p:spPr bwMode="auto">
          <a:xfrm rot="10800000">
            <a:off x="0" y="-2705"/>
            <a:ext cx="3200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09599"/>
            <a:ext cx="10210799" cy="18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239000" y="4677490"/>
            <a:ext cx="4724400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Бюджет городского округа Урай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Ханты-Мансийского автономного </a:t>
            </a:r>
            <a:r>
              <a:rPr lang="ru-RU" dirty="0" err="1">
                <a:latin typeface="Oswald" charset="-52"/>
                <a:cs typeface="Times New Roman" panose="02020603050405020304" pitchFamily="18" charset="0"/>
              </a:rPr>
              <a:t>округа-Югры</a:t>
            </a:r>
            <a:r>
              <a:rPr lang="ru-RU" dirty="0">
                <a:latin typeface="Oswald" charset="-52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на 2026 год и на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плановый период 2027 и 2028 годов</a:t>
            </a:r>
          </a:p>
          <a:p>
            <a:pPr algn="ctr">
              <a:defRPr/>
            </a:pPr>
            <a:r>
              <a:rPr lang="ru-RU" sz="1600" dirty="0">
                <a:solidFill>
                  <a:srgbClr val="0066FF"/>
                </a:solidFill>
                <a:latin typeface="Oswald" charset="-52"/>
                <a:cs typeface="Times New Roman" panose="02020603050405020304" pitchFamily="18" charset="0"/>
              </a:rPr>
              <a:t>(по решению Думы города </a:t>
            </a:r>
            <a:r>
              <a:rPr lang="ru-RU" sz="1600" dirty="0" err="1">
                <a:solidFill>
                  <a:srgbClr val="0066FF"/>
                </a:solidFill>
                <a:latin typeface="Oswald" charset="-52"/>
                <a:cs typeface="Times New Roman" panose="02020603050405020304" pitchFamily="18" charset="0"/>
              </a:rPr>
              <a:t>Урай</a:t>
            </a:r>
            <a:r>
              <a:rPr lang="ru-RU" sz="1600" dirty="0">
                <a:solidFill>
                  <a:srgbClr val="0066FF"/>
                </a:solidFill>
                <a:latin typeface="Oswald" charset="-52"/>
                <a:cs typeface="Times New Roman" panose="02020603050405020304" pitchFamily="18" charset="0"/>
              </a:rPr>
              <a:t> от 01.12.2025 №96)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3"/>
            <a:ext cx="10820400" cy="6142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81000"/>
            <a:ext cx="8819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Формирование бюджета города осуществлялось в соответствии</a:t>
            </a:r>
            <a:r>
              <a:rPr lang="en-US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97432E6-214F-4107-8588-9C87B71D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70026" y="0"/>
            <a:ext cx="132197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Содержимое 4">
            <a:extLst>
              <a:ext uri="{FF2B5EF4-FFF2-40B4-BE49-F238E27FC236}">
                <a16:creationId xmlns:a16="http://schemas.microsoft.com/office/drawing/2014/main" xmlns="" id="{EFC7E733-430D-42F2-9FF6-B71149E7C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3254401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2"/>
            <a:ext cx="10972800" cy="8560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72114"/>
            <a:ext cx="998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направления налоговой и бюджетной политики городского округа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год и на плановый период 2027 и 2028 годов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70026" y="0"/>
            <a:ext cx="132197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D37251E5-3C56-43B8-A275-572EDCDB6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6776081"/>
              </p:ext>
            </p:extLst>
          </p:nvPr>
        </p:nvGraphicFramePr>
        <p:xfrm>
          <a:off x="609600" y="1417320"/>
          <a:ext cx="9601200" cy="4023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739833">
                  <a:extLst>
                    <a:ext uri="{9D8B030D-6E8A-4147-A177-3AD203B41FA5}">
                      <a16:colId xmlns:a16="http://schemas.microsoft.com/office/drawing/2014/main" xmlns="" val="4027888099"/>
                    </a:ext>
                  </a:extLst>
                </a:gridCol>
                <a:gridCol w="4861367">
                  <a:extLst>
                    <a:ext uri="{9D8B030D-6E8A-4147-A177-3AD203B41FA5}">
                      <a16:colId xmlns:a16="http://schemas.microsoft.com/office/drawing/2014/main" xmlns="" val="36759407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Основными целями реализации налоговой и бюджетной политики города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являются:</a:t>
                      </a: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  Бюджет города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на 2026-2028 годы сформирован:</a:t>
                      </a: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6757627"/>
                  </a:ext>
                </a:extLst>
              </a:tr>
              <a:tr h="401757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panose="020B0604020202020204" charset="-52"/>
                        </a:rPr>
                        <a:t> обеспечение сбалансированности и финансовой устойчивости бюджета городского округа </a:t>
                      </a:r>
                      <a:r>
                        <a:rPr lang="ru-RU" sz="1600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600" dirty="0">
                          <a:latin typeface="Oswald" panose="020B0604020202020204" charset="-52"/>
                        </a:rPr>
                        <a:t> Ханты-Мансийского автономного округа – Югры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panose="020B0604020202020204" charset="-52"/>
                        </a:rPr>
                        <a:t>на основе параметров «базового» варианта прогноза социально-экономического развития города </a:t>
                      </a:r>
                      <a:r>
                        <a:rPr lang="ru-RU" sz="1600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600" dirty="0">
                          <a:latin typeface="Oswald" panose="020B0604020202020204" charset="-52"/>
                        </a:rPr>
                        <a:t> на 2026 год и на плановый период 2027 и 2028 годов</a:t>
                      </a: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470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panose="020B0604020202020204" charset="-52"/>
                        </a:rPr>
                        <a:t>обеспечение выполнения национальных целей и стратегических задач развития</a:t>
                      </a: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panose="020B0604020202020204" charset="-52"/>
                        </a:rPr>
          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</a:t>
                      </a:r>
                      <a:r>
                        <a:rPr lang="ru-RU" sz="1600" dirty="0" err="1">
                          <a:latin typeface="Oswald" panose="020B0604020202020204" charset="-52"/>
                        </a:rPr>
                        <a:t>Урай</a:t>
                      </a:r>
                      <a:endParaRPr lang="ru-RU" sz="1600" dirty="0">
                        <a:latin typeface="Oswald" panose="020B0604020202020204" charset="-52"/>
                      </a:endParaRP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38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panose="020B0604020202020204" charset="-52"/>
                        </a:rPr>
                        <a:t>реализация и выполнение приоритетов социально-экономического развития города</a:t>
                      </a:r>
                    </a:p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62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499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32238" y="-52673"/>
            <a:ext cx="11049000" cy="8560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238" y="95468"/>
            <a:ext cx="998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показатели прогноза социально-экономического развития городского округа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год и на плановый период 2027и 2028 годов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1716" y="0"/>
            <a:ext cx="122028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7CE97F-6FEB-4AB7-8705-7B0F7170A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3167539"/>
              </p:ext>
            </p:extLst>
          </p:nvPr>
        </p:nvGraphicFramePr>
        <p:xfrm>
          <a:off x="609600" y="1228141"/>
          <a:ext cx="10972801" cy="511552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xmlns="" val="24026777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35878498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364636043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57045282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101724136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3691043229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xmlns="" val="228267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Единица измерения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2024 год (отчет)*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 (оценка)*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(прогноз)*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(прогноз)*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(прогноз)*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239670"/>
                  </a:ext>
                </a:extLst>
              </a:tr>
              <a:tr h="12692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30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Объем отгруженных товаров собственного производства, выполненных работ и услуг собственными силами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млн руб.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10 287,9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9 185,8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9 795,9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10 425,3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11 060,5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34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Индекс промышленного производства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062934"/>
                  </a:ext>
                </a:extLst>
              </a:tr>
              <a:tr h="4876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Количество малых и средних предприятий, включая микропредприятия (на конец года)</a:t>
                      </a:r>
                      <a:endParaRPr lang="ru-RU" sz="12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единиц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099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Среднесписочная численность работников на предприятиях малого и среднего предпринимательства (включая микропредприятия) (без внешних совместителей)</a:t>
                      </a:r>
                      <a:endParaRPr lang="ru-RU" sz="12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тыс. чел.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48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Инвестиции в основной капитал</a:t>
                      </a:r>
                      <a:endParaRPr lang="ru-RU" sz="12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млн рублей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7 492,13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6 143,54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6 450,72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7 005,48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7 762,07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732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</a:rPr>
                        <a:t>Индекс физического объема инвестиций в основной капитал</a:t>
                      </a:r>
                      <a:endParaRPr lang="ru-RU" sz="12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176,11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76,07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104,02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106,13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36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Ввод в действие жилых домов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тыс. кв. м общей площади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445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Индекс физического объема работ, выполненных по виду деятельности "Строительство"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344,5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818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Уровень зарегистрированной безработицы (на конец года)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13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Номинальная начисленная среднемесячная заработная плата работников организаций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86 838,49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95 458,51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100 296,65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106 038,9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112 621,21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9398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DE6E8E-4F93-4A3E-975D-CEC250D6E493}"/>
              </a:ext>
            </a:extLst>
          </p:cNvPr>
          <p:cNvSpPr txBox="1"/>
          <p:nvPr/>
        </p:nvSpPr>
        <p:spPr>
          <a:xfrm>
            <a:off x="498096" y="6396335"/>
            <a:ext cx="11043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swald" panose="020B0604020202020204" charset="-52"/>
              </a:rPr>
              <a:t>* Постановление администрации города </a:t>
            </a:r>
            <a:r>
              <a:rPr lang="ru-RU" sz="1200" dirty="0" err="1">
                <a:latin typeface="Oswald" panose="020B0604020202020204" charset="-52"/>
              </a:rPr>
              <a:t>Урай</a:t>
            </a:r>
            <a:r>
              <a:rPr lang="ru-RU" sz="1200" dirty="0">
                <a:latin typeface="Oswald" panose="020B0604020202020204" charset="-52"/>
              </a:rPr>
              <a:t> от 01.11.2025 №2242 «О прогнозе социально-экономического развития городского округа </a:t>
            </a:r>
            <a:r>
              <a:rPr lang="ru-RU" sz="1200" dirty="0" err="1">
                <a:latin typeface="Oswald" panose="020B0604020202020204" charset="-52"/>
              </a:rPr>
              <a:t>Урай</a:t>
            </a:r>
            <a:r>
              <a:rPr lang="ru-RU" sz="1200" dirty="0">
                <a:latin typeface="Oswald" panose="020B0604020202020204" charset="-52"/>
              </a:rPr>
              <a:t> Ханты-Мансийского автономного округа-Югры</a:t>
            </a:r>
          </a:p>
          <a:p>
            <a:r>
              <a:rPr lang="ru-RU" sz="1200" dirty="0">
                <a:latin typeface="Oswald" panose="020B0604020202020204" charset="-52"/>
              </a:rPr>
              <a:t> на 2026 год и на плановый период 2027 и 2028 годов»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190064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52400"/>
            <a:ext cx="108966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31737"/>
            <a:ext cx="1104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</a:t>
            </a:r>
          </a:p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с решениями, принятыми Думой г. Урай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5696" y="1063079"/>
            <a:ext cx="1028090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Ежегодно в отношении местных налогов (земельный налог и налог на имущество физических лиц) проводится оценка эффективности предоставленных налоговых расходов (льгот) города </a:t>
            </a:r>
            <a:r>
              <a:rPr lang="ru-RU" sz="1600" dirty="0" err="1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Урай</a:t>
            </a:r>
            <a:r>
              <a:rPr lang="ru-RU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, по итогам за 2024 год </a:t>
            </a:r>
            <a:r>
              <a:rPr lang="ru-RU" sz="1600" dirty="0" err="1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установленно</a:t>
            </a:r>
            <a:r>
              <a:rPr lang="en-US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002060"/>
              </a:solidFill>
              <a:latin typeface="Oswald" panose="020B0604020202020204" charset="-52"/>
              <a:ea typeface="Times New Roman" pitchFamily="18" charset="0"/>
              <a:cs typeface="Times New Roman" pitchFamily="18" charset="0"/>
            </a:endParaRPr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2060"/>
              </a:solidFill>
              <a:latin typeface="Oswald" panose="020B0604020202020204" charset="-52"/>
              <a:ea typeface="Times New Roman" pitchFamily="18" charset="0"/>
              <a:cs typeface="Times New Roman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поддержкой воспользовались 750  налогоплательщиков (50 юридических лиц, 700 физических лиц)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объем налоговых расходов города </a:t>
            </a:r>
            <a:r>
              <a:rPr lang="ru-RU" sz="1400" dirty="0" err="1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Урай</a:t>
            </a: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 составил 44,6 млн. рублей, из них 26,3 млн. рублей в результате освобождения от уплаты налога и 18,3 млн. рублей в результате применения пониженных налоговых ставок</a:t>
            </a:r>
            <a:endParaRPr lang="ru-RU" sz="1400" dirty="0">
              <a:solidFill>
                <a:srgbClr val="002060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97407" y="4268631"/>
            <a:ext cx="1027176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установлены налоговые льготы для юридических лиц, субъектов малого и среднего предпринимательства – инвесторов, реализующих инвестиционные проекты на территории города Урай по строительству (реконструкции) определенных объектов. К таким объектам относятся спортивно-оздоровительные объекты, объекты дорожного сервиса, гостиницы, торгово-развлекательные центры, объекты бытового обслуживания населения, образования, здравоохранения и социальных услуг, тепличного хозяйства и производственной промышленности. 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u="sng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Налоговые льготы установлены в следующих размерах:</a:t>
            </a:r>
            <a:endParaRPr lang="ru-RU" sz="1400" u="sng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- 100% инвесторам, реализующим инвестиционные проекты на период до 5-ти лет с начала строительства (реконструкции) и до момента ввода объекта в эксплуатацию;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- 50% инвесторам, реализовавшим инвестиционные проекты по строительству (реконструкции) объектов на период до 5-ти лет с момента ввода объекта в эксплуатацию.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4840" y="3276600"/>
            <a:ext cx="9662160" cy="33855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Oswald" panose="020B0604020202020204" charset="-52"/>
                <a:cs typeface="Times New Roman" pitchFamily="18" charset="0"/>
              </a:rPr>
              <a:t>осуществлен пересмотр действующих налоговых льгот по земельному налогу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38056" y="0"/>
            <a:ext cx="1253944" cy="93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Y:\Влад\2019\эскизы\зелёная.png">
            <a:extLst>
              <a:ext uri="{FF2B5EF4-FFF2-40B4-BE49-F238E27FC236}">
                <a16:creationId xmlns:a16="http://schemas.microsoft.com/office/drawing/2014/main" xmlns="" id="{E703FB29-BDCB-430A-B467-AAAF7BC5B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2514600"/>
            <a:ext cx="10820400" cy="70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152400" y="2667000"/>
            <a:ext cx="10061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D637981-EDCD-44C3-9CA1-7ACA7BB22CC3}"/>
              </a:ext>
            </a:extLst>
          </p:cNvPr>
          <p:cNvSpPr/>
          <p:nvPr/>
        </p:nvSpPr>
        <p:spPr>
          <a:xfrm>
            <a:off x="560832" y="3810000"/>
            <a:ext cx="230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с 1 января 2026 года</a:t>
            </a:r>
            <a:r>
              <a:rPr lang="ru-RU" dirty="0"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1252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286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Основные направления долговой политики города </a:t>
            </a:r>
            <a:r>
              <a:rPr lang="ru-RU" sz="2000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en-US" sz="2000" dirty="0">
                <a:solidFill>
                  <a:schemeClr val="bg1"/>
                </a:solidFill>
                <a:latin typeface="Oswald" panose="020B0604020202020204" charset="-52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на 2026-2028 годы 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07940" y="0"/>
            <a:ext cx="1284059" cy="96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99DF815-C857-43C9-AA73-5194ABBE2903}"/>
              </a:ext>
            </a:extLst>
          </p:cNvPr>
          <p:cNvSpPr/>
          <p:nvPr/>
        </p:nvSpPr>
        <p:spPr>
          <a:xfrm>
            <a:off x="381000" y="3485172"/>
            <a:ext cx="50726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ЦЕЛЬ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-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сохранение финансовой устойчивости бюджета города, сохранение высокого уровня долговой устойчивости муниципального образования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012F722-D536-4E8A-9A79-42AF79D2CABE}"/>
              </a:ext>
            </a:extLst>
          </p:cNvPr>
          <p:cNvSpPr/>
          <p:nvPr/>
        </p:nvSpPr>
        <p:spPr>
          <a:xfrm>
            <a:off x="5257800" y="1254184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ДЛЯ ДОСТИЖЕНИЯ ОСНОВНОЙ ЦЕЛИ НЕОБХОДИМО ОБЕСПЕЧИТЬ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44248C6-37A1-42B1-A679-C0773CAF2C4A}"/>
              </a:ext>
            </a:extLst>
          </p:cNvPr>
          <p:cNvSpPr/>
          <p:nvPr/>
        </p:nvSpPr>
        <p:spPr>
          <a:xfrm>
            <a:off x="5867400" y="191551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эффективность осуществления муниципальных заимствований;</a:t>
            </a: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привлечение необходимого объема муниципальных заимствований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;</a:t>
            </a: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взаимосвязь принятия решения о заимствованиях с реальными потребностями бюджета города в заемных средствах;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контроль за объемом заимствований, прогнозируемом при среднесрочном планировании; 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прозрачность процессов управления муниципальным долгом города; 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гибкое реагирование на изменяющиеся условия финансовых рынков и использование наиболее оптимальных форм заимствований;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раскрытие информации о долговых обязательствах и проводимой заемной политике;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оперативное управление долговыми обязательствами </a:t>
            </a:r>
          </a:p>
        </p:txBody>
      </p:sp>
      <p:sp>
        <p:nvSpPr>
          <p:cNvPr id="18" name="Левая фигурная скобка 17">
            <a:extLst>
              <a:ext uri="{FF2B5EF4-FFF2-40B4-BE49-F238E27FC236}">
                <a16:creationId xmlns:a16="http://schemas.microsoft.com/office/drawing/2014/main" xmlns="" id="{0DB66001-6FF1-4070-BDF1-53C07509CDE0}"/>
              </a:ext>
            </a:extLst>
          </p:cNvPr>
          <p:cNvSpPr/>
          <p:nvPr/>
        </p:nvSpPr>
        <p:spPr>
          <a:xfrm>
            <a:off x="5181600" y="2057400"/>
            <a:ext cx="533400" cy="4114800"/>
          </a:xfrm>
          <a:prstGeom prst="leftBrace">
            <a:avLst>
              <a:gd name="adj1" fmla="val 3470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79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09728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286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Основные направления бюджетной политики города </a:t>
            </a:r>
            <a:r>
              <a:rPr lang="ru-RU" sz="2000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 по расходам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624840" y="3115840"/>
            <a:ext cx="9589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6C2B02F-60F1-41DA-A8C2-862FC87F260B}"/>
              </a:ext>
            </a:extLst>
          </p:cNvPr>
          <p:cNvSpPr/>
          <p:nvPr/>
        </p:nvSpPr>
        <p:spPr>
          <a:xfrm>
            <a:off x="2057400" y="1080000"/>
            <a:ext cx="7467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достижение НАЦИОНАЛЬНЫХ ЦЕЛЕЙ РАЗВИТИЯ, определенных Указом Президента РФ № 309 «О национальных целях развития Российской Федерации на период до 2030 года и на перспективу до 2036 года»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2D18A65-E559-4BB0-B0F9-524E7BB653AA}"/>
              </a:ext>
            </a:extLst>
          </p:cNvPr>
          <p:cNvSpPr/>
          <p:nvPr/>
        </p:nvSpPr>
        <p:spPr>
          <a:xfrm>
            <a:off x="2074984" y="3800549"/>
            <a:ext cx="7526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достижение ПРИОРИТЕТОВ СОЦИАЛЬНО</a:t>
            </a:r>
            <a:r>
              <a:rPr lang="en-US" sz="2800" dirty="0">
                <a:solidFill>
                  <a:srgbClr val="002060"/>
                </a:solidFill>
                <a:latin typeface="Oswald" panose="020B0604020202020204" charset="-52"/>
              </a:rPr>
              <a:t>-</a:t>
            </a:r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 ЭКОНОМИЧЕСКОГО РАЗВИТИЯ городского округа Урай Ханты-Мансийского автономного округа-Югры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7E8D1A-4E74-4D4A-9D49-5C1299121DAB}"/>
              </a:ext>
            </a:extLst>
          </p:cNvPr>
          <p:cNvSpPr txBox="1"/>
          <p:nvPr/>
        </p:nvSpPr>
        <p:spPr>
          <a:xfrm>
            <a:off x="772998" y="1892522"/>
            <a:ext cx="800219" cy="28159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Oswald" panose="020B0604020202020204" charset="-52"/>
              </a:rPr>
              <a:t>ПРИОРИТЕТЫ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CACA1E6-D220-4C52-AF43-32CCCB01FD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13848" y="1374409"/>
            <a:ext cx="1800000" cy="11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427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049000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524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Подходы к формированию бюджета города на 2026-2028 годы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70026" y="0"/>
            <a:ext cx="132197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624840" y="3115840"/>
            <a:ext cx="9589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5FB4267-0FF3-4F50-BAC8-0518DA4141B5}"/>
              </a:ext>
            </a:extLst>
          </p:cNvPr>
          <p:cNvSpPr/>
          <p:nvPr/>
        </p:nvSpPr>
        <p:spPr>
          <a:xfrm>
            <a:off x="624840" y="1143001"/>
            <a:ext cx="10728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Oswald" panose="020B0604020202020204" charset="-52"/>
              </a:rPr>
              <a:t>утвержденные решением Думы города </a:t>
            </a:r>
            <a:r>
              <a:rPr lang="ru-RU" sz="1600" dirty="0" err="1">
                <a:latin typeface="Oswald" panose="020B0604020202020204" charset="-52"/>
              </a:rPr>
              <a:t>Урай</a:t>
            </a:r>
            <a:r>
              <a:rPr lang="ru-RU" sz="1600" dirty="0">
                <a:latin typeface="Oswald" panose="020B0604020202020204" charset="-52"/>
              </a:rPr>
              <a:t> от 29 ноября 2024 года № 81 «О бюджете городского округа </a:t>
            </a:r>
            <a:r>
              <a:rPr lang="ru-RU" sz="1600" dirty="0" err="1">
                <a:latin typeface="Oswald" panose="020B0604020202020204" charset="-52"/>
              </a:rPr>
              <a:t>Урай</a:t>
            </a:r>
            <a:r>
              <a:rPr lang="ru-RU" sz="1600" dirty="0">
                <a:latin typeface="Oswald" panose="020B0604020202020204" charset="-52"/>
              </a:rPr>
              <a:t> Ханты-Мансийского автономного округа – Югры на 2025 год и на плановый период 2026 и 2027 годов» (с учетом изменений)</a:t>
            </a:r>
          </a:p>
          <a:p>
            <a:endParaRPr lang="ru-RU" sz="1600" dirty="0">
              <a:latin typeface="Oswald" panose="020B060402020202020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387B684-968C-4D1B-9677-2946872E407B}"/>
              </a:ext>
            </a:extLst>
          </p:cNvPr>
          <p:cNvSpPr txBox="1"/>
          <p:nvPr/>
        </p:nvSpPr>
        <p:spPr>
          <a:xfrm>
            <a:off x="562708" y="806291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«БАЗОВЫЕ» РАСХОДЫ</a:t>
            </a:r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: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02E1AE0-42DA-48D4-A29C-250613A42F57}"/>
              </a:ext>
            </a:extLst>
          </p:cNvPr>
          <p:cNvSpPr txBox="1"/>
          <p:nvPr/>
        </p:nvSpPr>
        <p:spPr>
          <a:xfrm>
            <a:off x="571969" y="1828800"/>
            <a:ext cx="107056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УЧТЕНО: </a:t>
            </a:r>
          </a:p>
          <a:p>
            <a:endParaRPr lang="ru-RU" sz="1400" b="1" u="sng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доведение заработной платы низкооплачиваемых категорий работников до минимального размера оплаты труда (МРОТ) с 01.01.2026  –  27 093 рубля с ростом на 20,7%  к его размеру на 1 января 2025 года - 22 440 рублей;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уровня целевых показателей средней заработной платы отдельных категорий работников в соответствии с Указами №597 и №761, исходя из прогнозного значения показателя «среднемесячный доход от трудовой деятельности» на 2026 год с ростом на 8,6% к уровню 2025 года</a:t>
            </a:r>
            <a:r>
              <a:rPr lang="ru-RU" sz="1400" b="1" dirty="0">
                <a:latin typeface="Oswald" panose="020B0604020202020204" charset="-52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индексация с 1 октября 2026 года на 4% фонда оплаты труда работников муниципальных учреждений, не подпадающих под действие Указов №597 и №761;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в 2026 году за счет средств дотации расходных обязательств муниципального образования на оплату труда работников муниципальных общеобразовательных организаций и образовательных организаций дошкольного образования, не участвующих в реализации основных общеобразовательных программ в соответствии федеральными государственными образовательными стандартами;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поддержка участников СВО и членов их семей;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реконструкция, капитальный ремонт дорог местного значения;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ежегодная замена ветхих инженерных сетей;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сокращение непригодного для проживания жилищного фонда;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благоустройство общественного пространства (победитель рейтингового голосования жителей);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жильем молодых семей</a:t>
            </a:r>
            <a:r>
              <a:rPr lang="en-US" sz="1400" dirty="0">
                <a:latin typeface="Oswald" panose="020B0604020202020204" charset="-52"/>
              </a:rPr>
              <a:t>;</a:t>
            </a:r>
            <a:endParaRPr lang="ru-RU" sz="1400" dirty="0">
              <a:latin typeface="Oswald" panose="020B0604020202020204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индексация на 9,4% расходов на оплату коммунальных услуг муниципальных учреждений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52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52400"/>
            <a:ext cx="11353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304800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бюджета города Урай на 2026 -2028 годы,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6172200"/>
            <a:ext cx="1142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5663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392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3E3FB32D-8203-4933-BFAB-1F9FD20E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45340" y="0"/>
            <a:ext cx="1220283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4A23BD3F-FFA4-4F9C-B24B-2FBF9EB46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83590960"/>
              </p:ext>
            </p:extLst>
          </p:nvPr>
        </p:nvGraphicFramePr>
        <p:xfrm>
          <a:off x="550385" y="1295401"/>
          <a:ext cx="10133266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310370" y="1724320"/>
            <a:ext cx="764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Oswald" charset="-52"/>
              </a:rPr>
              <a:t>+620,</a:t>
            </a:r>
            <a:r>
              <a:rPr lang="en-US" sz="1600" dirty="0">
                <a:latin typeface="Oswald" charset="-52"/>
              </a:rPr>
              <a:t>7</a:t>
            </a:r>
            <a:r>
              <a:rPr lang="ru-RU" sz="1600" dirty="0">
                <a:latin typeface="Oswald" charset="-52"/>
              </a:rPr>
              <a:t> </a:t>
            </a:r>
          </a:p>
        </p:txBody>
      </p:sp>
      <p:sp>
        <p:nvSpPr>
          <p:cNvPr id="24" name="Выгнутая вверх стрелка 23"/>
          <p:cNvSpPr/>
          <p:nvPr/>
        </p:nvSpPr>
        <p:spPr>
          <a:xfrm rot="21138552">
            <a:off x="4301981" y="1822193"/>
            <a:ext cx="2220515" cy="469738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564422" y="1577213"/>
            <a:ext cx="718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charset="-52"/>
              </a:rPr>
              <a:t>+429,1</a:t>
            </a:r>
          </a:p>
        </p:txBody>
      </p:sp>
      <p:sp>
        <p:nvSpPr>
          <p:cNvPr id="26" name="Выгнутая вверх стрелка 25"/>
          <p:cNvSpPr/>
          <p:nvPr/>
        </p:nvSpPr>
        <p:spPr>
          <a:xfrm rot="21296430">
            <a:off x="4898922" y="1690921"/>
            <a:ext cx="2083633" cy="593743"/>
          </a:xfrm>
          <a:prstGeom prst="curvedDown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541881" y="1385766"/>
            <a:ext cx="718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charset="-52"/>
              </a:rPr>
              <a:t>+446,4</a:t>
            </a:r>
          </a:p>
        </p:txBody>
      </p:sp>
      <p:sp>
        <p:nvSpPr>
          <p:cNvPr id="29" name="Выгнутая вверх стрелка 28"/>
          <p:cNvSpPr/>
          <p:nvPr/>
        </p:nvSpPr>
        <p:spPr>
          <a:xfrm rot="378127">
            <a:off x="6505978" y="1716382"/>
            <a:ext cx="2152403" cy="646448"/>
          </a:xfrm>
          <a:prstGeom prst="curvedDownArrow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858000" y="1295400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charset="-52"/>
              </a:rPr>
              <a:t>-463,3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052048" y="1219420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charset="-52"/>
              </a:rPr>
              <a:t>-448,4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434434" y="1470260"/>
            <a:ext cx="718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charset="-52"/>
              </a:rPr>
              <a:t>+</a:t>
            </a:r>
            <a:r>
              <a:rPr lang="en-US" sz="1600" dirty="0">
                <a:latin typeface="Oswald" charset="-52"/>
              </a:rPr>
              <a:t>645</a:t>
            </a:r>
            <a:r>
              <a:rPr lang="ru-RU" sz="1600" dirty="0">
                <a:latin typeface="Oswald" charset="-52"/>
              </a:rPr>
              <a:t>,</a:t>
            </a:r>
            <a:r>
              <a:rPr lang="en-US" sz="1600" dirty="0">
                <a:latin typeface="Oswald" charset="-52"/>
              </a:rPr>
              <a:t>0</a:t>
            </a:r>
            <a:endParaRPr lang="ru-RU" sz="1600" dirty="0">
              <a:latin typeface="Oswald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88206"/>
            <a:ext cx="11353800" cy="53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93514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на 2026-2028 годы, млн.рублей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6172200"/>
            <a:ext cx="1150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401777C9-4FC5-4C7C-90A6-295D7403A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1716" y="11669"/>
            <a:ext cx="122028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xmlns="" id="{69B00047-D018-4413-811E-5D472AD4B9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94751584"/>
              </p:ext>
            </p:extLst>
          </p:nvPr>
        </p:nvGraphicFramePr>
        <p:xfrm>
          <a:off x="0" y="624540"/>
          <a:ext cx="7962900" cy="548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xmlns="" id="{F825B578-2FDB-4C2D-AC0C-2AE362BBA2F0}"/>
              </a:ext>
            </a:extLst>
          </p:cNvPr>
          <p:cNvGraphicFramePr>
            <a:graphicFrameLocks/>
          </p:cNvGraphicFramePr>
          <p:nvPr/>
        </p:nvGraphicFramePr>
        <p:xfrm>
          <a:off x="7555793" y="1371600"/>
          <a:ext cx="4636207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7F71CAF-D281-4B19-8830-0355D6112DAC}"/>
              </a:ext>
            </a:extLst>
          </p:cNvPr>
          <p:cNvSpPr/>
          <p:nvPr/>
        </p:nvSpPr>
        <p:spPr>
          <a:xfrm>
            <a:off x="8001000" y="914400"/>
            <a:ext cx="396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panose="020B0604020202020204" charset="-52"/>
              </a:rPr>
              <a:t>Удельный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 вес групп доходов в общей сумме доходов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7BD634E-8EE7-4A19-A91C-FA485C5DF397}"/>
              </a:ext>
            </a:extLst>
          </p:cNvPr>
          <p:cNvSpPr/>
          <p:nvPr/>
        </p:nvSpPr>
        <p:spPr>
          <a:xfrm rot="21061533">
            <a:off x="2069254" y="1923723"/>
            <a:ext cx="764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panose="020B0604020202020204" charset="-52"/>
              </a:rPr>
              <a:t>+ 620,7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D33AEA0-3EE1-43A6-B84C-F29DB26288A3}"/>
              </a:ext>
            </a:extLst>
          </p:cNvPr>
          <p:cNvSpPr/>
          <p:nvPr/>
        </p:nvSpPr>
        <p:spPr>
          <a:xfrm rot="20892959">
            <a:off x="3509720" y="1587409"/>
            <a:ext cx="764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panose="020B0604020202020204" charset="-52"/>
              </a:rPr>
              <a:t>+ 429,1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FEB8C14-F830-47CC-BD73-80A32359C73F}"/>
              </a:ext>
            </a:extLst>
          </p:cNvPr>
          <p:cNvSpPr/>
          <p:nvPr/>
        </p:nvSpPr>
        <p:spPr>
          <a:xfrm rot="661970">
            <a:off x="5325520" y="1490339"/>
            <a:ext cx="6992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Oswald" panose="020B0604020202020204" charset="-52"/>
              </a:rPr>
              <a:t>-463,3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495800"/>
            <a:ext cx="3124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rgbClr val="002060"/>
                </a:solidFill>
                <a:latin typeface="Oswald" charset="-52"/>
              </a:rPr>
              <a:t>Собственные доходы </a:t>
            </a:r>
            <a:r>
              <a:rPr lang="en-US" u="sng" dirty="0">
                <a:solidFill>
                  <a:srgbClr val="002060"/>
                </a:solidFill>
                <a:latin typeface="Oswald" charset="-52"/>
              </a:rPr>
              <a:t>:</a:t>
            </a:r>
            <a:endParaRPr lang="ru-RU" u="sng" dirty="0">
              <a:solidFill>
                <a:srgbClr val="002060"/>
              </a:solidFill>
              <a:latin typeface="Oswald" charset="-52"/>
            </a:endParaRPr>
          </a:p>
          <a:p>
            <a:endParaRPr lang="en-US" sz="1000" u="sng" dirty="0">
              <a:solidFill>
                <a:srgbClr val="002060"/>
              </a:solidFill>
              <a:latin typeface="Oswald" charset="-52"/>
            </a:endParaRPr>
          </a:p>
          <a:p>
            <a:r>
              <a:rPr lang="en-US" dirty="0">
                <a:solidFill>
                  <a:srgbClr val="002060"/>
                </a:solidFill>
                <a:latin typeface="Oswald" charset="-52"/>
              </a:rPr>
              <a:t>2026 </a:t>
            </a:r>
            <a:r>
              <a:rPr lang="ru-RU" dirty="0">
                <a:solidFill>
                  <a:srgbClr val="002060"/>
                </a:solidFill>
                <a:latin typeface="Oswald" charset="-52"/>
              </a:rPr>
              <a:t>год – 2 249,8  </a:t>
            </a:r>
            <a:r>
              <a:rPr lang="ru-RU" sz="1600" dirty="0">
                <a:solidFill>
                  <a:srgbClr val="002060"/>
                </a:solidFill>
                <a:latin typeface="Oswald" charset="-52"/>
              </a:rPr>
              <a:t>(40,9%)</a:t>
            </a:r>
          </a:p>
          <a:p>
            <a:r>
              <a:rPr lang="ru-RU" dirty="0">
                <a:solidFill>
                  <a:srgbClr val="002060"/>
                </a:solidFill>
                <a:latin typeface="Oswald" charset="-52"/>
              </a:rPr>
              <a:t>2027 год – 2 311,3  </a:t>
            </a:r>
            <a:r>
              <a:rPr lang="ru-RU" sz="1600" dirty="0">
                <a:solidFill>
                  <a:srgbClr val="002060"/>
                </a:solidFill>
                <a:latin typeface="Oswald" charset="-52"/>
              </a:rPr>
              <a:t>(38,9%)</a:t>
            </a:r>
          </a:p>
          <a:p>
            <a:r>
              <a:rPr lang="ru-RU" dirty="0">
                <a:solidFill>
                  <a:srgbClr val="002060"/>
                </a:solidFill>
                <a:latin typeface="Oswald" charset="-52"/>
              </a:rPr>
              <a:t>2028 год – 2 472,2  </a:t>
            </a:r>
            <a:r>
              <a:rPr lang="ru-RU" sz="1600" dirty="0">
                <a:solidFill>
                  <a:srgbClr val="002060"/>
                </a:solidFill>
                <a:latin typeface="Oswald" charset="-52"/>
              </a:rPr>
              <a:t>(45,2%)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20200" y="2667000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Oswald" charset="-52"/>
              </a:rPr>
              <a:t>40,9%</a:t>
            </a:r>
          </a:p>
        </p:txBody>
      </p:sp>
      <p:sp>
        <p:nvSpPr>
          <p:cNvPr id="21" name="Левая фигурная скобка 20"/>
          <p:cNvSpPr/>
          <p:nvPr/>
        </p:nvSpPr>
        <p:spPr>
          <a:xfrm rot="5400000">
            <a:off x="9334500" y="1714500"/>
            <a:ext cx="304800" cy="990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220200" y="1905000"/>
            <a:ext cx="766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Oswald" charset="-52"/>
              </a:rPr>
              <a:t>38,9%</a:t>
            </a:r>
          </a:p>
        </p:txBody>
      </p:sp>
      <p:sp>
        <p:nvSpPr>
          <p:cNvPr id="23" name="Левая фигурная скобка 22"/>
          <p:cNvSpPr/>
          <p:nvPr/>
        </p:nvSpPr>
        <p:spPr>
          <a:xfrm rot="5400000">
            <a:off x="9448800" y="914400"/>
            <a:ext cx="228600" cy="1143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9220200" y="1143000"/>
            <a:ext cx="766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Oswald" charset="-52"/>
              </a:rPr>
              <a:t>45,2%</a:t>
            </a:r>
          </a:p>
        </p:txBody>
      </p:sp>
      <p:sp>
        <p:nvSpPr>
          <p:cNvPr id="28" name="Левая фигурная скобка 27"/>
          <p:cNvSpPr/>
          <p:nvPr/>
        </p:nvSpPr>
        <p:spPr>
          <a:xfrm rot="5400000">
            <a:off x="9410699" y="3162301"/>
            <a:ext cx="228602" cy="1066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9220200" y="3352800"/>
            <a:ext cx="766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Oswald" charset="-52"/>
              </a:rPr>
              <a:t>40,8%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C67906D-9156-4E11-AE68-7B1FBC3CD1D5}"/>
              </a:ext>
            </a:extLst>
          </p:cNvPr>
          <p:cNvSpPr txBox="1"/>
          <p:nvPr/>
        </p:nvSpPr>
        <p:spPr>
          <a:xfrm>
            <a:off x="8032952" y="3700046"/>
            <a:ext cx="996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Oswald" panose="020B0604020202020204" charset="-52"/>
                <a:cs typeface="Times New Roman" panose="02020603050405020304" pitchFamily="18" charset="0"/>
              </a:rPr>
              <a:t>2025 год* на 01.01.2025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948DF2C-AA00-47E0-BFF4-0094C3CB2567}"/>
              </a:ext>
            </a:extLst>
          </p:cNvPr>
          <p:cNvSpPr txBox="1"/>
          <p:nvPr/>
        </p:nvSpPr>
        <p:spPr>
          <a:xfrm>
            <a:off x="8118354" y="3013502"/>
            <a:ext cx="712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swald" panose="020B0604020202020204" charset="-52"/>
              </a:rPr>
              <a:t>2026 год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F66A360-1A78-4C9E-8729-FD78C171C562}"/>
              </a:ext>
            </a:extLst>
          </p:cNvPr>
          <p:cNvSpPr/>
          <p:nvPr/>
        </p:nvSpPr>
        <p:spPr>
          <a:xfrm>
            <a:off x="8118354" y="2276158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Oswald" panose="020B0604020202020204" charset="-52"/>
              </a:rPr>
              <a:t>2027 год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5F21A7D-BC72-4432-B5F4-6829A1E03AAC}"/>
              </a:ext>
            </a:extLst>
          </p:cNvPr>
          <p:cNvSpPr/>
          <p:nvPr/>
        </p:nvSpPr>
        <p:spPr>
          <a:xfrm>
            <a:off x="8118354" y="1529954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Oswald" panose="020B0604020202020204" charset="-52"/>
              </a:rPr>
              <a:t>2028 год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112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524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налогов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ых доходов в бюджет города </a:t>
            </a:r>
            <a:r>
              <a:rPr lang="ru-RU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2026 -2028 годы,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9369619F-F01E-4D46-B58C-C0E1AF877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69607500"/>
              </p:ext>
            </p:extLst>
          </p:nvPr>
        </p:nvGraphicFramePr>
        <p:xfrm>
          <a:off x="451338" y="764977"/>
          <a:ext cx="11658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xmlns="" id="{4912927F-F142-4BD4-B37E-2641FD79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15465"/>
            <a:ext cx="1143000" cy="85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18F40FD8-0B95-4FA4-B580-76209110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18101147"/>
              </p:ext>
            </p:extLst>
          </p:nvPr>
        </p:nvGraphicFramePr>
        <p:xfrm>
          <a:off x="152400" y="3505201"/>
          <a:ext cx="11582400" cy="129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0" y="53340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Oswald" charset="-52"/>
              </a:rPr>
              <a:t>35,7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6248400" y="8382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39000" y="533400"/>
            <a:ext cx="559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>
                <a:latin typeface="Oswald" charset="-52"/>
              </a:rPr>
              <a:t>77,3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7086600" y="838200"/>
            <a:ext cx="228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2360612"/>
              </p:ext>
            </p:extLst>
          </p:nvPr>
        </p:nvGraphicFramePr>
        <p:xfrm>
          <a:off x="381001" y="4572003"/>
          <a:ext cx="11353798" cy="21335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14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36627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2026 год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Удельный вес в общем объеме налоговых</a:t>
                      </a:r>
                      <a:r>
                        <a:rPr lang="ru-RU" sz="1100" b="0" baseline="0" dirty="0">
                          <a:latin typeface="Oswald" charset="-52"/>
                        </a:rPr>
                        <a:t> доходов, %</a:t>
                      </a:r>
                      <a:endParaRPr lang="ru-RU" sz="11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2028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6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1 815,5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2 088,4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2 154,7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2 320,4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6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 на доходы физических лиц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1 499,5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1 709,4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81,8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1 752,4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1 901,3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6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Акцизы по подакцизным товарам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06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на совокупный доход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224,2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252,2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261,0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271,9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6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на имущество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352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Государственная пошлина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5486400" y="3886200"/>
            <a:ext cx="696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Oswald" charset="-52"/>
              </a:rPr>
              <a:t>93,0%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676400" y="3886200"/>
            <a:ext cx="696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Oswald" charset="-52"/>
              </a:rPr>
              <a:t>91,2%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315200" y="3886200"/>
            <a:ext cx="696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Oswald" charset="-52"/>
              </a:rPr>
              <a:t>93,8%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81400" y="3886200"/>
            <a:ext cx="696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Oswald" charset="-52"/>
              </a:rPr>
              <a:t>93,0%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AD9CF66-8654-42EA-B7D3-C87E0E678EC3}"/>
              </a:ext>
            </a:extLst>
          </p:cNvPr>
          <p:cNvSpPr txBox="1"/>
          <p:nvPr/>
        </p:nvSpPr>
        <p:spPr>
          <a:xfrm>
            <a:off x="381001" y="2955668"/>
            <a:ext cx="1295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Oswald" panose="020B0604020202020204" charset="-52"/>
                <a:cs typeface="Times New Roman" panose="02020603050405020304" pitchFamily="18" charset="0"/>
              </a:rPr>
              <a:t>2025 год* на 01.01.2025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E0D44C1-0064-46D1-AABD-F84BD9B022BA}"/>
              </a:ext>
            </a:extLst>
          </p:cNvPr>
          <p:cNvSpPr/>
          <p:nvPr/>
        </p:nvSpPr>
        <p:spPr>
          <a:xfrm>
            <a:off x="762000" y="2321022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2026 год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A133BE9-927B-4C37-B6B1-D3B121C84090}"/>
              </a:ext>
            </a:extLst>
          </p:cNvPr>
          <p:cNvSpPr/>
          <p:nvPr/>
        </p:nvSpPr>
        <p:spPr>
          <a:xfrm>
            <a:off x="698247" y="916577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2028 год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7DD4155-7058-4DC3-8B7B-3EF1D9157A42}"/>
              </a:ext>
            </a:extLst>
          </p:cNvPr>
          <p:cNvSpPr/>
          <p:nvPr/>
        </p:nvSpPr>
        <p:spPr>
          <a:xfrm>
            <a:off x="698247" y="1655803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2027 год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18215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76200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неналоговых доходов в бюджет города </a:t>
            </a:r>
            <a:r>
              <a:rPr lang="ru-RU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2026-2028 годы,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3230B53C-9A75-43C5-BB40-927CA6E604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62927375"/>
              </p:ext>
            </p:extLst>
          </p:nvPr>
        </p:nvGraphicFramePr>
        <p:xfrm>
          <a:off x="-2931" y="841177"/>
          <a:ext cx="11963400" cy="374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AD965D3-DC5A-4C25-A8E0-7F1AB1FE2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57846634"/>
              </p:ext>
            </p:extLst>
          </p:nvPr>
        </p:nvGraphicFramePr>
        <p:xfrm>
          <a:off x="0" y="3733800"/>
          <a:ext cx="11201400" cy="106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EA83FC81-E345-4DF3-8D90-602C7A384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1845" y="32238"/>
            <a:ext cx="1145262" cy="8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4899580"/>
              </p:ext>
            </p:extLst>
          </p:nvPr>
        </p:nvGraphicFramePr>
        <p:xfrm>
          <a:off x="304801" y="4724399"/>
          <a:ext cx="11582400" cy="198120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604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692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39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81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450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956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56893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2026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Удельный вес в общем объеме налоговых</a:t>
                      </a:r>
                      <a:r>
                        <a:rPr lang="ru-RU" sz="1100" b="0" baseline="0" dirty="0">
                          <a:latin typeface="Oswald" charset="-52"/>
                        </a:rPr>
                        <a:t> доходов, %</a:t>
                      </a:r>
                      <a:endParaRPr lang="ru-RU" sz="11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charset="-52"/>
                        </a:rPr>
                        <a:t>2028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7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175,6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161,4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156,6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Oswald" charset="-52"/>
                        </a:rPr>
                        <a:t>151,7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7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использования  муниципального имущества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138,8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128,2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124,3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122,3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4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7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Штрафные санкции, возмещения ущерба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37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562600" y="533400"/>
            <a:ext cx="4187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1" i="0" u="sng" strike="noStrike" kern="1200" baseline="0">
                <a:solidFill>
                  <a:prstClr val="black">
                    <a:lumMod val="75000"/>
                    <a:lumOff val="25000"/>
                  </a:prstClr>
                </a:solidFill>
                <a:latin typeface="Oswald" panose="020B0604020202020204" charset="-52"/>
                <a:ea typeface="+mn-ea"/>
                <a:cs typeface="+mn-cs"/>
              </a:defRPr>
            </a:pPr>
            <a:r>
              <a:rPr lang="ru-RU" dirty="0"/>
              <a:t>4,4</a:t>
            </a:r>
            <a:endParaRPr lang="en-US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5715000" y="762000"/>
            <a:ext cx="19248" cy="2256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" y="3505200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Oswald" charset="-52"/>
              </a:rPr>
              <a:t>175,6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0800" y="3962400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Oswald" charset="-52"/>
              </a:rPr>
              <a:t>7,2%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5800" y="3962400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Oswald" charset="-52"/>
              </a:rPr>
              <a:t>6,8%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962400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Oswald" charset="-52"/>
              </a:rPr>
              <a:t>6,1%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819400" y="3581400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Oswald" charset="-52"/>
              </a:rPr>
              <a:t>161,4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3581400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Oswald" charset="-52"/>
              </a:rPr>
              <a:t>156,6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F7ECB3-AFB8-48A7-9146-C22436857559}"/>
              </a:ext>
            </a:extLst>
          </p:cNvPr>
          <p:cNvSpPr/>
          <p:nvPr/>
        </p:nvSpPr>
        <p:spPr>
          <a:xfrm>
            <a:off x="193709" y="2917448"/>
            <a:ext cx="121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panose="020B0604020202020204" charset="-52"/>
                <a:cs typeface="Times New Roman" panose="02020603050405020304" pitchFamily="18" charset="0"/>
              </a:rPr>
              <a:t>2025 год* на 01.01.2025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2F2AAB1-0A27-4E1D-B0DA-E12FC544FB0D}"/>
              </a:ext>
            </a:extLst>
          </p:cNvPr>
          <p:cNvSpPr/>
          <p:nvPr/>
        </p:nvSpPr>
        <p:spPr>
          <a:xfrm>
            <a:off x="378709" y="1689557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2027 год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70D8F61-50CA-44C2-9285-B2F2E2E8272A}"/>
              </a:ext>
            </a:extLst>
          </p:cNvPr>
          <p:cNvSpPr/>
          <p:nvPr/>
        </p:nvSpPr>
        <p:spPr>
          <a:xfrm>
            <a:off x="314232" y="2346921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2026 год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4247942-BDD6-4953-B8CE-3AF6FE531C23}"/>
              </a:ext>
            </a:extLst>
          </p:cNvPr>
          <p:cNvSpPr/>
          <p:nvPr/>
        </p:nvSpPr>
        <p:spPr>
          <a:xfrm>
            <a:off x="378708" y="964628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2028 год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33196"/>
            <a:ext cx="11201400" cy="57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52400"/>
            <a:ext cx="10887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безвозмездных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2026-2028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6248400"/>
            <a:ext cx="1188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84A988D7-B3A3-4817-AD09-BB546FF6CF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83370465"/>
              </p:ext>
            </p:extLst>
          </p:nvPr>
        </p:nvGraphicFramePr>
        <p:xfrm>
          <a:off x="156737" y="685800"/>
          <a:ext cx="12008856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B65E0397-860F-476E-B65F-397A387260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35198190"/>
              </p:ext>
            </p:extLst>
          </p:nvPr>
        </p:nvGraphicFramePr>
        <p:xfrm>
          <a:off x="76200" y="4419600"/>
          <a:ext cx="116586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BDDB86C9-F2FF-4BC2-8516-5DF23BB48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33196"/>
            <a:ext cx="1116593" cy="83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9207" y="0"/>
            <a:ext cx="1192793" cy="89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0999207" cy="6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0" y="228600"/>
            <a:ext cx="975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2026 -2028 годы (1),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1290820"/>
              </p:ext>
            </p:extLst>
          </p:nvPr>
        </p:nvGraphicFramePr>
        <p:xfrm>
          <a:off x="457200" y="838200"/>
          <a:ext cx="10668000" cy="579119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33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Наименование доходов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ПЛАН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3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2027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2028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7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ВСЕГО ДОХОДЫ БЮДЖЕТА,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 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500,5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5 929,6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5 466,3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НАЛОГОВЫЕ И НЕНАЛОГОВЫЕ ДОХОДЫ, из них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2 249,8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2 311,3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2 472,2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 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2 088,4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2 154,7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2 320,4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1. Налог на доходы физических лиц 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1 709,3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1 752,4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1 901,3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02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 Налоги на совокупный доход всего,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252,2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261,0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271,9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3.1. Упрощенная система налогообложения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243,7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252,5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263,3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9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3.2. Сельскохозяйственный налог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0,7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0,7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0,7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1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3.3. Патентная система налогообложения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7,8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7,8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7,9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6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 Налоги на имущество,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71,0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77,31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36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4.1.  Налог на имущество физических лиц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34,2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36,1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37,6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4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4.2. Транспортный налог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13,3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14,7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14,8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757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4.3. Земельный налог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23,6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24,2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24,9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39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5. Государственная пошлина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32,7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33196"/>
            <a:ext cx="1116593" cy="83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52400"/>
            <a:ext cx="11277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5486400" y="30480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r"/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продолжение таблицы (2),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3259064"/>
              </p:ext>
            </p:extLst>
          </p:nvPr>
        </p:nvGraphicFramePr>
        <p:xfrm>
          <a:off x="152400" y="838201"/>
          <a:ext cx="10972800" cy="586740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94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42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43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Наименование доходов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ПЛАН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2027 год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2028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НЕНАЛОГОВЫЕ ДОХОДЫ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161,4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156,3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151,7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1.  Доходы от использования муниципального имущества,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128,2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124,3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122,3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1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1. 1. Доходы, получаемые в виде арендной платы за земельные участки 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91,5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92,1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91,9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4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1.2. Доходы от сдачи в аренду муниципального имущества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63,1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31,6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29,9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4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1.3. Прочие доходы от использования муниципального имущества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8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 Доходы от оказания услуг и компенсации затрат государства всего,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3.1. Доходы от оказания платных услуг (работ)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80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3.2. Доходы от возмещения расходов и компенсации затрат государства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1,6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88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 Доходы от продажи материальных и нематериальных активов всего, в том числе: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25,6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22,4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4.1. Доходы от реализации муниципального имущества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21,2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20,1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18,1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45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4.2. Доходы от приватизации муниципального имущества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0,01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-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-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4.3.  Доходы от продажи земельных участков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4,3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5,0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4,2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5. Штрафные санкции, возмещения ущерба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БЕЗВОЗМЕЗДНЫЕ ПОСТУПЛЕНИЯ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3 250,7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3 618,3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2 994,1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Дотации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159,9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Субсидии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1 105,1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1 623,0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1 000,7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71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Субвенции на реализацию государственных</a:t>
                      </a:r>
                      <a:r>
                        <a:rPr lang="ru-RU" sz="1400" b="0" u="none" strike="noStrike" baseline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</a:t>
                      </a:r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полномочий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1 906,8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1 917,5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1 918,1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218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Иные межбюджетные трансферты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78,9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77,8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75,3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0"/>
            <a:ext cx="1066800" cy="79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1723" y="9471"/>
            <a:ext cx="11201400" cy="72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0" y="110411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2026-2028 годах,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0990497"/>
              </p:ext>
            </p:extLst>
          </p:nvPr>
        </p:nvGraphicFramePr>
        <p:xfrm>
          <a:off x="152400" y="777258"/>
          <a:ext cx="11734800" cy="59283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202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6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64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36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28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Наименование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2026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2027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2028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1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212,4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383,3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775,0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124,8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1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2.Транспортный налог, подлежащий зачислению в местный бюджет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13,2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3. Плата в счет возмещения вреда, причиняемого автомобильным дорогам местного значения тяжеловесными транспортными средствами, зачисляемая в местный бюджет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82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4. Субсидии ОБ на приведение в нормативное состояние автомобильных дорог и искусственных дорожных сооружений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178,2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45,7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63,0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9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5. Субсидии ОБ на строительство (реконструкцию автомобильных дорог общего пользования местного значения (субсидии на </a:t>
                      </a:r>
                      <a:r>
                        <a:rPr lang="ru-RU" sz="1200" b="0" u="none" strike="noStrike" dirty="0" err="1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софинансирование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 капитальных вложений в объекты муниципальной собственности)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299,3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663,4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4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Остатки муниципального дорожного фонда, неиспользованные в прошлом финансовом году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1,0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4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356,9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559,6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926,7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268,3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5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Капитальный ремонт, ремонт и содержание автомобильных дорог местного значения в границах городского округа и искусственных дорожных сооружений на них, включая разработку и корректировку проектной документации, сметной документации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346,7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201,3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214,8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232,0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938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Строительство и реконструкция автомобильных дорог местного значения в границах городского округа и искусственных дорожных сооружений на них, включая разработку документации по планировке территории в целях размещения автомобильных дорог, инженерные изыскания, разработка и корректировка территории в целях размещения автомобильных дорог, инженерные изыскания, разработка и корректировка проектной документации, проведение необходимых экспертиз, выкуп земельных участков и подготовка территорий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7,4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316,0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711,4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35,8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1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Обустройство автомобильных дорог местного значения в границах городского округа в целях повышения безопасности дорожного движения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1,8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40,5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81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Капитальный ремонт  и ремонт дворовых территорий многоквартирных домов, проездов к дворовым территориям многоквартирных домов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1,8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1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Обеспечение транспортной безопасности на объектах транспортной инфраструктуры в соответствии с компетенцией органов местного самоуправления, установленной законодательством Российской Федерации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1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Осуществление мероприятий, направленных на улучшение технических характеристик автомобильных дорог местного значения в границах городского округа и искусственных дорожных сооружений на них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0,6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53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Расходы местного бюджета (отклонение = источники </a:t>
                      </a:r>
                      <a:r>
                        <a:rPr lang="ru-RU" sz="1200" b="1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дор.фонда</a:t>
                      </a:r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panose="020B0604020202020204" charset="-52"/>
                        </a:rPr>
                        <a:t> - направления расходования средств) 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-144,5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-176,3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-151,7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panose="020B0604020202020204" charset="-52"/>
                        </a:rPr>
                        <a:t>-143,5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0"/>
            <a:ext cx="11277600" cy="57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52400" y="304800"/>
            <a:ext cx="817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</a:t>
            </a:r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1775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содержание автомобильных дорог местного значения</a:t>
            </a:r>
          </a:p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871333" y="3778552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Плата в счет возмещения вреда,  причиняемого автомобильным дорогам местного значения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solidFill>
                <a:schemeClr val="accent4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423592" y="1052737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2927648" y="2060849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7968209" y="1556793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-1" y="6427114"/>
            <a:ext cx="12165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E96299B4-3F27-4FB0-999F-D1B2CA43E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33196"/>
            <a:ext cx="1116593" cy="83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xmlns="" id="{F055C180-E8CA-4395-9A67-499BAC825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20679795"/>
              </p:ext>
            </p:extLst>
          </p:nvPr>
        </p:nvGraphicFramePr>
        <p:xfrm>
          <a:off x="748894" y="3745016"/>
          <a:ext cx="7709306" cy="245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01400" cy="72715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" y="228600"/>
            <a:ext cx="1013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Предложения 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депутатов Думы города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Урай, учтенные в проекте бюджета на 2026 год в 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сумме 12,7 млн.рублей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73406" y="0"/>
            <a:ext cx="1118594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7CE97F-6FEB-4AB7-8705-7B0F7170A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8597604"/>
              </p:ext>
            </p:extLst>
          </p:nvPr>
        </p:nvGraphicFramePr>
        <p:xfrm>
          <a:off x="1066800" y="1219200"/>
          <a:ext cx="9372600" cy="4201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001000">
                  <a:extLst>
                    <a:ext uri="{9D8B030D-6E8A-4147-A177-3AD203B41FA5}">
                      <a16:colId xmlns:a16="http://schemas.microsoft.com/office/drawing/2014/main" xmlns="" val="240267774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3587849867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Oswald" charset="-52"/>
                        </a:rPr>
                        <a:t>Предложения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Oswald" charset="-52"/>
                        </a:rPr>
                        <a:t>Сумма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23967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МП «Развитие транспортной системы города Урай»</a:t>
                      </a:r>
                      <a:r>
                        <a:rPr lang="en-US" sz="1600" baseline="0" dirty="0" smtClean="0">
                          <a:effectLst/>
                          <a:latin typeface="Oswald" charset="-52"/>
                        </a:rPr>
                        <a:t>:</a:t>
                      </a:r>
                      <a:endParaRPr lang="ru-RU" sz="1600" baseline="0" dirty="0" smtClean="0">
                        <a:effectLst/>
                        <a:latin typeface="Oswald" charset="-52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 засыпка </a:t>
                      </a:r>
                      <a:r>
                        <a:rPr lang="ru-RU" sz="1600" dirty="0">
                          <a:effectLst/>
                          <a:latin typeface="Oswald" charset="-52"/>
                        </a:rPr>
                        <a:t>щебнем улиц  и проездов</a:t>
                      </a:r>
                      <a:endParaRPr lang="ru-RU" sz="1600" dirty="0">
                        <a:solidFill>
                          <a:schemeClr val="dk1"/>
                        </a:solidFill>
                        <a:effectLst/>
                        <a:latin typeface="Oswald" charset="-52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Oswald" charset="-52"/>
                        </a:rPr>
                        <a:t>5,0</a:t>
                      </a:r>
                    </a:p>
                  </a:txBody>
                  <a:tcPr/>
                </a:tc>
              </a:tr>
              <a:tr h="221996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МП «Развитие жилищно-коммунального</a:t>
                      </a:r>
                      <a:r>
                        <a:rPr lang="ru-RU" sz="1600" baseline="0" dirty="0" smtClean="0">
                          <a:effectLst/>
                          <a:latin typeface="Oswald" charset="-52"/>
                        </a:rPr>
                        <a:t> комплекса и повышение энергетической эффективности в городе Урай», в том числе</a:t>
                      </a:r>
                      <a:r>
                        <a:rPr lang="en-US" sz="1600" baseline="0" dirty="0" smtClean="0">
                          <a:effectLst/>
                          <a:latin typeface="Oswald" charset="-52"/>
                        </a:rPr>
                        <a:t>:</a:t>
                      </a:r>
                      <a:endParaRPr lang="ru-RU" sz="1600" baseline="0" dirty="0" smtClean="0">
                        <a:effectLst/>
                        <a:latin typeface="Oswald" charset="-52"/>
                      </a:endParaRP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частичная замена  </a:t>
                      </a:r>
                      <a:r>
                        <a:rPr lang="ru-RU" sz="1600" dirty="0">
                          <a:effectLst/>
                          <a:latin typeface="Oswald" charset="-52"/>
                        </a:rPr>
                        <a:t>вышедших из строя малых архитектурных форм и спортивных тренажеров на детской игровой площадке «Солнышко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»</a:t>
                      </a: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effectLst/>
                          <a:latin typeface="Oswald" charset="-52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ремонт проезда через арку по адресу </a:t>
                      </a:r>
                      <a:r>
                        <a:rPr lang="ru-RU" sz="1600" dirty="0" err="1" smtClean="0">
                          <a:effectLst/>
                          <a:latin typeface="Oswald" charset="-52"/>
                        </a:rPr>
                        <a:t>мкр.Западный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, дома 4,5,6</a:t>
                      </a: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effectLst/>
                          <a:latin typeface="Oswald" charset="-52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ремонт детской игровой площадки и футбольного поля в районе жилых домов 4,7 мкр.1</a:t>
                      </a:r>
                    </a:p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выполнение работ по реконструкции и благоустройству контейнерной площадки по адресу: микрорайон 2, дома №64, №65 и №105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Oswald" charset="-52"/>
                        </a:rPr>
                        <a:t>4,1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34505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МП «Культура города Урай»</a:t>
                      </a:r>
                      <a:r>
                        <a:rPr lang="en-US" sz="1600" baseline="0" dirty="0" smtClean="0">
                          <a:effectLst/>
                          <a:latin typeface="Oswald" charset="-52"/>
                        </a:rPr>
                        <a:t>:</a:t>
                      </a:r>
                      <a:endParaRPr lang="ru-RU" sz="1600" dirty="0" smtClean="0">
                        <a:effectLst/>
                        <a:latin typeface="Oswald" charset="-5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капитальный </a:t>
                      </a:r>
                      <a:r>
                        <a:rPr lang="ru-RU" sz="1600" dirty="0">
                          <a:effectLst/>
                          <a:latin typeface="Oswald" charset="-52"/>
                        </a:rPr>
                        <a:t>ремонт крыши ККЦК «Юность </a:t>
                      </a:r>
                      <a:r>
                        <a:rPr lang="ru-RU" sz="1600" dirty="0" err="1" smtClean="0">
                          <a:effectLst/>
                          <a:latin typeface="Oswald" charset="-52"/>
                        </a:rPr>
                        <a:t>Шаима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»       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Oswald" charset="-52"/>
                        </a:rPr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062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5327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2014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04800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Перечень наказов избирателей депутатам Думы г.Урай на 2026 год  в сумме 3,8 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5096" y="0"/>
            <a:ext cx="1016904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7CE97F-6FEB-4AB7-8705-7B0F7170A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8597604"/>
              </p:ext>
            </p:extLst>
          </p:nvPr>
        </p:nvGraphicFramePr>
        <p:xfrm>
          <a:off x="838200" y="1219200"/>
          <a:ext cx="10287000" cy="4861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880863">
                  <a:extLst>
                    <a:ext uri="{9D8B030D-6E8A-4147-A177-3AD203B41FA5}">
                      <a16:colId xmlns:a16="http://schemas.microsoft.com/office/drawing/2014/main" xmlns="" val="2402677741"/>
                    </a:ext>
                  </a:extLst>
                </a:gridCol>
                <a:gridCol w="1406137">
                  <a:extLst>
                    <a:ext uri="{9D8B030D-6E8A-4147-A177-3AD203B41FA5}">
                      <a16:colId xmlns:a16="http://schemas.microsoft.com/office/drawing/2014/main" xmlns="" val="3587849867"/>
                    </a:ext>
                  </a:extLst>
                </a:gridCol>
              </a:tblGrid>
              <a:tr h="45869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latin typeface="Oswald" charset="-52"/>
                        </a:rPr>
                        <a:t>Предложения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Oswald" charset="-52"/>
                        </a:rPr>
                        <a:t>Сумма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239670"/>
                  </a:ext>
                </a:extLst>
              </a:tr>
              <a:tr h="197971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Oswald" charset="-52"/>
                        </a:rPr>
                        <a:t>МП</a:t>
                      </a:r>
                      <a:r>
                        <a:rPr lang="ru-RU" sz="1600" baseline="0" dirty="0" smtClean="0">
                          <a:latin typeface="Oswald" charset="-52"/>
                        </a:rPr>
                        <a:t> </a:t>
                      </a:r>
                      <a:r>
                        <a:rPr lang="ru-RU" sz="1600" dirty="0" smtClean="0">
                          <a:latin typeface="Oswald" charset="-52"/>
                        </a:rPr>
                        <a:t>«Развитие жилищно-коммунального комплекса и повышение энергетической эффективности в городе Урай», в том числе</a:t>
                      </a:r>
                      <a:r>
                        <a:rPr lang="en-US" sz="1600" dirty="0" smtClean="0">
                          <a:latin typeface="Oswald" charset="-52"/>
                        </a:rPr>
                        <a:t>:</a:t>
                      </a:r>
                    </a:p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600" dirty="0" smtClean="0">
                          <a:latin typeface="Oswald" charset="-52"/>
                        </a:rPr>
                        <a:t> замена оградительной сетки по периметру детской игровой площадки (двор мкр.2-27А)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 отсыпка детской игровой площадки и установку ограждения (двор ж/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д</a:t>
                      </a:r>
                      <a:r>
                        <a:rPr lang="ru-RU" sz="1600" dirty="0" smtClean="0">
                          <a:latin typeface="Oswald" charset="-52"/>
                        </a:rPr>
                        <a:t> 10-14 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мкр.Лесной</a:t>
                      </a:r>
                      <a:r>
                        <a:rPr lang="ru-RU" sz="1600" dirty="0" smtClean="0">
                          <a:latin typeface="Oswald" charset="-52"/>
                        </a:rPr>
                        <a:t>);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 расширение стоянки и дорожного проезда (мкр.Западный-7);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 установка дополнительного уличного освещения (районы индивидуальной жилой застройки);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 благоустройство каре ж/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д</a:t>
                      </a:r>
                      <a:r>
                        <a:rPr lang="ru-RU" sz="1600" dirty="0" smtClean="0">
                          <a:latin typeface="Oswald" charset="-52"/>
                        </a:rPr>
                        <a:t> 12-16 мкр.3 и ж/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д</a:t>
                      </a:r>
                      <a:r>
                        <a:rPr lang="ru-RU" sz="1600" dirty="0" smtClean="0">
                          <a:latin typeface="Oswald" charset="-52"/>
                        </a:rPr>
                        <a:t> 4-6 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мкр.Западный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Oswald" charset="-52"/>
                        </a:rPr>
                        <a:t>3,0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pPr lvl="0"/>
                      <a:r>
                        <a:rPr lang="ru-RU" sz="1600" dirty="0" smtClean="0">
                          <a:latin typeface="Oswald" charset="-52"/>
                        </a:rPr>
                        <a:t>МП «Развитие образования в городе Урай»</a:t>
                      </a:r>
                      <a:r>
                        <a:rPr lang="en-US" sz="1600" baseline="0" dirty="0" smtClean="0">
                          <a:latin typeface="Oswald" charset="-52"/>
                        </a:rPr>
                        <a:t>:</a:t>
                      </a:r>
                      <a:endParaRPr lang="ru-RU" sz="1600" dirty="0" smtClean="0">
                        <a:latin typeface="Oswald" charset="-52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600" dirty="0" smtClean="0">
                          <a:latin typeface="Oswald" charset="-52"/>
                        </a:rPr>
                        <a:t> организация учебно-тренировочных сборов (по отработке навыков полета в </a:t>
                      </a:r>
                      <a:r>
                        <a:rPr lang="ru-RU" sz="1600" dirty="0" err="1" smtClean="0">
                          <a:latin typeface="Oswald" charset="-52"/>
                        </a:rPr>
                        <a:t>аэродинамичной</a:t>
                      </a:r>
                      <a:r>
                        <a:rPr lang="ru-RU" sz="1600" dirty="0" smtClean="0">
                          <a:latin typeface="Oswald" charset="-52"/>
                        </a:rPr>
                        <a:t> трубе,</a:t>
                      </a:r>
                      <a:r>
                        <a:rPr lang="ru-RU" sz="1600" baseline="0" dirty="0" smtClean="0">
                          <a:latin typeface="Oswald" charset="-52"/>
                        </a:rPr>
                        <a:t> по погружению с аквалангом, по отработке парашютных прыжков)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Oswald" charset="-52"/>
                        </a:rPr>
                        <a:t>0,6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34505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lvl="0"/>
                      <a:r>
                        <a:rPr lang="ru-RU" sz="1600" dirty="0" smtClean="0">
                          <a:latin typeface="Oswald" charset="-52"/>
                        </a:rPr>
                        <a:t>МП «Развитие физической культуры,</a:t>
                      </a:r>
                      <a:r>
                        <a:rPr lang="ru-RU" sz="1600" baseline="0" dirty="0" smtClean="0">
                          <a:latin typeface="Oswald" charset="-52"/>
                        </a:rPr>
                        <a:t> спорта и туризма в городе Урай и укрепление здоровья граждан города </a:t>
                      </a:r>
                      <a:r>
                        <a:rPr lang="ru-RU" sz="1600" dirty="0" smtClean="0">
                          <a:latin typeface="Oswald" charset="-52"/>
                        </a:rPr>
                        <a:t>Урай»:</a:t>
                      </a:r>
                      <a:endParaRPr lang="en-US" sz="1600" dirty="0" smtClean="0">
                        <a:latin typeface="Oswald" charset="-52"/>
                      </a:endParaRP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ru-RU" sz="1600" dirty="0" smtClean="0">
                          <a:latin typeface="Oswald" charset="-52"/>
                        </a:rPr>
                        <a:t> организация</a:t>
                      </a:r>
                      <a:r>
                        <a:rPr lang="ru-RU" sz="1600" baseline="0" dirty="0" smtClean="0">
                          <a:latin typeface="Oswald" charset="-52"/>
                        </a:rPr>
                        <a:t> и проведение городских мероприятий</a:t>
                      </a:r>
                      <a:r>
                        <a:rPr lang="ru-RU" sz="1600" dirty="0" smtClean="0">
                          <a:effectLst/>
                          <a:latin typeface="Oswald" charset="-52"/>
                        </a:rPr>
                        <a:t>      </a:t>
                      </a:r>
                      <a:endParaRPr lang="ru-RU" sz="160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Oswald" charset="-52"/>
                        </a:rPr>
                        <a:t>0,1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06293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МП «Культура города Урай»</a:t>
                      </a:r>
                      <a:r>
                        <a:rPr lang="en-US" sz="1600" baseline="0" dirty="0" smtClean="0">
                          <a:latin typeface="Oswald" charset="-52"/>
                        </a:rPr>
                        <a:t>:</a:t>
                      </a:r>
                      <a:endParaRPr lang="ru-RU" sz="1600" dirty="0" smtClean="0">
                        <a:latin typeface="Oswald" charset="-52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600" dirty="0" smtClean="0">
                          <a:latin typeface="Oswald" charset="-52"/>
                        </a:rPr>
                        <a:t> организация</a:t>
                      </a:r>
                      <a:r>
                        <a:rPr lang="ru-RU" sz="1600" baseline="0" dirty="0" smtClean="0">
                          <a:latin typeface="Oswald" charset="-52"/>
                        </a:rPr>
                        <a:t> и проведение городских мероприятий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Oswald" charset="-52"/>
                        </a:rPr>
                        <a:t>0,1</a:t>
                      </a:r>
                      <a:endParaRPr lang="ru-RU" sz="160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099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5327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1252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90600" y="4572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967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 на 2026-2028 годы, млн.рублей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601200" y="4114800"/>
            <a:ext cx="22098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Oswald" charset="-52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600" b="1" dirty="0">
                <a:latin typeface="Oswald" charset="-52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600" b="1" dirty="0">
                <a:latin typeface="Oswald" charset="-52"/>
                <a:cs typeface="Times New Roman" pitchFamily="18" charset="0"/>
              </a:rPr>
              <a:t>программ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829800" y="5562600"/>
            <a:ext cx="172819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Oswald" charset="-52"/>
                <a:cs typeface="Times New Roman" pitchFamily="18" charset="0"/>
              </a:rPr>
              <a:t>99,2 % от общего объёма расходов</a:t>
            </a:r>
          </a:p>
        </p:txBody>
      </p:sp>
      <p:sp>
        <p:nvSpPr>
          <p:cNvPr id="33" name="Стрелка вниз 32"/>
          <p:cNvSpPr/>
          <p:nvPr/>
        </p:nvSpPr>
        <p:spPr>
          <a:xfrm>
            <a:off x="10515600" y="50292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1748F27A-3E70-4AE2-BA98-0E9CB7DF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0"/>
            <a:ext cx="1143000" cy="85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0" y="6400800"/>
            <a:ext cx="1219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xmlns="" val="366245434"/>
              </p:ext>
            </p:extLst>
          </p:nvPr>
        </p:nvGraphicFramePr>
        <p:xfrm>
          <a:off x="-152400" y="533400"/>
          <a:ext cx="10820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296400" y="685800"/>
            <a:ext cx="2895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Образование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Зравоохранение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Молодежная политика</a:t>
            </a:r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9144000" y="762000"/>
            <a:ext cx="228600" cy="1371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9CBE9A4-4EE9-481A-8995-96194F2ECB1E}"/>
              </a:ext>
            </a:extLst>
          </p:cNvPr>
          <p:cNvSpPr/>
          <p:nvPr/>
        </p:nvSpPr>
        <p:spPr>
          <a:xfrm>
            <a:off x="457200" y="5587425"/>
            <a:ext cx="1371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panose="020B0604020202020204" charset="-52"/>
                <a:cs typeface="Times New Roman" panose="02020603050405020304" pitchFamily="18" charset="0"/>
              </a:rPr>
              <a:t>2025 год* на 01.01.2025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A2BDD04-490E-4361-9AAD-622499E251D4}"/>
              </a:ext>
            </a:extLst>
          </p:cNvPr>
          <p:cNvSpPr/>
          <p:nvPr/>
        </p:nvSpPr>
        <p:spPr>
          <a:xfrm>
            <a:off x="6248400" y="5687171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2028 год (план)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38E8BD5-0F25-4FCE-BBC0-7FA345A0F71D}"/>
              </a:ext>
            </a:extLst>
          </p:cNvPr>
          <p:cNvSpPr/>
          <p:nvPr/>
        </p:nvSpPr>
        <p:spPr>
          <a:xfrm>
            <a:off x="4279647" y="5654933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2027 год (план)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D8CCDCC-5702-4AEF-98F4-AB417E7FEF42}"/>
              </a:ext>
            </a:extLst>
          </p:cNvPr>
          <p:cNvSpPr/>
          <p:nvPr/>
        </p:nvSpPr>
        <p:spPr>
          <a:xfrm>
            <a:off x="2414953" y="5654933"/>
            <a:ext cx="1576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2026 год (план)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154618" y="-65044"/>
            <a:ext cx="11098090" cy="7315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C85B10C5-F605-4D89-8A2E-3AFE26816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3241" y="13638"/>
            <a:ext cx="1100393" cy="82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1651D0-D035-43F1-9CB7-8008523354F0}"/>
              </a:ext>
            </a:extLst>
          </p:cNvPr>
          <p:cNvSpPr/>
          <p:nvPr/>
        </p:nvSpPr>
        <p:spPr>
          <a:xfrm>
            <a:off x="176577" y="13638"/>
            <a:ext cx="10810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 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2025-2028 годы,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D5A1C62-2FF5-4C44-968D-42B88C15B067}"/>
              </a:ext>
            </a:extLst>
          </p:cNvPr>
          <p:cNvSpPr/>
          <p:nvPr/>
        </p:nvSpPr>
        <p:spPr>
          <a:xfrm>
            <a:off x="152400" y="6412523"/>
            <a:ext cx="1203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8526266"/>
              </p:ext>
            </p:extLst>
          </p:nvPr>
        </p:nvGraphicFramePr>
        <p:xfrm>
          <a:off x="152400" y="762000"/>
          <a:ext cx="11506201" cy="5638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56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Рз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Пр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План на 2025 год*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6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2027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2028 год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2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РАСХОДЫ – ВСЕГО: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5 004,7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5 649 ,7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6 096,1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5 647,7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393,9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430,0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482,8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0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0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281,6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272,5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273,0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74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Судебная система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0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 smtClean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2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2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общегосударственные вопросы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93,3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Органы юстиции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57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НАЦИОНАЛЬНАЯ ЭКОНОМИКА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497,5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811,7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1 188,7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531,7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Общеэкономические вопросы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Дорожное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191,7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541,2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926,70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в том числе дорожный фонд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383,3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97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Связь и информатика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0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972800" cy="5222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1651D0-D035-43F1-9CB7-8008523354F0}"/>
              </a:ext>
            </a:extLst>
          </p:cNvPr>
          <p:cNvSpPr/>
          <p:nvPr/>
        </p:nvSpPr>
        <p:spPr>
          <a:xfrm>
            <a:off x="7010400" y="76200"/>
            <a:ext cx="3799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продолжение таблицы (2)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млн.рублей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D5A1C62-2FF5-4C44-968D-42B88C15B067}"/>
              </a:ext>
            </a:extLst>
          </p:cNvPr>
          <p:cNvSpPr/>
          <p:nvPr/>
        </p:nvSpPr>
        <p:spPr>
          <a:xfrm>
            <a:off x="200053" y="6478878"/>
            <a:ext cx="11989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5716266"/>
              </p:ext>
            </p:extLst>
          </p:nvPr>
        </p:nvGraphicFramePr>
        <p:xfrm>
          <a:off x="152400" y="533400"/>
          <a:ext cx="11658602" cy="597958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7906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20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20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81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9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9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0372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143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Рз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r>
                        <a:rPr lang="ru-RU" sz="12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Пр</a:t>
                      </a:r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План на 2025 год*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ПЛАН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39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2026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2028 год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ЖИЛИЩНО-КОММУНАЛЬНОЕ 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817,6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1017,9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1 238,0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1 339,1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Жилищное хозяйство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483,3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674,9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661,7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Коммунальное хозяйство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353,1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361,3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Благоустройство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147,4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жилищно-коммунального хозяйства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174,3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164,9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ОХРАНА ОКРУЖАЮЩЕЙ СРЕДЫ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охраны окружающей среды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2 685,1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2 599,5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2 425,6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2 426,1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Дошкольное образование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778,5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840,1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763,5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762,3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Общее образование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1 616,9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1 488,9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1 386,3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1 379 8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9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Дополнительное образование детей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191,7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174,0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Молодежная политика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95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КУЛЬТУРА, КИНЕМАТОГРАФИЯ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232,1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268,4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246,3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96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Культура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245,8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культуры, кинематографии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973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Другие вопросы в области здравоохранения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СОЦИАЛЬНАЯ ПОЛИТИКА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124,5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62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Пенсионное обеспечение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14 ,7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953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Социальное обеспечение населения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54,9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Охрана семьи и детства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54,9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ФИЗИЧЕСКАЯ КУЛЬТУРА И СПОРТ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298,2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293,4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324,2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Массовый спорт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Спорт высших достижений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282,1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287,3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290,,8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Периодическая печать и издательства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53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ОБСЛУЖИВАНИЕ ГОС. И МУНИЦИПАЛЬНОГО ДОЛГА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Обслуживание государственного внутреннего и муниципального долга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</a:tbl>
          </a:graphicData>
        </a:graphic>
      </p:graphicFrame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2991" y="33196"/>
            <a:ext cx="972602" cy="7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125200" cy="7796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7828"/>
            <a:ext cx="10592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  <a:r>
              <a:rPr lang="ru-RU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2025-2028 годы, млн.рублей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22AFAD9B-7827-47C1-9921-60176ECA1F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7156282"/>
              </p:ext>
            </p:extLst>
          </p:nvPr>
        </p:nvGraphicFramePr>
        <p:xfrm>
          <a:off x="304800" y="815909"/>
          <a:ext cx="11658600" cy="55530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39000">
                  <a:extLst>
                    <a:ext uri="{9D8B030D-6E8A-4147-A177-3AD203B41FA5}">
                      <a16:colId xmlns:a16="http://schemas.microsoft.com/office/drawing/2014/main" xmlns="" val="423583445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72751672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38223481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80414872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49306461"/>
                    </a:ext>
                  </a:extLst>
                </a:gridCol>
              </a:tblGrid>
              <a:tr h="2227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План на 2025 год*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ПЛАН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3235317723"/>
                  </a:ext>
                </a:extLst>
              </a:tr>
              <a:tr h="361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2026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2027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2028 год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2619376010"/>
                  </a:ext>
                </a:extLst>
              </a:tr>
              <a:tr h="2916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latin typeface="Oswald" panose="020B0604020202020204" charset="-52"/>
                        </a:rPr>
                        <a:t>Расходы на реализацию муниципальных программ, всего</a:t>
                      </a:r>
                      <a:endParaRPr lang="ru-RU" sz="1200" b="1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4 965,9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5 607,2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5 991,5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5 472 ,2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195757513"/>
                  </a:ext>
                </a:extLst>
              </a:tr>
              <a:tr h="2174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образования в городе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2 605,5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2 482,1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2 313,0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2 305,8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694011520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физической культуры, спорта и туризма в городе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 и укрепление здоровья граждан города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269,2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293,4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324,2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147498638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«Культура города Урай» 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354,2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395,1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367,4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379,8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3496225781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гражданского общества на территории города Урай» 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711462227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«Улучшение жилищных условий жителей, проживающих на территории муниципального образования город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190,2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561,9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754,9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741,2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826429685"/>
                  </a:ext>
                </a:extLst>
              </a:tr>
              <a:tr h="396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«Защита населения и территории от чрезвычайных ситуаций, совершенствование гражданской обороны и обеспечение первичных мер пожарной безопасности»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4150413970"/>
                  </a:ext>
                </a:extLst>
              </a:tr>
              <a:tr h="2299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«Охрана окружающей среды в границах города Урай»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800272934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транспортной системы города Урай»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92,9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821,2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801160587"/>
                  </a:ext>
                </a:extLst>
              </a:tr>
              <a:tr h="2742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48135410"/>
                  </a:ext>
                </a:extLst>
              </a:tr>
              <a:tr h="22999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«Профилактика правонарушений на территории города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2 ,9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74962779"/>
                  </a:ext>
                </a:extLst>
              </a:tr>
              <a:tr h="3801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69,8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4045401880"/>
                  </a:ext>
                </a:extLst>
              </a:tr>
              <a:tr h="1940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«Информационное общество –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82974369"/>
                  </a:ext>
                </a:extLst>
              </a:tr>
              <a:tr h="2084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«Формирование комфортной  городской среды города Урай»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13 ,2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62163596"/>
                  </a:ext>
                </a:extLst>
              </a:tr>
              <a:tr h="2546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«Обеспечение градостроительной деятельности на территории города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56691333"/>
                  </a:ext>
                </a:extLst>
              </a:tr>
              <a:tr h="22327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«Управление муниципальными финансами в городе Урай» 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69356144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 «Совершенствование и развитие муниципального управления в городе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567,8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563,6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565,0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94104782"/>
                  </a:ext>
                </a:extLst>
              </a:tr>
              <a:tr h="2581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«Развитие жилищно-коммунального комплекса и повышение энергетической эффективности в городе </a:t>
                      </a:r>
                      <a:r>
                        <a:rPr lang="ru-RU" sz="1200" b="0" u="none" strike="noStrike" dirty="0" err="1">
                          <a:latin typeface="Oswald" panose="020B0604020202020204" charset="-52"/>
                        </a:rPr>
                        <a:t>Урай</a:t>
                      </a:r>
                      <a:r>
                        <a:rPr lang="ru-RU" sz="1200" b="0" u="none" strike="noStrike" dirty="0">
                          <a:latin typeface="Oswald" panose="020B0604020202020204" charset="-52"/>
                        </a:rPr>
                        <a:t>»</a:t>
                      </a:r>
                      <a:endParaRPr lang="ru-RU" sz="12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651,8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557,3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563,8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682,0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40432230"/>
                  </a:ext>
                </a:extLst>
              </a:tr>
              <a:tr h="222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err="1">
                          <a:latin typeface="Oswald" panose="020B0604020202020204" charset="-52"/>
                        </a:rPr>
                        <a:t>Непрограммные</a:t>
                      </a:r>
                      <a:r>
                        <a:rPr lang="ru-RU" sz="1100" b="1" u="none" strike="noStrike" dirty="0">
                          <a:latin typeface="Oswald" panose="020B0604020202020204" charset="-52"/>
                        </a:rPr>
                        <a:t> направления деятельности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38 ,8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42,5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104,5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175,5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52295870"/>
                  </a:ext>
                </a:extLst>
              </a:tr>
              <a:tr h="227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latin typeface="Oswald" panose="020B0604020202020204" charset="-52"/>
                        </a:rPr>
                        <a:t>Итого расходов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5 004,7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5 649,7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6 096,1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5 647,7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2161036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6402197"/>
            <a:ext cx="1165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2303963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26406" y="112286"/>
            <a:ext cx="1117499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407" y="260648"/>
            <a:ext cx="10260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детей на 2026 -2028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689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362199" y="1066800"/>
            <a:ext cx="2084015" cy="109080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26г.- 2 418,1 </a:t>
            </a:r>
          </a:p>
          <a:p>
            <a:pPr algn="ctr"/>
            <a:r>
              <a:rPr lang="ru-RU" sz="1500" dirty="0">
                <a:latin typeface="Oswald" charset="-52"/>
                <a:cs typeface="Times New Roman" pitchFamily="18" charset="0"/>
              </a:rPr>
              <a:t>2027г.- 2 195,5</a:t>
            </a:r>
          </a:p>
          <a:p>
            <a:pPr algn="ctr"/>
            <a:r>
              <a:rPr lang="ru-RU" sz="1500" dirty="0">
                <a:latin typeface="Oswald" charset="-52"/>
                <a:cs typeface="Times New Roman" pitchFamily="18" charset="0"/>
              </a:rPr>
              <a:t>2028г.- 2 190,7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62199" y="2819400"/>
            <a:ext cx="1861592" cy="11356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26г.- 386,2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2027г.- 362,1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2028г.- 374,6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86948" y="914400"/>
            <a:ext cx="1992266" cy="12817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26г.- 298,1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2027г.- 293,4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2028г.- 324,2</a:t>
            </a: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62800" y="5257800"/>
            <a:ext cx="2362200" cy="12607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Развитие гражданского общества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26г.- 32,9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2027г.- 33,3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2028г.- 33,3</a:t>
            </a: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53084" y="5274270"/>
            <a:ext cx="2171316" cy="12618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улучшения жилищных условий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26г.- 84,4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2027г.- 85,0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028г.- 84,9</a:t>
            </a:r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077200" y="2819400"/>
            <a:ext cx="2411288" cy="145690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экстремизма на территории города </a:t>
            </a:r>
            <a:r>
              <a:rPr lang="ru-RU" sz="1500" b="1" dirty="0" err="1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»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26г.- 0,2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2027г.- 0,2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2028г.- 0,2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45304" y="1143000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ПЛАНИРУЕТСЯ НАПРАВИТЬ ВСЕГО</a:t>
            </a:r>
            <a:r>
              <a:rPr lang="en-US" sz="1600" u="sng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26 год – 3 220,1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2027 год – 2 969,6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2028 год – 3 007,9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9" name="Picture 2" descr="Picture background">
            <a:extLst>
              <a:ext uri="{FF2B5EF4-FFF2-40B4-BE49-F238E27FC236}">
                <a16:creationId xmlns:a16="http://schemas.microsoft.com/office/drawing/2014/main" xmlns="" id="{683BEDB1-E5FC-48D1-9CFA-43C16DCDC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чко с текстом: овальное 1">
            <a:extLst>
              <a:ext uri="{FF2B5EF4-FFF2-40B4-BE49-F238E27FC236}">
                <a16:creationId xmlns:a16="http://schemas.microsoft.com/office/drawing/2014/main" xmlns="" id="{52C66F79-0DB5-4A25-9BA7-35070ED1CB1C}"/>
              </a:ext>
            </a:extLst>
          </p:cNvPr>
          <p:cNvSpPr/>
          <p:nvPr/>
        </p:nvSpPr>
        <p:spPr>
          <a:xfrm rot="2565956">
            <a:off x="10656884" y="1209599"/>
            <a:ext cx="1298201" cy="669607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учреждения спорта</a:t>
            </a:r>
            <a:endParaRPr lang="ru-RU" sz="1200" dirty="0">
              <a:latin typeface="Oswald" panose="020B0604020202020204" charset="-52"/>
            </a:endParaRPr>
          </a:p>
        </p:txBody>
      </p:sp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xmlns="" id="{67F87CC2-F31D-4B38-B376-06B922C61C24}"/>
              </a:ext>
            </a:extLst>
          </p:cNvPr>
          <p:cNvSpPr/>
          <p:nvPr/>
        </p:nvSpPr>
        <p:spPr>
          <a:xfrm rot="20035357">
            <a:off x="138523" y="783645"/>
            <a:ext cx="1997845" cy="18033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Oswald" panose="020B0604020202020204" charset="-52"/>
              </a:rPr>
              <a:t>Дошкольное, общее, дополнительное образование, стипендии, гранты, мероприятия, летний отдых, питание учащихся, компенсация части родительской платы за д/сад, трудоустройство несовершеннолетних</a:t>
            </a:r>
          </a:p>
        </p:txBody>
      </p:sp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xmlns="" id="{CCA9CAAD-AC6F-4083-8F60-3262CC24DD07}"/>
              </a:ext>
            </a:extLst>
          </p:cNvPr>
          <p:cNvSpPr/>
          <p:nvPr/>
        </p:nvSpPr>
        <p:spPr>
          <a:xfrm rot="18468025">
            <a:off x="610012" y="3081834"/>
            <a:ext cx="1371600" cy="111958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Учреждения культуры, городские мероприятия</a:t>
            </a:r>
          </a:p>
        </p:txBody>
      </p:sp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xmlns="" id="{AA0F161D-345A-4B5A-A72F-F7CA7F1D353D}"/>
              </a:ext>
            </a:extLst>
          </p:cNvPr>
          <p:cNvSpPr/>
          <p:nvPr/>
        </p:nvSpPr>
        <p:spPr>
          <a:xfrm rot="18142097">
            <a:off x="1001296" y="4860595"/>
            <a:ext cx="1524000" cy="133586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Строительство жилья молодым семьям, семьям с детьми</a:t>
            </a:r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xmlns="" id="{FCDC98CD-6FD9-49E3-8AC6-94C3AF9C4DCE}"/>
              </a:ext>
            </a:extLst>
          </p:cNvPr>
          <p:cNvSpPr/>
          <p:nvPr/>
        </p:nvSpPr>
        <p:spPr>
          <a:xfrm rot="2192790">
            <a:off x="9809305" y="5091381"/>
            <a:ext cx="1407721" cy="1130326"/>
          </a:xfrm>
          <a:prstGeom prst="wedgeEllipse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мероприятия в сфере молодежной политики</a:t>
            </a:r>
          </a:p>
        </p:txBody>
      </p:sp>
      <p:sp>
        <p:nvSpPr>
          <p:cNvPr id="20" name="Облачко с текстом: овальное 19">
            <a:extLst>
              <a:ext uri="{FF2B5EF4-FFF2-40B4-BE49-F238E27FC236}">
                <a16:creationId xmlns:a16="http://schemas.microsoft.com/office/drawing/2014/main" xmlns="" id="{BC2A0F29-B29F-48D2-ABD1-773FA2549F01}"/>
              </a:ext>
            </a:extLst>
          </p:cNvPr>
          <p:cNvSpPr/>
          <p:nvPr/>
        </p:nvSpPr>
        <p:spPr>
          <a:xfrm rot="2867501">
            <a:off x="10602124" y="2817742"/>
            <a:ext cx="1380280" cy="106845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мероприятия с детьми и молодежью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10898" y="19661"/>
            <a:ext cx="114300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08653"/>
            <a:ext cx="10972800" cy="57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28600"/>
            <a:ext cx="1089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в городе Урай», млн.рублей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2819400" cy="187220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52400" y="3352800"/>
            <a:ext cx="3048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buFont typeface="Wingdings" pitchFamily="2" charset="2"/>
              <a:buChar char="ü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5 общеобразовательных учреждений</a:t>
            </a:r>
          </a:p>
          <a:p>
            <a:pPr fontAlgn="b">
              <a:buFont typeface="Wingdings" pitchFamily="2" charset="2"/>
              <a:buChar char="ü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5 дошкольных образовательных учреждений</a:t>
            </a:r>
          </a:p>
          <a:p>
            <a:pPr fontAlgn="b">
              <a:buFont typeface="Wingdings" pitchFamily="2" charset="2"/>
              <a:buChar char="ü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1 учреждение дополнительного образования</a:t>
            </a:r>
          </a:p>
          <a:p>
            <a:pPr fontAlgn="b"/>
            <a:endParaRPr lang="ru-RU" sz="1200" dirty="0">
              <a:solidFill>
                <a:schemeClr val="tx2">
                  <a:lumMod val="75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0287000" y="4038600"/>
            <a:ext cx="1600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Oswald" charset="-52"/>
                <a:cs typeface="Times New Roman" pitchFamily="18" charset="0"/>
              </a:rPr>
              <a:t>Расходы всего </a:t>
            </a:r>
            <a:r>
              <a:rPr lang="en-US" sz="1400" b="1" u="sng" dirty="0">
                <a:latin typeface="Oswald" charset="-52"/>
                <a:cs typeface="Times New Roman" pitchFamily="18" charset="0"/>
              </a:rPr>
              <a:t>:</a:t>
            </a:r>
            <a:endParaRPr lang="ru-RU" sz="1400" b="1" u="sng" dirty="0">
              <a:latin typeface="Oswald" charset="-52"/>
              <a:cs typeface="Times New Roman" pitchFamily="18" charset="0"/>
            </a:endParaRP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2025 год – 2 578,3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2026 год – </a:t>
            </a:r>
            <a:r>
              <a:rPr lang="en-US" sz="1400" b="1" dirty="0">
                <a:latin typeface="Oswald" charset="-52"/>
                <a:cs typeface="Times New Roman" pitchFamily="18" charset="0"/>
              </a:rPr>
              <a:t>2</a:t>
            </a:r>
            <a:r>
              <a:rPr lang="ru-RU" sz="1400" b="1" dirty="0">
                <a:latin typeface="Oswald" charset="-52"/>
                <a:cs typeface="Times New Roman" pitchFamily="18" charset="0"/>
              </a:rPr>
              <a:t> </a:t>
            </a:r>
            <a:r>
              <a:rPr lang="en-US" sz="1400" b="1" dirty="0">
                <a:latin typeface="Oswald" charset="-52"/>
                <a:cs typeface="Times New Roman" pitchFamily="18" charset="0"/>
              </a:rPr>
              <a:t>482</a:t>
            </a:r>
            <a:r>
              <a:rPr lang="ru-RU" sz="1400" b="1" dirty="0">
                <a:latin typeface="Oswald" charset="-52"/>
                <a:cs typeface="Times New Roman" pitchFamily="18" charset="0"/>
              </a:rPr>
              <a:t>,1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2027 год – 2 313,0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2028 год – 2 305,8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8729684"/>
              </p:ext>
            </p:extLst>
          </p:nvPr>
        </p:nvGraphicFramePr>
        <p:xfrm>
          <a:off x="3124200" y="838200"/>
          <a:ext cx="8305799" cy="308072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0479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3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39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98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Направление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2026 год (план</a:t>
                      </a:r>
                      <a:r>
                        <a:rPr lang="en-US" sz="1400" b="0" dirty="0">
                          <a:latin typeface="Oswald" charset="-52"/>
                        </a:rPr>
                        <a:t>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5921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 проведение капитального ремонта образовательных учреждений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 развитие дошкольного и общего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2 263,9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2 172,6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2 172,3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На развитие дополнительного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финансовое обеспечение социального сертификата по дополнительным </a:t>
                      </a:r>
                      <a:r>
                        <a:rPr lang="ru-RU" sz="1400" b="0" dirty="0" err="1">
                          <a:latin typeface="Oswald" charset="-52"/>
                        </a:rPr>
                        <a:t>общеразвивающим</a:t>
                      </a:r>
                      <a:r>
                        <a:rPr lang="ru-RU" sz="1400" b="0" dirty="0">
                          <a:latin typeface="Oswald" charset="-52"/>
                        </a:rPr>
                        <a:t> программам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921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развитие летнего отдыха и оздоровления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1353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развитие кадрового потенциала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обеспечение деятельности Управления образования администрации города Урай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590800" y="4114800"/>
          <a:ext cx="7543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08653"/>
            <a:ext cx="11049000" cy="595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1723" y="206503"/>
            <a:ext cx="1021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</a:t>
            </a:r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1066800"/>
            <a:ext cx="3124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образования администрации 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62400" y="762000"/>
            <a:ext cx="7967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</a:t>
            </a:r>
            <a:r>
              <a:rPr lang="en-US" sz="1400" b="1" i="1" dirty="0">
                <a:latin typeface="Oswald" charset="-52"/>
                <a:cs typeface="Times New Roman" pitchFamily="18" charset="0"/>
              </a:rPr>
              <a:t>: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Создание условий для подготовки </a:t>
            </a:r>
            <a:r>
              <a:rPr lang="ru-RU" sz="1400" dirty="0" err="1">
                <a:latin typeface="Oswald" charset="-52"/>
                <a:cs typeface="Times New Roman" pitchFamily="18" charset="0"/>
              </a:rPr>
              <a:t>конкурентноспособных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 граждан, обеспечение доступного и качественного непрерывного образования, соответствующего требованиям </a:t>
            </a:r>
            <a:r>
              <a:rPr lang="ru-RU" sz="1400" dirty="0" err="1">
                <a:latin typeface="Oswald" charset="-52"/>
                <a:cs typeface="Times New Roman" pitchFamily="18" charset="0"/>
              </a:rPr>
              <a:t>иновационного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развития экономики города, современным потребностям общества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4800" y="1981200"/>
            <a:ext cx="289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Срок реализации</a:t>
            </a:r>
            <a:r>
              <a:rPr lang="en-US" sz="1200" dirty="0">
                <a:latin typeface="Oswald" charset="-52"/>
                <a:cs typeface="Times New Roman" pitchFamily="18" charset="0"/>
              </a:rPr>
              <a:t>: 2025-2030 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годы</a:t>
            </a:r>
          </a:p>
          <a:p>
            <a:pPr fontAlgn="b"/>
            <a:endParaRPr lang="ru-RU" sz="1200" dirty="0">
              <a:latin typeface="Oswald" charset="-52"/>
              <a:cs typeface="Times New Roman" pitchFamily="18" charset="0"/>
            </a:endParaRPr>
          </a:p>
          <a:p>
            <a:pPr fontAlgn="b"/>
            <a:endParaRPr lang="ru-RU" sz="1200" dirty="0">
              <a:latin typeface="Oswald" charset="-52"/>
              <a:cs typeface="Times New Roman" pitchFamily="18" charset="0"/>
            </a:endParaRPr>
          </a:p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утверждена постановлением администрации</a:t>
            </a:r>
          </a:p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города Урай от 30.09.2024 года №1946</a:t>
            </a:r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33196"/>
            <a:ext cx="1192793" cy="89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9636769"/>
              </p:ext>
            </p:extLst>
          </p:nvPr>
        </p:nvGraphicFramePr>
        <p:xfrm>
          <a:off x="3962400" y="1752600"/>
          <a:ext cx="8077200" cy="511073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7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60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901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1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01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капремонта, в общем числе муниципальных общеобразовательных 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367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детей в возрасте от 5 до 18 лет, охваченных дополнительным  образованием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90,5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90,51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Расходы бюджета на общее образование в расчете на 1 обучающегося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Oswald" panose="020B0604020202020204" charset="-52"/>
                        </a:rPr>
                        <a:t>Тыс.руб</a:t>
                      </a:r>
                      <a:r>
                        <a:rPr lang="ru-RU" sz="110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242,0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педагогических работников общеобразовательных организаций, прошедших повышение квалификации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детей и молодежи в возрасте от 7 до 35 лет, у которых выявлены выдающиеся способности и таланты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Доля обучающихся 6-11 классов, охваченных комплексом профориентационных мероприятий в рамках единой модели профориентации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52,0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11277600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04800" y="685800"/>
            <a:ext cx="106848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pitchFamily="2" charset="-52"/>
                <a:cs typeface="Times New Roman" pitchFamily="18" charset="0"/>
              </a:rPr>
              <a:t>Региональный проект «Педагоги и наставники» </a:t>
            </a:r>
            <a:r>
              <a:rPr lang="en-US" sz="1400" b="1" dirty="0">
                <a:latin typeface="Oswald" pitchFamily="2" charset="-52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      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3,0 млн.рублей;  2027 год – 3,5 млн.рублей;  2028 год – 3,5 млн.рублей</a:t>
            </a:r>
          </a:p>
          <a:p>
            <a:endParaRPr lang="en-US" sz="1400" dirty="0">
              <a:latin typeface="Oswald" charset="-52"/>
            </a:endParaRP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ежемесячное денежное вознаграждение за классное руководство педагогическим работникам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        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65,9 млн.рублей;  2027 год – 64,4 млн.рублей;  2028 год – 61,9 млн.рублей</a:t>
            </a:r>
          </a:p>
          <a:p>
            <a:endParaRPr lang="en-US" sz="1400" dirty="0">
              <a:latin typeface="Oswald" charset="-52"/>
            </a:endParaRP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муниципальных общеобразовательных организаций</a:t>
            </a:r>
            <a:r>
              <a:rPr lang="en-US" sz="14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0,1 млн.рублей;  2027 год – 0,1 млн.рублей;  2028 год – 0,1 млн.рублей</a:t>
            </a:r>
            <a:endParaRPr lang="ru-RU" sz="1400" b="1" dirty="0">
              <a:solidFill>
                <a:srgbClr val="0066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AD39C862-EB1A-472E-8BE6-2BA8F29E4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35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F7F12F4B-7473-4A94-BC9F-2A7FA9198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8320" y="1855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Picture background">
            <a:extLst>
              <a:ext uri="{FF2B5EF4-FFF2-40B4-BE49-F238E27FC236}">
                <a16:creationId xmlns:a16="http://schemas.microsoft.com/office/drawing/2014/main" xmlns="" id="{126C6D7B-165B-4E24-A1E8-D85FBEED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40720" y="3379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3070019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«Развитие современной инфраструктуры»: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55,2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7,4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35943262"/>
              </p:ext>
            </p:extLst>
          </p:nvPr>
        </p:nvGraphicFramePr>
        <p:xfrm>
          <a:off x="304800" y="3690104"/>
          <a:ext cx="10820400" cy="1112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47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МБОУ СОШ №12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55 ,2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 ДОУ  «Детский сад  №12»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3" name="Picture 4" descr="https://downloader.disk.yandex.ru/preview/b890743af99ec2ba08cbf5570be999d5214b15ab514089a1ac299e5ed3084e9a/69174d21/46j2nJstu62rEXVoQvL0KrLNcNyt_MnL_DkkGc1tJng8byu3wqlPWTP9oLhXX1w2CDppB_OeXCLMVSMQZoXsQA%3D%3D?uid=0&amp;filename=2025-11-14_16-11-50.png&amp;disposition=inline&amp;hash=&amp;limit=0&amp;content_type=image%2Fpng&amp;owner_uid=0&amp;tknv=v3&amp;size=1872x964">
            <a:extLst>
              <a:ext uri="{FF2B5EF4-FFF2-40B4-BE49-F238E27FC236}">
                <a16:creationId xmlns:a16="http://schemas.microsoft.com/office/drawing/2014/main" xmlns="" id="{F803EEBF-9F5F-411D-AFB2-0202AC9E6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4838624"/>
            <a:ext cx="2801710" cy="1944000"/>
          </a:xfrm>
          <a:prstGeom prst="rect">
            <a:avLst/>
          </a:prstGeom>
          <a:noFill/>
        </p:spPr>
      </p:pic>
      <p:pic>
        <p:nvPicPr>
          <p:cNvPr id="14" name="Picture 6" descr="https://downloader.disk.yandex.ru/preview/56c3281bb160cca78cd5ea4f89d635e0ed33f70eb1e3a1298760198b1b848964/69174d21/MO25ThnZ1ijyhZbZaK1kZjF6pOicb6MVODldCcYQW6bC1IQ8VRTmAI_2VSWwSXhuwXzMaj6SdPuE-sQTK8Ssbg%3D%3D?uid=0&amp;filename=2025-11-14_16-12-40.png&amp;disposition=inline&amp;hash=&amp;limit=0&amp;content_type=image%2Fpng&amp;owner_uid=0&amp;tknv=v3&amp;size=1872x964">
            <a:extLst>
              <a:ext uri="{FF2B5EF4-FFF2-40B4-BE49-F238E27FC236}">
                <a16:creationId xmlns:a16="http://schemas.microsoft.com/office/drawing/2014/main" xmlns="" id="{B26691A3-8DD9-459D-B723-CBD4D1715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3851" y="4802624"/>
            <a:ext cx="2788913" cy="19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61697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11201400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76400" y="5943600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05000" y="52578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</a:t>
            </a:r>
            <a:r>
              <a:rPr lang="ru-RU" dirty="0" err="1">
                <a:solidFill>
                  <a:schemeClr val="bg1"/>
                </a:solidFill>
                <a:latin typeface="Oswald" charset="-52"/>
              </a:rPr>
              <a:t>ргионального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 проекта, направленного на достижение показателей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76200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дошкольного и общего образования»:</a:t>
            </a:r>
          </a:p>
          <a:p>
            <a:r>
              <a:rPr lang="ru-RU" sz="1400" dirty="0">
                <a:latin typeface="Oswald" charset="-52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2 194,0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2 103,8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2 105,9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1570842"/>
              </p:ext>
            </p:extLst>
          </p:nvPr>
        </p:nvGraphicFramePr>
        <p:xfrm>
          <a:off x="199388" y="1279567"/>
          <a:ext cx="10820400" cy="550204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524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оказание муниципальных услуг (выполнение работ) для пяти дошкольных образовательных организаций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839,9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762,1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компенсация части родительской платы, компенсация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оказание муниципальных услуг (выполнение работ) для пяти общеобразовательных организаций  (учтено содержание 7 зданий)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1 115,4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1 118,3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1 119,8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социальная поддержка отдельных категорий обучающихся в муниципальных общеобразовательных организациях (питание детей из малоимущих, многодетных семей, детей-сирот и детей, оставшихся без попечения родителей, обучающихся с ограниченными возможностями здоровья, детей участников СВО)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110,8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организация бесплатного горячего питания обучающихся, получающих начальное общее образование  (1-4 классы)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0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организация питания для обучающихся 5-11 классов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0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реализация наказов избирателей депутатам Думы города Урай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1150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мероприятия, направленные на поддержку профильного образования, выявление и развитие способностей и талантов у воспитанников и учащихся образовательных организаций, воспитание всесторонне и гармонично развитой личности, внедрение системы моральных и материальных стимулов поддержки педагогических работников, организацию и проведение городских мероприятий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44142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11277600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(3), млн.рублей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76400" y="5943600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05000" y="52578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</a:t>
            </a:r>
            <a:r>
              <a:rPr lang="ru-RU" dirty="0" err="1">
                <a:solidFill>
                  <a:schemeClr val="bg1"/>
                </a:solidFill>
                <a:latin typeface="Oswald" charset="-52"/>
              </a:rPr>
              <a:t>ргионального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 проекта, направленного на достижение показателей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9207" y="41031"/>
            <a:ext cx="1192793" cy="89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76200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дополнительного образования детей, воспитания»: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80,6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50,0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50,4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800" y="335280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кадрового потенциала»: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3647561"/>
              </p:ext>
            </p:extLst>
          </p:nvPr>
        </p:nvGraphicFramePr>
        <p:xfrm>
          <a:off x="304800" y="1371600"/>
          <a:ext cx="10820400" cy="187722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056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оказание муниципальных услуг (выполнение работ) учреждения в сфере предоставления дополнительного образования  МБУ ДО «Центр дополнительного образования» 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15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финансового обеспечения социального сертификата по дополнительным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общеразвивающим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программам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610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04800" y="5181600"/>
            <a:ext cx="108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«Обеспечение деятельности Управления образования администрации города Урай»: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47,8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48,4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48,5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рублей. 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3120123"/>
              </p:ext>
            </p:extLst>
          </p:nvPr>
        </p:nvGraphicFramePr>
        <p:xfrm>
          <a:off x="304800" y="4038600"/>
          <a:ext cx="10820400" cy="1036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panose="020B0604020202020204" charset="-52"/>
                        </a:rPr>
                        <a:t>Внедрение системы моральных и материальных стимулов поддержки педагогических работников (</a:t>
                      </a:r>
                      <a:r>
                        <a:rPr lang="ru-RU" sz="1400" b="0" dirty="0" err="1">
                          <a:latin typeface="Oswald" panose="020B0604020202020204" charset="-52"/>
                        </a:rPr>
                        <a:t>пед.совещания</a:t>
                      </a:r>
                      <a:r>
                        <a:rPr lang="ru-RU" sz="1400" b="0" dirty="0">
                          <a:latin typeface="Oswald" panose="020B0604020202020204" charset="-52"/>
                        </a:rPr>
                        <a:t>, единый </a:t>
                      </a:r>
                      <a:r>
                        <a:rPr lang="ru-RU" sz="1400" b="0" dirty="0" err="1">
                          <a:latin typeface="Oswald" panose="020B0604020202020204" charset="-52"/>
                        </a:rPr>
                        <a:t>метод.день</a:t>
                      </a:r>
                      <a:r>
                        <a:rPr lang="ru-RU" sz="1400" b="0" dirty="0">
                          <a:latin typeface="Oswald" charset="-52"/>
                        </a:rPr>
                        <a:t>, Педагог года, Доска почета)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49944882"/>
              </p:ext>
            </p:extLst>
          </p:nvPr>
        </p:nvGraphicFramePr>
        <p:xfrm>
          <a:off x="304800" y="5821680"/>
          <a:ext cx="10820400" cy="960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обеспечение текущей деятельности Управления образования администрации города Урай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34441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3538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7620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на дошкольное образование, млн.рублей 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4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537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1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13" y="3717032"/>
            <a:ext cx="3101390" cy="1512168"/>
          </a:xfrm>
          <a:prstGeom prst="rect">
            <a:avLst/>
          </a:prstGeom>
          <a:noFill/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75691723"/>
              </p:ext>
            </p:extLst>
          </p:nvPr>
        </p:nvGraphicFramePr>
        <p:xfrm>
          <a:off x="304800" y="990600"/>
          <a:ext cx="10820400" cy="23196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543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2026 год</a:t>
                      </a:r>
                    </a:p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2027 год</a:t>
                      </a:r>
                    </a:p>
                    <a:p>
                      <a:pPr algn="ctr" fontAlgn="b"/>
                      <a:r>
                        <a:rPr lang="ru-RU" sz="14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2028 год</a:t>
                      </a:r>
                    </a:p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 Расходы (тыс.рублей), </a:t>
                      </a:r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из них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866,4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782,4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788,5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839,9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755,9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762,0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dirty="0">
                          <a:latin typeface="Oswald" panose="020B0604020202020204" charset="-52"/>
                        </a:rPr>
                        <a:t>На предоставление компенсации части родительской платы,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1300" y="33196"/>
            <a:ext cx="1074293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01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5240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Организация питания в образовательных организациях  города Урай, млн.рублей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57200" y="838200"/>
          <a:ext cx="10820399" cy="28225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7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Наименование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2026 год </a:t>
                      </a:r>
                      <a:r>
                        <a:rPr lang="ru-RU" sz="1400" b="0" dirty="0" smtClean="0">
                          <a:latin typeface="Oswald" charset="-52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2027 год </a:t>
                      </a:r>
                      <a:r>
                        <a:rPr lang="ru-RU" sz="1400" b="0" dirty="0" smtClean="0">
                          <a:latin typeface="Oswald" charset="-52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2028 год </a:t>
                      </a:r>
                      <a:r>
                        <a:rPr lang="ru-RU" sz="1400" b="0" dirty="0" smtClean="0">
                          <a:latin typeface="Oswald" charset="-52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Oswald" charset="-52"/>
                        </a:rPr>
                        <a:t> Всего расходов, в том числе</a:t>
                      </a:r>
                      <a:r>
                        <a:rPr lang="en-US" sz="1400" b="1" u="none" strike="noStrike" dirty="0">
                          <a:effectLst/>
                          <a:latin typeface="Oswald" charset="-52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Oswald" charset="-52"/>
                        </a:rPr>
                        <a:t>206,4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Oswald" charset="-52"/>
                        </a:rPr>
                        <a:t>197,8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  <a:latin typeface="Oswald" charset="-52"/>
                        </a:rPr>
                        <a:t>192,2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501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Oswald" charset="-52"/>
                        </a:rPr>
                        <a:t>Расходы на социальную поддержку отдельных категорий обучающихся 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(питание детей из малоимущих семей, из многодетных семей, детей-сирот и детей, оставшихся без попечения родителей, обучающихся с ограниченными возможностями здоровья) - 446,0 руб. на 1 обучающегося в день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118,0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112,7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110,8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1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Oswald" charset="-52"/>
                        </a:rPr>
                        <a:t>Расходы на организацию бесплатного горячего питания обучающихся</a:t>
                      </a:r>
                      <a:r>
                        <a:rPr lang="ru-RU" sz="1600" u="none" strike="noStrike" baseline="0" dirty="0">
                          <a:effectLst/>
                          <a:latin typeface="Oswald" charset="-52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Oswald" charset="-52"/>
                        </a:rPr>
                        <a:t>(1-4 классы) </a:t>
                      </a:r>
                    </a:p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из расчета:  для 1 смены -178,0 руб., для 2 смены – 268 руб. на 1 обучающегося в день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55,0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51,7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48,0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766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Oswald" charset="-52"/>
                        </a:rPr>
                        <a:t>Расходы</a:t>
                      </a:r>
                      <a:r>
                        <a:rPr lang="ru-RU" sz="1600" u="none" strike="noStrike" baseline="0" dirty="0">
                          <a:effectLst/>
                          <a:latin typeface="Oswald" charset="-52"/>
                        </a:rPr>
                        <a:t>  на организацию питания (5-11 классы)  </a:t>
                      </a:r>
                    </a:p>
                    <a:p>
                      <a:pPr algn="l" fontAlgn="b"/>
                      <a:r>
                        <a:rPr lang="ru-RU" sz="1400" u="none" strike="noStrike" baseline="0" dirty="0">
                          <a:effectLst/>
                          <a:latin typeface="Oswald" charset="-52"/>
                        </a:rPr>
                        <a:t>из расчета: </a:t>
                      </a:r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для 1 смены -178,0 руб., для 2 смены -</a:t>
                      </a:r>
                      <a:r>
                        <a:rPr lang="ru-RU" sz="1400" u="none" strike="noStrike" baseline="0" dirty="0">
                          <a:effectLst/>
                          <a:latin typeface="Oswald" charset="-52"/>
                        </a:rPr>
                        <a:t>268 рублей, в том числе </a:t>
                      </a:r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средства родителей для 1 смены - 53,4 руб., для 2 смены - 80,4 руб. на 1 обучающегося в день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33,4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33,4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33,4</a:t>
                      </a:r>
                    </a:p>
                    <a:p>
                      <a:pPr algn="r"/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228601"/>
            <a:ext cx="10668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МБОУ СОШ№6 Ура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080480"/>
            <a:ext cx="3276600" cy="2473920"/>
          </a:xfrm>
          <a:prstGeom prst="rect">
            <a:avLst/>
          </a:prstGeom>
          <a:noFill/>
        </p:spPr>
      </p:pic>
      <p:pic>
        <p:nvPicPr>
          <p:cNvPr id="1027" name="Picture 3" descr="C:\Users\ZorinaLV\AppData\Local\Microsoft\Windows\Temporary Internet Files\Content.Outlook\NERYJY6C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4154100"/>
            <a:ext cx="3200400" cy="2400300"/>
          </a:xfrm>
          <a:prstGeom prst="rect">
            <a:avLst/>
          </a:prstGeom>
          <a:noFill/>
        </p:spPr>
      </p:pic>
      <p:pic>
        <p:nvPicPr>
          <p:cNvPr id="1028" name="Picture 4" descr="C:\Users\ZorinaLV\AppData\Local\Microsoft\Windows\Temporary Internet Files\Content.Outlook\NERYJY6C\4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4114800"/>
            <a:ext cx="3276600" cy="245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097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524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Содействие развитию летнего отдыха и оздоровления детей, млн.рублей</a:t>
            </a: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648200"/>
            <a:ext cx="2664296" cy="1903068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572000"/>
            <a:ext cx="3059832" cy="1964237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4572000"/>
            <a:ext cx="3096344" cy="187332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838200" y="3581400"/>
            <a:ext cx="352839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 </a:t>
            </a:r>
            <a:r>
              <a:rPr lang="ru-RU" sz="1400" b="1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2 600 чел. (детей)</a:t>
            </a:r>
            <a:endParaRPr lang="ru-RU" sz="1400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57800" y="3581400"/>
            <a:ext cx="5715000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</a:t>
            </a:r>
            <a:r>
              <a:rPr lang="en-US" sz="14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- 11,8 млн.рублей</a:t>
            </a:r>
          </a:p>
        </p:txBody>
      </p:sp>
      <p:pic>
        <p:nvPicPr>
          <p:cNvPr id="17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7937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81001" y="838200"/>
          <a:ext cx="10820398" cy="2514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5509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98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98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8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835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Наименование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2026 год (</a:t>
                      </a:r>
                      <a:r>
                        <a:rPr lang="ru-RU" sz="1400" b="0" dirty="0" smtClean="0">
                          <a:latin typeface="Oswald" charset="-52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2027 год (</a:t>
                      </a:r>
                      <a:r>
                        <a:rPr lang="ru-RU" sz="1400" b="0" dirty="0" smtClean="0">
                          <a:latin typeface="Oswald" charset="-52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2028 год (</a:t>
                      </a:r>
                      <a:r>
                        <a:rPr lang="ru-RU" sz="1400" b="0" dirty="0" smtClean="0">
                          <a:latin typeface="Oswald" charset="-52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351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Oswald" charset="-52"/>
                        </a:rPr>
                        <a:t>Всего</a:t>
                      </a:r>
                      <a:r>
                        <a:rPr lang="ru-RU" sz="1400" b="1" baseline="0" dirty="0">
                          <a:latin typeface="Oswald" charset="-52"/>
                        </a:rPr>
                        <a:t> р</a:t>
                      </a:r>
                      <a:r>
                        <a:rPr lang="ru-RU" sz="1400" b="1" dirty="0">
                          <a:latin typeface="Oswald" charset="-52"/>
                        </a:rPr>
                        <a:t>асходов, в</a:t>
                      </a:r>
                      <a:r>
                        <a:rPr lang="ru-RU" sz="1400" b="1" baseline="0" dirty="0">
                          <a:latin typeface="Oswald" charset="-52"/>
                        </a:rPr>
                        <a:t> том числе</a:t>
                      </a:r>
                      <a:r>
                        <a:rPr lang="en-US" sz="1400" b="1" baseline="0" dirty="0">
                          <a:latin typeface="Oswald" charset="-52"/>
                        </a:rPr>
                        <a:t>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Oswald" charset="-52"/>
                        </a:rPr>
                        <a:t>34,3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Oswald" charset="-52"/>
                        </a:rPr>
                        <a:t>34,3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latin typeface="Oswald" charset="-52"/>
                        </a:rPr>
                        <a:t>34,3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2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На организацию и обеспечение отдыха и оздоровления детей, в том числе в этнической среде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  На организацию выездного отдыха детей, работы лагерей с дневным пребыванием детей и </a:t>
                      </a:r>
                      <a:r>
                        <a:rPr lang="ru-RU" sz="1400" u="none" strike="noStrike" dirty="0" err="1">
                          <a:effectLst/>
                          <a:latin typeface="Oswald" charset="-52"/>
                        </a:rPr>
                        <a:t>досуговых</a:t>
                      </a:r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 площадок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Oswald" charset="-52"/>
                        </a:rPr>
                        <a:t>На 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7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724400"/>
            <a:ext cx="3505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762000"/>
            <a:ext cx="762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развития внутреннего и въездного туризма на территории города Урай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укрепления качества и продолжительности жизни граждан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5098" y="0"/>
            <a:ext cx="1016902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то: Старт, спортивный комплекс, Урай, 2-й микрорайон, 87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1" y="914400"/>
            <a:ext cx="3048000" cy="1834486"/>
          </a:xfrm>
          <a:prstGeom prst="rect">
            <a:avLst/>
          </a:prstGeom>
          <a:noFill/>
        </p:spPr>
      </p:pic>
      <p:pic>
        <p:nvPicPr>
          <p:cNvPr id="13" name="Picture 2" descr="Звёзды Югры, спортивный комплекс, Парковая ул., 1, Урай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667000"/>
            <a:ext cx="3124200" cy="1624071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24.09.2024 № 1906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791200"/>
            <a:ext cx="655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9735210"/>
              </p:ext>
            </p:extLst>
          </p:nvPr>
        </p:nvGraphicFramePr>
        <p:xfrm>
          <a:off x="3657599" y="2819399"/>
          <a:ext cx="8382000" cy="38440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0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3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5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87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75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89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100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0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граждан, систематически занимающихся физической культурой и спортом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983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Уровень обеспеченности граждан спортивными сооружениями, исходя из единовременной пропускной способности объектов спорта</a:t>
                      </a:r>
                      <a:endParaRPr lang="ru-RU" sz="1200" dirty="0">
                        <a:solidFill>
                          <a:schemeClr val="dk1"/>
                        </a:solidFill>
                        <a:latin typeface="Oswald" charset="-52"/>
                        <a:ea typeface="+mn-ea"/>
                        <a:cs typeface="+mn-cs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Численность туристов, размещенных в коллективных средствах размещения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чел.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442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Количество туристических маршрутов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профилактических мероприятий по повышению уровня знаний о здоровом образе жизни граждан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граждан, принимающих участие в мероприятиях, мотивирующих ведение здорового образа жизни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7362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2514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7759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0"/>
            <a:ext cx="10981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Урай», млн.рублей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9749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439400" y="4343400"/>
            <a:ext cx="1600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Oswald" charset="-52"/>
                <a:cs typeface="Times New Roman" pitchFamily="18" charset="0"/>
              </a:rPr>
              <a:t>Расходы всего</a:t>
            </a:r>
            <a:r>
              <a:rPr lang="en-US" sz="1400" b="1" u="sng" dirty="0">
                <a:latin typeface="Oswald" charset="-52"/>
                <a:cs typeface="Times New Roman" pitchFamily="18" charset="0"/>
              </a:rPr>
              <a:t>:</a:t>
            </a:r>
            <a:endParaRPr lang="ru-RU" sz="1400" b="1" u="sng" dirty="0">
              <a:latin typeface="Oswald" charset="-52"/>
              <a:cs typeface="Times New Roman" pitchFamily="18" charset="0"/>
            </a:endParaRP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2025 год – 269,2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2026 год – 298,2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2027 год – 293,4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 2028 год – 324,2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0446950"/>
              </p:ext>
            </p:extLst>
          </p:nvPr>
        </p:nvGraphicFramePr>
        <p:xfrm>
          <a:off x="3733800" y="838199"/>
          <a:ext cx="7772400" cy="316389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818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04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04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Направление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658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 функционирование МАУ ДО</a:t>
                      </a:r>
                      <a:r>
                        <a:rPr lang="ru-RU" sz="1400" b="0" baseline="0" dirty="0">
                          <a:latin typeface="Oswald" charset="-52"/>
                        </a:rPr>
                        <a:t> СШ «Старт»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274,0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277,4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661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На развитие сети объектов шаговой</a:t>
                      </a:r>
                      <a:r>
                        <a:rPr lang="ru-RU" sz="1400" b="0" baseline="0" dirty="0">
                          <a:latin typeface="Oswald" charset="-52"/>
                        </a:rPr>
                        <a:t> доступности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265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выездные спортивные и учебно-тренировочные мероприятия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705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и проведение городских физкультурных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спортивно-массовых мероприятий и поддержку выездных мероприятий для сборных команд города 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92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закупку и монтаж оборудования для создания «умных» спортивных площадок: плоскостных и модульных сооружений, поддерживающих инновационные виды спорта с цифровыми технологиями и физической активностью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B6D7DB9-B287-414A-8AB1-97DC0CF32247}"/>
              </a:ext>
            </a:extLst>
          </p:cNvPr>
          <p:cNvSpPr/>
          <p:nvPr/>
        </p:nvSpPr>
        <p:spPr>
          <a:xfrm>
            <a:off x="199023" y="838199"/>
            <a:ext cx="26965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dirty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федеральных проектов, не входящих в состав национальных проектов;</a:t>
            </a:r>
          </a:p>
          <a:p>
            <a:endParaRPr lang="ru-RU" sz="9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dirty="0">
                <a:latin typeface="Oswald" charset="-52"/>
                <a:cs typeface="Times New Roman" pitchFamily="18" charset="0"/>
              </a:rPr>
              <a:t>  1 к</a:t>
            </a:r>
            <a:r>
              <a:rPr lang="ru-RU" dirty="0">
                <a:latin typeface="Oswald" charset="-52"/>
              </a:rPr>
              <a:t>омплекс процессных мероприятий 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429000" y="4114800"/>
          <a:ext cx="6934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353800" cy="762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2133600"/>
            <a:ext cx="1066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условий для повышения мотивации жителей к регулярным занятиям физической культурой и спортом, массовым спортом, развития спорта высших достижений, системы подготовки спортивного резерва. Обеспечение населения объектами спорта»: </a:t>
            </a:r>
            <a:endParaRPr lang="ru-RU" sz="800" b="1" dirty="0">
              <a:latin typeface="Oswald" charset="-52"/>
            </a:endParaRP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298,2 млн.рублей;  2027 год – 293,4 млн.рублей;  2028 год – 296,8 млн.рублей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838200"/>
            <a:ext cx="10668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«Бизнес-спринт (Я выбираю спорт)»:</a:t>
            </a:r>
          </a:p>
          <a:p>
            <a:pPr algn="just">
              <a:buFontTx/>
              <a:buChar char="-"/>
            </a:pPr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закупку и монтаж оборудования для создания «умных» спортивных площадок: плоскостных (включая универсальные) и модульных сооружений, поддерживающих инновационные виды спорта с цифровыми технологиями и физической активностью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 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2028 год – 27,4 млн.рублей </a:t>
            </a:r>
            <a:endParaRPr lang="ru-RU" sz="1600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9042443"/>
              </p:ext>
            </p:extLst>
          </p:nvPr>
        </p:nvGraphicFramePr>
        <p:xfrm>
          <a:off x="381000" y="3429000"/>
          <a:ext cx="10972800" cy="3276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5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6405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383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оказание муниципальных услуг (выполнение работ) МАУ ДО СШ «Старт», реализующего дополнительные образовательные программы спортивной подготовки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677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развитие сети спортивных объектов шаговой доступности в бюджете муниципального образования  на 2026-2028 годы планируются средства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(5%) </a:t>
                      </a:r>
                      <a:endParaRPr lang="ru-RU" sz="1400" dirty="0">
                        <a:solidFill>
                          <a:schemeClr val="dk1"/>
                        </a:solidFill>
                        <a:latin typeface="Oswald" charset="-52"/>
                        <a:ea typeface="+mn-ea"/>
                        <a:cs typeface="+mn-cs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3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образовательных организаций, осуществляющих подготовку спортивного резерва в бюджете на 2026-2028 годы  планируются средства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29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и проведение городских физкультурных и спортивно-массовых мероприятий для всех возрастных групп, в том числе ежегодного конкурса «Спортивная элита»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участия сборных команд города Урай в выездных соревнованиях окружного и межмуниципального значения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43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724400"/>
            <a:ext cx="40386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</a:t>
            </a:r>
            <a:r>
              <a:rPr lang="ru-RU" sz="1300" dirty="0">
                <a:latin typeface="Oswald" charset="-52"/>
              </a:rPr>
              <a:t>по культуре и социальным вопросам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8600" y="762000"/>
            <a:ext cx="7391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10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Урай, доступа населения к культурным ценностям, цифровым ресурсам в сфере культуры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75098" y="0"/>
            <a:ext cx="1016902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06.09.2024 № 1770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715000"/>
            <a:ext cx="304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10338697"/>
              </p:ext>
            </p:extLst>
          </p:nvPr>
        </p:nvGraphicFramePr>
        <p:xfrm>
          <a:off x="3962400" y="2514600"/>
          <a:ext cx="7696200" cy="1447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198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23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23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8240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план)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10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Число посещений культурных мероприятий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тыс. ед.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402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447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490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539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 Уровень удовлетворенности населения услугами в сфере культуры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97,3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panose="020B0604020202020204" charset="-52"/>
                        </a:rPr>
                        <a:t>97,4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97,5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97,6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2133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pic>
        <p:nvPicPr>
          <p:cNvPr id="60418" name="Picture 2" descr="Культурно-исторический центр, музей, Урай, 2-й микрорайон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3048000" cy="2008909"/>
          </a:xfrm>
          <a:prstGeom prst="rect">
            <a:avLst/>
          </a:prstGeom>
          <a:noFill/>
        </p:spPr>
      </p:pic>
      <p:pic>
        <p:nvPicPr>
          <p:cNvPr id="60420" name="Picture 4" descr="Культурно-досуговый центр «Нефтяник», дом культуры, Урай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667001"/>
            <a:ext cx="2988834" cy="1524000"/>
          </a:xfrm>
          <a:prstGeom prst="rect">
            <a:avLst/>
          </a:prstGeom>
          <a:noFill/>
        </p:spPr>
      </p:pic>
      <p:pic>
        <p:nvPicPr>
          <p:cNvPr id="60422" name="Picture 6" descr="Культурно-досуговый центр «Нефтяник» — афиша Урая 2025 — даты проведения,  описания, фотографии, адрес - ао. Ханты-Мансийский Автономный округ - Югра,  г. Урай, мкр. 1А, д. 7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267200"/>
            <a:ext cx="2912201" cy="2057400"/>
          </a:xfrm>
          <a:prstGeom prst="rect">
            <a:avLst/>
          </a:prstGeom>
          <a:noFill/>
        </p:spPr>
      </p:pic>
      <p:pic>
        <p:nvPicPr>
          <p:cNvPr id="60426" name="Picture 10" descr="Экскурсии — Музей истории города Ура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96400" y="4876800"/>
            <a:ext cx="2512636" cy="1752600"/>
          </a:xfrm>
          <a:prstGeom prst="rect">
            <a:avLst/>
          </a:prstGeom>
          <a:noFill/>
        </p:spPr>
      </p:pic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0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6333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Урай», млн.рублей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22860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418" name="Picture 2" descr="Культурно-исторический центр, музей, Урай, 2-й микрорайон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838200"/>
            <a:ext cx="3222622" cy="2124000"/>
          </a:xfrm>
          <a:prstGeom prst="rect">
            <a:avLst/>
          </a:prstGeom>
          <a:noFill/>
        </p:spPr>
      </p:pic>
      <p:pic>
        <p:nvPicPr>
          <p:cNvPr id="60420" name="Picture 4" descr="Культурно-досуговый центр «Нефтяник», дом культуры, Урай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200400"/>
            <a:ext cx="3287714" cy="1676400"/>
          </a:xfrm>
          <a:prstGeom prst="rect">
            <a:avLst/>
          </a:prstGeom>
          <a:noFill/>
        </p:spPr>
      </p:pic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457504" y="0"/>
            <a:ext cx="7344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Oswald" charset="-52"/>
              </a:rPr>
              <a:t>Слайд 11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0363200" y="3657600"/>
            <a:ext cx="1676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Oswald" charset="-52"/>
                <a:cs typeface="Times New Roman" pitchFamily="18" charset="0"/>
              </a:rPr>
              <a:t>Расходы всего </a:t>
            </a:r>
            <a:r>
              <a:rPr lang="en-US" sz="1400" b="1" u="sng" dirty="0">
                <a:latin typeface="Oswald" charset="-52"/>
                <a:cs typeface="Times New Roman" pitchFamily="18" charset="0"/>
              </a:rPr>
              <a:t>:</a:t>
            </a:r>
            <a:endParaRPr lang="ru-RU" sz="1400" b="1" u="sng" dirty="0">
              <a:latin typeface="Oswald" charset="-52"/>
              <a:cs typeface="Times New Roman" pitchFamily="18" charset="0"/>
            </a:endParaRP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2025 год – 354,2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2026 год – 395,1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 2027 год – 367,4</a:t>
            </a:r>
          </a:p>
          <a:p>
            <a:r>
              <a:rPr lang="ru-RU" sz="1400" b="1" dirty="0">
                <a:latin typeface="Oswald" charset="-52"/>
                <a:cs typeface="Times New Roman" pitchFamily="18" charset="0"/>
              </a:rPr>
              <a:t>2028 год – 379,8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7550644"/>
              </p:ext>
            </p:extLst>
          </p:nvPr>
        </p:nvGraphicFramePr>
        <p:xfrm>
          <a:off x="3810000" y="838200"/>
          <a:ext cx="7543801" cy="252207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5848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73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7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43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5576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Направление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2026 год (план</a:t>
                      </a:r>
                      <a:r>
                        <a:rPr lang="en-US" sz="1400" b="0" dirty="0">
                          <a:latin typeface="Oswald" charset="-52"/>
                        </a:rPr>
                        <a:t>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 функционирование МАУ «Культура»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265,7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248,0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252,6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 комплектование книжных фондов библиотек, на модернизацию муниципальных библиотек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На функционирование МБОУ ДОД «Детская школа искусств»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124,1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организацию и проведение общегородских праздничных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513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="0" dirty="0">
                          <a:latin typeface="Oswald" charset="-52"/>
                        </a:rPr>
                        <a:t>На капитальный ремонт крыши ККЦК "Юность </a:t>
                      </a:r>
                      <a:r>
                        <a:rPr lang="ru-RU" sz="1400" b="0" dirty="0" err="1">
                          <a:latin typeface="Oswald" charset="-52"/>
                        </a:rPr>
                        <a:t>Шаима</a:t>
                      </a:r>
                      <a:r>
                        <a:rPr lang="ru-RU" sz="1400" b="0" dirty="0">
                          <a:latin typeface="Oswald" charset="-52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3505200" y="3886200"/>
          <a:ext cx="67818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430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32004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«Усовершенствование организационных, экономических механизмов развития учреждений культуры»: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265,7 млн.рублей;  2027 год – 247,9 млн.рублей;  2028 год – 252,6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972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«Сохранение культурного и исторического наследия»:</a:t>
            </a:r>
          </a:p>
          <a:p>
            <a:endParaRPr lang="ru-RU" sz="800" b="1" dirty="0">
              <a:latin typeface="Oswald" charset="-52"/>
            </a:endParaRPr>
          </a:p>
          <a:p>
            <a:pPr algn="just">
              <a:buFontTx/>
              <a:buChar char="-"/>
            </a:pPr>
            <a:r>
              <a:rPr lang="ru-RU" sz="1600" dirty="0"/>
              <a:t> </a:t>
            </a:r>
            <a:r>
              <a:rPr lang="ru-RU" sz="1400" dirty="0">
                <a:latin typeface="Oswald" charset="-52"/>
              </a:rPr>
              <a:t>на комплектование книжных фондов библиотек муниципального образования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(15%):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0,2 млн.рублей;  2027 год – 0,2 млн.рублей;  2028 год – 0,2 млн.рублей 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>
              <a:buFontTx/>
              <a:buChar char="-"/>
            </a:pPr>
            <a:r>
              <a:rPr lang="ru-RU" sz="1400" dirty="0">
                <a:latin typeface="Oswald" charset="-52"/>
              </a:rPr>
              <a:t> на модернизацию общедоступных муниципальных библиотек (создание условий для устойчивого развития муниципальных общедоступных библиотек путем подключения к сети Интернет, автоматизации библиотек, программное обеспечение)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(15%):</a:t>
            </a:r>
          </a:p>
          <a:p>
            <a:pPr algn="just"/>
            <a:r>
              <a:rPr lang="ru-RU" sz="14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1,0 млн.рублей;  2027 год – 0,4 млн.рублей;  2028 год – 0,4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1185640"/>
              </p:ext>
            </p:extLst>
          </p:nvPr>
        </p:nvGraphicFramePr>
        <p:xfrm>
          <a:off x="533401" y="4038600"/>
          <a:ext cx="10820399" cy="251459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848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261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3925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оказание муниципальных услуг (выполнение работ) МАУ «Культура», деятельность которого направлена на 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Урай, доступа населения к культурным ценностям, участие в международных, всероссийских, окружных конкурсах и занятие призовых мест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260,5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На реализацию мероприятий по содействию трудоустройству граждан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26406" y="0"/>
            <a:ext cx="11403593" cy="5847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51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«Усовершенствование организационных, экономических механизмов развития организации дополнительного образования в области искусств»: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121,9 млн.рублей;  2027 год – 116,3 млн.рублей;  2028 год – 124,1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8204989"/>
              </p:ext>
            </p:extLst>
          </p:nvPr>
        </p:nvGraphicFramePr>
        <p:xfrm>
          <a:off x="457201" y="1676400"/>
          <a:ext cx="10820399" cy="127918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3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785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оказание муниципальных услуг (выполнение работ) учреждения, осуществляющего организацию дополнительного образования в области искусств, участие в международных, всероссийских, окружных конкурсах и занятие призовых мест, МБОУ ДОД «Детская школа искусств»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124,1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1000" y="3048000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«Укрепление единого культурного пространства»: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30094965"/>
              </p:ext>
            </p:extLst>
          </p:nvPr>
        </p:nvGraphicFramePr>
        <p:xfrm>
          <a:off x="457200" y="3657600"/>
          <a:ext cx="10820399" cy="762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капитальный ремонт крыши ККЦК «Юность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Шаима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» (по поступившим предложениям депутатов Думы города Урай)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81000" y="4495800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равной доступности для населения к культурным ценностям, реализации каждым человеком его творческого потенциала»: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2,6 млн.рублей;  2027 год – 2,5 млн.рублей;  2028 год – 2,5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9459071"/>
              </p:ext>
            </p:extLst>
          </p:nvPr>
        </p:nvGraphicFramePr>
        <p:xfrm>
          <a:off x="457201" y="5349240"/>
          <a:ext cx="10820399" cy="975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098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4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и проведение общегородских праздничных мероприятий (в том числе городского национального праздника «Сабантуй»)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8" name="Picture 8" descr="В Урае откроется Добро.Центр / Наши гор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2362200" cy="1571988"/>
          </a:xfrm>
          <a:prstGeom prst="rect">
            <a:avLst/>
          </a:prstGeom>
          <a:noFill/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135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гражданского общества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00" y="4114800"/>
            <a:ext cx="3048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внутренней политики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0400" y="533400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условий для развития гражданского общества и реализации гражданских инициатив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равных возможностей для самореализации молодежи, продвижение традиционных духовно-нравственных ценностей, воспитание патриотичной и социально-ответственной личности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39710" y="0"/>
            <a:ext cx="952289" cy="7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6388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1858 (с </a:t>
            </a:r>
            <a:r>
              <a:rPr lang="ru-RU" sz="1200" dirty="0" err="1">
                <a:latin typeface="Oswald" charset="-52"/>
              </a:rPr>
              <a:t>изм</a:t>
            </a:r>
            <a:r>
              <a:rPr lang="ru-RU" sz="1200" dirty="0">
                <a:latin typeface="Oswald" charset="-52"/>
              </a:rPr>
              <a:t>. от 22.09.2025 в структуру муниципальной программы с 01.01.2026)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2578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4152774"/>
              </p:ext>
            </p:extLst>
          </p:nvPr>
        </p:nvGraphicFramePr>
        <p:xfrm>
          <a:off x="3276600" y="1905001"/>
          <a:ext cx="8762999" cy="487130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11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Урай, выделяемых через конкурентные процедуры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1,8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2,3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22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Количество форм непосредственного осуществления населением местного самоуправления и участие населения в осуществлении местного самоуправления и случаев их применения в городе Урай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Единиц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25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27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28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6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территориальных общественных самоуправлений, созданных на территории города Урай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Единиц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7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8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8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475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граждан, вовлеченных  в добровольческую (волонтерскую) деятельность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32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33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34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6,6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6,7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6,8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молодых людей, вовлеченных в мероприятия, направленные на профессиональное развитие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41,62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49,97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58,31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Охват молодежи мероприятиями, проводимыми на базе инфраструктуры молодежной политики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14,15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21,12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28,08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148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молодых людей, участвующих в проектах и программах, направленных на патриотическое воспитание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70,96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71,86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72,76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10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молодых семей, в т.ч. молодых семей, имеющих детей, участвующих в мероприятиях по продвижению традиционных духовно-нравственных ценностей, в т.ч. в проектах и программах, направленных на патриотическое воспитание, в добровольческой и общественной деятельности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-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15,27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15,46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15,65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16002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2" name="Picture 2" descr="Гранты на развитие гражданского общества - Новости Одинцово. Одинцовские  новости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685800"/>
            <a:ext cx="2781022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31242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2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51,8 млн.рублей;  2027 год – 52,2 млн.рублей;  2028 год – 52,2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86800" y="3581400"/>
            <a:ext cx="3200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</a:rPr>
              <a:t>Начиная с 2026 года, в структуру муниципальной программы включен новый комплекс процессных мероприятий «Реализация молодежной политики и развитие инфраструктуры молодежной политики»</a:t>
            </a:r>
          </a:p>
          <a:p>
            <a:r>
              <a:rPr lang="ru-RU" sz="1400" dirty="0">
                <a:latin typeface="Oswald" charset="-52"/>
              </a:rPr>
              <a:t>(до 2026 года реализация молодёжной политики города осуществлялась в рамках муниципальной программы «Развитие образования и молодежной политики в городе Урай»)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304800" y="1371600"/>
          <a:ext cx="7848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76200"/>
            <a:ext cx="11430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990600"/>
            <a:ext cx="1051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«Развитие социально ориентированных некоммерческих организаций на территории города Урай»: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18,8 млн.рублей;  2027 год – 18,8 млн.рублей;  2028 год – 18,8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2832782"/>
              </p:ext>
            </p:extLst>
          </p:nvPr>
        </p:nvGraphicFramePr>
        <p:xfrm>
          <a:off x="457201" y="1676400"/>
          <a:ext cx="10820399" cy="1066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3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47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предоставление субсидий и грантов в форме субсидий социально ориентированным некоммерческим организациям на реализацию социально значимых проектов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18,8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57200" y="3048000"/>
            <a:ext cx="1089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«Реализация молодежной политики и развитие инфраструктуры молодежной политики»: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32,9 млн.рублей;  2027 год – 33,3 млн.рублей;  2028 год – 33,3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8407082"/>
              </p:ext>
            </p:extLst>
          </p:nvPr>
        </p:nvGraphicFramePr>
        <p:xfrm>
          <a:off x="457201" y="3677067"/>
          <a:ext cx="10820398" cy="20684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40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924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оказание муниципальных услуг (выполнение работ) МАУ МП «Центр молодежных и гражданских инициатив», реализующего приоритетные направления молодежной политики города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67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мероприятий по содействию трудоустройству граждан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482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и проведение городских мероприятий, направленных на поддержку добровольчества 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волонтерства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), патриотического воспитания, поддержку инициативы, повышение навыков и компетенций среди молодежи и общественных молодежных организаций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>
                          <a:latin typeface="Oswald" panose="020B0604020202020204" charset="-52"/>
                        </a:rPr>
                        <a:t>0,9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143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Улучшение жилищных условий жителей, проживающих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685800"/>
            <a:ext cx="7772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8229600" y="6858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4269741"/>
              </p:ext>
            </p:extLst>
          </p:nvPr>
        </p:nvGraphicFramePr>
        <p:xfrm>
          <a:off x="3962400" y="1905000"/>
          <a:ext cx="7924800" cy="213687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9732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72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квадратных метров расселенного аварийного жилищного фонда (нарастающим итогом)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тыс. кв.м.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11,2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15,1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815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помещениях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31,0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23,0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27,2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15240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8850" name="Picture 2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1" y="762000"/>
            <a:ext cx="2743200" cy="1600200"/>
          </a:xfrm>
          <a:prstGeom prst="rect">
            <a:avLst/>
          </a:prstGeom>
          <a:noFill/>
        </p:spPr>
      </p:pic>
      <p:pic>
        <p:nvPicPr>
          <p:cNvPr id="78856" name="Picture 8" descr="г. Урай микрорайон 2А дом 4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2438400"/>
            <a:ext cx="2953660" cy="16764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/>
        </p:nvGraphicFramePr>
        <p:xfrm>
          <a:off x="3581400" y="3886200"/>
          <a:ext cx="5638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144000" y="41148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36,2 млн.рублей;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37,0 млн.рублей; 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37,0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2400" y="4134177"/>
            <a:ext cx="37338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latin typeface="Oswald" charset="-52"/>
              </a:rPr>
              <a:t> </a:t>
            </a:r>
            <a:r>
              <a:rPr lang="ru-RU" sz="1400" dirty="0" smtClean="0">
                <a:latin typeface="Oswald" charset="-52"/>
              </a:rPr>
              <a:t>1 региональный проект, обеспечивающий достижение показателей и реализацию мероприятий (результатов) федеральных проектов, входящих в состав национальных проектов;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1 региональный проект, обеспечивающий достижение показателей и реализацию мероприятий (результатов) федеральных проектов, не входящих в состав национальных проектов;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latin typeface="Oswald" charset="-52"/>
              </a:rPr>
              <a:t>  </a:t>
            </a:r>
            <a:r>
              <a:rPr lang="ru-RU" sz="1400" dirty="0" smtClean="0">
                <a:latin typeface="Oswald" charset="-52"/>
              </a:rPr>
              <a:t>1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 к</a:t>
            </a:r>
            <a:r>
              <a:rPr lang="ru-RU" sz="1400" dirty="0" smtClean="0">
                <a:latin typeface="Oswald" charset="-52"/>
              </a:rPr>
              <a:t>омплекс процессных мероприятий </a:t>
            </a:r>
            <a:endParaRPr lang="ru-RU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1000" y="3200400"/>
            <a:ext cx="1089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«Повышение качества жилищных условий граждан, проживающих на территории города Урай»: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66,3 млн.рублей;  2027 год – 107,0 млн.рублей;  2028 год – 99,2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904206"/>
              </p:ext>
            </p:extLst>
          </p:nvPr>
        </p:nvGraphicFramePr>
        <p:xfrm>
          <a:off x="304800" y="3962400"/>
          <a:ext cx="11049003" cy="2773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27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5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9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56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217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Oswald" panose="020B0604020202020204" charset="-52"/>
                        </a:rPr>
                        <a:t>На обеспечение доли </a:t>
                      </a:r>
                      <a:r>
                        <a:rPr lang="ru-RU" sz="1400" dirty="0" err="1">
                          <a:latin typeface="Oswald" panose="020B0604020202020204" charset="-52"/>
                        </a:rPr>
                        <a:t>софинансирования</a:t>
                      </a:r>
                      <a:r>
                        <a:rPr lang="ru-RU" sz="1400" dirty="0">
                          <a:latin typeface="Oswald" panose="020B0604020202020204" charset="-52"/>
                        </a:rPr>
                        <a:t> средств субсидии окружного бюджета в соответствии с дополнительной потребностью в выкупе жилья</a:t>
                      </a:r>
                      <a:r>
                        <a:rPr lang="ru-RU" sz="1600" dirty="0">
                          <a:latin typeface="Oswald" panose="020B0604020202020204" charset="-52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24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полномочий в области строительства и жилищных отношений (предоставление субсидии участникам СВО, членам их семей) за счет средств субсидии из бюджета автономного округа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(5%)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4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жильем граждан из числа коренных малочисленных народов Ханты-Мансийского автономного округа –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Югры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за счет средств субсидии из бюджета автономного округа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(2%)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полномочий по обеспечению жильем отдельных категорий граждан, установленных Федеральным законом от 24 ноября 1995 года № 181-ФЗ «О социальной защите инвалидов в Российской Федерации» за счет средств субвенции федерального бюджета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685800"/>
            <a:ext cx="10972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«Жилье», направленный на достижение целей, показателей и решение задач национального проекта «Инфраструктура для жизни» </a:t>
            </a:r>
            <a:r>
              <a:rPr lang="ru-RU" sz="1400" dirty="0">
                <a:latin typeface="Oswald" charset="-52"/>
              </a:rPr>
              <a:t>по переселению граждан из аварийного жилищного фонда за счет средств бюджета автономного округа, средств, поступивших от публично-правовой компании «Фонд развития территорий»,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463,0 млн.рублей;  2027 год – 615,4 млн.рублей;  2028 год – 609,6 млн.рублей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1828800"/>
            <a:ext cx="11049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услуг»: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реализацию мероприятий по обеспечению жильем молодых семей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32,6 млн.рублей;  2027 год – 32,5 млн.рублей;  2028 год – 32,4 млн.рублей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35379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91000"/>
            <a:ext cx="320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Отдел гражданской защиты населения и общественной безопасности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8382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уровня защищенности населения при возникновении чрезвычайных ситуаций и пожарах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7912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1856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3340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3642887"/>
              </p:ext>
            </p:extLst>
          </p:nvPr>
        </p:nvGraphicFramePr>
        <p:xfrm>
          <a:off x="3886200" y="1828800"/>
          <a:ext cx="7391398" cy="18123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44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5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9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11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11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93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492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788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Уровень оснащенности аварийно-спасательного формирования снаряжением, средствами индивидуальной защиты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panose="020B0604020202020204" charset="-52"/>
                        </a:rPr>
                        <a:t>97</a:t>
                      </a:r>
                      <a:r>
                        <a:rPr lang="ru-RU" sz="1400" dirty="0">
                          <a:latin typeface="Oswald" panose="020B0604020202020204" charset="-52"/>
                        </a:rPr>
                        <a:t>,</a:t>
                      </a:r>
                      <a:r>
                        <a:rPr lang="en-US" sz="1400" dirty="0">
                          <a:latin typeface="Oswald" panose="020B0604020202020204" charset="-52"/>
                        </a:rPr>
                        <a:t>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98,8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100,0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100,0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358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Доля пожаров в жилых домах в общем количестве пожаров на территории города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43,4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42,31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41,17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86200" y="1524000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143000"/>
            <a:ext cx="2819400" cy="1808817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3581400" y="3810000"/>
          <a:ext cx="5791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991600" y="3810000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51,8 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 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год – 52,2 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 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год – 52,2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7620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«Предупреждение и ликвидация чрезвычайных ситуаций природного и техногенного характера в городе Урай 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36,2 млн.рублей;  2027 год – 37,0 млн.рублей;  2028 год – 37,0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9572253"/>
              </p:ext>
            </p:extLst>
          </p:nvPr>
        </p:nvGraphicFramePr>
        <p:xfrm>
          <a:off x="533399" y="1981200"/>
          <a:ext cx="10591801" cy="2819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86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выполнения текущих функций МКУ «Единая дежурно-диспетчерская служба города Урай», осуществляющего обеспечение безопасности в чрезвычайных ситуациях, оперативное информирование и взаимодействие с силами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Урайского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городского звена территориальной подсистемы ХМАО -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Югры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единой государственной системы предупреждения и ликвидации чрезвычайных ситуаций, а также поддержание сил и средств аварийно-спасательной службы в постоянной готовности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хранение материальных ресурсов для ликвидации последствий ЧС, реализацию мероприятий по обеспечению защиты населения и территории города от пожаров (установка и обслуживание дымовых пожарных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извещателей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, приобретение полиграфической продукции, проведение конкурсов в рамках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пожбезопасности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, выполнение работ по устройству и содержанию противопожарных минерализованных полос)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2775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Охрана окружающей среды в границах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91000"/>
            <a:ext cx="3200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Муниципальное казенное учреждение «Управление градостроительства, землепользования и природопользования города Урай» (МКУ «</a:t>
            </a:r>
            <a:r>
              <a:rPr lang="ru-RU" sz="1300" dirty="0" err="1">
                <a:latin typeface="Oswald" charset="-52"/>
              </a:rPr>
              <a:t>УГЗиП</a:t>
            </a:r>
            <a:r>
              <a:rPr lang="ru-RU" sz="1300" dirty="0">
                <a:latin typeface="Oswald" charset="-52"/>
              </a:rPr>
              <a:t> г. Урай»)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7620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уровня благоприятной окружающей среды для  жителей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9436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06.09.2024 № 1773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4474302"/>
              </p:ext>
            </p:extLst>
          </p:nvPr>
        </p:nvGraphicFramePr>
        <p:xfrm>
          <a:off x="3886200" y="1752600"/>
          <a:ext cx="7620001" cy="2255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5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17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17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Площадь ликвидированных мест несанкционированного размещения отходов в год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га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6,01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2,48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2,49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2,5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53,0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53,5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54,0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54,5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86200" y="14478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2" descr="В Новороссийске стало расти количество несанкционированных свалок ::  Главные новости :: Новости :: О городе - Администрация и городская Дума  муниципального образования город-герой Новороссийс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438400"/>
            <a:ext cx="2438400" cy="1371600"/>
          </a:xfrm>
          <a:prstGeom prst="rect">
            <a:avLst/>
          </a:prstGeom>
          <a:noFill/>
        </p:spPr>
      </p:pic>
      <p:pic>
        <p:nvPicPr>
          <p:cNvPr id="3074" name="Picture 2" descr="В течение трех дней урайцы наводили чистоту в городе — Урай.р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838200"/>
            <a:ext cx="2336800" cy="16002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/>
        </p:nvGraphicFramePr>
        <p:xfrm>
          <a:off x="3657600" y="3962400"/>
          <a:ext cx="5410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9067800" y="41910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2,1 млн.рублей;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год – 0,0 млн.рублей; 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0,0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Picture 6" descr="Новые автобусы в Урае / Наши гор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90800"/>
            <a:ext cx="2514600" cy="1600200"/>
          </a:xfrm>
          <a:prstGeom prst="rect">
            <a:avLst/>
          </a:prstGeom>
          <a:noFill/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118456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транспортной системы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685800"/>
            <a:ext cx="7543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10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Совершенствование сети автомобильных дорог общего пользования местного значения и развитие транспортной инфраструктуры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0359735"/>
              </p:ext>
            </p:extLst>
          </p:nvPr>
        </p:nvGraphicFramePr>
        <p:xfrm>
          <a:off x="3962400" y="1905000"/>
          <a:ext cx="7772399" cy="18756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31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31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24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24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8240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99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Протяженность сети автомобильных дорог общего пользования с твердым и переходным типами покрытия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км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69,9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70,0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70,1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70,2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 Доля зарегистрированных ДТП на 1000 человек населения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5,6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5,5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5,4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5,3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16002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70" name="Picture 10" descr="Ремонт дорог в Урае / Наши горо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399" y="762000"/>
            <a:ext cx="3118883" cy="167640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8991600" y="3962400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420,5 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821,2 млн.рублей; 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158,3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352800" y="3581400"/>
          <a:ext cx="6324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52400" y="4343400"/>
            <a:ext cx="3276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400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latin typeface="Oswald" charset="-52"/>
              </a:rPr>
              <a:t>  1 региональный проект, направленный на достижение целей социально-экономического развития Ханты-Мансийского автономного округа - </a:t>
            </a:r>
            <a:r>
              <a:rPr lang="ru-RU" sz="1400" dirty="0" err="1" smtClean="0">
                <a:latin typeface="Oswald" charset="-52"/>
              </a:rPr>
              <a:t>Югры</a:t>
            </a:r>
            <a:r>
              <a:rPr lang="ru-RU" sz="1400" dirty="0" smtClean="0">
                <a:latin typeface="Oswald" charset="-52"/>
              </a:rPr>
              <a:t>;</a:t>
            </a:r>
          </a:p>
          <a:p>
            <a:endParaRPr lang="ru-RU" sz="1400" dirty="0" smtClean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 3 к</a:t>
            </a:r>
            <a:r>
              <a:rPr lang="ru-RU" sz="1400" dirty="0" smtClean="0">
                <a:latin typeface="Oswald" charset="-52"/>
              </a:rPr>
              <a:t>омплекса процессных мероприятий 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22860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функционирования сети автомобильных дорог общего пользования  местного значения»: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55,6 млн.рублей;  2027 год – 81,2 млн.рублей;  2028 год – 115,3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972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«Строительство (реконструкция) автомобильных дорог общего пользования местного значения»:</a:t>
            </a:r>
          </a:p>
          <a:p>
            <a:endParaRPr lang="ru-RU" sz="800" b="1" dirty="0">
              <a:latin typeface="Oswald" charset="-52"/>
            </a:endParaRPr>
          </a:p>
          <a:p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реконструкцию объекта капитального строительства «Объездная автомобильная дорога г.Урай» за счет средств субсидии окружного бюджета на строительство (реконструкцию) автомобильных дорог общего пользования местного значения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 :</a:t>
            </a:r>
          </a:p>
          <a:p>
            <a:endParaRPr lang="ru-RU" sz="800" dirty="0">
              <a:latin typeface="Oswald" charset="-52"/>
            </a:endParaRPr>
          </a:p>
          <a:p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315,0 млн.рублей;  2027 год – 698,3 млн.рублей</a:t>
            </a:r>
          </a:p>
          <a:p>
            <a:pPr algn="just"/>
            <a:endParaRPr lang="ru-RU" sz="800" b="1" dirty="0">
              <a:latin typeface="Oswald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7021973"/>
              </p:ext>
            </p:extLst>
          </p:nvPr>
        </p:nvGraphicFramePr>
        <p:xfrm>
          <a:off x="533401" y="3048000"/>
          <a:ext cx="10744199" cy="31060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57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9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16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16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На ремонт автомобильных дорог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(по 1,7 км ежегодно) за счет средств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6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строительство проездов общего пользования (1,429 км) согласно плана комплексного развития территории (КРТ) жилой застройки микрорайонов 1Г, 1Д в городе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содержание объекта «Реконструкция объездной автомобильной дороги г.Урай. Искусственные сооружения. Наружные инженерные сети»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проведение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диагностики подведомственной сети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автомобильных дорог, которая является одним из определяющих критериев предоставления субсидии на проектирование, строительство, реконструкцию, капитальный ремонт и ремонт автомобильных дорог местного значения в рамках государственной программы ХМАО - Югры «Современная транспортная система»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533400" y="838200"/>
            <a:ext cx="1043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развитие транспортной инфраструктуры, обеспечивающей безопасность участников дорожного движения, доступность ее объектов для всех категорий граждан, качество и эффективность транспортного обслуживания населения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40,4 млн.рублей;  2027 год – 41,7 млн.рублей;  2028 год – 43,0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8875447"/>
              </p:ext>
            </p:extLst>
          </p:nvPr>
        </p:nvGraphicFramePr>
        <p:xfrm>
          <a:off x="533400" y="2133600"/>
          <a:ext cx="10591800" cy="20574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16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50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7253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транспортного обслуживания населения, направленного на выполнение работ, связанных с осуществлением  регулярных перевозок пассажиров и багажа автомобильным транспортом на территории города Урай на сезонных (дачных) автобусных маршрутах (№5, №6, №7, №8, №9) и городских  автобусных маршрутах круглогодичного действия (№1, №2, №11, №17)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64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обслуживание видеокамер, фиксирующих нарушения правил дорожного движения в целях повышения безопасности дорожного движения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33400" y="42672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транспортной доступности  объектов и территорий в границах муниципального образования»: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9,5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6110930"/>
              </p:ext>
            </p:extLst>
          </p:nvPr>
        </p:nvGraphicFramePr>
        <p:xfrm>
          <a:off x="533400" y="5029200"/>
          <a:ext cx="10591800" cy="1066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16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5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324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предоставление субсидии из средств местного бюджета на частичное возмещение затрат в связи с организацией проезда населения и юридических лиц через реку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Конда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3537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Укрепление межнационального и межконфессионального согласия, профилактика экстремизма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343400"/>
            <a:ext cx="2895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внутренней политики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62400" y="838200"/>
            <a:ext cx="762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Укрепление единства многонационального народа Российской Федерации, профилактика экстремизма на территории города Урай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5867400"/>
            <a:ext cx="289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1948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410200"/>
            <a:ext cx="2819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2025-2036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8421540"/>
              </p:ext>
            </p:extLst>
          </p:nvPr>
        </p:nvGraphicFramePr>
        <p:xfrm>
          <a:off x="4038600" y="2057400"/>
          <a:ext cx="7467598" cy="160636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099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57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граждан, положительно оценивающих состояние межнациональных отношений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90,5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91,0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91,5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92,0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Доля граждан, положительно оценивающих состояние межконфессиональных отношений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99,1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99,2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98,3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98,4</a:t>
                      </a:r>
                      <a:endParaRPr lang="ru-RU" sz="13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4648200" y="1752600"/>
            <a:ext cx="7239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РОФИЛАКТИКА ЭКСТРЕМИЗМА В ОБЛАСТИ МЕЖЭТНИЧЕСКИХ И МЕЖКОНФЕССИОНА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066800"/>
            <a:ext cx="2991280" cy="2057400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3276600" y="3733800"/>
          <a:ext cx="6553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296400" y="3886200"/>
            <a:ext cx="25908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0,2 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0,2 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0,2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млн.рублей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dirty="0" smtClean="0">
                <a:latin typeface="Oswald" charset="-52"/>
                <a:cs typeface="Times New Roman" pitchFamily="18" charset="0"/>
              </a:rPr>
              <a:t>  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353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914400"/>
            <a:ext cx="10439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иностранных граждан, профилактика межнациональных (межэтнических), межконфессиональных конфликтов»: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0,1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9828643"/>
              </p:ext>
            </p:extLst>
          </p:nvPr>
        </p:nvGraphicFramePr>
        <p:xfrm>
          <a:off x="685800" y="2362200"/>
          <a:ext cx="10363199" cy="16416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88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39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68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09600" y="4114800"/>
            <a:ext cx="1051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«Участие в профилактике экстремизма, а также минимизации и (или) ликвидации последствий проявлений экстремизма»: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0,1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3512891"/>
              </p:ext>
            </p:extLst>
          </p:nvPr>
        </p:nvGraphicFramePr>
        <p:xfrm>
          <a:off x="685800" y="5105400"/>
          <a:ext cx="10363201" cy="14280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883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20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839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3537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Профилактика правонарушений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00" y="4419600"/>
            <a:ext cx="3048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Отдел гражданской защиты населения и общественной безопасности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10200" y="838200"/>
            <a:ext cx="601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: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Снижение уровня преступности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60198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1865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2445770"/>
              </p:ext>
            </p:extLst>
          </p:nvPr>
        </p:nvGraphicFramePr>
        <p:xfrm>
          <a:off x="3352800" y="1524000"/>
          <a:ext cx="8534399" cy="4328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7581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2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07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07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5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55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дружинников, в общем количестве таких правонарушений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16,8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18,0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19,3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Уровень преступности (число зарегистрированных преступлений на 10 тыс. человек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158,8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158,2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157,4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156,8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Уровень преступности на улицах и в общественных местах (число зарегистрированных преступлений на 100 тыс.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panose="020B0604020202020204" charset="-52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326,3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323,7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320,6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318,0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(на 10 тыс. человек населения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)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13,6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13,5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13,2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Уровень первичной заболеваемости пагубным употреблением ненаркотических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психоактивных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веществ среди несовершеннолетних  (на 10 тыс. человек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Ед.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обучающихся образовательных организаций, охваченных мероприятиями, направленными на профилактику терроризма, с 6 по 11 классы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99,2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99,3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99,4</a:t>
                      </a:r>
                      <a:endParaRPr lang="ru-RU" sz="14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99,5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352800" y="12192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4" descr="Административное Право | Güneş &amp; Güneş Hukuk Büros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143000"/>
            <a:ext cx="266667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286000"/>
            <a:ext cx="2819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5,1 млн.рублей;  2027 год – 2,9 млн.рублей;  2028 год – 2,9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04800" y="1524000"/>
          <a:ext cx="7924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«Профилактика преступлений и правонарушений»: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5,1 млн.рублей;  2027 год – 2,9 млн.рублей;  2028 год – 2,9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8227826"/>
              </p:ext>
            </p:extLst>
          </p:nvPr>
        </p:nvGraphicFramePr>
        <p:xfrm>
          <a:off x="533399" y="1981200"/>
          <a:ext cx="10591801" cy="3916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создание условий для деятельности народных дружин за счет средств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(30%)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функционирования и развития систем видеонаблюдения в сфере общественного порядка (предусмотрено техническое обслуживание имевшихся и  дополнительно установленных в 2025 году:  23 видеокамер на городских площадках и 12 видеокамер на контейнерных площадках)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функционирования и модернизацию системы «Безопасный город.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Видеоаналитика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»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информационное взаимодействие с региональной подсистемой видеонаблюдения сегментов аппаратно-программного комплекса «Безопасный город» (передача видеоизображений с шести камер системы видеонаблюдения «Безопасный город» города Урай в региональную систему)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оповещения населения через установленные громкоговорители на территории города о возможных опасностях, при совершении террористических актов, проведение  правового информирования населения об ответственности за совершение преступлений террористического характера, содержание имеющегося технического оборудования в надлежащем виде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7759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1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114800"/>
            <a:ext cx="2667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экономического развития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24200" y="685800"/>
            <a:ext cx="883920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pPr algn="just"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устойчивого развития малого и среднего предпринимательства на территории города Урай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13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развития потребительского рынка, расширение предложений товаров и услуг на территории города Урай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13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устойчивого развития агропромышленного комплекса и повышение конкурентоспособности сельскохозяйственной продукции, произведенной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30.09.2024 № 1947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410200"/>
            <a:ext cx="304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183059"/>
              </p:ext>
            </p:extLst>
          </p:nvPr>
        </p:nvGraphicFramePr>
        <p:xfrm>
          <a:off x="3048000" y="2209800"/>
          <a:ext cx="8991597" cy="44471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5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6335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662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Число субъектов МСП в расчете на 10 тыс. человек населения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299,4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300,2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300,2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300,3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437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32,2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32,4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32,5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32,6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443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самозанятых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Тыс. чел.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4,82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4,8</a:t>
                      </a:r>
                      <a:r>
                        <a:rPr lang="en-US" sz="1200" dirty="0">
                          <a:latin typeface="Oswald" panose="020B0604020202020204" charset="-52"/>
                        </a:rPr>
                        <a:t>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4,8</a:t>
                      </a:r>
                      <a:r>
                        <a:rPr lang="en-US" sz="1200" dirty="0">
                          <a:latin typeface="Oswald" panose="020B0604020202020204" charset="-52"/>
                        </a:rPr>
                        <a:t>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4,8</a:t>
                      </a:r>
                      <a:r>
                        <a:rPr lang="en-US" sz="1200" dirty="0">
                          <a:latin typeface="Oswald" panose="020B0604020202020204" charset="-52"/>
                        </a:rPr>
                        <a:t>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205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сданных в аренду субъектам малого и среднего предпринимательства, организациям, образующим инфраструктуру поддержки субъектов малого и среднего предпринимательства,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самозанятым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гражданам объектов недвижимого имущества, включенных в перечень муниципального имущества, предназначенный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самозанятых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граждан в общем количестве объектов недвижимого имущества, включенных в указанный перечень.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803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Увеличение количества объектов имущества в перечне муниципального имущества, предназначенном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самозанятых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граждан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971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Обеспеченность населения стационарными и нестационарными торговыми объектами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142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142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142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142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28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Увеличение объема производства молока (в базисной жирности)  к уровню 2023 года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65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70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75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18288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Поддержка субъектов малого предпринимательс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66801"/>
            <a:ext cx="28194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763000" y="2590800"/>
            <a:ext cx="30480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3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2025 год -</a:t>
            </a:r>
            <a:r>
              <a:rPr lang="en-US" b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33,6 млн.рублей</a:t>
            </a:r>
            <a:r>
              <a:rPr lang="en-US" b="1" dirty="0" smtClean="0">
                <a:latin typeface="Oswald" charset="-52"/>
                <a:cs typeface="Times New Roman" pitchFamily="18" charset="0"/>
              </a:rPr>
              <a:t>;</a:t>
            </a:r>
            <a:endParaRPr lang="ru-RU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b="1" dirty="0">
                <a:latin typeface="Oswald" charset="-52"/>
                <a:cs typeface="Times New Roman" pitchFamily="18" charset="0"/>
              </a:rPr>
              <a:t>год – 69,7 млн.рублей;  2027 год – 69,7 млн.рублей;  2028 год – 69,8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457200" y="914400"/>
          <a:ext cx="7848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430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762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914400"/>
            <a:ext cx="1043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информационной и имущественной поддержки предпринимательской деятельности»: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0,03 млн.рублей;  2027 год – 0,03 млн.рублей;  2028 год – 0,03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8931907"/>
              </p:ext>
            </p:extLst>
          </p:nvPr>
        </p:nvGraphicFramePr>
        <p:xfrm>
          <a:off x="685800" y="1600200"/>
          <a:ext cx="10972801" cy="10015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58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39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поощрение наиболее успешных субъектов предпринимательства, ставших победителями городского конкурса «Предприниматель года»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09600" y="4495800"/>
            <a:ext cx="11049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условий для развития сельскохозяйственных товаропроизводителей, в том числе предоставление финансовой поддержки в форме субсидии сельскохозяйственным товаропроизводителям»: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69,1 млн.рублей;  2027 год – 69,1 млн.рублей;  2028 год – 69,1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41632088"/>
              </p:ext>
            </p:extLst>
          </p:nvPr>
        </p:nvGraphicFramePr>
        <p:xfrm>
          <a:off x="685799" y="5486400"/>
          <a:ext cx="10972800" cy="1066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5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поддержку животноводства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сельхозтоваропроизводителям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за счет средств субвенции окружного бюджета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предоставление субсидий в целях возмещения затрат сельскохозяйственным товаропроизводителям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27432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условий для развития потребительского рынка»: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0,03 млн.рублей;  2027 год – 0,03 млн.рублей;  2028 год – 0,03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6471966"/>
              </p:ext>
            </p:extLst>
          </p:nvPr>
        </p:nvGraphicFramePr>
        <p:xfrm>
          <a:off x="685800" y="3429000"/>
          <a:ext cx="10972801" cy="975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58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выставочно-ярмарочных мероприятий в сфере потребительского рынка и организацию участия в выставке-форуме «Товары земли Югорской»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2775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399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Информационное общество –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5146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по информационным технологиям и связи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0400" y="6096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pPr algn="just"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Развитие информационного пространства на основе использования информационных и телекоммуникационных технологий для повышения качества жизни граждан, </a:t>
            </a:r>
            <a:r>
              <a:rPr lang="ru-RU" sz="1400" dirty="0" err="1">
                <a:latin typeface="Oswald" charset="-52"/>
              </a:rPr>
              <a:t>цифровизации</a:t>
            </a:r>
            <a:r>
              <a:rPr lang="ru-RU" sz="1400" dirty="0">
                <a:latin typeface="Oswald" charset="-52"/>
              </a:rPr>
              <a:t> системы управления в органах местного самоуправления и организациях города Урай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13.09.2024 № 1833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10200"/>
            <a:ext cx="2895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3294436"/>
              </p:ext>
            </p:extLst>
          </p:nvPr>
        </p:nvGraphicFramePr>
        <p:xfrm>
          <a:off x="3200400" y="1869514"/>
          <a:ext cx="8458201" cy="255008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724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2783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453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расходов на закупки и (или) аренду отечественного программного обеспечения и платформ от общих расходов на закупку или аренду программного обеспечения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90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90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90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90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час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более1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более1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более1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более1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информационных материалов о деятельности органов местного самоуправления в теле- и радио эфирах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Шт.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649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650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651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652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695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публикаций о деятельности ОМСУ и социально-экономических преобразованиях в муниципальном образовании в печатном и сетевом издании газеты «Знамя»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Шт.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537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528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529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530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16002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люсы и минусы информационного общества | Плюсы и минус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2770909" cy="1828800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2667000" y="4343400"/>
          <a:ext cx="7086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144000" y="457200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2026 год – 25,0 млн.рублей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;</a:t>
            </a:r>
            <a:endParaRPr lang="en-US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год – 23,2 млн.рублей; </a:t>
            </a:r>
            <a:endParaRPr lang="en-US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год – 23,3 млн.рублей </a:t>
            </a:r>
            <a:r>
              <a:rPr lang="ru-RU" dirty="0" smtClean="0">
                <a:latin typeface="Oswald" charset="-52"/>
                <a:cs typeface="Times New Roman" pitchFamily="18" charset="0"/>
              </a:rPr>
              <a:t>  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16169" y="762000"/>
            <a:ext cx="1089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«Развитие информационных систем, инфраструктуры информационного общества и цифровой экономики на территории города Урай»: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0,6 млн.рублей;  2027 год – 0,6 млн.рублей;  2028 год – 0,6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3619134"/>
              </p:ext>
            </p:extLst>
          </p:nvPr>
        </p:nvGraphicFramePr>
        <p:xfrm>
          <a:off x="457200" y="1752600"/>
          <a:ext cx="11201400" cy="762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34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4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мероприятий в области информатизации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1000" y="4724400"/>
            <a:ext cx="1074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доступности информации о деятельности органов местного самоуправления»: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23,6 млн.рублей;  2027 год – 21,8 млн.рублей;  2028 год – 21,9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0895370"/>
              </p:ext>
            </p:extLst>
          </p:nvPr>
        </p:nvGraphicFramePr>
        <p:xfrm>
          <a:off x="457201" y="5486400"/>
          <a:ext cx="11201398" cy="1280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34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оказание муниципальных услуг (выполнение работ) МБУ «Газета «Знамя», осуществляющего подготовку,  выпуск и опубликование периодического печатного издания, распространяемого на территории города Урай – газеты «Знамя»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информирование населения о деятельности органов местного самоуправления города Урай через ТРК и СМИ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81000" y="2667000"/>
            <a:ext cx="1127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информационной безопасности в органах местного самоуправления города Урай, муниципальных казенных, бюджетных учреждениях города Урай»: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0,8 млн.рублей;  2027 год – 0,8 млн.рублей;  2028 год – 0,8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6095525"/>
              </p:ext>
            </p:extLst>
          </p:nvPr>
        </p:nvGraphicFramePr>
        <p:xfrm>
          <a:off x="457200" y="3657600"/>
          <a:ext cx="11201400" cy="975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34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мероприятий в области информационной безопасности (сопровождение сайтов, АИС, развитие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коропоративной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сети, техническая поддержка средств защиты информации)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430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Формирование комфортной городской среды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8200" y="762000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Улучшение качества и повышение комфортности городской среды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1066715"/>
              </p:ext>
            </p:extLst>
          </p:nvPr>
        </p:nvGraphicFramePr>
        <p:xfrm>
          <a:off x="4038600" y="1676399"/>
          <a:ext cx="7772399" cy="23823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598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41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00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73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3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085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33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благоустроенных общественных территорий (нарастающим итогом)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panose="020B0604020202020204" charset="-52"/>
                        </a:rPr>
                        <a:t>50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panose="020B0604020202020204" charset="-52"/>
                        </a:rPr>
                        <a:t>51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52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33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благоустроенных дворовых территорий (нарастающим итогом)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62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228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30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не менее 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10000" y="1371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pic>
        <p:nvPicPr>
          <p:cNvPr id="31746" name="Picture 2" descr="https://downloader.disk.yandex.ru/preview/025cb652be4faf0ebb57b47434d71ac4f2fefb74b59b97ccf79a118f06427909/691c5784/2Qfvjfm8us3F6JXVUzXe4kv0xnz_Z0fNUEI6SeBlxoowF9M_3xJQKewDRQoBXzLfresK1LarEDyviqus5l-eTw%3D%3D?uid=0&amp;filename=2025-11-14_16-23-14.png&amp;disposition=inline&amp;hash=&amp;limit=0&amp;content_type=image%2Fpng&amp;owner_uid=0&amp;tknv=v3&amp;size=1872x9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3901500" cy="2700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9296400" y="41910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19,2 млн.рублей;  2027 год – 17,6 млн.рублей;  2028 год – 18,8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3962400"/>
            <a:ext cx="3581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Oswald" charset="-52"/>
                <a:cs typeface="Times New Roman" pitchFamily="18" charset="0"/>
              </a:rPr>
              <a:t>В составе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муниципальной программы будут реализованы:</a:t>
            </a:r>
          </a:p>
          <a:p>
            <a:endParaRPr lang="ru-RU" sz="1600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 smtClean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федеральных проектов, входящих в состав национальных проектов;</a:t>
            </a:r>
          </a:p>
          <a:p>
            <a:endParaRPr lang="ru-RU" sz="1600" dirty="0" smtClean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 smtClean="0">
                <a:latin typeface="Oswald" charset="-52"/>
                <a:cs typeface="Times New Roman" pitchFamily="18" charset="0"/>
              </a:rPr>
              <a:t>  1 к</a:t>
            </a:r>
            <a:r>
              <a:rPr lang="ru-RU" sz="1600" dirty="0" smtClean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3886200" y="4038600"/>
          <a:ext cx="58674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26406" y="0"/>
            <a:ext cx="10793993" cy="762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81000" y="3200400"/>
            <a:ext cx="1059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«Реализация мероприятий по благоустройству территорий муниципального образования»: </a:t>
            </a:r>
            <a:endParaRPr lang="ru-RU" sz="800" b="1" dirty="0">
              <a:latin typeface="Oswald" charset="-52"/>
            </a:endParaRP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1,1 млн.рублей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990600"/>
            <a:ext cx="10515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«Формирование комфортной городской среды», направленный на достижение целей,  показателей и решение задач национального проекта «Инфраструктура для жизни»</a:t>
            </a:r>
            <a:r>
              <a:rPr lang="ru-RU" sz="1600" dirty="0"/>
              <a:t> </a:t>
            </a:r>
            <a:r>
              <a:rPr lang="ru-RU" sz="1400" dirty="0">
                <a:latin typeface="Oswald" charset="-52"/>
              </a:rPr>
              <a:t>за счет средств субсидии из бюджета автономного округа (в том числе за счет средств федерального бюджета) на реализацию программ формирования современной городской среды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 местного бюджета (10%)</a:t>
            </a:r>
            <a:r>
              <a:rPr lang="ru-RU" sz="1400" b="1" dirty="0">
                <a:latin typeface="Oswald" charset="-52"/>
              </a:rPr>
              <a:t>:</a:t>
            </a:r>
          </a:p>
          <a:p>
            <a:pPr algn="just"/>
            <a:endParaRPr lang="ru-RU" sz="1000" dirty="0">
              <a:latin typeface="Oswald" charset="-52"/>
            </a:endParaRPr>
          </a:p>
          <a:p>
            <a:pPr algn="just"/>
            <a:r>
              <a:rPr lang="ru-RU" sz="1400" dirty="0">
                <a:latin typeface="Oswald" charset="-52"/>
              </a:rPr>
              <a:t>На 2026 год - </a:t>
            </a:r>
            <a:r>
              <a:rPr lang="ru-RU" sz="1400" dirty="0" err="1">
                <a:latin typeface="Oswald" charset="-52"/>
              </a:rPr>
              <a:t>благоустроительные</a:t>
            </a:r>
            <a:r>
              <a:rPr lang="ru-RU" sz="1400" dirty="0">
                <a:latin typeface="Oswald" charset="-52"/>
              </a:rPr>
              <a:t> работы «Пешеходная зона по ул.Ленина, ограниченная ул.Яковлева и территорией жилого дома №46 мкр.2» (объект определен по результатам рейтингового голосования жителей);</a:t>
            </a:r>
          </a:p>
          <a:p>
            <a:pPr algn="just"/>
            <a:r>
              <a:rPr lang="ru-RU" sz="1400" dirty="0">
                <a:latin typeface="Oswald" charset="-52"/>
              </a:rPr>
              <a:t>На 2027-2028 </a:t>
            </a:r>
            <a:r>
              <a:rPr lang="ru-RU" sz="1400" dirty="0" err="1">
                <a:latin typeface="Oswald" charset="-52"/>
              </a:rPr>
              <a:t>гг</a:t>
            </a:r>
            <a:r>
              <a:rPr lang="ru-RU" sz="1400" dirty="0">
                <a:latin typeface="Oswald" charset="-52"/>
              </a:rPr>
              <a:t> - объекты благоустройства определятся также по итогам голосования жителей города </a:t>
            </a:r>
          </a:p>
          <a:p>
            <a:pPr algn="just"/>
            <a:endParaRPr lang="ru-RU" sz="800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19,2 млн.рублей;  2027 год – 17,5 млн.рублей;  2028 год – 17,7 млн.рублей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6729085"/>
              </p:ext>
            </p:extLst>
          </p:nvPr>
        </p:nvGraphicFramePr>
        <p:xfrm>
          <a:off x="381000" y="3962400"/>
          <a:ext cx="10286999" cy="180921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7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04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535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разработку ПСД и прохождение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госэкспертизы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по благоустройству общественного пространства «Сквер» (мкр.1Д район ж/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№35,36 (1857,7 м2)) согласно плана комплексного развития территории (КРТ) жилой застройки микрорайонов 1Г, 1Д в городе Урай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8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проведение агитационной кампании в рамках проведения ежегодного рейтингового голосования жителей, разработку эскизного проекта оформления новогоднего снежно-ледового городка  </a:t>
                      </a:r>
                      <a:endParaRPr lang="ru-RU" sz="1400" dirty="0">
                        <a:solidFill>
                          <a:schemeClr val="dk1"/>
                        </a:solidFill>
                        <a:latin typeface="Oswald" charset="-52"/>
                        <a:ea typeface="+mn-ea"/>
                        <a:cs typeface="+mn-cs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4299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Обеспечение градостроительной деятельности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3886200"/>
            <a:ext cx="2971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 (МКУ «</a:t>
            </a:r>
            <a:r>
              <a:rPr lang="ru-RU" sz="1300" dirty="0" err="1">
                <a:latin typeface="Oswald" charset="-52"/>
              </a:rPr>
              <a:t>УГЗиП</a:t>
            </a:r>
            <a:r>
              <a:rPr lang="ru-RU" sz="1300" dirty="0">
                <a:latin typeface="Oswald" charset="-52"/>
              </a:rPr>
              <a:t> г. Урай»)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838200"/>
            <a:ext cx="7543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: 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Обеспечение устойчивого пространственного развития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60198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27.09.2024 № 1933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5626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2916818"/>
              </p:ext>
            </p:extLst>
          </p:nvPr>
        </p:nvGraphicFramePr>
        <p:xfrm>
          <a:off x="3886200" y="1524001"/>
          <a:ext cx="7924801" cy="23766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505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18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0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409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Количество кадастровых кварталов, в отношении которых проведены комплексные кадастровые работы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25</a:t>
                      </a:r>
                      <a:endParaRPr lang="ru-RU" sz="12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26</a:t>
                      </a:r>
                      <a:endParaRPr lang="ru-RU" sz="12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27</a:t>
                      </a:r>
                      <a:endParaRPr lang="ru-RU" sz="12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28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04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Объем жилищного строительства, ежегодно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тыс. кв.м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21,09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21,1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23,0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27,0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028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Площадь земельных участков, предоставленных для строительства, в расчете на 10 тыс. человек населения,  всего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га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0,7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panose="020B0604020202020204" charset="-52"/>
                        </a:rPr>
                        <a:t>0,7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2,2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18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Земельные участки, предоставленные для жилищного строительства, индивидуального строительства и комплексного освоения в целях жилищного строительства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га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0,7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0,7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0,7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panose="020B0604020202020204" charset="-52"/>
                        </a:rPr>
                        <a:t>0,7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86200" y="1219200"/>
            <a:ext cx="7848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3" descr="Государственные информационные системы обеспечения градостроительной  деятельн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914400"/>
            <a:ext cx="3048000" cy="1855061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9296400" y="40386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67,5 млн.рублей;  2027 год – 68,7 млн.рублей;  2028 год – 68,7 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733800" y="3962400"/>
          <a:ext cx="5943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3538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«Содействие развитию жилищного строительства: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67,5 млн.рублей;  2027 год – 68,7 млн.рублей;  2028 год – 68,7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34705269"/>
              </p:ext>
            </p:extLst>
          </p:nvPr>
        </p:nvGraphicFramePr>
        <p:xfrm>
          <a:off x="533399" y="1981200"/>
          <a:ext cx="10591801" cy="3718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проведение инженерно-геодезических изысканий, разработку проекта планировки, проекта межевания территории жилой застройки, ограниченной улицами Ленина, Парковая,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Узбекистанская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, микрорайоны 2,3 за счет средств субсидии из бюджета автономного округа на реализацию полномочий в области градостроительной деятельности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9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выполнение кадастровых работ для подготовки и формированию земельных участков (ИЖС, МЖД)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выполнения текущих функций МКУ «Управление градостроительства, землепользования и природопользования города Урай», обеспечивающего выполнение функций в сферах градостроительного, земельного, жилищного, лесного, водного законодательства, законодательства об архитектурной деятельности, охране окружающей среды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выполнения текущих функций МКУ «Управление капитального строительства города Урай», обеспечивающего выполнение функций заказчика-застройщика на территории муниципального образования по строительству объектов жилищно-гражданского и промышленного назначения, капитальных ремонтов и реконструкции объектов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35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Управление муниципальными финансами в городе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685800"/>
            <a:ext cx="762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качества управления муниципальными финансами города Урай, содействие устойчивому исполнению бюджета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2654267"/>
              </p:ext>
            </p:extLst>
          </p:nvPr>
        </p:nvGraphicFramePr>
        <p:xfrm>
          <a:off x="3886200" y="1828800"/>
          <a:ext cx="7543801" cy="27432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268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3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79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6835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907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Объем муниципального долга к общему объему доходов бюджета города Урай (без учета объемов безвозмездных поступлений)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%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50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2166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расходов на обслуживание муниципального долга в общем объеме расходов бюджета города Урай (без учета субвенций)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%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не более 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3610">
                <a:tc>
                  <a:txBody>
                    <a:bodyPr/>
                    <a:lstStyle/>
                    <a:p>
                      <a:r>
                        <a:rPr lang="ru-RU" sz="13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города Урай (без учета субвенций)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%</a:t>
                      </a:r>
                      <a:endParaRPr lang="ru-RU" sz="13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41,3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41,4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41,5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panose="020B0604020202020204" charset="-52"/>
                        </a:rPr>
                        <a:t>41,5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86200" y="15240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2743200" cy="1828801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/>
        </p:nvGraphicFramePr>
        <p:xfrm>
          <a:off x="3429000" y="4343400"/>
          <a:ext cx="57150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991600" y="47244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2026 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42,2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млн.рублей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;</a:t>
            </a: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42,7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млн.рублей; </a:t>
            </a:r>
            <a:endParaRPr lang="ru-RU" sz="16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6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43,0 </a:t>
            </a:r>
            <a:r>
              <a:rPr lang="ru-RU" sz="1600" b="1" dirty="0" smtClean="0">
                <a:latin typeface="Oswald" charset="-52"/>
                <a:cs typeface="Times New Roman" pitchFamily="18" charset="0"/>
              </a:rPr>
              <a:t>млн.рублей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1252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1000" y="1066800"/>
            <a:ext cx="105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«Управление муниципальным долгом, осуществление мер, направленных на увеличение налоговых и неналоговых доходов бюджета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2,6 млн.рублей;  2027 год – 2,9 млн.рублей;  2028 год – 3,1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9929416"/>
              </p:ext>
            </p:extLst>
          </p:nvPr>
        </p:nvGraphicFramePr>
        <p:xfrm>
          <a:off x="381000" y="2057400"/>
          <a:ext cx="10591801" cy="1066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исполнение обязательств по обслуживанию муниципального долга на случай привлечения кредита на покрытие дефицита и кассового разрыва, возникающего при исполнении бюджета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34290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деятельности органов администрации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39,6 млн.рублей;  2027 год – 39,8 млн.рублей;  2028 год – 39,9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5125071"/>
              </p:ext>
            </p:extLst>
          </p:nvPr>
        </p:nvGraphicFramePr>
        <p:xfrm>
          <a:off x="381000" y="4267200"/>
          <a:ext cx="10591801" cy="10668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текущей деятельности Комитета по финансам администрации города Урай, являющегося органом администрации города Урай, осуществляющим составление и организацию исполнения бюджета города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35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«Совершенствование и развитие муниципального управления в городе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400" dirty="0">
                <a:latin typeface="Oswald" charset="-52"/>
              </a:rPr>
              <a:t>Сводно-аналитический отдел администрации города Урай 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685800"/>
            <a:ext cx="6553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Совершенствование муниципального управления,  повышение его эффективности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Oswald" charset="-52"/>
              </a:rPr>
              <a:t> Совершенствование организации муниципальной службы, повышение ее эффективности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06.09.2024 № 1772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3340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6808099"/>
              </p:ext>
            </p:extLst>
          </p:nvPr>
        </p:nvGraphicFramePr>
        <p:xfrm>
          <a:off x="4114800" y="1981200"/>
          <a:ext cx="7620003" cy="195398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63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6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59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821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446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городской округ Урай Ханты-Мансийского автономного округа -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Югры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2321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Доля работников органов местного самоуправления города Урай, повысивших профессиональный уровень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panose="020B0604020202020204" charset="-52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44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45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47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16002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6" descr="Картинка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3417732" cy="20574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9372600" y="4114800"/>
            <a:ext cx="25908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Oswald" charset="-52"/>
                <a:cs typeface="Times New Roman" pitchFamily="18" charset="0"/>
              </a:rPr>
              <a:t>2026 год – 568,3 млн.рублей;  2027 год – 563,6 млн.рублей;  2028 год – 565,0 млн.рублей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581400" y="4114800"/>
          <a:ext cx="609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35198" y="168579"/>
            <a:ext cx="11090001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4800" y="762000"/>
            <a:ext cx="1059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Комплекс процессных мероприятий «Управление и распоряжение муниципальным имуществом»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13,3 млн.рублей;  2027 год – 13,8 млн.рублей;  2028 год – 14,2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96432674"/>
              </p:ext>
            </p:extLst>
          </p:nvPr>
        </p:nvGraphicFramePr>
        <p:xfrm>
          <a:off x="304800" y="1600200"/>
          <a:ext cx="10591801" cy="12454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управление и распоряжение муниципальным имуществом (страхование и содержание муниципального имущества, оценку объектов оценки, кадастровые работы, содержание муниципального имущества в период простоя)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2971800"/>
            <a:ext cx="1066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Комплекс процессных мероприятий «Организация повышения профессионального уровня работников органов местного самоуправления города Урай, председателя Думы города Урай»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0,8 млн.рублей;  2027 год – 0,8 млн.рублей;  2028 год – 0,8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0179728"/>
              </p:ext>
            </p:extLst>
          </p:nvPr>
        </p:nvGraphicFramePr>
        <p:xfrm>
          <a:off x="304800" y="4114800"/>
          <a:ext cx="10591801" cy="8450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82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повышения профессионального уровня работников органов местного самоуправления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430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4800" y="685800"/>
            <a:ext cx="1051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Комплекс процессных мероприятий «Обеспечение деятельности органов местного самоуправления города Урай, муниципальных учреждений и предоставление гарантий муниципальным служащим»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554,2 млн.рублей;  2027 год – 549,0 млн.рублей;  2028 год – 550,1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2730959"/>
              </p:ext>
            </p:extLst>
          </p:nvPr>
        </p:nvGraphicFramePr>
        <p:xfrm>
          <a:off x="304800" y="1554480"/>
          <a:ext cx="11582400" cy="5303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44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7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87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406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текущей деятельности исполнительно-распорядительного органа муниципального образования (администрация города Урай)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315,9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307,1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307,3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обеспечение исполнения гарантий, предоставляемых  муниципальным служащим по выплате пенсии за выслугу лет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переданных полномочий Российской Федерации на государственную регистрацию актов гражданского состояния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отдельных государственных полномочий в сфере трудовых отношений и государственного управления охраной труда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полномочий по хранению, комплектованию, учету и использованию архивных документов, относящихся к государственной собственности Ханты-Мансийского автономного округа -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Югры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отдельных государственных полномочий по созданию административных комиссий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осуществление отдельных государственных полномочий по созданию и осуществлению деятельности муниципальных комиссий по делам несовершеннолетних и защите их прав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МКУ «Управление материально-технического обеспечения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МКУ «Центр бухгалтерского учета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Прочие</a:t>
                      </a:r>
                      <a:r>
                        <a:rPr lang="ru-RU" sz="1400" baseline="0" dirty="0">
                          <a:latin typeface="Oswald" panose="020B0604020202020204" charset="-52"/>
                        </a:rPr>
                        <a:t> мероприятия (конкурс рисунков по охране труда, осуществление отдельного </a:t>
                      </a:r>
                      <a:r>
                        <a:rPr lang="ru-RU" sz="1400" baseline="0" dirty="0" err="1">
                          <a:latin typeface="Oswald" panose="020B0604020202020204" charset="-52"/>
                        </a:rPr>
                        <a:t>гос.полномочия</a:t>
                      </a:r>
                      <a:r>
                        <a:rPr lang="ru-RU" sz="1400" baseline="0" dirty="0">
                          <a:latin typeface="Oswald" panose="020B0604020202020204" charset="-52"/>
                        </a:rPr>
                        <a:t> по ТКО, составление списков кандидатов в присяжные заседатели федеральных судов)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-1"/>
            <a:ext cx="11049000" cy="79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905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жилищно-коммунального комплекса и повышение энергетической эффективности в городе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971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panose="020B0604020202020204" charset="-52"/>
              </a:rPr>
              <a:t>Муниципальное казенное учреждение «Управление жилищно-коммунального хозяйства города </a:t>
            </a:r>
            <a:r>
              <a:rPr lang="ru-RU" sz="1300" dirty="0" err="1">
                <a:latin typeface="Oswald" panose="020B0604020202020204" charset="-52"/>
              </a:rPr>
              <a:t>Урай</a:t>
            </a:r>
            <a:r>
              <a:rPr lang="ru-RU" sz="1300" dirty="0">
                <a:latin typeface="Oswald" panose="020B0604020202020204" charset="-52"/>
              </a:rPr>
              <a:t>» (далее – МКУ «УЖКХ»)</a:t>
            </a:r>
            <a:endParaRPr lang="ru-RU" sz="1300" b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838200"/>
            <a:ext cx="8001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r>
              <a:rPr lang="ru-RU" sz="1400" i="1" dirty="0">
                <a:latin typeface="Oswald" charset="-52"/>
                <a:cs typeface="Times New Roman" pitchFamily="18" charset="0"/>
              </a:rPr>
              <a:t>1. </a:t>
            </a:r>
            <a:r>
              <a:rPr lang="ru-RU" sz="1400" dirty="0">
                <a:latin typeface="Oswald" panose="020B0604020202020204" charset="-52"/>
              </a:rPr>
              <a:t>Обеспечение качественными жилищно-коммунальными услугами, повышение энергетической эффективности.</a:t>
            </a:r>
          </a:p>
          <a:p>
            <a:r>
              <a:rPr lang="ru-RU" sz="1400" dirty="0">
                <a:latin typeface="Oswald" panose="020B0604020202020204" charset="-52"/>
              </a:rPr>
              <a:t>2. Формирование благоприятных и комфортных условий для проживания населения на территории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. </a:t>
            </a:r>
          </a:p>
          <a:p>
            <a:pPr>
              <a:buFont typeface="Wingdings" pitchFamily="2" charset="2"/>
              <a:buChar char="v"/>
            </a:pPr>
            <a:endParaRPr lang="ru-RU" sz="1400" dirty="0">
              <a:highlight>
                <a:srgbClr val="FFFF00"/>
              </a:highlight>
              <a:latin typeface="Oswald" charset="-52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25.09.2024 № 1911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2915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9570986"/>
              </p:ext>
            </p:extLst>
          </p:nvPr>
        </p:nvGraphicFramePr>
        <p:xfrm>
          <a:off x="3886200" y="2198067"/>
          <a:ext cx="7620000" cy="141519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177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2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9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1321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27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Удовлетворенность граждан качеством жилищно-коммунальных услуг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86,1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86,2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86,3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86,4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27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</a:rPr>
                        <a:t>Удовлетворенность населения благоустроенностью общественных мест пребывания населения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panose="020B0604020202020204" charset="-52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Oswald" panose="020B0604020202020204" charset="-52"/>
                        </a:rPr>
                        <a:t>86,3</a:t>
                      </a:r>
                      <a:endParaRPr lang="ru-RU" sz="140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Oswald" panose="020B0604020202020204" charset="-52"/>
                        </a:rPr>
                        <a:t>86,4</a:t>
                      </a:r>
                      <a:endParaRPr lang="ru-RU" sz="140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86,5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</a:rPr>
                        <a:t>86,6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1828800"/>
            <a:ext cx="7239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2" descr="https://journal.bsau.ru/upload/iblock/d7b/d7b82788ce18afbe3165090fbdada1a3.jpg">
            <a:extLst>
              <a:ext uri="{FF2B5EF4-FFF2-40B4-BE49-F238E27FC236}">
                <a16:creationId xmlns:a16="http://schemas.microsoft.com/office/drawing/2014/main" xmlns="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2766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/>
          <p:cNvGraphicFramePr/>
          <p:nvPr/>
        </p:nvGraphicFramePr>
        <p:xfrm>
          <a:off x="3581400" y="3886200"/>
          <a:ext cx="6324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9296400" y="3733800"/>
            <a:ext cx="25908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Oswald" charset="-52"/>
                <a:cs typeface="Times New Roman" pitchFamily="18" charset="0"/>
              </a:rPr>
              <a:t>2026 год – 561,8 млн.рублей; </a:t>
            </a:r>
            <a:endParaRPr lang="ru-RU" sz="15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500" b="1" dirty="0" smtClean="0">
                <a:latin typeface="Oswald" charset="-52"/>
                <a:cs typeface="Times New Roman" pitchFamily="18" charset="0"/>
              </a:rPr>
              <a:t>2027 </a:t>
            </a:r>
            <a:r>
              <a:rPr lang="ru-RU" sz="1500" b="1" dirty="0" smtClean="0">
                <a:latin typeface="Oswald" charset="-52"/>
                <a:cs typeface="Times New Roman" pitchFamily="18" charset="0"/>
              </a:rPr>
              <a:t>год – 563,8 млн.рублей;  </a:t>
            </a:r>
            <a:endParaRPr lang="ru-RU" sz="1500" b="1" dirty="0" smtClean="0">
              <a:latin typeface="Oswald" charset="-52"/>
              <a:cs typeface="Times New Roman" pitchFamily="18" charset="0"/>
            </a:endParaRPr>
          </a:p>
          <a:p>
            <a:r>
              <a:rPr lang="ru-RU" sz="1500" b="1" dirty="0" smtClean="0">
                <a:latin typeface="Oswald" charset="-52"/>
                <a:cs typeface="Times New Roman" pitchFamily="18" charset="0"/>
              </a:rPr>
              <a:t>2028 </a:t>
            </a:r>
            <a:r>
              <a:rPr lang="ru-RU" sz="1500" b="1" dirty="0" smtClean="0">
                <a:latin typeface="Oswald" charset="-52"/>
                <a:cs typeface="Times New Roman" pitchFamily="18" charset="0"/>
              </a:rPr>
              <a:t>год – 582,0 млн.рублей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  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5479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2776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6276397"/>
              </p:ext>
            </p:extLst>
          </p:nvPr>
        </p:nvGraphicFramePr>
        <p:xfrm>
          <a:off x="381000" y="2209800"/>
          <a:ext cx="11506201" cy="441716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27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33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23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33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205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Субсидия из бюджета АО с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софинансированием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из м/б(10%) на ежегодную замену ветхих инженерных сетей (ОЗП)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125,9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Оплата взносов на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кап.ремонт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общего имущества в МКД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ремонта муниципального жилищного фонда с учетом замены приборов учета воды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Актуализация схем систем коммунальной инфраструктуры (теплоснабжение, водоснабжение и водоотведение) муниципального образования город Урай, актуализация топливно-энергетического баланса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Реконструкция магистральных сетей канализации (разработку ПСД, выполнение СМР  доля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софинансирования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10%);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Возмещение недополученных доходов организациям, осуществляющим реализацию населению сжиженного газа по социально ориентированным розничным ценам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6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Возмещение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ресурсоснабжающим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организациям, осуществляющим регулируемый вид деятельности в сфере тепло-, водоснабжения и водоотведения, экономически обоснованных расходов в целях соблюдения установленных предельных (максимальных) индексов изменения размера вносимой гражданами платы за коммунальные услуги (АО «Водоканал»)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66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разработку ПСД и прохождение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госэкспертизы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, получение положительного заключения о достоверности сметной стоимости выполнения СМР по объекту «Малогабаритная автоматизированная котельная с наружными инженерными сетями в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мкр.Шаимский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(МАК)»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выполнение работ по объекту «Модернизации канализационных очистных сооружений на территории города Урай»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выполнение капитального ремонта одной водоподъемной скважины в рамках модернизации водозаборных сооружений на территории города Урай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81000" y="15240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Обеспечение надежности и качества предоставления жилищно-коммунальных услуг»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en-US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211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4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млн.рублей;  2027 год – </a:t>
            </a:r>
            <a:r>
              <a:rPr lang="en-US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258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9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млн.рублей;  2028 год – 342,8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" y="609600"/>
            <a:ext cx="1074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Oswald" charset="-52"/>
              </a:rPr>
              <a:t>Региональный проект «Модернизация коммунальной инфраструктуры», направленный на достижение целей, показателей и решение задач национального проекта «Инфраструктура для жизни», </a:t>
            </a:r>
            <a:r>
              <a:rPr lang="ru-RU" sz="1400" dirty="0">
                <a:latin typeface="Oswald" charset="-52"/>
              </a:rPr>
              <a:t>в рамках которого за счет средств субсидии из бюджета автономного округа (в том числе за счет средств федерального бюджета) на реализацию мероприятий по модернизации коммунальной инфраструктуры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 местного бюджета (10%) </a:t>
            </a:r>
            <a:r>
              <a:rPr lang="en-US" sz="1400" dirty="0">
                <a:latin typeface="Oswald" charset="-52"/>
              </a:rPr>
              <a:t>:</a:t>
            </a:r>
            <a:r>
              <a:rPr lang="ru-RU" sz="14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2028 год – </a:t>
            </a:r>
            <a:r>
              <a:rPr lang="en-US" sz="14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26</a:t>
            </a:r>
            <a:r>
              <a:rPr lang="ru-RU" sz="14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4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6</a:t>
            </a:r>
            <a:r>
              <a:rPr lang="ru-RU" sz="14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млн.рублей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2776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4800" y="838201"/>
            <a:ext cx="1059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Обеспечение содержания объектов жилищно-коммунального комплекса, внешнего благоустройства и городских дорог»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endParaRPr lang="ru-RU" sz="16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323,7 млн.рублей;  2027 год – 277,4 млн.рублей;  2028 год – 285,0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9215787"/>
              </p:ext>
            </p:extLst>
          </p:nvPr>
        </p:nvGraphicFramePr>
        <p:xfrm>
          <a:off x="304800" y="1752599"/>
          <a:ext cx="11582401" cy="488999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82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87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727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содержания дорожного хозяйства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152,6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999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выполнение работ по замене металлического барьерного ограждения (исполнение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решения </a:t>
                      </a:r>
                      <a:r>
                        <a:rPr lang="ru-RU" sz="1200" baseline="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Урайского</a:t>
                      </a:r>
                      <a:r>
                        <a:rPr lang="ru-RU" sz="1200" baseline="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суда)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содержания мест захоронения и оказание ритуальных услуг (содержание кладбищ, перевозка невостребованных)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услуги по приему поверхностных сточных вод (городские стоки), обслуживание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пожгидрантов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электроснабжения уличного освещения, ТО сетей уличного освещения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48,7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618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содержания объектов благоустройства (содержание парково-культурной зоны, набережной, внутриквартальных проездов, детских городков, фонтанов, цветников, контейнерных площадок, обслуживание «Мемориала памяти», прочистка канализационной сети мкр.2А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Шаимский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и др.)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Реализация мероприятий через местные инициативы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727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организацию мероприятий при осуществлении деятельности по обращению с животными без владельцев (отлов животных, содержание в приютах, возврат владельцам)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727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 осуществление переданного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гос.полномочия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по организации осуществления мероприятий по проведению дезинсекции и дератизации в ХМАО -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Югре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На реализацию наказов избирателей депутатам Думы города Урай на 2026 год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618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Предложения депутатов Думы города Урай (замена МАФ и спортивных тренажеров на детской игровой площадке «Солнышко»; ремонт проезда через арку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мкр.Западный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ж/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№4,5,6; ремонт детской игровой площадки и футбольного поля в р-не ж/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№4,7 мкр.1; реконструкция и благоустройство контейнерной площадки мкр.2 ж/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д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№64,65,105).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2776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04800" y="990600"/>
            <a:ext cx="1074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</a:t>
            </a:r>
            <a:r>
              <a:rPr lang="ru-RU" sz="1600" dirty="0">
                <a:latin typeface="Oswald" charset="-52"/>
              </a:rPr>
              <a:t>Обеспечение содержания  муниципального казенного учреждения «Управление жилищно-коммунального хозяйства города Урай»</a:t>
            </a:r>
            <a:r>
              <a:rPr lang="ru-RU" sz="1600" b="1" dirty="0">
                <a:latin typeface="Oswald" charset="-52"/>
              </a:rPr>
              <a:t>:</a:t>
            </a:r>
          </a:p>
          <a:p>
            <a:pPr algn="just"/>
            <a:endParaRPr lang="ru-RU" sz="16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26,7 млн.рублей;  2027 год – 27,6 млн.рублей;  2028 год – 27,6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2090324"/>
              </p:ext>
            </p:extLst>
          </p:nvPr>
        </p:nvGraphicFramePr>
        <p:xfrm>
          <a:off x="304800" y="1981200"/>
          <a:ext cx="10896600" cy="7750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796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83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МКУ «Управление жилищно-коммунального хозяйства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353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деятельности, млн.рублей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0469511"/>
              </p:ext>
            </p:extLst>
          </p:nvPr>
        </p:nvGraphicFramePr>
        <p:xfrm>
          <a:off x="304800" y="1981200"/>
          <a:ext cx="10896600" cy="350519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613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8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Непрограммное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34,8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548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обеспечение деятельности Думы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613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обеспечение деятельности Контрольно-счетной палаты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548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Непрограммное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направление деятельности «Исполнение отдельных расходных обязательств муниципального образования» , в том числе</a:t>
                      </a: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140,7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613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 резервный фонд администрации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99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Oswald" panose="020B0604020202020204" charset="-52"/>
                        </a:rPr>
                        <a:t> условно утвержденные расходы бюджета на первый и второй годы планового периода  (2,5% и 5% соответственно)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61,9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132,7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1219200"/>
            <a:ext cx="1089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42,5 млн.рублей;  2027 год – 104,5 млн.рублей;  2028 год – 175,5 млн.рублей</a:t>
            </a:r>
            <a:endParaRPr lang="ru-RU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114300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обязательств, млн.рублей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1423358"/>
              </p:ext>
            </p:extLst>
          </p:nvPr>
        </p:nvGraphicFramePr>
        <p:xfrm>
          <a:off x="304800" y="2070432"/>
          <a:ext cx="10896600" cy="7750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796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(план)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Пенсии муниципальным служащим за выслугу лет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latin typeface="Oswald" panose="020B0604020202020204" charset="-52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1219200"/>
            <a:ext cx="1089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15,6 млн.рублей;  2027 год – 15,6 млн.рублей;  2028 год – 15,6 млн.рублей</a:t>
            </a:r>
            <a:endParaRPr lang="ru-RU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304800"/>
            <a:ext cx="11201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381000"/>
            <a:ext cx="10177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 Объем муниципального долга на 2026-2028 годы, млн.рублей </a:t>
            </a: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6321" y="5085184"/>
            <a:ext cx="2925719" cy="1476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7501908"/>
              </p:ext>
            </p:extLst>
          </p:nvPr>
        </p:nvGraphicFramePr>
        <p:xfrm>
          <a:off x="685800" y="1828800"/>
          <a:ext cx="9347200" cy="33959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2026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2027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2028 год 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01.01.2026,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01.01.2027, 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0,0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panose="020B0604020202020204" charset="-52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497,1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0,0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 Верхний </a:t>
                      </a:r>
                      <a:r>
                        <a:rPr lang="ru-RU" sz="14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01.01.2027,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01.01.2028, 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panose="020B0604020202020204" charset="-52"/>
                        </a:rPr>
                        <a:t>01.01.2029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panose="020B0604020202020204" charset="-52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panose="020B0604020202020204" charset="-52"/>
                        </a:rPr>
                        <a:t>497,1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1"/>
            <a:ext cx="12420600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1371" y="476672"/>
            <a:ext cx="923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04149" y="1628800"/>
            <a:ext cx="5091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3445" y="2420888"/>
            <a:ext cx="92170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>
                <a:latin typeface="Oswald" charset="-52"/>
                <a:cs typeface="Arial" pitchFamily="34" charset="0"/>
              </a:rPr>
              <a:t>:</a:t>
            </a:r>
            <a:r>
              <a:rPr lang="en-US" b="1" dirty="0">
                <a:latin typeface="Oswald" charset="-52"/>
                <a:cs typeface="Arial" pitchFamily="34" charset="0"/>
              </a:rPr>
              <a:t> </a:t>
            </a:r>
            <a:r>
              <a:rPr lang="ru-RU" b="1" dirty="0">
                <a:latin typeface="Oswald" charset="-52"/>
                <a:cs typeface="Arial" pitchFamily="34" charset="0"/>
              </a:rPr>
              <a:t>микрорайон 2, дом 60, город Урай, </a:t>
            </a:r>
          </a:p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Тюменская область, Ханты-Мансийский автономный округ – </a:t>
            </a:r>
            <a:r>
              <a:rPr lang="ru-RU" b="1" dirty="0" err="1">
                <a:latin typeface="Oswald" charset="-52"/>
                <a:cs typeface="Arial" pitchFamily="34" charset="0"/>
              </a:rPr>
              <a:t>Югра</a:t>
            </a:r>
            <a:r>
              <a:rPr lang="ru-RU" b="1" dirty="0">
                <a:latin typeface="Oswald" charset="-52"/>
                <a:cs typeface="Arial" pitchFamily="34" charset="0"/>
              </a:rPr>
              <a:t>, 628285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351584" y="33569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79510" y="3933057"/>
            <a:ext cx="76808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тел.</a:t>
            </a:r>
            <a:r>
              <a:rPr lang="en-US" sz="1600" b="1" dirty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sz="1600" b="1" dirty="0">
              <a:latin typeface="Oswald" charset="-52"/>
              <a:cs typeface="Arial" pitchFamily="34" charset="0"/>
            </a:endParaRP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latin typeface="Oswald" charset="-52"/>
                <a:cs typeface="Arial" pitchFamily="34" charset="0"/>
              </a:rPr>
              <a:t> (34676) 2-33-18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Начальник отдела сводного бюджетного планирования -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Щепелина Светлана Евгеньевна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latin typeface="Oswald" charset="-52"/>
                <a:cs typeface="Arial" pitchFamily="34" charset="0"/>
              </a:rPr>
              <a:t> (34676) 2-33-18</a:t>
            </a:r>
          </a:p>
          <a:p>
            <a:pPr algn="ctr"/>
            <a:endParaRPr lang="ru-RU" sz="1600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10202</TotalTime>
  <Words>14419</Words>
  <Application>Microsoft Office PowerPoint</Application>
  <PresentationFormat>Произвольный</PresentationFormat>
  <Paragraphs>2899</Paragraphs>
  <Slides>77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5" baseType="lpstr">
      <vt:lpstr>Arial</vt:lpstr>
      <vt:lpstr>Oswald</vt:lpstr>
      <vt:lpstr>Times New Roman</vt:lpstr>
      <vt:lpstr>Wingdings</vt:lpstr>
      <vt:lpstr>Calibri</vt:lpstr>
      <vt:lpstr>SimSun</vt:lpstr>
      <vt:lpstr>Trebuchet MS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10835</dc:creator>
  <cp:lastModifiedBy>ZorinaLV</cp:lastModifiedBy>
  <cp:revision>713</cp:revision>
  <cp:lastPrinted>2025-11-08T17:39:56Z</cp:lastPrinted>
  <dcterms:created xsi:type="dcterms:W3CDTF">2024-08-05T04:42:40Z</dcterms:created>
  <dcterms:modified xsi:type="dcterms:W3CDTF">2025-12-30T11:37:26Z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2024-08-05T00:00:00Z</vt:filetime>
  </property>
</Properties>
</file>