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96" r:id="rId2"/>
    <p:sldId id="291" r:id="rId3"/>
    <p:sldId id="297" r:id="rId4"/>
    <p:sldId id="299" r:id="rId5"/>
    <p:sldId id="298" r:id="rId6"/>
    <p:sldId id="301" r:id="rId7"/>
    <p:sldId id="302" r:id="rId8"/>
    <p:sldId id="308" r:id="rId9"/>
    <p:sldId id="303" r:id="rId10"/>
    <p:sldId id="306" r:id="rId11"/>
    <p:sldId id="305" r:id="rId12"/>
    <p:sldId id="307" r:id="rId13"/>
    <p:sldId id="309" r:id="rId14"/>
  </p:sldIdLst>
  <p:sldSz cx="12192000" cy="6858000"/>
  <p:notesSz cx="9926638" cy="6797675"/>
  <p:embeddedFontLst>
    <p:embeddedFont>
      <p:font typeface="Calibri" pitchFamily="34" charset="0"/>
      <p:regular r:id="rId16"/>
      <p:bold r:id="rId17"/>
      <p:italic r:id="rId18"/>
      <p:boldItalic r:id="rId19"/>
    </p:embeddedFont>
    <p:embeddedFont>
      <p:font typeface="Oswald" charset="-52"/>
      <p:regular r:id="rId20"/>
      <p:bold r:id="rId21"/>
      <p:italic r:id="rId22"/>
      <p:boldItalic r:id="rId23"/>
    </p:embeddedFont>
    <p:embeddedFont>
      <p:font typeface="Trebuchet MS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FF"/>
    <a:srgbClr val="66CCF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11" autoAdjust="0"/>
    <p:restoredTop sz="94828" autoAdjust="0"/>
  </p:normalViewPr>
  <p:slideViewPr>
    <p:cSldViewPr>
      <p:cViewPr>
        <p:scale>
          <a:sx n="80" d="100"/>
          <a:sy n="80" d="100"/>
        </p:scale>
        <p:origin x="-2136" y="-9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10" y="0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16C6DD8E-C327-43A5-A75F-84DFD9FB8A2C}" type="datetimeFigureOut">
              <a:rPr lang="ru-RU" smtClean="0"/>
              <a:pPr/>
              <a:t>21.11.2025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0275" tIns="40138" rIns="80275" bIns="4013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664" y="3228895"/>
            <a:ext cx="7941310" cy="3058954"/>
          </a:xfrm>
          <a:prstGeom prst="rect">
            <a:avLst/>
          </a:prstGeom>
        </p:spPr>
        <p:txBody>
          <a:bodyPr vert="horz" lIns="80275" tIns="40138" rIns="80275" bIns="4013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10" y="6456218"/>
            <a:ext cx="4301543" cy="339884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E26422AE-4D6A-4150-952D-79EF560F5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1961385"/>
            <a:ext cx="7695438" cy="48547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9424" y="1962912"/>
            <a:ext cx="7694676" cy="11049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9988" y="1853182"/>
            <a:ext cx="7766304" cy="49636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6376" y="4687824"/>
            <a:ext cx="236220" cy="24993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134100" y="4227576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944"/>
                </a:lnTo>
              </a:path>
            </a:pathLst>
          </a:custGeom>
          <a:ln w="12192">
            <a:solidFill>
              <a:srgbClr val="ADADA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6335" y="3451860"/>
            <a:ext cx="795528" cy="10134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0154" y="620775"/>
            <a:ext cx="971169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0" b="1" i="0">
                <a:solidFill>
                  <a:srgbClr val="1F55C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2916" y="1132332"/>
            <a:ext cx="10034778" cy="22103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5468" y="1894332"/>
            <a:ext cx="2695193" cy="22103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319" y="1894332"/>
            <a:ext cx="1813052" cy="221030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6775" y="1894332"/>
            <a:ext cx="2779141" cy="221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73866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21.11.2025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56004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368" y="326847"/>
            <a:ext cx="154241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788" y="2355341"/>
            <a:ext cx="5363845" cy="2105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1268760"/>
            <a:ext cx="244827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6790"/>
          <a:stretch>
            <a:fillRect/>
          </a:stretch>
        </p:blipFill>
        <p:spPr bwMode="auto">
          <a:xfrm>
            <a:off x="3192462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Y:\Влад\Бренд города\первый нефтяно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035" y="844085"/>
            <a:ext cx="1578840" cy="1518115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63739" b="86790"/>
          <a:stretch>
            <a:fillRect/>
          </a:stretch>
        </p:blipFill>
        <p:spPr bwMode="auto">
          <a:xfrm rot="10800000">
            <a:off x="0" y="-2705"/>
            <a:ext cx="3200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09599"/>
            <a:ext cx="10210799" cy="18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14600" y="2438400"/>
            <a:ext cx="6705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Отчет</a:t>
            </a:r>
          </a:p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об исполнении бюджета</a:t>
            </a:r>
          </a:p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 городского округа Урай</a:t>
            </a:r>
          </a:p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Ханты-Мансийского автономного</a:t>
            </a:r>
          </a:p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 округа - </a:t>
            </a:r>
            <a:r>
              <a:rPr lang="ru-RU" sz="3600" dirty="0" err="1" smtClean="0">
                <a:latin typeface="Oswald" charset="-52"/>
                <a:cs typeface="Times New Roman" panose="02020603050405020304" pitchFamily="18" charset="0"/>
              </a:rPr>
              <a:t>Югры</a:t>
            </a:r>
            <a:endParaRPr lang="ru-RU" sz="3600" dirty="0" smtClean="0">
              <a:latin typeface="Oswald" charset="-5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 за</a:t>
            </a:r>
            <a:r>
              <a:rPr lang="en-US" sz="3600" dirty="0" smtClean="0">
                <a:latin typeface="Oswald" charset="-52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Oswald" charset="-52"/>
                <a:cs typeface="Times New Roman" panose="02020603050405020304" pitchFamily="18" charset="0"/>
              </a:rPr>
              <a:t>9 месяцев 2025 года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309206" y="5943600"/>
            <a:ext cx="3882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swald" charset="-52"/>
                <a:cs typeface="Times New Roman" panose="02020603050405020304" pitchFamily="18" charset="0"/>
              </a:rPr>
              <a:t>Докладчик - Хусаинова Ирина Валериевна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304800"/>
            <a:ext cx="108204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" y="381000"/>
            <a:ext cx="906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>
                    <a:lumMod val="95000"/>
                  </a:schemeClr>
                </a:solidFill>
                <a:latin typeface="Oswald" charset="-52"/>
                <a:cs typeface="Times New Roman" panose="02020603050405020304" pitchFamily="18" charset="0"/>
              </a:rPr>
              <a:t>Исполнение основных показателей бюджета городского округа Урай на 01.10.2025 года, тыс. рублей</a:t>
            </a:r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828800"/>
          <a:ext cx="10820400" cy="37557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3400"/>
                <a:gridCol w="1803400"/>
                <a:gridCol w="1803400"/>
                <a:gridCol w="1803400"/>
                <a:gridCol w="1803400"/>
                <a:gridCol w="1803400"/>
              </a:tblGrid>
              <a:tr h="15240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Показатель 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01.10.2025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 </a:t>
                      </a:r>
                    </a:p>
                  </a:txBody>
                  <a:tcPr marL="68260" marR="68260" marT="0" marB="0"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</a:tr>
              <a:tr h="6169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ДОХОДЫ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5 513 084,1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3 971 965,5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3 884 224,3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97,8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70,5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</a:tr>
              <a:tr h="6169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РАСХОДЫ 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6 104 596,5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4 190 309,6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3 901 627,5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93,1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63,9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</a:tr>
              <a:tr h="6169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ДЕФИЦИТ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-591 512,4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-218 344,1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-17 403,2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68260" marR="6826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0490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668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28600" y="152400"/>
            <a:ext cx="9067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налоговых доходов в бюджет городского округа Урай на 01.10.2025 года</a:t>
            </a:r>
            <a:r>
              <a:rPr lang="en-US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04800" y="1143000"/>
          <a:ext cx="11506201" cy="536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3600"/>
                <a:gridCol w="1371600"/>
                <a:gridCol w="1524000"/>
                <a:gridCol w="1545772"/>
                <a:gridCol w="1730828"/>
                <a:gridCol w="1556658"/>
                <a:gridCol w="1643743"/>
              </a:tblGrid>
              <a:tr h="10468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01.10.2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 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8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2321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/>
                </a:tc>
              </a:tr>
              <a:tr h="805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НАЛОГОВЫЕ ДОХОДЫ, из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1 826 805,7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1 324 345,3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1 416 452,8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107,0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+ 92 107,5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63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1 510 770,3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1 088 404,4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1 169 670,2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+ 81 265,8</a:t>
                      </a:r>
                    </a:p>
                  </a:txBody>
                  <a:tcPr anchor="ctr" horzOverflow="overflow"/>
                </a:tc>
              </a:tr>
              <a:tr h="563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Акцизы на нефтепродукты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21 179,3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16 043,4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16 436,1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+ 392,7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627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224 208,7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177 302,5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179 280,4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101,1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+ 1 977,9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444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Налоги на имущество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latin typeface="Oswald" charset="-52"/>
                        </a:rPr>
                        <a:t>55 347,4</a:t>
                      </a:r>
                      <a:endParaRPr lang="ru-RU" sz="1800" b="0" i="0" u="none" strike="noStrike" dirty="0"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latin typeface="Oswald" charset="-52"/>
                        </a:rPr>
                        <a:t>27 300,0</a:t>
                      </a:r>
                      <a:endParaRPr lang="ru-RU" sz="1800" b="0" i="0" u="none" strike="noStrike" dirty="0"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latin typeface="Oswald" charset="-52"/>
                        </a:rPr>
                        <a:t>27 994,2</a:t>
                      </a:r>
                      <a:endParaRPr lang="ru-RU" sz="1800" b="0" i="0" u="none" strike="noStrike" dirty="0"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latin typeface="Oswald" charset="-52"/>
                        </a:rPr>
                        <a:t>102,5</a:t>
                      </a:r>
                      <a:endParaRPr lang="ru-RU" sz="1800" b="0" i="0" u="none" strike="noStrike" dirty="0"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latin typeface="Oswald" charset="-52"/>
                        </a:rPr>
                        <a:t>50,6</a:t>
                      </a:r>
                      <a:endParaRPr lang="ru-RU" sz="1800" b="0" i="0" u="none" strike="noStrike" dirty="0"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+ 694,2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636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15 300,0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15 295,0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23 071,9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150,8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150,8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+7 776,9</a:t>
                      </a: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" y="152400"/>
            <a:ext cx="990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поступления неналоговых доходов в бюджет городского округа Урай на 01.10.2025 года</a:t>
            </a:r>
            <a:r>
              <a:rPr lang="en-US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, </a:t>
            </a:r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800" y="1066799"/>
          <a:ext cx="11582401" cy="5699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5"/>
                <a:gridCol w="1371599"/>
                <a:gridCol w="1523998"/>
                <a:gridCol w="1447801"/>
                <a:gridCol w="1600197"/>
                <a:gridCol w="1240973"/>
                <a:gridCol w="1654628"/>
              </a:tblGrid>
              <a:tr h="10210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6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320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/>
                </a:tc>
              </a:tr>
              <a:tr h="576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НЕНАЛОГОВЫЕ ДОХОДЫ, из них: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175 718,2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127 968,2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135 966,1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106,2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77,4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+ 7 997,9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54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использования муниципального имущества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138 758,4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95 975,7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98 161,9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102,3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70,7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+ 2 186,2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54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146,3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146,3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150,8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103,1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103,1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+ 4,5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787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оказания платных услуг (работ) и компенсации затрат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государства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2 753,5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2 693,9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3 811,3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141,5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138,4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+ 1 117,4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787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30 383,3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26 359,3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30 629,6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116,2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+ 4 270,3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542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3 581,6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2 697,9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3 117,3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115,5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87,0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+ 419,4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329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95,2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+ 0,1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9753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безвозмездных поступлений в бюджет городского округа Урай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на 01.10.2025 года,  тыс. </a:t>
            </a:r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81000" y="1143000"/>
          <a:ext cx="11506201" cy="55597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590800"/>
                <a:gridCol w="1524000"/>
                <a:gridCol w="1371600"/>
                <a:gridCol w="1447800"/>
                <a:gridCol w="1676400"/>
                <a:gridCol w="1524000"/>
                <a:gridCol w="1371601"/>
              </a:tblGrid>
              <a:tr h="10118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отклонение</a:t>
                      </a:r>
                      <a:r>
                        <a:rPr lang="ru-RU" sz="1600" b="0" i="0" baseline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от плановых назначений на отчетную дату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23313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7=4-3</a:t>
                      </a:r>
                    </a:p>
                  </a:txBody>
                  <a:tcPr anchor="ctr" horzOverflow="overflow"/>
                </a:tc>
              </a:tr>
              <a:tr h="5699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БЕЗВОЗМЕЗДНЫЕ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ПОСТУПЛЕНИЯ,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из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них: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3 510 560,2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2 519 652,0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2 331 805,4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92,5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66,4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- 187 846,6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34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Дотации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212 199,9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158 241,2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158 241,2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74,6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34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Субсидии 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1 462 688,0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1 037 780,7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863 204,5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83,2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59,0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- 174 576,2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346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Субвенции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1 732 705,7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1 246 822,8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1 236 081,2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99,1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71,3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- 10 741,6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699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Иные межбюджетные трансферты 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80 831,7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62 672,4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60 143,7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96,0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74,4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- 2 528,7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699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25 973,0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17 973,0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17 973,0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69,2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anchor="ctr" horzOverflow="overflow"/>
                </a:tc>
              </a:tr>
              <a:tr h="14144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лет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- 3 838,2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- 0,1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228600"/>
            <a:ext cx="10287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304800"/>
            <a:ext cx="1013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01.10.2025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371600"/>
          <a:ext cx="11430000" cy="49271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952119"/>
                <a:gridCol w="1513907"/>
                <a:gridCol w="1816689"/>
                <a:gridCol w="1740993"/>
                <a:gridCol w="1816689"/>
                <a:gridCol w="1589603"/>
              </a:tblGrid>
              <a:tr h="127619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2025 год</a:t>
                      </a:r>
                      <a:endParaRPr kumimoji="0" lang="ru-RU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20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20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</a:t>
                      </a:r>
                      <a:r>
                        <a:rPr lang="ru-RU" sz="20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01.10.2025</a:t>
                      </a:r>
                      <a:endParaRPr lang="ru-RU" sz="20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20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</a:tr>
              <a:tr h="31054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5=4/3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6=4/2</a:t>
                      </a:r>
                    </a:p>
                  </a:txBody>
                  <a:tcPr marL="68260" marR="68260" marT="0" marB="0" anchor="ctr"/>
                </a:tc>
              </a:tr>
              <a:tr h="1027337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Расходы бюджета – всего, в том числе</a:t>
                      </a:r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: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6 104 596,5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4 190 309,6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3 901 627,5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93,1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63,9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</a:tr>
              <a:tr h="128417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в</a:t>
                      </a:r>
                      <a:r>
                        <a:rPr lang="ru-RU" sz="2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рамках муниципальных программ муниципального образования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6 027 209,8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4 148 413,2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3 860 616,1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93,1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64,1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102893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20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непрограммным</a:t>
                      </a:r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 направлениям </a:t>
                      </a:r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деятельности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77 386,7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41 896,4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41 011,4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97,9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53,0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15240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228600"/>
            <a:ext cx="960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01.10.2025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799" y="1219199"/>
          <a:ext cx="11599862" cy="5349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3633"/>
                <a:gridCol w="4034568"/>
                <a:gridCol w="1374837"/>
                <a:gridCol w="1520763"/>
                <a:gridCol w="1200441"/>
                <a:gridCol w="94279"/>
                <a:gridCol w="1380670"/>
                <a:gridCol w="1380671"/>
              </a:tblGrid>
              <a:tr h="9671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01.10.2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</a:tr>
              <a:tr h="2114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/>
                </a:tc>
              </a:tr>
              <a:tr h="269723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7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100%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(4 МП)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408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гражданского общества на территории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23 119,5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15 735,2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15 735,2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10431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«Укрепление межнационального и межконфессионального согласия, профилактика экстремизма на территории города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842,7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632,7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632,7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75,1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131739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Муниципальная программа 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68 736,3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53 274,8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53 274,8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77,5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</a:tr>
              <a:tr h="531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«Управление муниципальными финансами в городе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39 694,0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27 325,3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27 304,0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68,8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152400"/>
            <a:ext cx="105156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" y="228600"/>
            <a:ext cx="9601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01.10.2025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81000" y="1251715"/>
          <a:ext cx="11523661" cy="49283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09602"/>
                <a:gridCol w="3733798"/>
                <a:gridCol w="1524000"/>
                <a:gridCol w="1371600"/>
                <a:gridCol w="1447800"/>
                <a:gridCol w="93660"/>
                <a:gridCol w="1371600"/>
                <a:gridCol w="1371601"/>
              </a:tblGrid>
              <a:tr h="10119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01.10.2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</a:tr>
              <a:tr h="2072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/>
                </a:tc>
              </a:tr>
              <a:tr h="214575"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7"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от 91% до 99,5%</a:t>
                      </a:r>
                      <a:r>
                        <a:rPr lang="ru-RU" sz="18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(10 МП)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71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физической культуры, спорта и туризма в городе Урай и укрепление здоровья граждан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281 063,2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196 374,9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195 203,6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99,4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69,5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37174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«Культура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406 393,6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273 817,2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264 931,2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96,8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65,2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</a:tr>
              <a:tr h="11859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«Защита населения и территории от чрезвычайных ситуаций, совершенствование гражданской обороны и обеспечение первичных мер пожарной безопасности»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39 204,0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30 293,0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29 043,5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74,1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51417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транспортной системы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266 539,3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105 445,8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100 908,2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95,7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37,9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668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1000" y="152400"/>
            <a:ext cx="967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на 01.10.2025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" y="1219201"/>
          <a:ext cx="11599859" cy="517263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17728"/>
                <a:gridCol w="3725672"/>
                <a:gridCol w="1371600"/>
                <a:gridCol w="93660"/>
                <a:gridCol w="1447800"/>
                <a:gridCol w="1409192"/>
                <a:gridCol w="1544320"/>
                <a:gridCol w="1389887"/>
              </a:tblGrid>
              <a:tr h="11233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6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01.10.2</a:t>
                      </a: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6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6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</a:tr>
              <a:tr h="2507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/>
                </a:tc>
              </a:tr>
              <a:tr h="81761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«Совершенствование и развитие муниципального управления в городе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583 256,3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441 2318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417 934,2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94,7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71,7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</a:tr>
              <a:tr h="8187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жилищно-коммунального комплекса и повышение энергетической эффективности в городе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642 335,5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398 417,7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374 006,6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58,2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54839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«Развитие образования и молодежной политики в городе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3 006 698,2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2 193 043,9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2 060 245,1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93,9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68,5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54730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«Охрана окружающей среды в границах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10 084,3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990,0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2 780,1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6785" marR="6785" marT="6785" marB="0" anchor="b"/>
                </a:tc>
              </a:tr>
              <a:tr h="5988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«Обеспечение градостроительной деятельности на территории города Урай» 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127 804,6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65 671,9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60 155,8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91,6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47,1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42711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10.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«Информационное общество –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22 189,3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16 635,8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15 221,8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91,5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68,6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228600"/>
            <a:ext cx="106680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381000"/>
            <a:ext cx="1059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Oswald" charset="-52"/>
                <a:cs typeface="Times New Roman" panose="02020603050405020304" pitchFamily="18" charset="0"/>
              </a:rPr>
              <a:t>на 01.10.2025 года, тыс. рублей</a:t>
            </a:r>
            <a:endParaRPr lang="ru-RU" sz="2400" dirty="0">
              <a:solidFill>
                <a:schemeClr val="bg1"/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600200"/>
          <a:ext cx="11546841" cy="44216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85800"/>
                <a:gridCol w="3429000"/>
                <a:gridCol w="116840"/>
                <a:gridCol w="1524000"/>
                <a:gridCol w="1524000"/>
                <a:gridCol w="1371600"/>
                <a:gridCol w="1524000"/>
                <a:gridCol w="1371601"/>
              </a:tblGrid>
              <a:tr h="10878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8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800" b="1" i="0" u="none" strike="noStrike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п</a:t>
                      </a:r>
                      <a:endParaRPr lang="ru-RU" sz="1800" b="1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 marL="7891" marR="7891" marT="7891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на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</a:t>
                      </a:r>
                      <a:endParaRPr kumimoji="0" lang="ru-RU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отчетный период 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года</a:t>
                      </a: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Исполнено на 01.10.2</a:t>
                      </a:r>
                      <a:r>
                        <a:rPr lang="ru-RU" sz="1800" b="0" i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025</a:t>
                      </a:r>
                      <a:r>
                        <a:rPr lang="ru-RU" sz="1800" b="0" i="0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endParaRPr lang="ru-RU" sz="1800" b="0" dirty="0" smtClean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года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</a:t>
                      </a:r>
                      <a:r>
                        <a:rPr kumimoji="0" 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 anchor="ctr" horzOverflow="overflow"/>
                </a:tc>
              </a:tr>
              <a:tr h="41362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6=5/4</a:t>
                      </a: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7=5/3</a:t>
                      </a:r>
                    </a:p>
                  </a:txBody>
                  <a:tcPr marL="7891" marR="7891" marT="7891" marB="0" anchor="b"/>
                </a:tc>
              </a:tr>
              <a:tr h="413628">
                <a:tc gridSpan="8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Исполнение от 36% до 84% (3 МП)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595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1.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Улучшение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жилищных условий жителей, проживающих на территории города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417 977,7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254 782,3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213 967,2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84,0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51,2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6066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«Профилактика правонарушений</a:t>
                      </a:r>
                      <a:r>
                        <a:rPr lang="ru-RU" sz="1800" b="0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 на территории города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8 228,3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7 410,9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5 406,6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73,0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65,7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  <a:tr h="5187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3.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gridSpan="2"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МП «Формирование комфортной городской среды города Урай»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83 043,0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65 330,0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23 865,5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36,5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  <a:cs typeface="Times New Roman" panose="02020603050405020304" pitchFamily="18" charset="0"/>
                        </a:rPr>
                        <a:t>28,7</a:t>
                      </a:r>
                      <a:endParaRPr lang="ru-RU" sz="1800" b="0" i="0" u="none" strike="noStrike" dirty="0">
                        <a:solidFill>
                          <a:schemeClr val="tx1"/>
                        </a:solidFill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marL="7891" marR="7891" marT="7891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3632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8600" y="152400"/>
            <a:ext cx="952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01.10.2025 года, 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04800" y="1143000"/>
          <a:ext cx="11506200" cy="53339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2999"/>
                <a:gridCol w="1447800"/>
                <a:gridCol w="1423417"/>
                <a:gridCol w="1304036"/>
                <a:gridCol w="1234949"/>
                <a:gridCol w="1142999"/>
              </a:tblGrid>
              <a:tr h="15105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01.10.2025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7650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Всего на реализацию региональных проектов, направленных на достижение целей, показателей и решение задач национальных проектов, в том числе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252 264,9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151 841,0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90 619,5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59,7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35,9   </a:t>
                      </a:r>
                    </a:p>
                  </a:txBody>
                  <a:tcPr marL="9525" marR="9525" marT="9525" marB="0" anchor="ctr"/>
                </a:tc>
              </a:tr>
              <a:tr h="51333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1. Национальный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«Молодежь и дети»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72 259,1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54 603,4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53 942,1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98,8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74,7   </a:t>
                      </a:r>
                    </a:p>
                  </a:txBody>
                  <a:tcPr marL="9525" marR="9525" marT="9525" marB="0" anchor="ctr"/>
                </a:tc>
              </a:tr>
              <a:tr h="75131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1. Региональный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«Россия – страна возможностей» (организация деятельности молодежных трудовых отрядов)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 714,3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714,3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 714,3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100,0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100,0   </a:t>
                      </a:r>
                    </a:p>
                  </a:txBody>
                  <a:tcPr marL="9525" marR="9525" marT="9525" marB="0" anchor="ctr"/>
                </a:tc>
              </a:tr>
              <a:tr h="118204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2. Региональный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«Педагоги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и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наставники» (проведение мероприятий по обеспечению деятельности советников директора по воспитанию и взаимодействию с детскими общественными объединениями)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2 955,5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2 275,4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2 240,2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98,5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75,8   </a:t>
                      </a:r>
                    </a:p>
                  </a:txBody>
                  <a:tcPr marL="9525" marR="9525" marT="9525" marB="0" anchor="ctr"/>
                </a:tc>
              </a:tr>
              <a:tr h="61171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3. Региональный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 «Педагоги и наставники»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(ежемесячное денежное вознаграждение за классное руководство)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67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808,1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51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021,2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50 414,1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98,8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</a:rPr>
                        <a:t>                74,3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Y:\Влад\2019\эскизы\герб.png"/>
          <p:cNvPicPr>
            <a:picLocks noChangeAspect="1" noChangeArrowheads="1"/>
          </p:cNvPicPr>
          <p:nvPr/>
        </p:nvPicPr>
        <p:blipFill>
          <a:blip r:embed="rId3" cstate="print"/>
          <a:srcRect l="89185" b="81873"/>
          <a:stretch>
            <a:fillRect/>
          </a:stretch>
        </p:blipFill>
        <p:spPr bwMode="auto">
          <a:xfrm>
            <a:off x="11125200" y="0"/>
            <a:ext cx="934320" cy="1224136"/>
          </a:xfrm>
          <a:prstGeom prst="rect">
            <a:avLst/>
          </a:prstGeom>
          <a:noFill/>
        </p:spPr>
      </p:pic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2"/>
          <a:stretch>
            <a:fillRect/>
          </a:stretch>
        </p:blipFill>
        <p:spPr bwMode="auto">
          <a:xfrm>
            <a:off x="0" y="0"/>
            <a:ext cx="10363200" cy="9597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8600" y="152400"/>
            <a:ext cx="9525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Информация о реализации национальных (региональных) проектов </a:t>
            </a:r>
          </a:p>
          <a:p>
            <a:r>
              <a:rPr lang="ru-RU" sz="24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01.10.2025 года,  тыс. рублей</a:t>
            </a:r>
            <a:endParaRPr lang="ru-RU" sz="2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81000" y="1143000"/>
          <a:ext cx="11506200" cy="5614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57800"/>
                <a:gridCol w="1371600"/>
                <a:gridCol w="1371600"/>
                <a:gridCol w="1143002"/>
                <a:gridCol w="1219200"/>
                <a:gridCol w="1142998"/>
              </a:tblGrid>
              <a:tr h="15150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</a:rPr>
                        <a:t>Наименование национального / регионального проекта</a:t>
                      </a:r>
                    </a:p>
                  </a:txBody>
                  <a:tcPr marL="6842" marR="6842" marT="6842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Уточненный план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на отчетный период 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Исполнение на 01.10.2025</a:t>
                      </a:r>
                      <a:endParaRPr lang="ru-RU" sz="1600" b="0" i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</a:t>
                      </a:r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Oswald" charset="-52"/>
                          <a:ea typeface="Times New Roman"/>
                          <a:cs typeface="Times New Roman" panose="02020603050405020304" pitchFamily="18" charset="0"/>
                        </a:rPr>
                        <a:t>отчетного периода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2025 года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Oswald" charset="-52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260" marR="6826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anose="02020603050405020304" pitchFamily="18" charset="0"/>
                        </a:rPr>
                        <a:t>% исполнения к плану на 2025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/>
                </a:tc>
              </a:tr>
              <a:tr h="511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2. Национальный проект «Инфраструктура для жизни</a:t>
                      </a:r>
                      <a:r>
                        <a:rPr lang="ru-RU" sz="1600" b="1" i="0" u="none" strike="noStrike" baseline="0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175 835,4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93 067,2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32 507,0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34,9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18,5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</a:tr>
              <a:tr h="640698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«Жилье» (обеспечение устойчивого сокращения непригодного для проживания жилищного фонда)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126 654,0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48 441,1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20 391,0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42,1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16,1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</a:tr>
              <a:tr h="914400">
                <a:tc>
                  <a:txBody>
                    <a:bodyPr/>
                    <a:lstStyle/>
                    <a:p>
                      <a:pPr algn="l" fontAlgn="b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РП «Формирование комфортной городской среды» (</a:t>
                      </a:r>
                      <a:r>
                        <a:rPr lang="ru-RU" sz="1600" b="0" i="1" u="none" strike="noStrike" dirty="0" err="1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благоустроительные</a:t>
                      </a: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работы «Пешеходная зона в микрорайоне 1А (вдоль территории новой школы)»)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49 181,4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44 626,1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12 116,0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27,2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24,6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</a:tr>
              <a:tr h="51129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 3. Национальный проект  «Эффективная и конкурентная экономика»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</a:tr>
              <a:tr h="152130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ü"/>
                      </a:pPr>
                      <a:r>
                        <a:rPr lang="ru-RU" sz="1600" b="0" i="1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 РП «Малое и среднее предпринимательство и поддержка индивидуальной предпринимательской инициативы» (финансовая поддержка субъектов малого и среднего предпринимательства и обеспечение благоприятных условий ведения предпринимательской деятельности, включая социальное предпринимательство)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4 170,4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latin typeface="Oswald" charset="-52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latin typeface="Oswald" charset="-52"/>
                      </a:endParaRPr>
                    </a:p>
                  </a:txBody>
                  <a:tcPr marL="6842" marR="6842" marT="6842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1"/>
            <a:ext cx="9906000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1371" y="476672"/>
            <a:ext cx="923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04149" y="1628800"/>
            <a:ext cx="5091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3445" y="2420888"/>
            <a:ext cx="92170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</a:t>
            </a: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Тюменская 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51584" y="33569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79510" y="3933057"/>
            <a:ext cx="76808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тел.</a:t>
            </a:r>
            <a:r>
              <a:rPr lang="en-US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latin typeface="Oswald" charset="-52"/>
                <a:cs typeface="Arial" pitchFamily="34" charset="0"/>
              </a:rPr>
              <a:t> (34676) 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2-33-18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отдела сводного бюджетного планирования -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Щепелина Светлана Евгеньевна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 (34676) 2-33-18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5275</TotalTime>
  <Words>1815</Words>
  <Application>Microsoft Office PowerPoint</Application>
  <PresentationFormat>Произвольный</PresentationFormat>
  <Paragraphs>577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Oswald</vt:lpstr>
      <vt:lpstr>Times New Roman</vt:lpstr>
      <vt:lpstr>Wingdings</vt:lpstr>
      <vt:lpstr>Trebuchet MS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10835</dc:creator>
  <cp:lastModifiedBy>ZorinaLV</cp:lastModifiedBy>
  <cp:revision>308</cp:revision>
  <dcterms:created xsi:type="dcterms:W3CDTF">2024-08-05T04:42:40Z</dcterms:created>
  <dcterms:modified xsi:type="dcterms:W3CDTF">2025-11-21T12:00:54Z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2024-08-05T00:00:00Z</vt:filetime>
  </property>
</Properties>
</file>