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harts/chart13.xml" ContentType="application/vnd.openxmlformats-officedocument.drawingml.chart+xml"/>
  <Override PartName="/ppt/notesSlides/notesSlide16.xml" ContentType="application/vnd.openxmlformats-officedocument.presentationml.notesSlide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ustom.xml" ContentType="application/vnd.openxmlformats-officedocument.custom-properties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20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charts/style5.xml" ContentType="application/vnd.ms-office.chartstyl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Override PartName="/ppt/charts/chart29.xml" ContentType="application/vnd.openxmlformats-officedocument.drawingml.chart+xml"/>
  <Override PartName="/ppt/charts/style1.xml" ContentType="application/vnd.ms-office.chartstyl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notesSlides/notesSlide39.xml" ContentType="application/vnd.openxmlformats-officedocument.presentationml.notesSlide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25.xml" ContentType="application/vnd.openxmlformats-officedocument.drawingml.chart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charts/chart14.xml" ContentType="application/vnd.openxmlformats-officedocument.drawingml.char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notesSlides/notesSlide42.xml" ContentType="application/vnd.openxmlformats-officedocument.presentationml.notesSlide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4.xml" ContentType="application/vnd.openxmlformats-officedocument.drawingml.chart+xml"/>
  <Override PartName="/ppt/charts/style6.xml" ContentType="application/vnd.ms-office.chartstyl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diagrams/colors1.xml" ContentType="application/vnd.openxmlformats-officedocument.drawingml.diagramColors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charts/chart19.xml" ContentType="application/vnd.openxmlformats-officedocument.drawingml.char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charts/chart26.xml" ContentType="application/vnd.openxmlformats-officedocument.drawingml.chart+xml"/>
  <Override PartName="/ppt/charts/colors4.xml" ContentType="application/vnd.ms-office.chartcolorstyl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charts/chart15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charts/chart22.xml" ContentType="application/vnd.openxmlformats-officedocument.drawingml.chart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charts/style7.xml" ContentType="application/vnd.ms-office.chartstyle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style3.xml" ContentType="application/vnd.ms-office.chartstyl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charts/chart27.xml" ContentType="application/vnd.openxmlformats-officedocument.drawingml.chart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notesSlides/notesSlide37.xml" ContentType="application/vnd.openxmlformats-officedocument.presentationml.notesSlide+xml"/>
  <Override PartName="/ppt/charts/colors5.xml" ContentType="application/vnd.ms-office.chartcolor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23.xml" ContentType="application/vnd.openxmlformats-officedocument.drawingml.chart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charts/chart12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30.xml" ContentType="application/vnd.openxmlformats-officedocument.drawingml.chart+xml"/>
  <Override PartName="/ppt/notesSlides/notesSlide51.xml" ContentType="application/vnd.openxmlformats-officedocument.presentationml.notesSlide+xml"/>
  <Override PartName="/ppt/charts/colors1.xml" ContentType="application/vnd.ms-office.chartcolorstyle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charts/style4.xml" ContentType="application/vnd.ms-office.chart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charts/chart28.xml" ContentType="application/vnd.openxmlformats-officedocument.drawingml.chart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notesSlides/notesSlide45.xml" ContentType="application/vnd.openxmlformats-officedocument.presentationml.notesSlide+xml"/>
  <Override PartName="/ppt/slides/slide32.xml" ContentType="application/vnd.openxmlformats-officedocument.presentationml.slide+xml"/>
  <Default Extension="fntdata" ContentType="application/x-fontdata"/>
  <Override PartName="/ppt/notesSlides/notesSlide34.xml" ContentType="application/vnd.openxmlformats-officedocument.presentationml.notesSlid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89"/>
  </p:notesMasterIdLst>
  <p:sldIdLst>
    <p:sldId id="296" r:id="rId2"/>
    <p:sldId id="291" r:id="rId3"/>
    <p:sldId id="365" r:id="rId4"/>
    <p:sldId id="366" r:id="rId5"/>
    <p:sldId id="351" r:id="rId6"/>
    <p:sldId id="367" r:id="rId7"/>
    <p:sldId id="368" r:id="rId8"/>
    <p:sldId id="369" r:id="rId9"/>
    <p:sldId id="360" r:id="rId10"/>
    <p:sldId id="311" r:id="rId11"/>
    <p:sldId id="346" r:id="rId12"/>
    <p:sldId id="347" r:id="rId13"/>
    <p:sldId id="348" r:id="rId14"/>
    <p:sldId id="349" r:id="rId15"/>
    <p:sldId id="372" r:id="rId16"/>
    <p:sldId id="373" r:id="rId17"/>
    <p:sldId id="341" r:id="rId18"/>
    <p:sldId id="375" r:id="rId19"/>
    <p:sldId id="301" r:id="rId20"/>
    <p:sldId id="298" r:id="rId21"/>
    <p:sldId id="374" r:id="rId22"/>
    <p:sldId id="370" r:id="rId23"/>
    <p:sldId id="362" r:id="rId24"/>
    <p:sldId id="544" r:id="rId25"/>
    <p:sldId id="546" r:id="rId26"/>
    <p:sldId id="547" r:id="rId27"/>
    <p:sldId id="548" r:id="rId28"/>
    <p:sldId id="549" r:id="rId29"/>
    <p:sldId id="497" r:id="rId30"/>
    <p:sldId id="498" r:id="rId31"/>
    <p:sldId id="499" r:id="rId32"/>
    <p:sldId id="500" r:id="rId33"/>
    <p:sldId id="501" r:id="rId34"/>
    <p:sldId id="502" r:id="rId35"/>
    <p:sldId id="503" r:id="rId36"/>
    <p:sldId id="504" r:id="rId37"/>
    <p:sldId id="505" r:id="rId38"/>
    <p:sldId id="506" r:id="rId39"/>
    <p:sldId id="507" r:id="rId40"/>
    <p:sldId id="508" r:id="rId41"/>
    <p:sldId id="510" r:id="rId42"/>
    <p:sldId id="511" r:id="rId43"/>
    <p:sldId id="512" r:id="rId44"/>
    <p:sldId id="513" r:id="rId45"/>
    <p:sldId id="514" r:id="rId46"/>
    <p:sldId id="515" r:id="rId47"/>
    <p:sldId id="516" r:id="rId48"/>
    <p:sldId id="517" r:id="rId49"/>
    <p:sldId id="518" r:id="rId50"/>
    <p:sldId id="519" r:id="rId51"/>
    <p:sldId id="520" r:id="rId52"/>
    <p:sldId id="521" r:id="rId53"/>
    <p:sldId id="522" r:id="rId54"/>
    <p:sldId id="523" r:id="rId55"/>
    <p:sldId id="524" r:id="rId56"/>
    <p:sldId id="525" r:id="rId57"/>
    <p:sldId id="526" r:id="rId58"/>
    <p:sldId id="527" r:id="rId59"/>
    <p:sldId id="528" r:id="rId60"/>
    <p:sldId id="529" r:id="rId61"/>
    <p:sldId id="530" r:id="rId62"/>
    <p:sldId id="531" r:id="rId63"/>
    <p:sldId id="532" r:id="rId64"/>
    <p:sldId id="533" r:id="rId65"/>
    <p:sldId id="534" r:id="rId66"/>
    <p:sldId id="535" r:id="rId67"/>
    <p:sldId id="536" r:id="rId68"/>
    <p:sldId id="537" r:id="rId69"/>
    <p:sldId id="538" r:id="rId70"/>
    <p:sldId id="539" r:id="rId71"/>
    <p:sldId id="540" r:id="rId72"/>
    <p:sldId id="541" r:id="rId73"/>
    <p:sldId id="542" r:id="rId74"/>
    <p:sldId id="543" r:id="rId75"/>
    <p:sldId id="552" r:id="rId76"/>
    <p:sldId id="553" r:id="rId77"/>
    <p:sldId id="551" r:id="rId78"/>
    <p:sldId id="554" r:id="rId79"/>
    <p:sldId id="550" r:id="rId80"/>
    <p:sldId id="555" r:id="rId81"/>
    <p:sldId id="556" r:id="rId82"/>
    <p:sldId id="558" r:id="rId83"/>
    <p:sldId id="557" r:id="rId84"/>
    <p:sldId id="559" r:id="rId85"/>
    <p:sldId id="560" r:id="rId86"/>
    <p:sldId id="563" r:id="rId87"/>
    <p:sldId id="561" r:id="rId88"/>
  </p:sldIdLst>
  <p:sldSz cx="12192000" cy="6858000"/>
  <p:notesSz cx="9945688" cy="6858000"/>
  <p:embeddedFontLst>
    <p:embeddedFont>
      <p:font typeface="Oswald" charset="-52"/>
      <p:regular r:id="rId90"/>
      <p:bold r:id="rId91"/>
      <p:italic r:id="rId92"/>
      <p:boldItalic r:id="rId93"/>
    </p:embeddedFont>
    <p:embeddedFont>
      <p:font typeface="Calibri" pitchFamily="34" charset="0"/>
      <p:regular r:id="rId94"/>
      <p:bold r:id="rId95"/>
      <p:italic r:id="rId96"/>
      <p:boldItalic r:id="rId97"/>
    </p:embeddedFont>
    <p:embeddedFont>
      <p:font typeface="SimSun" pitchFamily="2" charset="-122"/>
      <p:regular r:id="rId98"/>
    </p:embeddedFont>
    <p:embeddedFont>
      <p:font typeface="Trebuchet MS" pitchFamily="34" charset="0"/>
      <p:regular r:id="rId99"/>
      <p:bold r:id="rId100"/>
      <p:italic r:id="rId101"/>
      <p:boldItalic r:id="rId10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rill" initials="K" lastIdx="1" clrIdx="0">
    <p:extLst>
      <p:ext uri="{19B8F6BF-5375-455C-9EA6-DF929625EA0E}">
        <p15:presenceInfo xmlns:p15="http://schemas.microsoft.com/office/powerpoint/2012/main" xmlns="" userId="9985a205d723ac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0099FF"/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911" autoAdjust="0"/>
    <p:restoredTop sz="94828" autoAdjust="0"/>
  </p:normalViewPr>
  <p:slideViewPr>
    <p:cSldViewPr>
      <p:cViewPr varScale="1">
        <p:scale>
          <a:sx n="118" d="100"/>
          <a:sy n="118" d="100"/>
        </p:scale>
        <p:origin x="-696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1.fntdata"/><Relationship Id="rId95" Type="http://schemas.openxmlformats.org/officeDocument/2006/relationships/font" Target="fonts/font6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11.fntdata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4.fntdata"/><Relationship Id="rId98" Type="http://schemas.openxmlformats.org/officeDocument/2006/relationships/font" Target="fonts/font9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commentAuthors" Target="commentAuthors.xml"/><Relationship Id="rId108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font" Target="fonts/font2.fntdata"/><Relationship Id="rId96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5.fntdata"/><Relationship Id="rId99" Type="http://schemas.openxmlformats.org/officeDocument/2006/relationships/font" Target="fonts/font10.fntdata"/><Relationship Id="rId10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8.fntdata"/><Relationship Id="rId10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rill" userId="9985a205d723ac17" providerId="LiveId" clId="{38BC55D0-EB71-49A3-A7D0-79DA4C6869B2}"/>
    <pc:docChg chg="undo redo custSel addSld delSld modSld sldOrd">
      <pc:chgData name="Kirill" userId="9985a205d723ac17" providerId="LiveId" clId="{38BC55D0-EB71-49A3-A7D0-79DA4C6869B2}" dt="2025-11-16T18:09:13.077" v="217" actId="20577"/>
      <pc:docMkLst>
        <pc:docMk/>
      </pc:docMkLst>
      <pc:sldChg chg="del">
        <pc:chgData name="Kirill" userId="9985a205d723ac17" providerId="LiveId" clId="{38BC55D0-EB71-49A3-A7D0-79DA4C6869B2}" dt="2025-11-16T17:21:58.901" v="11" actId="2696"/>
        <pc:sldMkLst>
          <pc:docMk/>
          <pc:sldMk cId="0" sldId="302"/>
        </pc:sldMkLst>
      </pc:sldChg>
      <pc:sldChg chg="del">
        <pc:chgData name="Kirill" userId="9985a205d723ac17" providerId="LiveId" clId="{38BC55D0-EB71-49A3-A7D0-79DA4C6869B2}" dt="2025-11-16T17:21:25.490" v="4" actId="2696"/>
        <pc:sldMkLst>
          <pc:docMk/>
          <pc:sldMk cId="0" sldId="340"/>
        </pc:sldMkLst>
      </pc:sldChg>
      <pc:sldChg chg="del">
        <pc:chgData name="Kirill" userId="9985a205d723ac17" providerId="LiveId" clId="{38BC55D0-EB71-49A3-A7D0-79DA4C6869B2}" dt="2025-11-16T17:21:51.016" v="10" actId="2696"/>
        <pc:sldMkLst>
          <pc:docMk/>
          <pc:sldMk cId="1645929310" sldId="389"/>
        </pc:sldMkLst>
      </pc:sldChg>
      <pc:sldChg chg="del">
        <pc:chgData name="Kirill" userId="9985a205d723ac17" providerId="LiveId" clId="{38BC55D0-EB71-49A3-A7D0-79DA4C6869B2}" dt="2025-11-16T17:21:33.189" v="5" actId="2696"/>
        <pc:sldMkLst>
          <pc:docMk/>
          <pc:sldMk cId="1761697802" sldId="490"/>
        </pc:sldMkLst>
      </pc:sldChg>
      <pc:sldChg chg="del">
        <pc:chgData name="Kirill" userId="9985a205d723ac17" providerId="LiveId" clId="{38BC55D0-EB71-49A3-A7D0-79DA4C6869B2}" dt="2025-11-16T17:21:36.789" v="6" actId="2696"/>
        <pc:sldMkLst>
          <pc:docMk/>
          <pc:sldMk cId="3239089160" sldId="496"/>
        </pc:sldMkLst>
      </pc:sldChg>
      <pc:sldChg chg="add del">
        <pc:chgData name="Kirill" userId="9985a205d723ac17" providerId="LiveId" clId="{38BC55D0-EB71-49A3-A7D0-79DA4C6869B2}" dt="2025-11-16T17:30:34.180" v="16"/>
        <pc:sldMkLst>
          <pc:docMk/>
          <pc:sldMk cId="0" sldId="497"/>
        </pc:sldMkLst>
      </pc:sldChg>
      <pc:sldChg chg="add del">
        <pc:chgData name="Kirill" userId="9985a205d723ac17" providerId="LiveId" clId="{38BC55D0-EB71-49A3-A7D0-79DA4C6869B2}" dt="2025-11-16T17:30:47.800" v="17"/>
        <pc:sldMkLst>
          <pc:docMk/>
          <pc:sldMk cId="0" sldId="498"/>
        </pc:sldMkLst>
      </pc:sldChg>
      <pc:sldChg chg="add del">
        <pc:chgData name="Kirill" userId="9985a205d723ac17" providerId="LiveId" clId="{38BC55D0-EB71-49A3-A7D0-79DA4C6869B2}" dt="2025-11-16T17:30:58.786" v="18"/>
        <pc:sldMkLst>
          <pc:docMk/>
          <pc:sldMk cId="0" sldId="499"/>
        </pc:sldMkLst>
      </pc:sldChg>
      <pc:sldChg chg="modSp mod">
        <pc:chgData name="Kirill" userId="9985a205d723ac17" providerId="LiveId" clId="{38BC55D0-EB71-49A3-A7D0-79DA4C6869B2}" dt="2025-11-16T17:32:17.259" v="26" actId="207"/>
        <pc:sldMkLst>
          <pc:docMk/>
          <pc:sldMk cId="0" sldId="502"/>
        </pc:sldMkLst>
        <pc:spChg chg="mod">
          <ac:chgData name="Kirill" userId="9985a205d723ac17" providerId="LiveId" clId="{38BC55D0-EB71-49A3-A7D0-79DA4C6869B2}" dt="2025-11-16T17:32:17.259" v="26" actId="207"/>
          <ac:spMkLst>
            <pc:docMk/>
            <pc:sldMk cId="0" sldId="502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2:11.349" v="25" actId="207"/>
          <ac:spMkLst>
            <pc:docMk/>
            <pc:sldMk cId="0" sldId="502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2:44.107" v="29" actId="207"/>
        <pc:sldMkLst>
          <pc:docMk/>
          <pc:sldMk cId="0" sldId="505"/>
        </pc:sldMkLst>
        <pc:spChg chg="mod">
          <ac:chgData name="Kirill" userId="9985a205d723ac17" providerId="LiveId" clId="{38BC55D0-EB71-49A3-A7D0-79DA4C6869B2}" dt="2025-11-16T17:32:44.107" v="29" actId="207"/>
          <ac:spMkLst>
            <pc:docMk/>
            <pc:sldMk cId="0" sldId="505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2:39.269" v="28" actId="207"/>
          <ac:spMkLst>
            <pc:docMk/>
            <pc:sldMk cId="0" sldId="505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3:05.220" v="32" actId="207"/>
        <pc:sldMkLst>
          <pc:docMk/>
          <pc:sldMk cId="0" sldId="506"/>
        </pc:sldMkLst>
        <pc:spChg chg="mod">
          <ac:chgData name="Kirill" userId="9985a205d723ac17" providerId="LiveId" clId="{38BC55D0-EB71-49A3-A7D0-79DA4C6869B2}" dt="2025-11-16T17:33:00.344" v="31" actId="207"/>
          <ac:spMkLst>
            <pc:docMk/>
            <pc:sldMk cId="0" sldId="506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3:05.220" v="32" actId="207"/>
          <ac:spMkLst>
            <pc:docMk/>
            <pc:sldMk cId="0" sldId="506"/>
            <ac:spMk id="16" creationId="{00000000-0000-0000-0000-000000000000}"/>
          </ac:spMkLst>
        </pc:spChg>
        <pc:spChg chg="mod">
          <ac:chgData name="Kirill" userId="9985a205d723ac17" providerId="LiveId" clId="{38BC55D0-EB71-49A3-A7D0-79DA4C6869B2}" dt="2025-11-16T17:32:56.562" v="30" actId="207"/>
          <ac:spMkLst>
            <pc:docMk/>
            <pc:sldMk cId="0" sldId="506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3:20.961" v="34" actId="207"/>
        <pc:sldMkLst>
          <pc:docMk/>
          <pc:sldMk cId="0" sldId="510"/>
        </pc:sldMkLst>
        <pc:spChg chg="mod">
          <ac:chgData name="Kirill" userId="9985a205d723ac17" providerId="LiveId" clId="{38BC55D0-EB71-49A3-A7D0-79DA4C6869B2}" dt="2025-11-16T17:33:20.961" v="34" actId="207"/>
          <ac:spMkLst>
            <pc:docMk/>
            <pc:sldMk cId="0" sldId="510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3:17.583" v="33" actId="207"/>
          <ac:spMkLst>
            <pc:docMk/>
            <pc:sldMk cId="0" sldId="510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3:50.235" v="37" actId="207"/>
        <pc:sldMkLst>
          <pc:docMk/>
          <pc:sldMk cId="0" sldId="513"/>
        </pc:sldMkLst>
        <pc:spChg chg="mod">
          <ac:chgData name="Kirill" userId="9985a205d723ac17" providerId="LiveId" clId="{38BC55D0-EB71-49A3-A7D0-79DA4C6869B2}" dt="2025-11-16T17:33:50.235" v="37" actId="207"/>
          <ac:spMkLst>
            <pc:docMk/>
            <pc:sldMk cId="0" sldId="513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3:43.414" v="35" actId="207"/>
          <ac:spMkLst>
            <pc:docMk/>
            <pc:sldMk cId="0" sldId="513"/>
            <ac:spMk id="11" creationId="{1DCFBC05-C5A6-40C8-860E-C39B388532D6}"/>
          </ac:spMkLst>
        </pc:spChg>
        <pc:spChg chg="mod">
          <ac:chgData name="Kirill" userId="9985a205d723ac17" providerId="LiveId" clId="{38BC55D0-EB71-49A3-A7D0-79DA4C6869B2}" dt="2025-11-16T17:33:46.953" v="36" actId="207"/>
          <ac:spMkLst>
            <pc:docMk/>
            <pc:sldMk cId="0" sldId="513"/>
            <ac:spMk id="15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4:02.691" v="38" actId="207"/>
        <pc:sldMkLst>
          <pc:docMk/>
          <pc:sldMk cId="0" sldId="516"/>
        </pc:sldMkLst>
        <pc:spChg chg="mod">
          <ac:chgData name="Kirill" userId="9985a205d723ac17" providerId="LiveId" clId="{38BC55D0-EB71-49A3-A7D0-79DA4C6869B2}" dt="2025-11-16T17:34:02.691" v="38" actId="207"/>
          <ac:spMkLst>
            <pc:docMk/>
            <pc:sldMk cId="0" sldId="516"/>
            <ac:spMk id="10" creationId="{00000000-0000-0000-0000-000000000000}"/>
          </ac:spMkLst>
        </pc:spChg>
      </pc:sldChg>
      <pc:sldChg chg="modSp mod">
        <pc:chgData name="Kirill" userId="9985a205d723ac17" providerId="LiveId" clId="{38BC55D0-EB71-49A3-A7D0-79DA4C6869B2}" dt="2025-11-16T17:34:35.302" v="40" actId="207"/>
        <pc:sldMkLst>
          <pc:docMk/>
          <pc:sldMk cId="0" sldId="521"/>
        </pc:sldMkLst>
        <pc:spChg chg="mod">
          <ac:chgData name="Kirill" userId="9985a205d723ac17" providerId="LiveId" clId="{38BC55D0-EB71-49A3-A7D0-79DA4C6869B2}" dt="2025-11-16T17:34:35.302" v="40" actId="207"/>
          <ac:spMkLst>
            <pc:docMk/>
            <pc:sldMk cId="0" sldId="521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4:31.177" v="39" actId="207"/>
          <ac:spMkLst>
            <pc:docMk/>
            <pc:sldMk cId="0" sldId="521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4:52.359" v="42" actId="207"/>
        <pc:sldMkLst>
          <pc:docMk/>
          <pc:sldMk cId="0" sldId="522"/>
        </pc:sldMkLst>
        <pc:spChg chg="mod">
          <ac:chgData name="Kirill" userId="9985a205d723ac17" providerId="LiveId" clId="{38BC55D0-EB71-49A3-A7D0-79DA4C6869B2}" dt="2025-11-16T17:34:52.359" v="42" actId="207"/>
          <ac:spMkLst>
            <pc:docMk/>
            <pc:sldMk cId="0" sldId="522"/>
            <ac:spMk id="16" creationId="{00000000-0000-0000-0000-000000000000}"/>
          </ac:spMkLst>
        </pc:spChg>
        <pc:spChg chg="mod">
          <ac:chgData name="Kirill" userId="9985a205d723ac17" providerId="LiveId" clId="{38BC55D0-EB71-49A3-A7D0-79DA4C6869B2}" dt="2025-11-16T17:34:48.904" v="41" actId="207"/>
          <ac:spMkLst>
            <pc:docMk/>
            <pc:sldMk cId="0" sldId="522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5:16.392" v="44" actId="207"/>
        <pc:sldMkLst>
          <pc:docMk/>
          <pc:sldMk cId="0" sldId="525"/>
        </pc:sldMkLst>
        <pc:spChg chg="mod">
          <ac:chgData name="Kirill" userId="9985a205d723ac17" providerId="LiveId" clId="{38BC55D0-EB71-49A3-A7D0-79DA4C6869B2}" dt="2025-11-16T17:35:16.392" v="44" actId="207"/>
          <ac:spMkLst>
            <pc:docMk/>
            <pc:sldMk cId="0" sldId="525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5:11.830" v="43" actId="207"/>
          <ac:spMkLst>
            <pc:docMk/>
            <pc:sldMk cId="0" sldId="525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5:28.684" v="45" actId="207"/>
        <pc:sldMkLst>
          <pc:docMk/>
          <pc:sldMk cId="0" sldId="528"/>
        </pc:sldMkLst>
        <pc:spChg chg="mod">
          <ac:chgData name="Kirill" userId="9985a205d723ac17" providerId="LiveId" clId="{38BC55D0-EB71-49A3-A7D0-79DA4C6869B2}" dt="2025-11-16T17:35:28.684" v="45" actId="207"/>
          <ac:spMkLst>
            <pc:docMk/>
            <pc:sldMk cId="0" sldId="528"/>
            <ac:spMk id="10" creationId="{00000000-0000-0000-0000-000000000000}"/>
          </ac:spMkLst>
        </pc:spChg>
      </pc:sldChg>
      <pc:sldChg chg="modSp mod">
        <pc:chgData name="Kirill" userId="9985a205d723ac17" providerId="LiveId" clId="{38BC55D0-EB71-49A3-A7D0-79DA4C6869B2}" dt="2025-11-16T17:35:51.403" v="48" actId="207"/>
        <pc:sldMkLst>
          <pc:docMk/>
          <pc:sldMk cId="0" sldId="531"/>
        </pc:sldMkLst>
        <pc:spChg chg="mod">
          <ac:chgData name="Kirill" userId="9985a205d723ac17" providerId="LiveId" clId="{38BC55D0-EB71-49A3-A7D0-79DA4C6869B2}" dt="2025-11-16T17:35:51.403" v="48" actId="207"/>
          <ac:spMkLst>
            <pc:docMk/>
            <pc:sldMk cId="0" sldId="531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5:47.153" v="47" actId="207"/>
          <ac:spMkLst>
            <pc:docMk/>
            <pc:sldMk cId="0" sldId="531"/>
            <ac:spMk id="11" creationId="{1DCFBC05-C5A6-40C8-860E-C39B388532D6}"/>
          </ac:spMkLst>
        </pc:spChg>
        <pc:spChg chg="mod">
          <ac:chgData name="Kirill" userId="9985a205d723ac17" providerId="LiveId" clId="{38BC55D0-EB71-49A3-A7D0-79DA4C6869B2}" dt="2025-11-16T17:35:43.238" v="46" actId="207"/>
          <ac:spMkLst>
            <pc:docMk/>
            <pc:sldMk cId="0" sldId="531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6:13.012" v="52" actId="207"/>
        <pc:sldMkLst>
          <pc:docMk/>
          <pc:sldMk cId="0" sldId="534"/>
        </pc:sldMkLst>
        <pc:spChg chg="mod">
          <ac:chgData name="Kirill" userId="9985a205d723ac17" providerId="LiveId" clId="{38BC55D0-EB71-49A3-A7D0-79DA4C6869B2}" dt="2025-11-16T17:36:13.012" v="52" actId="207"/>
          <ac:spMkLst>
            <pc:docMk/>
            <pc:sldMk cId="0" sldId="534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7:36:07.439" v="51" actId="207"/>
          <ac:spMkLst>
            <pc:docMk/>
            <pc:sldMk cId="0" sldId="534"/>
            <ac:spMk id="11" creationId="{1DCFBC05-C5A6-40C8-860E-C39B388532D6}"/>
          </ac:spMkLst>
        </pc:spChg>
        <pc:spChg chg="mod">
          <ac:chgData name="Kirill" userId="9985a205d723ac17" providerId="LiveId" clId="{38BC55D0-EB71-49A3-A7D0-79DA4C6869B2}" dt="2025-11-16T17:36:03.634" v="50" actId="207"/>
          <ac:spMkLst>
            <pc:docMk/>
            <pc:sldMk cId="0" sldId="534"/>
            <ac:spMk id="26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6:25.371" v="54" actId="207"/>
        <pc:sldMkLst>
          <pc:docMk/>
          <pc:sldMk cId="0" sldId="537"/>
        </pc:sldMkLst>
        <pc:spChg chg="mod">
          <ac:chgData name="Kirill" userId="9985a205d723ac17" providerId="LiveId" clId="{38BC55D0-EB71-49A3-A7D0-79DA4C6869B2}" dt="2025-11-16T17:36:25.371" v="54" actId="207"/>
          <ac:spMkLst>
            <pc:docMk/>
            <pc:sldMk cId="0" sldId="537"/>
            <ac:spMk id="26" creationId="{1DCFBC05-C5A6-40C8-860E-C39B388532D6}"/>
          </ac:spMkLst>
        </pc:spChg>
        <pc:spChg chg="mod">
          <ac:chgData name="Kirill" userId="9985a205d723ac17" providerId="LiveId" clId="{38BC55D0-EB71-49A3-A7D0-79DA4C6869B2}" dt="2025-11-16T17:36:22.273" v="53" actId="207"/>
          <ac:spMkLst>
            <pc:docMk/>
            <pc:sldMk cId="0" sldId="537"/>
            <ac:spMk id="27" creationId="{1DCFBC05-C5A6-40C8-860E-C39B388532D6}"/>
          </ac:spMkLst>
        </pc:spChg>
      </pc:sldChg>
      <pc:sldChg chg="modSp mod">
        <pc:chgData name="Kirill" userId="9985a205d723ac17" providerId="LiveId" clId="{38BC55D0-EB71-49A3-A7D0-79DA4C6869B2}" dt="2025-11-16T17:36:37.715" v="55" actId="207"/>
        <pc:sldMkLst>
          <pc:docMk/>
          <pc:sldMk cId="0" sldId="543"/>
        </pc:sldMkLst>
        <pc:spChg chg="mod">
          <ac:chgData name="Kirill" userId="9985a205d723ac17" providerId="LiveId" clId="{38BC55D0-EB71-49A3-A7D0-79DA4C6869B2}" dt="2025-11-16T17:36:37.715" v="55" actId="207"/>
          <ac:spMkLst>
            <pc:docMk/>
            <pc:sldMk cId="0" sldId="543"/>
            <ac:spMk id="10" creationId="{00000000-0000-0000-0000-000000000000}"/>
          </ac:spMkLst>
        </pc:spChg>
      </pc:sldChg>
      <pc:sldChg chg="add ord">
        <pc:chgData name="Kirill" userId="9985a205d723ac17" providerId="LiveId" clId="{38BC55D0-EB71-49A3-A7D0-79DA4C6869B2}" dt="2025-11-16T17:20:48.006" v="2"/>
        <pc:sldMkLst>
          <pc:docMk/>
          <pc:sldMk cId="0" sldId="544"/>
        </pc:sldMkLst>
      </pc:sldChg>
      <pc:sldChg chg="add del">
        <pc:chgData name="Kirill" userId="9985a205d723ac17" providerId="LiveId" clId="{38BC55D0-EB71-49A3-A7D0-79DA4C6869B2}" dt="2025-11-16T17:31:14.088" v="19" actId="2696"/>
        <pc:sldMkLst>
          <pc:docMk/>
          <pc:sldMk cId="0" sldId="545"/>
        </pc:sldMkLst>
      </pc:sldChg>
      <pc:sldChg chg="add">
        <pc:chgData name="Kirill" userId="9985a205d723ac17" providerId="LiveId" clId="{38BC55D0-EB71-49A3-A7D0-79DA4C6869B2}" dt="2025-11-16T17:29:04.059" v="12"/>
        <pc:sldMkLst>
          <pc:docMk/>
          <pc:sldMk cId="0" sldId="546"/>
        </pc:sldMkLst>
      </pc:sldChg>
      <pc:sldChg chg="add">
        <pc:chgData name="Kirill" userId="9985a205d723ac17" providerId="LiveId" clId="{38BC55D0-EB71-49A3-A7D0-79DA4C6869B2}" dt="2025-11-16T17:29:41.688" v="13"/>
        <pc:sldMkLst>
          <pc:docMk/>
          <pc:sldMk cId="1761697802" sldId="547"/>
        </pc:sldMkLst>
      </pc:sldChg>
      <pc:sldChg chg="add">
        <pc:chgData name="Kirill" userId="9985a205d723ac17" providerId="LiveId" clId="{38BC55D0-EB71-49A3-A7D0-79DA4C6869B2}" dt="2025-11-16T17:29:54.550" v="14"/>
        <pc:sldMkLst>
          <pc:docMk/>
          <pc:sldMk cId="1244142552" sldId="548"/>
        </pc:sldMkLst>
      </pc:sldChg>
      <pc:sldChg chg="add">
        <pc:chgData name="Kirill" userId="9985a205d723ac17" providerId="LiveId" clId="{38BC55D0-EB71-49A3-A7D0-79DA4C6869B2}" dt="2025-11-16T17:30:21.398" v="15"/>
        <pc:sldMkLst>
          <pc:docMk/>
          <pc:sldMk cId="734441363" sldId="549"/>
        </pc:sldMkLst>
      </pc:sldChg>
      <pc:sldChg chg="delSp modSp add mod">
        <pc:chgData name="Kirill" userId="9985a205d723ac17" providerId="LiveId" clId="{38BC55D0-EB71-49A3-A7D0-79DA4C6869B2}" dt="2025-11-16T18:06:27.290" v="187" actId="478"/>
        <pc:sldMkLst>
          <pc:docMk/>
          <pc:sldMk cId="2097547959" sldId="550"/>
        </pc:sldMkLst>
        <pc:spChg chg="mod">
          <ac:chgData name="Kirill" userId="9985a205d723ac17" providerId="LiveId" clId="{38BC55D0-EB71-49A3-A7D0-79DA4C6869B2}" dt="2025-11-16T17:59:29.317" v="148" actId="14100"/>
          <ac:spMkLst>
            <pc:docMk/>
            <pc:sldMk cId="2097547959" sldId="550"/>
            <ac:spMk id="8" creationId="{00000000-0000-0000-0000-000000000000}"/>
          </ac:spMkLst>
        </pc:spChg>
        <pc:spChg chg="mod">
          <ac:chgData name="Kirill" userId="9985a205d723ac17" providerId="LiveId" clId="{38BC55D0-EB71-49A3-A7D0-79DA4C6869B2}" dt="2025-11-16T18:02:12.554" v="155" actId="255"/>
          <ac:spMkLst>
            <pc:docMk/>
            <pc:sldMk cId="2097547959" sldId="550"/>
            <ac:spMk id="10" creationId="{00000000-0000-0000-0000-000000000000}"/>
          </ac:spMkLst>
        </pc:spChg>
        <pc:spChg chg="mod">
          <ac:chgData name="Kirill" userId="9985a205d723ac17" providerId="LiveId" clId="{38BC55D0-EB71-49A3-A7D0-79DA4C6869B2}" dt="2025-11-16T18:03:41.583" v="168" actId="20577"/>
          <ac:spMkLst>
            <pc:docMk/>
            <pc:sldMk cId="2097547959" sldId="550"/>
            <ac:spMk id="11" creationId="{00000000-0000-0000-0000-000000000000}"/>
          </ac:spMkLst>
        </pc:spChg>
        <pc:spChg chg="mod">
          <ac:chgData name="Kirill" userId="9985a205d723ac17" providerId="LiveId" clId="{38BC55D0-EB71-49A3-A7D0-79DA4C6869B2}" dt="2025-11-16T18:02:41.634" v="162" actId="20577"/>
          <ac:spMkLst>
            <pc:docMk/>
            <pc:sldMk cId="2097547959" sldId="550"/>
            <ac:spMk id="16" creationId="{00000000-0000-0000-0000-000000000000}"/>
          </ac:spMkLst>
        </pc:spChg>
        <pc:spChg chg="mod">
          <ac:chgData name="Kirill" userId="9985a205d723ac17" providerId="LiveId" clId="{38BC55D0-EB71-49A3-A7D0-79DA4C6869B2}" dt="2025-11-16T18:02:21.731" v="156" actId="1076"/>
          <ac:spMkLst>
            <pc:docMk/>
            <pc:sldMk cId="2097547959" sldId="550"/>
            <ac:spMk id="18" creationId="{00000000-0000-0000-0000-000000000000}"/>
          </ac:spMkLst>
        </pc:spChg>
        <pc:spChg chg="mod">
          <ac:chgData name="Kirill" userId="9985a205d723ac17" providerId="LiveId" clId="{38BC55D0-EB71-49A3-A7D0-79DA4C6869B2}" dt="2025-11-16T18:04:39.632" v="174" actId="1076"/>
          <ac:spMkLst>
            <pc:docMk/>
            <pc:sldMk cId="2097547959" sldId="550"/>
            <ac:spMk id="20" creationId="{00000000-0000-0000-0000-000000000000}"/>
          </ac:spMkLst>
        </pc:spChg>
        <pc:graphicFrameChg chg="mod modGraphic">
          <ac:chgData name="Kirill" userId="9985a205d723ac17" providerId="LiveId" clId="{38BC55D0-EB71-49A3-A7D0-79DA4C6869B2}" dt="2025-11-16T18:06:03.345" v="186" actId="255"/>
          <ac:graphicFrameMkLst>
            <pc:docMk/>
            <pc:sldMk cId="2097547959" sldId="550"/>
            <ac:graphicFrameMk id="19" creationId="{00000000-0000-0000-0000-000000000000}"/>
          </ac:graphicFrameMkLst>
        </pc:graphicFrameChg>
        <pc:picChg chg="del">
          <ac:chgData name="Kirill" userId="9985a205d723ac17" providerId="LiveId" clId="{38BC55D0-EB71-49A3-A7D0-79DA4C6869B2}" dt="2025-11-16T18:06:27.290" v="187" actId="478"/>
          <ac:picMkLst>
            <pc:docMk/>
            <pc:sldMk cId="2097547959" sldId="550"/>
            <ac:picMk id="15" creationId="{00000000-0000-0000-0000-000000000000}"/>
          </ac:picMkLst>
        </pc:picChg>
        <pc:picChg chg="mod">
          <ac:chgData name="Kirill" userId="9985a205d723ac17" providerId="LiveId" clId="{38BC55D0-EB71-49A3-A7D0-79DA4C6869B2}" dt="2025-11-16T17:59:36.960" v="149" actId="14100"/>
          <ac:picMkLst>
            <pc:docMk/>
            <pc:sldMk cId="2097547959" sldId="550"/>
            <ac:picMk id="4099" creationId="{00000000-0000-0000-0000-000000000000}"/>
          </ac:picMkLst>
        </pc:picChg>
      </pc:sldChg>
      <pc:sldChg chg="modSp add mod">
        <pc:chgData name="Kirill" userId="9985a205d723ac17" providerId="LiveId" clId="{38BC55D0-EB71-49A3-A7D0-79DA4C6869B2}" dt="2025-11-16T18:09:13.077" v="217" actId="20577"/>
        <pc:sldMkLst>
          <pc:docMk/>
          <pc:sldMk cId="321575641" sldId="551"/>
        </pc:sldMkLst>
        <pc:spChg chg="mod">
          <ac:chgData name="Kirill" userId="9985a205d723ac17" providerId="LiveId" clId="{38BC55D0-EB71-49A3-A7D0-79DA4C6869B2}" dt="2025-11-16T18:09:13.077" v="217" actId="20577"/>
          <ac:spMkLst>
            <pc:docMk/>
            <pc:sldMk cId="321575641" sldId="551"/>
            <ac:spMk id="10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44;&#1077;&#1087;&#1091;&#1090;&#1072;&#1090;&#1089;&#1082;&#1080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55;&#1091;&#1073;&#1083;&#1080;&#1095;&#1085;&#1099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SchepelinaSE\Desktop\&#1051;&#1080;&#1089;&#1090;%20Microsoft%20Office%20Excel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55;&#1091;&#1073;&#1083;&#1080;&#1095;&#1085;&#1099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55;&#1091;&#1073;&#1083;&#1080;&#1095;&#1085;&#1099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55;&#1091;&#1073;&#1083;&#1080;&#1095;&#1085;&#1099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ms4\home1$\ZorinaLV\Desktop\&#1055;&#1056;&#1054;&#1045;&#1050;&#1058;%20&#1073;&#1102;&#1076;&#1078;&#1077;&#1090;&#1072;%20&#1085;&#1072;%202026-2028%20&#1075;&#1086;&#1076;&#1099;\&#1055;&#1091;&#1073;&#1083;&#1080;&#1095;&#1085;&#1099;&#1077;%20&#1089;&#1083;&#1091;&#1096;&#1072;&#1085;&#1080;&#1103;\&#1089;&#1087;&#1088;&#1072;&#1074;&#1086;&#1095;&#1085;&#1099;&#1081;%20&#1084;&#1072;&#1090;&#1077;&#1088;&#1080;&#1072;&#1083;%20&#1082;%20&#1087;&#1088;&#1077;&#1079;&#1077;&#1085;&#1090;&#1072;&#1094;&#1080;&#1080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ser>
          <c:idx val="0"/>
          <c:order val="0"/>
          <c:tx>
            <c:strRef>
              <c:f>'слайд 1'!$A$2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-5.0131912060731474E-3"/>
                  <c:y val="0.2317659225013689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F33-492E-A59E-9F281D073D83}"/>
                </c:ext>
              </c:extLst>
            </c:dLbl>
            <c:dLbl>
              <c:idx val="1"/>
              <c:layout>
                <c:manualLayout>
                  <c:x val="0"/>
                  <c:y val="0.2633703664788283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F33-492E-A59E-9F281D073D83}"/>
                </c:ext>
              </c:extLst>
            </c:dLbl>
            <c:dLbl>
              <c:idx val="2"/>
              <c:layout>
                <c:manualLayout>
                  <c:x val="-2.5065956030365742E-3"/>
                  <c:y val="0.235277527387752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F33-492E-A59E-9F281D073D83}"/>
                </c:ext>
              </c:extLst>
            </c:dLbl>
            <c:dLbl>
              <c:idx val="3"/>
              <c:layout>
                <c:manualLayout>
                  <c:x val="1.2532978015181945E-3"/>
                  <c:y val="0.2352775273877530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F33-492E-A59E-9F281D073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1'!$B$2:$E$2</c:f>
              <c:numCache>
                <c:formatCode>#,##0.0</c:formatCode>
                <c:ptCount val="4"/>
                <c:pt idx="0">
                  <c:v>4879.8</c:v>
                </c:pt>
                <c:pt idx="1">
                  <c:v>5500.4</c:v>
                </c:pt>
                <c:pt idx="2">
                  <c:v>5929.6</c:v>
                </c:pt>
                <c:pt idx="3">
                  <c:v>5466.3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33-492E-A59E-9F281D073D83}"/>
            </c:ext>
          </c:extLst>
        </c:ser>
        <c:ser>
          <c:idx val="1"/>
          <c:order val="1"/>
          <c:tx>
            <c:strRef>
              <c:f>'слайд 1'!$A$3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1.2532978015182877E-3"/>
                  <c:y val="0.2598587615924445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F33-492E-A59E-9F281D073D83}"/>
                </c:ext>
              </c:extLst>
            </c:dLbl>
            <c:dLbl>
              <c:idx val="1"/>
              <c:layout>
                <c:manualLayout>
                  <c:x val="2.5065956030365282E-3"/>
                  <c:y val="0.3055096251154412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F33-492E-A59E-9F281D073D83}"/>
                </c:ext>
              </c:extLst>
            </c:dLbl>
            <c:dLbl>
              <c:idx val="2"/>
              <c:layout>
                <c:manualLayout>
                  <c:x val="3.7598934045548591E-3"/>
                  <c:y val="0.2949748104562874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F33-492E-A59E-9F281D073D83}"/>
                </c:ext>
              </c:extLst>
            </c:dLbl>
            <c:dLbl>
              <c:idx val="3"/>
              <c:layout>
                <c:manualLayout>
                  <c:x val="5.0131912060730538E-3"/>
                  <c:y val="0.2247427127285999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F33-492E-A59E-9F281D073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1'!$B$3:$E$3</c:f>
              <c:numCache>
                <c:formatCode>#,##0.0</c:formatCode>
                <c:ptCount val="4"/>
                <c:pt idx="0">
                  <c:v>5004.7</c:v>
                </c:pt>
                <c:pt idx="1">
                  <c:v>5649.6</c:v>
                </c:pt>
                <c:pt idx="2">
                  <c:v>6096.1</c:v>
                </c:pt>
                <c:pt idx="3">
                  <c:v>5647.6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33-492E-A59E-9F281D073D83}"/>
            </c:ext>
          </c:extLst>
        </c:ser>
        <c:ser>
          <c:idx val="2"/>
          <c:order val="2"/>
          <c:tx>
            <c:strRef>
              <c:f>'слайд 1'!$A$4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p3d/>
          </c:spPr>
          <c:dLbls>
            <c:dLbl>
              <c:idx val="0"/>
              <c:layout>
                <c:manualLayout>
                  <c:x val="6.5171485678950855E-2"/>
                  <c:y val="4.916274491370323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F33-492E-A59E-9F281D073D83}"/>
                </c:ext>
              </c:extLst>
            </c:dLbl>
            <c:dLbl>
              <c:idx val="1"/>
              <c:layout>
                <c:manualLayout>
                  <c:x val="5.1385209862249773E-2"/>
                  <c:y val="2.809283909107499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F33-492E-A59E-9F281D073D83}"/>
                </c:ext>
              </c:extLst>
            </c:dLbl>
            <c:dLbl>
              <c:idx val="2"/>
              <c:layout>
                <c:manualLayout>
                  <c:x val="4.2612125251621745E-2"/>
                  <c:y val="2.809283909107499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F33-492E-A59E-9F281D073D83}"/>
                </c:ext>
              </c:extLst>
            </c:dLbl>
            <c:dLbl>
              <c:idx val="3"/>
              <c:layout>
                <c:manualLayout>
                  <c:x val="6.1411592274395854E-2"/>
                  <c:y val="3.160444397745940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F33-492E-A59E-9F281D073D8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1'!$B$1:$E$1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1'!$B$4:$E$4</c:f>
              <c:numCache>
                <c:formatCode>#,##0.0</c:formatCode>
                <c:ptCount val="4"/>
                <c:pt idx="0">
                  <c:v>-124.89999999999966</c:v>
                </c:pt>
                <c:pt idx="1">
                  <c:v>-149.20000000000073</c:v>
                </c:pt>
                <c:pt idx="2">
                  <c:v>-166.5</c:v>
                </c:pt>
                <c:pt idx="3">
                  <c:v>-181.30000000000021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33-492E-A59E-9F281D073D83}"/>
            </c:ext>
          </c:extLst>
        </c:ser>
        <c:shape val="box"/>
        <c:axId val="31439488"/>
        <c:axId val="31551872"/>
        <c:axId val="0"/>
      </c:bar3DChart>
      <c:catAx>
        <c:axId val="314394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31551872"/>
        <c:crosses val="autoZero"/>
        <c:auto val="1"/>
        <c:lblAlgn val="ctr"/>
        <c:lblOffset val="100"/>
      </c:catAx>
      <c:valAx>
        <c:axId val="3155187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3143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1372457753125756E-2"/>
          <c:y val="1.764375276335747E-2"/>
          <c:w val="0.86341310784427749"/>
          <c:h val="0.77306117608422042"/>
        </c:manualLayout>
      </c:layout>
      <c:barChart>
        <c:barDir val="col"/>
        <c:grouping val="clustered"/>
        <c:ser>
          <c:idx val="0"/>
          <c:order val="0"/>
          <c:tx>
            <c:strRef>
              <c:f>'слайд 2'!$A$14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2'!$B$14:$E$14</c:f>
              <c:numCache>
                <c:formatCode>#,##0.0</c:formatCode>
                <c:ptCount val="4"/>
                <c:pt idx="0">
                  <c:v>1815.5</c:v>
                </c:pt>
                <c:pt idx="1">
                  <c:v>2088.4</c:v>
                </c:pt>
                <c:pt idx="2">
                  <c:v>2154.6999999999998</c:v>
                </c:pt>
                <c:pt idx="3">
                  <c:v>2320.4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33E-4CE2-B880-9D54C05B0281}"/>
            </c:ext>
          </c:extLst>
        </c:ser>
        <c:ser>
          <c:idx val="1"/>
          <c:order val="1"/>
          <c:tx>
            <c:strRef>
              <c:f>'слайд 2'!$A$15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2'!$B$15:$E$15</c:f>
              <c:numCache>
                <c:formatCode>#,##0.0</c:formatCode>
                <c:ptCount val="4"/>
                <c:pt idx="0">
                  <c:v>175.6</c:v>
                </c:pt>
                <c:pt idx="1">
                  <c:v>161.4</c:v>
                </c:pt>
                <c:pt idx="2">
                  <c:v>156.6</c:v>
                </c:pt>
                <c:pt idx="3">
                  <c:v>151.80000000000001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33E-4CE2-B880-9D54C05B0281}"/>
            </c:ext>
          </c:extLst>
        </c:ser>
        <c:ser>
          <c:idx val="2"/>
          <c:order val="2"/>
          <c:tx>
            <c:strRef>
              <c:f>'слайд 2'!$A$16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2'!$B$16:$E$16</c:f>
              <c:numCache>
                <c:formatCode>#,##0.0</c:formatCode>
                <c:ptCount val="4"/>
                <c:pt idx="0">
                  <c:v>2888.7</c:v>
                </c:pt>
                <c:pt idx="1">
                  <c:v>3250.6</c:v>
                </c:pt>
                <c:pt idx="2">
                  <c:v>3618.3</c:v>
                </c:pt>
                <c:pt idx="3">
                  <c:v>2994.1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33E-4CE2-B880-9D54C05B0281}"/>
            </c:ext>
          </c:extLst>
        </c:ser>
        <c:gapWidth val="219"/>
        <c:overlap val="-27"/>
        <c:axId val="32759168"/>
        <c:axId val="32793728"/>
      </c:barChart>
      <c:lineChart>
        <c:grouping val="standard"/>
        <c:ser>
          <c:idx val="3"/>
          <c:order val="3"/>
          <c:tx>
            <c:strRef>
              <c:f>'слайд 2'!$A$17</c:f>
              <c:strCache>
                <c:ptCount val="1"/>
                <c:pt idx="0">
                  <c:v>Всего доходов</c:v>
                </c:pt>
              </c:strCache>
            </c:strRef>
          </c:tx>
          <c:spPr>
            <a:ln w="34925" cap="rnd">
              <a:solidFill>
                <a:schemeClr val="accent6">
                  <a:lumMod val="75000"/>
                </a:schemeClr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2.0997375328084045E-2"/>
                  <c:y val="-8.352042380418091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33E-4CE2-B880-9D54C05B0281}"/>
                </c:ext>
              </c:extLst>
            </c:dLbl>
            <c:dLbl>
              <c:idx val="1"/>
              <c:layout>
                <c:manualLayout>
                  <c:x val="-2.6246719160104557E-3"/>
                  <c:y val="-6.424647984936983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33E-4CE2-B880-9D54C05B0281}"/>
                </c:ext>
              </c:extLst>
            </c:dLbl>
            <c:dLbl>
              <c:idx val="2"/>
              <c:layout>
                <c:manualLayout>
                  <c:x val="1.3123359580052508E-3"/>
                  <c:y val="-5.139718387949591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33E-4CE2-B880-9D54C05B02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2'!$B$13:$E$13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2'!$B$17:$E$17</c:f>
              <c:numCache>
                <c:formatCode>#,##0.0</c:formatCode>
                <c:ptCount val="4"/>
                <c:pt idx="0">
                  <c:v>4879.7999999999993</c:v>
                </c:pt>
                <c:pt idx="1">
                  <c:v>5500.4</c:v>
                </c:pt>
                <c:pt idx="2">
                  <c:v>5929.6</c:v>
                </c:pt>
                <c:pt idx="3">
                  <c:v>5466.3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33E-4CE2-B880-9D54C05B0281}"/>
            </c:ext>
          </c:extLst>
        </c:ser>
        <c:marker val="1"/>
        <c:axId val="32759168"/>
        <c:axId val="32793728"/>
      </c:lineChart>
      <c:catAx>
        <c:axId val="327591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32793728"/>
        <c:crosses val="autoZero"/>
        <c:auto val="1"/>
        <c:lblAlgn val="ctr"/>
        <c:lblOffset val="100"/>
      </c:catAx>
      <c:valAx>
        <c:axId val="32793728"/>
        <c:scaling>
          <c:orientation val="minMax"/>
        </c:scaling>
        <c:axPos val="l"/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3275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561020389692667"/>
          <c:y val="0.88675272309292197"/>
          <c:w val="0.75779613613872165"/>
          <c:h val="8.9487528820751103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0544952714244106"/>
          <c:y val="8.337014967895939E-3"/>
          <c:w val="0.69455042551499269"/>
          <c:h val="0.79921667070388269"/>
        </c:manualLayout>
      </c:layout>
      <c:barChart>
        <c:barDir val="bar"/>
        <c:grouping val="stacked"/>
        <c:ser>
          <c:idx val="0"/>
          <c:order val="0"/>
          <c:tx>
            <c:strRef>
              <c:f>'слайд 2'!$A$21</c:f>
              <c:strCache>
                <c:ptCount val="1"/>
                <c:pt idx="0">
                  <c:v>Налоговые поступления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/>
                      <a:t>3</a:t>
                    </a:r>
                    <a:r>
                      <a:rPr lang="en-US" dirty="0"/>
                      <a:t>7,2%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C3-4CE4-905E-B02DFCA6D17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/>
                      <a:t>3</a:t>
                    </a:r>
                    <a:r>
                      <a:rPr lang="en-US" dirty="0"/>
                      <a:t>8,0%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C3-4CE4-905E-B02DFCA6D17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/>
                      <a:t>3</a:t>
                    </a:r>
                    <a:r>
                      <a:rPr lang="en-US" dirty="0"/>
                      <a:t>6,3%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C3-4CE4-905E-B02DFCA6D17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/>
                      <a:t>4</a:t>
                    </a:r>
                    <a:r>
                      <a:rPr lang="en-US" dirty="0"/>
                      <a:t>2,4%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C3-4CE4-905E-B02DFCA6D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2'!$B$20:$E$20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2'!$B$21:$E$21</c:f>
              <c:numCache>
                <c:formatCode>#,##0.0</c:formatCode>
                <c:ptCount val="4"/>
                <c:pt idx="0">
                  <c:v>37.204393622689452</c:v>
                </c:pt>
                <c:pt idx="1">
                  <c:v>37.968147771071202</c:v>
                </c:pt>
                <c:pt idx="2">
                  <c:v>36.338032919589921</c:v>
                </c:pt>
                <c:pt idx="3">
                  <c:v>42.449188665093324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C3-4CE4-905E-B02DFCA6D171}"/>
            </c:ext>
          </c:extLst>
        </c:ser>
        <c:ser>
          <c:idx val="1"/>
          <c:order val="1"/>
          <c:tx>
            <c:strRef>
              <c:f>'слайд 2'!$A$22</c:f>
              <c:strCache>
                <c:ptCount val="1"/>
                <c:pt idx="0">
                  <c:v>Неналоговые поступления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2388059701492428E-2"/>
                  <c:y val="-8.059114468966076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3</a:t>
                    </a:r>
                    <a:r>
                      <a:rPr lang="en-US" dirty="0"/>
                      <a:t>,6%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8C3-4CE4-905E-B02DFCA6D171}"/>
                </c:ext>
              </c:extLst>
            </c:dLbl>
            <c:dLbl>
              <c:idx val="1"/>
              <c:layout>
                <c:manualLayout>
                  <c:x val="9.9502487562189244E-3"/>
                  <c:y val="-9.1707164646855258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2</a:t>
                    </a:r>
                    <a:r>
                      <a:rPr lang="en-US" dirty="0"/>
                      <a:t>,9%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8C3-4CE4-905E-B02DFCA6D171}"/>
                </c:ext>
              </c:extLst>
            </c:dLbl>
            <c:dLbl>
              <c:idx val="2"/>
              <c:layout>
                <c:manualLayout>
                  <c:x val="4.9751243781094495E-2"/>
                  <c:y val="-7.781213970036202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2</a:t>
                    </a:r>
                    <a:r>
                      <a:rPr lang="en-US" dirty="0"/>
                      <a:t>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6032240372938463E-2"/>
                      <c:h val="7.783992975025498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D8C3-4CE4-905E-B02DFCA6D171}"/>
                </c:ext>
              </c:extLst>
            </c:dLbl>
            <c:dLbl>
              <c:idx val="3"/>
              <c:layout>
                <c:manualLayout>
                  <c:x val="9.9502487562188168E-3"/>
                  <c:y val="-8.059114468966076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2</a:t>
                    </a:r>
                    <a:r>
                      <a:rPr lang="en-US" dirty="0"/>
                      <a:t>,8%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8C3-4CE4-905E-B02DFCA6D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2'!$B$20:$E$20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2'!$B$22:$E$22</c:f>
              <c:numCache>
                <c:formatCode>#,##0.0</c:formatCode>
                <c:ptCount val="4"/>
                <c:pt idx="0">
                  <c:v>3.5985081355793267</c:v>
                </c:pt>
                <c:pt idx="1">
                  <c:v>2.9343320485782853</c:v>
                </c:pt>
                <c:pt idx="2">
                  <c:v>2.6409875876956312</c:v>
                </c:pt>
                <c:pt idx="3">
                  <c:v>2.7770155315295542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C3-4CE4-905E-B02DFCA6D171}"/>
            </c:ext>
          </c:extLst>
        </c:ser>
        <c:ser>
          <c:idx val="2"/>
          <c:order val="2"/>
          <c:tx>
            <c:strRef>
              <c:f>'слайд 2'!$A$23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9800995024875677E-2"/>
                  <c:y val="-1.38950249464932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swald" panose="020B0604020202020204" charset="-52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5</a:t>
                    </a:r>
                    <a:r>
                      <a:rPr lang="en-US" dirty="0"/>
                      <a:t>9,2%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4827104634308771"/>
                      <c:h val="5.83868948251644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D8C3-4CE4-905E-B02DFCA6D17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 dirty="0"/>
                      <a:t>5</a:t>
                    </a:r>
                    <a:r>
                      <a:rPr lang="en-US" dirty="0"/>
                      <a:t>9,1%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D8C3-4CE4-905E-B02DFCA6D171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b="1" dirty="0"/>
                      <a:t>6</a:t>
                    </a:r>
                    <a:r>
                      <a:rPr lang="en-US" dirty="0"/>
                      <a:t>1,0%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8C3-4CE4-905E-B02DFCA6D171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b="1" dirty="0"/>
                      <a:t>5</a:t>
                    </a:r>
                    <a:r>
                      <a:rPr lang="en-US" dirty="0"/>
                      <a:t>4,8%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8C3-4CE4-905E-B02DFCA6D1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'слайд 2'!$B$20:$E$20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'слайд 2'!$B$23:$E$23</c:f>
              <c:numCache>
                <c:formatCode>#,##0.0</c:formatCode>
                <c:ptCount val="4"/>
                <c:pt idx="0">
                  <c:v>59.197098241731219</c:v>
                </c:pt>
                <c:pt idx="1">
                  <c:v>59.097520180350529</c:v>
                </c:pt>
                <c:pt idx="2">
                  <c:v>61.020979492714496</c:v>
                </c:pt>
                <c:pt idx="3">
                  <c:v>54.773795803377062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C3-4CE4-905E-B02DFCA6D171}"/>
            </c:ext>
          </c:extLst>
        </c:ser>
        <c:overlap val="100"/>
        <c:axId val="66107264"/>
        <c:axId val="66108800"/>
      </c:barChart>
      <c:catAx>
        <c:axId val="6610726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66108800"/>
        <c:crosses val="autoZero"/>
        <c:auto val="1"/>
        <c:lblAlgn val="ctr"/>
        <c:lblOffset val="100"/>
      </c:catAx>
      <c:valAx>
        <c:axId val="66108800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6610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5455950857244932"/>
          <c:y val="0"/>
          <c:w val="0.56838184743036169"/>
          <c:h val="0.85940337517148968"/>
        </c:manualLayout>
      </c:layout>
      <c:barChart>
        <c:barDir val="bar"/>
        <c:grouping val="stacked"/>
        <c:ser>
          <c:idx val="0"/>
          <c:order val="0"/>
          <c:tx>
            <c:strRef>
              <c:f>'налоговые доходы'!$A$2</c:f>
              <c:strCache>
                <c:ptCount val="1"/>
                <c:pt idx="0">
                  <c:v>  Налог на доходы физических лиц 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доходы'!$B$2:$E$2</c:f>
              <c:numCache>
                <c:formatCode>#,##0.0</c:formatCode>
                <c:ptCount val="4"/>
                <c:pt idx="0">
                  <c:v>1499.5</c:v>
                </c:pt>
                <c:pt idx="1">
                  <c:v>1709.4</c:v>
                </c:pt>
                <c:pt idx="2">
                  <c:v>1752.4</c:v>
                </c:pt>
                <c:pt idx="3">
                  <c:v>1901.3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76B-4154-B02C-FF6F37DFA2A8}"/>
            </c:ext>
          </c:extLst>
        </c:ser>
        <c:ser>
          <c:idx val="1"/>
          <c:order val="1"/>
          <c:tx>
            <c:strRef>
              <c:f>'налоговые доходы'!$A$3</c:f>
              <c:strCache>
                <c:ptCount val="1"/>
                <c:pt idx="0">
                  <c:v>  Акцизы по подакцизным товарам 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2.1693844721022815E-2"/>
                  <c:y val="-0.1320388798002309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6B-4154-B02C-FF6F37DFA2A8}"/>
                </c:ext>
              </c:extLst>
            </c:dLbl>
            <c:dLbl>
              <c:idx val="1"/>
              <c:layout>
                <c:manualLayout>
                  <c:x val="1.2027491408934709E-2"/>
                  <c:y val="-9.552909849651826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6B-4154-B02C-FF6F37DFA2A8}"/>
                </c:ext>
              </c:extLst>
            </c:dLbl>
            <c:dLbl>
              <c:idx val="2"/>
              <c:layout>
                <c:manualLayout>
                  <c:x val="2.7724240115146896E-2"/>
                  <c:y val="-0.1053722061344373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76B-4154-B02C-FF6F37DFA2A8}"/>
                </c:ext>
              </c:extLst>
            </c:dLbl>
            <c:dLbl>
              <c:idx val="3"/>
              <c:layout>
                <c:manualLayout>
                  <c:x val="6.6733553467106937E-3"/>
                  <c:y val="-7.07420133181138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6B-4154-B02C-FF6F37DFA2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доходы'!$B$3:$E$3</c:f>
              <c:numCache>
                <c:formatCode>#,##0.0</c:formatCode>
                <c:ptCount val="4"/>
                <c:pt idx="0">
                  <c:v>21.2</c:v>
                </c:pt>
                <c:pt idx="1">
                  <c:v>24.5</c:v>
                </c:pt>
                <c:pt idx="2">
                  <c:v>33.5</c:v>
                </c:pt>
                <c:pt idx="3">
                  <c:v>35.700000000000003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76B-4154-B02C-FF6F37DFA2A8}"/>
            </c:ext>
          </c:extLst>
        </c:ser>
        <c:ser>
          <c:idx val="2"/>
          <c:order val="2"/>
          <c:tx>
            <c:strRef>
              <c:f>'налоговые доходы'!$A$4</c:f>
              <c:strCache>
                <c:ptCount val="1"/>
                <c:pt idx="0">
                  <c:v>  Налоги на совокупный доход 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доходы'!$B$4:$E$4</c:f>
              <c:numCache>
                <c:formatCode>#,##0.0</c:formatCode>
                <c:ptCount val="4"/>
                <c:pt idx="0">
                  <c:v>224.2</c:v>
                </c:pt>
                <c:pt idx="1">
                  <c:v>252.2</c:v>
                </c:pt>
                <c:pt idx="2">
                  <c:v>261</c:v>
                </c:pt>
                <c:pt idx="3">
                  <c:v>271.89999999999969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76B-4154-B02C-FF6F37DFA2A8}"/>
            </c:ext>
          </c:extLst>
        </c:ser>
        <c:ser>
          <c:idx val="3"/>
          <c:order val="3"/>
          <c:tx>
            <c:strRef>
              <c:f>'налоговые доходы'!$A$5</c:f>
              <c:strCache>
                <c:ptCount val="1"/>
                <c:pt idx="0">
                  <c:v>  Налоги на имущество 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1.9764964863263082E-2"/>
                  <c:y val="-0.1120388745508858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76B-4154-B02C-FF6F37DFA2A8}"/>
                </c:ext>
              </c:extLst>
            </c:dLbl>
            <c:dLbl>
              <c:idx val="1"/>
              <c:layout>
                <c:manualLayout>
                  <c:x val="1.5053763440860221E-2"/>
                  <c:y val="-0.1185488500128215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76B-4154-B02C-FF6F37DFA2A8}"/>
                </c:ext>
              </c:extLst>
            </c:dLbl>
            <c:dLbl>
              <c:idx val="2"/>
              <c:layout>
                <c:manualLayout>
                  <c:x val="1.5031580729828138E-2"/>
                  <c:y val="-0.1253722113837823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6B-4154-B02C-FF6F37DFA2A8}"/>
                </c:ext>
              </c:extLst>
            </c:dLbl>
            <c:dLbl>
              <c:idx val="3"/>
              <c:layout>
                <c:manualLayout>
                  <c:x val="9.2451104902209046E-3"/>
                  <c:y val="-7.07420133181138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6B-4154-B02C-FF6F37DFA2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доходы'!$B$5:$E$5</c:f>
              <c:numCache>
                <c:formatCode>#,##0.0</c:formatCode>
                <c:ptCount val="4"/>
                <c:pt idx="0">
                  <c:v>55.3</c:v>
                </c:pt>
                <c:pt idx="1">
                  <c:v>71</c:v>
                </c:pt>
                <c:pt idx="2">
                  <c:v>75</c:v>
                </c:pt>
                <c:pt idx="3">
                  <c:v>77.3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6B-4154-B02C-FF6F37DFA2A8}"/>
            </c:ext>
          </c:extLst>
        </c:ser>
        <c:ser>
          <c:idx val="4"/>
          <c:order val="4"/>
          <c:tx>
            <c:strRef>
              <c:f>'налоговые доходы'!$A$6</c:f>
              <c:strCache>
                <c:ptCount val="1"/>
                <c:pt idx="0">
                  <c:v>  Государственная пошлина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4.8109965635738702E-2"/>
                  <c:y val="-2.729402814186233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76B-4154-B02C-FF6F37DFA2A8}"/>
                </c:ext>
              </c:extLst>
            </c:dLbl>
            <c:dLbl>
              <c:idx val="1"/>
              <c:layout>
                <c:manualLayout>
                  <c:x val="5.1546391752577317E-2"/>
                  <c:y val="-1.364701407093122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6B-4154-B02C-FF6F37DFA2A8}"/>
                </c:ext>
              </c:extLst>
            </c:dLbl>
            <c:dLbl>
              <c:idx val="2"/>
              <c:layout>
                <c:manualLayout>
                  <c:x val="5.3264604810996673E-2"/>
                  <c:y val="-3.070578165959511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76B-4154-B02C-FF6F37DFA2A8}"/>
                </c:ext>
              </c:extLst>
            </c:dLbl>
            <c:dLbl>
              <c:idx val="3"/>
              <c:layout>
                <c:manualLayout>
                  <c:x val="4.6391752577319555E-2"/>
                  <c:y val="-5.117630276599180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6B-4154-B02C-FF6F37DFA2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доходы'!$B$6:$E$6</c:f>
              <c:numCache>
                <c:formatCode>#,##0.0</c:formatCode>
                <c:ptCount val="4"/>
                <c:pt idx="0">
                  <c:v>15.3</c:v>
                </c:pt>
                <c:pt idx="1">
                  <c:v>31.3</c:v>
                </c:pt>
                <c:pt idx="2">
                  <c:v>32.800000000000004</c:v>
                </c:pt>
                <c:pt idx="3">
                  <c:v>34.200000000000003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76B-4154-B02C-FF6F37DFA2A8}"/>
            </c:ext>
          </c:extLst>
        </c:ser>
        <c:overlap val="100"/>
        <c:axId val="67345792"/>
        <c:axId val="67359872"/>
      </c:barChart>
      <c:catAx>
        <c:axId val="6734579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67359872"/>
        <c:crosses val="autoZero"/>
        <c:auto val="1"/>
        <c:lblAlgn val="ctr"/>
        <c:lblOffset val="100"/>
      </c:catAx>
      <c:valAx>
        <c:axId val="67359872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6734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207950215900556"/>
          <c:y val="0.10096958030697646"/>
          <c:w val="0.22146888493777003"/>
          <c:h val="0.7780605716694416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8489345904130411E-2"/>
          <c:y val="0.21929349578141322"/>
          <c:w val="0.71129662246166603"/>
          <c:h val="0.30253491810172428"/>
        </c:manualLayout>
      </c:layout>
      <c:lineChart>
        <c:grouping val="standard"/>
        <c:ser>
          <c:idx val="0"/>
          <c:order val="0"/>
          <c:tx>
            <c:strRef>
              <c:f>'налоговые доходы'!$A$12</c:f>
              <c:strCache>
                <c:ptCount val="1"/>
                <c:pt idx="0">
                  <c:v>  Налог на доходы физических лиц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доходы'!$B$12:$E$12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9C3-40D3-9A50-BCBBC5DBAD06}"/>
            </c:ext>
          </c:extLst>
        </c:ser>
        <c:ser>
          <c:idx val="1"/>
          <c:order val="1"/>
          <c:tx>
            <c:strRef>
              <c:f>'налоговые доходы'!$A$13</c:f>
              <c:strCache>
                <c:ptCount val="1"/>
                <c:pt idx="0">
                  <c:v>  Акцизы по подакцизным товарам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доходы'!$B$13:$E$13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9C3-40D3-9A50-BCBBC5DBAD06}"/>
            </c:ext>
          </c:extLst>
        </c:ser>
        <c:ser>
          <c:idx val="2"/>
          <c:order val="2"/>
          <c:tx>
            <c:strRef>
              <c:f>'налоговые доходы'!$A$14</c:f>
              <c:strCache>
                <c:ptCount val="1"/>
                <c:pt idx="0">
                  <c:v>  Налоги на совокупный доход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доходы'!$B$14:$E$14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9C3-40D3-9A50-BCBBC5DBAD06}"/>
            </c:ext>
          </c:extLst>
        </c:ser>
        <c:ser>
          <c:idx val="3"/>
          <c:order val="3"/>
          <c:tx>
            <c:strRef>
              <c:f>'налоговые доходы'!$A$15</c:f>
              <c:strCache>
                <c:ptCount val="1"/>
                <c:pt idx="0">
                  <c:v>  Налоги на имущество 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доходы'!$B$15:$E$15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9C3-40D3-9A50-BCBBC5DBAD06}"/>
            </c:ext>
          </c:extLst>
        </c:ser>
        <c:ser>
          <c:idx val="4"/>
          <c:order val="4"/>
          <c:tx>
            <c:strRef>
              <c:f>'налоговые доходы'!$A$16</c:f>
              <c:strCache>
                <c:ptCount val="1"/>
                <c:pt idx="0">
                  <c:v>  Государственная пошлина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доходы'!$B$16:$E$16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9C3-40D3-9A50-BCBBC5DBAD06}"/>
            </c:ext>
          </c:extLst>
        </c:ser>
        <c:ser>
          <c:idx val="5"/>
          <c:order val="5"/>
          <c:tx>
            <c:strRef>
              <c:f>'налоговые доходы'!$A$17</c:f>
              <c:strCache>
                <c:ptCount val="1"/>
                <c:pt idx="0">
                  <c:v>Всего налоговых доходов</c:v>
                </c:pt>
              </c:strCache>
            </c:strRef>
          </c:tx>
          <c:spPr>
            <a:ln w="3810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645569620253233E-3"/>
                  <c:y val="-0.1743350331053535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9C3-40D3-9A50-BCBBC5DBAD06}"/>
                </c:ext>
              </c:extLst>
            </c:dLbl>
            <c:dLbl>
              <c:idx val="1"/>
              <c:layout>
                <c:manualLayout>
                  <c:x val="0"/>
                  <c:y val="-0.1079216871604569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C3-40D3-9A50-BCBBC5DBAD06}"/>
                </c:ext>
              </c:extLst>
            </c:dLbl>
            <c:dLbl>
              <c:idx val="2"/>
              <c:layout>
                <c:manualLayout>
                  <c:x val="2.1097046413502156E-3"/>
                  <c:y val="-9.102223605107301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C3-40D3-9A50-BCBBC5DBAD0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'налоговые доходы'!$B$11:$E$11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'налоговые доходы'!$B$17:$E$17</c:f>
              <c:numCache>
                <c:formatCode>#,##0.0</c:formatCode>
                <c:ptCount val="4"/>
                <c:pt idx="0">
                  <c:v>1815.5</c:v>
                </c:pt>
                <c:pt idx="1">
                  <c:v>2088.4000000000005</c:v>
                </c:pt>
                <c:pt idx="2">
                  <c:v>2154.7000000000003</c:v>
                </c:pt>
                <c:pt idx="3">
                  <c:v>2320.4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9C3-40D3-9A50-BCBBC5DBAD06}"/>
            </c:ext>
          </c:extLst>
        </c:ser>
        <c:marker val="1"/>
        <c:axId val="75936128"/>
        <c:axId val="75937664"/>
      </c:lineChart>
      <c:catAx>
        <c:axId val="759361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75937664"/>
        <c:crosses val="autoZero"/>
        <c:auto val="1"/>
        <c:lblAlgn val="ctr"/>
        <c:lblOffset val="100"/>
      </c:catAx>
      <c:valAx>
        <c:axId val="75937664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7593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4175988485310323"/>
          <c:y val="4.4032972188284031E-2"/>
          <c:w val="0.51761112522224972"/>
          <c:h val="0.87660606332160151"/>
        </c:manualLayout>
      </c:layout>
      <c:barChart>
        <c:barDir val="bar"/>
        <c:grouping val="stacked"/>
        <c:ser>
          <c:idx val="0"/>
          <c:order val="0"/>
          <c:tx>
            <c:strRef>
              <c:f>'неналоговые расходы'!$A$2</c:f>
              <c:strCache>
                <c:ptCount val="1"/>
                <c:pt idx="0">
                  <c:v>Доходы от использования  муниципального имущества 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расходы'!$B$2:$E$2</c:f>
              <c:numCache>
                <c:formatCode>#,##0.0</c:formatCode>
                <c:ptCount val="4"/>
                <c:pt idx="0">
                  <c:v>138.80000000000001</c:v>
                </c:pt>
                <c:pt idx="1">
                  <c:v>128.19999999999999</c:v>
                </c:pt>
                <c:pt idx="2">
                  <c:v>124.3</c:v>
                </c:pt>
                <c:pt idx="3">
                  <c:v>122.3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07E-410A-AB19-9FAD578F9E3C}"/>
            </c:ext>
          </c:extLst>
        </c:ser>
        <c:ser>
          <c:idx val="1"/>
          <c:order val="1"/>
          <c:tx>
            <c:strRef>
              <c:f>'неналоговые расходы'!$A$3</c:f>
              <c:strCache>
                <c:ptCount val="1"/>
                <c:pt idx="0">
                  <c:v>Доходы от продажи материальных и нематериальных активов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расходы'!$B$3:$E$3</c:f>
              <c:numCache>
                <c:formatCode>#,##0.0</c:formatCode>
                <c:ptCount val="4"/>
                <c:pt idx="0">
                  <c:v>30.4</c:v>
                </c:pt>
                <c:pt idx="1">
                  <c:v>25.6</c:v>
                </c:pt>
                <c:pt idx="2">
                  <c:v>25.1</c:v>
                </c:pt>
                <c:pt idx="3">
                  <c:v>22.4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07E-410A-AB19-9FAD578F9E3C}"/>
            </c:ext>
          </c:extLst>
        </c:ser>
        <c:ser>
          <c:idx val="2"/>
          <c:order val="2"/>
          <c:tx>
            <c:strRef>
              <c:f>'неналоговые расходы'!$A$4</c:f>
              <c:strCache>
                <c:ptCount val="1"/>
                <c:pt idx="0">
                  <c:v>Штрафные санкции, возмещения ущерба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5.2410901467505331E-3"/>
                  <c:y val="-0.1151631580308966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07E-410A-AB19-9FAD578F9E3C}"/>
                </c:ext>
              </c:extLst>
            </c:dLbl>
            <c:dLbl>
              <c:idx val="1"/>
              <c:layout>
                <c:manualLayout>
                  <c:x val="1.0482180293501075E-3"/>
                  <c:y val="-0.1253246131512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07E-410A-AB19-9FAD578F9E3C}"/>
                </c:ext>
              </c:extLst>
            </c:dLbl>
            <c:dLbl>
              <c:idx val="2"/>
              <c:layout>
                <c:manualLayout>
                  <c:x val="1.2578616352201245E-2"/>
                  <c:y val="-0.1253246131512699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07E-410A-AB19-9FAD578F9E3C}"/>
                </c:ext>
              </c:extLst>
            </c:dLbl>
            <c:dLbl>
              <c:idx val="3"/>
              <c:layout>
                <c:manualLayout>
                  <c:x val="1.1530398322851153E-2"/>
                  <c:y val="-9.822739949694145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7E-410A-AB19-9FAD578F9E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расходы'!$B$4:$E$4</c:f>
              <c:numCache>
                <c:formatCode>#,##0.0</c:formatCode>
                <c:ptCount val="4"/>
                <c:pt idx="0">
                  <c:v>3.6</c:v>
                </c:pt>
                <c:pt idx="1">
                  <c:v>4.0999999999999996</c:v>
                </c:pt>
                <c:pt idx="2">
                  <c:v>4</c:v>
                </c:pt>
                <c:pt idx="3">
                  <c:v>4.4000000000000004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07E-410A-AB19-9FAD578F9E3C}"/>
            </c:ext>
          </c:extLst>
        </c:ser>
        <c:ser>
          <c:idx val="3"/>
          <c:order val="3"/>
          <c:tx>
            <c:strRef>
              <c:f>'неналоговые расходы'!$A$5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2.935010482180294E-2"/>
                  <c:y val="-1.016145512037324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D07E-410A-AB19-9FAD578F9E3C}"/>
                </c:ext>
              </c:extLst>
            </c:dLbl>
            <c:dLbl>
              <c:idx val="1"/>
              <c:layout>
                <c:manualLayout>
                  <c:x val="2.2012578616352158E-2"/>
                  <c:y val="-3.387151706791090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07E-410A-AB19-9FAD578F9E3C}"/>
                </c:ext>
              </c:extLst>
            </c:dLbl>
            <c:dLbl>
              <c:idx val="2"/>
              <c:layout>
                <c:manualLayout>
                  <c:x val="2.8301886792452748E-2"/>
                  <c:y val="-3.048436536111982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07E-410A-AB19-9FAD578F9E3C}"/>
                </c:ext>
              </c:extLst>
            </c:dLbl>
            <c:dLbl>
              <c:idx val="3"/>
              <c:layout>
                <c:manualLayout>
                  <c:x val="2.7253668763102756E-2"/>
                  <c:y val="-2.371006194753753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D07E-410A-AB19-9FAD578F9E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расходы'!$B$5:$E$5</c:f>
              <c:numCache>
                <c:formatCode>#,##0.0</c:formatCode>
                <c:ptCount val="4"/>
                <c:pt idx="0">
                  <c:v>2.8</c:v>
                </c:pt>
                <c:pt idx="1">
                  <c:v>3.5</c:v>
                </c:pt>
                <c:pt idx="2">
                  <c:v>3.2</c:v>
                </c:pt>
                <c:pt idx="3">
                  <c:v>2.6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07E-410A-AB19-9FAD578F9E3C}"/>
            </c:ext>
          </c:extLst>
        </c:ser>
        <c:overlap val="100"/>
        <c:axId val="76073984"/>
        <c:axId val="76092160"/>
      </c:barChart>
      <c:catAx>
        <c:axId val="76073984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76092160"/>
        <c:crosses val="autoZero"/>
        <c:auto val="1"/>
        <c:lblAlgn val="ctr"/>
        <c:lblOffset val="100"/>
      </c:catAx>
      <c:valAx>
        <c:axId val="76092160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7607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773683949883731"/>
          <c:y val="2.4184796596205909E-2"/>
          <c:w val="0.21339523597286225"/>
          <c:h val="0.9538723278506814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7.0418442917565313E-2"/>
          <c:y val="8.9292068479944267E-2"/>
          <c:w val="0.65526096260260469"/>
          <c:h val="0.51523301195756899"/>
        </c:manualLayout>
      </c:layout>
      <c:lineChart>
        <c:grouping val="standard"/>
        <c:ser>
          <c:idx val="0"/>
          <c:order val="0"/>
          <c:tx>
            <c:strRef>
              <c:f>'неналоговые расходы'!$A$10</c:f>
              <c:strCache>
                <c:ptCount val="1"/>
                <c:pt idx="0">
                  <c:v>Доходы от использования  муниципального имущества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расходы'!$B$10:$E$10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800-4401-9363-3A808B2C7273}"/>
            </c:ext>
          </c:extLst>
        </c:ser>
        <c:ser>
          <c:idx val="1"/>
          <c:order val="1"/>
          <c:tx>
            <c:strRef>
              <c:f>'неналоговые расходы'!$A$11</c:f>
              <c:strCache>
                <c:ptCount val="1"/>
                <c:pt idx="0">
                  <c:v>Доходы от продажи материальных и нематериальных активов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расходы'!$B$11:$E$11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800-4401-9363-3A808B2C7273}"/>
            </c:ext>
          </c:extLst>
        </c:ser>
        <c:ser>
          <c:idx val="2"/>
          <c:order val="2"/>
          <c:tx>
            <c:strRef>
              <c:f>'неналоговые расходы'!$A$12</c:f>
              <c:strCache>
                <c:ptCount val="1"/>
                <c:pt idx="0">
                  <c:v>Штрафные санкции, возмещения ущерба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расходы'!$B$12:$E$12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800-4401-9363-3A808B2C7273}"/>
            </c:ext>
          </c:extLst>
        </c:ser>
        <c:ser>
          <c:idx val="3"/>
          <c:order val="3"/>
          <c:tx>
            <c:strRef>
              <c:f>'неналоговые расходы'!$A$13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расходы'!$B$13:$E$13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800-4401-9363-3A808B2C7273}"/>
            </c:ext>
          </c:extLst>
        </c:ser>
        <c:ser>
          <c:idx val="4"/>
          <c:order val="4"/>
          <c:tx>
            <c:strRef>
              <c:f>'неналоговые расходы'!$A$14</c:f>
              <c:strCache>
                <c:ptCount val="1"/>
                <c:pt idx="0">
                  <c:v> Всего неналоговые доходы</c:v>
                </c:pt>
              </c:strCache>
            </c:strRef>
          </c:tx>
          <c:spPr>
            <a:ln w="3810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1.273885350318473E-2"/>
                  <c:y val="-0.1908566155862229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800-4401-9363-3A808B2C7273}"/>
                </c:ext>
              </c:extLst>
            </c:dLbl>
            <c:dLbl>
              <c:idx val="1"/>
              <c:layout>
                <c:manualLayout>
                  <c:x val="6.369426751592324E-3"/>
                  <c:y val="-0.11451396935173368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800-4401-9363-3A808B2C7273}"/>
                </c:ext>
              </c:extLst>
            </c:dLbl>
            <c:dLbl>
              <c:idx val="2"/>
              <c:layout>
                <c:manualLayout>
                  <c:x val="7.4309978768577496E-3"/>
                  <c:y val="-0.1208758565379411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800-4401-9363-3A808B2C72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'неналоговые расходы'!$B$9:$E$9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'неналоговые расходы'!$B$14:$E$14</c:f>
              <c:numCache>
                <c:formatCode>#,##0.0</c:formatCode>
                <c:ptCount val="4"/>
                <c:pt idx="0">
                  <c:v>175.60000000000002</c:v>
                </c:pt>
                <c:pt idx="1">
                  <c:v>161.4</c:v>
                </c:pt>
                <c:pt idx="2">
                  <c:v>156.6</c:v>
                </c:pt>
                <c:pt idx="3">
                  <c:v>151.69999999999999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800-4401-9363-3A808B2C7273}"/>
            </c:ext>
          </c:extLst>
        </c:ser>
        <c:marker val="1"/>
        <c:axId val="77281920"/>
        <c:axId val="77291904"/>
      </c:lineChart>
      <c:catAx>
        <c:axId val="772819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77291904"/>
        <c:crosses val="autoZero"/>
        <c:auto val="1"/>
        <c:lblAlgn val="ctr"/>
        <c:lblOffset val="100"/>
      </c:catAx>
      <c:valAx>
        <c:axId val="77291904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77281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495753715499004"/>
          <c:y val="0.43759032893645872"/>
          <c:w val="0.1862101910828029"/>
          <c:h val="0.1533755126017824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bar"/>
        <c:grouping val="stacked"/>
        <c:ser>
          <c:idx val="0"/>
          <c:order val="0"/>
          <c:tx>
            <c:strRef>
              <c:f>безвозмездные!$A$3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безвозмездные!$B$3:$E$3</c:f>
              <c:numCache>
                <c:formatCode>#,##0.0</c:formatCode>
                <c:ptCount val="4"/>
                <c:pt idx="0">
                  <c:v>182.1</c:v>
                </c:pt>
                <c:pt idx="1">
                  <c:v>159.9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0F0-49AE-AD15-DE56A25393E9}"/>
            </c:ext>
          </c:extLst>
        </c:ser>
        <c:ser>
          <c:idx val="1"/>
          <c:order val="1"/>
          <c:tx>
            <c:strRef>
              <c:f>безвозмездные!$A$4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безвозмездные!$B$4:$E$4</c:f>
              <c:numCache>
                <c:formatCode>#,##0.0</c:formatCode>
                <c:ptCount val="4"/>
                <c:pt idx="0">
                  <c:v>932.3</c:v>
                </c:pt>
                <c:pt idx="1">
                  <c:v>1105.0999999999999</c:v>
                </c:pt>
                <c:pt idx="2">
                  <c:v>1623</c:v>
                </c:pt>
                <c:pt idx="3">
                  <c:v>1000.7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0F0-49AE-AD15-DE56A25393E9}"/>
            </c:ext>
          </c:extLst>
        </c:ser>
        <c:ser>
          <c:idx val="2"/>
          <c:order val="2"/>
          <c:tx>
            <c:strRef>
              <c:f>безвозмездные!$A$5</c:f>
              <c:strCache>
                <c:ptCount val="1"/>
                <c:pt idx="0">
                  <c:v>Субвенции на реализацию гос.полномочий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безвозмездные!$B$5:$E$5</c:f>
              <c:numCache>
                <c:formatCode>#,##0.0</c:formatCode>
                <c:ptCount val="4"/>
                <c:pt idx="0">
                  <c:v>1696.6</c:v>
                </c:pt>
                <c:pt idx="1">
                  <c:v>1906.8</c:v>
                </c:pt>
                <c:pt idx="2">
                  <c:v>1917.5</c:v>
                </c:pt>
                <c:pt idx="3">
                  <c:v>1918.1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0F0-49AE-AD15-DE56A25393E9}"/>
            </c:ext>
          </c:extLst>
        </c:ser>
        <c:ser>
          <c:idx val="3"/>
          <c:order val="3"/>
          <c:tx>
            <c:strRef>
              <c:f>безвозмездные!$A$6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4.7249337438398126E-2"/>
                  <c:y val="-4.964539007092198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F0-49AE-AD15-DE56A25393E9}"/>
                </c:ext>
              </c:extLst>
            </c:dLbl>
            <c:dLbl>
              <c:idx val="1"/>
              <c:layout>
                <c:manualLayout>
                  <c:x val="5.1080364798268253E-2"/>
                  <c:y val="-3.9007092198581499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0F0-49AE-AD15-DE56A25393E9}"/>
                </c:ext>
              </c:extLst>
            </c:dLbl>
            <c:dLbl>
              <c:idx val="2"/>
              <c:layout>
                <c:manualLayout>
                  <c:x val="3.0648218878961016E-2"/>
                  <c:y val="-7.446808510638311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F0-49AE-AD15-DE56A25393E9}"/>
                </c:ext>
              </c:extLst>
            </c:dLbl>
            <c:dLbl>
              <c:idx val="3"/>
              <c:layout>
                <c:manualLayout>
                  <c:x val="4.0864291838614612E-2"/>
                  <c:y val="-3.546099290780143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0F0-49AE-AD15-DE56A25393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безвозмездные!$B$2:$E$2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безвозмездные!$B$6:$E$6</c:f>
              <c:numCache>
                <c:formatCode>#,##0.0</c:formatCode>
                <c:ptCount val="4"/>
                <c:pt idx="0">
                  <c:v>77.7</c:v>
                </c:pt>
                <c:pt idx="1">
                  <c:v>78.8</c:v>
                </c:pt>
                <c:pt idx="2">
                  <c:v>77.8</c:v>
                </c:pt>
                <c:pt idx="3">
                  <c:v>75.3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0F0-49AE-AD15-DE56A25393E9}"/>
            </c:ext>
          </c:extLst>
        </c:ser>
        <c:overlap val="100"/>
        <c:axId val="77549568"/>
        <c:axId val="77551104"/>
      </c:barChart>
      <c:catAx>
        <c:axId val="7754956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77551104"/>
        <c:crosses val="autoZero"/>
        <c:auto val="1"/>
        <c:lblAlgn val="ctr"/>
        <c:lblOffset val="100"/>
      </c:catAx>
      <c:valAx>
        <c:axId val="77551104"/>
        <c:scaling>
          <c:orientation val="minMax"/>
        </c:scaling>
        <c:delete val="1"/>
        <c:axPos val="b"/>
        <c:numFmt formatCode="#,##0.0" sourceLinked="1"/>
        <c:majorTickMark val="none"/>
        <c:tickLblPos val="none"/>
        <c:crossAx val="7754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223861456911516"/>
          <c:y val="8.3149606299212697E-2"/>
          <c:w val="0.18295564540036147"/>
          <c:h val="0.91526107108951815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1.1982570806100247E-2"/>
          <c:y val="8.714365916037671E-2"/>
          <c:w val="0.70665577342048069"/>
          <c:h val="0.67488802944295423"/>
        </c:manualLayout>
      </c:layout>
      <c:lineChart>
        <c:grouping val="stacked"/>
        <c:ser>
          <c:idx val="0"/>
          <c:order val="0"/>
          <c:tx>
            <c:strRef>
              <c:f>безвозмездные!$A$12</c:f>
              <c:strCache>
                <c:ptCount val="1"/>
                <c:pt idx="0">
                  <c:v>Дотации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безвозмездные!$B$12:$E$12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A67-48D0-9CEF-9A891DA3A34F}"/>
            </c:ext>
          </c:extLst>
        </c:ser>
        <c:ser>
          <c:idx val="1"/>
          <c:order val="1"/>
          <c:tx>
            <c:strRef>
              <c:f>безвозмездные!$A$13</c:f>
              <c:strCache>
                <c:ptCount val="1"/>
                <c:pt idx="0">
                  <c:v>Субсидии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безвозмездные!$B$13:$E$13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67-48D0-9CEF-9A891DA3A34F}"/>
            </c:ext>
          </c:extLst>
        </c:ser>
        <c:ser>
          <c:idx val="2"/>
          <c:order val="2"/>
          <c:tx>
            <c:strRef>
              <c:f>безвозмездные!$A$14</c:f>
              <c:strCache>
                <c:ptCount val="1"/>
                <c:pt idx="0">
                  <c:v>Субвенции на реализацию гос.полномочий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безвозмездные!$B$14:$E$14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A67-48D0-9CEF-9A891DA3A34F}"/>
            </c:ext>
          </c:extLst>
        </c:ser>
        <c:ser>
          <c:idx val="3"/>
          <c:order val="3"/>
          <c:tx>
            <c:strRef>
              <c:f>безвозмездные!$A$15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безвозмездные!$B$15:$E$15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A67-48D0-9CEF-9A891DA3A34F}"/>
            </c:ext>
          </c:extLst>
        </c:ser>
        <c:ser>
          <c:idx val="4"/>
          <c:order val="4"/>
          <c:tx>
            <c:strRef>
              <c:f>безвозмездные!$A$16</c:f>
              <c:strCache>
                <c:ptCount val="1"/>
                <c:pt idx="0">
                  <c:v>Всего безвозмезных поступлений</c:v>
                </c:pt>
              </c:strCache>
            </c:strRef>
          </c:tx>
          <c:spPr>
            <a:ln w="38100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>
                  <a:lumMod val="50000"/>
                </a:schemeClr>
              </a:solidFill>
              <a:ln w="38100">
                <a:solidFill>
                  <a:schemeClr val="accent6">
                    <a:lumMod val="50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3.1590413943355142E-2"/>
                  <c:y val="-0.134676564156945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A67-48D0-9CEF-9A891DA3A34F}"/>
                </c:ext>
              </c:extLst>
            </c:dLbl>
            <c:dLbl>
              <c:idx val="1"/>
              <c:layout>
                <c:manualLayout>
                  <c:x val="-8.7145969498910701E-3"/>
                  <c:y val="-0.1264000998066248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A67-48D0-9CEF-9A891DA3A34F}"/>
                </c:ext>
              </c:extLst>
            </c:dLbl>
            <c:dLbl>
              <c:idx val="2"/>
              <c:layout>
                <c:manualLayout>
                  <c:x val="1.0893246187363822E-3"/>
                  <c:y val="-6.337720666209220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0A67-48D0-9CEF-9A891DA3A34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безвозмездные!$B$11:$E$11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безвозмездные!$B$16:$E$16</c:f>
              <c:numCache>
                <c:formatCode>#,##0.0</c:formatCode>
                <c:ptCount val="4"/>
                <c:pt idx="0">
                  <c:v>2888.7</c:v>
                </c:pt>
                <c:pt idx="1">
                  <c:v>3250.6000000000004</c:v>
                </c:pt>
                <c:pt idx="2">
                  <c:v>3618.3</c:v>
                </c:pt>
                <c:pt idx="3">
                  <c:v>2994.1000000000004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A67-48D0-9CEF-9A891DA3A34F}"/>
            </c:ext>
          </c:extLst>
        </c:ser>
        <c:marker val="1"/>
        <c:axId val="77671808"/>
        <c:axId val="77681792"/>
      </c:lineChart>
      <c:catAx>
        <c:axId val="776718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77681792"/>
        <c:crosses val="autoZero"/>
        <c:auto val="1"/>
        <c:lblAlgn val="ctr"/>
        <c:lblOffset val="100"/>
      </c:catAx>
      <c:valAx>
        <c:axId val="77681792"/>
        <c:scaling>
          <c:orientation val="minMax"/>
        </c:scaling>
        <c:delete val="1"/>
        <c:axPos val="l"/>
        <c:numFmt formatCode="#,##0.0" sourceLinked="1"/>
        <c:majorTickMark val="none"/>
        <c:tickLblPos val="none"/>
        <c:crossAx val="7767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Oswald" panose="020B0604020202020204" charset="-52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 w="25400">
          <a:noFill/>
        </a:ln>
        <a:effectLst/>
        <a:sp3d/>
      </c:spPr>
    </c:sideWall>
    <c:backWall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1111111111111123E-2"/>
          <c:y val="5.0925925925925923E-2"/>
          <c:w val="0.93888888888888955"/>
          <c:h val="0.79081838728492249"/>
        </c:manualLayout>
      </c:layout>
      <c:bar3DChart>
        <c:barDir val="col"/>
        <c:grouping val="clustered"/>
        <c:ser>
          <c:idx val="0"/>
          <c:order val="0"/>
          <c:tx>
            <c:strRef>
              <c:f>дорож.фонд!$A$3</c:f>
              <c:strCache>
                <c:ptCount val="1"/>
                <c:pt idx="0">
                  <c:v>дорожный фонд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sp3d contourW="9525">
              <a:contourClr>
                <a:schemeClr val="accent1">
                  <a:shade val="95000"/>
                </a:schemeClr>
              </a:contourClr>
            </a:sp3d>
          </c:spPr>
          <c:dLbls>
            <c:dLbl>
              <c:idx val="0"/>
              <c:layout>
                <c:manualLayout>
                  <c:x val="1.4981273408239701E-2"/>
                  <c:y val="-7.775053221361698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22-41B4-BC2D-BA90C76930E3}"/>
                </c:ext>
              </c:extLst>
            </c:dLbl>
            <c:dLbl>
              <c:idx val="1"/>
              <c:layout>
                <c:manualLayout>
                  <c:x val="9.3632958801498269E-3"/>
                  <c:y val="-0.1140341139133047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522-41B4-BC2D-BA90C76930E3}"/>
                </c:ext>
              </c:extLst>
            </c:dLbl>
            <c:dLbl>
              <c:idx val="2"/>
              <c:layout>
                <c:manualLayout>
                  <c:x val="5.9925093632958802E-2"/>
                  <c:y val="-4.917710959029347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22-41B4-BC2D-BA90C76930E3}"/>
                </c:ext>
              </c:extLst>
            </c:dLbl>
            <c:dLbl>
              <c:idx val="3"/>
              <c:layout>
                <c:manualLayout>
                  <c:x val="4.868913857677893E-2"/>
                  <c:y val="-6.7383794585134688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522-41B4-BC2D-BA90C76930E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4">
                        <a:lumMod val="50000"/>
                      </a:schemeClr>
                    </a:solidFill>
                    <a:latin typeface="Oswald" panose="020B0604020202020204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дорож.фонд!$B$2:$E$2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дорож.фонд!$B$3:$E$3</c:f>
              <c:numCache>
                <c:formatCode>General</c:formatCode>
                <c:ptCount val="4"/>
                <c:pt idx="0">
                  <c:v>212.4</c:v>
                </c:pt>
                <c:pt idx="1">
                  <c:v>383.3</c:v>
                </c:pt>
                <c:pt idx="2">
                  <c:v>775</c:v>
                </c:pt>
                <c:pt idx="3">
                  <c:v>124.8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22-41B4-BC2D-BA90C76930E3}"/>
            </c:ext>
          </c:extLst>
        </c:ser>
        <c:shape val="box"/>
        <c:axId val="77853440"/>
        <c:axId val="77854976"/>
        <c:axId val="0"/>
      </c:bar3DChart>
      <c:catAx>
        <c:axId val="77853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Oswald" panose="020B0604020202020204" charset="-52"/>
                <a:ea typeface="+mn-ea"/>
                <a:cs typeface="+mn-cs"/>
              </a:defRPr>
            </a:pPr>
            <a:endParaRPr lang="ru-RU"/>
          </a:p>
        </c:txPr>
        <c:crossAx val="77854976"/>
        <c:crosses val="autoZero"/>
        <c:auto val="1"/>
        <c:lblAlgn val="ctr"/>
        <c:lblOffset val="100"/>
      </c:catAx>
      <c:valAx>
        <c:axId val="77854976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785344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1.2151547630500407E-2"/>
          <c:y val="0"/>
          <c:w val="0.72306266319128343"/>
          <c:h val="0.80548006580398457"/>
        </c:manualLayout>
      </c:layout>
      <c:bar3DChart>
        <c:barDir val="col"/>
        <c:grouping val="stacked"/>
        <c:ser>
          <c:idx val="0"/>
          <c:order val="0"/>
          <c:tx>
            <c:strRef>
              <c:f>'направления расходов'!$A$2</c:f>
              <c:strCache>
                <c:ptCount val="1"/>
                <c:pt idx="0">
                  <c:v>Социальный блок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расходов'!$B$2:$E$2</c:f>
              <c:numCache>
                <c:formatCode>General</c:formatCode>
                <c:ptCount val="4"/>
                <c:pt idx="0">
                  <c:v>3311.7999999999997</c:v>
                </c:pt>
                <c:pt idx="1">
                  <c:v>3307.9</c:v>
                </c:pt>
                <c:pt idx="2">
                  <c:v>3107.7000000000003</c:v>
                </c:pt>
                <c:pt idx="3">
                  <c:v>3143.7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A28-49AF-849D-057E41E320A4}"/>
            </c:ext>
          </c:extLst>
        </c:ser>
        <c:ser>
          <c:idx val="1"/>
          <c:order val="1"/>
          <c:tx>
            <c:strRef>
              <c:f>'направления расходов'!$A$3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chemeClr val="accent6"/>
            </a:solidFill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расходов'!$B$3:$E$3</c:f>
              <c:numCache>
                <c:formatCode>General</c:formatCode>
                <c:ptCount val="4"/>
                <c:pt idx="0">
                  <c:v>417.8</c:v>
                </c:pt>
                <c:pt idx="1">
                  <c:v>812.2</c:v>
                </c:pt>
                <c:pt idx="2">
                  <c:v>1188.8</c:v>
                </c:pt>
                <c:pt idx="3">
                  <c:v>531.79999999999995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A28-49AF-849D-057E41E320A4}"/>
            </c:ext>
          </c:extLst>
        </c:ser>
        <c:ser>
          <c:idx val="2"/>
          <c:order val="2"/>
          <c:tx>
            <c:strRef>
              <c:f>'направления расходов'!$A$4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расходов'!$B$4:$E$4</c:f>
              <c:numCache>
                <c:formatCode>General</c:formatCode>
                <c:ptCount val="4"/>
                <c:pt idx="0">
                  <c:v>817.6</c:v>
                </c:pt>
                <c:pt idx="1">
                  <c:v>1018.8</c:v>
                </c:pt>
                <c:pt idx="2">
                  <c:v>1238</c:v>
                </c:pt>
                <c:pt idx="3">
                  <c:v>1339.1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A28-49AF-849D-057E41E320A4}"/>
            </c:ext>
          </c:extLst>
        </c:ser>
        <c:ser>
          <c:idx val="3"/>
          <c:order val="3"/>
          <c:tx>
            <c:strRef>
              <c:f>'направления расходов'!$A$5</c:f>
              <c:strCache>
                <c:ptCount val="1"/>
                <c:pt idx="0">
                  <c:v>прочие отрасли</c:v>
                </c:pt>
              </c:strCache>
            </c:strRef>
          </c:tx>
          <c:spPr>
            <a:solidFill>
              <a:schemeClr val="accent5"/>
            </a:solidFill>
            <a:ln w="25400" cap="flat" cmpd="sng" algn="ctr">
              <a:solidFill>
                <a:schemeClr val="accent5">
                  <a:shade val="50000"/>
                </a:schemeClr>
              </a:solidFill>
              <a:prstDash val="solid"/>
            </a:ln>
            <a:effectLst/>
          </c:spPr>
          <c:dLbls>
            <c:dLbl>
              <c:idx val="0"/>
              <c:layout>
                <c:manualLayout>
                  <c:x val="1.2141280353200883E-2"/>
                  <c:y val="-0.10493827160493827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28-49AF-849D-057E41E320A4}"/>
                </c:ext>
              </c:extLst>
            </c:dLbl>
            <c:dLbl>
              <c:idx val="1"/>
              <c:layout>
                <c:manualLayout>
                  <c:x val="1.2141280353200883E-2"/>
                  <c:y val="-0.10493827160493824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28-49AF-849D-057E41E320A4}"/>
                </c:ext>
              </c:extLst>
            </c:dLbl>
            <c:dLbl>
              <c:idx val="2"/>
              <c:layout>
                <c:manualLayout>
                  <c:x val="1.4348785871964679E-2"/>
                  <c:y val="-0.1172839506172841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28-49AF-849D-057E41E320A4}"/>
                </c:ext>
              </c:extLst>
            </c:dLbl>
            <c:dLbl>
              <c:idx val="3"/>
              <c:layout>
                <c:manualLayout>
                  <c:x val="2.3178807947019812E-2"/>
                  <c:y val="-0.1481481481481484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A28-49AF-849D-057E41E320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>
                    <a:latin typeface="Oswald" charset="-52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'направления расходов'!$B$1:$E$1</c:f>
              <c:strCache>
                <c:ptCount val="4"/>
                <c:pt idx="0">
                  <c:v>2025 год* на 01.01.2025</c:v>
                </c:pt>
                <c:pt idx="1">
                  <c:v>2026 год проект</c:v>
                </c:pt>
                <c:pt idx="2">
                  <c:v>2027 год проект</c:v>
                </c:pt>
                <c:pt idx="3">
                  <c:v>2028 год проект</c:v>
                </c:pt>
              </c:strCache>
            </c:strRef>
          </c:cat>
          <c:val>
            <c:numRef>
              <c:f>'направления расходов'!$B$5:$E$5</c:f>
              <c:numCache>
                <c:formatCode>General</c:formatCode>
                <c:ptCount val="4"/>
                <c:pt idx="0">
                  <c:v>457.5</c:v>
                </c:pt>
                <c:pt idx="1">
                  <c:v>510.7</c:v>
                </c:pt>
                <c:pt idx="2">
                  <c:v>561.59999999999991</c:v>
                </c:pt>
                <c:pt idx="3">
                  <c:v>633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5A28-49AF-849D-057E41E320A4}"/>
            </c:ext>
          </c:extLst>
        </c:ser>
        <c:shape val="box"/>
        <c:axId val="33032832"/>
        <c:axId val="33485184"/>
        <c:axId val="0"/>
      </c:bar3DChart>
      <c:catAx>
        <c:axId val="3303283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400">
                <a:latin typeface="Oswald" charset="-52"/>
              </a:defRPr>
            </a:pPr>
            <a:endParaRPr lang="ru-RU"/>
          </a:p>
        </c:txPr>
        <c:crossAx val="33485184"/>
        <c:crosses val="autoZero"/>
        <c:auto val="1"/>
        <c:lblAlgn val="ctr"/>
        <c:lblOffset val="100"/>
      </c:catAx>
      <c:valAx>
        <c:axId val="33485184"/>
        <c:scaling>
          <c:orientation val="minMax"/>
        </c:scaling>
        <c:delete val="1"/>
        <c:axPos val="l"/>
        <c:numFmt formatCode="General" sourceLinked="1"/>
        <c:tickLblPos val="none"/>
        <c:crossAx val="33032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385487823955945"/>
          <c:y val="7.4074074074074084E-2"/>
          <c:w val="0.21400384140724177"/>
          <c:h val="0.71196709786276668"/>
        </c:manualLayout>
      </c:layout>
      <c:txPr>
        <a:bodyPr/>
        <a:lstStyle/>
        <a:p>
          <a:pPr>
            <a:defRPr sz="1600">
              <a:latin typeface="Oswald" charset="-52"/>
            </a:defRPr>
          </a:pPr>
          <a:endParaRPr lang="ru-RU"/>
        </a:p>
      </c:txPr>
    </c:legend>
    <c:plotVisOnly val="1"/>
    <c:dispBlanksAs val="gap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>
        <c:manualLayout>
          <c:layoutTarget val="inner"/>
          <c:xMode val="edge"/>
          <c:yMode val="edge"/>
          <c:x val="0.19702099737532816"/>
          <c:y val="1.6144231971003623E-2"/>
          <c:w val="0.7856178915135611"/>
          <c:h val="0.80182352205974261"/>
        </c:manualLayout>
      </c:layout>
      <c:bar3DChart>
        <c:barDir val="col"/>
        <c:grouping val="stacked"/>
        <c:ser>
          <c:idx val="0"/>
          <c:order val="0"/>
          <c:tx>
            <c:strRef>
              <c:f>образование!$A$3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cat>
            <c:strRef>
              <c:f>образование!$B$2:$E$2</c:f>
              <c:strCache>
                <c:ptCount val="4"/>
                <c:pt idx="0">
                  <c:v>2025 год(план) *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образование!$B$3:$E$3</c:f>
              <c:numCache>
                <c:formatCode>General</c:formatCode>
                <c:ptCount val="4"/>
                <c:pt idx="0">
                  <c:v>2273.1</c:v>
                </c:pt>
                <c:pt idx="1">
                  <c:v>2412.1999999999998</c:v>
                </c:pt>
                <c:pt idx="2">
                  <c:v>2244.1999999999998</c:v>
                </c:pt>
                <c:pt idx="3">
                  <c:v>2239.5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6F-4B7C-9D58-01DFE049A02C}"/>
            </c:ext>
          </c:extLst>
        </c:ser>
        <c:ser>
          <c:idx val="1"/>
          <c:order val="1"/>
          <c:tx>
            <c:strRef>
              <c:f>образование!$A$4</c:f>
              <c:strCache>
                <c:ptCount val="1"/>
                <c:pt idx="0">
                  <c:v>Проектная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образование!$B$2:$E$2</c:f>
              <c:strCache>
                <c:ptCount val="4"/>
                <c:pt idx="0">
                  <c:v>2025 год(план) *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образование!$B$4:$E$4</c:f>
              <c:numCache>
                <c:formatCode>General</c:formatCode>
                <c:ptCount val="4"/>
                <c:pt idx="0">
                  <c:v>332.4</c:v>
                </c:pt>
                <c:pt idx="1">
                  <c:v>69.900000000000006</c:v>
                </c:pt>
                <c:pt idx="2">
                  <c:v>68.8</c:v>
                </c:pt>
                <c:pt idx="3">
                  <c:v>66.3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6F-4B7C-9D58-01DFE049A02C}"/>
            </c:ext>
          </c:extLst>
        </c:ser>
        <c:gapWidth val="95"/>
        <c:gapDepth val="95"/>
        <c:shape val="box"/>
        <c:axId val="78735616"/>
        <c:axId val="84165760"/>
        <c:axId val="0"/>
      </c:bar3DChart>
      <c:catAx>
        <c:axId val="78735616"/>
        <c:scaling>
          <c:orientation val="minMax"/>
        </c:scaling>
        <c:axPos val="b"/>
        <c:numFmt formatCode="General" sourceLinked="0"/>
        <c:majorTickMark val="none"/>
        <c:tickLblPos val="nextTo"/>
        <c:crossAx val="84165760"/>
        <c:crosses val="autoZero"/>
        <c:auto val="1"/>
        <c:lblAlgn val="ctr"/>
        <c:lblOffset val="100"/>
      </c:catAx>
      <c:valAx>
        <c:axId val="8416576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787356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'03'!$B$3</c:f>
              <c:strCache>
                <c:ptCount val="1"/>
                <c:pt idx="0">
                  <c:v>Проектная часть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'03'!$C$2:$F$2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'03'!$C$3:$F$3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General">
                  <c:v>27.4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98E-484F-B2F8-2154322D9E4F}"/>
            </c:ext>
          </c:extLst>
        </c:ser>
        <c:ser>
          <c:idx val="1"/>
          <c:order val="1"/>
          <c:tx>
            <c:strRef>
              <c:f>'03'!$B$4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'03'!$C$2:$F$2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'03'!$C$4:$F$4</c:f>
              <c:numCache>
                <c:formatCode>General</c:formatCode>
                <c:ptCount val="4"/>
                <c:pt idx="0">
                  <c:v>269.2</c:v>
                </c:pt>
                <c:pt idx="1">
                  <c:v>298.2</c:v>
                </c:pt>
                <c:pt idx="2">
                  <c:v>293.39999999999975</c:v>
                </c:pt>
                <c:pt idx="3">
                  <c:v>296.8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98E-484F-B2F8-2154322D9E4F}"/>
            </c:ext>
          </c:extLst>
        </c:ser>
        <c:gapWidth val="95"/>
        <c:gapDepth val="95"/>
        <c:shape val="box"/>
        <c:axId val="100376576"/>
        <c:axId val="100378496"/>
        <c:axId val="0"/>
      </c:bar3DChart>
      <c:catAx>
        <c:axId val="100376576"/>
        <c:scaling>
          <c:orientation val="minMax"/>
        </c:scaling>
        <c:axPos val="b"/>
        <c:numFmt formatCode="General" sourceLinked="0"/>
        <c:majorTickMark val="none"/>
        <c:tickLblPos val="nextTo"/>
        <c:crossAx val="100378496"/>
        <c:crosses val="autoZero"/>
        <c:auto val="1"/>
        <c:lblAlgn val="ctr"/>
        <c:lblOffset val="100"/>
      </c:catAx>
      <c:valAx>
        <c:axId val="10037849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0037657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'04'!$B$3</c:f>
              <c:strCache>
                <c:ptCount val="1"/>
                <c:pt idx="0">
                  <c:v>Проектная часть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'04'!$C$2:$F$2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'04'!$C$3:$F$3</c:f>
              <c:numCache>
                <c:formatCode>0.0</c:formatCode>
                <c:ptCount val="4"/>
                <c:pt idx="0">
                  <c:v>0.60000000000000042</c:v>
                </c:pt>
                <c:pt idx="1">
                  <c:v>1.2</c:v>
                </c:pt>
                <c:pt idx="2">
                  <c:v>0.60000000000000042</c:v>
                </c:pt>
                <c:pt idx="3" formatCode="General">
                  <c:v>0.60000000000000042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79E-417F-95A9-F96466DB40F1}"/>
            </c:ext>
          </c:extLst>
        </c:ser>
        <c:ser>
          <c:idx val="1"/>
          <c:order val="1"/>
          <c:tx>
            <c:strRef>
              <c:f>'04'!$B$4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'04'!$C$2:$F$2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'04'!$C$4:$F$4</c:f>
              <c:numCache>
                <c:formatCode>General</c:formatCode>
                <c:ptCount val="4"/>
                <c:pt idx="0">
                  <c:v>353.6</c:v>
                </c:pt>
                <c:pt idx="1">
                  <c:v>393.9</c:v>
                </c:pt>
                <c:pt idx="2">
                  <c:v>366.8</c:v>
                </c:pt>
                <c:pt idx="3">
                  <c:v>379.2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79E-417F-95A9-F96466DB40F1}"/>
            </c:ext>
          </c:extLst>
        </c:ser>
        <c:gapWidth val="95"/>
        <c:gapDepth val="95"/>
        <c:shape val="box"/>
        <c:axId val="104982016"/>
        <c:axId val="110665728"/>
        <c:axId val="0"/>
      </c:bar3DChart>
      <c:catAx>
        <c:axId val="104982016"/>
        <c:scaling>
          <c:orientation val="minMax"/>
        </c:scaling>
        <c:axPos val="b"/>
        <c:numFmt formatCode="General" sourceLinked="0"/>
        <c:majorTickMark val="none"/>
        <c:tickLblPos val="nextTo"/>
        <c:crossAx val="110665728"/>
        <c:crosses val="autoZero"/>
        <c:auto val="1"/>
        <c:lblAlgn val="ctr"/>
        <c:lblOffset val="100"/>
      </c:catAx>
      <c:valAx>
        <c:axId val="110665728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049820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>
        <c:manualLayout>
          <c:layoutTarget val="inner"/>
          <c:xMode val="edge"/>
          <c:yMode val="edge"/>
          <c:x val="0.16509259940638271"/>
          <c:y val="2.9100529100529089E-2"/>
          <c:w val="0.81777344420732467"/>
          <c:h val="0.84778256884556058"/>
        </c:manualLayout>
      </c:layout>
      <c:bar3DChart>
        <c:barDir val="col"/>
        <c:grouping val="stacked"/>
        <c:ser>
          <c:idx val="0"/>
          <c:order val="0"/>
          <c:tx>
            <c:strRef>
              <c:f>'07'!$B$3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'07'!$C$2:$F$2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'07'!$C$3:$F$3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49-4BEA-9CB3-E2851EC43B48}"/>
            </c:ext>
          </c:extLst>
        </c:ser>
        <c:ser>
          <c:idx val="1"/>
          <c:order val="1"/>
          <c:tx>
            <c:strRef>
              <c:f>'07'!$B$4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'07'!$C$2:$F$2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'07'!$C$4:$F$4</c:f>
              <c:numCache>
                <c:formatCode>General</c:formatCode>
                <c:ptCount val="4"/>
                <c:pt idx="0">
                  <c:v>23.1</c:v>
                </c:pt>
                <c:pt idx="1">
                  <c:v>51.8</c:v>
                </c:pt>
                <c:pt idx="2">
                  <c:v>52.2</c:v>
                </c:pt>
                <c:pt idx="3">
                  <c:v>52.2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49-4BEA-9CB3-E2851EC43B48}"/>
            </c:ext>
          </c:extLst>
        </c:ser>
        <c:gapWidth val="95"/>
        <c:gapDepth val="95"/>
        <c:shape val="box"/>
        <c:axId val="118663808"/>
        <c:axId val="119084160"/>
        <c:axId val="0"/>
      </c:bar3DChart>
      <c:catAx>
        <c:axId val="118663808"/>
        <c:scaling>
          <c:orientation val="minMax"/>
        </c:scaling>
        <c:axPos val="b"/>
        <c:numFmt formatCode="General" sourceLinked="0"/>
        <c:majorTickMark val="none"/>
        <c:tickLblPos val="nextTo"/>
        <c:txPr>
          <a:bodyPr/>
          <a:lstStyle/>
          <a:p>
            <a:pPr>
              <a:defRPr sz="1200">
                <a:latin typeface="Oswald" charset="-52"/>
              </a:defRPr>
            </a:pPr>
            <a:endParaRPr lang="ru-RU"/>
          </a:p>
        </c:txPr>
        <c:crossAx val="119084160"/>
        <c:crosses val="autoZero"/>
        <c:auto val="1"/>
        <c:lblAlgn val="ctr"/>
        <c:lblOffset val="100"/>
      </c:catAx>
      <c:valAx>
        <c:axId val="11908416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1866380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'08'!$B$4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'08'!$C$3:$F$3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'08'!$C$4:$F$4</c:f>
              <c:numCache>
                <c:formatCode>0.0</c:formatCode>
                <c:ptCount val="4"/>
                <c:pt idx="0">
                  <c:v>135.30000000000001</c:v>
                </c:pt>
                <c:pt idx="1">
                  <c:v>495.6</c:v>
                </c:pt>
                <c:pt idx="2">
                  <c:v>647.9</c:v>
                </c:pt>
                <c:pt idx="3">
                  <c:v>642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D24-4EF7-842D-54EF695A7545}"/>
            </c:ext>
          </c:extLst>
        </c:ser>
        <c:ser>
          <c:idx val="1"/>
          <c:order val="1"/>
          <c:tx>
            <c:strRef>
              <c:f>'08'!$B$5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'08'!$C$3:$F$3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'08'!$C$5:$F$5</c:f>
              <c:numCache>
                <c:formatCode>General</c:formatCode>
                <c:ptCount val="4"/>
                <c:pt idx="0">
                  <c:v>54.9</c:v>
                </c:pt>
                <c:pt idx="1">
                  <c:v>66.3</c:v>
                </c:pt>
                <c:pt idx="2" formatCode="0.0">
                  <c:v>107</c:v>
                </c:pt>
                <c:pt idx="3">
                  <c:v>99.2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D24-4EF7-842D-54EF695A7545}"/>
            </c:ext>
          </c:extLst>
        </c:ser>
        <c:gapWidth val="95"/>
        <c:gapDepth val="95"/>
        <c:shape val="box"/>
        <c:axId val="121144064"/>
        <c:axId val="121145600"/>
        <c:axId val="0"/>
      </c:bar3DChart>
      <c:catAx>
        <c:axId val="121144064"/>
        <c:scaling>
          <c:orientation val="minMax"/>
        </c:scaling>
        <c:axPos val="b"/>
        <c:numFmt formatCode="General" sourceLinked="0"/>
        <c:majorTickMark val="none"/>
        <c:tickLblPos val="nextTo"/>
        <c:crossAx val="121145600"/>
        <c:crosses val="autoZero"/>
        <c:auto val="1"/>
        <c:lblAlgn val="ctr"/>
        <c:lblOffset val="100"/>
      </c:catAx>
      <c:valAx>
        <c:axId val="12114560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211440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'13'!$B$4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'13'!$C$3:$F$3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'13'!$C$4:$F$4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FE-4AC6-9652-BE6E68DD5326}"/>
            </c:ext>
          </c:extLst>
        </c:ser>
        <c:ser>
          <c:idx val="1"/>
          <c:order val="1"/>
          <c:tx>
            <c:strRef>
              <c:f>'13'!$B$5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'13'!$C$3:$F$3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'13'!$C$5:$F$5</c:f>
              <c:numCache>
                <c:formatCode>General</c:formatCode>
                <c:ptCount val="4"/>
                <c:pt idx="0">
                  <c:v>33.4</c:v>
                </c:pt>
                <c:pt idx="1">
                  <c:v>36.200000000000003</c:v>
                </c:pt>
                <c:pt idx="2" formatCode="0.0">
                  <c:v>37</c:v>
                </c:pt>
                <c:pt idx="3" formatCode="0.0">
                  <c:v>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7FE-4AC6-9652-BE6E68DD5326}"/>
            </c:ext>
          </c:extLst>
        </c:ser>
        <c:gapWidth val="95"/>
        <c:gapDepth val="95"/>
        <c:shape val="box"/>
        <c:axId val="121976704"/>
        <c:axId val="122106624"/>
        <c:axId val="0"/>
      </c:bar3DChart>
      <c:catAx>
        <c:axId val="121976704"/>
        <c:scaling>
          <c:orientation val="minMax"/>
        </c:scaling>
        <c:axPos val="b"/>
        <c:numFmt formatCode="General" sourceLinked="0"/>
        <c:majorTickMark val="none"/>
        <c:tickLblPos val="nextTo"/>
        <c:crossAx val="122106624"/>
        <c:crosses val="autoZero"/>
        <c:auto val="1"/>
        <c:lblAlgn val="ctr"/>
        <c:lblOffset val="100"/>
      </c:catAx>
      <c:valAx>
        <c:axId val="122106624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2197670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'15'!$B$3</c:f>
              <c:strCache>
                <c:ptCount val="1"/>
                <c:pt idx="0">
                  <c:v>Проектная часть</c:v>
                </c:pt>
              </c:strCache>
            </c:strRef>
          </c:tx>
          <c:dPt>
            <c:idx val="2"/>
            <c:spPr>
              <a:noFill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A24-4A55-BC06-27A3947D2033}"/>
              </c:ext>
            </c:extLst>
          </c:dPt>
          <c:cat>
            <c:strRef>
              <c:f>'15'!$C$2:$F$2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'15'!$C$3:$F$3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A24-4A55-BC06-27A3947D2033}"/>
            </c:ext>
          </c:extLst>
        </c:ser>
        <c:ser>
          <c:idx val="1"/>
          <c:order val="1"/>
          <c:tx>
            <c:strRef>
              <c:f>'15'!$B$4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'15'!$C$2:$F$2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'15'!$C$4:$F$4</c:f>
              <c:numCache>
                <c:formatCode>General</c:formatCode>
                <c:ptCount val="4"/>
                <c:pt idx="0">
                  <c:v>2.1</c:v>
                </c:pt>
                <c:pt idx="1">
                  <c:v>2.1</c:v>
                </c:pt>
                <c:pt idx="2" formatCode="0.0">
                  <c:v>0</c:v>
                </c:pt>
                <c:pt idx="3" formatCode="0.0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A24-4A55-BC06-27A3947D2033}"/>
            </c:ext>
          </c:extLst>
        </c:ser>
        <c:gapWidth val="95"/>
        <c:gapDepth val="95"/>
        <c:shape val="box"/>
        <c:axId val="130800256"/>
        <c:axId val="136499584"/>
        <c:axId val="0"/>
      </c:bar3DChart>
      <c:catAx>
        <c:axId val="130800256"/>
        <c:scaling>
          <c:orientation val="minMax"/>
        </c:scaling>
        <c:axPos val="b"/>
        <c:numFmt formatCode="General" sourceLinked="0"/>
        <c:majorTickMark val="none"/>
        <c:tickLblPos val="nextTo"/>
        <c:crossAx val="136499584"/>
        <c:crosses val="autoZero"/>
        <c:auto val="1"/>
        <c:lblAlgn val="ctr"/>
        <c:lblOffset val="100"/>
      </c:catAx>
      <c:valAx>
        <c:axId val="136499584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3080025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'18'!$B$3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'18'!$C$2:$F$2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'18'!$C$3:$F$3</c:f>
              <c:numCache>
                <c:formatCode>0.0</c:formatCode>
                <c:ptCount val="4"/>
                <c:pt idx="0">
                  <c:v>0</c:v>
                </c:pt>
                <c:pt idx="1">
                  <c:v>315</c:v>
                </c:pt>
                <c:pt idx="2">
                  <c:v>698.3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D0B-4422-9145-6E28385B1128}"/>
            </c:ext>
          </c:extLst>
        </c:ser>
        <c:ser>
          <c:idx val="1"/>
          <c:order val="1"/>
          <c:tx>
            <c:strRef>
              <c:f>'18'!$B$4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'18'!$C$2:$F$2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'18'!$C$4:$F$4</c:f>
              <c:numCache>
                <c:formatCode>General</c:formatCode>
                <c:ptCount val="4"/>
                <c:pt idx="0">
                  <c:v>92.9</c:v>
                </c:pt>
                <c:pt idx="1">
                  <c:v>105.5</c:v>
                </c:pt>
                <c:pt idx="2" formatCode="0.0">
                  <c:v>122.9</c:v>
                </c:pt>
                <c:pt idx="3" formatCode="0.0">
                  <c:v>158.30000000000001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D0B-4422-9145-6E28385B1128}"/>
            </c:ext>
          </c:extLst>
        </c:ser>
        <c:gapWidth val="95"/>
        <c:gapDepth val="95"/>
        <c:shape val="box"/>
        <c:axId val="137349376"/>
        <c:axId val="137940992"/>
        <c:axId val="0"/>
      </c:bar3DChart>
      <c:catAx>
        <c:axId val="137349376"/>
        <c:scaling>
          <c:orientation val="minMax"/>
        </c:scaling>
        <c:axPos val="b"/>
        <c:numFmt formatCode="General" sourceLinked="0"/>
        <c:majorTickMark val="none"/>
        <c:tickLblPos val="nextTo"/>
        <c:crossAx val="137940992"/>
        <c:crosses val="autoZero"/>
        <c:auto val="1"/>
        <c:lblAlgn val="ctr"/>
        <c:lblOffset val="100"/>
      </c:catAx>
      <c:valAx>
        <c:axId val="137940992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3734937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>
        <c:manualLayout>
          <c:layoutTarget val="inner"/>
          <c:xMode val="edge"/>
          <c:yMode val="edge"/>
          <c:x val="0.23288343764721728"/>
          <c:y val="0.1298690094293769"/>
          <c:w val="0.75002254525876577"/>
          <c:h val="0.67339287450179885"/>
        </c:manualLayout>
      </c:layout>
      <c:bar3DChart>
        <c:barDir val="col"/>
        <c:grouping val="stacked"/>
        <c:ser>
          <c:idx val="0"/>
          <c:order val="0"/>
          <c:tx>
            <c:strRef>
              <c:f>'21'!$B$3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'21'!$C$2:$F$2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'21'!$C$3:$F$3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2BB-4EBC-8360-61C8BC7D2F97}"/>
            </c:ext>
          </c:extLst>
        </c:ser>
        <c:ser>
          <c:idx val="1"/>
          <c:order val="1"/>
          <c:tx>
            <c:strRef>
              <c:f>'21'!$B$4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'21'!$C$2:$F$2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'21'!$C$4:$F$4</c:f>
              <c:numCache>
                <c:formatCode>General</c:formatCode>
                <c:ptCount val="4"/>
                <c:pt idx="0">
                  <c:v>0.2</c:v>
                </c:pt>
                <c:pt idx="1">
                  <c:v>0.2</c:v>
                </c:pt>
                <c:pt idx="2" formatCode="0.0">
                  <c:v>0.2</c:v>
                </c:pt>
                <c:pt idx="3" formatCode="0.0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2BB-4EBC-8360-61C8BC7D2F97}"/>
            </c:ext>
          </c:extLst>
        </c:ser>
        <c:gapWidth val="95"/>
        <c:gapDepth val="95"/>
        <c:shape val="box"/>
        <c:axId val="147812352"/>
        <c:axId val="147814656"/>
        <c:axId val="0"/>
      </c:bar3DChart>
      <c:catAx>
        <c:axId val="147812352"/>
        <c:scaling>
          <c:orientation val="minMax"/>
        </c:scaling>
        <c:axPos val="b"/>
        <c:numFmt formatCode="General" sourceLinked="0"/>
        <c:majorTickMark val="none"/>
        <c:tickLblPos val="nextTo"/>
        <c:crossAx val="147814656"/>
        <c:crosses val="autoZero"/>
        <c:auto val="1"/>
        <c:lblAlgn val="ctr"/>
        <c:lblOffset val="100"/>
      </c:catAx>
      <c:valAx>
        <c:axId val="14781465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47812352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/>
            </a:pPr>
            <a:endParaRPr lang="ru-RU"/>
          </a:p>
        </c:txPr>
      </c:dTable>
    </c:plotArea>
    <c:plotVisOnly val="1"/>
    <c:dispBlanksAs val="gap"/>
  </c:chart>
  <c:txPr>
    <a:bodyPr/>
    <a:lstStyle/>
    <a:p>
      <a:pPr>
        <a:defRPr sz="1200">
          <a:latin typeface="Oswald" charset="-52"/>
        </a:defRPr>
      </a:pPr>
      <a:endParaRPr lang="ru-RU"/>
    </a:p>
  </c:txPr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'22'!$B$3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'22'!$C$2:$F$2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'22'!$C$3:$F$3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8B4-4939-B171-0B94E2627046}"/>
            </c:ext>
          </c:extLst>
        </c:ser>
        <c:ser>
          <c:idx val="1"/>
          <c:order val="1"/>
          <c:tx>
            <c:strRef>
              <c:f>'22'!$B$4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'22'!$C$2:$F$2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'22'!$C$4:$F$4</c:f>
              <c:numCache>
                <c:formatCode>General</c:formatCode>
                <c:ptCount val="4"/>
                <c:pt idx="0">
                  <c:v>2.2999999999999998</c:v>
                </c:pt>
                <c:pt idx="1">
                  <c:v>5.0999999999999996</c:v>
                </c:pt>
                <c:pt idx="2" formatCode="0.0">
                  <c:v>2.9</c:v>
                </c:pt>
                <c:pt idx="3" formatCode="0.0">
                  <c:v>2.9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8B4-4939-B171-0B94E2627046}"/>
            </c:ext>
          </c:extLst>
        </c:ser>
        <c:gapWidth val="95"/>
        <c:gapDepth val="95"/>
        <c:shape val="box"/>
        <c:axId val="160034816"/>
        <c:axId val="162915840"/>
        <c:axId val="0"/>
      </c:bar3DChart>
      <c:catAx>
        <c:axId val="160034816"/>
        <c:scaling>
          <c:orientation val="minMax"/>
        </c:scaling>
        <c:axPos val="b"/>
        <c:numFmt formatCode="General" sourceLinked="0"/>
        <c:majorTickMark val="none"/>
        <c:tickLblPos val="nextTo"/>
        <c:crossAx val="162915840"/>
        <c:crosses val="autoZero"/>
        <c:auto val="1"/>
        <c:lblAlgn val="ctr"/>
        <c:lblOffset val="100"/>
      </c:catAx>
      <c:valAx>
        <c:axId val="16291584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60034816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'23'!$B$3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'23'!$C$2:$F$2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'23'!$C$3:$F$3</c:f>
              <c:numCache>
                <c:formatCode>0.0</c:formatCode>
                <c:ptCount val="4"/>
                <c:pt idx="0">
                  <c:v>4.2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D98-4F67-A0AC-555F5377579D}"/>
            </c:ext>
          </c:extLst>
        </c:ser>
        <c:ser>
          <c:idx val="1"/>
          <c:order val="1"/>
          <c:tx>
            <c:strRef>
              <c:f>'23'!$B$4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'23'!$C$2:$F$2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'23'!$C$4:$F$4</c:f>
              <c:numCache>
                <c:formatCode>General</c:formatCode>
                <c:ptCount val="4"/>
                <c:pt idx="0">
                  <c:v>29.4</c:v>
                </c:pt>
                <c:pt idx="1">
                  <c:v>69.7</c:v>
                </c:pt>
                <c:pt idx="2" formatCode="0.0">
                  <c:v>69.7</c:v>
                </c:pt>
                <c:pt idx="3" formatCode="0.0">
                  <c:v>69.8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D98-4F67-A0AC-555F5377579D}"/>
            </c:ext>
          </c:extLst>
        </c:ser>
        <c:gapWidth val="95"/>
        <c:gapDepth val="95"/>
        <c:shape val="box"/>
        <c:axId val="168266368"/>
        <c:axId val="168284544"/>
        <c:axId val="0"/>
      </c:bar3DChart>
      <c:catAx>
        <c:axId val="168266368"/>
        <c:scaling>
          <c:orientation val="minMax"/>
        </c:scaling>
        <c:axPos val="b"/>
        <c:numFmt formatCode="General" sourceLinked="0"/>
        <c:majorTickMark val="none"/>
        <c:tickLblPos val="nextTo"/>
        <c:crossAx val="168284544"/>
        <c:crosses val="autoZero"/>
        <c:auto val="1"/>
        <c:lblAlgn val="ctr"/>
        <c:lblOffset val="100"/>
      </c:catAx>
      <c:valAx>
        <c:axId val="168284544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682663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400">
          <a:latin typeface="Oswald" charset="-52"/>
        </a:defRPr>
      </a:pPr>
      <a:endParaRPr lang="ru-RU"/>
    </a:p>
  </c:txPr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'24'!$B$3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'24'!$C$2:$F$2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'24'!$C$3:$F$3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2FE-40D0-8641-8B1B4FC70DC6}"/>
            </c:ext>
          </c:extLst>
        </c:ser>
        <c:ser>
          <c:idx val="1"/>
          <c:order val="1"/>
          <c:tx>
            <c:strRef>
              <c:f>'24'!$B$4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'24'!$C$2:$F$2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'24'!$C$4:$F$4</c:f>
              <c:numCache>
                <c:formatCode>0.0</c:formatCode>
                <c:ptCount val="4"/>
                <c:pt idx="0" formatCode="General">
                  <c:v>21.1</c:v>
                </c:pt>
                <c:pt idx="1">
                  <c:v>25</c:v>
                </c:pt>
                <c:pt idx="2">
                  <c:v>23.2</c:v>
                </c:pt>
                <c:pt idx="3">
                  <c:v>23.3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2FE-40D0-8641-8B1B4FC70DC6}"/>
            </c:ext>
          </c:extLst>
        </c:ser>
        <c:gapWidth val="95"/>
        <c:gapDepth val="95"/>
        <c:shape val="box"/>
        <c:axId val="177042944"/>
        <c:axId val="177795072"/>
        <c:axId val="0"/>
      </c:bar3DChart>
      <c:catAx>
        <c:axId val="177042944"/>
        <c:scaling>
          <c:orientation val="minMax"/>
        </c:scaling>
        <c:axPos val="b"/>
        <c:numFmt formatCode="General" sourceLinked="0"/>
        <c:majorTickMark val="none"/>
        <c:tickLblPos val="nextTo"/>
        <c:crossAx val="177795072"/>
        <c:crosses val="autoZero"/>
        <c:auto val="1"/>
        <c:lblAlgn val="ctr"/>
        <c:lblOffset val="100"/>
      </c:catAx>
      <c:valAx>
        <c:axId val="177795072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770429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400">
          <a:latin typeface="Oswald" charset="-52"/>
        </a:defRPr>
      </a:pPr>
      <a:endParaRPr lang="ru-RU"/>
    </a:p>
  </c:txPr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'25'!$B$3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'25'!$C$2:$F$2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'25'!$C$3:$F$3</c:f>
              <c:numCache>
                <c:formatCode>0.0</c:formatCode>
                <c:ptCount val="4"/>
                <c:pt idx="0">
                  <c:v>13.1</c:v>
                </c:pt>
                <c:pt idx="1">
                  <c:v>19.100000000000001</c:v>
                </c:pt>
                <c:pt idx="2">
                  <c:v>17.5</c:v>
                </c:pt>
                <c:pt idx="3">
                  <c:v>17.7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10-44A4-BFEB-C5DC0B39969D}"/>
            </c:ext>
          </c:extLst>
        </c:ser>
        <c:ser>
          <c:idx val="1"/>
          <c:order val="1"/>
          <c:tx>
            <c:strRef>
              <c:f>'25'!$B$4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'25'!$C$2:$F$2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'25'!$C$4:$F$4</c:f>
              <c:numCache>
                <c:formatCode>0.0</c:formatCode>
                <c:ptCount val="4"/>
                <c:pt idx="0" formatCode="General">
                  <c:v>0.1</c:v>
                </c:pt>
                <c:pt idx="1">
                  <c:v>0.1</c:v>
                </c:pt>
                <c:pt idx="2">
                  <c:v>0.1</c:v>
                </c:pt>
                <c:pt idx="3">
                  <c:v>1.1000000000000001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10-44A4-BFEB-C5DC0B39969D}"/>
            </c:ext>
          </c:extLst>
        </c:ser>
        <c:gapWidth val="95"/>
        <c:gapDepth val="95"/>
        <c:shape val="box"/>
        <c:axId val="182458240"/>
        <c:axId val="182459776"/>
        <c:axId val="0"/>
      </c:bar3DChart>
      <c:catAx>
        <c:axId val="182458240"/>
        <c:scaling>
          <c:orientation val="minMax"/>
        </c:scaling>
        <c:axPos val="b"/>
        <c:numFmt formatCode="General" sourceLinked="0"/>
        <c:majorTickMark val="none"/>
        <c:tickLblPos val="nextTo"/>
        <c:crossAx val="182459776"/>
        <c:crosses val="autoZero"/>
        <c:auto val="1"/>
        <c:lblAlgn val="ctr"/>
        <c:lblOffset val="100"/>
      </c:catAx>
      <c:valAx>
        <c:axId val="18245977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824582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400">
          <a:latin typeface="Oswald" charset="-52"/>
        </a:defRPr>
      </a:pPr>
      <a:endParaRPr lang="ru-RU"/>
    </a:p>
  </c:txPr>
  <c:externalData r:id="rId1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'26'!$B$3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'26'!$C$2:$F$2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'26'!$C$3:$F$3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A17-44C5-B8C0-711E9D30A10C}"/>
            </c:ext>
          </c:extLst>
        </c:ser>
        <c:ser>
          <c:idx val="1"/>
          <c:order val="1"/>
          <c:tx>
            <c:strRef>
              <c:f>'26'!$B$4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'26'!$C$2:$F$2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'26'!$C$4:$F$4</c:f>
              <c:numCache>
                <c:formatCode>0.0</c:formatCode>
                <c:ptCount val="4"/>
                <c:pt idx="0" formatCode="General">
                  <c:v>99.9</c:v>
                </c:pt>
                <c:pt idx="1">
                  <c:v>67.5</c:v>
                </c:pt>
                <c:pt idx="2">
                  <c:v>68.7</c:v>
                </c:pt>
                <c:pt idx="3">
                  <c:v>68.7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A17-44C5-B8C0-711E9D30A10C}"/>
            </c:ext>
          </c:extLst>
        </c:ser>
        <c:gapWidth val="95"/>
        <c:gapDepth val="95"/>
        <c:shape val="box"/>
        <c:axId val="187508992"/>
        <c:axId val="198967296"/>
        <c:axId val="0"/>
      </c:bar3DChart>
      <c:catAx>
        <c:axId val="187508992"/>
        <c:scaling>
          <c:orientation val="minMax"/>
        </c:scaling>
        <c:axPos val="b"/>
        <c:numFmt formatCode="General" sourceLinked="0"/>
        <c:majorTickMark val="none"/>
        <c:tickLblPos val="nextTo"/>
        <c:crossAx val="198967296"/>
        <c:crosses val="autoZero"/>
        <c:auto val="1"/>
        <c:lblAlgn val="ctr"/>
        <c:lblOffset val="100"/>
      </c:catAx>
      <c:valAx>
        <c:axId val="198967296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18750899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txPr>
    <a:bodyPr/>
    <a:lstStyle/>
    <a:p>
      <a:pPr>
        <a:defRPr sz="1400">
          <a:latin typeface="Oswald" charset="-52"/>
        </a:defRPr>
      </a:pPr>
      <a:endParaRPr lang="ru-RU"/>
    </a:p>
  </c:txPr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2"/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'28'!$B$3</c:f>
              <c:strCache>
                <c:ptCount val="1"/>
                <c:pt idx="0">
                  <c:v>Проектная часть</c:v>
                </c:pt>
              </c:strCache>
            </c:strRef>
          </c:tx>
          <c:cat>
            <c:strRef>
              <c:f>'28'!$C$2:$F$2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'28'!$C$3:$F$3</c:f>
              <c:numCache>
                <c:formatCode>0.0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057-4A25-A057-B58CF4964ACF}"/>
            </c:ext>
          </c:extLst>
        </c:ser>
        <c:ser>
          <c:idx val="1"/>
          <c:order val="1"/>
          <c:tx>
            <c:strRef>
              <c:f>'28'!$B$4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'28'!$C$2:$F$2</c:f>
              <c:strCache>
                <c:ptCount val="4"/>
                <c:pt idx="0">
                  <c:v>2025 год* (план)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'28'!$C$4:$F$4</c:f>
              <c:numCache>
                <c:formatCode>0.0</c:formatCode>
                <c:ptCount val="4"/>
                <c:pt idx="0" formatCode="General">
                  <c:v>38.800000000000004</c:v>
                </c:pt>
                <c:pt idx="1">
                  <c:v>42.2</c:v>
                </c:pt>
                <c:pt idx="2">
                  <c:v>42.7</c:v>
                </c:pt>
                <c:pt idx="3">
                  <c:v>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057-4A25-A057-B58CF4964ACF}"/>
            </c:ext>
          </c:extLst>
        </c:ser>
        <c:gapWidth val="95"/>
        <c:gapDepth val="95"/>
        <c:shape val="box"/>
        <c:axId val="202197248"/>
        <c:axId val="216111360"/>
        <c:axId val="0"/>
      </c:bar3DChart>
      <c:catAx>
        <c:axId val="202197248"/>
        <c:scaling>
          <c:orientation val="minMax"/>
        </c:scaling>
        <c:axPos val="b"/>
        <c:numFmt formatCode="General" sourceLinked="0"/>
        <c:majorTickMark val="none"/>
        <c:tickLblPos val="nextTo"/>
        <c:crossAx val="216111360"/>
        <c:crosses val="autoZero"/>
        <c:auto val="1"/>
        <c:lblAlgn val="ctr"/>
        <c:lblOffset val="100"/>
      </c:catAx>
      <c:valAx>
        <c:axId val="216111360"/>
        <c:scaling>
          <c:orientation val="minMax"/>
        </c:scaling>
        <c:delete val="1"/>
        <c:axPos val="l"/>
        <c:numFmt formatCode="0.0" sourceLinked="1"/>
        <c:majorTickMark val="none"/>
        <c:tickLblPos val="none"/>
        <c:crossAx val="202197248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  <c:dispBlanksAs val="gap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hape val="box"/>
        <c:axId val="78893824"/>
        <c:axId val="78902784"/>
        <c:axId val="0"/>
      </c:bar3DChart>
      <c:catAx>
        <c:axId val="78893824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Oswald" charset="-52"/>
              </a:defRPr>
            </a:pPr>
            <a:endParaRPr lang="ru-RU"/>
          </a:p>
        </c:txPr>
        <c:crossAx val="78902784"/>
        <c:crosses val="autoZero"/>
        <c:auto val="1"/>
        <c:lblAlgn val="ctr"/>
        <c:lblOffset val="100"/>
      </c:catAx>
      <c:valAx>
        <c:axId val="78902784"/>
        <c:scaling>
          <c:orientation val="minMax"/>
        </c:scaling>
        <c:delete val="1"/>
        <c:axPos val="l"/>
        <c:numFmt formatCode="General" sourceLinked="1"/>
        <c:tickLblPos val="none"/>
        <c:crossAx val="78893824"/>
        <c:crosses val="autoZero"/>
        <c:crossBetween val="between"/>
      </c:valAx>
    </c:plotArea>
    <c:plotVisOnly val="1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совершенств!$A$2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совершенств!$B$1:$E$1</c:f>
              <c:strCache>
                <c:ptCount val="4"/>
                <c:pt idx="0">
                  <c:v>2025 год(план) *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совершенств!$B$2:$E$2</c:f>
              <c:numCache>
                <c:formatCode>General</c:formatCode>
                <c:ptCount val="4"/>
                <c:pt idx="0">
                  <c:v>534.4</c:v>
                </c:pt>
                <c:pt idx="1">
                  <c:v>568.29999999999995</c:v>
                </c:pt>
                <c:pt idx="2">
                  <c:v>563.6</c:v>
                </c:pt>
                <c:pt idx="3">
                  <c:v>565</c:v>
                </c:pt>
              </c:numCache>
            </c:numRef>
          </c:val>
        </c:ser>
        <c:gapWidth val="95"/>
        <c:gapDepth val="95"/>
        <c:shape val="box"/>
        <c:axId val="175472000"/>
        <c:axId val="176943488"/>
        <c:axId val="0"/>
      </c:bar3DChart>
      <c:catAx>
        <c:axId val="175472000"/>
        <c:scaling>
          <c:orientation val="minMax"/>
        </c:scaling>
        <c:axPos val="b"/>
        <c:majorTickMark val="none"/>
        <c:tickLblPos val="nextTo"/>
        <c:crossAx val="176943488"/>
        <c:crosses val="autoZero"/>
        <c:auto val="1"/>
        <c:lblAlgn val="ctr"/>
        <c:lblOffset val="100"/>
      </c:catAx>
      <c:valAx>
        <c:axId val="17694348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7547200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hape val="box"/>
        <c:axId val="189842944"/>
        <c:axId val="225921664"/>
        <c:axId val="0"/>
      </c:bar3DChart>
      <c:catAx>
        <c:axId val="189842944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Oswald" charset="-52"/>
              </a:defRPr>
            </a:pPr>
            <a:endParaRPr lang="ru-RU"/>
          </a:p>
        </c:txPr>
        <c:crossAx val="225921664"/>
        <c:crosses val="autoZero"/>
        <c:auto val="1"/>
        <c:lblAlgn val="ctr"/>
        <c:lblOffset val="100"/>
      </c:catAx>
      <c:valAx>
        <c:axId val="225921664"/>
        <c:scaling>
          <c:orientation val="minMax"/>
        </c:scaling>
        <c:delete val="1"/>
        <c:axPos val="l"/>
        <c:numFmt formatCode="General" sourceLinked="1"/>
        <c:tickLblPos val="none"/>
        <c:crossAx val="189842944"/>
        <c:crosses val="autoZero"/>
        <c:crossBetween val="between"/>
      </c:valAx>
    </c:plotArea>
    <c:plotVisOnly val="1"/>
  </c:chart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floor>
      <c:spPr>
        <a:solidFill>
          <a:schemeClr val="bg1">
            <a:lumMod val="95000"/>
          </a:schemeClr>
        </a:solidFill>
      </c:spPr>
    </c:floor>
    <c:plotArea>
      <c:layout/>
      <c:bar3DChart>
        <c:barDir val="col"/>
        <c:grouping val="stacked"/>
        <c:ser>
          <c:idx val="0"/>
          <c:order val="0"/>
          <c:tx>
            <c:strRef>
              <c:f>Лист2!$A$2</c:f>
              <c:strCache>
                <c:ptCount val="1"/>
                <c:pt idx="0">
                  <c:v>Процессная часть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cat>
            <c:strRef>
              <c:f>Лист2!$B$1:$E$1</c:f>
              <c:strCache>
                <c:ptCount val="4"/>
                <c:pt idx="0">
                  <c:v>2025 год(план) *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Лист2!$B$2:$E$2</c:f>
              <c:numCache>
                <c:formatCode>General</c:formatCode>
                <c:ptCount val="4"/>
                <c:pt idx="0">
                  <c:v>566</c:v>
                </c:pt>
                <c:pt idx="1">
                  <c:v>561.79999999999995</c:v>
                </c:pt>
                <c:pt idx="2">
                  <c:v>563.79999999999995</c:v>
                </c:pt>
                <c:pt idx="3">
                  <c:v>655.4</c:v>
                </c:pt>
              </c:numCache>
            </c:numRef>
          </c:val>
        </c:ser>
        <c:ser>
          <c:idx val="1"/>
          <c:order val="1"/>
          <c:tx>
            <c:strRef>
              <c:f>Лист2!$A$3</c:f>
              <c:strCache>
                <c:ptCount val="1"/>
                <c:pt idx="0">
                  <c:v>Проектная часть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Лист2!$B$1:$E$1</c:f>
              <c:strCache>
                <c:ptCount val="4"/>
                <c:pt idx="0">
                  <c:v>2025 год(план) *</c:v>
                </c:pt>
                <c:pt idx="1">
                  <c:v>2026 год (проект)</c:v>
                </c:pt>
                <c:pt idx="2">
                  <c:v>2027 год (проект)</c:v>
                </c:pt>
                <c:pt idx="3">
                  <c:v>2028 год (проект)</c:v>
                </c:pt>
              </c:strCache>
            </c:strRef>
          </c:cat>
          <c:val>
            <c:numRef>
              <c:f>Лист2!$B$3:$E$3</c:f>
              <c:numCache>
                <c:formatCode>General</c:formatCode>
                <c:ptCount val="4"/>
                <c:pt idx="0">
                  <c:v>85.8</c:v>
                </c:pt>
                <c:pt idx="1">
                  <c:v>0</c:v>
                </c:pt>
                <c:pt idx="2">
                  <c:v>0</c:v>
                </c:pt>
                <c:pt idx="3">
                  <c:v>47.1</c:v>
                </c:pt>
              </c:numCache>
            </c:numRef>
          </c:val>
        </c:ser>
        <c:gapWidth val="95"/>
        <c:gapDepth val="95"/>
        <c:shape val="box"/>
        <c:axId val="295870464"/>
        <c:axId val="295991168"/>
        <c:axId val="0"/>
      </c:bar3DChart>
      <c:catAx>
        <c:axId val="295870464"/>
        <c:scaling>
          <c:orientation val="minMax"/>
        </c:scaling>
        <c:axPos val="b"/>
        <c:majorTickMark val="none"/>
        <c:tickLblPos val="nextTo"/>
        <c:crossAx val="295991168"/>
        <c:crosses val="autoZero"/>
        <c:auto val="1"/>
        <c:lblAlgn val="ctr"/>
        <c:lblOffset val="100"/>
      </c:catAx>
      <c:valAx>
        <c:axId val="29599116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29587046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200">
                <a:latin typeface="Oswald" charset="-52"/>
              </a:defRPr>
            </a:pPr>
            <a:endParaRPr lang="ru-RU"/>
          </a:p>
        </c:txPr>
      </c:dTable>
    </c:plotArea>
    <c:plotVisOnly val="1"/>
  </c:chart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634CB0-1ADF-4F5C-A8F7-F577A6810826}" type="doc">
      <dgm:prSet loTypeId="urn:microsoft.com/office/officeart/2005/8/layout/vProcess5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7628B418-D1C1-4583-8FA4-C45B408A4957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gm:t>
    </dgm:pt>
    <dgm:pt modelId="{DC2AC831-5A95-43BC-B20B-A560799CA2DD}" type="par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E7BA085A-FD5F-4A0B-BE04-984057E5095F}" type="sibTrans" cxnId="{217063A7-8F58-4054-B3E6-8B8E16AD04C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09C226B9-9CF2-415E-B274-EBFF9B5E48FA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налоговой, бюджетной и долговой политики ХМАО-Югры</a:t>
          </a:r>
        </a:p>
      </dgm:t>
    </dgm:pt>
    <dgm:pt modelId="{F58302B8-927B-49A1-9CD1-78D2C95BE071}" type="par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185B-F047-4954-8196-3659845904EB}" type="sibTrans" cxnId="{A605CC22-75C0-498C-B8BD-BC3B6518DF60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CD35C2E-8DA9-4509-AFF8-DE39E8479C2D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2026 год и на плановый период 2027 и 2028 годов</a:t>
          </a:r>
        </a:p>
      </dgm:t>
    </dgm:pt>
    <dgm:pt modelId="{B7BDB1F0-3110-403F-AF08-54A2CFF63476}" type="par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F6AD44EA-3EE9-400C-AEE1-4E7FCB4604B2}" type="sibTrans" cxnId="{042E9038-CC2D-4450-9D65-A2FCE00B2C9A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FE061B4-24D2-4768-9D86-39CDE854AD8C}">
      <dgm:prSet custT="1"/>
      <dgm:spPr>
        <a:noFill/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социально-экономического развития  городского округа Урай Ханты-Мансийского автономного округа - Югры на 2026 год и плановый период 2027 и 2028 годов</a:t>
          </a:r>
          <a:endParaRPr lang="ru-RU" sz="16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gm:t>
    </dgm:pt>
    <dgm:pt modelId="{5D032EF5-44D8-4C26-8231-BA2EC7E9CEC2}" type="par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C9EE1C79-8B1A-47BD-B6A9-E9378AB99AC1}" type="sibTrans" cxnId="{7353E59D-DD15-4780-BC89-D2863A5CD1E9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44009E77-2E12-48BF-8310-48D30E152897}">
      <dgm:prSet custT="1"/>
      <dgm:spPr/>
      <dgm:t>
        <a:bodyPr/>
        <a:lstStyle/>
        <a:p>
          <a:endParaRPr lang="ru-RU" dirty="0"/>
        </a:p>
      </dgm:t>
    </dgm:pt>
    <dgm:pt modelId="{FBAE4F2E-239D-4F3A-8F6E-AEB362FCA70E}" type="par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2E4DB9A0-D972-4F03-A469-82064ACACA6C}" type="sibTrans" cxnId="{1F061976-9DC3-4EAB-AFBB-45A2F1EB4B38}">
      <dgm:prSet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103C8D23-383A-46C7-ABDC-B7E38AA76F7A}">
      <dgm:prSet/>
      <dgm:spPr/>
      <dgm:t>
        <a:bodyPr/>
        <a:lstStyle/>
        <a:p>
          <a:endParaRPr lang="ru-RU" dirty="0"/>
        </a:p>
      </dgm:t>
    </dgm:pt>
    <dgm:pt modelId="{8C62807B-9544-4655-AEFD-F5AAA5B786DD}" type="parTrans" cxnId="{6EC9F813-12E1-4A77-9CCE-D94A79520CB9}">
      <dgm:prSet/>
      <dgm:spPr/>
      <dgm:t>
        <a:bodyPr/>
        <a:lstStyle/>
        <a:p>
          <a:endParaRPr lang="ru-RU"/>
        </a:p>
      </dgm:t>
    </dgm:pt>
    <dgm:pt modelId="{D6715637-7BBB-4BDF-AB25-9D5D7A728B1B}" type="sibTrans" cxnId="{6EC9F813-12E1-4A77-9CCE-D94A79520CB9}">
      <dgm:prSet/>
      <dgm:spPr/>
      <dgm:t>
        <a:bodyPr/>
        <a:lstStyle/>
        <a:p>
          <a:endParaRPr lang="ru-RU"/>
        </a:p>
      </dgm:t>
    </dgm:pt>
    <dgm:pt modelId="{74F026A6-02EB-47CD-AA38-90FC69DB759F}">
      <dgm:prSet custScaleX="112272" custScaleY="86324" custLinFactY="28611" custLinFactNeighborX="4204" custLinFactNeighborY="100000"/>
      <dgm:spPr/>
      <dgm:t>
        <a:bodyPr/>
        <a:lstStyle/>
        <a:p>
          <a:endParaRPr lang="ru-RU" dirty="0"/>
        </a:p>
      </dgm:t>
    </dgm:pt>
    <dgm:pt modelId="{1F238F7B-31DD-4253-BC7A-2881DF6E0C8D}" type="parTrans" cxnId="{EF3FDCB1-43E7-47BB-A0BE-4EB9FDA1DB58}">
      <dgm:prSet/>
      <dgm:spPr/>
      <dgm:t>
        <a:bodyPr/>
        <a:lstStyle/>
        <a:p>
          <a:endParaRPr lang="ru-RU"/>
        </a:p>
      </dgm:t>
    </dgm:pt>
    <dgm:pt modelId="{E0811E3F-4E3D-4206-A0E2-CCFA8DF81DC7}" type="sibTrans" cxnId="{EF3FDCB1-43E7-47BB-A0BE-4EB9FDA1DB58}">
      <dgm:prSet custLinFactNeighborX="-97891" custLinFactNeighborY="19413"/>
      <dgm:spPr/>
      <dgm:t>
        <a:bodyPr/>
        <a:lstStyle/>
        <a:p>
          <a:endParaRPr lang="ru-RU">
            <a:latin typeface="Arial" pitchFamily="34" charset="0"/>
            <a:cs typeface="Arial" pitchFamily="34" charset="0"/>
          </a:endParaRPr>
        </a:p>
      </dgm:t>
    </dgm:pt>
    <dgm:pt modelId="{5BC73C35-FB82-4C88-9B0F-F6BC7463412A}">
      <dgm:prSet phldrT="[Текст]" custT="1"/>
      <dgm:spPr>
        <a:noFill/>
      </dgm:spPr>
      <dgm:t>
        <a:bodyPr/>
        <a:lstStyle/>
        <a:p>
          <a:r>
            <a:rPr lang="ru-RU" sz="1600" b="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Российской Федерации на период до 2030 года и на перспективу до 2036 года,  определенных Указом Президента № 309 от 07.05.2024</a:t>
          </a:r>
        </a:p>
      </dgm:t>
    </dgm:pt>
    <dgm:pt modelId="{A3B599F3-DA40-4F16-93BC-697D0E6D5536}" type="parTrans" cxnId="{BCA693CC-C70B-4482-964F-977CDE6C85D7}">
      <dgm:prSet/>
      <dgm:spPr/>
      <dgm:t>
        <a:bodyPr/>
        <a:lstStyle/>
        <a:p>
          <a:endParaRPr lang="ru-RU"/>
        </a:p>
      </dgm:t>
    </dgm:pt>
    <dgm:pt modelId="{3BB11A63-07AD-458F-8570-09B0549040BA}" type="sibTrans" cxnId="{BCA693CC-C70B-4482-964F-977CDE6C85D7}">
      <dgm:prSet/>
      <dgm:spPr/>
      <dgm:t>
        <a:bodyPr/>
        <a:lstStyle/>
        <a:p>
          <a:endParaRPr lang="ru-RU"/>
        </a:p>
      </dgm:t>
    </dgm:pt>
    <dgm:pt modelId="{A5830318-8991-40C1-8A16-32B8EB8F20BB}">
      <dgm:prSet custT="1"/>
      <dgm:spPr/>
      <dgm:t>
        <a:bodyPr/>
        <a:lstStyle/>
        <a:p>
          <a:endParaRPr lang="ru-RU" sz="1600" b="1" dirty="0">
            <a:latin typeface="Arial" pitchFamily="34" charset="0"/>
            <a:cs typeface="Arial" pitchFamily="34" charset="0"/>
          </a:endParaRPr>
        </a:p>
      </dgm:t>
    </dgm:pt>
    <dgm:pt modelId="{1FDBA092-19FF-4D42-990D-986892B58D36}" type="parTrans" cxnId="{3FD89594-1AF9-48AC-A8FD-F30AE590C28F}">
      <dgm:prSet/>
      <dgm:spPr/>
      <dgm:t>
        <a:bodyPr/>
        <a:lstStyle/>
        <a:p>
          <a:endParaRPr lang="ru-RU"/>
        </a:p>
      </dgm:t>
    </dgm:pt>
    <dgm:pt modelId="{6D41B382-8C5C-4398-B205-4959E5B8EABC}" type="sibTrans" cxnId="{3FD89594-1AF9-48AC-A8FD-F30AE590C28F}">
      <dgm:prSet/>
      <dgm:spPr/>
      <dgm:t>
        <a:bodyPr/>
        <a:lstStyle/>
        <a:p>
          <a:endParaRPr lang="ru-RU"/>
        </a:p>
      </dgm:t>
    </dgm:pt>
    <dgm:pt modelId="{1B0987FB-5997-42CE-8251-C07DB01E1496}" type="pres">
      <dgm:prSet presAssocID="{46634CB0-1ADF-4F5C-A8F7-F577A681082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7CFA80A-AC76-4127-8937-C462E488B873}" type="pres">
      <dgm:prSet presAssocID="{46634CB0-1ADF-4F5C-A8F7-F577A6810826}" presName="dummyMaxCanvas" presStyleCnt="0">
        <dgm:presLayoutVars/>
      </dgm:prSet>
      <dgm:spPr/>
    </dgm:pt>
    <dgm:pt modelId="{AE3AD46F-DA00-41B3-83E6-2C9F5D1C2CA9}" type="pres">
      <dgm:prSet presAssocID="{46634CB0-1ADF-4F5C-A8F7-F577A6810826}" presName="FiveNodes_1" presStyleLbl="node1" presStyleIdx="0" presStyleCnt="5" custScaleX="91888" custScaleY="77340" custLinFactNeighborX="1378" custLinFactNeighborY="-113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3385BA-8FBB-4482-9D52-10AF9487BBC8}" type="pres">
      <dgm:prSet presAssocID="{46634CB0-1ADF-4F5C-A8F7-F577A6810826}" presName="FiveNodes_2" presStyleLbl="node1" presStyleIdx="1" presStyleCnt="5" custScaleX="94362" custScaleY="94449" custLinFactNeighborX="-3733" custLinFactNeighborY="-31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F89F16-76A3-48DB-AC43-A95ED4DA82DE}" type="pres">
      <dgm:prSet presAssocID="{46634CB0-1ADF-4F5C-A8F7-F577A6810826}" presName="FiveNodes_3" presStyleLbl="node1" presStyleIdx="2" presStyleCnt="5" custScaleX="82722" custScaleY="72435" custLinFactNeighborX="1420" custLinFactNeighborY="520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A0D634-ED4F-48A1-B853-9953D40101FE}" type="pres">
      <dgm:prSet presAssocID="{46634CB0-1ADF-4F5C-A8F7-F577A6810826}" presName="FiveNodes_4" presStyleLbl="node1" presStyleIdx="3" presStyleCnt="5" custScaleX="92241" custScaleY="90988" custLinFactY="-58673" custLinFactNeighborX="-1276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140657-2F9B-437A-ABF4-31B1D7AD8216}" type="pres">
      <dgm:prSet presAssocID="{46634CB0-1ADF-4F5C-A8F7-F577A6810826}" presName="FiveNodes_5" presStyleLbl="node1" presStyleIdx="4" presStyleCnt="5" custScaleX="87964" custScaleY="88109" custLinFactNeighborX="-6547" custLinFactNeighborY="-72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A4E4D5-A05D-4D49-A818-8E4F19E5536B}" type="pres">
      <dgm:prSet presAssocID="{46634CB0-1ADF-4F5C-A8F7-F577A6810826}" presName="FiveConn_1-2" presStyleLbl="fgAccFollowNode1" presStyleIdx="0" presStyleCnt="4" custFlipHor="1" custScaleX="107903" custScaleY="100000" custLinFactNeighborX="-71190" custLinFactNeighborY="-391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2613DF-D1D4-4284-8940-2B4429AA711E}" type="pres">
      <dgm:prSet presAssocID="{46634CB0-1ADF-4F5C-A8F7-F577A6810826}" presName="FiveConn_2-3" presStyleLbl="fgAccFollowNode1" presStyleIdx="1" presStyleCnt="4" custLinFactX="-18463" custLinFactNeighborX="-100000" custLinFactNeighborY="-67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C73E1-080C-4A13-BA36-3A186DF22057}" type="pres">
      <dgm:prSet presAssocID="{46634CB0-1ADF-4F5C-A8F7-F577A6810826}" presName="FiveConn_3-4" presStyleLbl="fgAccFollowNode1" presStyleIdx="2" presStyleCnt="4" custLinFactX="-53525" custLinFactNeighborX="-100000" custLinFactNeighborY="-817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8078585-04B4-4687-B84E-63C21E766430}" type="pres">
      <dgm:prSet presAssocID="{46634CB0-1ADF-4F5C-A8F7-F577A6810826}" presName="FiveConn_4-5" presStyleLbl="fgAccFollowNode1" presStyleIdx="3" presStyleCnt="4" custLinFactX="-39748" custLinFactY="-12149" custLinFactNeighborX="-100000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C63BA1-0400-48D6-BA81-DC0575636D99}" type="pres">
      <dgm:prSet presAssocID="{46634CB0-1ADF-4F5C-A8F7-F577A6810826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8B9406-A2DE-4A96-A6BE-D8665DC4383F}" type="pres">
      <dgm:prSet presAssocID="{46634CB0-1ADF-4F5C-A8F7-F577A6810826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A4FAC0-FC3D-498F-AB2C-27449EAF4B53}" type="pres">
      <dgm:prSet presAssocID="{46634CB0-1ADF-4F5C-A8F7-F577A6810826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BE1C59-605F-4698-90E8-C38B9301A477}" type="pres">
      <dgm:prSet presAssocID="{46634CB0-1ADF-4F5C-A8F7-F577A6810826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848FBD-F577-4C65-A7A8-E617406E8643}" type="pres">
      <dgm:prSet presAssocID="{46634CB0-1ADF-4F5C-A8F7-F577A6810826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53E59D-DD15-4780-BC89-D2863A5CD1E9}" srcId="{46634CB0-1ADF-4F5C-A8F7-F577A6810826}" destId="{4FE061B4-24D2-4768-9D86-39CDE854AD8C}" srcOrd="4" destOrd="0" parTransId="{5D032EF5-44D8-4C26-8231-BA2EC7E9CEC2}" sibTransId="{C9EE1C79-8B1A-47BD-B6A9-E9378AB99AC1}"/>
    <dgm:cxn modelId="{F0CA7FC1-E8BB-4A43-83D8-CD259746A4B1}" type="presOf" srcId="{46634CB0-1ADF-4F5C-A8F7-F577A6810826}" destId="{1B0987FB-5997-42CE-8251-C07DB01E1496}" srcOrd="0" destOrd="0" presId="urn:microsoft.com/office/officeart/2005/8/layout/vProcess5"/>
    <dgm:cxn modelId="{BCA693CC-C70B-4482-964F-977CDE6C85D7}" srcId="{46634CB0-1ADF-4F5C-A8F7-F577A6810826}" destId="{5BC73C35-FB82-4C88-9B0F-F6BC7463412A}" srcOrd="1" destOrd="0" parTransId="{A3B599F3-DA40-4F16-93BC-697D0E6D5536}" sibTransId="{3BB11A63-07AD-458F-8570-09B0549040BA}"/>
    <dgm:cxn modelId="{6EC9F813-12E1-4A77-9CCE-D94A79520CB9}" srcId="{46634CB0-1ADF-4F5C-A8F7-F577A6810826}" destId="{103C8D23-383A-46C7-ABDC-B7E38AA76F7A}" srcOrd="7" destOrd="0" parTransId="{8C62807B-9544-4655-AEFD-F5AAA5B786DD}" sibTransId="{D6715637-7BBB-4BDF-AB25-9D5D7A728B1B}"/>
    <dgm:cxn modelId="{DF019775-748A-433A-8378-0372EC874DC1}" type="presOf" srcId="{FCD3185B-F047-4954-8196-3659845904EB}" destId="{52EC73E1-080C-4A13-BA36-3A186DF22057}" srcOrd="0" destOrd="0" presId="urn:microsoft.com/office/officeart/2005/8/layout/vProcess5"/>
    <dgm:cxn modelId="{042E9038-CC2D-4450-9D65-A2FCE00B2C9A}" srcId="{46634CB0-1ADF-4F5C-A8F7-F577A6810826}" destId="{FCD35C2E-8DA9-4509-AFF8-DE39E8479C2D}" srcOrd="3" destOrd="0" parTransId="{B7BDB1F0-3110-403F-AF08-54A2CFF63476}" sibTransId="{F6AD44EA-3EE9-400C-AEE1-4E7FCB4604B2}"/>
    <dgm:cxn modelId="{217063A7-8F58-4054-B3E6-8B8E16AD04C0}" srcId="{46634CB0-1ADF-4F5C-A8F7-F577A6810826}" destId="{7628B418-D1C1-4583-8FA4-C45B408A4957}" srcOrd="0" destOrd="0" parTransId="{DC2AC831-5A95-43BC-B20B-A560799CA2DD}" sibTransId="{E7BA085A-FD5F-4A0B-BE04-984057E5095F}"/>
    <dgm:cxn modelId="{680BBE16-DC2D-404F-B9DE-A124ED7F50C0}" type="presOf" srcId="{4FE061B4-24D2-4768-9D86-39CDE854AD8C}" destId="{95848FBD-F577-4C65-A7A8-E617406E8643}" srcOrd="1" destOrd="0" presId="urn:microsoft.com/office/officeart/2005/8/layout/vProcess5"/>
    <dgm:cxn modelId="{7B67B712-0AF6-454F-A2B2-E37DC478A8B2}" type="presOf" srcId="{09C226B9-9CF2-415E-B274-EBFF9B5E48FA}" destId="{0BF89F16-76A3-48DB-AC43-A95ED4DA82DE}" srcOrd="0" destOrd="0" presId="urn:microsoft.com/office/officeart/2005/8/layout/vProcess5"/>
    <dgm:cxn modelId="{234DA594-C0B9-4404-897B-0590DAC056D6}" type="presOf" srcId="{F6AD44EA-3EE9-400C-AEE1-4E7FCB4604B2}" destId="{E8078585-04B4-4687-B84E-63C21E766430}" srcOrd="0" destOrd="0" presId="urn:microsoft.com/office/officeart/2005/8/layout/vProcess5"/>
    <dgm:cxn modelId="{A1D9E138-F314-45AE-BCD3-6674DD9C96F8}" type="presOf" srcId="{FCD35C2E-8DA9-4509-AFF8-DE39E8479C2D}" destId="{6AA0D634-ED4F-48A1-B853-9953D40101FE}" srcOrd="0" destOrd="0" presId="urn:microsoft.com/office/officeart/2005/8/layout/vProcess5"/>
    <dgm:cxn modelId="{3FD89594-1AF9-48AC-A8FD-F30AE590C28F}" srcId="{46634CB0-1ADF-4F5C-A8F7-F577A6810826}" destId="{A5830318-8991-40C1-8A16-32B8EB8F20BB}" srcOrd="6" destOrd="0" parTransId="{1FDBA092-19FF-4D42-990D-986892B58D36}" sibTransId="{6D41B382-8C5C-4398-B205-4959E5B8EABC}"/>
    <dgm:cxn modelId="{711E4042-9ED5-4907-8FED-FD0A6CAD9135}" type="presOf" srcId="{7628B418-D1C1-4583-8FA4-C45B408A4957}" destId="{3DC63BA1-0400-48D6-BA81-DC0575636D99}" srcOrd="1" destOrd="0" presId="urn:microsoft.com/office/officeart/2005/8/layout/vProcess5"/>
    <dgm:cxn modelId="{ABA9A4BC-A35D-43D0-ADED-B3F7B97A0A31}" type="presOf" srcId="{5BC73C35-FB82-4C88-9B0F-F6BC7463412A}" destId="{348B9406-A2DE-4A96-A6BE-D8665DC4383F}" srcOrd="1" destOrd="0" presId="urn:microsoft.com/office/officeart/2005/8/layout/vProcess5"/>
    <dgm:cxn modelId="{4CF46223-6621-4E8A-A7E3-8B625EED56A5}" type="presOf" srcId="{09C226B9-9CF2-415E-B274-EBFF9B5E48FA}" destId="{21A4FAC0-FC3D-498F-AB2C-27449EAF4B53}" srcOrd="1" destOrd="0" presId="urn:microsoft.com/office/officeart/2005/8/layout/vProcess5"/>
    <dgm:cxn modelId="{EFA1CB7F-35E0-48DC-9C74-548A9FE6BC83}" type="presOf" srcId="{7628B418-D1C1-4583-8FA4-C45B408A4957}" destId="{AE3AD46F-DA00-41B3-83E6-2C9F5D1C2CA9}" srcOrd="0" destOrd="0" presId="urn:microsoft.com/office/officeart/2005/8/layout/vProcess5"/>
    <dgm:cxn modelId="{A605CC22-75C0-498C-B8BD-BC3B6518DF60}" srcId="{46634CB0-1ADF-4F5C-A8F7-F577A6810826}" destId="{09C226B9-9CF2-415E-B274-EBFF9B5E48FA}" srcOrd="2" destOrd="0" parTransId="{F58302B8-927B-49A1-9CD1-78D2C95BE071}" sibTransId="{FCD3185B-F047-4954-8196-3659845904EB}"/>
    <dgm:cxn modelId="{39463EE1-94CB-4566-BBFA-BE99EC8717C9}" type="presOf" srcId="{3BB11A63-07AD-458F-8570-09B0549040BA}" destId="{112613DF-D1D4-4284-8940-2B4429AA711E}" srcOrd="0" destOrd="0" presId="urn:microsoft.com/office/officeart/2005/8/layout/vProcess5"/>
    <dgm:cxn modelId="{E2B3624F-99D8-4D97-BE74-7582DD22DF81}" type="presOf" srcId="{5BC73C35-FB82-4C88-9B0F-F6BC7463412A}" destId="{E53385BA-8FBB-4482-9D52-10AF9487BBC8}" srcOrd="0" destOrd="0" presId="urn:microsoft.com/office/officeart/2005/8/layout/vProcess5"/>
    <dgm:cxn modelId="{1F061976-9DC3-4EAB-AFBB-45A2F1EB4B38}" srcId="{46634CB0-1ADF-4F5C-A8F7-F577A6810826}" destId="{44009E77-2E12-48BF-8310-48D30E152897}" srcOrd="5" destOrd="0" parTransId="{FBAE4F2E-239D-4F3A-8F6E-AEB362FCA70E}" sibTransId="{2E4DB9A0-D972-4F03-A469-82064ACACA6C}"/>
    <dgm:cxn modelId="{9534A567-9053-493F-9362-4DAE2B908D8C}" type="presOf" srcId="{4FE061B4-24D2-4768-9D86-39CDE854AD8C}" destId="{47140657-2F9B-437A-ABF4-31B1D7AD8216}" srcOrd="0" destOrd="0" presId="urn:microsoft.com/office/officeart/2005/8/layout/vProcess5"/>
    <dgm:cxn modelId="{89B6ACBA-FD25-4745-A4E5-9324F146AACC}" type="presOf" srcId="{FCD35C2E-8DA9-4509-AFF8-DE39E8479C2D}" destId="{49BE1C59-605F-4698-90E8-C38B9301A477}" srcOrd="1" destOrd="0" presId="urn:microsoft.com/office/officeart/2005/8/layout/vProcess5"/>
    <dgm:cxn modelId="{BC600A26-A90F-48FD-8D81-1EF475BD23C4}" type="presOf" srcId="{E7BA085A-FD5F-4A0B-BE04-984057E5095F}" destId="{2DA4E4D5-A05D-4D49-A818-8E4F19E5536B}" srcOrd="0" destOrd="0" presId="urn:microsoft.com/office/officeart/2005/8/layout/vProcess5"/>
    <dgm:cxn modelId="{EF3FDCB1-43E7-47BB-A0BE-4EB9FDA1DB58}" srcId="{46634CB0-1ADF-4F5C-A8F7-F577A6810826}" destId="{74F026A6-02EB-47CD-AA38-90FC69DB759F}" srcOrd="8" destOrd="0" parTransId="{1F238F7B-31DD-4253-BC7A-2881DF6E0C8D}" sibTransId="{E0811E3F-4E3D-4206-A0E2-CCFA8DF81DC7}"/>
    <dgm:cxn modelId="{692D3AED-9F49-49D4-9641-E47EE22A533F}" type="presParOf" srcId="{1B0987FB-5997-42CE-8251-C07DB01E1496}" destId="{B7CFA80A-AC76-4127-8937-C462E488B873}" srcOrd="0" destOrd="0" presId="urn:microsoft.com/office/officeart/2005/8/layout/vProcess5"/>
    <dgm:cxn modelId="{45BC0765-2DA1-4F88-B4F9-39D0A89A6F52}" type="presParOf" srcId="{1B0987FB-5997-42CE-8251-C07DB01E1496}" destId="{AE3AD46F-DA00-41B3-83E6-2C9F5D1C2CA9}" srcOrd="1" destOrd="0" presId="urn:microsoft.com/office/officeart/2005/8/layout/vProcess5"/>
    <dgm:cxn modelId="{C69971A0-974C-4BCE-B2F5-F87D378927D0}" type="presParOf" srcId="{1B0987FB-5997-42CE-8251-C07DB01E1496}" destId="{E53385BA-8FBB-4482-9D52-10AF9487BBC8}" srcOrd="2" destOrd="0" presId="urn:microsoft.com/office/officeart/2005/8/layout/vProcess5"/>
    <dgm:cxn modelId="{D45CA963-F269-43BE-9B4E-F8A13B80E618}" type="presParOf" srcId="{1B0987FB-5997-42CE-8251-C07DB01E1496}" destId="{0BF89F16-76A3-48DB-AC43-A95ED4DA82DE}" srcOrd="3" destOrd="0" presId="urn:microsoft.com/office/officeart/2005/8/layout/vProcess5"/>
    <dgm:cxn modelId="{43171588-3E13-4F08-97BF-5C65B8C5B334}" type="presParOf" srcId="{1B0987FB-5997-42CE-8251-C07DB01E1496}" destId="{6AA0D634-ED4F-48A1-B853-9953D40101FE}" srcOrd="4" destOrd="0" presId="urn:microsoft.com/office/officeart/2005/8/layout/vProcess5"/>
    <dgm:cxn modelId="{7BD59714-FE0E-450B-8A13-5542A3EFD35F}" type="presParOf" srcId="{1B0987FB-5997-42CE-8251-C07DB01E1496}" destId="{47140657-2F9B-437A-ABF4-31B1D7AD8216}" srcOrd="5" destOrd="0" presId="urn:microsoft.com/office/officeart/2005/8/layout/vProcess5"/>
    <dgm:cxn modelId="{474772F5-F65E-4E65-A37C-A29C8EC80A2F}" type="presParOf" srcId="{1B0987FB-5997-42CE-8251-C07DB01E1496}" destId="{2DA4E4D5-A05D-4D49-A818-8E4F19E5536B}" srcOrd="6" destOrd="0" presId="urn:microsoft.com/office/officeart/2005/8/layout/vProcess5"/>
    <dgm:cxn modelId="{97198F90-DDEB-44C6-A372-44300E5AC642}" type="presParOf" srcId="{1B0987FB-5997-42CE-8251-C07DB01E1496}" destId="{112613DF-D1D4-4284-8940-2B4429AA711E}" srcOrd="7" destOrd="0" presId="urn:microsoft.com/office/officeart/2005/8/layout/vProcess5"/>
    <dgm:cxn modelId="{4B265952-5B35-415C-B5B2-C00F4EE6E55B}" type="presParOf" srcId="{1B0987FB-5997-42CE-8251-C07DB01E1496}" destId="{52EC73E1-080C-4A13-BA36-3A186DF22057}" srcOrd="8" destOrd="0" presId="urn:microsoft.com/office/officeart/2005/8/layout/vProcess5"/>
    <dgm:cxn modelId="{F705B172-6606-4953-A4E9-CC05301AC846}" type="presParOf" srcId="{1B0987FB-5997-42CE-8251-C07DB01E1496}" destId="{E8078585-04B4-4687-B84E-63C21E766430}" srcOrd="9" destOrd="0" presId="urn:microsoft.com/office/officeart/2005/8/layout/vProcess5"/>
    <dgm:cxn modelId="{4309F644-B8EE-42E4-8022-6C19B147FA29}" type="presParOf" srcId="{1B0987FB-5997-42CE-8251-C07DB01E1496}" destId="{3DC63BA1-0400-48D6-BA81-DC0575636D99}" srcOrd="10" destOrd="0" presId="urn:microsoft.com/office/officeart/2005/8/layout/vProcess5"/>
    <dgm:cxn modelId="{36130971-675C-4F87-83D5-FF34A868ED27}" type="presParOf" srcId="{1B0987FB-5997-42CE-8251-C07DB01E1496}" destId="{348B9406-A2DE-4A96-A6BE-D8665DC4383F}" srcOrd="11" destOrd="0" presId="urn:microsoft.com/office/officeart/2005/8/layout/vProcess5"/>
    <dgm:cxn modelId="{CF9F16BD-A7EC-4140-8355-6A81BEBEA446}" type="presParOf" srcId="{1B0987FB-5997-42CE-8251-C07DB01E1496}" destId="{21A4FAC0-FC3D-498F-AB2C-27449EAF4B53}" srcOrd="12" destOrd="0" presId="urn:microsoft.com/office/officeart/2005/8/layout/vProcess5"/>
    <dgm:cxn modelId="{9B6912FA-BF70-497B-B3BD-08C5C99CD47C}" type="presParOf" srcId="{1B0987FB-5997-42CE-8251-C07DB01E1496}" destId="{49BE1C59-605F-4698-90E8-C38B9301A477}" srcOrd="13" destOrd="0" presId="urn:microsoft.com/office/officeart/2005/8/layout/vProcess5"/>
    <dgm:cxn modelId="{E5CB36A9-C787-42E6-BBF6-DC997C66CF73}" type="presParOf" srcId="{1B0987FB-5997-42CE-8251-C07DB01E1496}" destId="{95848FBD-F577-4C65-A7A8-E617406E8643}" srcOrd="14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3AD46F-DA00-41B3-83E6-2C9F5D1C2CA9}">
      <dsp:nvSpPr>
        <dsp:cNvPr id="0" name=""/>
        <dsp:cNvSpPr/>
      </dsp:nvSpPr>
      <dsp:spPr>
        <a:xfrm>
          <a:off x="360068" y="0"/>
          <a:ext cx="6088689" cy="70170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Ежегодное послание Президента Российской Федерации  Федеральному Собранию Российской Федерации  </a:t>
          </a:r>
        </a:p>
      </dsp:txBody>
      <dsp:txXfrm>
        <a:off x="360068" y="0"/>
        <a:ext cx="5140354" cy="701706"/>
      </dsp:txXfrm>
    </dsp:sp>
    <dsp:sp modelId="{E53385BA-8FBB-4482-9D52-10AF9487BBC8}">
      <dsp:nvSpPr>
        <dsp:cNvPr id="0" name=""/>
        <dsp:cNvSpPr/>
      </dsp:nvSpPr>
      <dsp:spPr>
        <a:xfrm>
          <a:off x="434250" y="774094"/>
          <a:ext cx="6252621" cy="856936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Реализация национальных целей развития Российской Федерации на период до 2030 года и на перспективу до 2036 года,  определенных Указом Президента № 309 от 07.05.2024</a:t>
          </a:r>
        </a:p>
      </dsp:txBody>
      <dsp:txXfrm>
        <a:off x="434250" y="774094"/>
        <a:ext cx="5229209" cy="856936"/>
      </dsp:txXfrm>
    </dsp:sp>
    <dsp:sp modelId="{0BF89F16-76A3-48DB-AC43-A95ED4DA82DE}">
      <dsp:nvSpPr>
        <dsp:cNvPr id="0" name=""/>
        <dsp:cNvSpPr/>
      </dsp:nvSpPr>
      <dsp:spPr>
        <a:xfrm>
          <a:off x="1656158" y="2664300"/>
          <a:ext cx="5481331" cy="65720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налоговой, бюджетной и долговой политики ХМАО-Югры</a:t>
          </a:r>
        </a:p>
      </dsp:txBody>
      <dsp:txXfrm>
        <a:off x="1656158" y="2664300"/>
        <a:ext cx="4584161" cy="657203"/>
      </dsp:txXfrm>
    </dsp:sp>
    <dsp:sp modelId="{6AA0D634-ED4F-48A1-B853-9953D40101FE}">
      <dsp:nvSpPr>
        <dsp:cNvPr id="0" name=""/>
        <dsp:cNvSpPr/>
      </dsp:nvSpPr>
      <dsp:spPr>
        <a:xfrm>
          <a:off x="895670" y="1701185"/>
          <a:ext cx="6112079" cy="825534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Основные направления бюджетной политики и основные направления налоговой политики городского округа Урай ХМАО-Югры на 2026 год и на плановый период 2027 и 2028 годов</a:t>
          </a:r>
        </a:p>
      </dsp:txBody>
      <dsp:txXfrm>
        <a:off x="895670" y="1701185"/>
        <a:ext cx="5111671" cy="825534"/>
      </dsp:txXfrm>
    </dsp:sp>
    <dsp:sp modelId="{47140657-2F9B-437A-ABF4-31B1D7AD8216}">
      <dsp:nvSpPr>
        <dsp:cNvPr id="0" name=""/>
        <dsp:cNvSpPr/>
      </dsp:nvSpPr>
      <dsp:spPr>
        <a:xfrm>
          <a:off x="1944204" y="3528393"/>
          <a:ext cx="5828676" cy="799413"/>
        </a:xfrm>
        <a:prstGeom prst="roundRect">
          <a:avLst>
            <a:gd name="adj" fmla="val 1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0" kern="1200" dirty="0">
              <a:solidFill>
                <a:schemeClr val="tx1"/>
              </a:solidFill>
              <a:latin typeface="Oswald" charset="-52"/>
              <a:cs typeface="Times New Roman" pitchFamily="18" charset="0"/>
            </a:rPr>
            <a:t>Прогноз социально-экономического развития  городского округа Урай Ханты-Мансийского автономного округа - Югры на 2026 год и плановый период 2027 и 2028 годов</a:t>
          </a:r>
          <a:endParaRPr lang="ru-RU" sz="1600" b="0" kern="1200" baseline="0" dirty="0">
            <a:solidFill>
              <a:schemeClr val="tx1"/>
            </a:solidFill>
            <a:latin typeface="Oswald" charset="-52"/>
            <a:cs typeface="Times New Roman" pitchFamily="18" charset="0"/>
          </a:endParaRPr>
        </a:p>
      </dsp:txBody>
      <dsp:txXfrm>
        <a:off x="1944204" y="3528393"/>
        <a:ext cx="4874654" cy="799413"/>
      </dsp:txXfrm>
    </dsp:sp>
    <dsp:sp modelId="{2DA4E4D5-A05D-4D49-A818-8E4F19E5536B}">
      <dsp:nvSpPr>
        <dsp:cNvPr id="0" name=""/>
        <dsp:cNvSpPr/>
      </dsp:nvSpPr>
      <dsp:spPr>
        <a:xfrm flipH="1">
          <a:off x="5593318" y="432048"/>
          <a:ext cx="636353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 flipH="1">
        <a:off x="5593318" y="432048"/>
        <a:ext cx="636353" cy="589745"/>
      </dsp:txXfrm>
    </dsp:sp>
    <dsp:sp modelId="{112613DF-D1D4-4284-8940-2B4429AA711E}">
      <dsp:nvSpPr>
        <dsp:cNvPr id="0" name=""/>
        <dsp:cNvSpPr/>
      </dsp:nvSpPr>
      <dsp:spPr>
        <a:xfrm>
          <a:off x="5832645" y="1296147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600" kern="1200"/>
        </a:p>
      </dsp:txBody>
      <dsp:txXfrm>
        <a:off x="5832645" y="1296147"/>
        <a:ext cx="589745" cy="589745"/>
      </dsp:txXfrm>
    </dsp:sp>
    <dsp:sp modelId="{52EC73E1-080C-4A13-BA36-3A186DF22057}">
      <dsp:nvSpPr>
        <dsp:cNvPr id="0" name=""/>
        <dsp:cNvSpPr/>
      </dsp:nvSpPr>
      <dsp:spPr>
        <a:xfrm>
          <a:off x="6120683" y="2232248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120683" y="2232248"/>
        <a:ext cx="589745" cy="589745"/>
      </dsp:txXfrm>
    </dsp:sp>
    <dsp:sp modelId="{E8078585-04B4-4687-B84E-63C21E766430}">
      <dsp:nvSpPr>
        <dsp:cNvPr id="0" name=""/>
        <dsp:cNvSpPr/>
      </dsp:nvSpPr>
      <dsp:spPr>
        <a:xfrm>
          <a:off x="6696746" y="3096343"/>
          <a:ext cx="589745" cy="589745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>
            <a:latin typeface="Arial" pitchFamily="34" charset="0"/>
            <a:cs typeface="Arial" pitchFamily="34" charset="0"/>
          </a:endParaRPr>
        </a:p>
      </dsp:txBody>
      <dsp:txXfrm>
        <a:off x="6696746" y="3096343"/>
        <a:ext cx="589745" cy="5897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3300" y="0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6DD8E-C327-43A5-A75F-84DFD9FB8A2C}" type="datetimeFigureOut">
              <a:rPr lang="ru-RU" smtClean="0"/>
              <a:pPr/>
              <a:t>17.11.2025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14350"/>
            <a:ext cx="4570412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569" y="3257550"/>
            <a:ext cx="795655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3300" y="6513513"/>
            <a:ext cx="4309798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422AE-4D6A-4150-952D-79EF560F5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9036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7512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892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3673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686394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4066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38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43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44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46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47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49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51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52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53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55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56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58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59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61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62</a:t>
            </a:fld>
            <a:endParaRPr lang="ru-R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64</a:t>
            </a:fld>
            <a:endParaRPr lang="ru-R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65</a:t>
            </a:fld>
            <a:endParaRPr lang="ru-R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67</a:t>
            </a:fld>
            <a:endParaRPr lang="ru-R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68</a:t>
            </a:fld>
            <a:endParaRPr lang="ru-R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70</a:t>
            </a:fld>
            <a:endParaRPr lang="ru-R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71</a:t>
            </a:fld>
            <a:endParaRPr lang="ru-R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73</a:t>
            </a:fld>
            <a:endParaRPr lang="ru-R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74</a:t>
            </a:fld>
            <a:endParaRPr lang="ru-R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76</a:t>
            </a:fld>
            <a:endParaRPr lang="ru-RU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80</a:t>
            </a:fld>
            <a:endParaRPr lang="ru-RU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422AE-4D6A-4150-952D-79EF560F5131}" type="slidenum">
              <a:rPr lang="ru-RU" smtClean="0"/>
              <a:pPr/>
              <a:t>85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77116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7900" y="1961385"/>
            <a:ext cx="7695438" cy="485470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49424" y="1962912"/>
            <a:ext cx="7694676" cy="110490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89988" y="1853182"/>
            <a:ext cx="7766304" cy="496366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56376" y="4687824"/>
            <a:ext cx="236220" cy="249936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6134100" y="4227576"/>
            <a:ext cx="0" cy="441325"/>
          </a:xfrm>
          <a:custGeom>
            <a:avLst/>
            <a:gdLst/>
            <a:ahLst/>
            <a:cxnLst/>
            <a:rect l="l" t="t" r="r" b="b"/>
            <a:pathLst>
              <a:path h="441325">
                <a:moveTo>
                  <a:pt x="0" y="0"/>
                </a:moveTo>
                <a:lnTo>
                  <a:pt x="0" y="440944"/>
                </a:lnTo>
              </a:path>
            </a:pathLst>
          </a:custGeom>
          <a:ln w="12192">
            <a:solidFill>
              <a:srgbClr val="ADADA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736335" y="3451860"/>
            <a:ext cx="795528" cy="10134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40154" y="620775"/>
            <a:ext cx="9711690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0" b="1" i="0">
                <a:solidFill>
                  <a:srgbClr val="1F55C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32916" y="1132332"/>
            <a:ext cx="10034778" cy="221030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25468" y="1894332"/>
            <a:ext cx="2695193" cy="221030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27319" y="1894332"/>
            <a:ext cx="1813052" cy="221030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446775" y="1894332"/>
            <a:ext cx="2779141" cy="221030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73866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pPr>
              <a:defRPr/>
            </a:pPr>
            <a:fld id="{FB557792-6364-480E-BDCF-31439E9D76FE}" type="datetimeFigureOut">
              <a:rPr lang="ru-RU" smtClean="0"/>
              <a:pPr>
                <a:defRPr/>
              </a:pPr>
              <a:t>17.11.2025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pPr>
              <a:defRPr/>
            </a:pPr>
            <a:fld id="{C0865EAE-53FF-40F0-AE16-DC1801C88046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6004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1368" y="326847"/>
            <a:ext cx="1542414" cy="7575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9788" y="2355341"/>
            <a:ext cx="5363845" cy="2105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52525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jpeg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5.xml"/><Relationship Id="rId5" Type="http://schemas.openxmlformats.org/officeDocument/2006/relationships/image" Target="../media/image16.jpeg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chart" Target="../charts/char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chart" Target="../charts/char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2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3.xml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3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4.xml"/><Relationship Id="rId4" Type="http://schemas.openxmlformats.org/officeDocument/2006/relationships/image" Target="../media/image1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1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5.xml"/><Relationship Id="rId4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6.xml"/><Relationship Id="rId4" Type="http://schemas.openxmlformats.org/officeDocument/2006/relationships/image" Target="../media/image1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7.xml"/><Relationship Id="rId4" Type="http://schemas.openxmlformats.org/officeDocument/2006/relationships/image" Target="../media/image19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8.xml"/><Relationship Id="rId4" Type="http://schemas.openxmlformats.org/officeDocument/2006/relationships/image" Target="../media/image1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eg"/><Relationship Id="rId4" Type="http://schemas.openxmlformats.org/officeDocument/2006/relationships/image" Target="../media/image1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19.xml"/><Relationship Id="rId4" Type="http://schemas.openxmlformats.org/officeDocument/2006/relationships/image" Target="../media/image19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0.xml"/><Relationship Id="rId4" Type="http://schemas.openxmlformats.org/officeDocument/2006/relationships/image" Target="../media/image19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1.xml"/><Relationship Id="rId4" Type="http://schemas.openxmlformats.org/officeDocument/2006/relationships/image" Target="../media/image19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2.xml"/><Relationship Id="rId4" Type="http://schemas.openxmlformats.org/officeDocument/2006/relationships/image" Target="../media/image19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3.xml"/><Relationship Id="rId4" Type="http://schemas.openxmlformats.org/officeDocument/2006/relationships/image" Target="../media/image19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4.xml"/><Relationship Id="rId4" Type="http://schemas.openxmlformats.org/officeDocument/2006/relationships/image" Target="../media/image1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5.xml"/><Relationship Id="rId4" Type="http://schemas.openxmlformats.org/officeDocument/2006/relationships/image" Target="../media/image1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5" Type="http://schemas.openxmlformats.org/officeDocument/2006/relationships/chart" Target="../charts/chart26.xml"/><Relationship Id="rId4" Type="http://schemas.openxmlformats.org/officeDocument/2006/relationships/image" Target="../media/image19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28.xml"/><Relationship Id="rId5" Type="http://schemas.openxmlformats.org/officeDocument/2006/relationships/chart" Target="../charts/chart27.xml"/><Relationship Id="rId4" Type="http://schemas.openxmlformats.org/officeDocument/2006/relationships/image" Target="../media/image19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4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30.xml"/><Relationship Id="rId5" Type="http://schemas.openxmlformats.org/officeDocument/2006/relationships/chart" Target="../charts/chart29.xml"/><Relationship Id="rId4" Type="http://schemas.openxmlformats.org/officeDocument/2006/relationships/image" Target="../media/image19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86000" y="2133600"/>
            <a:ext cx="7543800" cy="2778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Oswald" charset="-52"/>
              </a:rPr>
              <a:t>БЮДЖЕТ ДЛЯ ГРАЖДАН </a:t>
            </a:r>
          </a:p>
          <a:p>
            <a:pPr algn="ctr"/>
            <a:r>
              <a:rPr lang="ru-RU" sz="3600" b="1" dirty="0" smtClean="0">
                <a:solidFill>
                  <a:srgbClr val="002060"/>
                </a:solidFill>
                <a:latin typeface="Oswald" charset="-52"/>
              </a:rPr>
              <a:t>НА 2026 ГОД И НА ПЛАНОВЫЙ -ПЕРИОД 2027 И 2028 ГОДОВ</a:t>
            </a:r>
            <a:endParaRPr lang="ru-RU" sz="3600" b="1" dirty="0">
              <a:solidFill>
                <a:srgbClr val="002060"/>
              </a:solidFill>
              <a:latin typeface="Oswald" charset="-52"/>
            </a:endParaRPr>
          </a:p>
        </p:txBody>
      </p:sp>
      <p:pic>
        <p:nvPicPr>
          <p:cNvPr id="7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1543" b="86790"/>
          <a:stretch>
            <a:fillRect/>
          </a:stretch>
        </p:blipFill>
        <p:spPr bwMode="auto">
          <a:xfrm>
            <a:off x="3192462" y="0"/>
            <a:ext cx="8999538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Y:\Влад\Бренд города\первый нефтяной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1035" y="844085"/>
            <a:ext cx="1578840" cy="1518115"/>
          </a:xfrm>
          <a:prstGeom prst="rect">
            <a:avLst/>
          </a:prstGeom>
          <a:noFill/>
        </p:spPr>
      </p:pic>
      <p:pic>
        <p:nvPicPr>
          <p:cNvPr id="11" name="Picture 5" descr="Y:\Влад\2019\эскизы\сетка.png"/>
          <p:cNvPicPr>
            <a:picLocks noChangeAspect="1" noChangeArrowheads="1"/>
          </p:cNvPicPr>
          <p:nvPr/>
        </p:nvPicPr>
        <p:blipFill>
          <a:blip r:embed="rId2" cstate="print"/>
          <a:srcRect l="1936" t="2420" r="63739" b="86790"/>
          <a:stretch>
            <a:fillRect/>
          </a:stretch>
        </p:blipFill>
        <p:spPr bwMode="auto">
          <a:xfrm rot="10800000">
            <a:off x="0" y="-2705"/>
            <a:ext cx="3200400" cy="764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4" cstate="print"/>
          <a:srcRect t="10663" r="48323" b="76543"/>
          <a:stretch>
            <a:fillRect/>
          </a:stretch>
        </p:blipFill>
        <p:spPr bwMode="auto">
          <a:xfrm>
            <a:off x="0" y="609599"/>
            <a:ext cx="10210799" cy="18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7239000" y="4800600"/>
            <a:ext cx="4724400" cy="1200329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Проект </a:t>
            </a:r>
            <a:r>
              <a:rPr lang="ru-RU" dirty="0" smtClean="0">
                <a:latin typeface="Oswald" charset="-52"/>
                <a:cs typeface="Times New Roman" panose="02020603050405020304" pitchFamily="18" charset="0"/>
              </a:rPr>
              <a:t>бюджета городского </a:t>
            </a:r>
            <a:r>
              <a:rPr lang="ru-RU" dirty="0">
                <a:latin typeface="Oswald" charset="-52"/>
                <a:cs typeface="Times New Roman" panose="02020603050405020304" pitchFamily="18" charset="0"/>
              </a:rPr>
              <a:t>округа Урай </a:t>
            </a:r>
          </a:p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Ханты-Мансийского автономного </a:t>
            </a:r>
            <a:r>
              <a:rPr lang="ru-RU" dirty="0" err="1">
                <a:latin typeface="Oswald" charset="-52"/>
                <a:cs typeface="Times New Roman" panose="02020603050405020304" pitchFamily="18" charset="0"/>
              </a:rPr>
              <a:t>округа-Югры</a:t>
            </a:r>
            <a:r>
              <a:rPr lang="ru-RU" dirty="0">
                <a:latin typeface="Oswald" charset="-52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на 2026 год и на </a:t>
            </a:r>
          </a:p>
          <a:p>
            <a:pPr algn="ctr">
              <a:defRPr/>
            </a:pPr>
            <a:r>
              <a:rPr lang="ru-RU" dirty="0">
                <a:latin typeface="Oswald" charset="-52"/>
                <a:cs typeface="Times New Roman" panose="02020603050405020304" pitchFamily="18" charset="0"/>
              </a:rPr>
              <a:t>плановый период 2027 и 2028 </a:t>
            </a:r>
            <a:r>
              <a:rPr lang="ru-RU" dirty="0" smtClean="0">
                <a:latin typeface="Oswald" charset="-52"/>
                <a:cs typeface="Times New Roman" panose="02020603050405020304" pitchFamily="18" charset="0"/>
              </a:rPr>
              <a:t>годов</a:t>
            </a:r>
            <a:endParaRPr lang="ru-RU" dirty="0">
              <a:latin typeface="Oswald" charset="-5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223973"/>
            <a:ext cx="10154520" cy="6142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81000"/>
            <a:ext cx="881928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Формирование бюджета города осуществлялось в соответствии</a:t>
            </a:r>
            <a:r>
              <a:rPr lang="en-US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xmlns="" id="{B97432E6-214F-4107-8588-9C87B71D8C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Содержимое 4">
            <a:extLst>
              <a:ext uri="{FF2B5EF4-FFF2-40B4-BE49-F238E27FC236}">
                <a16:creationId xmlns:a16="http://schemas.microsoft.com/office/drawing/2014/main" xmlns="" id="{EFC7E733-430D-42F2-9FF6-B71149E7C8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3254401"/>
              </p:ext>
            </p:extLst>
          </p:nvPr>
        </p:nvGraphicFramePr>
        <p:xfrm>
          <a:off x="323528" y="1340768"/>
          <a:ext cx="860546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223972"/>
            <a:ext cx="10363200" cy="8560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72114"/>
            <a:ext cx="998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направления налоговой и бюджетной политики городского округа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2026 год и на плановый период 2027 и 2028 годов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xmlns="" id="{D37251E5-3C56-43B8-A275-572EDCDB65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9292861"/>
              </p:ext>
            </p:extLst>
          </p:nvPr>
        </p:nvGraphicFramePr>
        <p:xfrm>
          <a:off x="609600" y="1417320"/>
          <a:ext cx="9601200" cy="4023360"/>
        </p:xfrm>
        <a:graphic>
          <a:graphicData uri="http://schemas.openxmlformats.org/drawingml/2006/table">
            <a:tbl>
              <a:tblPr firstRow="1" bandRow="1">
                <a:tableStyleId>{1FECB4D8-DB02-4DC6-A0A2-4F2EBAE1DC90}</a:tableStyleId>
              </a:tblPr>
              <a:tblGrid>
                <a:gridCol w="4739833">
                  <a:extLst>
                    <a:ext uri="{9D8B030D-6E8A-4147-A177-3AD203B41FA5}">
                      <a16:colId xmlns:a16="http://schemas.microsoft.com/office/drawing/2014/main" xmlns="" val="4027888099"/>
                    </a:ext>
                  </a:extLst>
                </a:gridCol>
                <a:gridCol w="4861367">
                  <a:extLst>
                    <a:ext uri="{9D8B030D-6E8A-4147-A177-3AD203B41FA5}">
                      <a16:colId xmlns:a16="http://schemas.microsoft.com/office/drawing/2014/main" xmlns="" val="36759407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Основными целями реализации налоговой и бюджетной политики города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являются: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Проект бюджета города </a:t>
                      </a:r>
                      <a:r>
                        <a:rPr lang="ru-RU" sz="1600" b="0" dirty="0" err="1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600" b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на 2026-2028 годы сформирован: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6757627"/>
                  </a:ext>
                </a:extLst>
              </a:tr>
              <a:tr h="401757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 обеспечение сбалансированности и финансовой устойчивости бюджета городского округа </a:t>
                      </a:r>
                      <a:r>
                        <a:rPr lang="ru-RU" sz="1600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 Ханты-Мансийского автономного округа – Югры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на основе параметров «базового» варианта прогноза социально-экономического развития города </a:t>
                      </a:r>
                      <a:r>
                        <a:rPr lang="ru-RU" sz="1600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 на 2026 год и на плановый период 2027 и 2028 годов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470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обеспечение выполнения национальных целей и стратегических задач развития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на основе действующих норм бюджетного и налогового законодательства Российской Федерации, Ханты-Мансийского автономного округа -Югры и муниципальных правовых актов города </a:t>
                      </a:r>
                      <a:r>
                        <a:rPr lang="ru-RU" sz="1600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endParaRPr lang="ru-RU" sz="1600" dirty="0">
                        <a:latin typeface="Oswald" charset="-52"/>
                        <a:cs typeface="Times New Roman" pitchFamily="18" charset="0"/>
                      </a:endParaRP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938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реализация и выполнение приоритетов социально-экономического развития города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627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44999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223972"/>
            <a:ext cx="11049000" cy="856027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0" y="304800"/>
            <a:ext cx="9982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показатели прогноза социально-экономического развития городского округа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2026 год и на плановый период 2027и 2028 годов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7CE97F-6FEB-4AB7-8705-7B0F7170A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19758341"/>
              </p:ext>
            </p:extLst>
          </p:nvPr>
        </p:nvGraphicFramePr>
        <p:xfrm>
          <a:off x="609600" y="1228141"/>
          <a:ext cx="10972801" cy="511552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9600">
                  <a:extLst>
                    <a:ext uri="{9D8B030D-6E8A-4147-A177-3AD203B41FA5}">
                      <a16:colId xmlns:a16="http://schemas.microsoft.com/office/drawing/2014/main" xmlns="" val="240267774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3587849867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364636043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57045282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101724136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3691043229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xmlns="" val="2282676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Единица измерения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2024 год 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(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отчет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)*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 (оценка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)*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(прогноз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)*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(прогноз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)*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(прогноз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)*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239670"/>
                  </a:ext>
                </a:extLst>
              </a:tr>
              <a:tr h="12692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latin typeface="Oswald" panose="020B0604020202020204" charset="-52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130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Объем отгруженных товаров собственного производства, выполненных работ и услуг собственными силами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млн руб.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10 287,9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9 185,8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9 795,9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10 425,3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11 060,5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34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Индекс промышленного производства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% к предыдущему году</a:t>
                      </a:r>
                      <a:b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</a:br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в сопоставимых ценах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062934"/>
                  </a:ext>
                </a:extLst>
              </a:tr>
              <a:tr h="4876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малых и средних предприятий, включая микропредприятия (на конец года)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единиц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099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Среднесписочная численность работников на предприятиях малого и среднего предпринимательства (включая микропредприятия) (без внешних совместителей)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тыс. чел.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6,19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48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Инвестиции в основной капитал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млн рублей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7 492,13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6 143,54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6 450,72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7 005,48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7 762,07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732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Oswald" panose="020B0604020202020204" charset="-52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% к предыдущему году</a:t>
                      </a:r>
                      <a:b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</a:br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в сопоставимых ценах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176,11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76,07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104,02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106,13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364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Ввод в действие жилых домов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тыс. кв. м общей площади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16,2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27,0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7445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Индекс физического объема работ, выполненных по виду деятельности "Строительство"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% к предыдущему году</a:t>
                      </a:r>
                      <a:b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</a:br>
                      <a:r>
                        <a:rPr lang="ru-RU" sz="11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в сопоставимых ценах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344,5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88183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Уровень зарегистрированной безработицы (на конец года)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0,20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5132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Номинальная начисленная среднемесячная заработная плата работников организаций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86 838,49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95 458,51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100 296,65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106 038,9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112 621,21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693983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4DE6E8E-4F93-4A3E-975D-CEC250D6E493}"/>
              </a:ext>
            </a:extLst>
          </p:cNvPr>
          <p:cNvSpPr txBox="1"/>
          <p:nvPr/>
        </p:nvSpPr>
        <p:spPr>
          <a:xfrm>
            <a:off x="498096" y="6396335"/>
            <a:ext cx="11043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Oswald" panose="020B0604020202020204" charset="-52"/>
              </a:rPr>
              <a:t>* Постановление администрации города </a:t>
            </a:r>
            <a:r>
              <a:rPr lang="ru-RU" sz="1200" dirty="0" err="1">
                <a:latin typeface="Oswald" panose="020B0604020202020204" charset="-52"/>
              </a:rPr>
              <a:t>Урай</a:t>
            </a:r>
            <a:r>
              <a:rPr lang="ru-RU" sz="1200" dirty="0">
                <a:latin typeface="Oswald" panose="020B0604020202020204" charset="-52"/>
              </a:rPr>
              <a:t> от 01.11.2025 №2242 «О прогнозе социально-экономического развития городского округа </a:t>
            </a:r>
            <a:r>
              <a:rPr lang="ru-RU" sz="1200" dirty="0" err="1">
                <a:latin typeface="Oswald" panose="020B0604020202020204" charset="-52"/>
              </a:rPr>
              <a:t>Урай</a:t>
            </a:r>
            <a:r>
              <a:rPr lang="ru-RU" sz="1200" dirty="0">
                <a:latin typeface="Oswald" panose="020B0604020202020204" charset="-52"/>
              </a:rPr>
              <a:t> Ханты-Мансийского автономного округа-Югры</a:t>
            </a:r>
          </a:p>
          <a:p>
            <a:r>
              <a:rPr lang="ru-RU" sz="1200" dirty="0">
                <a:latin typeface="Oswald" panose="020B0604020202020204" charset="-52"/>
              </a:rPr>
              <a:t> на 2026 год и на плановый период 2027 и 2028 годов»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190064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52400"/>
            <a:ext cx="10363200" cy="7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31737"/>
            <a:ext cx="11049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об оценке налоговых льгот (налоговых расходов), предоставленных в соответствии</a:t>
            </a:r>
          </a:p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с решениями, принятыми Думой г. Урай</a:t>
            </a: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615696" y="1063079"/>
            <a:ext cx="10280904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Ежегодно в отношении местных налогов (земельный налог и налог на имущество физических лиц) проводится оценка эффективности предоставленных налоговых расходов (льгот) города </a:t>
            </a:r>
            <a:r>
              <a:rPr lang="ru-RU" sz="1600" dirty="0" err="1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Урай</a:t>
            </a:r>
            <a:r>
              <a:rPr lang="ru-RU" sz="1600" dirty="0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, по итогам за 2024 год </a:t>
            </a:r>
            <a:r>
              <a:rPr lang="ru-RU" sz="1600" dirty="0" err="1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установленно</a:t>
            </a:r>
            <a:r>
              <a:rPr lang="en-US" sz="1600" dirty="0">
                <a:solidFill>
                  <a:srgbClr val="002060"/>
                </a:solidFill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002060"/>
              </a:solidFill>
              <a:latin typeface="Oswald" panose="020B0604020202020204" charset="-52"/>
              <a:ea typeface="Times New Roman" pitchFamily="18" charset="0"/>
              <a:cs typeface="Times New Roman" pitchFamily="18" charset="0"/>
            </a:endParaRPr>
          </a:p>
          <a:p>
            <a:pPr indent="450850" fontAlgn="base">
              <a:spcBef>
                <a:spcPct val="0"/>
              </a:spcBef>
              <a:spcAft>
                <a:spcPct val="0"/>
              </a:spcAft>
            </a:pPr>
            <a:endParaRPr lang="en-US" sz="1600" dirty="0">
              <a:solidFill>
                <a:srgbClr val="002060"/>
              </a:solidFill>
              <a:latin typeface="Oswald" panose="020B0604020202020204" charset="-52"/>
              <a:ea typeface="Times New Roman" pitchFamily="18" charset="0"/>
              <a:cs typeface="Times New Roman" pitchFamily="18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поддержкой воспользовались 750  налогоплательщиков (50 юридических лиц, 700 физических лиц)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объем налоговых расходов города </a:t>
            </a:r>
            <a:r>
              <a:rPr lang="ru-RU" sz="1400" dirty="0" err="1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Урай</a:t>
            </a: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 составил 44,6 млн. рублей, из них 26,3 млн. рублей в результате освобождения от уплаты налога и 18,3 млн. рублей в результате применения пониженных налоговых ставок</a:t>
            </a:r>
            <a:endParaRPr lang="ru-RU" sz="1400" dirty="0">
              <a:solidFill>
                <a:srgbClr val="002060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597407" y="4268631"/>
            <a:ext cx="1027176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tabLst>
                <a:tab pos="450850" algn="l"/>
              </a:tabLst>
            </a:pPr>
            <a:r>
              <a:rPr lang="ru-RU" sz="1400" dirty="0">
                <a:latin typeface="Oswald" panose="020B0604020202020204" charset="-52"/>
                <a:ea typeface="Calibri" pitchFamily="34" charset="0"/>
                <a:cs typeface="Times New Roman" pitchFamily="18" charset="0"/>
              </a:rPr>
              <a:t>установлены налоговые льготы для юридических лиц, субъектов малого и среднего предпринимательства – инвесторов, реализующих инвестиционные проекты на территории города Урай по строительству (реконструкции) определенных объектов. К таким объектам относятся спортивно-оздоровительные объекты, объекты дорожного сервиса, гостиницы, торгово-развлекательные центры, объекты бытового обслуживания населения, образования, здравоохранения и социальных услуг, тепличного хозяйства и производственной промышленности. 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400" u="sng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Налоговые льготы установлены в следующих размерах:</a:t>
            </a:r>
            <a:endParaRPr lang="ru-RU" sz="1400" u="sng" dirty="0">
              <a:latin typeface="Oswald" panose="020B0604020202020204" charset="-52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- 100% инвесторам, реализующим инвестиционные проекты на период до 5-ти лет с начала строительства (реконструкции) и до момента ввода объекта в эксплуатацию;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  <a:p>
            <a:pPr indent="45085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0850" algn="l"/>
              </a:tabLst>
            </a:pPr>
            <a:r>
              <a:rPr lang="ru-RU" sz="1400" dirty="0">
                <a:latin typeface="Oswald" panose="020B0604020202020204" charset="-52"/>
                <a:ea typeface="Times New Roman" pitchFamily="18" charset="0"/>
                <a:cs typeface="Times New Roman" pitchFamily="18" charset="0"/>
              </a:rPr>
              <a:t>- 50% инвесторам, реализовавшим инвестиционные проекты по строительству (реконструкции) объектов на период до 5-ти лет с момента ввода объекта в эксплуатацию.</a:t>
            </a:r>
            <a:endParaRPr lang="ru-RU" sz="1400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4840" y="3276600"/>
            <a:ext cx="9662160" cy="338554"/>
          </a:xfrm>
          <a:prstGeom prst="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Oswald" panose="020B0604020202020204" charset="-52"/>
                <a:cs typeface="Times New Roman" pitchFamily="18" charset="0"/>
              </a:rPr>
              <a:t>осуществлен пересмотр действующих налоговых льгот по земельному налогу 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Y:\Влад\2019\эскизы\зелёная.png">
            <a:extLst>
              <a:ext uri="{FF2B5EF4-FFF2-40B4-BE49-F238E27FC236}">
                <a16:creationId xmlns:a16="http://schemas.microsoft.com/office/drawing/2014/main" xmlns="" id="{E703FB29-BDCB-430A-B467-AAAF7BC5B0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2514600"/>
            <a:ext cx="10439400" cy="70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E76A21-84F2-450B-8816-9C8FC61DEAA3}"/>
              </a:ext>
            </a:extLst>
          </p:cNvPr>
          <p:cNvSpPr/>
          <p:nvPr/>
        </p:nvSpPr>
        <p:spPr>
          <a:xfrm>
            <a:off x="152400" y="2667000"/>
            <a:ext cx="10061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Решения планируемые к принятию по результатам оценки эффективности налоговых расходов за 2024 год</a:t>
            </a:r>
            <a:endParaRPr lang="ru-RU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3D637981-EDCD-44C3-9CA1-7ACA7BB22CC3}"/>
              </a:ext>
            </a:extLst>
          </p:cNvPr>
          <p:cNvSpPr/>
          <p:nvPr/>
        </p:nvSpPr>
        <p:spPr>
          <a:xfrm>
            <a:off x="560832" y="3810000"/>
            <a:ext cx="23086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002060"/>
                </a:solidFill>
                <a:latin typeface="Oswald" panose="020B0604020202020204" charset="-52"/>
                <a:ea typeface="Calibri" pitchFamily="34" charset="0"/>
                <a:cs typeface="Times New Roman" pitchFamily="18" charset="0"/>
              </a:rPr>
              <a:t>с 1 января 2026 года</a:t>
            </a:r>
            <a:r>
              <a:rPr lang="ru-RU" dirty="0">
                <a:latin typeface="Oswald" panose="020B0604020202020204" charset="-52"/>
                <a:ea typeface="Calibri" pitchFamily="34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1476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9829800" cy="7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2860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Основные направления долговой политики города </a:t>
            </a:r>
            <a:r>
              <a:rPr lang="ru-RU" sz="2000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en-US" sz="2000" dirty="0">
                <a:solidFill>
                  <a:schemeClr val="bg1"/>
                </a:solidFill>
                <a:latin typeface="Oswald" panose="020B0604020202020204" charset="-52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на 2026-2028 годы </a:t>
            </a:r>
            <a:endParaRPr lang="ru-RU" sz="2000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99DF815-C857-43C9-AA73-5194ABBE2903}"/>
              </a:ext>
            </a:extLst>
          </p:cNvPr>
          <p:cNvSpPr/>
          <p:nvPr/>
        </p:nvSpPr>
        <p:spPr>
          <a:xfrm>
            <a:off x="381000" y="3485172"/>
            <a:ext cx="50726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ЦЕЛЬ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 </a:t>
            </a:r>
            <a:r>
              <a:rPr lang="en-US" sz="20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- 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сохранение финансовой устойчивости бюджета города, сохранение высокого уровня долговой устойчивости муниципального образования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5012F722-D536-4E8A-9A79-42AF79D2CABE}"/>
              </a:ext>
            </a:extLst>
          </p:cNvPr>
          <p:cNvSpPr/>
          <p:nvPr/>
        </p:nvSpPr>
        <p:spPr>
          <a:xfrm>
            <a:off x="5257800" y="1254184"/>
            <a:ext cx="6324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ДЛЯ ДОСТИЖЕНИЯ ОСНОВНОЙ ЦЕЛИ НЕОБХОДИМО ОБЕСПЕЧИТЬ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444248C6-37A1-42B1-A679-C0773CAF2C4A}"/>
              </a:ext>
            </a:extLst>
          </p:cNvPr>
          <p:cNvSpPr/>
          <p:nvPr/>
        </p:nvSpPr>
        <p:spPr>
          <a:xfrm>
            <a:off x="5867400" y="1915511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эффективность осуществления муниципальных заимствований;</a:t>
            </a: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привлечение необходимого объема муниципальных заимствований</a:t>
            </a:r>
            <a:r>
              <a:rPr lang="en-US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;</a:t>
            </a: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взаимосвязь принятия решения о заимствованиях с реальными потребностями бюджета города в заемных средствах;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контроль за объемом заимствований, прогнозируемом при среднесрочном планировании; 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прозрачность процессов управления муниципальным долгом города; 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гибкое реагирование на изменяющиеся условия финансовых рынков и использование наиболее оптимальных форм заимствований;</a:t>
            </a:r>
            <a:endParaRPr lang="en-US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1600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раскрытие информации о долговых обязательствах и проводимой заемной политике;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оперативное управление долговыми обязательствами </a:t>
            </a:r>
          </a:p>
        </p:txBody>
      </p:sp>
      <p:sp>
        <p:nvSpPr>
          <p:cNvPr id="18" name="Левая фигурная скобка 17">
            <a:extLst>
              <a:ext uri="{FF2B5EF4-FFF2-40B4-BE49-F238E27FC236}">
                <a16:creationId xmlns:a16="http://schemas.microsoft.com/office/drawing/2014/main" xmlns="" id="{0DB66001-6FF1-4070-BDF1-53C07509CDE0}"/>
              </a:ext>
            </a:extLst>
          </p:cNvPr>
          <p:cNvSpPr/>
          <p:nvPr/>
        </p:nvSpPr>
        <p:spPr>
          <a:xfrm>
            <a:off x="5181600" y="2057400"/>
            <a:ext cx="533400" cy="4114800"/>
          </a:xfrm>
          <a:prstGeom prst="leftBrace">
            <a:avLst>
              <a:gd name="adj1" fmla="val 34707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794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0363200" cy="79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22860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Основные направления бюджетной политики города </a:t>
            </a:r>
            <a:r>
              <a:rPr lang="ru-RU" sz="2000" dirty="0" err="1">
                <a:solidFill>
                  <a:schemeClr val="bg1"/>
                </a:solidFill>
                <a:latin typeface="Oswald" panose="020B0604020202020204" charset="-52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 по расходам</a:t>
            </a:r>
            <a:endParaRPr lang="ru-RU" sz="2000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E76A21-84F2-450B-8816-9C8FC61DEAA3}"/>
              </a:ext>
            </a:extLst>
          </p:cNvPr>
          <p:cNvSpPr/>
          <p:nvPr/>
        </p:nvSpPr>
        <p:spPr>
          <a:xfrm>
            <a:off x="624840" y="3115840"/>
            <a:ext cx="9589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Решения планируемые к принятию по результатам оценки эффективности налоговых расходов за 2024 год</a:t>
            </a:r>
            <a:endParaRPr lang="ru-RU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6C2B02F-60F1-41DA-A8C2-862FC87F260B}"/>
              </a:ext>
            </a:extLst>
          </p:cNvPr>
          <p:cNvSpPr/>
          <p:nvPr/>
        </p:nvSpPr>
        <p:spPr>
          <a:xfrm>
            <a:off x="2057400" y="1080000"/>
            <a:ext cx="74676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Oswald" panose="020B0604020202020204" charset="-52"/>
              </a:rPr>
              <a:t>достижение НАЦИОНАЛЬНЫХ ЦЕЛЕЙ РАЗВИТИЯ, определенных Указом Президента РФ № 309 «О национальных целях развития Российской Федерации на период до 2030 года и на перспективу до 2036 года»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02D18A65-E559-4BB0-B0F9-524E7BB653AA}"/>
              </a:ext>
            </a:extLst>
          </p:cNvPr>
          <p:cNvSpPr/>
          <p:nvPr/>
        </p:nvSpPr>
        <p:spPr>
          <a:xfrm>
            <a:off x="2074984" y="3800549"/>
            <a:ext cx="75262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Oswald" panose="020B0604020202020204" charset="-52"/>
              </a:rPr>
              <a:t>достижение ПРИОРИТЕТОВ СОЦИАЛЬНО</a:t>
            </a:r>
            <a:r>
              <a:rPr lang="en-US" sz="2800" dirty="0">
                <a:solidFill>
                  <a:srgbClr val="002060"/>
                </a:solidFill>
                <a:latin typeface="Oswald" panose="020B0604020202020204" charset="-52"/>
              </a:rPr>
              <a:t>-</a:t>
            </a:r>
            <a:r>
              <a:rPr lang="ru-RU" sz="2800" dirty="0">
                <a:solidFill>
                  <a:srgbClr val="002060"/>
                </a:solidFill>
                <a:latin typeface="Oswald" panose="020B0604020202020204" charset="-52"/>
              </a:rPr>
              <a:t> ЭКОНОМИЧЕСКОГО РАЗВИТИЯ городского округа Урай Ханты-Мансийского автономного округа-Югры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17E8D1A-4E74-4D4A-9D49-5C1299121DAB}"/>
              </a:ext>
            </a:extLst>
          </p:cNvPr>
          <p:cNvSpPr txBox="1"/>
          <p:nvPr/>
        </p:nvSpPr>
        <p:spPr>
          <a:xfrm>
            <a:off x="772998" y="1892522"/>
            <a:ext cx="800219" cy="281596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4000" dirty="0">
                <a:solidFill>
                  <a:srgbClr val="002060"/>
                </a:solidFill>
                <a:latin typeface="Oswald" panose="020B0604020202020204" charset="-52"/>
              </a:rPr>
              <a:t>ПРИОРИТЕТЫ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3CACA1E6-D220-4C52-AF43-32CCCB01FD9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213848" y="1374409"/>
            <a:ext cx="1800000" cy="119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8427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0363200" cy="60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152400"/>
            <a:ext cx="10515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panose="020B0604020202020204" charset="-52"/>
              </a:rPr>
              <a:t>Подходы к формированию бюджета города на 2026-2028 годы</a:t>
            </a:r>
            <a:endParaRPr lang="ru-RU" sz="2000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CB240721-FA47-4636-BCBA-DC7F66508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6E76A21-84F2-450B-8816-9C8FC61DEAA3}"/>
              </a:ext>
            </a:extLst>
          </p:cNvPr>
          <p:cNvSpPr/>
          <p:nvPr/>
        </p:nvSpPr>
        <p:spPr>
          <a:xfrm>
            <a:off x="624840" y="3115840"/>
            <a:ext cx="95890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panose="020B0604020202020204" charset="-52"/>
              </a:rPr>
              <a:t>Решения планируемые к принятию по результатам оценки эффективности налоговых расходов за 2024 год</a:t>
            </a:r>
            <a:endParaRPr lang="ru-RU" i="1" dirty="0">
              <a:solidFill>
                <a:schemeClr val="bg1"/>
              </a:solidFill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E5FB4267-0FF3-4F50-BAC8-0518DA4141B5}"/>
              </a:ext>
            </a:extLst>
          </p:cNvPr>
          <p:cNvSpPr/>
          <p:nvPr/>
        </p:nvSpPr>
        <p:spPr>
          <a:xfrm>
            <a:off x="624840" y="1143001"/>
            <a:ext cx="107289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Oswald" panose="020B0604020202020204" charset="-52"/>
              </a:rPr>
              <a:t>утвержденные решением Думы города </a:t>
            </a:r>
            <a:r>
              <a:rPr lang="ru-RU" sz="1600" dirty="0" err="1">
                <a:latin typeface="Oswald" panose="020B0604020202020204" charset="-52"/>
              </a:rPr>
              <a:t>Урай</a:t>
            </a:r>
            <a:r>
              <a:rPr lang="ru-RU" sz="1600" dirty="0">
                <a:latin typeface="Oswald" panose="020B0604020202020204" charset="-52"/>
              </a:rPr>
              <a:t> от 29 ноября 2024 года № 81 «О бюджете городского округа </a:t>
            </a:r>
            <a:r>
              <a:rPr lang="ru-RU" sz="1600" dirty="0" err="1">
                <a:latin typeface="Oswald" panose="020B0604020202020204" charset="-52"/>
              </a:rPr>
              <a:t>Урай</a:t>
            </a:r>
            <a:r>
              <a:rPr lang="ru-RU" sz="1600" dirty="0">
                <a:latin typeface="Oswald" panose="020B0604020202020204" charset="-52"/>
              </a:rPr>
              <a:t> Ханты-Мансийского автономного округа – Югры на 2025 год и на плановый период 2026 и 2027 годов» (с учетом изменений)</a:t>
            </a:r>
          </a:p>
          <a:p>
            <a:endParaRPr lang="ru-RU" sz="1600" dirty="0">
              <a:latin typeface="Oswald" panose="020B0604020202020204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387B684-968C-4D1B-9677-2946872E407B}"/>
              </a:ext>
            </a:extLst>
          </p:cNvPr>
          <p:cNvSpPr txBox="1"/>
          <p:nvPr/>
        </p:nvSpPr>
        <p:spPr>
          <a:xfrm>
            <a:off x="562708" y="806291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«БАЗОВЫЕ» РАСХОДЫ</a:t>
            </a:r>
            <a:r>
              <a:rPr lang="en-US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:</a:t>
            </a:r>
            <a:endParaRPr lang="ru-RU" b="1" u="sng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02E1AE0-42DA-48D4-A29C-250613A42F57}"/>
              </a:ext>
            </a:extLst>
          </p:cNvPr>
          <p:cNvSpPr txBox="1"/>
          <p:nvPr/>
        </p:nvSpPr>
        <p:spPr>
          <a:xfrm>
            <a:off x="571969" y="1828800"/>
            <a:ext cx="1070563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УЧТЕНО: </a:t>
            </a:r>
          </a:p>
          <a:p>
            <a:endParaRPr lang="ru-RU" sz="1400" b="1" u="sng" dirty="0">
              <a:solidFill>
                <a:schemeClr val="accent4">
                  <a:lumMod val="50000"/>
                </a:schemeClr>
              </a:solidFill>
              <a:latin typeface="Oswald" panose="020B0604020202020204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доведение заработной платы низкооплачиваемых категорий работников до минимального размера оплаты труда (МРОТ) с 01.01.2026  –  27 093 рубля с ростом на 20,7%  к его размеру на 1 января 2025 года - 22 440 рублей;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обеспечение уровня целевых показателей средней заработной платы отдельных категорий работников в соответствии с Указами №597 и №761, исходя из прогнозного значения показателя «среднемесячный доход от трудовой деятельности» на 2026 год с ростом на 8,6% к уровню 2025 года</a:t>
            </a:r>
            <a:r>
              <a:rPr lang="ru-RU" sz="1400" b="1" dirty="0">
                <a:latin typeface="Oswald" panose="020B0604020202020204" charset="-52"/>
              </a:rPr>
              <a:t>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индексация с 1 октября 2026 года на 4% фонда оплаты труда работников муниципальных учреждений, не подпадающих под действие Указов №597 и №761;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обеспечение в 2026 году за счет средств дотации расходных обязательств муниципального образования на оплату труда работников муниципальных общеобразовательных организаций и образовательных организаций дошкольного образования, не участвующих в реализации основных общеобразовательных программ в соответствии федеральными государственными образовательными стандартами;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участие в реализации региональных проектов, в том числе направленных на достижение целей, показателей и решение задач национальных проектов;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поддержка участников СВО и членов их семей;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реконструкция, капитальный ремонт дорог местного значения;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ежегодная замена ветхих инженерных сетей;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сокращение непригодного для проживания жилищного фонда;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благоустройство общественного пространства (победитель рейтингового голосования жителей);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обеспечение жильем молодых семей</a:t>
            </a:r>
            <a:r>
              <a:rPr lang="en-US" sz="1400" dirty="0">
                <a:latin typeface="Oswald" panose="020B0604020202020204" charset="-52"/>
              </a:rPr>
              <a:t>;</a:t>
            </a:r>
            <a:endParaRPr lang="ru-RU" sz="1400" dirty="0">
              <a:latin typeface="Oswald" panose="020B0604020202020204" charset="-52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ru-RU" sz="1400" dirty="0">
                <a:latin typeface="Oswald" panose="020B0604020202020204" charset="-52"/>
              </a:rPr>
              <a:t>индексация на 9,4% расходов на оплату коммунальных услуг муниципальных учреждений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7523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52400"/>
            <a:ext cx="10316969" cy="6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0" y="304800"/>
            <a:ext cx="8839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Основные характеристики проекта бюджета города Урай на 2026 -2028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81000" y="5867400"/>
            <a:ext cx="114299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2" name="TextBox 1"/>
          <p:cNvSpPr txBox="1"/>
          <p:nvPr/>
        </p:nvSpPr>
        <p:spPr>
          <a:xfrm>
            <a:off x="5663952" y="1340768"/>
            <a:ext cx="1224136" cy="288020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392144" y="1628800"/>
            <a:ext cx="936104" cy="360028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3E3FB32D-8203-4933-BFAB-1F9FD20E98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xmlns="" id="{4A23BD3F-FFA4-4F9C-B24B-2FBF9EB46A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58845713"/>
              </p:ext>
            </p:extLst>
          </p:nvPr>
        </p:nvGraphicFramePr>
        <p:xfrm>
          <a:off x="550385" y="1500545"/>
          <a:ext cx="10133266" cy="42075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7F99E85-39AB-453D-A07A-BB3762792EEF}"/>
              </a:ext>
            </a:extLst>
          </p:cNvPr>
          <p:cNvSpPr/>
          <p:nvPr/>
        </p:nvSpPr>
        <p:spPr>
          <a:xfrm>
            <a:off x="2895600" y="1051325"/>
            <a:ext cx="73662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Oswald" panose="020B0604020202020204" charset="-52"/>
              </a:rPr>
              <a:t>Доходы, расходы, дефицит бюджета города </a:t>
            </a:r>
            <a:r>
              <a:rPr lang="ru-RU" dirty="0" err="1">
                <a:latin typeface="Oswald" panose="020B0604020202020204" charset="-52"/>
              </a:rPr>
              <a:t>Урай</a:t>
            </a:r>
            <a:r>
              <a:rPr lang="ru-RU" dirty="0">
                <a:latin typeface="Oswald" panose="020B0604020202020204" charset="-52"/>
              </a:rPr>
              <a:t>, млн рублей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88206"/>
            <a:ext cx="10210800" cy="536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193514"/>
            <a:ext cx="8763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доходов бюджета города Урай на 2026-2028 годы 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6172200"/>
            <a:ext cx="1150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№81«О бюджете городского округа Урай Ханты-Мансийского автономного округа – Югры на 2025 год и на плановый период 2026 и 2027 годов»</a:t>
            </a:r>
          </a:p>
        </p:txBody>
      </p:sp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xmlns="" id="{401777C9-4FC5-4C7C-90A6-295D7403A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xmlns="" id="{69B00047-D018-4413-811E-5D472AD4B9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60802716"/>
              </p:ext>
            </p:extLst>
          </p:nvPr>
        </p:nvGraphicFramePr>
        <p:xfrm>
          <a:off x="76200" y="624540"/>
          <a:ext cx="7886700" cy="548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xmlns="" id="{F825B578-2FDB-4C2D-AC0C-2AE362BBA2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37101778"/>
              </p:ext>
            </p:extLst>
          </p:nvPr>
        </p:nvGraphicFramePr>
        <p:xfrm>
          <a:off x="7602346" y="1535459"/>
          <a:ext cx="4636207" cy="4569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27F71CAF-D281-4B19-8830-0355D6112DAC}"/>
              </a:ext>
            </a:extLst>
          </p:cNvPr>
          <p:cNvSpPr/>
          <p:nvPr/>
        </p:nvSpPr>
        <p:spPr>
          <a:xfrm>
            <a:off x="7962900" y="1122732"/>
            <a:ext cx="39624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panose="020B0604020202020204" charset="-52"/>
              </a:rPr>
              <a:t>Удельный</a:t>
            </a: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panose="020B0604020202020204" charset="-52"/>
              </a:rPr>
              <a:t> вес групп доходов в общей сумме доходов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07BD634E-8EE7-4A19-A91C-FA485C5DF397}"/>
              </a:ext>
            </a:extLst>
          </p:cNvPr>
          <p:cNvSpPr/>
          <p:nvPr/>
        </p:nvSpPr>
        <p:spPr>
          <a:xfrm rot="21061533">
            <a:off x="2106123" y="1939111"/>
            <a:ext cx="6912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Oswald" panose="020B0604020202020204" charset="-52"/>
              </a:rPr>
              <a:t>+ 620,6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xmlns="" id="{FD33AEA0-3EE1-43A6-B84C-F29DB26288A3}"/>
              </a:ext>
            </a:extLst>
          </p:cNvPr>
          <p:cNvSpPr/>
          <p:nvPr/>
        </p:nvSpPr>
        <p:spPr>
          <a:xfrm rot="20892959">
            <a:off x="3546589" y="1602797"/>
            <a:ext cx="6912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Oswald" panose="020B0604020202020204" charset="-52"/>
              </a:rPr>
              <a:t>+ 429,2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BFEB8C14-F830-47CC-BD73-80A32359C73F}"/>
              </a:ext>
            </a:extLst>
          </p:cNvPr>
          <p:cNvSpPr/>
          <p:nvPr/>
        </p:nvSpPr>
        <p:spPr>
          <a:xfrm rot="661970">
            <a:off x="4740687" y="1733193"/>
            <a:ext cx="6351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Oswald" panose="020B0604020202020204" charset="-52"/>
              </a:rPr>
              <a:t>-463,3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040658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152400"/>
            <a:ext cx="9753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налогов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ых доходов в бюджет города </a:t>
            </a:r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 2026 -2028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81000" y="5791200"/>
            <a:ext cx="1127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29.11.2024 №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81 «О бюджете городского округа Урай Ханты-Мансийского автономного округа –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9369619F-F01E-4D46-B58C-C0E1AF877C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97235445"/>
              </p:ext>
            </p:extLst>
          </p:nvPr>
        </p:nvGraphicFramePr>
        <p:xfrm>
          <a:off x="228600" y="728356"/>
          <a:ext cx="11811000" cy="3809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1" name="Picture 2" descr="Picture background">
            <a:extLst>
              <a:ext uri="{FF2B5EF4-FFF2-40B4-BE49-F238E27FC236}">
                <a16:creationId xmlns:a16="http://schemas.microsoft.com/office/drawing/2014/main" xmlns="" id="{4912927F-F142-4BD4-B37E-2641FD795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xmlns="" id="{18F40FD8-0B95-4FA4-B580-76209110A1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30699420"/>
              </p:ext>
            </p:extLst>
          </p:nvPr>
        </p:nvGraphicFramePr>
        <p:xfrm>
          <a:off x="0" y="4114800"/>
          <a:ext cx="11582400" cy="1752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76199"/>
            <a:ext cx="10560496" cy="626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228600"/>
            <a:ext cx="9829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неналоговых доходов в бюджет города </a:t>
            </a:r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2026-2028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57200" y="6096000"/>
            <a:ext cx="11734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3230B53C-9A75-43C5-BB40-927CA6E6046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70970584"/>
              </p:ext>
            </p:extLst>
          </p:nvPr>
        </p:nvGraphicFramePr>
        <p:xfrm>
          <a:off x="152400" y="898736"/>
          <a:ext cx="11811000" cy="3749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xmlns="" id="{8AD965D3-DC5A-4C25-A8E0-7F1AB1FE26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97486214"/>
              </p:ext>
            </p:extLst>
          </p:nvPr>
        </p:nvGraphicFramePr>
        <p:xfrm>
          <a:off x="0" y="4419601"/>
          <a:ext cx="11963400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EA83FC81-E345-4DF3-8D90-602C7A384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72799" y="0"/>
            <a:ext cx="1221463" cy="915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33196"/>
            <a:ext cx="10748537" cy="576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152400"/>
            <a:ext cx="10887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Динамика и структура безвозмездных</a:t>
            </a:r>
            <a:r>
              <a:rPr lang="ru-RU" sz="20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поступлений в бюджет города Урай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 2026-2028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04800" y="6248400"/>
            <a:ext cx="118872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84A988D7-B3A3-4817-AD09-BB546FF6CF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67765327"/>
              </p:ext>
            </p:extLst>
          </p:nvPr>
        </p:nvGraphicFramePr>
        <p:xfrm>
          <a:off x="156737" y="685800"/>
          <a:ext cx="12008856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xmlns="" id="{B65E0397-860F-476E-B65F-397A387260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862658796"/>
              </p:ext>
            </p:extLst>
          </p:nvPr>
        </p:nvGraphicFramePr>
        <p:xfrm>
          <a:off x="76200" y="4419600"/>
          <a:ext cx="11658600" cy="16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xmlns="" id="{BDDB86C9-F2FF-4BC2-8516-5DF23BB481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A273FEF2-CF7F-4276-8FBA-1C722F99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Влад\2019\эскизы\зелёная.png">
            <a:extLst>
              <a:ext uri="{FF2B5EF4-FFF2-40B4-BE49-F238E27FC236}">
                <a16:creationId xmlns:a16="http://schemas.microsoft.com/office/drawing/2014/main" xmlns="" id="{4FF097EC-C656-4A96-9727-81DD7F97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0316969" cy="683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48F8C8-2EF2-4DA6-9353-FE935F02E707}"/>
              </a:ext>
            </a:extLst>
          </p:cNvPr>
          <p:cNvSpPr/>
          <p:nvPr/>
        </p:nvSpPr>
        <p:spPr>
          <a:xfrm>
            <a:off x="0" y="228600"/>
            <a:ext cx="9753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Сведения о планируемых поступлениях в бюджет города Урай на 2026 -2028 годы (1), млн.рублей</a:t>
            </a:r>
            <a:endParaRPr lang="ru-RU" sz="1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57200" y="838200"/>
          <a:ext cx="10668000" cy="5323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Проект бюджета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2027 год (проект)</a:t>
                      </a: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2028 год (проект)</a:t>
                      </a: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ВСЕГО ДОХОДЫ БЮДЖЕТА, в том числе:</a:t>
                      </a:r>
                    </a:p>
                  </a:txBody>
                  <a:tcPr marL="7023" marR="7023" marT="7023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5 500,4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5 929,6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5 466,3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И НЕНАЛОГОВЫЕ ДОХОДЫ, из них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2 249,8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2 311,3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2 472,2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 НАЛОГОВЫЕ ДОХОДЫ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2 088,4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2 154,7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2 320,4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Налог на доходы физических лиц 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1 709,3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1 752,4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1 901,3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2.  Акцизы по подакцизным товарам (продукции), производимым на территории Российской Федерации (акцизы на нефтепродукты)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Налоги на совокупный доход всего, в том числе: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271,9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3.1. Упрощенная система налогообложения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243,7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08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3.2. Сельскохозяйственный налог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3.3. Патентная система налогообложения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549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Налоги на имущество, в том числе: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77,31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 Налог на имущество физических лиц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37,6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Транспортный налог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Земельный налог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Государственная пошлина</a:t>
                      </a:r>
                    </a:p>
                  </a:txBody>
                  <a:tcPr marL="5730" marR="5730" marT="573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A273FEF2-CF7F-4276-8FBA-1C722F99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Влад\2019\эскизы\зелёная.png">
            <a:extLst>
              <a:ext uri="{FF2B5EF4-FFF2-40B4-BE49-F238E27FC236}">
                <a16:creationId xmlns:a16="http://schemas.microsoft.com/office/drawing/2014/main" xmlns="" id="{4FF097EC-C656-4A96-9727-81DD7F97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52400"/>
            <a:ext cx="10316969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48F8C8-2EF2-4DA6-9353-FE935F02E707}"/>
              </a:ext>
            </a:extLst>
          </p:cNvPr>
          <p:cNvSpPr/>
          <p:nvPr/>
        </p:nvSpPr>
        <p:spPr>
          <a:xfrm>
            <a:off x="5486400" y="304800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 algn="r"/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продолжение таблицы (2), млн.рублей</a:t>
            </a:r>
            <a:endParaRPr lang="ru-RU" sz="1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57200" y="838201"/>
          <a:ext cx="10668000" cy="55143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953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9277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Наименование доходов</a:t>
                      </a:r>
                    </a:p>
                  </a:txBody>
                  <a:tcPr marL="5730" marR="5730" marT="5730" marB="0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Oswald" charset="-52"/>
                        </a:rPr>
                        <a:t>Проект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04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2027 год (проект)</a:t>
                      </a:r>
                    </a:p>
                  </a:txBody>
                  <a:tcPr marL="5730" marR="5730" marT="573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2028 год (проект)</a:t>
                      </a:r>
                    </a:p>
                  </a:txBody>
                  <a:tcPr marL="5730" marR="5730" marT="5730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НЕНАЛОГОВЫЕ ДОХОДЫ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161,4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151,7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200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1.  Доходы от использования муниципального имущества, в том числе: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122,3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868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 1. Доходы, получаемые в виде арендной платы за земельные участки 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91,9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27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1.2. Доходы от сдачи в аренду муниципального имущества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29,9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1.3. Прочие доходы от использования муниципального имущества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142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 Доходы от оказания услуг и компенсации затрат государства всего, в том числе: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3.1. Доходы от оказания платных услуг (работ)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64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3.2. Доходы от возмещения расходов и компенсации затрат государства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142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 Доходы от продажи материальных и нематериальных активов всего, в том числе: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22,4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4.1. Доходы от реализации муниципального имущества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18,1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486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4.2. Доходы от приватизации муниципального имущества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1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4.3.  Доходы от продажи земельных участков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4,2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5. Штрафные санкции, возмещения ущерба</a:t>
                      </a:r>
                    </a:p>
                  </a:txBody>
                  <a:tcPr marL="4514" marR="4514" marT="4514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4,4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БЕЗВОЗМЕЗДНЫЕ ПОСТУПЛЕНИЯ</a:t>
                      </a: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3 250,6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3 618,3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2 994,1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Дотации</a:t>
                      </a: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159,9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Субсидии</a:t>
                      </a: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1 105,1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1 623,0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1 000,7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140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Субвенции на реализацию государственных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полномочий</a:t>
                      </a: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1 906,8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1 917,5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1 918,1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3024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Иные межбюджетные трансферты</a:t>
                      </a:r>
                    </a:p>
                  </a:txBody>
                  <a:tcPr marL="7023" marR="7023" marT="7023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75,3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810000" y="2828837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исполнения расходов по программным направлениям деятельности</a:t>
            </a: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01.04.2023 года, тыс. рублей</a:t>
            </a:r>
            <a:endParaRPr lang="ru-RU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A273FEF2-CF7F-4276-8FBA-1C722F99A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14327" y="0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Y:\Влад\2019\эскизы\зелёная.png">
            <a:extLst>
              <a:ext uri="{FF2B5EF4-FFF2-40B4-BE49-F238E27FC236}">
                <a16:creationId xmlns:a16="http://schemas.microsoft.com/office/drawing/2014/main" xmlns="" id="{4FF097EC-C656-4A96-9727-81DD7F97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76200"/>
            <a:ext cx="10972800" cy="726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F48F8C8-2EF2-4DA6-9353-FE935F02E707}"/>
              </a:ext>
            </a:extLst>
          </p:cNvPr>
          <p:cNvSpPr/>
          <p:nvPr/>
        </p:nvSpPr>
        <p:spPr>
          <a:xfrm>
            <a:off x="0" y="152400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850"/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Источники формирования и направления расходования средств муниципального дорожного фонда города Урай в 2026-2028 годах, млн.рублей</a:t>
            </a:r>
            <a:endParaRPr lang="ru-RU" sz="14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04800" y="777258"/>
          <a:ext cx="11582400" cy="58384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582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(план)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 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год 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2028 год 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306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доходов, в том числе: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212,4</a:t>
                      </a: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383,3</a:t>
                      </a: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775,0</a:t>
                      </a: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124,8</a:t>
                      </a:r>
                    </a:p>
                  </a:txBody>
                  <a:tcPr marL="9371" marR="9371" marT="9371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69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1. Акцизы на автомобильный бензин, прямогонный бензин, дизельное топливо, моторные масла для дизельных и карбюраторных (</a:t>
                      </a:r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инжекторных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) двигателей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21,2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24,5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33,5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35,7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382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2.Транспортный налог, подлежащий зачислению в местный бюджет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12,4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13,2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14,7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14,8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69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3. Плата в счет возмещения вреда, причиняемого автомобильным дорогам местного значения тяжеловесными транспортными средствами, зачисляемая в местный бюджет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8050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4. Субсидии ОБ на приведение в нормативное состояние автомобильных дорог и искусственных дорожных сооружений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178,2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45,7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63,0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73,8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69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5. Субсидии ОБ на строительство (реконструкцию автомобильных дорог общего пользования местного значения (субсидии на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капитальных вложений в объекты муниципальной собственности)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299,3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663,4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02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Остатки муниципального дорожного фонда, неиспользованные в прошлом финансовом году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08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Всего расходов, в том числе:</a:t>
                      </a:r>
                      <a:endParaRPr lang="ru-RU" sz="1200" b="1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356,9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559,6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926,7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268,3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389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Капитальный ремонт, ремонт и содержание автомобильных дорог местного значения в границах городского округа и искусственных дорожных сооружений на них, включая разработку и корректировку проектной документации, сметной документации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346,7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201,3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214,8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232,0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9036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Строительство и реконструкция автомобильных дорог местного значения в границах городского округа и искусственных дорожных сооружений на них, включая разработку документации по планировке территории в целях размещения автомобильных дорог, инженерные изыскания, разработка и корректировка территории в целях размещения автомобильных дорог, инженерные изыскания, разработка и корректировка проектной документации, проведение необходимых экспертиз, выкуп земельных участков и подготовка территорий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7,4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316,0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711,4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35,8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67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Обустройство автомобильных дорог местного значения в границах городского округа в целях повышения безопасности дорожного движения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1,8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40,5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0,5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67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Капитальный ремонт  и ремонт дворовых территорий многоквартирных домов, проездов к дворовым территориям многоквартирных домов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1,8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7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Обеспечение транспортной безопасности на объектах транспортной инфраструктуры в соответствии с компетенцией органов местного самоуправления, установленной законодательством Российской Федерации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0,4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7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Осуществление мероприятий, направленных на улучшение технических характеристик автомобильных дорог местного значения в границах городского округа и искусственных дорожных сооружений на них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0,6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314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Расходы местного бюджета (отклонение = источники </a:t>
                      </a:r>
                      <a:r>
                        <a:rPr lang="ru-RU" sz="1200" b="1" i="0" u="none" strike="noStrike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дор.фонда</a:t>
                      </a:r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Oswald" charset="-52"/>
                          <a:cs typeface="Times New Roman" pitchFamily="18" charset="0"/>
                        </a:rPr>
                        <a:t> - направления расходования средств)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-144,5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-176,3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-151,7</a:t>
                      </a:r>
                    </a:p>
                  </a:txBody>
                  <a:tcPr marL="9371" marR="9371" marT="9371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-143,5</a:t>
                      </a:r>
                    </a:p>
                  </a:txBody>
                  <a:tcPr marL="9371" marR="9371" marT="9371" marB="0" anchor="ctr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46155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88640"/>
            <a:ext cx="9696400" cy="573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52400" y="304800"/>
            <a:ext cx="8172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Муниципальный дорожный фонд города Урай, </a:t>
            </a:r>
            <a:r>
              <a:rPr lang="ru-RU" sz="2000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9" name="TextBox 1"/>
          <p:cNvSpPr txBox="1"/>
          <p:nvPr/>
        </p:nvSpPr>
        <p:spPr>
          <a:xfrm>
            <a:off x="1775520" y="3140968"/>
            <a:ext cx="8712968" cy="5040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Arial" pitchFamily="34" charset="0"/>
              </a:rPr>
              <a:t>Бюджетные ассигнования будут направлены на ремонт и содержание автомобильных дорог местного значения</a:t>
            </a:r>
          </a:p>
          <a:p>
            <a:r>
              <a:rPr lang="ru-RU" sz="16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Arial" pitchFamily="34" charset="0"/>
              </a:rPr>
              <a:t> в границах городского округа и искусственных дорожных сооружений на них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8871333" y="3778552"/>
            <a:ext cx="259228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Источники формирования муниципального дорожного фонда города Урай: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Акцизы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Транспортный налог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Плата в счет возмещения вреда,  причиняемого автомобильным дорогам местного значения</a:t>
            </a:r>
          </a:p>
          <a:p>
            <a:pPr algn="ctr">
              <a:buFont typeface="Wingdings" pitchFamily="2" charset="2"/>
              <a:buChar char="Ø"/>
            </a:pPr>
            <a:r>
              <a:rPr lang="ru-RU" sz="1400" dirty="0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Субсидии из бюджета </a:t>
            </a:r>
            <a:r>
              <a:rPr lang="ru-RU" sz="1400" dirty="0" err="1">
                <a:solidFill>
                  <a:schemeClr val="accent4">
                    <a:lumMod val="50000"/>
                  </a:schemeClr>
                </a:solidFill>
                <a:latin typeface="Oswald" charset="-52"/>
                <a:cs typeface="Times New Roman" pitchFamily="18" charset="0"/>
              </a:rPr>
              <a:t>ХМАО-Югры</a:t>
            </a:r>
            <a:endParaRPr lang="ru-RU" sz="1400" dirty="0">
              <a:solidFill>
                <a:schemeClr val="accent4">
                  <a:lumMod val="50000"/>
                </a:schemeClr>
              </a:solidFill>
              <a:latin typeface="Oswald" charset="-52"/>
              <a:cs typeface="Times New Roman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2423592" y="1052737"/>
            <a:ext cx="6264696" cy="810093"/>
            <a:chOff x="83895" y="54003"/>
            <a:chExt cx="6316442" cy="810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83895" y="54003"/>
              <a:ext cx="6316442" cy="810093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107622" y="77730"/>
              <a:ext cx="6168961" cy="76263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  <a:latin typeface="Oswald" charset="-52"/>
                  <a:cs typeface="Times New Roman" pitchFamily="18" charset="0"/>
                </a:rPr>
                <a:t>Федеральный закон от 03.12.2012 № 244-ФЗ «О внесении изменений в Бюджетный кодекс Российской Федерации»</a:t>
              </a: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2927648" y="2060849"/>
            <a:ext cx="6120680" cy="907093"/>
            <a:chOff x="792101" y="0"/>
            <a:chExt cx="6620970" cy="90709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792101" y="0"/>
              <a:ext cx="6620970" cy="907093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818669" y="26568"/>
              <a:ext cx="6448886" cy="853957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0000" tIns="60960" rIns="180000" bIns="60960" numCol="1" spcCol="1270" anchor="ctr" anchorCtr="0">
              <a:noAutofit/>
            </a:bodyPr>
            <a:lstStyle/>
            <a:p>
              <a:pPr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Oswald" charset="-52"/>
                  <a:cs typeface="Times New Roman" pitchFamily="18" charset="0"/>
                </a:rPr>
                <a:t>Муниципальный дорожный фонд города Урай создан в соответствии с решением Думы города Урай от 27.09.2012 № 80 (в ред. от 20.09.2023)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7968209" y="1556793"/>
            <a:ext cx="589739" cy="589745"/>
            <a:chOff x="5616624" y="432048"/>
            <a:chExt cx="589739" cy="589745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45" name="Стрелка вниз 44"/>
            <p:cNvSpPr/>
            <p:nvPr/>
          </p:nvSpPr>
          <p:spPr>
            <a:xfrm flipH="1">
              <a:off x="5616624" y="432048"/>
              <a:ext cx="589739" cy="589745"/>
            </a:xfrm>
            <a:prstGeom prst="downArrow">
              <a:avLst>
                <a:gd name="adj1" fmla="val 55000"/>
                <a:gd name="adj2" fmla="val 45000"/>
              </a:avLst>
            </a:prstGeom>
            <a:sp3d z="300000" contourW="19050" prstMaterial="metal">
              <a:bevelT w="88900" h="203200"/>
              <a:bevelB w="165100" h="254000"/>
            </a:sp3d>
          </p:spPr>
          <p:style>
            <a:ln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55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Стрелка вниз 4"/>
            <p:cNvSpPr/>
            <p:nvPr/>
          </p:nvSpPr>
          <p:spPr>
            <a:xfrm>
              <a:off x="5749315" y="432048"/>
              <a:ext cx="324357" cy="443785"/>
            </a:xfrm>
            <a:prstGeom prst="rect">
              <a:avLst/>
            </a:prstGeom>
            <a:sp3d z="3000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300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-1" y="6427114"/>
            <a:ext cx="1216559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</a:p>
        </p:txBody>
      </p:sp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xmlns="" id="{E96299B4-3F27-4FB0-999F-D1B2CA43E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xmlns="" id="{F055C180-E8CA-4395-9A67-499BAC825B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55149736"/>
              </p:ext>
            </p:extLst>
          </p:nvPr>
        </p:nvGraphicFramePr>
        <p:xfrm>
          <a:off x="748894" y="3745016"/>
          <a:ext cx="7709306" cy="2450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223972"/>
            <a:ext cx="10591800" cy="72715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152400" y="304800"/>
            <a:ext cx="982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Дополнительно в проекте бюджета города учтены следующие предложения депутатов Думы города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</a:t>
            </a:r>
          </a:p>
          <a:p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в сумме 12,7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7EFC66AB-B304-4724-AF99-36D6CBE6E67A}"/>
              </a:ext>
            </a:extLst>
          </p:cNvPr>
          <p:cNvSpPr/>
          <p:nvPr/>
        </p:nvSpPr>
        <p:spPr>
          <a:xfrm>
            <a:off x="609600" y="346668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u="sng" dirty="0">
              <a:solidFill>
                <a:srgbClr val="0000FF"/>
              </a:solidFill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95270759-773A-4FA6-A40C-0272AB57A445}"/>
              </a:ext>
            </a:extLst>
          </p:cNvPr>
          <p:cNvSpPr/>
          <p:nvPr/>
        </p:nvSpPr>
        <p:spPr>
          <a:xfrm>
            <a:off x="6019800" y="494149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Oswald" charset="-52"/>
              <a:cs typeface="Times New Roman" pitchFamily="18" charset="0"/>
            </a:endParaRPr>
          </a:p>
          <a:p>
            <a:endParaRPr lang="ru-RU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83FE7F43-C5DF-4011-9946-DB59DF014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720" y="0"/>
            <a:ext cx="144128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307CE97F-6FEB-4AB7-8705-7B0F7170A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98597604"/>
              </p:ext>
            </p:extLst>
          </p:nvPr>
        </p:nvGraphicFramePr>
        <p:xfrm>
          <a:off x="2819400" y="1371600"/>
          <a:ext cx="6096000" cy="4485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72000">
                  <a:extLst>
                    <a:ext uri="{9D8B030D-6E8A-4147-A177-3AD203B41FA5}">
                      <a16:colId xmlns:a16="http://schemas.microsoft.com/office/drawing/2014/main" xmlns="" val="240267774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3587849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Предложения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Oswald" panose="020B0604020202020204" charset="-52"/>
                        </a:rPr>
                        <a:t>сумма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5239670"/>
                  </a:ext>
                </a:extLst>
              </a:tr>
              <a:tr h="204341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71309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произвести частично замену  вышедших из строя малых архитектурных форм и спортивных тренажеров на детской игровой площадке «Солнышко»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834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капитальный ремонт крыши ККЦК «Юность </a:t>
                      </a:r>
                      <a:r>
                        <a:rPr lang="ru-RU" sz="1400" i="1" dirty="0" err="1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Шаима</a:t>
                      </a: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Oswald" panose="020B0604020202020204" charset="-52"/>
                        <a:ea typeface="+mn-ea"/>
                        <a:cs typeface="+mn-cs"/>
                      </a:endParaRPr>
                    </a:p>
                    <a:p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       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062934"/>
                  </a:ext>
                </a:extLst>
              </a:tr>
              <a:tr h="487641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ремонт проезда через арку по адресу </a:t>
                      </a:r>
                      <a:r>
                        <a:rPr lang="ru-RU" sz="1400" i="1" dirty="0" err="1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мкр.Западный</a:t>
                      </a: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, дома 4,5,6</a:t>
                      </a: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Oswald" panose="020B0604020202020204" charset="-52"/>
                        <a:ea typeface="+mn-ea"/>
                        <a:cs typeface="+mn-cs"/>
                      </a:endParaRPr>
                    </a:p>
                    <a:p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099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ремонт детской </a:t>
                      </a: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игровой площадки и футбольного поля в районе жилых домов 4,7 мкр.1</a:t>
                      </a: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Oswald" panose="020B0604020202020204" charset="-52"/>
                        <a:ea typeface="+mn-ea"/>
                        <a:cs typeface="+mn-cs"/>
                      </a:endParaRPr>
                    </a:p>
                    <a:p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6483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ru-RU" sz="1400" b="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выполнение работ </a:t>
                      </a: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по реконструкции и благоустройству контейнерной площадки по адресу: микрорайон 2, дома №64, №65 и №105</a:t>
                      </a: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Oswald" panose="020B0604020202020204" charset="-52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17325168"/>
                  </a:ext>
                </a:extLst>
              </a:tr>
              <a:tr h="372059">
                <a:tc>
                  <a:txBody>
                    <a:bodyPr/>
                    <a:lstStyle/>
                    <a:p>
                      <a:pPr marL="285750" marR="0" lvl="0" indent="-28575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400" i="1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засыпка щебнем улиц  и проездов</a:t>
                      </a:r>
                      <a:endParaRPr lang="ru-RU" sz="1400" dirty="0">
                        <a:solidFill>
                          <a:schemeClr val="dk1"/>
                        </a:solidFill>
                        <a:effectLst/>
                        <a:latin typeface="Oswald" panose="020B0604020202020204" charset="-52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3643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415327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40274"/>
            <a:ext cx="10583937" cy="62126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90600" y="4572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50853"/>
            <a:ext cx="106542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Структура расходов бюджета города Урай по отраслевым направлениям на 2026-2028 годы, млн.рублей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33600" y="5105400"/>
            <a:ext cx="5410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Образование, молодежная политика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Культура, кинематография</a:t>
            </a:r>
          </a:p>
          <a:p>
            <a:pPr>
              <a:buFont typeface="Wingdings" pitchFamily="2" charset="2"/>
              <a:buChar char="ü"/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Зравоохранение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Физкультура и спорт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Социальная политика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5562600"/>
            <a:ext cx="1728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Oswald" charset="-52"/>
                <a:cs typeface="Times New Roman" pitchFamily="18" charset="0"/>
              </a:rPr>
              <a:t>Социальный блок</a:t>
            </a: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xmlns="" val="2931593359"/>
              </p:ext>
            </p:extLst>
          </p:nvPr>
        </p:nvGraphicFramePr>
        <p:xfrm>
          <a:off x="314522" y="914400"/>
          <a:ext cx="11496478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Левая фигурная скобка 16"/>
          <p:cNvSpPr/>
          <p:nvPr/>
        </p:nvSpPr>
        <p:spPr>
          <a:xfrm>
            <a:off x="1828800" y="5181600"/>
            <a:ext cx="304800" cy="1219200"/>
          </a:xfrm>
          <a:prstGeom prst="leftBrace">
            <a:avLst>
              <a:gd name="adj1" fmla="val 8333"/>
              <a:gd name="adj2" fmla="val 49293"/>
            </a:avLst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Правая фигурная скобка 18"/>
          <p:cNvSpPr/>
          <p:nvPr/>
        </p:nvSpPr>
        <p:spPr>
          <a:xfrm>
            <a:off x="4038600" y="2819400"/>
            <a:ext cx="381000" cy="1219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авая фигурная скобка 19"/>
          <p:cNvSpPr/>
          <p:nvPr/>
        </p:nvSpPr>
        <p:spPr>
          <a:xfrm>
            <a:off x="5943600" y="2819400"/>
            <a:ext cx="381000" cy="1219200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авая фигурная скобка 20"/>
          <p:cNvSpPr/>
          <p:nvPr/>
        </p:nvSpPr>
        <p:spPr>
          <a:xfrm>
            <a:off x="7696200" y="2819400"/>
            <a:ext cx="228600" cy="1295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4281698" y="3124200"/>
            <a:ext cx="7104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Oswald" charset="-52"/>
              </a:rPr>
              <a:t>58,5%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085313" y="3124200"/>
            <a:ext cx="7072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</a:rPr>
              <a:t>51,0%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923232" y="3124200"/>
            <a:ext cx="7104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</a:rPr>
              <a:t>55,7%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839200" y="4800600"/>
            <a:ext cx="22098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Реализация 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17 муниципальных </a:t>
            </a:r>
          </a:p>
          <a:p>
            <a:pPr algn="ctr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программ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9372600" y="5867400"/>
            <a:ext cx="172819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99,2 % от общего объёма расходов</a:t>
            </a:r>
          </a:p>
        </p:txBody>
      </p:sp>
      <p:sp>
        <p:nvSpPr>
          <p:cNvPr id="33" name="Стрелка вниз 32"/>
          <p:cNvSpPr/>
          <p:nvPr/>
        </p:nvSpPr>
        <p:spPr>
          <a:xfrm>
            <a:off x="10439400" y="5562600"/>
            <a:ext cx="304800" cy="304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xmlns="" id="{1748F27A-3E70-4AE2-BA98-0E9CB7DFDC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0" y="6581001"/>
            <a:ext cx="12192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</a:t>
            </a:r>
            <a:r>
              <a:rPr lang="ru-RU" sz="1200" dirty="0" err="1" smtClean="0">
                <a:latin typeface="Oswald" charset="-52"/>
                <a:cs typeface="Times New Roman" pitchFamily="18" charset="0"/>
              </a:rPr>
              <a:t>Югры</a:t>
            </a:r>
            <a:r>
              <a:rPr lang="ru-RU" sz="1200" dirty="0" smtClean="0">
                <a:latin typeface="Oswald" charset="-52"/>
                <a:cs typeface="Times New Roman" pitchFamily="18" charset="0"/>
              </a:rPr>
              <a:t> на 2025 год и на плановый период 2026 и 2027 годов»</a:t>
            </a:r>
            <a:endParaRPr lang="ru-RU" sz="1200" dirty="0">
              <a:latin typeface="Oswald" charset="-52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154618" y="-65044"/>
            <a:ext cx="11098090" cy="731508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xmlns="" id="{C85B10C5-F605-4D89-8A2E-3AFE268164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043241" y="13638"/>
            <a:ext cx="1100393" cy="824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1651D0-D035-43F1-9CB7-8008523354F0}"/>
              </a:ext>
            </a:extLst>
          </p:cNvPr>
          <p:cNvSpPr/>
          <p:nvPr/>
        </p:nvSpPr>
        <p:spPr>
          <a:xfrm>
            <a:off x="176577" y="13638"/>
            <a:ext cx="108101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по разделам и подразделам классификации расходов бюджета  </a:t>
            </a:r>
          </a:p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на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2025-2028 годы, </a:t>
            </a:r>
            <a:r>
              <a:rPr lang="ru-RU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D5A1C62-2FF5-4C44-968D-42B88C15B067}"/>
              </a:ext>
            </a:extLst>
          </p:cNvPr>
          <p:cNvSpPr/>
          <p:nvPr/>
        </p:nvSpPr>
        <p:spPr>
          <a:xfrm>
            <a:off x="152400" y="6324600"/>
            <a:ext cx="12039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Урай от 29.11.2024 №81 «О бюджете городского округа Урай Ханты-Мансийского автономного округа – Югры на 2025 год и на плановый период 2026 и 2027 годов»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52400" y="762000"/>
          <a:ext cx="11506201" cy="5486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1681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2025 год*</a:t>
                      </a:r>
                    </a:p>
                  </a:txBody>
                  <a:tcPr marL="4265" marR="4265" marT="426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1190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2026 год</a:t>
                      </a: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2027 год</a:t>
                      </a: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2028 год </a:t>
                      </a: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822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РАСХОДЫ – ВСЕГО: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5 004,7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5 649 ,6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6 096,1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5 647,6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822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ОБЩЕГОСУДАРСТВЕННЫЕ ВОПРОСЫ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393,9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429,5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482,8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554,0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3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31,6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34,4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34,5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34,3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3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17,0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18,8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18,8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18,8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3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255,9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281,1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272,5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273,0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13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Судебная система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0,01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6030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50,9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55,8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822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Резервные фонды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7,4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822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общегосударственные вопросы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31,1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31,8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93,3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164,0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Органы юстиции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6542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32,6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36,3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9692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497,5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812,2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1 188,7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531,7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Общеэкономические вопросы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72,1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Транспорт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37,1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Дорожное хозяйство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191,7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926,70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268,3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87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в том числе дорожный фонд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383,3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775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124,7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619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Связь и информатика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980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132,9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123,0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123,1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0972800" cy="52224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B1651D0-D035-43F1-9CB7-8008523354F0}"/>
              </a:ext>
            </a:extLst>
          </p:cNvPr>
          <p:cNvSpPr/>
          <p:nvPr/>
        </p:nvSpPr>
        <p:spPr>
          <a:xfrm>
            <a:off x="7010400" y="76200"/>
            <a:ext cx="37997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продолжение таблицы (2)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млн.рублей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8D5A1C62-2FF5-4C44-968D-42B88C15B067}"/>
              </a:ext>
            </a:extLst>
          </p:cNvPr>
          <p:cNvSpPr/>
          <p:nvPr/>
        </p:nvSpPr>
        <p:spPr>
          <a:xfrm>
            <a:off x="202984" y="6400800"/>
            <a:ext cx="119890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3407933"/>
              </p:ext>
            </p:extLst>
          </p:nvPr>
        </p:nvGraphicFramePr>
        <p:xfrm>
          <a:off x="304800" y="533400"/>
          <a:ext cx="11506201" cy="5867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71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3143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Рз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latin typeface="Oswald" charset="-52"/>
                        </a:rPr>
                        <a:t>Пр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</a:t>
                      </a: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2025 год*</a:t>
                      </a:r>
                    </a:p>
                  </a:txBody>
                  <a:tcPr marL="4265" marR="4265" marT="426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 Проект бюджета  </a:t>
                      </a: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81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2026 год</a:t>
                      </a: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2027 год</a:t>
                      </a: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2028 год </a:t>
                      </a: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ЖИЛИЩНО-КОММУНАЛЬНОЕ ХОЗЯЙСТВО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817,6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1 018,8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1 238,0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1 339,1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Жилищное хозяйство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127,5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483,3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674,9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661,7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Коммунальное хозяйство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353,1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201,6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250,8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361,3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Благоустройство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162,7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169,0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144,4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147,4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174,3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164,9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167,9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168,7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ОКРУЖАЮЩЕЙ СРЕДЫ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06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0,1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ОБРАЗОВАНИЕ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2 685,1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2 599,5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2 425,6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2 426,1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Дошкольное образование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778,5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840,1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763,5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762,3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Общее образование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1 616,9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1 488,9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1 386,3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1 379 8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79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Дополнительное образование детей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191,7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165,8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174,0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929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05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Молодежная политика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15746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образования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07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82,8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1959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КУЛЬТУРА, КИНЕМАТОГРАФИЯ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232,1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251,0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9635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Культура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231,7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245,8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250,5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08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7399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ЗДРАВООХРАНЕНИЕ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Другие вопросы в области здравоохранения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09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СОЦИАЛЬНАЯ ПОЛИТИКА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141,4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6230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Пенсионное обеспечение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14 ,7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95373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Социальное обеспечение населения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66,9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Охрана семьи и детства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04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54,9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58,8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ФИЗИЧЕСКАЯ КУЛЬТУРА И СПОРТ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293,4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324,2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Массовый спорт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Спорт высших достижений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265,7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282,1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287,3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290,,8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СРЕДСТВА МАССОВОЙ ИНФОРМАЦИИ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8"/>
                  </a:ext>
                </a:extLst>
              </a:tr>
              <a:tr h="178882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Периодическая печать и издательства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12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02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16,3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29"/>
                  </a:ext>
                </a:extLst>
              </a:tr>
              <a:tr h="15318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ГОС. И МУНИЦИПАЛЬНОГО ДОЛГА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2,6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2,9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3,1</a:t>
                      </a:r>
                    </a:p>
                  </a:txBody>
                  <a:tcPr marL="5126" marR="5126" marT="5126" marB="0" anchor="b"/>
                </a:tc>
                <a:extLst>
                  <a:ext uri="{0D108BD9-81ED-4DB2-BD59-A6C34878D82A}">
                    <a16:rowId xmlns:a16="http://schemas.microsoft.com/office/drawing/2014/main" xmlns="" val="10030"/>
                  </a:ext>
                </a:extLst>
              </a:tr>
              <a:tr h="219704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Обслуживание государственного внутреннего и муниципального долга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Oswald" charset="-52"/>
                        </a:rPr>
                        <a:t>13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01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2,3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2,6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2,9</a:t>
                      </a:r>
                    </a:p>
                  </a:txBody>
                  <a:tcPr marL="5126" marR="5126" marT="512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3,1</a:t>
                      </a:r>
                    </a:p>
                  </a:txBody>
                  <a:tcPr marL="5126" marR="5126" marT="5126" marB="0" anchor="b"/>
                </a:tc>
                <a:extLst>
                  <a:ext uri="{0D108BD9-81ED-4DB2-BD59-A6C34878D82A}">
                    <a16:rowId xmlns:a16="http://schemas.microsoft.com/office/drawing/2014/main" xmlns="" val="10031"/>
                  </a:ext>
                </a:extLst>
              </a:tr>
            </a:tbl>
          </a:graphicData>
        </a:graphic>
      </p:graphicFrame>
      <p:pic>
        <p:nvPicPr>
          <p:cNvPr id="10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92991" y="33196"/>
            <a:ext cx="972602" cy="72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0744200" cy="77960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7828"/>
            <a:ext cx="10592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t">
              <a:spcBef>
                <a:spcPts val="0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Распределение бюджетных ассигнований на реализацию муниципальных программ </a:t>
            </a:r>
            <a:r>
              <a:rPr lang="ru-RU" i="1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непрограммных</a:t>
            </a:r>
            <a:r>
              <a:rPr lang="ru-RU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направлений деятельности на</a:t>
            </a:r>
            <a:r>
              <a:rPr lang="ru-RU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2025-2028 годы, млн.рублей</a:t>
            </a:r>
          </a:p>
        </p:txBody>
      </p:sp>
      <p:pic>
        <p:nvPicPr>
          <p:cNvPr id="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2">
            <a:extLst>
              <a:ext uri="{FF2B5EF4-FFF2-40B4-BE49-F238E27FC236}">
                <a16:creationId xmlns:a16="http://schemas.microsoft.com/office/drawing/2014/main" xmlns="" id="{22AFAD9B-7827-47C1-9921-60176ECA1F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13158130"/>
              </p:ext>
            </p:extLst>
          </p:nvPr>
        </p:nvGraphicFramePr>
        <p:xfrm>
          <a:off x="304800" y="815910"/>
          <a:ext cx="11658600" cy="545674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39000">
                  <a:extLst>
                    <a:ext uri="{9D8B030D-6E8A-4147-A177-3AD203B41FA5}">
                      <a16:colId xmlns:a16="http://schemas.microsoft.com/office/drawing/2014/main" xmlns="" val="4235834457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727516727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3382234818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80414872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49306461"/>
                    </a:ext>
                  </a:extLst>
                </a:gridCol>
              </a:tblGrid>
              <a:tr h="21885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Наименование</a:t>
                      </a:r>
                    </a:p>
                  </a:txBody>
                  <a:tcPr marL="4265" marR="4265" marT="42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План на 2025 год*</a:t>
                      </a:r>
                    </a:p>
                  </a:txBody>
                  <a:tcPr marL="4265" marR="4265" marT="4265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Проект</a:t>
                      </a: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Oswald" charset="-52"/>
                      </a:endParaRP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3235317723"/>
                  </a:ext>
                </a:extLst>
              </a:tr>
              <a:tr h="355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2026 год</a:t>
                      </a: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2027 год</a:t>
                      </a:r>
                    </a:p>
                  </a:txBody>
                  <a:tcPr marL="4265" marR="4265" marT="42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2028 год </a:t>
                      </a:r>
                    </a:p>
                  </a:txBody>
                  <a:tcPr marL="4265" marR="4265" marT="4265" marB="0" anchor="ctr"/>
                </a:tc>
                <a:extLst>
                  <a:ext uri="{0D108BD9-81ED-4DB2-BD59-A6C34878D82A}">
                    <a16:rowId xmlns:a16="http://schemas.microsoft.com/office/drawing/2014/main" xmlns="" val="2619376010"/>
                  </a:ext>
                </a:extLst>
              </a:tr>
              <a:tr h="2866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Oswald" charset="-52"/>
                          <a:cs typeface="Times New Roman" pitchFamily="18" charset="0"/>
                        </a:rPr>
                        <a:t>Расходы на реализацию муниципальных программ, всего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4 965,9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5 607,2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5 991,5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5 472 ,2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2195757513"/>
                  </a:ext>
                </a:extLst>
              </a:tr>
              <a:tr h="21366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«Развитие образования в городе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2 605,5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2 482,1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2 313,0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2 305,8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694011520"/>
                  </a:ext>
                </a:extLst>
              </a:tr>
              <a:tr h="2188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«Развитие физической культуры, спорта и туризма в городе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 и укрепление здоровья граждан города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269,2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298,2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293,4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324,2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147498638"/>
                  </a:ext>
                </a:extLst>
              </a:tr>
              <a:tr h="2188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«Культура города Урай» 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354,2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395,1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367,4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379,8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3496225781"/>
                  </a:ext>
                </a:extLst>
              </a:tr>
              <a:tr h="2188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«Развитие гражданского общества на территории города Урай» 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23,1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51,8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52,2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52,2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2711462227"/>
                  </a:ext>
                </a:extLst>
              </a:tr>
              <a:tr h="2188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«Улучшение жилищных условий жителей, проживающих на территории муниципального образования город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190,2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561,9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754,9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741,2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826429685"/>
                  </a:ext>
                </a:extLst>
              </a:tr>
              <a:tr h="38947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«Защита населения и территории от чрезвычайных ситуаций, совершенствование гражданской обороны и обеспечение первичных мер пожарной безопасности»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33,4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36,2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37,0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37,0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4150413970"/>
                  </a:ext>
                </a:extLst>
              </a:tr>
              <a:tr h="2260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«Охрана окружающей среды в границах города Урай»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0,0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2800272934"/>
                  </a:ext>
                </a:extLst>
              </a:tr>
              <a:tr h="21885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«Развитие транспортной системы города Урай»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92,9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425,5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821,2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158,3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801160587"/>
                  </a:ext>
                </a:extLst>
              </a:tr>
              <a:tr h="269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«Укрепление межнационального и межконфессионального согласия, профилактика экстремизма на территории города Урай»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0,2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0,2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048135410"/>
                  </a:ext>
                </a:extLst>
              </a:tr>
              <a:tr h="22600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«Профилактика правонарушений на территории города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2,3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5,1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2 ,9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2,9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174962779"/>
                  </a:ext>
                </a:extLst>
              </a:tr>
              <a:tr h="357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«Развитие малого и среднего предпринимательства, потребительского рынка и сельскохозяйственных товаропроизводителей города Урай» 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33,6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69,7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69,7</a:t>
                      </a:r>
                    </a:p>
                  </a:txBody>
                  <a:tcPr marL="4265" marR="4265" marT="426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69,8</a:t>
                      </a:r>
                    </a:p>
                  </a:txBody>
                  <a:tcPr marL="4265" marR="4265" marT="4265" marB="0" anchor="b"/>
                </a:tc>
                <a:extLst>
                  <a:ext uri="{0D108BD9-81ED-4DB2-BD59-A6C34878D82A}">
                    <a16:rowId xmlns:a16="http://schemas.microsoft.com/office/drawing/2014/main" xmlns="" val="4045401880"/>
                  </a:ext>
                </a:extLst>
              </a:tr>
              <a:tr h="18472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«Информационное общество –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25,1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23,2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23,3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4182974369"/>
                  </a:ext>
                </a:extLst>
              </a:tr>
              <a:tr h="20487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«Формирование комфортной  городской среды города Урай»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13 ,2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18,8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162163596"/>
                  </a:ext>
                </a:extLst>
              </a:tr>
              <a:tr h="25020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«Обеспечение градостроительной деятельности на территории города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99,9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67,5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68,7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68,7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356691333"/>
                  </a:ext>
                </a:extLst>
              </a:tr>
              <a:tr h="2194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«Управление муниципальными финансами в городе Урай» 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43,0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69356144"/>
                  </a:ext>
                </a:extLst>
              </a:tr>
              <a:tr h="242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 «Совершенствование и развитие муниципального управления в городе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534,4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567,8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563,6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565,0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994104782"/>
                  </a:ext>
                </a:extLst>
              </a:tr>
              <a:tr h="253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«Развитие жилищно-коммунального комплекса и повышение энергетической эффективности в городе </a:t>
                      </a:r>
                      <a:r>
                        <a:rPr lang="ru-RU" sz="1200" b="0" i="0" u="none" strike="noStrike" dirty="0" err="1">
                          <a:latin typeface="Oswald" charset="-52"/>
                          <a:cs typeface="Times New Roman" pitchFamily="18" charset="0"/>
                        </a:rPr>
                        <a:t>Урай</a:t>
                      </a:r>
                      <a:r>
                        <a:rPr lang="ru-RU" sz="1200" b="0" i="0" u="none" strike="noStrike" dirty="0">
                          <a:latin typeface="Oswald" charset="-52"/>
                          <a:cs typeface="Times New Roman" pitchFamily="18" charset="0"/>
                        </a:rPr>
                        <a:t>»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651,8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557,3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563,8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682,0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640432230"/>
                  </a:ext>
                </a:extLst>
              </a:tr>
              <a:tr h="218856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 err="1">
                          <a:latin typeface="Oswald" charset="-52"/>
                          <a:cs typeface="Times New Roman" pitchFamily="18" charset="0"/>
                        </a:rPr>
                        <a:t>Непрограммные</a:t>
                      </a:r>
                      <a:r>
                        <a:rPr lang="ru-RU" sz="1100" b="1" i="1" u="none" strike="noStrike" dirty="0">
                          <a:latin typeface="Oswald" charset="-52"/>
                          <a:cs typeface="Times New Roman" pitchFamily="18" charset="0"/>
                        </a:rPr>
                        <a:t> направления деятельности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38 ,8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42,5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104,5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175,5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752295870"/>
                  </a:ext>
                </a:extLst>
              </a:tr>
              <a:tr h="2236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latin typeface="Oswald" charset="-52"/>
                          <a:cs typeface="Times New Roman" pitchFamily="18" charset="0"/>
                        </a:rPr>
                        <a:t>Итого расходов</a:t>
                      </a:r>
                    </a:p>
                  </a:txBody>
                  <a:tcPr marL="7776" marR="7776" marT="777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5 004,7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5 649,7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6 096,1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latin typeface="Oswald" charset="-52"/>
                        </a:rPr>
                        <a:t>5 647,6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2321610360"/>
                  </a:ext>
                </a:extLst>
              </a:tr>
            </a:tbl>
          </a:graphicData>
        </a:graphic>
      </p:graphicFrame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272562" y="6324601"/>
            <a:ext cx="1165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2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2303963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16632"/>
            <a:ext cx="10488488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6407" y="260648"/>
            <a:ext cx="102605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бюджета городского округа Урай на поддержку семьи и детей на 2026 -2028 годы, </a:t>
            </a:r>
            <a:r>
              <a:rPr lang="ru-RU" sz="20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dirty="0">
              <a:solidFill>
                <a:schemeClr val="bg1"/>
              </a:solidFill>
              <a:latin typeface="Oswald" charset="-52"/>
            </a:endParaRPr>
          </a:p>
        </p:txBody>
      </p:sp>
      <p:pic>
        <p:nvPicPr>
          <p:cNvPr id="9" name="Picture 4" descr="Действующих мер поддержки семей пока недостаточно | Аналитический центр при  Правительстве Российской Федераци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7689" y="1412776"/>
            <a:ext cx="5572125" cy="4457700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2362199" y="1066800"/>
            <a:ext cx="2084015" cy="109080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latin typeface="Oswald" charset="-52"/>
                <a:cs typeface="Times New Roman" pitchFamily="18" charset="0"/>
              </a:rPr>
              <a:t>в сфере образования</a:t>
            </a:r>
            <a:r>
              <a:rPr lang="en-US" sz="1500" b="1" dirty="0"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latin typeface="Oswald" charset="-52"/>
                <a:cs typeface="Times New Roman" pitchFamily="18" charset="0"/>
              </a:rPr>
              <a:t>26г.- 2 418,1 </a:t>
            </a:r>
          </a:p>
          <a:p>
            <a:pPr algn="ctr"/>
            <a:r>
              <a:rPr lang="ru-RU" sz="1500" dirty="0">
                <a:latin typeface="Oswald" charset="-52"/>
                <a:cs typeface="Times New Roman" pitchFamily="18" charset="0"/>
              </a:rPr>
              <a:t>2027г.- 2 195,5</a:t>
            </a:r>
          </a:p>
          <a:p>
            <a:pPr algn="ctr"/>
            <a:r>
              <a:rPr lang="ru-RU" sz="1500" dirty="0">
                <a:latin typeface="Oswald" charset="-52"/>
                <a:cs typeface="Times New Roman" pitchFamily="18" charset="0"/>
              </a:rPr>
              <a:t>2028г.- 2 190,7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62199" y="2819400"/>
            <a:ext cx="1861592" cy="1135661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культуры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26г.- 386,2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2027г.- 362,1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2028г.- 374,6</a:t>
            </a:r>
          </a:p>
          <a:p>
            <a:pPr algn="ctr"/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586948" y="914400"/>
            <a:ext cx="1992266" cy="1281739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физической культуры и спорта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26г.- 298,1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2027г.- 293,4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2028г.- 324,2</a:t>
            </a:r>
          </a:p>
          <a:p>
            <a:pPr algn="ctr"/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162800" y="5257800"/>
            <a:ext cx="2362200" cy="126074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Развитие гражданского общества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26г.- 32,9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2027г.- 33,3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2028г.- 33,3</a:t>
            </a:r>
          </a:p>
          <a:p>
            <a:pPr algn="ctr"/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553084" y="5274270"/>
            <a:ext cx="2171316" cy="12618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в сфере улучшения жилищных условий</a:t>
            </a:r>
            <a:r>
              <a:rPr lang="en-US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: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26г.- 84,4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2027г.- 85,0 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028г.- 84,9</a:t>
            </a:r>
          </a:p>
          <a:p>
            <a:pPr algn="ctr"/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8077200" y="2819400"/>
            <a:ext cx="2411288" cy="1456908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профилактика экстремизма на территории города </a:t>
            </a:r>
            <a:r>
              <a:rPr lang="ru-RU" sz="1500" b="1" dirty="0" err="1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Урай</a:t>
            </a:r>
            <a:r>
              <a:rPr lang="ru-RU" sz="15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»</a:t>
            </a:r>
          </a:p>
          <a:p>
            <a:pPr algn="ctr"/>
            <a:r>
              <a:rPr lang="en-US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26г.- 0,2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2027г.- 0,2</a:t>
            </a:r>
          </a:p>
          <a:p>
            <a:pPr algn="ctr"/>
            <a:r>
              <a:rPr lang="ru-RU" sz="15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2028г.- 0,2</a:t>
            </a:r>
          </a:p>
          <a:p>
            <a:pPr algn="ctr"/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945304" y="1143000"/>
            <a:ext cx="2952328" cy="1077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ПЛАНИРУЕТСЯ НАПРАВИТЬ ВСЕГО</a:t>
            </a:r>
            <a:r>
              <a:rPr lang="en-US" sz="1600" u="sng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:</a:t>
            </a:r>
            <a:endParaRPr lang="ru-RU" sz="1600" u="sng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en-US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</a:t>
            </a:r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26 год – 3 220,1 </a:t>
            </a:r>
            <a:r>
              <a:rPr lang="ru-RU" sz="16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2027 год – 2 969,6 </a:t>
            </a:r>
            <a:r>
              <a:rPr lang="ru-RU" sz="16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2028 год – 3 007,9 </a:t>
            </a:r>
            <a:r>
              <a:rPr lang="ru-RU" sz="160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19" name="Picture 2" descr="Picture background">
            <a:extLst>
              <a:ext uri="{FF2B5EF4-FFF2-40B4-BE49-F238E27FC236}">
                <a16:creationId xmlns:a16="http://schemas.microsoft.com/office/drawing/2014/main" xmlns="" id="{683BEDB1-E5FC-48D1-9CFA-43C16DCDC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чко с текстом: овальное 1">
            <a:extLst>
              <a:ext uri="{FF2B5EF4-FFF2-40B4-BE49-F238E27FC236}">
                <a16:creationId xmlns:a16="http://schemas.microsoft.com/office/drawing/2014/main" xmlns="" id="{52C66F79-0DB5-4A25-9BA7-35070ED1CB1C}"/>
              </a:ext>
            </a:extLst>
          </p:cNvPr>
          <p:cNvSpPr/>
          <p:nvPr/>
        </p:nvSpPr>
        <p:spPr>
          <a:xfrm rot="2565956">
            <a:off x="10656884" y="1209599"/>
            <a:ext cx="1298201" cy="669607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учреждения спорта</a:t>
            </a:r>
            <a:endParaRPr lang="ru-RU" sz="1200" dirty="0">
              <a:latin typeface="Oswald" panose="020B0604020202020204" charset="-52"/>
            </a:endParaRPr>
          </a:p>
        </p:txBody>
      </p:sp>
      <p:sp>
        <p:nvSpPr>
          <p:cNvPr id="4" name="Облачко с текстом: овальное 3">
            <a:extLst>
              <a:ext uri="{FF2B5EF4-FFF2-40B4-BE49-F238E27FC236}">
                <a16:creationId xmlns:a16="http://schemas.microsoft.com/office/drawing/2014/main" xmlns="" id="{67F87CC2-F31D-4B38-B376-06B922C61C24}"/>
              </a:ext>
            </a:extLst>
          </p:cNvPr>
          <p:cNvSpPr/>
          <p:nvPr/>
        </p:nvSpPr>
        <p:spPr>
          <a:xfrm rot="20035357">
            <a:off x="138523" y="783645"/>
            <a:ext cx="1997845" cy="180333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  <a:latin typeface="Oswald" panose="020B0604020202020204" charset="-52"/>
              </a:rPr>
              <a:t>Дошкольное, общее, дополнительное образование, стипендии, гранты, мероприятия, летний отдых, питание учащихся, компенсация части родительской платы за д/сад, трудоустройство несовершеннолетних</a:t>
            </a:r>
          </a:p>
        </p:txBody>
      </p:sp>
      <p:sp>
        <p:nvSpPr>
          <p:cNvPr id="5" name="Облачко с текстом: овальное 4">
            <a:extLst>
              <a:ext uri="{FF2B5EF4-FFF2-40B4-BE49-F238E27FC236}">
                <a16:creationId xmlns:a16="http://schemas.microsoft.com/office/drawing/2014/main" xmlns="" id="{CCA9CAAD-AC6F-4083-8F60-3262CC24DD07}"/>
              </a:ext>
            </a:extLst>
          </p:cNvPr>
          <p:cNvSpPr/>
          <p:nvPr/>
        </p:nvSpPr>
        <p:spPr>
          <a:xfrm rot="18468025">
            <a:off x="610012" y="3081834"/>
            <a:ext cx="1371600" cy="1119582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Учреждения культуры, городские мероприятия</a:t>
            </a:r>
          </a:p>
        </p:txBody>
      </p:sp>
      <p:sp>
        <p:nvSpPr>
          <p:cNvPr id="6" name="Облачко с текстом: овальное 5">
            <a:extLst>
              <a:ext uri="{FF2B5EF4-FFF2-40B4-BE49-F238E27FC236}">
                <a16:creationId xmlns:a16="http://schemas.microsoft.com/office/drawing/2014/main" xmlns="" id="{AA0F161D-345A-4B5A-A72F-F7CA7F1D353D}"/>
              </a:ext>
            </a:extLst>
          </p:cNvPr>
          <p:cNvSpPr/>
          <p:nvPr/>
        </p:nvSpPr>
        <p:spPr>
          <a:xfrm rot="18142097">
            <a:off x="1001296" y="4860595"/>
            <a:ext cx="1524000" cy="1335861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Строительство жилья молодым семьям, семьям с детьми</a:t>
            </a:r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xmlns="" id="{FCDC98CD-6FD9-49E3-8AC6-94C3AF9C4DCE}"/>
              </a:ext>
            </a:extLst>
          </p:cNvPr>
          <p:cNvSpPr/>
          <p:nvPr/>
        </p:nvSpPr>
        <p:spPr>
          <a:xfrm rot="2192790">
            <a:off x="9809305" y="5091381"/>
            <a:ext cx="1407721" cy="1130326"/>
          </a:xfrm>
          <a:prstGeom prst="wedgeEllipseCallou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мероприятия в сфере молодежной политики</a:t>
            </a:r>
          </a:p>
        </p:txBody>
      </p:sp>
      <p:sp>
        <p:nvSpPr>
          <p:cNvPr id="20" name="Облачко с текстом: овальное 19">
            <a:extLst>
              <a:ext uri="{FF2B5EF4-FFF2-40B4-BE49-F238E27FC236}">
                <a16:creationId xmlns:a16="http://schemas.microsoft.com/office/drawing/2014/main" xmlns="" id="{BC2A0F29-B29F-48D2-ABD1-773FA2549F01}"/>
              </a:ext>
            </a:extLst>
          </p:cNvPr>
          <p:cNvSpPr/>
          <p:nvPr/>
        </p:nvSpPr>
        <p:spPr>
          <a:xfrm rot="2867501">
            <a:off x="10602124" y="2817742"/>
            <a:ext cx="1380280" cy="1068458"/>
          </a:xfrm>
          <a:prstGeom prst="wedgeEllipse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  <a:latin typeface="Oswald" panose="020B0604020202020204" charset="-52"/>
              </a:rPr>
              <a:t>мероприятия с детьми и молодежью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08653"/>
            <a:ext cx="10413504" cy="595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1723" y="206503"/>
            <a:ext cx="1021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образования и молодежной политики  в городе Урай», </a:t>
            </a:r>
            <a:r>
              <a:rPr lang="ru-RU" sz="2000" i="1" spc="-10" dirty="0" err="1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4800" y="5029200"/>
            <a:ext cx="3124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  <a:cs typeface="Times New Roman" pitchFamily="18" charset="0"/>
              </a:rPr>
              <a:t>Управление образования администрации города Урай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962400" y="762000"/>
            <a:ext cx="79674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</a:t>
            </a:r>
            <a:r>
              <a:rPr lang="en-US" sz="1400" b="1" i="1" dirty="0">
                <a:latin typeface="Oswald" charset="-52"/>
                <a:cs typeface="Times New Roman" pitchFamily="18" charset="0"/>
              </a:rPr>
              <a:t>:</a:t>
            </a:r>
            <a:endParaRPr lang="ru-RU" sz="14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Oswald" charset="-52"/>
                <a:cs typeface="Times New Roman" pitchFamily="18" charset="0"/>
              </a:rPr>
              <a:t>Создание условий для подготовки </a:t>
            </a:r>
            <a:r>
              <a:rPr lang="ru-RU" sz="1400" dirty="0" err="1">
                <a:latin typeface="Oswald" charset="-52"/>
                <a:cs typeface="Times New Roman" pitchFamily="18" charset="0"/>
              </a:rPr>
              <a:t>конкурентноспособных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 граждан, обеспечение доступного и качественного непрерывного образования, соответствующего требованиям </a:t>
            </a:r>
            <a:r>
              <a:rPr lang="ru-RU" sz="1400" dirty="0" err="1">
                <a:latin typeface="Oswald" charset="-52"/>
                <a:cs typeface="Times New Roman" pitchFamily="18" charset="0"/>
              </a:rPr>
              <a:t>иновационного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развития экономики города, современным потребностям общества</a:t>
            </a:r>
          </a:p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6635" name="AutoShape 11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7" name="AutoShape 13" descr="Нарисованная рукой доска образования фон, зеленый, Вернуться в школу, образование  фон картинки и Фото для бесплатной загрузки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5" name="Picture 21" descr="Картинки на тему образование - 72 фот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981200"/>
            <a:ext cx="3046688" cy="187220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04800" y="5791200"/>
            <a:ext cx="2895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ru-RU" sz="1200" dirty="0">
                <a:latin typeface="Oswald" charset="-52"/>
                <a:cs typeface="Times New Roman" pitchFamily="18" charset="0"/>
              </a:rPr>
              <a:t>Срок реализации</a:t>
            </a:r>
            <a:r>
              <a:rPr lang="en-US" sz="1200" dirty="0">
                <a:latin typeface="Oswald" charset="-52"/>
                <a:cs typeface="Times New Roman" pitchFamily="18" charset="0"/>
              </a:rPr>
              <a:t>: 2025-2030 </a:t>
            </a:r>
            <a:r>
              <a:rPr lang="ru-RU" sz="1200" dirty="0">
                <a:latin typeface="Oswald" charset="-52"/>
                <a:cs typeface="Times New Roman" pitchFamily="18" charset="0"/>
              </a:rPr>
              <a:t>годы</a:t>
            </a:r>
          </a:p>
          <a:p>
            <a:pPr fontAlgn="b"/>
            <a:endParaRPr lang="ru-RU" sz="1200" dirty="0">
              <a:latin typeface="Oswald" charset="-52"/>
              <a:cs typeface="Times New Roman" pitchFamily="18" charset="0"/>
            </a:endParaRPr>
          </a:p>
          <a:p>
            <a:pPr fontAlgn="b"/>
            <a:endParaRPr lang="ru-RU" sz="1200" dirty="0">
              <a:latin typeface="Oswald" charset="-52"/>
              <a:cs typeface="Times New Roman" pitchFamily="18" charset="0"/>
            </a:endParaRPr>
          </a:p>
          <a:p>
            <a:pPr fontAlgn="b"/>
            <a:r>
              <a:rPr lang="ru-RU" sz="1200" dirty="0">
                <a:latin typeface="Oswald" charset="-52"/>
                <a:cs typeface="Times New Roman" pitchFamily="18" charset="0"/>
              </a:rPr>
              <a:t>утверждена постановлением администрации</a:t>
            </a:r>
          </a:p>
          <a:p>
            <a:pPr fontAlgn="b"/>
            <a:r>
              <a:rPr lang="ru-RU" sz="1200" dirty="0">
                <a:latin typeface="Oswald" charset="-52"/>
                <a:cs typeface="Times New Roman" pitchFamily="18" charset="0"/>
              </a:rPr>
              <a:t>города Урай от 30.09.2024 года №1946</a:t>
            </a:r>
          </a:p>
        </p:txBody>
      </p:sp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87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962400" y="1752600"/>
          <a:ext cx="8077200" cy="51107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76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56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3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3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6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3600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5901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1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2025 </a:t>
                      </a:r>
                      <a:r>
                        <a:rPr lang="ru-RU" sz="1100" b="0" dirty="0" smtClean="0">
                          <a:latin typeface="Oswald" panose="020B0604020202020204" charset="-52"/>
                        </a:rPr>
                        <a:t>год</a:t>
                      </a:r>
                      <a:endParaRPr lang="ru-RU" sz="11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01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1 до 6 лет, получающих дошкольную образовательную услугу и (или) услугу по их содержанию в муниципальных образовательных организациях, в общей численности детей в возрасте от 1 до 6 лет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63,5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67,3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29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в муниципальных общеобразовательных организациях, занимающихся во вторую (третью) смену, в общей численности обучающихся в муниципальных общеобразовательных организациях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11,8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9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общеобразовательных организаций, здания которых находятся в аварийном состоянии или требуют капремонта, в общем числе муниципальных общеобразовательных организаций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9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муниципальных дошкольных образовательных организаций, здания которых находятся в аварийном состоянии или требуют капитального ремонта, в общем числе муниципальных дошкольных образовательных организаций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3671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в возрасте от 5 до 18 лет, охваченных дополнительным  образованием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1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90,5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90,51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Расходы бюджета на общее образование в расчете на 1 обучающегося в муниципальных общеобразовательных организациях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Oswald" panose="020B0604020202020204" charset="-52"/>
                        </a:rPr>
                        <a:t>Тыс.руб</a:t>
                      </a:r>
                      <a:r>
                        <a:rPr lang="ru-RU" sz="110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242,0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251,6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250,6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201,2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педагогических работников общеобразовательных организаций, прошедших повышение квалификации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первой и второй групп здоровья в общей численности обучающихся в муниципальных общеобразовательных организациях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88,3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детей и молодежи в возрасте от 7 до 35 лет, у которых выявлены выдающиеся способности и таланты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0,49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483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Доля обучающихся 6-11 классов, охваченных комплексом профориентационных мероприятий в рамках единой модели профориентации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43,0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46,0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49,0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100" dirty="0">
                          <a:latin typeface="Oswald" panose="020B0604020202020204" charset="-52"/>
                        </a:rPr>
                        <a:t>52,0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07442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229600" y="2286000"/>
            <a:ext cx="365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1 региональный проект, обеспечивающий достижение показателей и реализацию мероприятий (результатов) направленных на достижение целей, показателей и решение задач национальных проектов;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 4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276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</a:t>
            </a:r>
            <a:r>
              <a:rPr lang="en-US" b="1" dirty="0">
                <a:latin typeface="Oswald" charset="-52"/>
                <a:cs typeface="Times New Roman" pitchFamily="18" charset="0"/>
              </a:rPr>
              <a:t>2</a:t>
            </a:r>
            <a:r>
              <a:rPr lang="ru-RU" b="1" dirty="0">
                <a:latin typeface="Oswald" charset="-52"/>
                <a:cs typeface="Times New Roman" pitchFamily="18" charset="0"/>
              </a:rPr>
              <a:t> </a:t>
            </a:r>
            <a:r>
              <a:rPr lang="en-US" b="1" dirty="0">
                <a:latin typeface="Oswald" charset="-52"/>
                <a:cs typeface="Times New Roman" pitchFamily="18" charset="0"/>
              </a:rPr>
              <a:t>482</a:t>
            </a:r>
            <a:r>
              <a:rPr lang="ru-RU" b="1" dirty="0">
                <a:latin typeface="Oswald" charset="-52"/>
                <a:cs typeface="Times New Roman" pitchFamily="18" charset="0"/>
              </a:rPr>
              <a:t>,1млн.рублей;  </a:t>
            </a:r>
          </a:p>
          <a:p>
            <a:r>
              <a:rPr lang="ru-RU" b="1" dirty="0">
                <a:latin typeface="Oswald" charset="-52"/>
                <a:cs typeface="Times New Roman" pitchFamily="18" charset="0"/>
              </a:rPr>
              <a:t>2027 год – 2 313,0 млн.рублей;  2028 год – 2 305,8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304800" y="1600200"/>
          <a:ext cx="7315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209800" y="16002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Oswald" charset="-52"/>
              </a:rPr>
              <a:t>2 605,5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1400" y="22860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Oswald" charset="-52"/>
              </a:rPr>
              <a:t>2 482,1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953000" y="31242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Oswald" charset="-52"/>
              </a:rPr>
              <a:t>2 313,0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400" y="31242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Oswald" charset="-52"/>
              </a:rPr>
              <a:t>2 305,8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11277600" cy="56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Прямоугольник 25"/>
          <p:cNvSpPr/>
          <p:nvPr/>
        </p:nvSpPr>
        <p:spPr>
          <a:xfrm>
            <a:off x="304800" y="685800"/>
            <a:ext cx="952500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pitchFamily="2" charset="-52"/>
                <a:cs typeface="Times New Roman" pitchFamily="18" charset="0"/>
              </a:rPr>
              <a:t>Региональный проект «Педагоги и наставники» </a:t>
            </a:r>
            <a:r>
              <a:rPr lang="en-US" sz="1400" b="1" dirty="0">
                <a:latin typeface="Oswald" pitchFamily="2" charset="-52"/>
                <a:cs typeface="Times New Roman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u-RU" sz="1400" dirty="0">
                <a:latin typeface="Oswald" charset="-52"/>
              </a:rPr>
              <a:t>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3,0 млн.рублей;  2027 год – 3,5 млн.рублей;  2028 год – 3,5 млн.рублей</a:t>
            </a:r>
          </a:p>
          <a:p>
            <a:endParaRPr lang="en-US" sz="1400" dirty="0">
              <a:latin typeface="Oswald" charset="-52"/>
            </a:endParaRPr>
          </a:p>
          <a:p>
            <a:pPr>
              <a:buFontTx/>
              <a:buChar char="-"/>
            </a:pPr>
            <a:r>
              <a:rPr lang="ru-RU" sz="1400" dirty="0">
                <a:latin typeface="Oswald" charset="-52"/>
              </a:rPr>
              <a:t>на ежемесячное денежное вознаграждение за классное руководство педагогическим работникам муниципальных образовательных организаций, реализующих образовательные программы начального общего образования, образовательные программы основного общего образования, образовательные программы среднего общего образования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65,9 млн.рублей;  2027 год – 64,4 млн.рублей;  2028 год – 61,9 млн.рублей</a:t>
            </a:r>
          </a:p>
          <a:p>
            <a:endParaRPr lang="en-US" sz="1400" dirty="0">
              <a:latin typeface="Oswald" charset="-52"/>
            </a:endParaRPr>
          </a:p>
          <a:p>
            <a:pPr>
              <a:buFontTx/>
              <a:buChar char="-"/>
            </a:pPr>
            <a:r>
              <a:rPr lang="ru-RU" sz="1400" dirty="0">
                <a:latin typeface="Oswald" charset="-52"/>
              </a:rPr>
              <a:t>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муниципальных общеобразовательных организаций</a:t>
            </a:r>
            <a:r>
              <a:rPr lang="en-US" sz="1400" dirty="0">
                <a:latin typeface="Oswald" charset="-52"/>
              </a:rPr>
              <a:t> </a:t>
            </a:r>
            <a:endParaRPr lang="ru-RU" sz="1400" dirty="0">
              <a:latin typeface="Oswald" charset="-52"/>
            </a:endParaRP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0,1 млн.рублей;  2027 год – 0,1 млн.рублей;  2028 год – 0,1 млн.рублей</a:t>
            </a:r>
            <a:endParaRPr lang="ru-RU" sz="1400" b="1" dirty="0">
              <a:solidFill>
                <a:srgbClr val="0066FF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0" y="220987"/>
            <a:ext cx="7356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(1), млн.рублей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905000" y="52578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</a:t>
            </a:r>
            <a:r>
              <a:rPr lang="ru-RU" dirty="0" err="1">
                <a:solidFill>
                  <a:schemeClr val="bg1"/>
                </a:solidFill>
                <a:latin typeface="Oswald" charset="-52"/>
              </a:rPr>
              <a:t>ргионального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 проекта, направленного на достижение показателей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xmlns="" id="{AD39C862-EB1A-472E-8BE6-2BA8F29E4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35920" y="331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xmlns="" id="{F7F12F4B-7473-4A94-BC9F-2A7FA9198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88320" y="1855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Picture background">
            <a:extLst>
              <a:ext uri="{FF2B5EF4-FFF2-40B4-BE49-F238E27FC236}">
                <a16:creationId xmlns:a16="http://schemas.microsoft.com/office/drawing/2014/main" xmlns="" id="{126C6D7B-165B-4E24-A1E8-D85FBEEDA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40720" y="337996"/>
            <a:ext cx="1277673" cy="957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04800" y="3810000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«Развитие современной инфраструктуры»: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55,2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7,4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4572000"/>
          <a:ext cx="108204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477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Проведение капитального ремонта МБОУ СОШ №12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55 ,2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Oswald" charset="-52"/>
                        </a:rPr>
                        <a:t>Проведение капитального ремонта МБ ДОУ  «Детский сад  №12»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61697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9840416" cy="56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0" y="220987"/>
            <a:ext cx="7356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(2), млн.рублей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76400" y="5943600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905000" y="52578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</a:t>
            </a:r>
            <a:r>
              <a:rPr lang="ru-RU" dirty="0" err="1">
                <a:solidFill>
                  <a:schemeClr val="bg1"/>
                </a:solidFill>
                <a:latin typeface="Oswald" charset="-52"/>
              </a:rPr>
              <a:t>ргионального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 проекта, направленного на достижение показателей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04800" y="762000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«Содействие развитию дошкольного и общего образования»:</a:t>
            </a:r>
          </a:p>
          <a:p>
            <a:r>
              <a:rPr lang="ru-RU" sz="1400" dirty="0">
                <a:latin typeface="Oswald" charset="-52"/>
              </a:rPr>
              <a:t> 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2 194,0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2 103,8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2 105,9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4800" y="3962400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</a:rPr>
              <a:t>КПМ «Содействие развитию дополнительного образования детей, воспитания»: </a:t>
            </a:r>
          </a:p>
          <a:p>
            <a:r>
              <a:rPr lang="ru-RU" dirty="0">
                <a:solidFill>
                  <a:srgbClr val="0070C0"/>
                </a:solidFill>
                <a:latin typeface="Oswald" charset="-52"/>
              </a:rPr>
              <a:t>2026 год – 80,6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2027 год – 50,0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2028 год – 50,4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  <a:p>
            <a:r>
              <a:rPr lang="ru-RU" b="1" dirty="0">
                <a:latin typeface="Oswald" charset="-52"/>
              </a:rPr>
              <a:t>КПМ «Содействие развитию летнего отдыха и оздоровления»: </a:t>
            </a:r>
          </a:p>
          <a:p>
            <a:r>
              <a:rPr lang="ru-RU" dirty="0">
                <a:solidFill>
                  <a:srgbClr val="0070C0"/>
                </a:solidFill>
                <a:latin typeface="Oswald" charset="-52"/>
              </a:rPr>
              <a:t>2026 год – 34,3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2027 год – 34,3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2028 год – 34,3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  <a:p>
            <a:r>
              <a:rPr lang="ru-RU" b="1" dirty="0">
                <a:latin typeface="Oswald" charset="-52"/>
              </a:rPr>
              <a:t>КПМ «Содействие развитию кадрового потенциала»: </a:t>
            </a:r>
          </a:p>
          <a:p>
            <a:r>
              <a:rPr lang="ru-RU" dirty="0">
                <a:solidFill>
                  <a:srgbClr val="0070C0"/>
                </a:solidFill>
                <a:latin typeface="Oswald" charset="-52"/>
              </a:rPr>
              <a:t>2026 год – 0,3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2027 год – 0,3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2028 год – 0,3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</a:t>
            </a:r>
          </a:p>
          <a:p>
            <a:r>
              <a:rPr lang="ru-RU" b="1" dirty="0">
                <a:latin typeface="Oswald" charset="-52"/>
              </a:rPr>
              <a:t>КПМ «Обеспечение деятельности Управления образования администрации города Урай»: </a:t>
            </a:r>
          </a:p>
          <a:p>
            <a:r>
              <a:rPr lang="ru-RU" dirty="0">
                <a:solidFill>
                  <a:srgbClr val="0070C0"/>
                </a:solidFill>
                <a:latin typeface="Oswald" charset="-52"/>
              </a:rPr>
              <a:t>2026 год – 47,8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2027 год – 48,4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рублей; 2028 год – 48,5 </a:t>
            </a:r>
            <a:r>
              <a:rPr lang="ru-RU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dirty="0">
                <a:solidFill>
                  <a:srgbClr val="0070C0"/>
                </a:solidFill>
                <a:latin typeface="Oswald" charset="-52"/>
              </a:rPr>
              <a:t> рублей. 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04800" y="1371600"/>
          <a:ext cx="10820400" cy="53949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985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384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оказание муниципальных услуг (выполнение работ) для пяти дошкольных образовательных организаций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839,9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755,9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762,1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компенсация части родительской платы, компенсация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26,5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26,5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9985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оказание муниципальных услуг (выполнение работ) для пяти общеобразовательных организаций  (учтено содержание 7 зданий)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1 115,4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1 118,3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1 119,8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0567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социальная поддержка отдельных категорий обучающихся в муниципальных общеобразовательных организациях (питание детей из малоимущих, многодетных семей, детей-сирот и детей, оставшихся без попечения родителей, обучающихся с ограниченными возможностями здоровья, детей участников СВО)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118,0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112,7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110,8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985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организация бесплатного горячего питания обучающихся, получающих начальное общее образование  (1-4 классы)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55,0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51,7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48,0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40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организация питания для обучающихся 5-11 классов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403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реализация наказов избирателей депутатам Думы города Урай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9985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иные межбюджетные трансферты из бюджета автономного округа на реализацию мероприятий по содействию трудоустройству граждан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911501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мероприятия, направленные на поддержку профильного образования, выявление и развитие способностей и талантов у воспитанников и учащихся образовательных организаций, воспитание всесторонне и гармонично развитой личности, внедрение системы моральных и материальных стимулов поддержки педагогических работников, организацию и проведение городских мероприятий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2441425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116632"/>
            <a:ext cx="9840416" cy="569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Прямоугольник 32"/>
          <p:cNvSpPr/>
          <p:nvPr/>
        </p:nvSpPr>
        <p:spPr>
          <a:xfrm>
            <a:off x="0" y="220987"/>
            <a:ext cx="7356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(3), млн.рублей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1676400" y="5943600"/>
            <a:ext cx="8351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комплексов процессных мероприятий муниципальной программы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905000" y="525780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Реализация </a:t>
            </a:r>
            <a:r>
              <a:rPr lang="ru-RU" dirty="0" err="1">
                <a:solidFill>
                  <a:schemeClr val="bg1"/>
                </a:solidFill>
                <a:latin typeface="Oswald" charset="-52"/>
              </a:rPr>
              <a:t>ргионального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 проекта, направленного на достижение показателей 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Oswald" charset="-52"/>
              </a:rPr>
              <a:t>федеральных проектов, не входящих в состав национальных проектов</a:t>
            </a:r>
            <a:endParaRPr lang="ru-RU" dirty="0"/>
          </a:p>
        </p:txBody>
      </p:sp>
      <p:pic>
        <p:nvPicPr>
          <p:cNvPr id="35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304800" y="762000"/>
            <a:ext cx="10058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«Содействие развитию дополнительного образования детей, воспитания»: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80,6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50,0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50,4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4800" y="3352800"/>
            <a:ext cx="8763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«Содействие развитию кадрового потенциала»: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0,3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0,3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0,3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04800" y="1371600"/>
          <a:ext cx="10820400" cy="187722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0569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0569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оказание муниципальных услуг (выполнение работ) учреждения в сфере предоставления дополнительного образования  МБУ ДО «Центр дополнительного образования» 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915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финансового обеспечения социального сертификата по дополнительным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общеразвивающим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программам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28,1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6103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иные межбюджетные трансферты из бюджета автономного округа на реализацию мероприятий по содействию трудоустройству граждан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04800" y="5181600"/>
            <a:ext cx="10820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Oswald" charset="-52"/>
              </a:rPr>
              <a:t>КПМ «Обеспечение деятельности Управления образования администрации города Урай»: </a:t>
            </a:r>
          </a:p>
          <a:p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2026 год – 47,8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2027 год – 48,4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рублей; 2028 год – 48,5 </a:t>
            </a:r>
            <a:r>
              <a:rPr lang="ru-RU" sz="1400" dirty="0" err="1">
                <a:solidFill>
                  <a:srgbClr val="0070C0"/>
                </a:solidFill>
                <a:latin typeface="Oswald" charset="-52"/>
              </a:rPr>
              <a:t>млн</a:t>
            </a:r>
            <a:r>
              <a:rPr lang="ru-RU" sz="1400" dirty="0">
                <a:solidFill>
                  <a:srgbClr val="0070C0"/>
                </a:solidFill>
                <a:latin typeface="Oswald" charset="-52"/>
              </a:rPr>
              <a:t> рублей. 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800" y="4038600"/>
          <a:ext cx="10820400" cy="1036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Внедрение системы моральных и материальных стимулов поддержки педагогических работников (</a:t>
                      </a:r>
                      <a:r>
                        <a:rPr lang="ru-RU" sz="1400" b="0" dirty="0" err="1">
                          <a:latin typeface="Oswald" charset="-52"/>
                        </a:rPr>
                        <a:t>пед.совещания</a:t>
                      </a:r>
                      <a:r>
                        <a:rPr lang="ru-RU" sz="1400" b="0" dirty="0">
                          <a:latin typeface="Oswald" charset="-52"/>
                        </a:rPr>
                        <a:t>, единый </a:t>
                      </a:r>
                      <a:r>
                        <a:rPr lang="ru-RU" sz="1400" b="0" dirty="0" err="1">
                          <a:latin typeface="Oswald" charset="-52"/>
                        </a:rPr>
                        <a:t>метод.день</a:t>
                      </a:r>
                      <a:r>
                        <a:rPr lang="ru-RU" sz="1400" b="0" dirty="0">
                          <a:latin typeface="Oswald" charset="-52"/>
                        </a:rPr>
                        <a:t>, Педагог года, Доска почета)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304800" y="5821680"/>
          <a:ext cx="10820400" cy="9601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20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обеспечение текущей деятельности Управления образования администрации города Урай</a:t>
                      </a:r>
                      <a:endParaRPr lang="ru-RU" sz="1400" b="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48,4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48,5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734441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991242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76200"/>
            <a:ext cx="6172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Расходы на дошкольное образование, млн.рублей </a:t>
            </a:r>
            <a:endParaRPr lang="ru-RU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26" name="AutoShape 2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Муниципальное бюджетное дошкольное образовательное учреждение «Детский сад  №12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Специальность СПО Дошкольное образование в УМПК (Уфимский многопрофильный  профессиональный колледж): средний балл аттестата на бюджет и платное,  стоимость обучения, количество мес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7" name="Picture 13" descr="https://ligaedu.ru/cache/264.636295b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24192" y="4412968"/>
            <a:ext cx="2738530" cy="1824344"/>
          </a:xfrm>
          <a:prstGeom prst="rect">
            <a:avLst/>
          </a:prstGeom>
          <a:noFill/>
        </p:spPr>
      </p:pic>
      <p:sp>
        <p:nvSpPr>
          <p:cNvPr id="1039" name="AutoShape 15" descr="Муниципальное бюджетное дошкольное образовательное учреждение «Детский сад  №21»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1" name="AutoShape 17" descr="Занятия по-новому | 21.02.2023 | Урай - БезФормат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5" name="AutoShape 21" descr="ИСПО | Специальное дошкольное образование - МГП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7" name="AutoShape 23" descr="Педагогическое образование (с двумя профилями подготовки), программа «Дошкольное  образование и Иностранный язык» (бакалавриат) - Псковский Государственный  Университет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8" name="Picture 24" descr="\\adms4\home1$\SchepelinaSE\Desktop\Без названия (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537" y="5301208"/>
            <a:ext cx="2970845" cy="1152128"/>
          </a:xfrm>
          <a:prstGeom prst="rect">
            <a:avLst/>
          </a:prstGeom>
          <a:noFill/>
        </p:spPr>
      </p:pic>
      <p:pic>
        <p:nvPicPr>
          <p:cNvPr id="24" name="Picture 2" descr="https://avatars.mds.yandex.net/get-zen_doc/1576786/pub_5dcfa64d43ca9b53a9704994_5dcfac53aa9fe536eeed57a1/scale_120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1864" y="3717030"/>
            <a:ext cx="3072384" cy="2210520"/>
          </a:xfrm>
          <a:prstGeom prst="rect">
            <a:avLst/>
          </a:prstGeom>
          <a:noFill/>
        </p:spPr>
      </p:pic>
      <p:pic>
        <p:nvPicPr>
          <p:cNvPr id="1049" name="Picture 25" descr="\\adms4\home1$\SchepelinaSE\Desktop\image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43013" y="3717032"/>
            <a:ext cx="3101390" cy="1512168"/>
          </a:xfrm>
          <a:prstGeom prst="rect">
            <a:avLst/>
          </a:prstGeom>
          <a:noFill/>
        </p:spPr>
      </p:pic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304800" y="990600"/>
          <a:ext cx="10820400" cy="23196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543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год</a:t>
                      </a:r>
                    </a:p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2028 год</a:t>
                      </a:r>
                    </a:p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Расходы (тыс.рублей),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из них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866,4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782,4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788,5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dirty="0">
                          <a:solidFill>
                            <a:schemeClr val="tx1"/>
                          </a:solidFill>
                          <a:latin typeface="Oswald" charset="-52"/>
                          <a:cs typeface="Times New Roman" pitchFamily="18" charset="0"/>
                        </a:rPr>
                        <a:t>  Бюджетные ассигнования на оказание муниципальных услуг (выполнение работ) для дошкольных образовательных организаций с учетом средств субвенции  ОБ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839,9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755,9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762,0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dirty="0">
                          <a:latin typeface="Oswald" charset="-52"/>
                        </a:rPr>
                        <a:t>На предоставление компенсации части родительской платы, компенсации расходов в связи с освобождением от взимания родительской платы за присмотр и уход за детьми в организациях, осуществляющих образовательную деятельность по реализации образовательной программы дошкольного образования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26,5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22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228600"/>
            <a:ext cx="91440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457200"/>
            <a:ext cx="72008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КПМ «Развитие современной инфраструктуры», млн.рублей</a:t>
            </a: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800" y="1219200"/>
          <a:ext cx="8686801" cy="1259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0314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87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76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Наименование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charset="-52"/>
                        </a:rPr>
                        <a:t>2027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Проведение капитального ремонта МБОУ СОШ №12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55 ,2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Oswald" charset="-52"/>
                        </a:rPr>
                        <a:t>Проведение капитального ремонта МБ ДОУ  «Детский сад  №12»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>
                          <a:latin typeface="Oswald" charset="-52"/>
                        </a:rPr>
                        <a:t>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https://downloader.disk.yandex.ru/preview/b890743af99ec2ba08cbf5570be999d5214b15ab514089a1ac299e5ed3084e9a/69174d21/46j2nJstu62rEXVoQvL0KrLNcNyt_MnL_DkkGc1tJng8byu3wqlPWTP9oLhXX1w2CDppB_OeXCLMVSMQZoXsQA%3D%3D?uid=0&amp;filename=2025-11-14_16-11-50.png&amp;disposition=inline&amp;hash=&amp;limit=0&amp;content_type=image%2Fpng&amp;owner_uid=0&amp;tknv=v3&amp;size=1872x9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1" y="3048000"/>
            <a:ext cx="4669515" cy="3240000"/>
          </a:xfrm>
          <a:prstGeom prst="rect">
            <a:avLst/>
          </a:prstGeom>
          <a:noFill/>
        </p:spPr>
      </p:pic>
      <p:pic>
        <p:nvPicPr>
          <p:cNvPr id="17414" name="Picture 6" descr="https://downloader.disk.yandex.ru/preview/56c3281bb160cca78cd5ea4f89d635e0ed33f70eb1e3a1298760198b1b848964/69174d21/MO25ThnZ1ijyhZbZaK1kZjF6pOicb6MVODldCcYQW6bC1IQ8VRTmAI_2VSWwSXhuwXzMaj6SdPuE-sQTK8Ssbg%3D%3D?uid=0&amp;filename=2025-11-14_16-12-40.png&amp;disposition=inline&amp;hash=&amp;limit=0&amp;content_type=image%2Fpng&amp;owner_uid=0&amp;tknv=v3&amp;size=1872x96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1800" y="3048000"/>
            <a:ext cx="4614383" cy="3276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984041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0" y="152400"/>
            <a:ext cx="78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Содействие развитию летнего отдыха и оздоровления детей, млн.рублей</a:t>
            </a:r>
          </a:p>
        </p:txBody>
      </p:sp>
      <p:sp>
        <p:nvSpPr>
          <p:cNvPr id="51204" name="AutoShape 4" descr="Ход строительства новой школы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4274" name="AutoShape 2" descr="Награда по заслугам. Одаренные и активные дети Урая получили бесплатные  путевки — Урай.ру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5" name="Picture 3" descr="\\adms4\home1$\SchepelinaSE\Desktop\Без названия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31504" y="4653136"/>
            <a:ext cx="2664296" cy="1903068"/>
          </a:xfrm>
          <a:prstGeom prst="rect">
            <a:avLst/>
          </a:prstGeom>
          <a:noFill/>
        </p:spPr>
      </p:pic>
      <p:sp>
        <p:nvSpPr>
          <p:cNvPr id="54277" name="AutoShape 5" descr="Осенние каникулы в Урае / Наши города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4279" name="Picture 7" descr="Осенние каникулы в Урае / Наши город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9816" y="4581129"/>
            <a:ext cx="3059832" cy="1964237"/>
          </a:xfrm>
          <a:prstGeom prst="rect">
            <a:avLst/>
          </a:prstGeom>
          <a:noFill/>
        </p:spPr>
      </p:pic>
      <p:pic>
        <p:nvPicPr>
          <p:cNvPr id="18" name="Picture 10" descr="https://nao24.ru/uploads/posts/2019-06/1559553785_1530198821_tay_9823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71656" y="4653136"/>
            <a:ext cx="3096344" cy="1873326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304800" y="3657600"/>
            <a:ext cx="3528392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охватить каникулярным отдыхом в черте города Урай </a:t>
            </a:r>
            <a:r>
              <a:rPr lang="ru-RU" sz="1400" b="1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2 600 чел. (детей)</a:t>
            </a:r>
            <a:endParaRPr lang="ru-RU" sz="1400" dirty="0">
              <a:solidFill>
                <a:schemeClr val="tx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334000" y="3657600"/>
            <a:ext cx="5256584" cy="720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Oswald" charset="-52"/>
                <a:cs typeface="Times New Roman" pitchFamily="18" charset="0"/>
              </a:rPr>
              <a:t>Планируется обеспечить трудоустройство подростков в городе по системе круглогодичной работы (с января по декабрь) с приемом в муниципальные учреждения города и через молодежные трудовые отряды</a:t>
            </a:r>
          </a:p>
        </p:txBody>
      </p:sp>
      <p:pic>
        <p:nvPicPr>
          <p:cNvPr id="17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89610" y="33196"/>
            <a:ext cx="1175983" cy="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304800" y="1066800"/>
          <a:ext cx="9372600" cy="241617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6709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596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51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5436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Oswald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Oswald" charset="-52"/>
                        </a:rPr>
                        <a:t>Расходы, млн.рублей, из них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34,2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Субвенции ОБ на организацию и обеспечение отдыха и оздоровления детей, в том числе в этнической среде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18,2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Организация выездного отдыха детей, работы лагерей с дневным пребыванием детей и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досуговых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площадок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 Субсидии ОБ на организацию питания детей в возрасте от 6 до 17 лет (включительно) в лагерях с дневным пребыванием детей, в возрасте от 8 до 17 лет (включительно) – в палаточных лагерях, в возрасте от 14 до 17 лет (включительно) – в лагерях труда и отдыха с дневным пребыванием детей с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софинансированием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из МБ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Oswald" charset="-52"/>
                      </a:endParaRPr>
                    </a:p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Oswald" charset="-52"/>
                      </a:endParaRPr>
                    </a:p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10,3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sz="1400" dirty="0">
                        <a:latin typeface="Oswald" charset="-52"/>
                      </a:endParaRPr>
                    </a:p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10,3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118456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0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«Развитие физической культуры, спорта и туризма в городе Урай и укрепление здоровья граждан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724400"/>
            <a:ext cx="35052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  <a:cs typeface="Times New Roman" pitchFamily="18" charset="0"/>
              </a:rPr>
              <a:t>Управление по физической культуре, спорту и туризму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762000"/>
            <a:ext cx="7620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Создание условий для обеспечения жителей возможностью систематически заниматься физической культурой и спортом, массовым спортом, в том числе повышения уровня обеспеченности населения объектами спорта, а также создание условий для развития детско-юношеского спорта, системы отбора и подготовки спортивного резерва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Создание условий для развития внутреннего и въездного туризма на территории города Урай </a:t>
            </a: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Создание условий для укрепления качества и продолжительности жизни граждан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Фото: Старт, спортивный комплекс, Урай, 2-й микрорайон, 87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1" y="914400"/>
            <a:ext cx="3048000" cy="1834486"/>
          </a:xfrm>
          <a:prstGeom prst="rect">
            <a:avLst/>
          </a:prstGeom>
          <a:noFill/>
        </p:spPr>
      </p:pic>
      <p:pic>
        <p:nvPicPr>
          <p:cNvPr id="13" name="Picture 2" descr="Звёзды Югры, спортивный комплекс, Парковая ул., 1, Урай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2667000"/>
            <a:ext cx="3124200" cy="1624071"/>
          </a:xfrm>
          <a:prstGeom prst="rect">
            <a:avLst/>
          </a:prstGeom>
          <a:noFill/>
        </p:spPr>
      </p:pic>
      <p:sp>
        <p:nvSpPr>
          <p:cNvPr id="16" name="Прямоугольник 15"/>
          <p:cNvSpPr/>
          <p:nvPr/>
        </p:nvSpPr>
        <p:spPr>
          <a:xfrm>
            <a:off x="228600" y="60960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24.09.2024 № 1906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791200"/>
            <a:ext cx="6553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657599" y="2819399"/>
          <a:ext cx="8382000" cy="384407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8006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3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1519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873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758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89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8100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год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2860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Доля 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граждан, систематически занимающихся физической культурой и спортом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74,3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983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обеспеченности граждан спортивными сооружениями, исходя из единовременной пропускной способности объектов спорта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62,8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63,1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68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обучающихся, систематически занимающихся физической культурой и спортом, в общей численности обучающихся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99,7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39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Численность туристов, размещенных в коллективных средствах размещения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чел.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9160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04428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Количество туристических маршрутов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368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профилактических мероприятий по повышению уровня знаний о здоровом образе жизни граждан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36814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Доля 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граждан, принимающих участие в мероприятиях, мотивирующих ведение здорового образа жизни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Oswald" panose="020B0604020202020204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23,5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873629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размещенных материалов, информаций в средствах массовой информации и в сети «Интернет» по реализации на территории города Урай мероприятий по профилактике заболеваний и формированию здорового образа жизни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>
                          <a:latin typeface="Oswald" panose="020B0604020202020204" charset="-52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2514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07442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2286000"/>
            <a:ext cx="31242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8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1 региональный проект, обеспечивающий достижение показателей и реализацию мероприятий (результатов) федеральных проектов, не входящих в состав национальных проектов;</a:t>
            </a:r>
          </a:p>
          <a:p>
            <a:endParaRPr lang="ru-RU" sz="800" dirty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298,2 млн.рублей;  2027 год – 293,4 млн.рублей;  2028 год – 324,2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30" name="Диаграмма 29"/>
          <p:cNvGraphicFramePr/>
          <p:nvPr/>
        </p:nvGraphicFramePr>
        <p:xfrm>
          <a:off x="0" y="7620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1049000" cy="762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2133600"/>
            <a:ext cx="10668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условий для повышения мотивации жителей к регулярным занятиям физической культурой и спортом, массовым спортом, развития спорта высших достижений, системы подготовки спортивного резерва. Обеспечение населения объектами спорта»: </a:t>
            </a:r>
            <a:endParaRPr lang="ru-RU" sz="800" b="1" dirty="0">
              <a:latin typeface="Oswald" charset="-52"/>
            </a:endParaRP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298,2 млн.рублей;  2027 год – 293,4 млн.рублей;  2028 год – 296,8 млн.рублей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838200"/>
            <a:ext cx="10668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Oswald" charset="-52"/>
              </a:rPr>
              <a:t>Региональный проект «Бизнес-спринт (Я выбираю спорт)»:</a:t>
            </a:r>
          </a:p>
          <a:p>
            <a:pPr algn="just">
              <a:buFontTx/>
              <a:buChar char="-"/>
            </a:pPr>
            <a:r>
              <a:rPr lang="ru-RU" sz="16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на закупку и монтаж оборудования для создания «умных» спортивных площадок: плоскостных (включая универсальные) и модульных сооружений, поддерживающих инновационные виды спорта с цифровыми технологиями и физической активностью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(5%):  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2028 год – 27,4 млн.рублей </a:t>
            </a:r>
            <a:endParaRPr lang="ru-RU" sz="1600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1000" y="3429000"/>
          <a:ext cx="10972800" cy="307907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5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04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949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оказание муниципальных услуг (выполнение работ) МАУ ДО СШ «Старт», реализующего дополнительные образовательные программы спортивной подготовки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278,7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273,9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277,4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8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развитие сети спортивных объектов шаговой доступности в бюджете муниципального образования  на 2026-2028 годы планируются средства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(5%) 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33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образовательных организаций, осуществляющих подготовку спортивного резерва в бюджете на 2026-2028 годы  планируются средства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(5%)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13,4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290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и проведение городских физкультурных и спортивно-массовых мероприятий для всех возрастных групп, в том числе ежегодного конкурса «Спортивная элита»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336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участия сборных команд города Урай в выездных соревнованиях окружного и межмуниципального значения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98297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«Культура города Урай»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724400"/>
            <a:ext cx="40386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  <a:cs typeface="Times New Roman" pitchFamily="18" charset="0"/>
              </a:rPr>
              <a:t>Управление </a:t>
            </a:r>
            <a:r>
              <a:rPr lang="ru-RU" sz="1300" dirty="0">
                <a:latin typeface="Oswald" charset="-52"/>
              </a:rPr>
              <a:t>по культуре и социальным вопросам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38600" y="762000"/>
            <a:ext cx="7391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10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Укрепление единого культурного пространства, создание комфортных условий и равных возможностей для самореализации и раскрытия таланта, творческих способностей каждого жителя города Урай, доступа населения к культурным ценностям, цифровым ресурсам в сфере культуры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8600" y="60960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06.09.2024 № 1770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715000"/>
            <a:ext cx="304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962400" y="2514600"/>
          <a:ext cx="7696200" cy="1447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198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38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23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385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4239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6385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8240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510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Число посещений культурных мероприятий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тыс. ед.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402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447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490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539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 Уровень удовлетворенности населения услугами в сфере культуры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97,3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97,4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  <a:cs typeface="Times New Roman"/>
                        </a:rPr>
                        <a:t>97,5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97,6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2133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pic>
        <p:nvPicPr>
          <p:cNvPr id="60418" name="Picture 2" descr="Культурно-исторический центр, музей, Урай, 2-й микрорайон ..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838200"/>
            <a:ext cx="3048000" cy="2008909"/>
          </a:xfrm>
          <a:prstGeom prst="rect">
            <a:avLst/>
          </a:prstGeom>
          <a:noFill/>
        </p:spPr>
      </p:pic>
      <p:pic>
        <p:nvPicPr>
          <p:cNvPr id="60420" name="Picture 4" descr="Культурно-досуговый центр «Нефтяник», дом культуры, Урай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2667001"/>
            <a:ext cx="2988834" cy="1524000"/>
          </a:xfrm>
          <a:prstGeom prst="rect">
            <a:avLst/>
          </a:prstGeom>
          <a:noFill/>
        </p:spPr>
      </p:pic>
      <p:pic>
        <p:nvPicPr>
          <p:cNvPr id="60422" name="Picture 6" descr="Культурно-досуговый центр «Нефтяник» — афиша Урая 2025 — даты проведения,  описания, фотографии, адрес - ао. Ханты-Мансийский Автономный округ - Югра,  г. Урай, мкр. 1А, д. 7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77000" y="4267200"/>
            <a:ext cx="2912201" cy="2057400"/>
          </a:xfrm>
          <a:prstGeom prst="rect">
            <a:avLst/>
          </a:prstGeom>
          <a:noFill/>
        </p:spPr>
      </p:pic>
      <p:pic>
        <p:nvPicPr>
          <p:cNvPr id="60426" name="Picture 10" descr="Экскурсии — Музей истории города Урай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96400" y="4876800"/>
            <a:ext cx="2512636" cy="1752600"/>
          </a:xfrm>
          <a:prstGeom prst="rect">
            <a:avLst/>
          </a:prstGeom>
          <a:noFill/>
        </p:spPr>
      </p:pic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86800" y="2286000"/>
            <a:ext cx="3048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8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1 региональный проект, обеспечивающий достижение показателей и реализацию мероприятий (результатов) федеральных проектов, не входящих в состав национальных проектов;</a:t>
            </a:r>
          </a:p>
          <a:p>
            <a:endParaRPr lang="ru-RU" sz="800" dirty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 4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395,1 млн.рублей;  2027 год – 367,4 млн.рублей;  2028 год – 379,8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1066800"/>
          <a:ext cx="8001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(1),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320040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«Усовершенствование организационных, экономических механизмов развития учреждений культуры»: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265,7 млн.рублей;  2027 год – 247,9 млн.рублей;  2028 год – 252,6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838200"/>
            <a:ext cx="109728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Oswald" charset="-52"/>
              </a:rPr>
              <a:t>Региональный проект «Сохранение культурного и исторического наследия»:</a:t>
            </a:r>
          </a:p>
          <a:p>
            <a:endParaRPr lang="ru-RU" sz="800" b="1" dirty="0">
              <a:latin typeface="Oswald" charset="-52"/>
            </a:endParaRPr>
          </a:p>
          <a:p>
            <a:pPr algn="just">
              <a:buFontTx/>
              <a:buChar char="-"/>
            </a:pPr>
            <a:r>
              <a:rPr lang="ru-RU" sz="1600" dirty="0"/>
              <a:t> </a:t>
            </a:r>
            <a:r>
              <a:rPr lang="ru-RU" sz="1400" dirty="0">
                <a:latin typeface="Oswald" charset="-52"/>
              </a:rPr>
              <a:t>на комплектование книжных фондов библиотек муниципального образования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(15%):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2026 год – 0,2 млн.рублей;  2027 год – 0,2 млн.рублей;  2028 год – 0,2 млн.рублей 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>
              <a:buFontTx/>
              <a:buChar char="-"/>
            </a:pPr>
            <a:r>
              <a:rPr lang="ru-RU" sz="1400" dirty="0">
                <a:latin typeface="Oswald" charset="-52"/>
              </a:rPr>
              <a:t> на модернизацию общедоступных муниципальных библиотек (создание условий для устойчивого развития муниципальных общедоступных библиотек путем подключения к сети Интернет, автоматизации библиотек, программное обеспечение)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(15%):</a:t>
            </a:r>
          </a:p>
          <a:p>
            <a:pPr algn="just"/>
            <a:r>
              <a:rPr lang="ru-RU" sz="14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2026 год – 1,0 млн.рублей;  2027 год – 0,4 млн.рублей;  2028 год – 0,4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3401" y="4038600"/>
          <a:ext cx="10820399" cy="183696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8485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944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835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оказание муниципальных услуг (выполнение работ) МАУ «Культура», деятельность которого направлена на укрепление единого культурного пространства, создание комфортных условий и равных возможностей для самореализации и раскрытия таланта, творческих способностей каждого жителя города Урай, доступа населения к культурным ценностям, участие в международных, всероссийских, окружных конкурсах и занятие призовых мест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260,5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242,7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247,4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91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На реализацию мероприятий по содействию трудоустройству граждан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5,2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(2),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838200"/>
            <a:ext cx="1051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«Усовершенствование организационных, экономических механизмов развития организации дополнительного образования в области искусств»: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121,9 млн.рублей;  2027 год – 116,3 млн.рублей;  2028 год – 124,1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7201" y="1676400"/>
          <a:ext cx="10820399" cy="127918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32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7785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оказание муниципальных услуг (выполнение работ) учреждения, осуществляющего организацию дополнительного образования в области искусств, участие в международных, всероссийских, окружных конкурсах и занятие призовых мест, МБОУ ДОД «Детская школа искусств»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121,9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116,3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124,1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81000" y="3048000"/>
            <a:ext cx="10972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«Укрепление единого культурного пространства»: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57200" y="3657600"/>
          <a:ext cx="10820399" cy="76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капитальный ремонт крыши ККЦК «Юность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Шаима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» (по поступившим предложениям депутатов Думы города Урай)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381000" y="4495800"/>
            <a:ext cx="1097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равной доступности для населения к культурным ценностям, реализации каждым человеком его творческого потенциала»: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2,6 млн.рублей;  2027 год – 2,5 млн.рублей;  2028 год – 2,5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457201" y="5349240"/>
          <a:ext cx="10820399" cy="975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098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734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и проведение общегородских праздничных мероприятий (в том числе городского национального праздника «Сабантуй»)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8" name="Picture 8" descr="В Урае откроется Добро.Центр / Наши гор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81200"/>
            <a:ext cx="2362200" cy="1571988"/>
          </a:xfrm>
          <a:prstGeom prst="rect">
            <a:avLst/>
          </a:prstGeom>
          <a:noFill/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1" y="0"/>
            <a:ext cx="982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гражданского общества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200" y="4114800"/>
            <a:ext cx="304800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внутренней политики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0400" y="533400"/>
            <a:ext cx="8229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Создание условий для развития гражданского общества и реализации гражданских инициатив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Создание равных возможностей для самореализации молодежи, продвижение традиционных духовно-нравственных ценностей, воспитание патриотичной и социально-ответственной личности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638800"/>
            <a:ext cx="297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1858 (с </a:t>
            </a:r>
            <a:r>
              <a:rPr lang="ru-RU" sz="1200" dirty="0" err="1">
                <a:latin typeface="Oswald" charset="-52"/>
              </a:rPr>
              <a:t>изм</a:t>
            </a:r>
            <a:r>
              <a:rPr lang="ru-RU" sz="1200" dirty="0">
                <a:latin typeface="Oswald" charset="-52"/>
              </a:rPr>
              <a:t>. от 22.09.2025 в структуру муниципальной программы с 01.01.2026)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2578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276600" y="1905001"/>
          <a:ext cx="8762999" cy="487130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857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0959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911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средств бюджета города Урай, выделяемых социально ориентированным некоммерческим организациям, в общем объеме средств бюджета города Урай, выделяемых через конкурентные процедуры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Calibri"/>
                        </a:rPr>
                        <a:t>1,8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Calibri"/>
                        </a:rPr>
                        <a:t>2,3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Calibri"/>
                        </a:rPr>
                        <a:t>2,4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Calibri"/>
                        </a:rPr>
                        <a:t>9,4</a:t>
                      </a:r>
                      <a:endParaRPr lang="ru-RU" sz="13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722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Количество форм непосредственного осуществления населением местного самоуправления и участие населения в осуществлении местного самоуправления и случаев их применения в городе Урай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Единиц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25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26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27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28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6662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территориальных общественных самоуправлений, созданных на территории города Урай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Единиц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94751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вовлеченных  в добровольческую (волонтерскую) деятельность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32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33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34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27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детей в возрасте от 14 до 18 лет, охваченных деятельностью молодежных трудовых отрядов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6,6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6,7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6,8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27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молодых людей, вовлеченных в мероприятия, направленные на профессиональное развитие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41,62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49,97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58,31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278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Охват молодежи мероприятиями, проводимыми на базе инфраструктуры молодежной политики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14,15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21,12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28,08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1486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молодых людей, участвующих в проектах и программах, направленных на патриотическое воспитание 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70,96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71,86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72,76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10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молодых семей, в т.ч. молодых семей, имеющих детей, участвующих в мероприятиях по продвижению традиционных духовно-нравственных ценностей, в т.ч. в проектах и программах, направленных на патриотическое воспитание, в добровольческой и общественной деятельности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-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15,27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15,46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15,65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16002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682" name="Picture 2" descr="Гранты на развитие гражданского общества - Новости Одинцово. Одинцовские  новости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685800"/>
            <a:ext cx="2781022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86800" y="2286000"/>
            <a:ext cx="31242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2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51,8 млн.рублей;  2027 год – 52,2 млн.рублей;  2028 год – 52,2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8686800" y="3581400"/>
            <a:ext cx="3200400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Oswald" charset="-52"/>
              </a:rPr>
              <a:t>Начиная с 2026 года, в структуру муниципальной программы включен новый комплекс процессных мероприятий «Реализация молодежной политики и развитие инфраструктуры молодежной политики»</a:t>
            </a:r>
          </a:p>
          <a:p>
            <a:r>
              <a:rPr lang="ru-RU" sz="1400" dirty="0">
                <a:latin typeface="Oswald" charset="-52"/>
              </a:rPr>
              <a:t>(до 2026 года реализация молодёжной политики города осуществлялась в рамках муниципальной программы «Развитие образования и молодежной политики в городе Урай»)</a:t>
            </a: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0" y="838200"/>
          <a:ext cx="8153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7620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990600"/>
            <a:ext cx="10515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«Развитие социально ориентированных некоммерческих организаций на территории города Урай»: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18,8 млн.рублей;  2027 год – 18,8 млн.рублей;  2028 год – 18,8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7201" y="1676400"/>
          <a:ext cx="10820399" cy="106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407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0132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6547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предоставление субсидий и грантов в форме субсидий социально ориентированным некоммерческим организациям на реализацию социально значимых проектов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18,8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>
                          <a:latin typeface="Oswald" panose="020B0604020202020204" charset="-52"/>
                        </a:rPr>
                        <a:t>18,8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18,8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57200" y="3048000"/>
            <a:ext cx="1089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«Реализация молодежной политики и развитие инфраструктуры молодежной политики»: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32,9 млн.рублей;  2027 год – 33,3 млн.рублей;  2028 год – 33,3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57201" y="3677067"/>
          <a:ext cx="10820398" cy="206841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3407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655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9924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оказание муниципальных услуг (выполнение работ) МАУ МП «Центр молодежных и гражданских инициатив», реализующего приоритетные направления молодежной политики города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24,6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25,5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367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реализацию мероприятий по содействию трудоустройству граждан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0482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и проведение городских мероприятий, направленных на поддержку добровольчества 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волонтерства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), патриотического воспитания, поддержку инициативы, повышение навыков и компетенций среди молодежи и общественных молодежных организаций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>
                          <a:latin typeface="Oswald" panose="020B0604020202020204" charset="-52"/>
                        </a:rPr>
                        <a:t>0,9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10058399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Улучшение жилищных условий жителей, проживающих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572000"/>
            <a:ext cx="3200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по учету и распределению муниципального жилого фонда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0" y="685800"/>
            <a:ext cx="7772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Создание условий, способствующих улучшению жилищных условий и качества жилищного обеспечения жителей, проживающих на территории города Урай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60198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26.09.2024 № 1919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6388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733800" y="2209800"/>
          <a:ext cx="7924800" cy="24886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576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8806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</a:t>
                      </a:r>
                      <a:r>
                        <a:rPr lang="ru-RU" sz="1200" b="0" dirty="0" smtClean="0">
                          <a:latin typeface="Oswald" panose="020B0604020202020204" charset="-52"/>
                        </a:rPr>
                        <a:t>год*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0506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квадратных метров расселенного аварийного жилищного фонда (нарастающим итогом)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тыс. кв.м.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10,0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11,2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15,1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20,0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907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Доля населения, получившего жилые помещения и улучшившего жилищные условия в отчетном году, в общей численности населения, состоящего на учете в качестве нуждающихся в жилых помещениях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31,0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13,0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23,0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27,2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17526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8850" name="Picture 2" descr="Жилой дом в Урае: идёт последний этап строительс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1" y="762000"/>
            <a:ext cx="2743200" cy="1600200"/>
          </a:xfrm>
          <a:prstGeom prst="rect">
            <a:avLst/>
          </a:prstGeom>
          <a:noFill/>
        </p:spPr>
      </p:pic>
      <p:pic>
        <p:nvPicPr>
          <p:cNvPr id="78856" name="Picture 8" descr="г. Урай микрорайон 2А дом 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2438400"/>
            <a:ext cx="2953660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382000" y="2133600"/>
            <a:ext cx="350520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8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1 региональный проект, обеспечивающий достижение показателей и реализацию мероприятий (результатов) федеральных проектов, входящих в состав национальных проектов;</a:t>
            </a:r>
          </a:p>
          <a:p>
            <a:endParaRPr lang="ru-RU" sz="800" dirty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>
                <a:latin typeface="Oswald" charset="-52"/>
              </a:rPr>
              <a:t>1 региональный проект, обеспечивающий достижение показателей и реализацию мероприятий (результатов) федеральных проектов, не входящих в состав национальных проектов;</a:t>
            </a:r>
          </a:p>
          <a:p>
            <a:endParaRPr lang="ru-RU" sz="8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1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561,9 млн.рублей;  2027 год – 754,9 млн.рублей;  2028 год – 741,1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914400"/>
          <a:ext cx="8001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81000" y="3200400"/>
            <a:ext cx="10896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«Повышение качества жилищных условий граждан, проживающих на территории города Урай»:</a:t>
            </a: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66,3 млн.рублей;  2027 год – 107,0 млн.рублей;  2028 год – 99,2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800" y="3962400"/>
          <a:ext cx="11049003" cy="2773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2775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1569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98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1569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217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latin typeface="Oswald" charset="-52"/>
                        </a:rPr>
                        <a:t>На обеспечение доли </a:t>
                      </a:r>
                      <a:r>
                        <a:rPr lang="ru-RU" sz="1400" dirty="0" err="1">
                          <a:latin typeface="Oswald" charset="-52"/>
                        </a:rPr>
                        <a:t>софинансирования</a:t>
                      </a:r>
                      <a:r>
                        <a:rPr lang="ru-RU" sz="1400" dirty="0">
                          <a:latin typeface="Oswald" charset="-52"/>
                        </a:rPr>
                        <a:t> средств субсидии окружного бюджета в соответствии с дополнительной потребностью в выкупе жилья</a:t>
                      </a:r>
                      <a:r>
                        <a:rPr lang="ru-RU" sz="1600" dirty="0"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32,2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246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реализацию полномочий в области строительства и жилищных отношений (предоставление субсидии участникам СВО, членам их семей) за счет средств субсидии из бюджета автономного округа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(5%)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52,5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52,5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246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жильем граждан из числа коренных малочисленных народов Ханты-Мансийского автономного округа –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за счет средств субсидии из бюджета автономного округа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(2%)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осуществление полномочий по обеспечению жильем отдельных категорий граждан, установленных Федеральным законом от 24 ноября 1995 года № 181-ФЗ «О социальной защите инвалидов в Российской Федерации» за счет средств субвенции федерального бюджета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685800"/>
            <a:ext cx="10972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Региональный проект «Жилье», направленный на достижение целей, показателей и решение задач национального проекта «Инфраструктура для жизни» </a:t>
            </a:r>
            <a:r>
              <a:rPr lang="ru-RU" sz="1400" dirty="0">
                <a:latin typeface="Oswald" charset="-52"/>
              </a:rPr>
              <a:t>по переселению граждан из аварийного жилищного фонда за счет средств бюджета автономного округа, средств, поступивших от публично-правовой компании «Фонд развития территорий»,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(5%): 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463,0 млн.рублей;  2027 год – 615,4 млн.рублей;  2028 год – 609,6 млн.рублей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1828800"/>
            <a:ext cx="110490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Региональный проект «Содействие субъектам Российской Федерации в реализации полномочий по оказанию государственной поддержки гражданам в обеспечении жильем и оплате жилищно-коммунальных услуг»: </a:t>
            </a:r>
          </a:p>
          <a:p>
            <a:pPr algn="just"/>
            <a:r>
              <a:rPr lang="ru-RU" sz="16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на реализацию мероприятий по обеспечению жильем молодых семей за счет средств субсидии из бюджета автономного округа (в том числе за счет средств федерального бюджета)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(5%):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32,6 млн.рублей;  2027 год – 32,5 млн.рублей;  2028 год – 32,4 млн.рублей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1104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52400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Защита населения и территории от чрезвычайных ситуаций, совершенствование гражданской обороны и обеспечение первичных мер пожарной безопасности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91000"/>
            <a:ext cx="32004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Отдел гражданской защиты населения и общественной безопасности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0" y="11430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Повышение уровня защищенности населения при возникновении чрезвычайных ситуаций и пожарах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7912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1856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3340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733800" y="2667000"/>
          <a:ext cx="7619999" cy="1905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510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58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1378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13786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оснащенности аварийно-спасательного формирования снаряжением, средствами индивидуальной защиты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97</a:t>
                      </a: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,</a:t>
                      </a:r>
                      <a:r>
                        <a:rPr lang="en-US" sz="1400" dirty="0">
                          <a:latin typeface="Oswald" charset="-52"/>
                          <a:ea typeface="Times New Roman"/>
                        </a:rPr>
                        <a:t>5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98,8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100,0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Доля пожаров в жилых домах в общем количестве пожаров на территории города Урай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43,4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42,31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41,17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40,0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21336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Пожарная безопасность: популярные вопросы работодателей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143000"/>
            <a:ext cx="2819400" cy="180881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86800" y="2286000"/>
            <a:ext cx="3048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36,2 млн.рублей;  2027 год – 37,0 млн.рублей;  2028 год – 37,0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838200"/>
          <a:ext cx="82296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7620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400" y="1066800"/>
            <a:ext cx="1082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«Предупреждение и ликвидация чрезвычайных ситуаций природного и техногенного характера в городе Урай 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36,2 млн.рублей;  2027 год – 37,0 млн.рублей;  2028 год – 37,0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33399" y="1981200"/>
          <a:ext cx="10591801" cy="2819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386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выполнения текущих функций МКУ «Единая дежурно-диспетчерская служба города Урай», осуществляющего обеспечение безопасности в чрезвычайных ситуациях, оперативное информирование и взаимодействие с силами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Урайского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городского звена территориальной подсистемы ХМАО -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единой государственной системы предупреждения и ликвидации чрезвычайных ситуаций, а также поддержание сил и средств аварийно-спасательной службы в постоянной готовности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35,5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36,3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хранение материальных ресурсов для ликвидации последствий ЧС, реализацию мероприятий по обеспечению защиты населения и территории города от пожаров (установка и обслуживание дымовых пожарных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извещателей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, приобретение полиграфической продукции, проведение конкурсов в рамках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пожбезопасности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, выполнение работ по устройству и содержанию противопожарных минерализованных полос)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8297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Охрана окружающей среды в границах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91000"/>
            <a:ext cx="3200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Муниципальное казенное учреждение «Управление градостроительства, землепользования и природопользования города Урай» (МКУ «</a:t>
            </a:r>
            <a:r>
              <a:rPr lang="ru-RU" sz="1300" dirty="0" err="1">
                <a:latin typeface="Oswald" charset="-52"/>
              </a:rPr>
              <a:t>УГЗиП</a:t>
            </a:r>
            <a:r>
              <a:rPr lang="ru-RU" sz="1300" dirty="0">
                <a:latin typeface="Oswald" charset="-52"/>
              </a:rPr>
              <a:t> г. Урай»)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0" y="1143000"/>
            <a:ext cx="762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Повышение уровня благоприятной окружающей среды для  жителей города Урай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943600"/>
            <a:ext cx="297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06.09.2024 № 1773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4864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733800" y="2667000"/>
          <a:ext cx="7620001" cy="2438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057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61748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61748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8776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Площадь ликвидированных мест несанкционированного размещения отходов в год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га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6,01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2,48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2,49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2,5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906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Доля населения, вовлеченного в эколого-просветительские и природоохранные мероприятия, от общей численности населения города Урай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53,0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53,5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54,0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54,5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21336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2" descr="В Новороссийске стало расти количество несанкционированных свалок ::  Главные новости :: Новости :: О городе - Администрация и городская Дума  муниципального образования город-герой Новороссийск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438400"/>
            <a:ext cx="2438400" cy="1371600"/>
          </a:xfrm>
          <a:prstGeom prst="rect">
            <a:avLst/>
          </a:prstGeom>
          <a:noFill/>
        </p:spPr>
      </p:pic>
      <p:pic>
        <p:nvPicPr>
          <p:cNvPr id="3074" name="Picture 2" descr="В течение трех дней урайцы наводили чистоту в городе — Урай.ру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838200"/>
            <a:ext cx="23368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107442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5943600"/>
            <a:ext cx="58674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86800" y="2286000"/>
            <a:ext cx="289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2,1 млн.рублей;  2027 год – 0,0 млн.рублей;  2028 год – 0,0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19800" y="4419600"/>
            <a:ext cx="5943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условий для улучшения экологической обстановки на территории города Урай :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5791199" y="5029200"/>
          <a:ext cx="6172199" cy="13716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065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85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85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8854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0452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088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санитарную очистку и ликвидацию мест несанкционированного размещения отходов на территории города Урай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3" name="Диаграмма 12"/>
          <p:cNvGraphicFramePr/>
          <p:nvPr/>
        </p:nvGraphicFramePr>
        <p:xfrm>
          <a:off x="0" y="533400"/>
          <a:ext cx="75438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6" name="Picture 6" descr="Новые автобусы в Урае / Наши горо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590800"/>
            <a:ext cx="2514600" cy="1600200"/>
          </a:xfrm>
          <a:prstGeom prst="rect">
            <a:avLst/>
          </a:prstGeom>
          <a:noFill/>
        </p:spPr>
      </p:pic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3"/>
          <a:stretch>
            <a:fillRect/>
          </a:stretch>
        </p:blipFill>
        <p:spPr bwMode="auto">
          <a:xfrm>
            <a:off x="0" y="0"/>
            <a:ext cx="11184565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транспортной системы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572000"/>
            <a:ext cx="3276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Отдел строительства, жилищно-коммунального, дорожного хозяйства и транспорта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86200" y="838200"/>
            <a:ext cx="7543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10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Совершенствование сети автомобильных дорог общего пользования местного значения и развитие транспортной инфраструктуры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8600" y="60960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27.09.2024 № 1932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715000"/>
            <a:ext cx="304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886201" y="2514600"/>
          <a:ext cx="7772399" cy="187568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3310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31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24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5172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7241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8240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299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Протяженность сети автомобильных дорог общего пользования с твердым и переходным типами покрытия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км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69,9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70,0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70,1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70,2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2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 Доля зарегистрированных ДТП на 1000 человек населения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5,6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5,5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5,4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  <a:cs typeface="Times New Roman"/>
                        </a:rPr>
                        <a:t>5,3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2133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70" name="Picture 10" descr="Ремонт дорог в Урае / Наши города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399" y="762000"/>
            <a:ext cx="3118883" cy="1676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2286000"/>
            <a:ext cx="32004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8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1 региональный проект, направленный на достижение целей социально-экономического развития Ханты-Мансийского автономного округа - </a:t>
            </a:r>
            <a:r>
              <a:rPr lang="ru-RU" sz="1600" dirty="0" err="1">
                <a:latin typeface="Oswald" charset="-52"/>
              </a:rPr>
              <a:t>Югры</a:t>
            </a:r>
            <a:r>
              <a:rPr lang="ru-RU" sz="1600" dirty="0">
                <a:latin typeface="Oswald" charset="-52"/>
              </a:rPr>
              <a:t>;</a:t>
            </a:r>
          </a:p>
          <a:p>
            <a:endParaRPr lang="ru-RU" sz="800" dirty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 3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420,5 млн.рублей;  2027 год – 821,2 млн.рублей;  2028 год – 158,3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533400"/>
          <a:ext cx="8305800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(1),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228600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функционирования сети автомобильных дорог общего пользования  местного значения»: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55,6 млн.рублей;  2027 год – 81,2 млн.рублей;  2028 год – 115,3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57200" y="838200"/>
            <a:ext cx="10972800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Oswald" charset="-52"/>
              </a:rPr>
              <a:t>Региональный проект «Строительство (реконструкция) автомобильных дорог общего пользования местного значения»:</a:t>
            </a:r>
          </a:p>
          <a:p>
            <a:endParaRPr lang="ru-RU" sz="800" b="1" dirty="0">
              <a:latin typeface="Oswald" charset="-52"/>
            </a:endParaRPr>
          </a:p>
          <a:p>
            <a:r>
              <a:rPr lang="ru-RU" sz="1600" dirty="0">
                <a:latin typeface="Oswald" charset="-52"/>
              </a:rPr>
              <a:t> </a:t>
            </a:r>
            <a:r>
              <a:rPr lang="ru-RU" sz="1400" dirty="0">
                <a:latin typeface="Oswald" charset="-52"/>
              </a:rPr>
              <a:t>На реконструкцию объекта капитального строительства «Объездная автомобильная дорога г.Урай» за счет средств субсидии окружного бюджета на строительство (реконструкцию) автомобильных дорог общего пользования местного значения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местного бюджета (5%) :</a:t>
            </a:r>
          </a:p>
          <a:p>
            <a:endParaRPr lang="ru-RU" sz="800" dirty="0">
              <a:latin typeface="Oswald" charset="-52"/>
            </a:endParaRPr>
          </a:p>
          <a:p>
            <a:r>
              <a:rPr lang="ru-RU" sz="1600" dirty="0">
                <a:solidFill>
                  <a:srgbClr val="0070C0"/>
                </a:solidFill>
                <a:latin typeface="Oswald" charset="-52"/>
              </a:rPr>
              <a:t>2026 год – 315,0 млн.рублей;  2027 год – 698,3 млн.рублей</a:t>
            </a:r>
          </a:p>
          <a:p>
            <a:pPr algn="just"/>
            <a:endParaRPr lang="ru-RU" sz="800" b="1" dirty="0">
              <a:latin typeface="Oswald" charset="-52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3401" y="3048000"/>
          <a:ext cx="10744199" cy="31060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57141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952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163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163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</a:rPr>
                        <a:t>На ремонт автомобильных дорог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(по 1,7 км ежегодно) за счет средств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(5%)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48,1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66,3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77,7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456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строительство проездов общего пользования (1,429 км) согласно плана комплексного развития территории (КРТ) жилой застройки микрорайонов 1Г, 1Д в городе Урай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35,8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12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содержание объекта «Реконструкция объездной автомобильной дороги г.Урай. Искусственные сооружения. Наружные инженерные сети»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608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проведение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диагностики подведомственной сети </a:t>
                      </a:r>
                      <a:r>
                        <a:rPr lang="ru-RU" sz="140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автомобильных дорог, которая является одним из определяющих критериев предоставления субсидии на проектирование, строительство, реконструкцию, капитальный ремонт и ремонт автомобильных дорог местного значения в рамках государственной программы ХМАО - Югры «Современная транспортная система»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charset="-52"/>
                        </a:rPr>
                        <a:t>1,8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 (2),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533400" y="838200"/>
            <a:ext cx="1043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развитие транспортной инфраструктуры, обеспечивающей безопасность участников дорожного движения, доступность ее объектов для всех категорий граждан, качество и эффективность транспортного обслуживания населения города Урай»: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40,4 млн.рублей;  2027 год – 41,7 млн.рублей;  2028 год – 43,0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533400" y="2133600"/>
          <a:ext cx="10591800" cy="2057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6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850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77253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транспортного обслуживания населения, направленного на выполнение работ, связанных с осуществлением  регулярных перевозок пассажиров и багажа автомобильным транспортом на территории города Урай на сезонных (дачных) автобусных маршрутах (№5, №6, №7, №8, №9) и городских  автобусных маршрутах круглогодичного действия (№1, №2, №11, №17)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41,2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42,5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6164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обслуживание видеокамер, фиксирующих нарушения правил дорожного движения в целях повышения безопасности дорожного движения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533400" y="4267200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транспортной доступности  объектов и территорий в границах муниципального образования»: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9,5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533400" y="5029200"/>
          <a:ext cx="10591800" cy="106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1645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9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9355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7324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предоставление субсидии из средств местного бюджета на частичное возмещение затрат в связи с организацией проезда населения и юридических лиц через реку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Конда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9,5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905999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0" y="152400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Укрепление межнационального и межконфессионального согласия, профилактика экстремизма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343400"/>
            <a:ext cx="28956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внутренней политики администрации города Урай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810000" y="1143000"/>
            <a:ext cx="762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Укрепление единства многонационального народа Российской Федерации, профилактика экстремизма на территории города Урай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8600" y="5867400"/>
            <a:ext cx="289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1948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410200"/>
            <a:ext cx="2819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2025-2036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810000" y="2819400"/>
          <a:ext cx="7467598" cy="1828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099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679634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15766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90,5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91,0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91,5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</a:rPr>
                        <a:t>92,0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Доля граждан, положительно оценивающих состояние межконфессиональных отношений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99,1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99,2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98,3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Oswald" charset="-52"/>
                          <a:ea typeface="Times New Roman"/>
                          <a:cs typeface="Times New Roman"/>
                        </a:rPr>
                        <a:t>98,4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76600" y="22860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ПРОФИЛАКТИКА ЭКСТРЕМИЗМА В ОБЛАСТИ МЕЖЭТНИЧЕСКИХ И МЕЖКОНФЕССИОНАЛЬ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066800"/>
            <a:ext cx="299128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2590800"/>
            <a:ext cx="31242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2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0,2 млн.рублей;  2027 год – 0,2 млн.рублей;  2028 год – 0,2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6096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609600" y="914400"/>
            <a:ext cx="104394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«Укрепление межнационального и межконфессионального согласия, поддержка и развитие языков и культуры народов Российской Федерации, проживающих на территории города Урай, обеспечение социальной и культурной адаптации иностранных граждан, профилактика межнациональных (межэтнических), межконфессиональных конфликтов»: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0,1 млн.рублей;  2027 год – 0,1 млн.рублей;  2028 год – 0,1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85800" y="2362200"/>
          <a:ext cx="10363199" cy="164163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88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339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168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реализацию мероприятий в рамках содействия этнокультурному многообразию народов России и укреплению общероссийской гражданской идентичности, на издание и распространение информационных материалов, организацию конкурсов социальной рекламы, журналистских работ и проектов, освещающих мероприятия по укреплению общероссийского гражданского единства, гармонизации межнациональных и межконфессиональных отношений, профилактике экстремизма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09600" y="4114800"/>
            <a:ext cx="10515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«Участие в профилактике экстремизма, а также минимизации и (или) ликвидации последствий проявлений экстремизма»: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0,1 млн.рублей;  2027 год – 0,1 млн.рублей;  2028 год – 0,1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85800" y="5105400"/>
          <a:ext cx="10363201" cy="142808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8830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163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320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8839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проведение в образовательных, спортивных организациях и среди молодежи мероприятий по противодействию вовлечению в экстремистскую деятельность, на повышение профессионального уровня муниципальных служащих, работников образовательных организаций, учреждений культуры, спорта, социальной и молодежной политики в сфере профилактики экстремизма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9059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Профилактика правонарушений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6200" y="4419600"/>
            <a:ext cx="3048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Отдел гражданской защиты населения и общественной безопасности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10200" y="838200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Снижение уровня преступности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60198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1865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4864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276601" y="2057400"/>
          <a:ext cx="8534399" cy="4328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5811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42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07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078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5257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5525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административных правонарушений, посягающих на общественный порядок и общественную безопасность, выявленных с участием народных дружинников, в общем количестве таких правонарушений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13,3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16,8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18,0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19,3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Уровень преступности (число зарегистрированных преступлений на 10 тыс. человек населения)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158,8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158,2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157,4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156,8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преступности на улицах и в общественных местах (число зарегистрированных преступлений на 100 тыс. населения)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326,3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323,7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320,6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318,0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Общая заболеваемость наркоманией и обращаемость лиц, употребляющих наркотики с вредными последствиями </a:t>
                      </a:r>
                    </a:p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(на 10 тыс. человек населения</a:t>
                      </a:r>
                      <a:r>
                        <a:rPr lang="en-US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)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13,6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13,5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13,4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13,2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Уровень первичной заболеваемости пагубным употреблением ненаркотических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психоактивных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веществ среди несовершеннолетних  (на 10 тыс. человек населения)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0,9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0,8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0,6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обучающихся образовательных организаций, охваченных мероприятиями, направленными на профилактику терроризма, с 6 по 11 классы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99,2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99,3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99,4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99,5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16002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4" descr="Административное Право | Güneş &amp; Güneş Hukuk Büros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143000"/>
            <a:ext cx="2666670" cy="18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839200" y="2286000"/>
            <a:ext cx="2819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5,1 млн.рублей;  2027 год – 2,9 млн.рублей;  2028 год – 2,9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0" y="533400"/>
          <a:ext cx="83058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400" y="1066800"/>
            <a:ext cx="1082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«Профилактика преступлений и правонарушений»: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5,1 млн.рублей;  2027 год – 2,9 млн.рублей;  2028 год – 2,9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33399" y="1981200"/>
          <a:ext cx="10591801" cy="39166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создание условий для деятельности народных дружин за счет средств субсидии окружного бюджета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(30%)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функционирования и развития систем видеонаблюдения в сфере общественного порядка (предусмотрено техническое обслуживание имевшихся и  дополнительно установленных в 2025 году:  23 видеокамер на городских площадках и 12 видеокамер на контейнерных площадках)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функционирования и модернизацию системы «Безопасный город.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Видеоаналитика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»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информационное взаимодействие с региональной подсистемой видеонаблюдения сегментов аппаратно-программного комплекса «Безопасный город» (передача видеоизображений с шести камер системы видеонаблюдения «Безопасный город» города Урай в региональную систему)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оповещения населения через установленные громкоговорители на территории города о возможных опасностях, при совершении террористических актов, проведение  правового информирования населения об ответственности за совершение преступлений террористического характера, содержание имеющегося технического оборудования в надлежащем виде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90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76201"/>
            <a:ext cx="10753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малого и среднего предпринимательства, потребительского рынка и сельскохозяйственных товаропроизводителей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4114800"/>
            <a:ext cx="26670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экономического развития администрации города Урай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24200" y="685800"/>
            <a:ext cx="8839200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pPr algn="just"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300" dirty="0">
                <a:latin typeface="Oswald" charset="-52"/>
              </a:rPr>
              <a:t>Создание условий для устойчивого развития малого и среднего предпринимательства на территории города Урай</a:t>
            </a:r>
          </a:p>
          <a:p>
            <a:pPr algn="just">
              <a:buFont typeface="Wingdings" pitchFamily="2" charset="2"/>
              <a:buChar char="v"/>
            </a:pPr>
            <a:r>
              <a:rPr lang="ru-RU" sz="13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300" dirty="0">
                <a:latin typeface="Oswald" charset="-52"/>
              </a:rPr>
              <a:t>Создание условий для развития потребительского рынка, расширение предложений товаров и услуг на территории города Урай</a:t>
            </a:r>
          </a:p>
          <a:p>
            <a:pPr algn="just">
              <a:buFont typeface="Wingdings" pitchFamily="2" charset="2"/>
              <a:buChar char="v"/>
            </a:pPr>
            <a:r>
              <a:rPr lang="ru-RU" sz="13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300" dirty="0">
                <a:latin typeface="Oswald" charset="-52"/>
              </a:rPr>
              <a:t>Создание условий для устойчивого развития агропромышленного комплекса и повышение конкурентоспособности сельскохозяйственной продукции, произведенной на территории города Урай</a:t>
            </a:r>
            <a:endParaRPr lang="ru-RU" sz="13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30.09.2024 № 1947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5410200"/>
            <a:ext cx="3048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048000" y="2209800"/>
          <a:ext cx="8991597" cy="444715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959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6335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662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Число субъектов МСП в расчете на 10 тыс. человек населения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299,4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300,2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300,2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300,3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74371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32,6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74443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Численность занятых в сфере малого и среднего предпринимательства, включая индивидуальных предпринимателей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самозанятых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Тыс. чел.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4,82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4,8</a:t>
                      </a:r>
                      <a:r>
                        <a:rPr lang="en-US" sz="1200" dirty="0">
                          <a:latin typeface="Oswald" charset="-52"/>
                          <a:ea typeface="Times New Roman"/>
                          <a:cs typeface="Times New Roman"/>
                        </a:rPr>
                        <a:t>4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4,8</a:t>
                      </a:r>
                      <a:r>
                        <a:rPr lang="en-US" sz="1200" dirty="0">
                          <a:latin typeface="Oswald" charset="-52"/>
                          <a:ea typeface="Calibri"/>
                          <a:cs typeface="Times New Roman"/>
                        </a:rPr>
                        <a:t>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1205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сданных в аренду субъектам малого и среднего предпринимательства, организациям, образующим инфраструктуру поддержки субъектов малого и среднего предпринимательства,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самозанятым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гражданам объектов недвижимого имущества, включенных в перечень муниципального имущества, предназначенный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самозанятых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граждан в общем количестве объектов недвижимого имущества, включенных в указанный перечень.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80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78038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Увеличение количества объектов имущества в перечне муниципального имущества, предназначенном для поддержки субъектов малого и среднего предпринимательства и </a:t>
                      </a:r>
                      <a:r>
                        <a:rPr lang="ru-RU" sz="12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самозанятых</a:t>
                      </a: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граждан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971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Обеспеченность населения стационарными и нестационарными торговыми объектами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Times New Roman"/>
                          <a:cs typeface="Times New Roman"/>
                        </a:rPr>
                        <a:t>не менее 142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289"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Увеличение объема производства молока (в базисной жирности)  к уровню 2023 года</a:t>
                      </a: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65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70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75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Oswald" charset="-52"/>
                          <a:ea typeface="Calibri"/>
                          <a:cs typeface="Times New Roman"/>
                        </a:rPr>
                        <a:t>80</a:t>
                      </a:r>
                      <a:endParaRPr lang="ru-RU" sz="12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76600" y="18288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" descr="Поддержка субъектов малого предпринимательств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066801"/>
            <a:ext cx="281940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763000" y="2590800"/>
            <a:ext cx="30480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3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69,7 млн.рублей;  2027 год – 69,7 млн.рублей;  2028 год – 69,8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76200" y="1066800"/>
          <a:ext cx="8534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762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609600" y="914400"/>
            <a:ext cx="1043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информационной и имущественной поддержки предпринимательской деятельности»: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0,03 млн.рублей;  2027 год – 0,03 млн.рублей;  2028 год – 0,03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685800" y="1600200"/>
          <a:ext cx="10972801" cy="100155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58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83395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2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поощрение наиболее успешных субъектов предпринимательства, ставших победителями городского конкурса «Предприниматель года»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>
                          <a:latin typeface="Oswald" panose="020B0604020202020204" charset="-52"/>
                        </a:rPr>
                        <a:t>0,03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09600" y="4495800"/>
            <a:ext cx="11049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условий для развития сельскохозяйственных товаропроизводителей, в том числе предоставление финансовой поддержки в форме субсидии сельскохозяйственным товаропроизводителям»: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69,1 млн.рублей;  2027 год – 69,1 млн.рублей;  2028 год – 69,1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85799" y="5486400"/>
          <a:ext cx="10972800" cy="106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58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1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поддержку животноводства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сельхозтоваропроизводителям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за счет средств субвенции окружного бюджета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69,0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предоставление субсидий в целях возмещения затрат сельскохозяйственным товаропроизводителям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609600" y="2743200"/>
            <a:ext cx="10515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«Создание условий для развития потребительского рынка»: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0,03 млн.рублей;  2027 год – 0,03 млн.рублей;  2028 год – 0,03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685800" y="3429000"/>
          <a:ext cx="10972801" cy="975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58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2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выставочно-ярмарочных мероприятий в сфере потребительского рынка и организацию участия в выставке-форуме «Товары земли Югорской»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906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399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Информационное общество –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5146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Управление по информационным технологиям и связи администрации города Урай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24200" y="838200"/>
            <a:ext cx="8458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Развитие информационного пространства на основе использования информационных и телекоммуникационных технологий для повышения качества жизни граждан, </a:t>
            </a:r>
            <a:r>
              <a:rPr lang="ru-RU" sz="1400" dirty="0" err="1">
                <a:latin typeface="Oswald" charset="-52"/>
              </a:rPr>
              <a:t>цифровизации</a:t>
            </a:r>
            <a:r>
              <a:rPr lang="ru-RU" sz="1400" dirty="0">
                <a:latin typeface="Oswald" charset="-52"/>
              </a:rPr>
              <a:t> системы управления в органах местного самоуправления и организациях города Урай</a:t>
            </a:r>
            <a:r>
              <a:rPr lang="ru-RU" sz="1400" dirty="0">
                <a:latin typeface="Oswald" charset="-52"/>
                <a:cs typeface="Times New Roman" pitchFamily="18" charset="0"/>
              </a:rPr>
              <a:t> 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13.09.2024 № 1833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410200"/>
            <a:ext cx="2895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200400" y="2514600"/>
          <a:ext cx="8458201" cy="32197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244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46335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3204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расходов на закупки и (или) аренду отечественного программного обеспечения и платформ от общих расходов на закупку или аренду программного обеспечения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менее 90 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772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Средний срок простоя государственных и муниципальных систем в результате компьютерных атак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час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более1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47054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информационных материалов о деятельности органов местного самоуправления в теле- и радио эфирах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Шт.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649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650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651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652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56982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публикаций о деятельности ОМСУ и социально-экономических преобразованиях в муниципальном образовании в печатном и сетевом издании газеты «Знамя»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Шт.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537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528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529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530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76600" y="20574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2" descr="Плюсы и минусы информационного общества | Плюсы и минус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2770909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2590800"/>
            <a:ext cx="3124200" cy="1215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9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3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25,0 млн.рублей;  2027 год – 23,2 млн.рублей;  2028 год – 23,3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0" y="838200"/>
          <a:ext cx="80010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416169" y="762000"/>
            <a:ext cx="1089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«Развитие информационных систем, инфраструктуры информационного общества и цифровой экономики на территории города Урай»: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0,6 млн.рублей;  2027 год – 0,6 млн.рублей;  2028 год – 0,6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57200" y="1752600"/>
          <a:ext cx="11201400" cy="762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344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04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реализацию мероприятий в области информатизации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81000" y="4724400"/>
            <a:ext cx="10744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доступности информации о деятельности органов местного самоуправления»: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23,6 млн.рублей;  2027 год – 21,8 млн.рублей;  2028 год – 21,9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457201" y="5486400"/>
          <a:ext cx="11201398" cy="12801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3441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56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56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оказание муниципальных услуг (выполнение работ) МБУ «Газета «Знамя», осуществляющего подготовку,  выпуск и опубликование периодического печатного издания, распространяемого на территории города Урай – газеты «Знамя»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21,0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21,8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21,9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информирование населения о деятельности органов местного самоуправления города Урай через ТРК и СМИ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81000" y="2667000"/>
            <a:ext cx="11277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информационной безопасности в органах местного самоуправления города Урай, муниципальных казенных, бюджетных учреждениях города Урай»:</a:t>
            </a: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0,8 млн.рублей;  2027 год – 0,8 млн.рублей;  2028 год – 0,8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57200" y="3657600"/>
          <a:ext cx="11201400" cy="975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63441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56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7205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реализацию мероприятий в области информационной безопасности (сопровождение сайтов, АИС, развитие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коропоративной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сети, техническая поддержка средств защиты информации)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829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Формирование комфортной городской среды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114800"/>
            <a:ext cx="32004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Муниципальное казенное учреждение «Управление  градостроительства, землепользования и природопользования города Урай» (МКУ «</a:t>
            </a:r>
            <a:r>
              <a:rPr lang="ru-RU" sz="1300" dirty="0" err="1">
                <a:latin typeface="Oswald" charset="-52"/>
              </a:rPr>
              <a:t>УГЗиП</a:t>
            </a:r>
            <a:r>
              <a:rPr lang="ru-RU" sz="1300" dirty="0">
                <a:latin typeface="Oswald" charset="-52"/>
              </a:rPr>
              <a:t> г. Урай»)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8200" y="762000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Улучшение качества и повышение комфортности городской среды города Урай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28600" y="6096000"/>
            <a:ext cx="312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18.09.2024 № 1866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28600" y="5562600"/>
            <a:ext cx="2743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962401" y="2209800"/>
          <a:ext cx="7619998" cy="3002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7634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61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9034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1572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234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9908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endParaRPr lang="ru-RU" sz="1200" b="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благоустроенных общественных территорий (нарастающим итогом)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49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50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51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52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благоустроенных дворовых территорий (нарастающим итогом)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60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61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62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9540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граждан, принявших участие в решении вопросов развития городской среды, от общего количества граждан в возрасте от 14 лет, проживающих в муниципальном образовании, на территории которого реализуется проект по созданию комфортной городской среды 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Oswald" charset="-52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 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</a:rPr>
                        <a:t>не менее 30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962400" y="17526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pic>
        <p:nvPicPr>
          <p:cNvPr id="31746" name="Picture 2" descr="https://downloader.disk.yandex.ru/preview/025cb652be4faf0ebb57b47434d71ac4f2fefb74b59b97ccf79a118f06427909/691c5784/2Qfvjfm8us3F6JXVUzXe4kv0xnz_Z0fNUEI6SeBlxoowF9M_3xJQKewDRQoBXzLfresK1LarEDyviqus5l-eTw%3D%3D?uid=0&amp;filename=2025-11-14_16-23-14.png&amp;disposition=inline&amp;hash=&amp;limit=0&amp;content_type=image%2Fpng&amp;owner_uid=0&amp;tknv=v3&amp;size=1872x96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62000"/>
            <a:ext cx="3901500" cy="2700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86800" y="2286000"/>
            <a:ext cx="3048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8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</a:rPr>
              <a:t>  1 региональный проект, обеспечивающий достижение показателей и реализацию мероприятий (результатов) федеральных проектов, входящих в состав национальных проектов;</a:t>
            </a:r>
          </a:p>
          <a:p>
            <a:endParaRPr lang="ru-RU" sz="800" dirty="0">
              <a:latin typeface="Oswald" charset="-52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19,2 млн.рублей;  2027 год – 17,6 млн.рублей;  2028 год – 18,8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914400"/>
          <a:ext cx="81534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762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81000" y="3200400"/>
            <a:ext cx="1059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«Реализация мероприятий по благоустройству территорий муниципального образования»: </a:t>
            </a:r>
            <a:endParaRPr lang="ru-RU" sz="800" b="1" dirty="0">
              <a:latin typeface="Oswald" charset="-52"/>
            </a:endParaRPr>
          </a:p>
          <a:p>
            <a:pPr algn="just"/>
            <a:endParaRPr lang="ru-RU" sz="800" b="1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0,1 млн.рублей;  2027 год – 0,1 млн.рублей;  2028 год – 1,1 млн.рублей 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304800" y="990600"/>
            <a:ext cx="105156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Региональный проект «Формирование комфортной городской среды», направленный на достижение целей,  показателей и решение задач национального проекта «Инфраструктура для жизни»</a:t>
            </a:r>
            <a:r>
              <a:rPr lang="ru-RU" sz="1600" dirty="0"/>
              <a:t> </a:t>
            </a:r>
            <a:r>
              <a:rPr lang="ru-RU" sz="1400" dirty="0">
                <a:latin typeface="Oswald" charset="-52"/>
              </a:rPr>
              <a:t>за счет средств субсидии из бюджета автономного округа (в том числе за счет средств федерального бюджета) на реализацию программ формирования современной городской среды с </a:t>
            </a:r>
            <a:r>
              <a:rPr lang="ru-RU" sz="1400" dirty="0" err="1">
                <a:latin typeface="Oswald" charset="-52"/>
              </a:rPr>
              <a:t>софинансированием</a:t>
            </a:r>
            <a:r>
              <a:rPr lang="ru-RU" sz="1400" dirty="0">
                <a:latin typeface="Oswald" charset="-52"/>
              </a:rPr>
              <a:t> из  местного бюджета (10%)</a:t>
            </a:r>
            <a:r>
              <a:rPr lang="ru-RU" sz="1400" b="1" dirty="0">
                <a:latin typeface="Oswald" charset="-52"/>
              </a:rPr>
              <a:t>:</a:t>
            </a:r>
          </a:p>
          <a:p>
            <a:pPr algn="just"/>
            <a:endParaRPr lang="ru-RU" sz="1000" dirty="0">
              <a:latin typeface="Oswald" charset="-52"/>
            </a:endParaRPr>
          </a:p>
          <a:p>
            <a:pPr algn="just"/>
            <a:r>
              <a:rPr lang="ru-RU" sz="1400" dirty="0">
                <a:latin typeface="Oswald" charset="-52"/>
              </a:rPr>
              <a:t>На 2026 год - </a:t>
            </a:r>
            <a:r>
              <a:rPr lang="ru-RU" sz="1400" dirty="0" err="1">
                <a:latin typeface="Oswald" charset="-52"/>
              </a:rPr>
              <a:t>благоустроительные</a:t>
            </a:r>
            <a:r>
              <a:rPr lang="ru-RU" sz="1400" dirty="0">
                <a:latin typeface="Oswald" charset="-52"/>
              </a:rPr>
              <a:t> работы «Пешеходная зона по ул.Ленина, ограниченная ул.Яковлева и территорией жилого дома №46 мкр.2» (объект определен по результатам рейтингового голосования жителей);</a:t>
            </a:r>
          </a:p>
          <a:p>
            <a:pPr algn="just"/>
            <a:r>
              <a:rPr lang="ru-RU" sz="1400" dirty="0">
                <a:latin typeface="Oswald" charset="-52"/>
              </a:rPr>
              <a:t>На 2027-2028 </a:t>
            </a:r>
            <a:r>
              <a:rPr lang="ru-RU" sz="1400" dirty="0" err="1">
                <a:latin typeface="Oswald" charset="-52"/>
              </a:rPr>
              <a:t>гг</a:t>
            </a:r>
            <a:r>
              <a:rPr lang="ru-RU" sz="1400" dirty="0">
                <a:latin typeface="Oswald" charset="-52"/>
              </a:rPr>
              <a:t> - объекты благоустройства определятся также по итогам голосования жителей города </a:t>
            </a:r>
          </a:p>
          <a:p>
            <a:pPr algn="just"/>
            <a:endParaRPr lang="ru-RU" sz="800" dirty="0">
              <a:latin typeface="Oswald" charset="-52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19,2 млн.рублей;  2027 год – 17,5 млн.рублей;  2028 год – 17,7 млн.рублей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1000" y="3962400"/>
          <a:ext cx="10286999" cy="180921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723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049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535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разработку ПСД и прохождение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госэкспертизы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по благоустройству общественного пространства «Сквер» (мкр.1Д район ж/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№35,36 (1857,7 м2)) согласно плана комплексного развития территории (КРТ) жилой застройки микрорайонов 1Г, 1Д в городе Урай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13818">
                <a:tc>
                  <a:txBody>
                    <a:bodyPr/>
                    <a:lstStyle/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проведение агитационной кампании в рамках проведения ежегодного рейтингового голосования жителей, разработку эскизного проекта оформления новогоднего снежно-ледового городка  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0"/>
            <a:ext cx="9905999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Обеспечение градостроительной деятельности на территории города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3886200"/>
            <a:ext cx="2971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Муниципальное казенное учреждение «Управление  градостроительства, землепользования и природопользования города Урай» (МКУ «</a:t>
            </a:r>
            <a:r>
              <a:rPr lang="ru-RU" sz="1300" dirty="0" err="1">
                <a:latin typeface="Oswald" charset="-52"/>
              </a:rPr>
              <a:t>УГЗиП</a:t>
            </a:r>
            <a:r>
              <a:rPr lang="ru-RU" sz="1300" dirty="0">
                <a:latin typeface="Oswald" charset="-52"/>
              </a:rPr>
              <a:t> г. Урай»)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10200" y="838200"/>
            <a:ext cx="6019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Обеспечение устойчивого пространственного развития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60198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27.09.2024 № 1933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5626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886200" y="2209800"/>
          <a:ext cx="7924801" cy="32959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50520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218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3073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Количество кадастровых кварталов, в отношении которых проведены комплексные кадастровые работы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Oswald" charset="-52"/>
                          <a:ea typeface="SimSun"/>
                          <a:cs typeface="Times New Roman"/>
                        </a:rPr>
                        <a:t>Ед.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25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26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Arial"/>
                          <a:cs typeface="Calibri"/>
                        </a:rPr>
                        <a:t>27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28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жилищного строительства, ежегодно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тыс. кв.м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21,09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21,1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23,0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27,0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112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Площадь земельных участков, предоставленных для строительства, в расчете на 10 тыс. человек населения,  всего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га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2,2</a:t>
                      </a:r>
                      <a:endParaRPr lang="ru-RU" sz="140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Oswald" charset="-52"/>
                          <a:ea typeface="Times New Roman"/>
                        </a:rPr>
                        <a:t>2,2</a:t>
                      </a:r>
                      <a:endParaRPr lang="ru-RU" sz="1400" dirty="0">
                        <a:latin typeface="Oswald" charset="-52"/>
                        <a:ea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Земельные участки, предоставленные для жилищного строительства, индивидуального строительства и комплексного освоения в целях жилищного строительства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га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0,7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886200" y="1752600"/>
            <a:ext cx="7848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3" descr="Государственные информационные системы обеспечения градостроительной  деятельно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914400"/>
            <a:ext cx="3048000" cy="18550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839200" y="2438400"/>
            <a:ext cx="2819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1 к</a:t>
            </a:r>
            <a:r>
              <a:rPr lang="ru-RU" sz="1600" dirty="0">
                <a:latin typeface="Oswald" charset="-52"/>
              </a:rPr>
              <a:t>омплекс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67,5 млн.рублей;  2027 год – 68,7 млн.рублей;  2028 год – 68,7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838200"/>
          <a:ext cx="838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533400" y="1066800"/>
            <a:ext cx="1082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«Содействие развитию жилищного строительства: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67,5 млн.рублей;  2027 год – 68,7 млн.рублей;  2028 год – 68,7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533399" y="1981200"/>
          <a:ext cx="10591801" cy="3718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проведение инженерно-геодезических изысканий, разработку проекта планировки, проекта межевания территории жилой застройки, ограниченной улицами Ленина, Парковая,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Узбекистанская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, микрорайоны 2,3 за счет средств субсидии из бюджета автономного округа на реализацию полномочий в области градостроительной деятельности с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местного бюджета (5%)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6998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выполнение кадастровых работ для подготовки и формированию земельных участков (ИЖС, МЖД)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выполнения текущих функций МКУ «Управление градостроительства, землепользования и природопользования города Урай», обеспечивающего выполнение функций в сферах градостроительного, земельного, жилищного, лесного, водного законодательства, законодательства об архитектурной деятельности, охране окружающей среды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31,4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выполнения текущих функций МКУ «Управление капитального строительства города Урай», обеспечивающего выполнение функций заказчика-застройщика на территории муниципального образования по строительству объектов жилищно-гражданского и промышленного назначения, капитальных ремонтов и реконструкции объектов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33,4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34,3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34,3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Управление муниципальными финансами в городе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9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charset="-52"/>
              </a:rPr>
              <a:t>Комитет по финансам администрации города Урай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76800" y="838200"/>
            <a:ext cx="6553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>
                <a:latin typeface="Oswald" charset="-52"/>
              </a:rPr>
              <a:t>Повышение качества управления муниципальными финансами города Урай, содействие устойчивому исполнению бюджета города Урай</a:t>
            </a: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05.09.2024 № 1758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3340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962400" y="2362200"/>
          <a:ext cx="7543801" cy="3124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2682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536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979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79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9790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979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Объем муниципального долга к общему объему доходов бюджета города Урай (без учета объемов безвозмездных поступлений)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50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расходов на обслуживание муниципального долга в общем объеме расходов бюджета города Урай (без учета субвенций)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не более 5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налоговых и неналоговых доходов местного бюджета (за исключением поступлений налоговых доходов по дополнительным нормативам отчислений) в общем объеме собственных доходов бюджета города Урай (без учета субвенций)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41,3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41,4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41,5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Times New Roman"/>
                        </a:rPr>
                        <a:t>41,5</a:t>
                      </a: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200400" y="1905000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16" descr="Accounting Зображення — огляд 2,148,950 Стокові фото, векторні зображення й  відео | Adobe St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90600"/>
            <a:ext cx="2743200" cy="1828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839200" y="2438400"/>
            <a:ext cx="2819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2 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42,2 млн.рублей;  2027 год – 42,7 млн.рублей;  2028 год – 43,0 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0" y="914400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9060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2286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81000" y="1066800"/>
            <a:ext cx="10591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«Управление муниципальным долгом, осуществление мер, направленных на увеличение налоговых и неналоговых доходов бюджета города Урай»: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2,6 млн.рублей;  2027 год – 2,9 млн.рублей;  2028 год – 3,1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81000" y="2057400"/>
          <a:ext cx="10591801" cy="106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исполнение обязательств по обслуживанию муниципального долга на случай привлечения кредита на покрытие дефицита и кассового разрыва, возникающего при исполнении бюджета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2,9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3429000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«Обеспечение деятельности органов администрации города Урай»:</a:t>
            </a: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39,6 млн.рублей;  2027 год – 39,8 млн.рублей;  2028 год – 39,9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81000" y="4267200"/>
          <a:ext cx="10591801" cy="1066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текущей деятельности Комитета по финансам администрации города Урай, являющегося органом администрации города Урай, осуществляющим составление и организацию исполнения бюджета города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>
                          <a:latin typeface="Oswald" panose="020B0604020202020204" charset="-52"/>
                        </a:rPr>
                        <a:t>39,9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7531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Управление муниципальными финансами в городе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971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400" dirty="0" smtClean="0">
                <a:latin typeface="Oswald" charset="-52"/>
              </a:rPr>
              <a:t>Сводно-аналитический отдел администрации города Урай </a:t>
            </a:r>
            <a:endParaRPr lang="ru-RU" sz="1300" b="1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76800" y="838200"/>
            <a:ext cx="65532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i="1" dirty="0"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latin typeface="Oswald" charset="-52"/>
              </a:rPr>
              <a:t>Совершенствование муниципального управления,  повышение его эффективности </a:t>
            </a:r>
          </a:p>
          <a:p>
            <a:pPr>
              <a:buFont typeface="Wingdings" pitchFamily="2" charset="2"/>
              <a:buChar char="v"/>
            </a:pPr>
            <a:r>
              <a:rPr lang="ru-RU" sz="1400" dirty="0" smtClean="0">
                <a:latin typeface="Oswald" charset="-52"/>
              </a:rPr>
              <a:t> Совершенствование организации муниципальной службы, повышение ее эффективности</a:t>
            </a:r>
            <a:endParaRPr lang="ru-RU" sz="1400" dirty="0">
              <a:latin typeface="Oswald" charset="-52"/>
              <a:cs typeface="Times New Roman" pitchFamily="18" charset="0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</a:t>
            </a:r>
            <a:r>
              <a:rPr lang="ru-RU" sz="1200" dirty="0" smtClean="0">
                <a:latin typeface="Oswald" charset="-52"/>
              </a:rPr>
              <a:t>06.09.2024 </a:t>
            </a:r>
            <a:r>
              <a:rPr lang="ru-RU" sz="1200" dirty="0">
                <a:latin typeface="Oswald" charset="-52"/>
              </a:rPr>
              <a:t>№ </a:t>
            </a:r>
            <a:r>
              <a:rPr lang="ru-RU" sz="1200" dirty="0" smtClean="0">
                <a:latin typeface="Oswald" charset="-52"/>
              </a:rPr>
              <a:t>1772</a:t>
            </a:r>
            <a:endParaRPr lang="ru-RU" sz="1200" dirty="0">
              <a:latin typeface="Oswald" charset="-52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2400" y="53340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/>
        </p:nvGraphicFramePr>
        <p:xfrm>
          <a:off x="3962398" y="2743200"/>
          <a:ext cx="7620003" cy="22860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6346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326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596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0596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неиспользуемого недвижимого имущества в общем количестве недвижимого имущества муниципального образования городской округ Урай Ханты-Мансийского автономного округа - 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Югры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Oswald" charset="-52"/>
                          <a:ea typeface="Calibri"/>
                          <a:cs typeface="Times New Roman"/>
                        </a:rPr>
                        <a:t>не 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Oswald" charset="-52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не </a:t>
                      </a:r>
                      <a:r>
                        <a:rPr lang="ru-RU" sz="1400" dirty="0">
                          <a:latin typeface="Oswald" charset="-52"/>
                          <a:ea typeface="Calibri"/>
                          <a:cs typeface="Times New Roman"/>
                        </a:rPr>
                        <a:t>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Oswald" charset="-52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не </a:t>
                      </a:r>
                      <a:r>
                        <a:rPr lang="ru-RU" sz="1400" dirty="0">
                          <a:latin typeface="Oswald" charset="-52"/>
                          <a:ea typeface="Calibri"/>
                          <a:cs typeface="Times New Roman"/>
                        </a:rPr>
                        <a:t>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latin typeface="Oswald" charset="-52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не </a:t>
                      </a:r>
                      <a:r>
                        <a:rPr lang="ru-RU" sz="1400" dirty="0">
                          <a:latin typeface="Oswald" charset="-52"/>
                          <a:ea typeface="Calibri"/>
                          <a:cs typeface="Times New Roman"/>
                        </a:rPr>
                        <a:t>более 0,1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Доля работников органов местного самоуправления города Урай, повысивших профессиональный уровень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latin typeface="Oswald" charset="-52"/>
                        <a:ea typeface="SimSu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44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45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46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Oswald" charset="-52"/>
                          <a:ea typeface="Calibri"/>
                          <a:cs typeface="Times New Roman"/>
                        </a:rPr>
                        <a:t>47</a:t>
                      </a:r>
                      <a:endParaRPr lang="ru-RU" sz="1400" dirty="0">
                        <a:latin typeface="Oswald" charset="-52"/>
                        <a:ea typeface="Times New Roman"/>
                        <a:cs typeface="Times New Roman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733800" y="2209800"/>
            <a:ext cx="7772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Picture 6" descr="Картинка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990600"/>
            <a:ext cx="3417732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839200" y="2438400"/>
            <a:ext cx="2819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3 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568,3 </a:t>
            </a:r>
            <a:r>
              <a:rPr lang="ru-RU" b="1" dirty="0"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563,6 </a:t>
            </a:r>
            <a:r>
              <a:rPr lang="ru-RU" b="1" dirty="0"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565,0 </a:t>
            </a:r>
            <a:r>
              <a:rPr lang="ru-RU" b="1" dirty="0">
                <a:latin typeface="Oswald" charset="-52"/>
                <a:cs typeface="Times New Roman" pitchFamily="18" charset="0"/>
              </a:rPr>
              <a:t>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81000" y="1600200"/>
          <a:ext cx="7772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/>
          <p:cNvGraphicFramePr/>
          <p:nvPr/>
        </p:nvGraphicFramePr>
        <p:xfrm>
          <a:off x="228600" y="1447800"/>
          <a:ext cx="77724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4800" y="762000"/>
            <a:ext cx="1059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</a:t>
            </a:r>
            <a:r>
              <a:rPr lang="ru-RU" sz="1600" b="1" dirty="0" smtClean="0">
                <a:latin typeface="Oswald" charset="-52"/>
              </a:rPr>
              <a:t>«</a:t>
            </a:r>
            <a:r>
              <a:rPr lang="ru-RU" sz="1600" dirty="0" smtClean="0">
                <a:latin typeface="Oswald" charset="-52"/>
              </a:rPr>
              <a:t>Комплекс процессных мероприятий «Управление и распоряжение муниципальным имуществом</a:t>
            </a:r>
            <a:r>
              <a:rPr lang="ru-RU" sz="1600" dirty="0" smtClean="0">
                <a:latin typeface="Oswald" charset="-52"/>
              </a:rPr>
              <a:t>»</a:t>
            </a:r>
            <a:r>
              <a:rPr lang="ru-RU" sz="1600" b="1" dirty="0" smtClean="0">
                <a:latin typeface="Oswald" charset="-52"/>
              </a:rPr>
              <a:t>:</a:t>
            </a:r>
            <a:endParaRPr lang="ru-RU" sz="1600" b="1" dirty="0">
              <a:latin typeface="Oswald" charset="-52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13,3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13,8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14,2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04800" y="1600200"/>
          <a:ext cx="10591801" cy="12454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13933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28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управление и распоряжение муниципальным имуществом (страхование и содержание муниципального имущества, оценку объектов оценки, кадастровые работы, содержание муниципального имущества в период простоя)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13,3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13,8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14,2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2971800"/>
            <a:ext cx="10668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</a:t>
            </a:r>
            <a:r>
              <a:rPr lang="ru-RU" sz="1600" b="1" dirty="0" smtClean="0">
                <a:latin typeface="Oswald" charset="-52"/>
              </a:rPr>
              <a:t>«</a:t>
            </a:r>
            <a:r>
              <a:rPr lang="ru-RU" sz="1600" dirty="0" smtClean="0">
                <a:latin typeface="Oswald" charset="-52"/>
              </a:rPr>
              <a:t>Комплекс процессных мероприятий «Организация повышения профессионального уровня работников органов местного самоуправления города Урай, председателя Думы города Урай</a:t>
            </a:r>
            <a:r>
              <a:rPr lang="ru-RU" sz="1600" dirty="0" smtClean="0">
                <a:latin typeface="Oswald" charset="-52"/>
              </a:rPr>
              <a:t>»</a:t>
            </a:r>
            <a:r>
              <a:rPr lang="ru-RU" sz="1600" b="1" dirty="0" smtClean="0">
                <a:latin typeface="Oswald" charset="-52"/>
              </a:rPr>
              <a:t>:</a:t>
            </a:r>
            <a:endParaRPr lang="ru-RU" sz="1600" b="1" dirty="0">
              <a:latin typeface="Oswald" charset="-52"/>
            </a:endParaRP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0,8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0,8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0,8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04800" y="4114800"/>
          <a:ext cx="10591801" cy="8450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75737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696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9508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782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повышения профессионального уровня работников органов местного самоуправления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6096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04800" y="685800"/>
            <a:ext cx="1051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Oswald" charset="-52"/>
              </a:rPr>
              <a:t>КПМ </a:t>
            </a:r>
            <a:r>
              <a:rPr lang="ru-RU" sz="1600" b="1" dirty="0" smtClean="0">
                <a:latin typeface="Oswald" charset="-52"/>
              </a:rPr>
              <a:t>«</a:t>
            </a:r>
            <a:r>
              <a:rPr lang="ru-RU" sz="1600" dirty="0" smtClean="0">
                <a:latin typeface="Oswald" charset="-52"/>
              </a:rPr>
              <a:t>Комплекс процессных мероприятий «Обеспечение деятельности органов местного самоуправления города Урай, муниципальных учреждений и предоставление гарантий муниципальным служащим</a:t>
            </a:r>
            <a:r>
              <a:rPr lang="ru-RU" sz="1600" dirty="0" smtClean="0">
                <a:latin typeface="Oswald" charset="-52"/>
              </a:rPr>
              <a:t>»</a:t>
            </a:r>
            <a:r>
              <a:rPr lang="ru-RU" sz="1600" b="1" dirty="0" smtClean="0">
                <a:latin typeface="Oswald" charset="-52"/>
              </a:rPr>
              <a:t>:</a:t>
            </a:r>
            <a:endParaRPr lang="ru-RU" sz="1600" b="1" dirty="0" smtClean="0">
              <a:latin typeface="Oswald" charset="-52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554,2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549,0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550,1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554480"/>
          <a:ext cx="11582400" cy="5303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56445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787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03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87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4062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текущей деятельности исполнительно-распорядительного органа муниципального образования (администрация города Урай)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315,9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307,1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307,3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336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обеспечение исполнения гарантий, предоставляемых  муниципальным служащим по выплате пенсии за выслугу лет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15,6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15,6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15,6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осуществление переданных полномочий Российской Федерации на государственную регистрацию актов гражданского состояния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13,8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13,8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13,8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осуществление отдельных государственных полномочий в сфере трудовых отношений и государственного управления охраной труда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2,0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2,0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2,0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осуществление полномочий по хранению, комплектованию, учету и использованию архивных документов, относящихся к государственной собственности Ханты-Мансийского автономного округа - </a:t>
                      </a:r>
                      <a:r>
                        <a:rPr lang="ru-RU" sz="14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Югры</a:t>
                      </a: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0,5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0,5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0,6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9604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осуществление отдельных государственных полномочий по созданию административных комиссий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2,4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2,4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2,4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осуществление отдельных государственных полномочий по созданию и осуществлению деятельности муниципальных комиссий по делам несовершеннолетних и защите их прав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7,7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7,7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7,7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9604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МКУ «Управление материально-технического обеспечения города Урай»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138,1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140,3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141,1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96041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МКУ «Центр бухгалтерского учета города Урай»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50,2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51,7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51,7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Иные межбюджетные трансферты из бюджета автономного округа на реализацию мероприятий по содействию трудоустройству граждан 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7,7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7,7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7,7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503270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Oswald" charset="-52"/>
                        </a:rPr>
                        <a:t>Прочие</a:t>
                      </a:r>
                      <a:r>
                        <a:rPr lang="ru-RU" sz="1400" baseline="0" dirty="0" smtClean="0">
                          <a:latin typeface="Oswald" charset="-52"/>
                        </a:rPr>
                        <a:t> мероприятия (конкурс рисунков по охране труда, осуществление отдельного </a:t>
                      </a:r>
                      <a:r>
                        <a:rPr lang="ru-RU" sz="1400" baseline="0" dirty="0" err="1" smtClean="0">
                          <a:latin typeface="Oswald" charset="-52"/>
                        </a:rPr>
                        <a:t>гос.полномочия</a:t>
                      </a:r>
                      <a:r>
                        <a:rPr lang="ru-RU" sz="1400" baseline="0" dirty="0" smtClean="0">
                          <a:latin typeface="Oswald" charset="-52"/>
                        </a:rPr>
                        <a:t> по ТКО, составление списков кандидатов в присяжные заседатели федеральных судов)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0,3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0,2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0,2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1" y="-1"/>
            <a:ext cx="11049000" cy="798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3338" y="152400"/>
            <a:ext cx="10905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Муниципальная программа «</a:t>
            </a:r>
            <a:r>
              <a:rPr lang="ru-RU" dirty="0">
                <a:solidFill>
                  <a:schemeClr val="bg1"/>
                </a:solidFill>
                <a:latin typeface="Oswald" charset="-52"/>
              </a:rPr>
              <a:t>Развитие жилищно-коммунального комплекса и повышение энергетической эффективности в городе Урай</a:t>
            </a:r>
            <a:r>
              <a:rPr lang="ru-RU" i="1" spc="-1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»</a:t>
            </a:r>
            <a:endParaRPr lang="ru-RU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4114800"/>
            <a:ext cx="29718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Oswald" charset="-52"/>
                <a:cs typeface="Times New Roman" pitchFamily="18" charset="0"/>
              </a:rPr>
              <a:t>Ответственный исполнитель программы</a:t>
            </a:r>
          </a:p>
          <a:p>
            <a:r>
              <a:rPr lang="ru-RU" sz="1300" dirty="0">
                <a:latin typeface="Oswald" panose="020B0604020202020204" charset="-52"/>
              </a:rPr>
              <a:t>Муниципальное казенное учреждение «Управление жилищно-коммунального хозяйства города </a:t>
            </a:r>
            <a:r>
              <a:rPr lang="ru-RU" sz="1300" dirty="0" err="1">
                <a:latin typeface="Oswald" panose="020B0604020202020204" charset="-52"/>
              </a:rPr>
              <a:t>Урай</a:t>
            </a:r>
            <a:r>
              <a:rPr lang="ru-RU" sz="1300" dirty="0">
                <a:latin typeface="Oswald" panose="020B0604020202020204" charset="-52"/>
              </a:rPr>
              <a:t>» (далее – МКУ «УЖКХ»)</a:t>
            </a:r>
            <a:endParaRPr lang="ru-RU" sz="1300" b="1" dirty="0">
              <a:latin typeface="Oswald" panose="020B0604020202020204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76800" y="838200"/>
            <a:ext cx="65532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i="1" dirty="0">
                <a:latin typeface="Oswald" charset="-52"/>
                <a:cs typeface="Times New Roman" pitchFamily="18" charset="0"/>
              </a:rPr>
              <a:t>Цели муниципальной программы:</a:t>
            </a:r>
          </a:p>
          <a:p>
            <a:endParaRPr lang="ru-RU" sz="800" b="1" i="1" dirty="0">
              <a:latin typeface="Oswald" charset="-52"/>
              <a:cs typeface="Times New Roman" pitchFamily="18" charset="0"/>
            </a:endParaRPr>
          </a:p>
          <a:p>
            <a:r>
              <a:rPr lang="ru-RU" sz="1400" i="1" dirty="0">
                <a:latin typeface="Oswald" charset="-52"/>
                <a:cs typeface="Times New Roman" pitchFamily="18" charset="0"/>
              </a:rPr>
              <a:t>1. </a:t>
            </a:r>
            <a:r>
              <a:rPr lang="ru-RU" sz="1400" dirty="0">
                <a:latin typeface="Oswald" panose="020B0604020202020204" charset="-52"/>
              </a:rPr>
              <a:t>Обеспечение качественными жилищно-коммунальными услугами, повышение энергетической эффективности.</a:t>
            </a:r>
          </a:p>
          <a:p>
            <a:r>
              <a:rPr lang="ru-RU" sz="1400" dirty="0">
                <a:latin typeface="Oswald" panose="020B0604020202020204" charset="-52"/>
              </a:rPr>
              <a:t>2. Формирование благоприятных и комфортных условий для проживания населения на территории города </a:t>
            </a:r>
            <a:r>
              <a:rPr lang="ru-RU" sz="1400" dirty="0" err="1">
                <a:latin typeface="Oswald" panose="020B0604020202020204" charset="-52"/>
              </a:rPr>
              <a:t>Урай</a:t>
            </a:r>
            <a:r>
              <a:rPr lang="ru-RU" sz="1400" dirty="0">
                <a:latin typeface="Oswald" panose="020B0604020202020204" charset="-52"/>
              </a:rPr>
              <a:t>. </a:t>
            </a:r>
          </a:p>
          <a:p>
            <a:pPr>
              <a:buFont typeface="Wingdings" pitchFamily="2" charset="2"/>
              <a:buChar char="v"/>
            </a:pPr>
            <a:endParaRPr lang="ru-RU" sz="1400" dirty="0">
              <a:highlight>
                <a:srgbClr val="FFFF00"/>
              </a:highlight>
              <a:latin typeface="Oswald" charset="-52"/>
            </a:endParaRPr>
          </a:p>
        </p:txBody>
      </p:sp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xmlns="" id="{443E948B-9514-4E2A-9E1A-EDB2E0C8DD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17708" y="0"/>
            <a:ext cx="1074292" cy="805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52400" y="5867400"/>
            <a:ext cx="266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утверждена постановлением администрации города Урай от 25.09.2024 № 1911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72915" y="5486400"/>
            <a:ext cx="3124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Oswald" charset="-52"/>
              </a:rPr>
              <a:t>Срок реализации:  2025-2030 годы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39775198"/>
              </p:ext>
            </p:extLst>
          </p:nvPr>
        </p:nvGraphicFramePr>
        <p:xfrm>
          <a:off x="3962400" y="2743200"/>
          <a:ext cx="7620000" cy="1981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177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354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1264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2590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 показателя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err="1">
                          <a:latin typeface="Oswald" panose="020B0604020202020204" charset="-52"/>
                        </a:rPr>
                        <a:t>Ед.изм</a:t>
                      </a:r>
                      <a:r>
                        <a:rPr lang="ru-RU" sz="1200" b="0" dirty="0">
                          <a:latin typeface="Oswald" panose="020B0604020202020204" charset="-52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2025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Удовлетворенность граждан качеством жилищно-коммунальных услуг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86,1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86,2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86,3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dk1"/>
                          </a:solidFill>
                          <a:effectLst/>
                          <a:latin typeface="Oswald" panose="020B0604020202020204" charset="-52"/>
                          <a:ea typeface="+mn-ea"/>
                          <a:cs typeface="+mn-cs"/>
                        </a:rPr>
                        <a:t>Удовлетворенность населения благоустроенностью общественных мест пребывания населения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>
                          <a:latin typeface="Oswald" charset="-52"/>
                          <a:ea typeface="SimSun"/>
                          <a:cs typeface="Times New Roman"/>
                        </a:rPr>
                        <a:t>%</a:t>
                      </a:r>
                      <a:endParaRPr lang="ru-RU" sz="1400" dirty="0">
                        <a:latin typeface="Oswald" charset="-52"/>
                        <a:ea typeface="SimSun"/>
                        <a:cs typeface="Times New Roman"/>
                      </a:endParaRPr>
                    </a:p>
                  </a:txBody>
                  <a:tcPr marL="20653" marR="2065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86,3</a:t>
                      </a:r>
                      <a:endParaRPr lang="ru-RU" sz="140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86,4</a:t>
                      </a:r>
                      <a:endParaRPr lang="ru-RU" sz="140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86,5</a:t>
                      </a:r>
                      <a:endParaRPr lang="ru-RU" sz="140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Oswald" panose="020B0604020202020204" charset="-52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86,6</a:t>
                      </a:r>
                      <a:endParaRPr lang="ru-RU" sz="1400" dirty="0">
                        <a:effectLst/>
                        <a:latin typeface="Oswald" panose="020B0604020202020204" charset="-52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3505200" y="2241001"/>
            <a:ext cx="8534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latin typeface="Oswald" charset="-52"/>
                <a:cs typeface="Times New Roman" pitchFamily="18" charset="0"/>
              </a:rPr>
              <a:t>Показатели муниципальной программы</a:t>
            </a:r>
          </a:p>
        </p:txBody>
      </p:sp>
      <p:sp>
        <p:nvSpPr>
          <p:cNvPr id="60428" name="AutoShape 12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0" name="AutoShape 14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0432" name="AutoShape 16" descr="Фот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4" name="Picture 2" descr="https://journal.bsau.ru/upload/iblock/d7b/d7b82788ce18afbe3165090fbdada1a3.jpg">
            <a:extLst>
              <a:ext uri="{FF2B5EF4-FFF2-40B4-BE49-F238E27FC236}">
                <a16:creationId xmlns="" xmlns:a16="http://schemas.microsoft.com/office/drawing/2014/main" id="{CF3D0FA8-5EC9-4128-9827-C7C3FC419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95400"/>
            <a:ext cx="3276600" cy="1800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75479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906000" cy="6858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240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152400" y="6248399"/>
            <a:ext cx="117787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latin typeface="Oswald" charset="-52"/>
                <a:cs typeface="Times New Roman" pitchFamily="18" charset="0"/>
              </a:rPr>
              <a:t>* в соответствии с решением Думы города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от 29.11.2024 №81 «О бюджете городского округа </a:t>
            </a:r>
            <a:r>
              <a:rPr lang="ru-RU" sz="1100" dirty="0" err="1">
                <a:latin typeface="Oswald" charset="-52"/>
                <a:cs typeface="Times New Roman" pitchFamily="18" charset="0"/>
              </a:rPr>
              <a:t>Урай</a:t>
            </a:r>
            <a:r>
              <a:rPr lang="ru-RU" sz="1100" dirty="0">
                <a:latin typeface="Oswald" charset="-52"/>
                <a:cs typeface="Times New Roman" pitchFamily="18" charset="0"/>
              </a:rPr>
              <a:t> Ханты-Мансийского автономного округа – Югры на 2025 год и на плановый период 2026 и 2027 годов»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839200" y="2438400"/>
            <a:ext cx="2819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Oswald" charset="-52"/>
                <a:cs typeface="Times New Roman" pitchFamily="18" charset="0"/>
              </a:rPr>
              <a:t>В составе муниципальной программы будут реализованы:</a:t>
            </a:r>
          </a:p>
          <a:p>
            <a:endParaRPr lang="ru-RU" sz="1600" dirty="0">
              <a:latin typeface="Oswald" charset="-52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ru-RU" sz="1600" dirty="0" smtClean="0">
                <a:latin typeface="Oswald" charset="-52"/>
                <a:cs typeface="Times New Roman" pitchFamily="18" charset="0"/>
              </a:rPr>
              <a:t>1 региональный проект</a:t>
            </a:r>
          </a:p>
          <a:p>
            <a:pPr>
              <a:buFont typeface="Wingdings" pitchFamily="2" charset="2"/>
              <a:buChar char="§"/>
            </a:pPr>
            <a:r>
              <a:rPr lang="ru-RU" sz="1600" dirty="0" smtClean="0"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 smtClean="0">
                <a:latin typeface="Oswald" charset="-52"/>
                <a:cs typeface="Times New Roman" pitchFamily="18" charset="0"/>
              </a:rPr>
              <a:t>3 </a:t>
            </a:r>
            <a:r>
              <a:rPr lang="ru-RU" sz="1600" dirty="0">
                <a:latin typeface="Oswald" charset="-52"/>
                <a:cs typeface="Times New Roman" pitchFamily="18" charset="0"/>
              </a:rPr>
              <a:t>к</a:t>
            </a:r>
            <a:r>
              <a:rPr lang="ru-RU" sz="1600" dirty="0">
                <a:latin typeface="Oswald" charset="-52"/>
              </a:rPr>
              <a:t>омплекса процессных мероприятий </a:t>
            </a:r>
            <a:endParaRPr lang="ru-RU" sz="1600" dirty="0">
              <a:latin typeface="Oswald" charset="-52"/>
              <a:cs typeface="Times New Roman" pitchFamily="18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xmlns="" id="{1DCFBC05-C5A6-40C8-860E-C39B388532D6}"/>
              </a:ext>
            </a:extLst>
          </p:cNvPr>
          <p:cNvSpPr/>
          <p:nvPr/>
        </p:nvSpPr>
        <p:spPr>
          <a:xfrm>
            <a:off x="8610600" y="1066801"/>
            <a:ext cx="3048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Oswald" charset="-52"/>
                <a:cs typeface="Times New Roman" pitchFamily="18" charset="0"/>
              </a:rPr>
              <a:t>2026 год –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561,8 </a:t>
            </a:r>
            <a:r>
              <a:rPr lang="ru-RU" b="1" dirty="0"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563,8 </a:t>
            </a:r>
            <a:r>
              <a:rPr lang="ru-RU" b="1" dirty="0"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b="1" dirty="0" smtClean="0">
                <a:latin typeface="Oswald" charset="-52"/>
                <a:cs typeface="Times New Roman" pitchFamily="18" charset="0"/>
              </a:rPr>
              <a:t>582,0 </a:t>
            </a:r>
            <a:r>
              <a:rPr lang="ru-RU" b="1" dirty="0">
                <a:latin typeface="Oswald" charset="-52"/>
                <a:cs typeface="Times New Roman" pitchFamily="18" charset="0"/>
              </a:rPr>
              <a:t>млн.рублей </a:t>
            </a:r>
            <a:r>
              <a:rPr lang="ru-RU" dirty="0">
                <a:latin typeface="Oswald" charset="-52"/>
                <a:cs typeface="Times New Roman" pitchFamily="18" charset="0"/>
              </a:rPr>
              <a:t>  </a:t>
            </a:r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381000" y="1600200"/>
          <a:ext cx="7772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Диаграмма 11"/>
          <p:cNvGraphicFramePr/>
          <p:nvPr/>
        </p:nvGraphicFramePr>
        <p:xfrm>
          <a:off x="304800" y="1066800"/>
          <a:ext cx="7848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524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81000" y="2209800"/>
          <a:ext cx="11506201" cy="44171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270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5338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3239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334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72056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Субсидия из бюджета АО с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софинансированием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из м/б(10%) на ежегодную замену ветхих инженерных сетей (ОЗП)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145,5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138,0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125,9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Оплата взносов на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кап.ремонт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общего имущества в МКД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8,1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8,1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8,1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ремонта муниципального жилищного фонда с учетом замены приборов учета воды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1,6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40926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Актуализация схем систем коммунальной инфраструктуры (теплоснабжение, водоснабжение и водоотведение) муниципального образования город Урай, актуализация топливно-энергетического баланса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0,5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0,5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0,5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Реконструкция магистральных сетей канализации (разработку ПСД, выполнение СМР  доля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софинансирования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10%);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16,0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15,5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40926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Возмещение недополученных доходов организациям, осуществляющим реализацию населению сжиженного газа по социально ориентированным розничным ценам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3,9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4,3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4,6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57668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Возмещение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ресурсоснабжающим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организациям, осуществляющим регулируемый вид деятельности в сфере тепло-, водоснабжения и водоотведения, экономически обоснованных расходов в целях соблюдения установленных предельных (максимальных) индексов изменения размера вносимой гражданами платы за коммунальные услуги (АО «Водоканал»)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35,8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38,5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40,7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57668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разработку ПСД и прохождение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госэкспертизы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, получение положительного заключения о достоверности сметной стоимости выполнения СМР по объекту «Малогабаритная автоматизированная котельная с наружными инженерными сетями в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мкр.Шаимский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(МАК)»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27,8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4183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выполнение работ по объекту «Модернизации канализационных очистных сооружений на территории города Урай»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26,2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147,7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40926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выполнение капитального ремонта одной водоподъемной скважины в рамках модернизации водозаборных сооружений на территории города Урай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15,3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81000" y="1524000"/>
            <a:ext cx="1066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</a:t>
            </a:r>
            <a:r>
              <a:rPr lang="ru-RU" sz="1600" b="1" dirty="0" smtClean="0">
                <a:latin typeface="Oswald" charset="-52"/>
              </a:rPr>
              <a:t>«</a:t>
            </a:r>
            <a:r>
              <a:rPr lang="ru-RU" sz="1600" dirty="0" smtClean="0">
                <a:latin typeface="Oswald" charset="-52"/>
              </a:rPr>
              <a:t>Обеспечение надежности и качества предоставления жилищно-коммунальных услуг</a:t>
            </a:r>
            <a:r>
              <a:rPr lang="ru-RU" sz="1600" dirty="0" smtClean="0">
                <a:latin typeface="Oswald" charset="-52"/>
              </a:rPr>
              <a:t>»</a:t>
            </a:r>
            <a:r>
              <a:rPr lang="ru-RU" sz="1600" b="1" dirty="0" smtClean="0">
                <a:latin typeface="Oswald" charset="-52"/>
              </a:rPr>
              <a:t>:</a:t>
            </a:r>
            <a:endParaRPr lang="ru-RU" sz="1600" b="1" dirty="0">
              <a:latin typeface="Oswald" charset="-52"/>
            </a:endParaRPr>
          </a:p>
          <a:p>
            <a:pPr algn="just"/>
            <a:endParaRPr lang="ru-RU" sz="800" dirty="0">
              <a:latin typeface="Oswald" charset="-52"/>
              <a:cs typeface="Times New Roman" pitchFamily="18" charset="0"/>
            </a:endParaRPr>
          </a:p>
          <a:p>
            <a:pPr algn="just"/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</a:t>
            </a:r>
            <a:r>
              <a:rPr lang="en-US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211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en-US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4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en-US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258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en-US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9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342,8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1000" y="609600"/>
            <a:ext cx="10744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Oswald" charset="-52"/>
              </a:rPr>
              <a:t>Региональный проект </a:t>
            </a:r>
            <a:r>
              <a:rPr lang="ru-RU" sz="1400" b="1" dirty="0" smtClean="0">
                <a:latin typeface="Oswald" charset="-52"/>
              </a:rPr>
              <a:t>«</a:t>
            </a:r>
            <a:r>
              <a:rPr lang="ru-RU" sz="1400" b="1" dirty="0" smtClean="0">
                <a:latin typeface="Oswald" charset="-52"/>
              </a:rPr>
              <a:t>Модернизация коммунальной инфраструктуры</a:t>
            </a:r>
            <a:r>
              <a:rPr lang="ru-RU" sz="1400" b="1" dirty="0" smtClean="0">
                <a:latin typeface="Oswald" charset="-52"/>
              </a:rPr>
              <a:t>», </a:t>
            </a:r>
            <a:r>
              <a:rPr lang="ru-RU" sz="1400" b="1" dirty="0" smtClean="0">
                <a:latin typeface="Oswald" charset="-52"/>
              </a:rPr>
              <a:t>направленный на достижение целей, показателей и решение задач национального проекта «Инфраструктура для жизни», </a:t>
            </a:r>
            <a:r>
              <a:rPr lang="ru-RU" sz="1400" dirty="0" smtClean="0">
                <a:latin typeface="Oswald" charset="-52"/>
              </a:rPr>
              <a:t>в рамках которого за счет средств субсидии из бюджета автономного округа (в том числе за счет средств федерального бюджета) на реализацию мероприятий по модернизации коммунальной инфраструктуры с </a:t>
            </a:r>
            <a:r>
              <a:rPr lang="ru-RU" sz="1400" dirty="0" err="1" smtClean="0">
                <a:latin typeface="Oswald" charset="-52"/>
              </a:rPr>
              <a:t>софинансированием</a:t>
            </a:r>
            <a:r>
              <a:rPr lang="ru-RU" sz="1400" dirty="0" smtClean="0">
                <a:latin typeface="Oswald" charset="-52"/>
              </a:rPr>
              <a:t> из  местного бюджета (10%) </a:t>
            </a:r>
            <a:r>
              <a:rPr lang="en-US" sz="1400" dirty="0" smtClean="0">
                <a:latin typeface="Oswald" charset="-52"/>
              </a:rPr>
              <a:t>:</a:t>
            </a:r>
            <a:r>
              <a:rPr lang="ru-RU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2028 год – </a:t>
            </a:r>
            <a:r>
              <a:rPr lang="en-US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26</a:t>
            </a:r>
            <a:r>
              <a:rPr lang="ru-RU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,</a:t>
            </a:r>
            <a:r>
              <a:rPr lang="en-US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6</a:t>
            </a:r>
            <a:r>
              <a:rPr lang="ru-RU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 </a:t>
            </a:r>
            <a:r>
              <a:rPr lang="ru-RU" sz="14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400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4800" y="838201"/>
            <a:ext cx="10591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latin typeface="Oswald" charset="-52"/>
              </a:rPr>
              <a:t>КПМ </a:t>
            </a:r>
            <a:r>
              <a:rPr lang="ru-RU" sz="1600" b="1" dirty="0" smtClean="0">
                <a:latin typeface="Oswald" charset="-52"/>
              </a:rPr>
              <a:t>«</a:t>
            </a:r>
            <a:r>
              <a:rPr lang="ru-RU" sz="1600" dirty="0" smtClean="0">
                <a:latin typeface="Oswald" charset="-52"/>
              </a:rPr>
              <a:t>Обеспечение содержания объектов жилищно-коммунального комплекса, внешнего благоустройства и городских дорог</a:t>
            </a:r>
            <a:r>
              <a:rPr lang="ru-RU" sz="1600" dirty="0" smtClean="0">
                <a:latin typeface="Oswald" charset="-52"/>
              </a:rPr>
              <a:t>»</a:t>
            </a:r>
            <a:r>
              <a:rPr lang="ru-RU" sz="1600" b="1" dirty="0" smtClean="0">
                <a:latin typeface="Oswald" charset="-52"/>
              </a:rPr>
              <a:t>:</a:t>
            </a:r>
          </a:p>
          <a:p>
            <a:pPr algn="just"/>
            <a:endParaRPr lang="ru-RU" sz="1600" b="1" dirty="0">
              <a:latin typeface="Oswald" charset="-52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323,7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277,4 </a:t>
            </a:r>
            <a:r>
              <a:rPr lang="ru-RU" sz="1600" dirty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285,0 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304800" y="1752599"/>
          <a:ext cx="11582401" cy="488999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828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60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03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87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4727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83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содержания дорожного хозяйства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142,7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146,7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152,6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9994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выполнение работ по замене металлического барьерного ограждения (исполнение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решения </a:t>
                      </a:r>
                      <a:r>
                        <a:rPr lang="ru-RU" sz="1200" baseline="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Урайского</a:t>
                      </a:r>
                      <a:r>
                        <a:rPr lang="ru-RU" sz="1200" baseline="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суда)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22,9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3803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содержания мест захоронения и оказание ритуальных услуг (содержание кладбищ, перевозка невостребованных)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4,9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5,0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5,0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3803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услуги по приему поверхностных сточных вод (городские стоки), обслуживание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пожгидрантов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17,3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683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электроснабжения уличного освещения, ТО сетей уличного освещения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46,1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48,7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48,7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62618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содержания объектов благоустройства (содержание парково-культурной зоны, набережной, внутриквартальных проездов, детских городков, фонтанов, цветников, контейнерных площадок, обслуживание «Мемориала памяти», прочистка канализационной сети мкр.2А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Шаимский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и др.)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73,6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73,1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74,8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268367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Реализация мероприятий через местные инициативы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0,3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44727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организацию мероприятий при осуществлении деятельности по обращению с животными без владельцев (отлов животных, содержание в приютах, возврат владельцам)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3,1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44727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 осуществление переданного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гос.полномочия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по организации осуществления мероприятий по проведению дезинсекции и дератизации в ХМАО -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Югре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0,8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0,8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0,8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380318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На реализацию наказов избирателей депутатам Думы города Урай на 2026 год 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3,0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  <a:tr h="626189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Предложения депутатов Думы города Урай (замена МАФ и спортивных тренажеров на детской игровой площадке «Солнышко»; ремонт проезда через арку 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мкр.Западный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ж/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№4,5,6; ремонт детской игровой площадки и футбольного поля в р-не ж/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№4,7 мкр.1; реконструкция и благоустройство контейнерной площадки мкр.2 ж/</a:t>
                      </a:r>
                      <a:r>
                        <a:rPr lang="ru-RU" sz="1200" dirty="0" err="1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д</a:t>
                      </a:r>
                      <a:r>
                        <a:rPr lang="ru-RU" sz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№64,65,105).</a:t>
                      </a:r>
                      <a:endParaRPr lang="ru-RU" sz="12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9,0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200" dirty="0" smtClean="0">
                          <a:latin typeface="Oswald" panose="020B0604020202020204" charset="-52"/>
                        </a:rPr>
                        <a:t>0,0</a:t>
                      </a:r>
                      <a:endParaRPr lang="ru-RU" sz="1200" dirty="0">
                        <a:latin typeface="Oswald" panose="020B0604020202020204" charset="-52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04800"/>
            <a:ext cx="853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Oswald" charset="-52"/>
              </a:rPr>
              <a:t>Объем расходов на реализацию муниципальной программы, млн.рублей</a:t>
            </a: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304800" y="990600"/>
            <a:ext cx="10744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latin typeface="Oswald" charset="-52"/>
              </a:rPr>
              <a:t>КПМ </a:t>
            </a:r>
            <a:r>
              <a:rPr lang="ru-RU" sz="1600" b="1" dirty="0" smtClean="0">
                <a:latin typeface="Oswald" charset="-52"/>
              </a:rPr>
              <a:t>«</a:t>
            </a:r>
            <a:r>
              <a:rPr lang="ru-RU" sz="1600" dirty="0" smtClean="0">
                <a:latin typeface="Oswald" charset="-52"/>
              </a:rPr>
              <a:t>Обеспечение содержания  муниципального казенного учреждения «Управление жилищно-коммунального хозяйства города Урай</a:t>
            </a:r>
            <a:r>
              <a:rPr lang="ru-RU" sz="1600" dirty="0" smtClean="0">
                <a:latin typeface="Oswald" charset="-52"/>
              </a:rPr>
              <a:t>»</a:t>
            </a:r>
            <a:r>
              <a:rPr lang="ru-RU" sz="1600" b="1" dirty="0" smtClean="0">
                <a:latin typeface="Oswald" charset="-52"/>
              </a:rPr>
              <a:t>:</a:t>
            </a:r>
          </a:p>
          <a:p>
            <a:pPr algn="just"/>
            <a:endParaRPr lang="ru-RU" sz="1600" b="1" dirty="0" smtClean="0">
              <a:latin typeface="Oswald" charset="-52"/>
            </a:endParaRPr>
          </a:p>
          <a:p>
            <a:pPr algn="just"/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26,7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27,6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27,6 </a:t>
            </a:r>
            <a:r>
              <a:rPr lang="ru-RU" sz="1600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sz="1600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4800" y="1981200"/>
          <a:ext cx="10896600" cy="7750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8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796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832"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МКУ «Управление жилищно-коммунального хозяйства города Урай»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charset="-52"/>
                        </a:rPr>
                        <a:t>26,7</a:t>
                      </a:r>
                      <a:endParaRPr lang="ru-RU" sz="1400" dirty="0">
                        <a:latin typeface="Oswald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27,6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dirty="0" smtClean="0">
                          <a:latin typeface="Oswald" panose="020B0604020202020204" charset="-52"/>
                        </a:rPr>
                        <a:t>27,6</a:t>
                      </a:r>
                      <a:endParaRPr lang="ru-RU" sz="1400" dirty="0">
                        <a:latin typeface="Oswald" panose="020B0604020202020204" charset="-5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304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err="1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Непрограммные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направления деятельности, 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4800" y="1981200"/>
          <a:ext cx="10896600" cy="350519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8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76131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48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«Обеспечение деятельности органов местного самоуправления», в том числе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34,7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34,8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55486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деятельности Думы города Урай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18,8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7613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обеспечение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деятельности Контрольно-счетной палаты города Урай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16,0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5548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Непрограммное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направление деятельности «Исполнение отдельных расходных обязательств муниципального образования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» , в том числе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: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69,8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140,7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76131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 резервный фонд администрации города Урай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7,9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8,0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0992">
                <a:tc>
                  <a:txBody>
                    <a:bodyPr/>
                    <a:lstStyle/>
                    <a:p>
                      <a:pPr algn="l" fontAlgn="ctr">
                        <a:buFont typeface="Wingdings" pitchFamily="2" charset="2"/>
                        <a:buChar char="v"/>
                      </a:pPr>
                      <a:r>
                        <a:rPr lang="ru-RU" sz="1400" i="0" kern="1200" dirty="0" smtClean="0">
                          <a:solidFill>
                            <a:schemeClr val="dk1"/>
                          </a:solidFill>
                          <a:latin typeface="Oswald" charset="-52"/>
                          <a:ea typeface="+mn-ea"/>
                          <a:cs typeface="+mn-cs"/>
                        </a:rPr>
                        <a:t> условно утвержденные расходы бюджета на первый и второй годы планового периода  (2,5% и 5% соответственно)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0,0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61,9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132,7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1219200"/>
            <a:ext cx="1089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42,5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104,5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175,5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3" cstate="print"/>
          <a:srcRect t="10663" r="48323" b="76542"/>
          <a:stretch>
            <a:fillRect/>
          </a:stretch>
        </p:blipFill>
        <p:spPr bwMode="auto">
          <a:xfrm>
            <a:off x="0" y="152400"/>
            <a:ext cx="9829800" cy="5334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14400" y="533400"/>
            <a:ext cx="9296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dirty="0">
              <a:solidFill>
                <a:schemeClr val="bg1">
                  <a:lumMod val="95000"/>
                </a:schemeClr>
              </a:solidFill>
              <a:latin typeface="Oswald" charset="-52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200" y="304800"/>
            <a:ext cx="8458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Средства на исполнение публичных нормативных обязательств</a:t>
            </a:r>
            <a:r>
              <a:rPr lang="ru-RU" sz="2000" i="1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, млн.рублей</a:t>
            </a:r>
            <a:endParaRPr lang="en-US" sz="2000" i="1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xmlns="" id="{26FBD844-ADA2-4FFC-9BA5-1E2551F23F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3196"/>
            <a:ext cx="1040393" cy="779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Таблица 15"/>
          <p:cNvGraphicFramePr>
            <a:graphicFrameLocks noGrp="1"/>
          </p:cNvGraphicFramePr>
          <p:nvPr/>
        </p:nvGraphicFramePr>
        <p:xfrm>
          <a:off x="304800" y="1981200"/>
          <a:ext cx="10896600" cy="7750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9806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757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084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67968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2026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2027 год (проект)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Oswald" panose="020B0604020202020204" charset="-52"/>
                        </a:rPr>
                        <a:t>2028 год (проект)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Пенсии муниципальным служащим за выслугу лет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Oswald" charset="-52"/>
                          <a:cs typeface="Times New Roman" pitchFamily="18" charset="0"/>
                        </a:rPr>
                        <a:t>15,6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04800" y="1219200"/>
            <a:ext cx="1089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2026 год –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15,6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2027 год –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15,6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млн.рублей;  2028 год –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15,6 </a:t>
            </a:r>
            <a:r>
              <a:rPr lang="ru-RU" dirty="0" smtClean="0">
                <a:solidFill>
                  <a:srgbClr val="0070C0"/>
                </a:solidFill>
                <a:latin typeface="Oswald" charset="-52"/>
                <a:cs typeface="Times New Roman" pitchFamily="18" charset="0"/>
              </a:rPr>
              <a:t>млн.рублей</a:t>
            </a:r>
            <a:endParaRPr lang="ru-RU" b="1" dirty="0">
              <a:solidFill>
                <a:srgbClr val="0070C0"/>
              </a:solidFill>
              <a:latin typeface="Oswald" charset="-5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57564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304800"/>
            <a:ext cx="982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381000"/>
            <a:ext cx="101771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  Объем 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муниципального долга на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2026-2028 </a:t>
            </a:r>
            <a:r>
              <a:rPr lang="ru-RU" sz="2000" dirty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годы, </a:t>
            </a:r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Times New Roman" pitchFamily="18" charset="0"/>
              </a:rPr>
              <a:t>млн.рублей </a:t>
            </a:r>
            <a:endParaRPr lang="ru-RU" sz="2000" dirty="0">
              <a:solidFill>
                <a:schemeClr val="bg1"/>
              </a:solidFill>
              <a:latin typeface="Oswald" charset="-52"/>
              <a:cs typeface="Times New Roman" pitchFamily="18" charset="0"/>
            </a:endParaRPr>
          </a:p>
        </p:txBody>
      </p:sp>
      <p:pic>
        <p:nvPicPr>
          <p:cNvPr id="3075" name="Picture 3" descr="Муниципальный долг Ковдорского района стал меньше - новости Хибины.ru /  Новости за январь 202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76321" y="5085184"/>
            <a:ext cx="2925719" cy="1476000"/>
          </a:xfrm>
          <a:prstGeom prst="rect">
            <a:avLst/>
          </a:prstGeom>
          <a:noFill/>
        </p:spPr>
      </p:pic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685800" y="1828800"/>
          <a:ext cx="9347200" cy="33959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36800"/>
                <a:gridCol w="2336800"/>
                <a:gridCol w="2336800"/>
                <a:gridCol w="2336800"/>
              </a:tblGrid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7468" marR="7468" marT="56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2028 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год </a:t>
                      </a:r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(проект)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7468" marR="7468" marT="5601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Долг муниципального образования на 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01.01.2026,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01.01.2027,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124 932,7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251 998,9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Привлечение кредитов от кредитных организаций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149,2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497,1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kern="1200" dirty="0">
                          <a:solidFill>
                            <a:schemeClr val="tx1"/>
                          </a:solidFill>
                          <a:latin typeface="Oswald" charset="-52"/>
                          <a:ea typeface="+mn-ea"/>
                          <a:cs typeface="Times New Roman" pitchFamily="18" charset="0"/>
                        </a:rPr>
                        <a:t>Погашение кредитов, полученных от кредитных организаций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149,2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 Верхний </a:t>
                      </a:r>
                      <a:r>
                        <a:rPr lang="ru-RU" sz="14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предел муниципального долга на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01.01.2027,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01.01.2028, 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Oswald" charset="-52"/>
                          <a:cs typeface="Times New Roman" pitchFamily="18" charset="0"/>
                        </a:rPr>
                        <a:t>01.01.2029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Oswald" charset="-52"/>
                        <a:cs typeface="Times New Roman" pitchFamily="18" charset="0"/>
                      </a:endParaRPr>
                    </a:p>
                  </a:txBody>
                  <a:tcPr marL="12700" marR="12700" marT="9525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149,7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315,7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latin typeface="Oswald" charset="-52"/>
                          <a:ea typeface="Times New Roman"/>
                          <a:cs typeface="Times New Roman" pitchFamily="18" charset="0"/>
                        </a:rPr>
                        <a:t>497,1</a:t>
                      </a:r>
                      <a:endParaRPr lang="ru-RU" sz="1400" b="0" dirty="0">
                        <a:latin typeface="Oswald" charset="-52"/>
                        <a:ea typeface="Times New Roman"/>
                        <a:cs typeface="Times New Roman" pitchFamily="18" charset="0"/>
                      </a:endParaRPr>
                    </a:p>
                  </a:txBody>
                  <a:tcPr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Y:\Влад\2019\эскизы\зелёная.png"/>
          <p:cNvPicPr>
            <a:picLocks noChangeAspect="1" noChangeArrowheads="1"/>
          </p:cNvPicPr>
          <p:nvPr/>
        </p:nvPicPr>
        <p:blipFill>
          <a:blip r:embed="rId2" cstate="print"/>
          <a:srcRect t="10663" r="48323" b="76543"/>
          <a:stretch>
            <a:fillRect/>
          </a:stretch>
        </p:blipFill>
        <p:spPr bwMode="auto">
          <a:xfrm>
            <a:off x="0" y="188641"/>
            <a:ext cx="9906000" cy="936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431371" y="476672"/>
            <a:ext cx="9239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bg1"/>
                </a:solidFill>
                <a:latin typeface="Oswald" charset="-52"/>
                <a:cs typeface="Arial" pitchFamily="34" charset="0"/>
              </a:rPr>
              <a:t>Контактная информация</a:t>
            </a:r>
            <a:endParaRPr lang="ru-RU" sz="2000" dirty="0">
              <a:solidFill>
                <a:schemeClr val="bg1"/>
              </a:solidFill>
              <a:latin typeface="Oswald" charset="-52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04149" y="1628800"/>
            <a:ext cx="5091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Комитет по финансам администрации города </a:t>
            </a:r>
            <a:r>
              <a:rPr lang="ru-RU" b="1" dirty="0" err="1">
                <a:latin typeface="Oswald" charset="-52"/>
                <a:cs typeface="Arial" pitchFamily="34" charset="0"/>
              </a:rPr>
              <a:t>У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рай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03445" y="2420888"/>
            <a:ext cx="92170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Oswald" charset="-52"/>
                <a:cs typeface="Arial" pitchFamily="34" charset="0"/>
              </a:rPr>
              <a:t>Адрес</a:t>
            </a:r>
            <a:r>
              <a:rPr lang="en-US" sz="2400" b="1" dirty="0" smtClean="0">
                <a:latin typeface="Oswald" charset="-52"/>
                <a:cs typeface="Arial" pitchFamily="34" charset="0"/>
              </a:rPr>
              <a:t>:</a:t>
            </a:r>
            <a:r>
              <a:rPr lang="en-US" b="1" dirty="0" smtClean="0">
                <a:latin typeface="Oswald" charset="-52"/>
                <a:cs typeface="Arial" pitchFamily="34" charset="0"/>
              </a:rPr>
              <a:t>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микрорайон 2, дом 60, город Урай, </a:t>
            </a:r>
            <a:endParaRPr lang="ru-RU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b="1" dirty="0" smtClean="0">
                <a:latin typeface="Oswald" charset="-52"/>
                <a:cs typeface="Arial" pitchFamily="34" charset="0"/>
              </a:rPr>
              <a:t>Тюменская </a:t>
            </a:r>
            <a:r>
              <a:rPr lang="ru-RU" b="1" dirty="0" smtClean="0">
                <a:latin typeface="Oswald" charset="-52"/>
                <a:cs typeface="Arial" pitchFamily="34" charset="0"/>
              </a:rPr>
              <a:t>область, Ханты-Мансийский автономный округ – </a:t>
            </a:r>
            <a:r>
              <a:rPr lang="ru-RU" b="1" dirty="0" err="1" smtClean="0">
                <a:latin typeface="Oswald" charset="-52"/>
                <a:cs typeface="Arial" pitchFamily="34" charset="0"/>
              </a:rPr>
              <a:t>Югра</a:t>
            </a:r>
            <a:r>
              <a:rPr lang="ru-RU" b="1" dirty="0" smtClean="0">
                <a:latin typeface="Oswald" charset="-52"/>
                <a:cs typeface="Arial" pitchFamily="34" charset="0"/>
              </a:rPr>
              <a:t>, 628285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351584" y="335699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b="1" dirty="0" smtClean="0">
                <a:latin typeface="Oswald" charset="-52"/>
                <a:cs typeface="Arial" pitchFamily="34" charset="0"/>
              </a:rPr>
              <a:t>E-mail: komfin@uray.ru</a:t>
            </a:r>
            <a:endParaRPr lang="ru-RU" b="1" dirty="0">
              <a:latin typeface="Oswald" charset="-52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679510" y="3933057"/>
            <a:ext cx="7680853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Председатель комитета – 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Хусаинова Ирина Валериевна,</a:t>
            </a:r>
          </a:p>
          <a:p>
            <a:pPr algn="ctr"/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тел.</a:t>
            </a:r>
            <a:r>
              <a:rPr lang="en-US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:</a:t>
            </a:r>
            <a:r>
              <a:rPr lang="ru-RU" sz="1600" b="1" dirty="0" smtClean="0">
                <a:solidFill>
                  <a:srgbClr val="002060"/>
                </a:solidFill>
                <a:latin typeface="Oswald" charset="-52"/>
                <a:cs typeface="Arial" pitchFamily="34" charset="0"/>
              </a:rPr>
              <a:t> (34676) 2-33-56</a:t>
            </a:r>
          </a:p>
          <a:p>
            <a:pPr algn="ctr"/>
            <a:endParaRPr lang="ru-RU" sz="1600" b="1" dirty="0" smtClean="0">
              <a:latin typeface="Oswald" charset="-52"/>
              <a:cs typeface="Arial" pitchFamily="34" charset="0"/>
            </a:endParaRP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Начальник бюджетного управления –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Зорина Лариса Васильевна,</a:t>
            </a:r>
          </a:p>
          <a:p>
            <a:pPr algn="ctr"/>
            <a:r>
              <a:rPr lang="ru-RU" sz="1600" b="1" dirty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>
                <a:latin typeface="Oswald" charset="-52"/>
                <a:cs typeface="Arial" pitchFamily="34" charset="0"/>
              </a:rPr>
              <a:t> (34676) </a:t>
            </a:r>
            <a:r>
              <a:rPr lang="ru-RU" sz="1600" b="1" dirty="0" smtClean="0">
                <a:latin typeface="Oswald" charset="-52"/>
                <a:cs typeface="Arial" pitchFamily="34" charset="0"/>
              </a:rPr>
              <a:t>2-33-18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Начальник отдела сводного бюджетного планирования -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Щепелина Светлана Евгеньевна</a:t>
            </a:r>
          </a:p>
          <a:p>
            <a:pPr algn="ctr"/>
            <a:r>
              <a:rPr lang="ru-RU" sz="1600" b="1" dirty="0" smtClean="0">
                <a:latin typeface="Oswald" charset="-52"/>
                <a:cs typeface="Arial" pitchFamily="34" charset="0"/>
              </a:rPr>
              <a:t>тел.</a:t>
            </a:r>
            <a:r>
              <a:rPr lang="en-US" sz="1600" b="1" dirty="0" smtClean="0">
                <a:latin typeface="Oswald" charset="-52"/>
                <a:cs typeface="Arial" pitchFamily="34" charset="0"/>
              </a:rPr>
              <a:t>:</a:t>
            </a:r>
            <a:r>
              <a:rPr lang="ru-RU" sz="1600" b="1" dirty="0" smtClean="0">
                <a:latin typeface="Oswald" charset="-52"/>
                <a:cs typeface="Arial" pitchFamily="34" charset="0"/>
              </a:rPr>
              <a:t> (34676) 2-33-18</a:t>
            </a:r>
          </a:p>
          <a:p>
            <a:pPr algn="ctr"/>
            <a:endParaRPr lang="ru-RU" sz="1600" b="1" dirty="0" smtClean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Oswald" charset="-52"/>
              <a:cs typeface="Arial" pitchFamily="34" charset="0"/>
            </a:endParaRPr>
          </a:p>
          <a:p>
            <a:pPr algn="ctr"/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9866</TotalTime>
  <Words>14694</Words>
  <Application>Microsoft Office PowerPoint</Application>
  <PresentationFormat>Произвольный</PresentationFormat>
  <Paragraphs>2776</Paragraphs>
  <Slides>87</Slides>
  <Notes>52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87</vt:i4>
      </vt:variant>
    </vt:vector>
  </HeadingPairs>
  <TitlesOfParts>
    <vt:vector size="95" baseType="lpstr">
      <vt:lpstr>Arial</vt:lpstr>
      <vt:lpstr>Oswald</vt:lpstr>
      <vt:lpstr>Times New Roman</vt:lpstr>
      <vt:lpstr>Calibri</vt:lpstr>
      <vt:lpstr>Wingdings</vt:lpstr>
      <vt:lpstr>SimSun</vt:lpstr>
      <vt:lpstr>Trebuchet MS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10835</dc:creator>
  <cp:lastModifiedBy>ZorinaLV</cp:lastModifiedBy>
  <cp:revision>637</cp:revision>
  <cp:lastPrinted>2025-11-08T17:39:56Z</cp:lastPrinted>
  <dcterms:created xsi:type="dcterms:W3CDTF">2024-08-05T04:42:40Z</dcterms:created>
  <dcterms:modified xsi:type="dcterms:W3CDTF">2025-11-18T07:40:15Z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2024-08-05T00:00:00Z</vt:filetime>
  </property>
</Properties>
</file>