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4"/>
  </p:notesMasterIdLst>
  <p:sldIdLst>
    <p:sldId id="296" r:id="rId2"/>
    <p:sldId id="291" r:id="rId3"/>
    <p:sldId id="297" r:id="rId4"/>
    <p:sldId id="299" r:id="rId5"/>
    <p:sldId id="298" r:id="rId6"/>
    <p:sldId id="300" r:id="rId7"/>
    <p:sldId id="301" r:id="rId8"/>
    <p:sldId id="302" r:id="rId9"/>
    <p:sldId id="303" r:id="rId10"/>
    <p:sldId id="304" r:id="rId11"/>
    <p:sldId id="305" r:id="rId12"/>
    <p:sldId id="306" r:id="rId13"/>
  </p:sldIdLst>
  <p:sldSz cx="12192000" cy="6858000"/>
  <p:notesSz cx="12192000" cy="6858000"/>
  <p:embeddedFontLst>
    <p:embeddedFont>
      <p:font typeface="Calibri" pitchFamily="34" charset="0"/>
      <p:regular r:id="rId15"/>
      <p:bold r:id="rId16"/>
      <p:italic r:id="rId17"/>
      <p:boldItalic r:id="rId18"/>
    </p:embeddedFont>
    <p:embeddedFont>
      <p:font typeface="Oswald" charset="-52"/>
      <p:regular r:id="rId19"/>
      <p:bold r:id="rId20"/>
      <p:italic r:id="rId21"/>
      <p:boldItalic r:id="rId22"/>
    </p:embeddedFont>
    <p:embeddedFont>
      <p:font typeface="Trebuchet MS" pitchFamily="34" charset="0"/>
      <p:regular r:id="rId23"/>
      <p:bold r:id="rId24"/>
      <p:italic r:id="rId25"/>
      <p:boldItalic r:id="rId2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0099FF"/>
    <a:srgbClr val="66CCFF"/>
  </p:clrMru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911" autoAdjust="0"/>
    <p:restoredTop sz="94828" autoAdjust="0"/>
  </p:normalViewPr>
  <p:slideViewPr>
    <p:cSldViewPr>
      <p:cViewPr>
        <p:scale>
          <a:sx n="80" d="100"/>
          <a:sy n="80" d="100"/>
        </p:scale>
        <p:origin x="-2136" y="-9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C6DD8E-C327-43A5-A75F-84DFD9FB8A2C}" type="datetimeFigureOut">
              <a:rPr lang="ru-RU" smtClean="0"/>
              <a:pPr/>
              <a:t>21.11.2025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6422AE-4D6A-4150-952D-79EF560F513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47900" y="1961385"/>
            <a:ext cx="7695438" cy="4854702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49424" y="1962912"/>
            <a:ext cx="7694676" cy="110490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89988" y="1853182"/>
            <a:ext cx="7766304" cy="4963668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56376" y="4687824"/>
            <a:ext cx="236220" cy="249936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6134100" y="4227576"/>
            <a:ext cx="0" cy="441325"/>
          </a:xfrm>
          <a:custGeom>
            <a:avLst/>
            <a:gdLst/>
            <a:ahLst/>
            <a:cxnLst/>
            <a:rect l="l" t="t" r="r" b="b"/>
            <a:pathLst>
              <a:path h="441325">
                <a:moveTo>
                  <a:pt x="0" y="0"/>
                </a:moveTo>
                <a:lnTo>
                  <a:pt x="0" y="440944"/>
                </a:lnTo>
              </a:path>
            </a:pathLst>
          </a:custGeom>
          <a:ln w="12192">
            <a:solidFill>
              <a:srgbClr val="ADADAD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736335" y="3451860"/>
            <a:ext cx="795528" cy="101345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40154" y="620775"/>
            <a:ext cx="9711690" cy="2463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0" b="1" i="0">
                <a:solidFill>
                  <a:srgbClr val="1F55C9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25252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25252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25252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7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32916" y="1132332"/>
            <a:ext cx="10034778" cy="2210308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25468" y="1894332"/>
            <a:ext cx="2695193" cy="221030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27319" y="1894332"/>
            <a:ext cx="1813052" cy="2210308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446775" y="1894332"/>
            <a:ext cx="2779141" cy="221030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25252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738664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2769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377940"/>
            <a:ext cx="2804160" cy="276999"/>
          </a:xfrm>
        </p:spPr>
        <p:txBody>
          <a:bodyPr/>
          <a:lstStyle/>
          <a:p>
            <a:pPr>
              <a:defRPr/>
            </a:pPr>
            <a:fld id="{FB557792-6364-480E-BDCF-31439E9D76FE}" type="datetimeFigureOut">
              <a:rPr lang="ru-RU" smtClean="0"/>
              <a:pPr>
                <a:defRPr/>
              </a:pPr>
              <a:t>21.11.2025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45280" y="6377940"/>
            <a:ext cx="3901440" cy="276999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78240" y="6377940"/>
            <a:ext cx="2804160" cy="276999"/>
          </a:xfrm>
        </p:spPr>
        <p:txBody>
          <a:bodyPr/>
          <a:lstStyle/>
          <a:p>
            <a:pPr>
              <a:defRPr/>
            </a:pPr>
            <a:fld id="{C0865EAE-53FF-40F0-AE16-DC1801C8804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560046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1368" y="326847"/>
            <a:ext cx="1542414" cy="757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rgbClr val="25252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59788" y="2355341"/>
            <a:ext cx="5363845" cy="2105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25252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7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51920" y="1268760"/>
            <a:ext cx="2448272" cy="2016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3" descr="Y:\Влад\2019\эскизы\заставка копия 7-восстановлено1.jpg"/>
          <p:cNvPicPr>
            <a:picLocks noChangeAspect="1" noChangeArrowheads="1"/>
          </p:cNvPicPr>
          <p:nvPr/>
        </p:nvPicPr>
        <p:blipFill>
          <a:blip r:embed="rId2" cstate="print"/>
          <a:srcRect t="82550" r="24800"/>
          <a:stretch>
            <a:fillRect/>
          </a:stretch>
        </p:blipFill>
        <p:spPr bwMode="auto">
          <a:xfrm>
            <a:off x="0" y="5805264"/>
            <a:ext cx="6048773" cy="1052736"/>
          </a:xfrm>
          <a:prstGeom prst="rect">
            <a:avLst/>
          </a:prstGeom>
          <a:noFill/>
        </p:spPr>
      </p:pic>
      <p:pic>
        <p:nvPicPr>
          <p:cNvPr id="6" name="Picture 7" descr="Y:\Влад\2023\Презентации\экономика\город  1.png"/>
          <p:cNvPicPr>
            <a:picLocks noChangeAspect="1" noChangeArrowheads="1"/>
          </p:cNvPicPr>
          <p:nvPr/>
        </p:nvPicPr>
        <p:blipFill>
          <a:blip r:embed="rId3" cstate="print"/>
          <a:srcRect l="66069" t="82815"/>
          <a:stretch>
            <a:fillRect/>
          </a:stretch>
        </p:blipFill>
        <p:spPr bwMode="auto">
          <a:xfrm>
            <a:off x="6037559" y="5677519"/>
            <a:ext cx="3106441" cy="1180481"/>
          </a:xfrm>
          <a:prstGeom prst="rect">
            <a:avLst/>
          </a:prstGeom>
          <a:noFill/>
        </p:spPr>
      </p:pic>
      <p:pic>
        <p:nvPicPr>
          <p:cNvPr id="7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4" cstate="print"/>
          <a:srcRect l="1936" t="2420" r="1543" b="86790"/>
          <a:stretch>
            <a:fillRect/>
          </a:stretch>
        </p:blipFill>
        <p:spPr bwMode="auto">
          <a:xfrm>
            <a:off x="3192462" y="0"/>
            <a:ext cx="8999538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Y:\Влад\Бренд города\первый нефтяной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1035" y="844085"/>
            <a:ext cx="1578840" cy="1518115"/>
          </a:xfrm>
          <a:prstGeom prst="rect">
            <a:avLst/>
          </a:prstGeom>
          <a:noFill/>
        </p:spPr>
      </p:pic>
      <p:pic>
        <p:nvPicPr>
          <p:cNvPr id="11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4" cstate="print"/>
          <a:srcRect l="1936" t="2420" r="63739" b="86790"/>
          <a:stretch>
            <a:fillRect/>
          </a:stretch>
        </p:blipFill>
        <p:spPr bwMode="auto">
          <a:xfrm rot="10800000">
            <a:off x="0" y="-2705"/>
            <a:ext cx="3200400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6" cstate="print"/>
          <a:srcRect t="10663" r="48323" b="76543"/>
          <a:stretch>
            <a:fillRect/>
          </a:stretch>
        </p:blipFill>
        <p:spPr bwMode="auto">
          <a:xfrm>
            <a:off x="0" y="609599"/>
            <a:ext cx="10210799" cy="188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2514600" y="2438400"/>
            <a:ext cx="67056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dirty="0" smtClean="0">
                <a:latin typeface="Oswald" charset="-52"/>
                <a:cs typeface="Times New Roman" panose="02020603050405020304" pitchFamily="18" charset="0"/>
              </a:rPr>
              <a:t>Отчет</a:t>
            </a:r>
          </a:p>
          <a:p>
            <a:pPr algn="ctr">
              <a:defRPr/>
            </a:pPr>
            <a:r>
              <a:rPr lang="ru-RU" sz="3200" dirty="0" smtClean="0">
                <a:latin typeface="Oswald" charset="-52"/>
                <a:cs typeface="Times New Roman" panose="02020603050405020304" pitchFamily="18" charset="0"/>
              </a:rPr>
              <a:t>об исполнении бюджета</a:t>
            </a:r>
          </a:p>
          <a:p>
            <a:pPr algn="ctr">
              <a:defRPr/>
            </a:pPr>
            <a:r>
              <a:rPr lang="ru-RU" sz="3200" dirty="0" smtClean="0">
                <a:latin typeface="Oswald" charset="-52"/>
                <a:cs typeface="Times New Roman" panose="02020603050405020304" pitchFamily="18" charset="0"/>
              </a:rPr>
              <a:t> городского округа Урай</a:t>
            </a:r>
          </a:p>
          <a:p>
            <a:pPr algn="ctr">
              <a:defRPr/>
            </a:pPr>
            <a:r>
              <a:rPr lang="ru-RU" sz="3200" dirty="0" smtClean="0">
                <a:latin typeface="Oswald" charset="-52"/>
                <a:cs typeface="Times New Roman" panose="02020603050405020304" pitchFamily="18" charset="0"/>
              </a:rPr>
              <a:t>Ханты-Мансийского автономного</a:t>
            </a:r>
          </a:p>
          <a:p>
            <a:pPr algn="ctr">
              <a:defRPr/>
            </a:pPr>
            <a:r>
              <a:rPr lang="ru-RU" sz="3200" dirty="0" smtClean="0">
                <a:latin typeface="Oswald" charset="-52"/>
                <a:cs typeface="Times New Roman" panose="02020603050405020304" pitchFamily="18" charset="0"/>
              </a:rPr>
              <a:t> округа - </a:t>
            </a:r>
            <a:r>
              <a:rPr lang="ru-RU" sz="3200" dirty="0" err="1" smtClean="0">
                <a:latin typeface="Oswald" charset="-52"/>
                <a:cs typeface="Times New Roman" panose="02020603050405020304" pitchFamily="18" charset="0"/>
              </a:rPr>
              <a:t>Югры</a:t>
            </a:r>
            <a:endParaRPr lang="ru-RU" sz="3200" dirty="0" smtClean="0">
              <a:latin typeface="Oswald" charset="-52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3200" dirty="0" smtClean="0">
                <a:latin typeface="Oswald" charset="-52"/>
                <a:cs typeface="Times New Roman" panose="02020603050405020304" pitchFamily="18" charset="0"/>
              </a:rPr>
              <a:t> за</a:t>
            </a:r>
            <a:r>
              <a:rPr lang="en-US" sz="3200" dirty="0" smtClean="0">
                <a:latin typeface="Oswald" charset="-52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Oswald" charset="-52"/>
                <a:cs typeface="Times New Roman" panose="02020603050405020304" pitchFamily="18" charset="0"/>
              </a:rPr>
              <a:t>1 полугодие 2025 года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309206" y="5562600"/>
            <a:ext cx="3882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swald" charset="-52"/>
                <a:cs typeface="Times New Roman" panose="02020603050405020304" pitchFamily="18" charset="0"/>
              </a:rPr>
              <a:t>Докладчик - Хусаинова Ирина Валериевна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swald" charset="-5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3" cstate="print"/>
          <a:srcRect t="90633"/>
          <a:stretch>
            <a:fillRect/>
          </a:stretch>
        </p:blipFill>
        <p:spPr bwMode="auto">
          <a:xfrm>
            <a:off x="0" y="6093297"/>
            <a:ext cx="9144000" cy="764704"/>
          </a:xfrm>
          <a:prstGeom prst="rect">
            <a:avLst/>
          </a:prstGeom>
          <a:noFill/>
        </p:spPr>
      </p:pic>
      <p:pic>
        <p:nvPicPr>
          <p:cNvPr id="3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4" cstate="print"/>
          <a:srcRect l="1936" t="2420" r="1543" b="81698"/>
          <a:stretch>
            <a:fillRect/>
          </a:stretch>
        </p:blipFill>
        <p:spPr bwMode="auto">
          <a:xfrm>
            <a:off x="2971800" y="0"/>
            <a:ext cx="8999984" cy="1124744"/>
          </a:xfrm>
          <a:prstGeom prst="rect">
            <a:avLst/>
          </a:prstGeom>
          <a:noFill/>
        </p:spPr>
      </p:pic>
      <p:pic>
        <p:nvPicPr>
          <p:cNvPr id="6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11125200" y="0"/>
            <a:ext cx="934320" cy="1224136"/>
          </a:xfrm>
          <a:prstGeom prst="rect">
            <a:avLst/>
          </a:prstGeom>
          <a:noFill/>
        </p:spPr>
      </p:pic>
      <p:pic>
        <p:nvPicPr>
          <p:cNvPr id="10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3" cstate="print"/>
          <a:srcRect t="90633" r="66667"/>
          <a:stretch>
            <a:fillRect/>
          </a:stretch>
        </p:blipFill>
        <p:spPr bwMode="auto">
          <a:xfrm>
            <a:off x="9144000" y="6093296"/>
            <a:ext cx="3048000" cy="764704"/>
          </a:xfrm>
          <a:prstGeom prst="rect">
            <a:avLst/>
          </a:prstGeom>
          <a:noFill/>
        </p:spPr>
      </p:pic>
      <p:pic>
        <p:nvPicPr>
          <p:cNvPr id="11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4" cstate="print"/>
          <a:srcRect l="1936" t="2420" r="66193" b="81698"/>
          <a:stretch>
            <a:fillRect/>
          </a:stretch>
        </p:blipFill>
        <p:spPr bwMode="auto">
          <a:xfrm>
            <a:off x="0" y="0"/>
            <a:ext cx="2971800" cy="1124744"/>
          </a:xfrm>
          <a:prstGeom prst="rect">
            <a:avLst/>
          </a:prstGeom>
          <a:noFill/>
        </p:spPr>
      </p:pic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6" cstate="print"/>
          <a:srcRect t="10663" r="48323" b="76542"/>
          <a:stretch>
            <a:fillRect/>
          </a:stretch>
        </p:blipFill>
        <p:spPr bwMode="auto">
          <a:xfrm>
            <a:off x="0" y="304800"/>
            <a:ext cx="10820400" cy="95976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838200" y="381000"/>
            <a:ext cx="9296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95000"/>
                  </a:schemeClr>
                </a:solidFill>
                <a:latin typeface="Oswald" charset="-52"/>
                <a:cs typeface="Times New Roman" panose="02020603050405020304" pitchFamily="18" charset="0"/>
              </a:rPr>
              <a:t>Исполнение основных показателей бюджета городского округа Урай на 01.07.2025 года, тыс. рублей</a:t>
            </a:r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pic>
        <p:nvPicPr>
          <p:cNvPr id="5" name="Picture 5" descr="закладка урай copy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304800"/>
            <a:ext cx="767105" cy="10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304799" y="1772816"/>
          <a:ext cx="11582400" cy="3456384"/>
        </p:xfrm>
        <a:graphic>
          <a:graphicData uri="http://schemas.openxmlformats.org/drawingml/2006/table">
            <a:tbl>
              <a:tblPr>
                <a:effectLst>
                  <a:outerShdw blurRad="50800" dist="50800" dir="5400000" algn="ctr" rotWithShape="0">
                    <a:schemeClr val="accent1">
                      <a:lumMod val="20000"/>
                      <a:lumOff val="80000"/>
                    </a:schemeClr>
                  </a:outerShdw>
                </a:effectLst>
              </a:tblPr>
              <a:tblGrid>
                <a:gridCol w="2846522"/>
                <a:gridCol w="1963118"/>
                <a:gridCol w="1864963"/>
                <a:gridCol w="1766807"/>
                <a:gridCol w="1570495"/>
                <a:gridCol w="1570495"/>
              </a:tblGrid>
              <a:tr h="165618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Показатель 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Уточненный план на </a:t>
                      </a: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отчетный период </a:t>
                      </a: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года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Исполнение </a:t>
                      </a: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01.07.2025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отчетного периода 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% исполнения к плану на </a:t>
                      </a: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 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21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792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ДОХОДЫ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5 357 602,7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2 469 418,1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2 494 441,0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101,0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46,6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РАСХОДЫ 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5 949 115,1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2 655 890,2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2 542 027,4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95,7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42,7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ДЕФИЦИТ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-591 512,4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-186 472,1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-47 586,4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8"/>
          <a:stretch>
            <a:fillRect/>
          </a:stretch>
        </p:blipFill>
        <p:spPr bwMode="auto">
          <a:xfrm>
            <a:off x="2971800" y="0"/>
            <a:ext cx="8999984" cy="1124744"/>
          </a:xfrm>
          <a:prstGeom prst="rect">
            <a:avLst/>
          </a:prstGeom>
          <a:noFill/>
        </p:spPr>
      </p:pic>
      <p:pic>
        <p:nvPicPr>
          <p:cNvPr id="6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11125200" y="0"/>
            <a:ext cx="934320" cy="1224136"/>
          </a:xfrm>
          <a:prstGeom prst="rect">
            <a:avLst/>
          </a:prstGeom>
          <a:noFill/>
        </p:spPr>
      </p:pic>
      <p:pic>
        <p:nvPicPr>
          <p:cNvPr id="11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66193" b="81698"/>
          <a:stretch>
            <a:fillRect/>
          </a:stretch>
        </p:blipFill>
        <p:spPr bwMode="auto">
          <a:xfrm>
            <a:off x="0" y="0"/>
            <a:ext cx="2971800" cy="1124744"/>
          </a:xfrm>
          <a:prstGeom prst="rect">
            <a:avLst/>
          </a:prstGeom>
          <a:noFill/>
        </p:spPr>
      </p:pic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5" cstate="print"/>
          <a:srcRect t="10663" r="48323" b="76542"/>
          <a:stretch>
            <a:fillRect/>
          </a:stretch>
        </p:blipFill>
        <p:spPr bwMode="auto">
          <a:xfrm>
            <a:off x="0" y="304800"/>
            <a:ext cx="10668000" cy="95976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066800" y="381000"/>
            <a:ext cx="9296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Анализ поступления налоговых доходов в бюджет городского </a:t>
            </a:r>
          </a:p>
          <a:p>
            <a:r>
              <a:rPr lang="ru-RU" sz="24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округа Урай на 01.07.2025 года</a:t>
            </a:r>
            <a:r>
              <a:rPr lang="en-US" sz="24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, </a:t>
            </a:r>
            <a:r>
              <a:rPr lang="ru-RU" sz="24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 тыс. рублей</a:t>
            </a:r>
            <a:endParaRPr lang="ru-RU" sz="2400" i="1" dirty="0">
              <a:solidFill>
                <a:schemeClr val="bg1"/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pic>
        <p:nvPicPr>
          <p:cNvPr id="5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" y="152400"/>
            <a:ext cx="767105" cy="10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304800" y="1447799"/>
          <a:ext cx="11506199" cy="5229866"/>
        </p:xfrm>
        <a:graphic>
          <a:graphicData uri="http://schemas.openxmlformats.org/drawingml/2006/table">
            <a:tbl>
              <a:tblPr/>
              <a:tblGrid>
                <a:gridCol w="2169204"/>
                <a:gridCol w="1697637"/>
                <a:gridCol w="1509008"/>
                <a:gridCol w="1527561"/>
                <a:gridCol w="1490459"/>
                <a:gridCol w="1509008"/>
                <a:gridCol w="1603322"/>
              </a:tblGrid>
              <a:tr h="12039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Уточненный план на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год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отчетный период 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года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Исполнение </a:t>
                      </a:r>
                      <a:r>
                        <a:rPr lang="ru-RU" sz="1800" b="0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01.07.2</a:t>
                      </a:r>
                      <a:r>
                        <a:rPr lang="ru-RU" sz="18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025 </a:t>
                      </a:r>
                      <a:r>
                        <a:rPr lang="ru-RU" sz="1800" b="0" i="0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1800" b="0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отчетного периода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на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отклонение</a:t>
                      </a:r>
                      <a:r>
                        <a:rPr lang="ru-RU" sz="1800" b="0" i="0" baseline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от плановых назначений на отчетную дату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21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5=4/3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6=4/2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7=4-3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111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НАЛОГОВЫЕ ДОХОДЫ, из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них</a:t>
                      </a: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1 815 538,6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836 157,6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883 260,4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105,6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48,7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+ 47 102,8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111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Налог на доходы физических лиц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1 499 503,2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682 121,1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727 027,9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106,6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48,5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+ 44 906,8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111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Акцизы на нефтепродукты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21 179,3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8 975,2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9 025,2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100,6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42,6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+ 50,0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111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Налоги на совокупный доход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224 208,7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118 208,8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119 661,9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101,2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53,4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+ 1 453,1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21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Налоги на имущество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latin typeface="Oswald" charset="-52"/>
                        </a:rPr>
                        <a:t>55 347,4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latin typeface="Oswald" charset="-52"/>
                        </a:rPr>
                        <a:t>11 557,5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latin typeface="Oswald" charset="-52"/>
                        </a:rPr>
                        <a:t>11 879,9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latin typeface="Oswald" charset="-52"/>
                        </a:rPr>
                        <a:t>102,8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latin typeface="Oswald" charset="-52"/>
                        </a:rPr>
                        <a:t>21,5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+ 322,4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111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Государственная пошлина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15 300,0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15 295,0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15 665,5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102,4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102,4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+ 370,5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8"/>
          <a:stretch>
            <a:fillRect/>
          </a:stretch>
        </p:blipFill>
        <p:spPr bwMode="auto">
          <a:xfrm>
            <a:off x="2971800" y="0"/>
            <a:ext cx="8999984" cy="1124744"/>
          </a:xfrm>
          <a:prstGeom prst="rect">
            <a:avLst/>
          </a:prstGeom>
          <a:noFill/>
        </p:spPr>
      </p:pic>
      <p:pic>
        <p:nvPicPr>
          <p:cNvPr id="6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11125200" y="0"/>
            <a:ext cx="934320" cy="1224136"/>
          </a:xfrm>
          <a:prstGeom prst="rect">
            <a:avLst/>
          </a:prstGeom>
          <a:noFill/>
        </p:spPr>
      </p:pic>
      <p:pic>
        <p:nvPicPr>
          <p:cNvPr id="11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66193" b="81698"/>
          <a:stretch>
            <a:fillRect/>
          </a:stretch>
        </p:blipFill>
        <p:spPr bwMode="auto">
          <a:xfrm>
            <a:off x="0" y="0"/>
            <a:ext cx="2971800" cy="1124744"/>
          </a:xfrm>
          <a:prstGeom prst="rect">
            <a:avLst/>
          </a:prstGeom>
          <a:noFill/>
        </p:spPr>
      </p:pic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5" cstate="print"/>
          <a:srcRect t="10663" r="48323" b="76542"/>
          <a:stretch>
            <a:fillRect/>
          </a:stretch>
        </p:blipFill>
        <p:spPr bwMode="auto">
          <a:xfrm>
            <a:off x="0" y="152400"/>
            <a:ext cx="10515600" cy="95976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762000" y="304800"/>
            <a:ext cx="9296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Анализ поступления неналоговых доходов в бюджет городского </a:t>
            </a:r>
          </a:p>
          <a:p>
            <a:r>
              <a:rPr lang="ru-RU" sz="24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округа Урай на 01.07.2025 года</a:t>
            </a:r>
            <a:r>
              <a:rPr lang="en-US" sz="24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, </a:t>
            </a:r>
            <a:r>
              <a:rPr lang="ru-RU" sz="24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 тыс. рублей</a:t>
            </a:r>
            <a:endParaRPr lang="ru-RU" sz="2400" i="1" dirty="0">
              <a:solidFill>
                <a:schemeClr val="bg1"/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pic>
        <p:nvPicPr>
          <p:cNvPr id="5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52400"/>
            <a:ext cx="767105" cy="10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304801" y="1191229"/>
          <a:ext cx="11582400" cy="5617208"/>
        </p:xfrm>
        <a:graphic>
          <a:graphicData uri="http://schemas.openxmlformats.org/drawingml/2006/table">
            <a:tbl>
              <a:tblPr/>
              <a:tblGrid>
                <a:gridCol w="2857994"/>
                <a:gridCol w="1291425"/>
                <a:gridCol w="1459362"/>
                <a:gridCol w="1459362"/>
                <a:gridCol w="1546268"/>
                <a:gridCol w="1436433"/>
                <a:gridCol w="1531556"/>
              </a:tblGrid>
              <a:tr h="10948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Уточненный план 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 2025 год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отчетный период </a:t>
                      </a:r>
                      <a:endParaRPr lang="ru-RU" sz="1600" b="0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года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Исполнение на 01.07.</a:t>
                      </a: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2025 года</a:t>
                      </a:r>
                      <a:endParaRPr lang="ru-RU" sz="1600" b="0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отчетного периода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на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отклонение</a:t>
                      </a:r>
                      <a:r>
                        <a:rPr lang="ru-RU" sz="1600" b="0" i="0" baseline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от плановых назначений на отчетную дату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502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5=4/3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6=4/2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7=4-3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943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НЕНАЛОГОВЫЕ ДОХОДЫ, из них: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175 704,0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85 461,0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86 878,8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101,7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49,4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+ 1 417,8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227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Доходы от использования муниципального имущества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138 758,4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64 069,4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64 569,0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100,8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46,5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+ 499,6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532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146,3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103,3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85,4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82,7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58,4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- 17,9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837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Доходы от оказания платных услуг (работ) и компенсации затрат государства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2 753,5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2 647,0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2 992,7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113,1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108,7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+ 345,7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059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30 383,3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16 786,9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17 052,3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101,6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56,1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+ 265,4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947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Штрафы, санкции, возмещение ущерба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3 567,4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1 759,3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2 084,2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118,5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58,4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+ 324,9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4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Прочие неналоговые доходы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95,1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95,1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95,2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100,1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100,1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+ 0,1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8"/>
          <a:stretch>
            <a:fillRect/>
          </a:stretch>
        </p:blipFill>
        <p:spPr bwMode="auto">
          <a:xfrm>
            <a:off x="2971800" y="0"/>
            <a:ext cx="8999984" cy="1124744"/>
          </a:xfrm>
          <a:prstGeom prst="rect">
            <a:avLst/>
          </a:prstGeom>
          <a:noFill/>
        </p:spPr>
      </p:pic>
      <p:pic>
        <p:nvPicPr>
          <p:cNvPr id="6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11125200" y="0"/>
            <a:ext cx="934320" cy="1224136"/>
          </a:xfrm>
          <a:prstGeom prst="rect">
            <a:avLst/>
          </a:prstGeom>
          <a:noFill/>
        </p:spPr>
      </p:pic>
      <p:pic>
        <p:nvPicPr>
          <p:cNvPr id="11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66193" b="81698"/>
          <a:stretch>
            <a:fillRect/>
          </a:stretch>
        </p:blipFill>
        <p:spPr bwMode="auto">
          <a:xfrm>
            <a:off x="0" y="0"/>
            <a:ext cx="2971800" cy="1124744"/>
          </a:xfrm>
          <a:prstGeom prst="rect">
            <a:avLst/>
          </a:prstGeom>
          <a:noFill/>
        </p:spPr>
      </p:pic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5" cstate="print"/>
          <a:srcRect t="10663" r="48323" b="76542"/>
          <a:stretch>
            <a:fillRect/>
          </a:stretch>
        </p:blipFill>
        <p:spPr bwMode="auto">
          <a:xfrm>
            <a:off x="0" y="228600"/>
            <a:ext cx="10515600" cy="95976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pic>
        <p:nvPicPr>
          <p:cNvPr id="5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" y="0"/>
            <a:ext cx="767105" cy="10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304800" y="1295400"/>
          <a:ext cx="11506200" cy="4925906"/>
        </p:xfrm>
        <a:graphic>
          <a:graphicData uri="http://schemas.openxmlformats.org/drawingml/2006/table">
            <a:tbl>
              <a:tblPr/>
              <a:tblGrid>
                <a:gridCol w="3125409"/>
                <a:gridCol w="1449762"/>
                <a:gridCol w="1268540"/>
                <a:gridCol w="1359151"/>
                <a:gridCol w="1540371"/>
                <a:gridCol w="1359151"/>
                <a:gridCol w="1403816"/>
              </a:tblGrid>
              <a:tr h="10126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Уточненный план 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год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отчетный период </a:t>
                      </a:r>
                      <a:endParaRPr lang="ru-RU" sz="1600" b="0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года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Исполнение на 01.07.</a:t>
                      </a: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2025 года</a:t>
                      </a:r>
                      <a:endParaRPr lang="ru-RU" sz="1600" b="0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отчетного периода </a:t>
                      </a:r>
                      <a:endParaRPr lang="ru-RU" sz="1600" b="0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на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отклонение</a:t>
                      </a:r>
                      <a:r>
                        <a:rPr lang="ru-RU" sz="1600" b="0" i="0" baseline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от плановых назначений на отчетную дату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800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5=4/3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6=4/2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7=4-3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063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БЕЗВОЗМЕЗДНЫЕ 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ПОСТУПЛЕНИЯ, 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из 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них: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8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366  360,1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1 547 799,5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1 524 301,8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98,5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45,3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- 23 497,7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063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Дотации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182 125,3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88 073,4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88 073,4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0,0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137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Субсидии 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1 348 131,6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477 411,7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469 954,5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98,4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34,9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- 7 457,2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137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Субвенции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1 733 245,6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938 237,9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922 606,2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98,3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53,2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- 15 631,7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137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Иные межбюджетные трансферты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80 722,7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47 829,6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47 185,9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98,7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58,5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- 643,7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137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Прочие безвозмездные поступления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25 973,0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85,0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320,0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8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3,8 раза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1,2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+ 235,0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075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Возврат остатков субсидий, субвенций и иных межбюджетных трансфертов, имеющих целевое назначение, прошлых 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лет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- 3 838,1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- 3 838,1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- 3 838,2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- 0,1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1066800" y="381000"/>
            <a:ext cx="9753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Анализ безвозмездных поступлений в бюджет городского округа</a:t>
            </a:r>
          </a:p>
          <a:p>
            <a:r>
              <a:rPr lang="ru-RU" sz="24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Урай на 01.07.2025 года,  тыс. </a:t>
            </a:r>
            <a:r>
              <a:rPr lang="ru-RU" sz="2400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рублей</a:t>
            </a:r>
            <a:endParaRPr lang="ru-RU" sz="2400" dirty="0">
              <a:solidFill>
                <a:schemeClr val="bg1"/>
              </a:solidFill>
              <a:latin typeface="Oswald" charset="-5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8"/>
          <a:stretch>
            <a:fillRect/>
          </a:stretch>
        </p:blipFill>
        <p:spPr bwMode="auto">
          <a:xfrm>
            <a:off x="2971800" y="0"/>
            <a:ext cx="8999984" cy="1124744"/>
          </a:xfrm>
          <a:prstGeom prst="rect">
            <a:avLst/>
          </a:prstGeom>
          <a:noFill/>
        </p:spPr>
      </p:pic>
      <p:pic>
        <p:nvPicPr>
          <p:cNvPr id="6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11125200" y="0"/>
            <a:ext cx="934320" cy="1224136"/>
          </a:xfrm>
          <a:prstGeom prst="rect">
            <a:avLst/>
          </a:prstGeom>
          <a:noFill/>
        </p:spPr>
      </p:pic>
      <p:pic>
        <p:nvPicPr>
          <p:cNvPr id="11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66193" b="81698"/>
          <a:stretch>
            <a:fillRect/>
          </a:stretch>
        </p:blipFill>
        <p:spPr bwMode="auto">
          <a:xfrm>
            <a:off x="0" y="0"/>
            <a:ext cx="2971800" cy="1124744"/>
          </a:xfrm>
          <a:prstGeom prst="rect">
            <a:avLst/>
          </a:prstGeom>
          <a:noFill/>
        </p:spPr>
      </p:pic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5" cstate="print"/>
          <a:srcRect t="10663" r="48323" b="76542"/>
          <a:stretch>
            <a:fillRect/>
          </a:stretch>
        </p:blipFill>
        <p:spPr bwMode="auto">
          <a:xfrm>
            <a:off x="0" y="304800"/>
            <a:ext cx="10744200" cy="95976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pic>
        <p:nvPicPr>
          <p:cNvPr id="5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04800"/>
            <a:ext cx="767105" cy="10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990600" y="457200"/>
            <a:ext cx="9906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Исполнение расходов бюджета городского округа  Урай на 01.07.2025 года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по программным и </a:t>
            </a:r>
            <a:r>
              <a:rPr lang="ru-RU" sz="2400" dirty="0" err="1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непрограммным</a:t>
            </a:r>
            <a:r>
              <a:rPr lang="ru-RU" sz="2400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 направлениям деятельности, тыс. рублей</a:t>
            </a:r>
            <a:endParaRPr lang="ru-RU" sz="2400" dirty="0">
              <a:solidFill>
                <a:schemeClr val="bg1"/>
              </a:solidFill>
              <a:latin typeface="Oswald" charset="-52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04799" y="1905000"/>
          <a:ext cx="11456169" cy="4135338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3398016"/>
                <a:gridCol w="1844637"/>
                <a:gridCol w="1557583"/>
                <a:gridCol w="1555022"/>
                <a:gridCol w="1547533"/>
                <a:gridCol w="1553378"/>
              </a:tblGrid>
              <a:tr h="16541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Уточненный план 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 2025 год</a:t>
                      </a: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  <a:r>
                        <a:rPr lang="ru-RU" sz="2000" b="0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отчетный период </a:t>
                      </a:r>
                      <a:endParaRPr lang="ru-RU" sz="2000" b="0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года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Исполнение на</a:t>
                      </a:r>
                      <a:r>
                        <a:rPr lang="ru-RU" sz="2000" b="0" i="0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01.07.2025</a:t>
                      </a:r>
                      <a:endParaRPr lang="ru-RU" sz="2000" b="0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отчетного периода </a:t>
                      </a:r>
                      <a:endParaRPr lang="ru-RU" sz="2000" b="0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на 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26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5=4/3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6=4/2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5498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Расходы бюджета – всего, в том числе</a:t>
                      </a:r>
                      <a:r>
                        <a:rPr lang="en-US" sz="20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: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5 949 115,1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2 655 890,2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2 542 027,4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95,7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42,7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6409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 в</a:t>
                      </a:r>
                      <a:r>
                        <a:rPr lang="ru-RU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рамках муниципальных программ муниципального образования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5 881 493,4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2 628</a:t>
                      </a:r>
                      <a:r>
                        <a:rPr lang="ru-RU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885,3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2 518 351,8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95,8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42,8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3333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по </a:t>
                      </a:r>
                      <a:r>
                        <a:rPr lang="ru-RU" sz="20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непрограммным</a:t>
                      </a:r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направлениям </a:t>
                      </a:r>
                      <a:r>
                        <a:rPr lang="ru-RU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деятельности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67 621,7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27 004,9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23 675,6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87,7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35,0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8"/>
          <a:stretch>
            <a:fillRect/>
          </a:stretch>
        </p:blipFill>
        <p:spPr bwMode="auto">
          <a:xfrm>
            <a:off x="2971800" y="0"/>
            <a:ext cx="8999984" cy="1124744"/>
          </a:xfrm>
          <a:prstGeom prst="rect">
            <a:avLst/>
          </a:prstGeom>
          <a:noFill/>
        </p:spPr>
      </p:pic>
      <p:pic>
        <p:nvPicPr>
          <p:cNvPr id="6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11125200" y="0"/>
            <a:ext cx="934320" cy="1224136"/>
          </a:xfrm>
          <a:prstGeom prst="rect">
            <a:avLst/>
          </a:prstGeom>
          <a:noFill/>
        </p:spPr>
      </p:pic>
      <p:pic>
        <p:nvPicPr>
          <p:cNvPr id="11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66193" b="81698"/>
          <a:stretch>
            <a:fillRect/>
          </a:stretch>
        </p:blipFill>
        <p:spPr bwMode="auto">
          <a:xfrm>
            <a:off x="0" y="0"/>
            <a:ext cx="2971800" cy="1124744"/>
          </a:xfrm>
          <a:prstGeom prst="rect">
            <a:avLst/>
          </a:prstGeom>
          <a:noFill/>
        </p:spPr>
      </p:pic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5" cstate="print"/>
          <a:srcRect t="10663" r="48323" b="76542"/>
          <a:stretch>
            <a:fillRect/>
          </a:stretch>
        </p:blipFill>
        <p:spPr bwMode="auto">
          <a:xfrm>
            <a:off x="0" y="304800"/>
            <a:ext cx="10287000" cy="95976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pic>
        <p:nvPicPr>
          <p:cNvPr id="5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04800"/>
            <a:ext cx="767105" cy="10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838200" y="457200"/>
            <a:ext cx="9525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 на 01.07.2025 года, тыс. рублей</a:t>
            </a:r>
            <a:endParaRPr lang="ru-RU" sz="2400" dirty="0">
              <a:solidFill>
                <a:schemeClr val="bg1"/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04800" y="1981200"/>
          <a:ext cx="11506200" cy="3995573"/>
        </p:xfrm>
        <a:graphic>
          <a:graphicData uri="http://schemas.openxmlformats.org/drawingml/2006/table">
            <a:tbl>
              <a:tblPr/>
              <a:tblGrid>
                <a:gridCol w="371168"/>
                <a:gridCol w="4361220"/>
                <a:gridCol w="1391879"/>
                <a:gridCol w="1299087"/>
                <a:gridCol w="1299087"/>
                <a:gridCol w="1577463"/>
                <a:gridCol w="1206296"/>
              </a:tblGrid>
              <a:tr h="8798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600" b="1" i="0" u="none" strike="noStrike" dirty="0" err="1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600" b="1" i="0" u="none" strike="noStrike" dirty="0" err="1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Наименование программы</a:t>
                      </a:r>
                    </a:p>
                  </a:txBody>
                  <a:tcPr marL="7891" marR="7891" marT="78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Уточненный план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год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отчетный период </a:t>
                      </a:r>
                      <a:endParaRPr lang="ru-RU" sz="1600" b="0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года</a:t>
                      </a:r>
                    </a:p>
                  </a:txBody>
                  <a:tcPr marL="68260" marR="6826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Исполнено на 01.07.2</a:t>
                      </a: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025</a:t>
                      </a:r>
                      <a:r>
                        <a:rPr lang="ru-RU" sz="1600" b="0" i="0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b="0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отчетного периода </a:t>
                      </a:r>
                      <a:endParaRPr lang="ru-RU" sz="1600" b="0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на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606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6=5/4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7=5/3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3209">
                <a:tc>
                  <a:txBody>
                    <a:bodyPr/>
                    <a:lstStyle/>
                    <a:p>
                      <a:pPr algn="l" fontAlgn="b"/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Расходы в рамках </a:t>
                      </a: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17-и 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муниципальных</a:t>
                      </a:r>
                      <a:r>
                        <a:rPr lang="ru-RU" sz="1600" b="1" i="0" u="none" strike="noStrike" baseline="0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программ, в том числе</a:t>
                      </a:r>
                      <a:r>
                        <a:rPr lang="en-US" sz="1600" b="1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: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0418"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Исполнение на 100%</a:t>
                      </a:r>
                      <a:r>
                        <a:rPr lang="ru-RU" sz="1600" b="1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(3 МП)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20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1.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МП «Развитие физической культуры, спорта и туризма в городе Урай и укрепление здоровья граждан города Урай» 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280 541,8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139 143,2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139 143,2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49,6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20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2.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МП «Развитие гражданского общества на территории города Урай» 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23 119,5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6 347,3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6 347,3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27,5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20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3.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МП «Развитие малого и среднего предпринимательства, потребительского рынка и сельскохозяйственных товаропроизводителей города Урай»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68 736,1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ru-RU" sz="16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250,3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20 250,3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29,5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8"/>
          <a:stretch>
            <a:fillRect/>
          </a:stretch>
        </p:blipFill>
        <p:spPr bwMode="auto">
          <a:xfrm>
            <a:off x="2971800" y="0"/>
            <a:ext cx="8999984" cy="1124744"/>
          </a:xfrm>
          <a:prstGeom prst="rect">
            <a:avLst/>
          </a:prstGeom>
          <a:noFill/>
        </p:spPr>
      </p:pic>
      <p:pic>
        <p:nvPicPr>
          <p:cNvPr id="6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11125200" y="0"/>
            <a:ext cx="934320" cy="1224136"/>
          </a:xfrm>
          <a:prstGeom prst="rect">
            <a:avLst/>
          </a:prstGeom>
          <a:noFill/>
        </p:spPr>
      </p:pic>
      <p:pic>
        <p:nvPicPr>
          <p:cNvPr id="11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66193" b="81698"/>
          <a:stretch>
            <a:fillRect/>
          </a:stretch>
        </p:blipFill>
        <p:spPr bwMode="auto">
          <a:xfrm>
            <a:off x="0" y="0"/>
            <a:ext cx="2971800" cy="1124744"/>
          </a:xfrm>
          <a:prstGeom prst="rect">
            <a:avLst/>
          </a:prstGeom>
          <a:noFill/>
        </p:spPr>
      </p:pic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5" cstate="print"/>
          <a:srcRect t="10663" r="48323" b="76542"/>
          <a:stretch>
            <a:fillRect/>
          </a:stretch>
        </p:blipFill>
        <p:spPr bwMode="auto">
          <a:xfrm>
            <a:off x="0" y="152400"/>
            <a:ext cx="10515600" cy="95976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pic>
        <p:nvPicPr>
          <p:cNvPr id="5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0"/>
            <a:ext cx="767105" cy="10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1219200" y="304800"/>
            <a:ext cx="9601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 на 01.07.2025 года, тыс. рублей</a:t>
            </a:r>
            <a:endParaRPr lang="ru-RU" sz="2400" dirty="0">
              <a:solidFill>
                <a:schemeClr val="bg1"/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04800" y="1143000"/>
          <a:ext cx="11582401" cy="5514661"/>
        </p:xfrm>
        <a:graphic>
          <a:graphicData uri="http://schemas.openxmlformats.org/drawingml/2006/table">
            <a:tbl>
              <a:tblPr/>
              <a:tblGrid>
                <a:gridCol w="373626"/>
                <a:gridCol w="4390101"/>
                <a:gridCol w="1401098"/>
                <a:gridCol w="1307690"/>
                <a:gridCol w="1307690"/>
                <a:gridCol w="1587910"/>
                <a:gridCol w="1214286"/>
              </a:tblGrid>
              <a:tr h="11291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600" b="1" i="0" u="none" strike="noStrike" dirty="0" err="1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600" b="1" i="0" u="none" strike="noStrike" dirty="0" err="1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Наименование программы</a:t>
                      </a:r>
                    </a:p>
                  </a:txBody>
                  <a:tcPr marL="7891" marR="7891" marT="78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Уточненный план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год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отчетный период </a:t>
                      </a:r>
                      <a:endParaRPr lang="ru-RU" sz="1600" b="0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года</a:t>
                      </a:r>
                    </a:p>
                  </a:txBody>
                  <a:tcPr marL="68260" marR="6826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Исполнено на 01.07.2</a:t>
                      </a: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025</a:t>
                      </a:r>
                      <a:r>
                        <a:rPr lang="ru-RU" sz="1600" b="0" i="0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b="0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отчетного периода </a:t>
                      </a:r>
                      <a:endParaRPr lang="ru-RU" sz="1600" b="0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на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999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6=5/4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7=5/3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7374"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Исполнение более 95%</a:t>
                      </a:r>
                      <a:r>
                        <a:rPr lang="ru-RU" sz="1600" b="1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(8 МП)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558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1.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МП «Управление муниципальными финансами в городе Урай» </a:t>
                      </a:r>
                      <a:endParaRPr lang="ru-RU" sz="15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38 753,3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18 273,1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18 255,4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99,9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47,1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558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МП «Формирование комфортной городской среды города Урай»</a:t>
                      </a:r>
                      <a:endParaRPr lang="ru-RU" sz="15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78 995,6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11 809,5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11 749,4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99,5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14,9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558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МП «Охрана окружающей среды в границах города Урай» </a:t>
                      </a:r>
                      <a:endParaRPr lang="ru-RU" sz="15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10 084,3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5,5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5,4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98,2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0,1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558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4.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МП «Защита населения и территории от чрезвычайных ситуаций, совершенствование гражданской обороны и обеспечение первичных мер пожарной безопасности» </a:t>
                      </a:r>
                      <a:endParaRPr lang="ru-RU" sz="15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38 433,4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16 807,2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16 482,4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98,1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42,9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558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5.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МП «Развитие образования и молодежной политики в городе Урай» </a:t>
                      </a:r>
                      <a:endParaRPr lang="ru-RU" sz="15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2 999 490,8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1 526 660,1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1 491 828,6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97,7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49,7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558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МП «Улучшение жилищных условий жителей, проживающих на территории муниципального образования город Урай» </a:t>
                      </a:r>
                      <a:endParaRPr lang="ru-RU" sz="15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263 876,8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65 688,3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63 632,5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96,9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24,1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558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7.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МП «Обеспечение градостроительной деятельности на территории города Урай» </a:t>
                      </a:r>
                      <a:endParaRPr lang="ru-RU" sz="15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127 644,5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28 302,2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27 229,2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96,2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21,3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558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8.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МП «Культура города Урай» </a:t>
                      </a:r>
                      <a:endParaRPr lang="ru-RU" sz="15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406 931,1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181 915,0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173 493,3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95,4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42,6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8"/>
          <a:stretch>
            <a:fillRect/>
          </a:stretch>
        </p:blipFill>
        <p:spPr bwMode="auto">
          <a:xfrm>
            <a:off x="2971800" y="0"/>
            <a:ext cx="8999984" cy="1124744"/>
          </a:xfrm>
          <a:prstGeom prst="rect">
            <a:avLst/>
          </a:prstGeom>
          <a:noFill/>
        </p:spPr>
      </p:pic>
      <p:pic>
        <p:nvPicPr>
          <p:cNvPr id="6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11125200" y="0"/>
            <a:ext cx="934320" cy="1224136"/>
          </a:xfrm>
          <a:prstGeom prst="rect">
            <a:avLst/>
          </a:prstGeom>
          <a:noFill/>
        </p:spPr>
      </p:pic>
      <p:pic>
        <p:nvPicPr>
          <p:cNvPr id="11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66193" b="81698"/>
          <a:stretch>
            <a:fillRect/>
          </a:stretch>
        </p:blipFill>
        <p:spPr bwMode="auto">
          <a:xfrm>
            <a:off x="0" y="0"/>
            <a:ext cx="2971800" cy="1124744"/>
          </a:xfrm>
          <a:prstGeom prst="rect">
            <a:avLst/>
          </a:prstGeom>
          <a:noFill/>
        </p:spPr>
      </p:pic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5" cstate="print"/>
          <a:srcRect t="10663" r="48323" b="76542"/>
          <a:stretch>
            <a:fillRect/>
          </a:stretch>
        </p:blipFill>
        <p:spPr bwMode="auto">
          <a:xfrm>
            <a:off x="0" y="228600"/>
            <a:ext cx="10668000" cy="95976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pic>
        <p:nvPicPr>
          <p:cNvPr id="5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" y="152400"/>
            <a:ext cx="767105" cy="10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1066800" y="381000"/>
            <a:ext cx="9677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 на 01.07.2025 года, тыс. рублей</a:t>
            </a:r>
            <a:endParaRPr lang="ru-RU" sz="2400" dirty="0">
              <a:solidFill>
                <a:schemeClr val="bg1"/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04800" y="1295400"/>
          <a:ext cx="11582398" cy="5334002"/>
        </p:xfrm>
        <a:graphic>
          <a:graphicData uri="http://schemas.openxmlformats.org/drawingml/2006/table">
            <a:tbl>
              <a:tblPr/>
              <a:tblGrid>
                <a:gridCol w="373626"/>
                <a:gridCol w="4390101"/>
                <a:gridCol w="1401097"/>
                <a:gridCol w="1307690"/>
                <a:gridCol w="1307690"/>
                <a:gridCol w="1587909"/>
                <a:gridCol w="1214285"/>
              </a:tblGrid>
              <a:tr h="12355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600" b="1" i="0" u="none" strike="noStrike" dirty="0" err="1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600" b="1" i="0" u="none" strike="noStrike" dirty="0" err="1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Наименование программы</a:t>
                      </a:r>
                    </a:p>
                  </a:txBody>
                  <a:tcPr marL="7891" marR="7891" marT="78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Уточненный план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год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отчетный период </a:t>
                      </a:r>
                      <a:endParaRPr lang="ru-RU" sz="1600" b="0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года</a:t>
                      </a:r>
                    </a:p>
                  </a:txBody>
                  <a:tcPr marL="68260" marR="6826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Исполнено на 01.07.2</a:t>
                      </a: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025</a:t>
                      </a:r>
                      <a:r>
                        <a:rPr lang="ru-RU" sz="1600" b="0" i="0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b="0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отчетного периода </a:t>
                      </a:r>
                      <a:endParaRPr lang="ru-RU" sz="1600" b="0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на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978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6=5/4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5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7=5/3</a:t>
                      </a: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6339"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Исполнение более 90% (3 МП)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5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046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МП «Укрепление межнационального</a:t>
                      </a:r>
                      <a:r>
                        <a:rPr lang="ru-RU" sz="150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и межконфессионального согласия, профилактика экстремизма на территории города Урай»</a:t>
                      </a:r>
                      <a:endParaRPr lang="ru-RU" sz="15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842,7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385,7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355,7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92,2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42,2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24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МП «Совершенствование и развитие муниципального управления в городе Урай» </a:t>
                      </a:r>
                      <a:endParaRPr lang="ru-RU" sz="15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556 464,6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287 226,3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260</a:t>
                      </a:r>
                      <a:r>
                        <a:rPr lang="ru-RU" sz="160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870,4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90,8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46,9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331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МП «Развитие жилищно-коммунального комплекса и повышение энергетической эффективности в городе Урай»</a:t>
                      </a:r>
                      <a:endParaRPr lang="ru-RU" sz="15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691 983,7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284 000,4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255 632,4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90,0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36,9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7039">
                <a:tc gridSpan="7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Исполнение менее 90% (3 МП)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739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МП «Профилактика правонарушений</a:t>
                      </a:r>
                      <a:r>
                        <a:rPr lang="ru-RU" sz="150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на территории города Урай»</a:t>
                      </a:r>
                      <a:endParaRPr lang="ru-RU" sz="15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8 228,3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4 785,4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4 206,2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87,9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51,1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92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МП</a:t>
                      </a:r>
                      <a:r>
                        <a:rPr lang="ru-RU" sz="150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«Информационное общество – Урай»</a:t>
                      </a:r>
                      <a:endParaRPr lang="ru-RU" sz="15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22 099,8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9 964,3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8 265,7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83,0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37,4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156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МП «Развитие транспортной системы города Урай» </a:t>
                      </a:r>
                      <a:endParaRPr lang="ru-RU" sz="15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265 267,1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27 321,5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20 604,4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75,4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7,8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8"/>
          <a:stretch>
            <a:fillRect/>
          </a:stretch>
        </p:blipFill>
        <p:spPr bwMode="auto">
          <a:xfrm>
            <a:off x="2971800" y="0"/>
            <a:ext cx="8999984" cy="1124744"/>
          </a:xfrm>
          <a:prstGeom prst="rect">
            <a:avLst/>
          </a:prstGeom>
          <a:noFill/>
        </p:spPr>
      </p:pic>
      <p:pic>
        <p:nvPicPr>
          <p:cNvPr id="6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11125200" y="0"/>
            <a:ext cx="934320" cy="1224136"/>
          </a:xfrm>
          <a:prstGeom prst="rect">
            <a:avLst/>
          </a:prstGeom>
          <a:noFill/>
        </p:spPr>
      </p:pic>
      <p:pic>
        <p:nvPicPr>
          <p:cNvPr id="11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66193" b="81698"/>
          <a:stretch>
            <a:fillRect/>
          </a:stretch>
        </p:blipFill>
        <p:spPr bwMode="auto">
          <a:xfrm>
            <a:off x="0" y="0"/>
            <a:ext cx="2971800" cy="1124744"/>
          </a:xfrm>
          <a:prstGeom prst="rect">
            <a:avLst/>
          </a:prstGeom>
          <a:noFill/>
        </p:spPr>
      </p:pic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5" cstate="print"/>
          <a:srcRect t="10663" r="48323" b="76542"/>
          <a:stretch>
            <a:fillRect/>
          </a:stretch>
        </p:blipFill>
        <p:spPr bwMode="auto">
          <a:xfrm>
            <a:off x="152400" y="152400"/>
            <a:ext cx="10287000" cy="95976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pic>
        <p:nvPicPr>
          <p:cNvPr id="5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228600"/>
            <a:ext cx="767105" cy="10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914400" y="304800"/>
            <a:ext cx="8915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Информация о реализации национальных (региональных) проектов </a:t>
            </a:r>
          </a:p>
          <a:p>
            <a:r>
              <a:rPr lang="ru-RU" sz="24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на 01.07.2025 года,  тыс. рублей</a:t>
            </a:r>
            <a:endParaRPr lang="ru-RU" sz="24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304800" y="1295400"/>
          <a:ext cx="11582400" cy="5215355"/>
        </p:xfrm>
        <a:graphic>
          <a:graphicData uri="http://schemas.openxmlformats.org/drawingml/2006/table">
            <a:tbl>
              <a:tblPr/>
              <a:tblGrid>
                <a:gridCol w="5486400"/>
                <a:gridCol w="1295400"/>
                <a:gridCol w="1143000"/>
                <a:gridCol w="1260040"/>
                <a:gridCol w="1258973"/>
                <a:gridCol w="1138587"/>
              </a:tblGrid>
              <a:tr h="11258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национального / регионального проекта</a:t>
                      </a:r>
                    </a:p>
                  </a:txBody>
                  <a:tcPr marL="6842" marR="6842" marT="6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Уточненный план на 2025 год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отчетный период 2025 года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Исполнение на 01.07.2025</a:t>
                      </a:r>
                      <a:endParaRPr lang="ru-RU" sz="1600" b="0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отчетного периода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года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на 2025 год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</a:rPr>
                        <a:t>  Всего на реализацию проектов:</a:t>
                      </a:r>
                    </a:p>
                  </a:txBody>
                  <a:tcPr marL="6842" marR="6842" marT="6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232 380,8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48 106,7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47 158,1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98,0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20,3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  1. Национальный проект «Молодежь и дети»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72 259,1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44 900,9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43 952,3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97,9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60,8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600" b="0" i="1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 РП «Россия –страна</a:t>
                      </a:r>
                      <a:r>
                        <a:rPr lang="ru-RU" sz="1600" b="0" i="1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 возможностей» (спец.одежда для участников молодежных трудовых отрядов)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714,3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714,3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714,3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100,0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100,0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74953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600" b="0" i="1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 РП «Педагоги и наставники» (</a:t>
                      </a:r>
                      <a:r>
                        <a:rPr lang="ru-RU" sz="1600" b="0" i="1" u="none" strike="noStrike" dirty="0" err="1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зар</a:t>
                      </a:r>
                      <a:r>
                        <a:rPr lang="ru-RU" sz="1600" b="0" i="1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./плата советников директора по воспитанию и взаимодействию с детскими общественными объединениями в общеобразовательных организациях)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2 955,5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2 020,0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1 974,1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97,7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66,8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03991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РП «Педагоги и наставники»                                                                        (ежемесячное денежное вознаграждение за классное руководство педагогическим работникам)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67 808,1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41 668,1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40 802,1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97,9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60,2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4358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РП  «Педагоги и наставники» (выплата ежемесячного денежного вознаграждения советникам директоров по воспитанию и взаимодействию с детскими общественными объединениями муниципальных общеобразовательных организаций)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781,2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498,5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461,8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92,6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59,1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8"/>
          <a:stretch>
            <a:fillRect/>
          </a:stretch>
        </p:blipFill>
        <p:spPr bwMode="auto">
          <a:xfrm>
            <a:off x="2971800" y="0"/>
            <a:ext cx="8999984" cy="1124744"/>
          </a:xfrm>
          <a:prstGeom prst="rect">
            <a:avLst/>
          </a:prstGeom>
          <a:noFill/>
        </p:spPr>
      </p:pic>
      <p:pic>
        <p:nvPicPr>
          <p:cNvPr id="6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11125200" y="0"/>
            <a:ext cx="934320" cy="1224136"/>
          </a:xfrm>
          <a:prstGeom prst="rect">
            <a:avLst/>
          </a:prstGeom>
          <a:noFill/>
        </p:spPr>
      </p:pic>
      <p:pic>
        <p:nvPicPr>
          <p:cNvPr id="11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66193" b="81698"/>
          <a:stretch>
            <a:fillRect/>
          </a:stretch>
        </p:blipFill>
        <p:spPr bwMode="auto">
          <a:xfrm>
            <a:off x="0" y="0"/>
            <a:ext cx="2971800" cy="1124744"/>
          </a:xfrm>
          <a:prstGeom prst="rect">
            <a:avLst/>
          </a:prstGeom>
          <a:noFill/>
        </p:spPr>
      </p:pic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5" cstate="print"/>
          <a:srcRect t="10663" r="48323" b="76542"/>
          <a:stretch>
            <a:fillRect/>
          </a:stretch>
        </p:blipFill>
        <p:spPr bwMode="auto">
          <a:xfrm>
            <a:off x="152400" y="152400"/>
            <a:ext cx="10210800" cy="95976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pic>
        <p:nvPicPr>
          <p:cNvPr id="5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228600"/>
            <a:ext cx="767105" cy="10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914400" y="304800"/>
            <a:ext cx="9067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Информация о реализации национальных (региональных) проектов </a:t>
            </a:r>
          </a:p>
          <a:p>
            <a:r>
              <a:rPr lang="ru-RU" sz="24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на 01.07.2025 года,  тыс. рублей</a:t>
            </a:r>
            <a:endParaRPr lang="ru-RU" sz="24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304800" y="1208628"/>
          <a:ext cx="11582402" cy="5354659"/>
        </p:xfrm>
        <a:graphic>
          <a:graphicData uri="http://schemas.openxmlformats.org/drawingml/2006/table">
            <a:tbl>
              <a:tblPr/>
              <a:tblGrid>
                <a:gridCol w="5715000"/>
                <a:gridCol w="1143000"/>
                <a:gridCol w="1143000"/>
                <a:gridCol w="1183841"/>
                <a:gridCol w="1254560"/>
                <a:gridCol w="1143001"/>
              </a:tblGrid>
              <a:tr h="10773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национального / регионального проекта</a:t>
                      </a:r>
                    </a:p>
                  </a:txBody>
                  <a:tcPr marL="6842" marR="6842" marT="6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Уточненный план на 2025 год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отчетный период 2025 года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Исполнение на 01.07.2025</a:t>
                      </a:r>
                      <a:endParaRPr lang="ru-RU" sz="1600" b="0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отчетного периода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года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на 2025 год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330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  2. Национальный проект «Инфраструктура для жизни</a:t>
                      </a:r>
                      <a:r>
                        <a:rPr lang="ru-RU" sz="1600" b="1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»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155 951,3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3 205,8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3 205,8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100,0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2,1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0246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РП «Жилье» (обеспечение устойчивого сокращения непригодного для проживания жилищного фонда) 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108 072,2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3 205,8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3 205,8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100,0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3,0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45528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РП «Модернизация коммунальной инфраструктуры» (реализация мероприятий по модернизации коммунальной инфраструктуры) 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1 592,5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87185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600" b="0" i="1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РП «Формирование комфортной городской среды» (</a:t>
                      </a:r>
                      <a:r>
                        <a:rPr lang="ru-RU" sz="1600" b="0" i="1" u="none" strike="noStrike" dirty="0" err="1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благоустроительные</a:t>
                      </a:r>
                      <a:r>
                        <a:rPr lang="ru-RU" sz="1600" b="0" i="1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 работы «Пешеходная зона в микрорайоне 1А (вдоль территории новой школы)») 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46 286,6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0246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  3. Национальный проект  «Эффективная и конкурентная экономика»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4 170,4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68003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600" b="0" i="1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 РП «Малое и среднее предпринимательство и поддержка индивидуальной предпринимательской инициативы» (финансовая поддержка субъектов малого и среднего предпринимательства и обеспечение благоприятных условий ведения предпринимательской деятельности, включая социальное предпринимательство)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4 170,4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188641"/>
            <a:ext cx="9906000" cy="936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431371" y="476672"/>
            <a:ext cx="9239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Arial" pitchFamily="34" charset="0"/>
              </a:rPr>
              <a:t>Контактная информация</a:t>
            </a:r>
            <a:endParaRPr lang="ru-RU" sz="2000" dirty="0">
              <a:solidFill>
                <a:schemeClr val="bg1"/>
              </a:solidFill>
              <a:latin typeface="Oswald" charset="-52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104149" y="1628800"/>
            <a:ext cx="50914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atin typeface="Oswald" charset="-52"/>
                <a:cs typeface="Arial" pitchFamily="34" charset="0"/>
              </a:rPr>
              <a:t>Комитет по финансам администрации города </a:t>
            </a:r>
            <a:r>
              <a:rPr lang="ru-RU" b="1" dirty="0" err="1">
                <a:latin typeface="Oswald" charset="-52"/>
                <a:cs typeface="Arial" pitchFamily="34" charset="0"/>
              </a:rPr>
              <a:t>У</a:t>
            </a:r>
            <a:r>
              <a:rPr lang="ru-RU" b="1" dirty="0" err="1" smtClean="0">
                <a:latin typeface="Oswald" charset="-52"/>
                <a:cs typeface="Arial" pitchFamily="34" charset="0"/>
              </a:rPr>
              <a:t>рай</a:t>
            </a:r>
            <a:endParaRPr lang="ru-RU" b="1" dirty="0">
              <a:latin typeface="Oswald" charset="-52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103445" y="2420888"/>
            <a:ext cx="92170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Oswald" charset="-52"/>
                <a:cs typeface="Arial" pitchFamily="34" charset="0"/>
              </a:rPr>
              <a:t>Адрес</a:t>
            </a:r>
            <a:r>
              <a:rPr lang="en-US" sz="2400" b="1" dirty="0" smtClean="0">
                <a:latin typeface="Oswald" charset="-52"/>
                <a:cs typeface="Arial" pitchFamily="34" charset="0"/>
              </a:rPr>
              <a:t>:</a:t>
            </a:r>
            <a:r>
              <a:rPr lang="en-US" b="1" dirty="0" smtClean="0">
                <a:latin typeface="Oswald" charset="-52"/>
                <a:cs typeface="Arial" pitchFamily="34" charset="0"/>
              </a:rPr>
              <a:t> </a:t>
            </a:r>
            <a:r>
              <a:rPr lang="ru-RU" b="1" dirty="0" smtClean="0">
                <a:latin typeface="Oswald" charset="-52"/>
                <a:cs typeface="Arial" pitchFamily="34" charset="0"/>
              </a:rPr>
              <a:t>микрорайон 2, дом 60, город Урай, </a:t>
            </a:r>
          </a:p>
          <a:p>
            <a:pPr algn="ctr"/>
            <a:r>
              <a:rPr lang="ru-RU" b="1" dirty="0" smtClean="0">
                <a:latin typeface="Oswald" charset="-52"/>
                <a:cs typeface="Arial" pitchFamily="34" charset="0"/>
              </a:rPr>
              <a:t>Тюменская область, Ханты-Мансийский автономный округ – </a:t>
            </a:r>
            <a:r>
              <a:rPr lang="ru-RU" b="1" dirty="0" err="1" smtClean="0">
                <a:latin typeface="Oswald" charset="-52"/>
                <a:cs typeface="Arial" pitchFamily="34" charset="0"/>
              </a:rPr>
              <a:t>Югра</a:t>
            </a:r>
            <a:r>
              <a:rPr lang="ru-RU" b="1" dirty="0" smtClean="0">
                <a:latin typeface="Oswald" charset="-52"/>
                <a:cs typeface="Arial" pitchFamily="34" charset="0"/>
              </a:rPr>
              <a:t>, 628285</a:t>
            </a:r>
            <a:endParaRPr lang="ru-RU" b="1" dirty="0">
              <a:latin typeface="Oswald" charset="-52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351584" y="3356992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 smtClean="0">
                <a:latin typeface="Oswald" charset="-52"/>
                <a:cs typeface="Arial" pitchFamily="34" charset="0"/>
              </a:rPr>
              <a:t>E-mail: komfin@uray.ru</a:t>
            </a:r>
            <a:endParaRPr lang="ru-RU" b="1" dirty="0">
              <a:latin typeface="Oswald" charset="-52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679510" y="3933057"/>
            <a:ext cx="7680853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Oswald" charset="-52"/>
                <a:cs typeface="Arial" pitchFamily="34" charset="0"/>
              </a:rPr>
              <a:t>Председатель комитета – 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Oswald" charset="-52"/>
                <a:cs typeface="Arial" pitchFamily="34" charset="0"/>
              </a:rPr>
              <a:t>Хусаинова Ирина Валериевна,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Oswald" charset="-52"/>
                <a:cs typeface="Arial" pitchFamily="34" charset="0"/>
              </a:rPr>
              <a:t> тел.</a:t>
            </a:r>
            <a:r>
              <a:rPr lang="en-US" sz="1600" b="1" dirty="0" smtClean="0">
                <a:solidFill>
                  <a:srgbClr val="002060"/>
                </a:solidFill>
                <a:latin typeface="Oswald" charset="-52"/>
                <a:cs typeface="Arial" pitchFamily="34" charset="0"/>
              </a:rPr>
              <a:t>:</a:t>
            </a:r>
            <a:r>
              <a:rPr lang="ru-RU" sz="1600" b="1" dirty="0" smtClean="0">
                <a:solidFill>
                  <a:srgbClr val="002060"/>
                </a:solidFill>
                <a:latin typeface="Oswald" charset="-52"/>
                <a:cs typeface="Arial" pitchFamily="34" charset="0"/>
              </a:rPr>
              <a:t> (34676) 2-33-56</a:t>
            </a:r>
          </a:p>
          <a:p>
            <a:pPr algn="ctr"/>
            <a:endParaRPr lang="ru-RU" sz="1600" b="1" dirty="0" smtClean="0">
              <a:latin typeface="Oswald" charset="-52"/>
              <a:cs typeface="Arial" pitchFamily="34" charset="0"/>
            </a:endParaRPr>
          </a:p>
          <a:p>
            <a:pPr algn="ctr"/>
            <a:r>
              <a:rPr lang="ru-RU" sz="1600" b="1" dirty="0" smtClean="0">
                <a:latin typeface="Oswald" charset="-52"/>
                <a:cs typeface="Arial" pitchFamily="34" charset="0"/>
              </a:rPr>
              <a:t>Начальник бюджетного управления –</a:t>
            </a:r>
          </a:p>
          <a:p>
            <a:pPr algn="ctr"/>
            <a:r>
              <a:rPr lang="ru-RU" sz="1600" b="1" dirty="0" smtClean="0">
                <a:latin typeface="Oswald" charset="-52"/>
                <a:cs typeface="Arial" pitchFamily="34" charset="0"/>
              </a:rPr>
              <a:t>Зорина Лариса Васильевна,</a:t>
            </a:r>
          </a:p>
          <a:p>
            <a:pPr algn="ctr"/>
            <a:r>
              <a:rPr lang="ru-RU" sz="1600" b="1" dirty="0">
                <a:latin typeface="Oswald" charset="-52"/>
                <a:cs typeface="Arial" pitchFamily="34" charset="0"/>
              </a:rPr>
              <a:t>тел.</a:t>
            </a:r>
            <a:r>
              <a:rPr lang="en-US" sz="1600" b="1" dirty="0">
                <a:latin typeface="Oswald" charset="-52"/>
                <a:cs typeface="Arial" pitchFamily="34" charset="0"/>
              </a:rPr>
              <a:t>:</a:t>
            </a:r>
            <a:r>
              <a:rPr lang="ru-RU" sz="1600" b="1" dirty="0">
                <a:latin typeface="Oswald" charset="-52"/>
                <a:cs typeface="Arial" pitchFamily="34" charset="0"/>
              </a:rPr>
              <a:t> (34676) </a:t>
            </a:r>
            <a:r>
              <a:rPr lang="ru-RU" sz="1600" b="1" dirty="0" smtClean="0">
                <a:latin typeface="Oswald" charset="-52"/>
                <a:cs typeface="Arial" pitchFamily="34" charset="0"/>
              </a:rPr>
              <a:t>2-33-18</a:t>
            </a:r>
          </a:p>
          <a:p>
            <a:pPr algn="ctr"/>
            <a:r>
              <a:rPr lang="ru-RU" sz="1600" b="1" dirty="0" smtClean="0">
                <a:latin typeface="Oswald" charset="-52"/>
                <a:cs typeface="Arial" pitchFamily="34" charset="0"/>
              </a:rPr>
              <a:t>Начальник отдела сводного бюджетного планирования -</a:t>
            </a:r>
          </a:p>
          <a:p>
            <a:pPr algn="ctr"/>
            <a:r>
              <a:rPr lang="ru-RU" sz="1600" b="1" dirty="0" smtClean="0">
                <a:latin typeface="Oswald" charset="-52"/>
                <a:cs typeface="Arial" pitchFamily="34" charset="0"/>
              </a:rPr>
              <a:t>Щепелина Светлана Евгеньевна</a:t>
            </a:r>
          </a:p>
          <a:p>
            <a:pPr algn="ctr"/>
            <a:r>
              <a:rPr lang="ru-RU" sz="1600" b="1" dirty="0" smtClean="0">
                <a:latin typeface="Oswald" charset="-52"/>
                <a:cs typeface="Arial" pitchFamily="34" charset="0"/>
              </a:rPr>
              <a:t>тел.</a:t>
            </a:r>
            <a:r>
              <a:rPr lang="en-US" sz="1600" b="1" dirty="0" smtClean="0">
                <a:latin typeface="Oswald" charset="-52"/>
                <a:cs typeface="Arial" pitchFamily="34" charset="0"/>
              </a:rPr>
              <a:t>:</a:t>
            </a:r>
            <a:r>
              <a:rPr lang="ru-RU" sz="1600" b="1" dirty="0" smtClean="0">
                <a:latin typeface="Oswald" charset="-52"/>
                <a:cs typeface="Arial" pitchFamily="34" charset="0"/>
              </a:rPr>
              <a:t> (34676) 2-33-18</a:t>
            </a:r>
          </a:p>
          <a:p>
            <a:pPr algn="ctr"/>
            <a:endParaRPr lang="ru-RU" sz="1600" b="1" dirty="0" smtClean="0">
              <a:latin typeface="Oswald" charset="-52"/>
              <a:cs typeface="Arial" pitchFamily="34" charset="0"/>
            </a:endParaRPr>
          </a:p>
          <a:p>
            <a:pPr algn="ctr"/>
            <a:endParaRPr lang="ru-RU" b="1" dirty="0">
              <a:latin typeface="Oswald" charset="-52"/>
              <a:cs typeface="Arial" pitchFamily="34" charset="0"/>
            </a:endParaRPr>
          </a:p>
          <a:p>
            <a:pPr algn="ctr"/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5021</TotalTime>
  <Words>1758</Words>
  <Application>Microsoft Office PowerPoint</Application>
  <PresentationFormat>Произвольный</PresentationFormat>
  <Paragraphs>574</Paragraphs>
  <Slides>12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Oswald</vt:lpstr>
      <vt:lpstr>Times New Roman</vt:lpstr>
      <vt:lpstr>Wingdings</vt:lpstr>
      <vt:lpstr>Trebuchet MS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10835</dc:creator>
  <cp:lastModifiedBy>ZorinaLV</cp:lastModifiedBy>
  <cp:revision>265</cp:revision>
  <dcterms:created xsi:type="dcterms:W3CDTF">2024-08-05T04:42:40Z</dcterms:created>
  <dcterms:modified xsi:type="dcterms:W3CDTF">2025-11-21T12:09:48Z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2024-06-10T00:00:00Z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2024-08-05T00:00:00Z</vt:filetime>
  </property>
</Properties>
</file>