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rawings/drawing2.xml" ContentType="application/vnd.openxmlformats-officedocument.drawingml.chartshapes+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charts/chart13.xml" ContentType="application/vnd.openxmlformats-officedocument.drawingml.char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docProps/custom.xml" ContentType="application/vnd.openxmlformats-officedocument.custom-properties+xml"/>
  <Override PartName="/ppt/charts/chart7.xml" ContentType="application/vnd.openxmlformats-officedocument.drawingml.chart+xml"/>
  <Override PartName="/ppt/notesSlides/notesSlide12.xml" ContentType="application/vnd.openxmlformats-officedocument.presentationml.notesSlide+xml"/>
  <Override PartName="/ppt/charts/chart20.xml" ContentType="application/vnd.openxmlformats-officedocument.drawingml.chart+xml"/>
  <Override PartName="/ppt/notesSlides/notesSlide30.xml" ContentType="application/vnd.openxmlformats-officedocument.presentationml.notesSlide+xml"/>
  <Override PartName="/ppt/charts/chart3.xml" ContentType="application/vnd.openxmlformats-officedocument.drawingml.chart+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drawings/drawing3.xml" ContentType="application/vnd.openxmlformats-officedocument.drawingml.chartshapes+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charts/chart18.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charts/chart14.xml" ContentType="application/vnd.openxmlformats-officedocument.drawingml.char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notesSlides/notesSlide13.xml" ContentType="application/vnd.openxmlformats-officedocument.presentationml.notesSlide+xml"/>
  <Override PartName="/ppt/charts/chart21.xml" ContentType="application/vnd.openxmlformats-officedocument.drawingml.chart+xml"/>
  <Override PartName="/ppt/charts/chart6.xml" ContentType="application/vnd.openxmlformats-officedocument.drawingml.chart+xml"/>
  <Override PartName="/ppt/charts/chart10.xml" ContentType="application/vnd.openxmlformats-officedocument.drawingml.char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charts/chart2.xml" ContentType="application/vnd.openxmlformats-officedocument.drawingml.chart+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drawings/drawing4.xml" ContentType="application/vnd.openxmlformats-officedocument.drawingml.chartshapes+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charts/chart19.xml" ContentType="application/vnd.openxmlformats-officedocument.drawingml.char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charts/chart15.xml" ContentType="application/vnd.openxmlformats-officedocument.drawingml.char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charts/chart9.xml" ContentType="application/vnd.openxmlformats-officedocument.drawingml.chart+xml"/>
  <Override PartName="/ppt/charts/chart11.xml" ContentType="application/vnd.openxmlformats-officedocument.drawingml.char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harts/chart22.xml" ContentType="application/vnd.openxmlformats-officedocument.drawingml.chart+xml"/>
  <Override PartName="/ppt/notesSlides/notesSlide9.xml" ContentType="application/vnd.openxmlformats-officedocument.presentationml.notesSlide+xml"/>
  <Override PartName="/ppt/notesSlides/notesSlide21.xml" ContentType="application/vnd.openxmlformats-officedocument.presentationml.notesSlide+xml"/>
  <Override PartName="/ppt/charts/chart5.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charts/chart1.xml" ContentType="application/vnd.openxmlformats-officedocument.drawingml.chart+xml"/>
  <Override PartName="/ppt/drawings/drawing5.xml" ContentType="application/vnd.openxmlformats-officedocument.drawingml.chartshapes+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rawings/drawing1.xml" ContentType="application/vnd.openxmlformats-officedocument.drawingml.chartshapes+xml"/>
  <Override PartName="/ppt/diagrams/drawing1.xml" ContentType="application/vnd.ms-office.drawingml.diagramDrawing+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charts/chart16.xml" ContentType="application/vnd.openxmlformats-officedocument.drawingml.chart+xml"/>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charts/chart12.xml" ContentType="application/vnd.openxmlformats-officedocument.drawingml.chart+xml"/>
  <Override PartName="/ppt/notesSlides/notesSlide22.xml" ContentType="application/vnd.openxmlformats-officedocument.presentationml.notesSlide+xml"/>
  <Override PartName="/ppt/notesSlides/notesSlide3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78"/>
  </p:notesMasterIdLst>
  <p:sldIdLst>
    <p:sldId id="296" r:id="rId2"/>
    <p:sldId id="291" r:id="rId3"/>
    <p:sldId id="656" r:id="rId4"/>
    <p:sldId id="298" r:id="rId5"/>
    <p:sldId id="299" r:id="rId6"/>
    <p:sldId id="301" r:id="rId7"/>
    <p:sldId id="307" r:id="rId8"/>
    <p:sldId id="302" r:id="rId9"/>
    <p:sldId id="306" r:id="rId10"/>
    <p:sldId id="303" r:id="rId11"/>
    <p:sldId id="304" r:id="rId12"/>
    <p:sldId id="305" r:id="rId13"/>
    <p:sldId id="308" r:id="rId14"/>
    <p:sldId id="309" r:id="rId15"/>
    <p:sldId id="674" r:id="rId16"/>
    <p:sldId id="675" r:id="rId17"/>
    <p:sldId id="676" r:id="rId18"/>
    <p:sldId id="677" r:id="rId19"/>
    <p:sldId id="678" r:id="rId20"/>
    <p:sldId id="653" r:id="rId21"/>
    <p:sldId id="300" r:id="rId22"/>
    <p:sldId id="312" r:id="rId23"/>
    <p:sldId id="660" r:id="rId24"/>
    <p:sldId id="661" r:id="rId25"/>
    <p:sldId id="679" r:id="rId26"/>
    <p:sldId id="665" r:id="rId27"/>
    <p:sldId id="663" r:id="rId28"/>
    <p:sldId id="666" r:id="rId29"/>
    <p:sldId id="667" r:id="rId30"/>
    <p:sldId id="668" r:id="rId31"/>
    <p:sldId id="669" r:id="rId32"/>
    <p:sldId id="680" r:id="rId33"/>
    <p:sldId id="681" r:id="rId34"/>
    <p:sldId id="671" r:id="rId35"/>
    <p:sldId id="672" r:id="rId36"/>
    <p:sldId id="314" r:id="rId37"/>
    <p:sldId id="550" r:id="rId38"/>
    <p:sldId id="621" r:id="rId39"/>
    <p:sldId id="622" r:id="rId40"/>
    <p:sldId id="553" r:id="rId41"/>
    <p:sldId id="554" r:id="rId42"/>
    <p:sldId id="555" r:id="rId43"/>
    <p:sldId id="624" r:id="rId44"/>
    <p:sldId id="557" r:id="rId45"/>
    <p:sldId id="558" r:id="rId46"/>
    <p:sldId id="559" r:id="rId47"/>
    <p:sldId id="560" r:id="rId48"/>
    <p:sldId id="573" r:id="rId49"/>
    <p:sldId id="575" r:id="rId50"/>
    <p:sldId id="561" r:id="rId51"/>
    <p:sldId id="563" r:id="rId52"/>
    <p:sldId id="564" r:id="rId53"/>
    <p:sldId id="684" r:id="rId54"/>
    <p:sldId id="576" r:id="rId55"/>
    <p:sldId id="577" r:id="rId56"/>
    <p:sldId id="578" r:id="rId57"/>
    <p:sldId id="579" r:id="rId58"/>
    <p:sldId id="580" r:id="rId59"/>
    <p:sldId id="581" r:id="rId60"/>
    <p:sldId id="625" r:id="rId61"/>
    <p:sldId id="626" r:id="rId62"/>
    <p:sldId id="627" r:id="rId63"/>
    <p:sldId id="628" r:id="rId64"/>
    <p:sldId id="649" r:id="rId65"/>
    <p:sldId id="650" r:id="rId66"/>
    <p:sldId id="651" r:id="rId67"/>
    <p:sldId id="652" r:id="rId68"/>
    <p:sldId id="647" r:id="rId69"/>
    <p:sldId id="648" r:id="rId70"/>
    <p:sldId id="637" r:id="rId71"/>
    <p:sldId id="683" r:id="rId72"/>
    <p:sldId id="682" r:id="rId73"/>
    <p:sldId id="641" r:id="rId74"/>
    <p:sldId id="643" r:id="rId75"/>
    <p:sldId id="673" r:id="rId76"/>
    <p:sldId id="537" r:id="rId77"/>
  </p:sldIdLst>
  <p:sldSz cx="12192000" cy="6858000"/>
  <p:notesSz cx="9945688" cy="6858000"/>
  <p:embeddedFontLst>
    <p:embeddedFont>
      <p:font typeface="Calibri" pitchFamily="34" charset="0"/>
      <p:regular r:id="rId79"/>
      <p:bold r:id="rId80"/>
      <p:italic r:id="rId81"/>
      <p:boldItalic r:id="rId82"/>
    </p:embeddedFont>
    <p:embeddedFont>
      <p:font typeface="Oswald" charset="-52"/>
      <p:regular r:id="rId83"/>
      <p:bold r:id="rId84"/>
      <p:italic r:id="rId85"/>
      <p:boldItalic r:id="rId86"/>
    </p:embeddedFont>
    <p:embeddedFont>
      <p:font typeface="Times New Roman Cyr" pitchFamily="18" charset="0"/>
      <p:regular r:id="rId87"/>
      <p:bold r:id="rId88"/>
      <p:italic r:id="rId89"/>
      <p:boldItalic r:id="rId90"/>
    </p:embeddedFont>
    <p:embeddedFont>
      <p:font typeface="Gabriola" pitchFamily="82" charset="0"/>
      <p:regular r:id="rId91"/>
    </p:embeddedFont>
    <p:embeddedFont>
      <p:font typeface="Trebuchet MS" pitchFamily="34" charset="0"/>
      <p:regular r:id="rId92"/>
      <p:bold r:id="rId93"/>
      <p:italic r:id="rId94"/>
      <p:boldItalic r:id="rId95"/>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a:srgbClr val="3333FF"/>
    <a:srgbClr val="0066FF"/>
    <a:srgbClr val="0099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995" autoAdjust="0"/>
    <p:restoredTop sz="86368" autoAdjust="0"/>
  </p:normalViewPr>
  <p:slideViewPr>
    <p:cSldViewPr>
      <p:cViewPr varScale="1">
        <p:scale>
          <a:sx n="125" d="100"/>
          <a:sy n="125" d="100"/>
        </p:scale>
        <p:origin x="-180" y="-96"/>
      </p:cViewPr>
      <p:guideLst>
        <p:guide orient="horz" pos="2880"/>
        <p:guide pos="2160"/>
      </p:guideLst>
    </p:cSldViewPr>
  </p:slideViewPr>
  <p:outlineViewPr>
    <p:cViewPr>
      <p:scale>
        <a:sx n="33" d="100"/>
        <a:sy n="33" d="100"/>
      </p:scale>
      <p:origin x="246" y="444"/>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6.fntdata"/><Relationship Id="rId89" Type="http://schemas.openxmlformats.org/officeDocument/2006/relationships/font" Target="fonts/font11.fntdata"/><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1.fntdata"/><Relationship Id="rId87" Type="http://schemas.openxmlformats.org/officeDocument/2006/relationships/font" Target="fonts/font9.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4.fntdata"/><Relationship Id="rId90" Type="http://schemas.openxmlformats.org/officeDocument/2006/relationships/font" Target="fonts/font12.fntdata"/><Relationship Id="rId95" Type="http://schemas.openxmlformats.org/officeDocument/2006/relationships/font" Target="fonts/font17.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2.fntdata"/><Relationship Id="rId85" Type="http://schemas.openxmlformats.org/officeDocument/2006/relationships/font" Target="fonts/font7.fntdata"/><Relationship Id="rId93" Type="http://schemas.openxmlformats.org/officeDocument/2006/relationships/font" Target="fonts/font15.fntdata"/><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5.fntdata"/><Relationship Id="rId88" Type="http://schemas.openxmlformats.org/officeDocument/2006/relationships/font" Target="fonts/font10.fntdata"/><Relationship Id="rId91" Type="http://schemas.openxmlformats.org/officeDocument/2006/relationships/font" Target="fonts/font13.fntdata"/><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font" Target="fonts/font3.fntdata"/><Relationship Id="rId86" Type="http://schemas.openxmlformats.org/officeDocument/2006/relationships/font" Target="fonts/font8.fntdata"/><Relationship Id="rId94" Type="http://schemas.openxmlformats.org/officeDocument/2006/relationships/font" Target="fonts/font16.fntdata"/><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1088;&#1072;&#1089;&#1093;&#1086;&#1076;&#1099;).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5%20&#1075;&#1086;&#1076;\&#1043;&#1086;&#1076;&#1086;&#1074;&#1086;&#1081;%20&#1086;&#1090;&#1095;&#1077;&#1090;%20&#1085;&#1072;%20&#1044;&#1091;&#1084;&#1091;%20&#1079;&#1072;%202024%20&#1075;&#1086;&#1076;\&#1058;&#1072;&#1073;&#1083;&#1080;&#1094;&#1099;%20&#1082;%20&#1089;&#1083;&#1072;&#1081;&#1076;&#1072;&#1084;%20(&#1076;&#1086;&#1093;&#1086;&#1076;&#1099;).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AngAx val="1"/>
    </c:view3D>
    <c:floor>
      <c:spPr>
        <a:solidFill>
          <a:schemeClr val="bg1">
            <a:lumMod val="95000"/>
          </a:schemeClr>
        </a:solidFill>
      </c:spPr>
    </c:floor>
    <c:plotArea>
      <c:layout>
        <c:manualLayout>
          <c:layoutTarget val="inner"/>
          <c:xMode val="edge"/>
          <c:yMode val="edge"/>
          <c:x val="4.9754096271946424E-4"/>
          <c:y val="0"/>
          <c:w val="0.96400401830302285"/>
          <c:h val="0.42638123359580105"/>
        </c:manualLayout>
      </c:layout>
      <c:bar3DChart>
        <c:barDir val="col"/>
        <c:grouping val="clustered"/>
        <c:ser>
          <c:idx val="0"/>
          <c:order val="0"/>
          <c:tx>
            <c:strRef>
              <c:f>'основные пок-ли'!$A$2</c:f>
              <c:strCache>
                <c:ptCount val="1"/>
                <c:pt idx="0">
                  <c:v>ДОХОДЫ</c:v>
                </c:pt>
              </c:strCache>
            </c:strRef>
          </c:tx>
          <c:spPr>
            <a:solidFill>
              <a:schemeClr val="accent6">
                <a:lumMod val="75000"/>
              </a:schemeClr>
            </a:solidFill>
          </c:spPr>
          <c:dLbls>
            <c:dLbl>
              <c:idx val="0"/>
              <c:layout>
                <c:manualLayout>
                  <c:x val="4.4247787610619494E-3"/>
                  <c:y val="-6.4814814814814867E-2"/>
                </c:manualLayout>
              </c:layout>
              <c:showVal val="1"/>
            </c:dLbl>
            <c:dLbl>
              <c:idx val="1"/>
              <c:layout>
                <c:manualLayout>
                  <c:x val="4.4247787610619494E-3"/>
                  <c:y val="-6.4814814814814867E-2"/>
                </c:manualLayout>
              </c:layout>
              <c:showVal val="1"/>
            </c:dLbl>
            <c:dLbl>
              <c:idx val="2"/>
              <c:layout>
                <c:manualLayout>
                  <c:x val="1.4749262536873149E-2"/>
                  <c:y val="-1.3888888888888904E-2"/>
                </c:manualLayout>
              </c:layout>
              <c:showVal val="1"/>
            </c:dLbl>
            <c:dLbl>
              <c:idx val="3"/>
              <c:layout>
                <c:manualLayout>
                  <c:x val="2.3598820058997029E-2"/>
                  <c:y val="-5.0925925925925923E-2"/>
                </c:manualLayout>
              </c:layout>
              <c:showVal val="1"/>
            </c:dLbl>
            <c:txPr>
              <a:bodyPr/>
              <a:lstStyle/>
              <a:p>
                <a:pPr>
                  <a:defRPr sz="1400">
                    <a:latin typeface="Oswald" charset="-52"/>
                  </a:defRPr>
                </a:pPr>
                <a:endParaRPr lang="ru-RU"/>
              </a:p>
            </c:txPr>
            <c:showVal val="1"/>
          </c:dLbls>
          <c:cat>
            <c:strRef>
              <c:f>'основные пок-ли'!$B$1:$E$1</c:f>
              <c:strCache>
                <c:ptCount val="4"/>
                <c:pt idx="0">
                  <c:v>2023 год (факт)</c:v>
                </c:pt>
                <c:pt idx="1">
                  <c:v>2024 год (первоначальный план)</c:v>
                </c:pt>
                <c:pt idx="2">
                  <c:v>2024 год (уточненный план) </c:v>
                </c:pt>
                <c:pt idx="3">
                  <c:v>2024 год (факт)</c:v>
                </c:pt>
              </c:strCache>
            </c:strRef>
          </c:cat>
          <c:val>
            <c:numRef>
              <c:f>'основные пок-ли'!$B$2:$E$2</c:f>
              <c:numCache>
                <c:formatCode>#,##0.0</c:formatCode>
                <c:ptCount val="4"/>
                <c:pt idx="0">
                  <c:v>5057580.1000000006</c:v>
                </c:pt>
                <c:pt idx="1">
                  <c:v>5048155.8</c:v>
                </c:pt>
                <c:pt idx="2">
                  <c:v>6821697.7000000002</c:v>
                </c:pt>
                <c:pt idx="3">
                  <c:v>6537169.1000000006</c:v>
                </c:pt>
              </c:numCache>
            </c:numRef>
          </c:val>
          <c:shape val="cylinder"/>
        </c:ser>
        <c:shape val="box"/>
        <c:axId val="163078528"/>
        <c:axId val="163081216"/>
        <c:axId val="0"/>
      </c:bar3DChart>
      <c:catAx>
        <c:axId val="163078528"/>
        <c:scaling>
          <c:orientation val="minMax"/>
        </c:scaling>
        <c:axPos val="b"/>
        <c:tickLblPos val="nextTo"/>
        <c:txPr>
          <a:bodyPr/>
          <a:lstStyle/>
          <a:p>
            <a:pPr>
              <a:defRPr sz="1200">
                <a:latin typeface="Oswald" charset="-52"/>
              </a:defRPr>
            </a:pPr>
            <a:endParaRPr lang="ru-RU"/>
          </a:p>
        </c:txPr>
        <c:crossAx val="163081216"/>
        <c:crosses val="autoZero"/>
        <c:auto val="1"/>
        <c:lblAlgn val="ctr"/>
        <c:lblOffset val="100"/>
      </c:catAx>
      <c:valAx>
        <c:axId val="163081216"/>
        <c:scaling>
          <c:orientation val="minMax"/>
        </c:scaling>
        <c:delete val="1"/>
        <c:axPos val="l"/>
        <c:numFmt formatCode="#,##0.0" sourceLinked="1"/>
        <c:tickLblPos val="none"/>
        <c:crossAx val="163078528"/>
        <c:crosses val="autoZero"/>
        <c:crossBetween val="between"/>
      </c:valAx>
    </c:plotArea>
    <c:legend>
      <c:legendPos val="l"/>
      <c:layout>
        <c:manualLayout>
          <c:xMode val="edge"/>
          <c:yMode val="edge"/>
          <c:x val="1.3785659970073447E-4"/>
          <c:y val="0.25087197433654151"/>
          <c:w val="0.10240575569646715"/>
          <c:h val="9.9461213181685645E-2"/>
        </c:manualLayout>
      </c:layout>
      <c:txPr>
        <a:bodyPr/>
        <a:lstStyle/>
        <a:p>
          <a:pPr>
            <a:defRPr sz="1400">
              <a:latin typeface="Oswald" charset="-52"/>
            </a:defRPr>
          </a:pPr>
          <a:endParaRPr lang="ru-RU"/>
        </a:p>
      </c:txPr>
    </c:legend>
    <c:plotVisOnly val="1"/>
  </c:chart>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AngAx val="1"/>
    </c:view3D>
    <c:floor>
      <c:spPr>
        <a:solidFill>
          <a:schemeClr val="bg1">
            <a:lumMod val="95000"/>
          </a:schemeClr>
        </a:solidFill>
      </c:spPr>
    </c:floor>
    <c:plotArea>
      <c:layout>
        <c:manualLayout>
          <c:layoutTarget val="inner"/>
          <c:xMode val="edge"/>
          <c:yMode val="edge"/>
          <c:x val="2.0246795606859838E-2"/>
          <c:y val="0.1388888888888889"/>
          <c:w val="0.94091825293682962"/>
          <c:h val="0.48783172936716263"/>
        </c:manualLayout>
      </c:layout>
      <c:bar3DChart>
        <c:barDir val="col"/>
        <c:grouping val="clustered"/>
        <c:ser>
          <c:idx val="0"/>
          <c:order val="0"/>
          <c:tx>
            <c:strRef>
              <c:f>'основные пок-ли'!$A$8</c:f>
              <c:strCache>
                <c:ptCount val="1"/>
                <c:pt idx="0">
                  <c:v>РАСХОДЫ</c:v>
                </c:pt>
              </c:strCache>
            </c:strRef>
          </c:tx>
          <c:spPr>
            <a:solidFill>
              <a:srgbClr val="92D050"/>
            </a:solidFill>
          </c:spPr>
          <c:dLbls>
            <c:dLbl>
              <c:idx val="0"/>
              <c:layout>
                <c:manualLayout>
                  <c:x val="8.0906148867313996E-3"/>
                  <c:y val="-0.11274509803921569"/>
                </c:manualLayout>
              </c:layout>
              <c:showVal val="1"/>
            </c:dLbl>
            <c:dLbl>
              <c:idx val="1"/>
              <c:layout>
                <c:manualLayout>
                  <c:x val="9.7087378640776708E-3"/>
                  <c:y val="-0.10294117647058829"/>
                </c:manualLayout>
              </c:layout>
              <c:showVal val="1"/>
            </c:dLbl>
            <c:dLbl>
              <c:idx val="2"/>
              <c:layout>
                <c:manualLayout>
                  <c:x val="9.7087378640776708E-3"/>
                  <c:y val="-4.4117647058823609E-2"/>
                </c:manualLayout>
              </c:layout>
              <c:showVal val="1"/>
            </c:dLbl>
            <c:dLbl>
              <c:idx val="3"/>
              <c:layout>
                <c:manualLayout>
                  <c:x val="2.1035598705501635E-2"/>
                  <c:y val="-6.3725490196078483E-2"/>
                </c:manualLayout>
              </c:layout>
              <c:showVal val="1"/>
            </c:dLbl>
            <c:txPr>
              <a:bodyPr/>
              <a:lstStyle/>
              <a:p>
                <a:pPr>
                  <a:defRPr sz="1400">
                    <a:latin typeface="Oswald" charset="-52"/>
                  </a:defRPr>
                </a:pPr>
                <a:endParaRPr lang="ru-RU"/>
              </a:p>
            </c:txPr>
            <c:showVal val="1"/>
          </c:dLbls>
          <c:cat>
            <c:strRef>
              <c:f>'основные пок-ли'!$B$7:$E$7</c:f>
              <c:strCache>
                <c:ptCount val="4"/>
                <c:pt idx="0">
                  <c:v>2023 год (факт)</c:v>
                </c:pt>
                <c:pt idx="1">
                  <c:v>2024 год (первоначальный план)</c:v>
                </c:pt>
                <c:pt idx="2">
                  <c:v>2024 год (уточненный план) </c:v>
                </c:pt>
                <c:pt idx="3">
                  <c:v>2024 год (факт)</c:v>
                </c:pt>
              </c:strCache>
            </c:strRef>
          </c:cat>
          <c:val>
            <c:numRef>
              <c:f>'основные пок-ли'!$B$8:$E$8</c:f>
              <c:numCache>
                <c:formatCode>#,##0.0</c:formatCode>
                <c:ptCount val="4"/>
                <c:pt idx="0">
                  <c:v>4917599.6000000006</c:v>
                </c:pt>
                <c:pt idx="1">
                  <c:v>5149860.4000000004</c:v>
                </c:pt>
                <c:pt idx="2">
                  <c:v>6846819.6000000006</c:v>
                </c:pt>
                <c:pt idx="3">
                  <c:v>6322476.2000000002</c:v>
                </c:pt>
              </c:numCache>
            </c:numRef>
          </c:val>
          <c:shape val="cylinder"/>
        </c:ser>
        <c:shape val="box"/>
        <c:axId val="168932864"/>
        <c:axId val="168934784"/>
        <c:axId val="0"/>
      </c:bar3DChart>
      <c:catAx>
        <c:axId val="168932864"/>
        <c:scaling>
          <c:orientation val="minMax"/>
        </c:scaling>
        <c:axPos val="b"/>
        <c:tickLblPos val="nextTo"/>
        <c:txPr>
          <a:bodyPr/>
          <a:lstStyle/>
          <a:p>
            <a:pPr>
              <a:defRPr sz="1200">
                <a:latin typeface="Oswald" charset="-52"/>
              </a:defRPr>
            </a:pPr>
            <a:endParaRPr lang="ru-RU"/>
          </a:p>
        </c:txPr>
        <c:crossAx val="168934784"/>
        <c:crosses val="autoZero"/>
        <c:auto val="1"/>
        <c:lblAlgn val="ctr"/>
        <c:lblOffset val="100"/>
      </c:catAx>
      <c:valAx>
        <c:axId val="168934784"/>
        <c:scaling>
          <c:orientation val="minMax"/>
        </c:scaling>
        <c:delete val="1"/>
        <c:axPos val="l"/>
        <c:numFmt formatCode="#,##0.0" sourceLinked="1"/>
        <c:tickLblPos val="none"/>
        <c:crossAx val="168932864"/>
        <c:crosses val="autoZero"/>
        <c:crossBetween val="between"/>
      </c:valAx>
    </c:plotArea>
    <c:legend>
      <c:legendPos val="l"/>
      <c:layout>
        <c:manualLayout>
          <c:xMode val="edge"/>
          <c:yMode val="edge"/>
          <c:x val="0"/>
          <c:y val="0.36230643044619421"/>
          <c:w val="0.1196214611523074"/>
          <c:h val="0.10531187278060837"/>
        </c:manualLayout>
      </c:layout>
      <c:txPr>
        <a:bodyPr/>
        <a:lstStyle/>
        <a:p>
          <a:pPr>
            <a:defRPr sz="1400">
              <a:latin typeface="Oswald" charset="-52"/>
            </a:defRPr>
          </a:pPr>
          <a:endParaRPr lang="ru-RU"/>
        </a:p>
      </c:txPr>
    </c:legend>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
          <c:y val="7.0512820512820512E-2"/>
          <c:w val="1"/>
          <c:h val="0.85897435897435892"/>
        </c:manualLayout>
      </c:layout>
      <c:barChart>
        <c:barDir val="col"/>
        <c:grouping val="clustered"/>
        <c:ser>
          <c:idx val="0"/>
          <c:order val="0"/>
          <c:tx>
            <c:strRef>
              <c:f>'основные пок-ли'!$A$12</c:f>
              <c:strCache>
                <c:ptCount val="1"/>
                <c:pt idx="0">
                  <c:v>Дефицит (-),  профицит (+)</c:v>
                </c:pt>
              </c:strCache>
            </c:strRef>
          </c:tx>
          <c:spPr>
            <a:solidFill>
              <a:schemeClr val="accent6">
                <a:lumMod val="60000"/>
                <a:lumOff val="40000"/>
              </a:schemeClr>
            </a:solidFill>
          </c:spPr>
          <c:dLbls>
            <c:dLbl>
              <c:idx val="2"/>
              <c:layout>
                <c:manualLayout>
                  <c:x val="2.5889967637540479E-2"/>
                  <c:y val="-8.3333333333333343E-2"/>
                </c:manualLayout>
              </c:layout>
              <c:showVal val="1"/>
            </c:dLbl>
            <c:txPr>
              <a:bodyPr/>
              <a:lstStyle/>
              <a:p>
                <a:pPr>
                  <a:defRPr sz="1200">
                    <a:latin typeface="Oswald" charset="-52"/>
                  </a:defRPr>
                </a:pPr>
                <a:endParaRPr lang="ru-RU"/>
              </a:p>
            </c:txPr>
            <c:showVal val="1"/>
          </c:dLbls>
          <c:cat>
            <c:strRef>
              <c:f>'основные пок-ли'!$B$11:$E$11</c:f>
              <c:strCache>
                <c:ptCount val="4"/>
                <c:pt idx="0">
                  <c:v>2023 год (факт)</c:v>
                </c:pt>
                <c:pt idx="1">
                  <c:v>2024 год (первоначальный план)</c:v>
                </c:pt>
                <c:pt idx="2">
                  <c:v>2024 год (уточненный план) </c:v>
                </c:pt>
                <c:pt idx="3">
                  <c:v>2024 год (факт)</c:v>
                </c:pt>
              </c:strCache>
            </c:strRef>
          </c:cat>
          <c:val>
            <c:numRef>
              <c:f>'основные пок-ли'!$B$12:$E$12</c:f>
              <c:numCache>
                <c:formatCode>#,##0.0</c:formatCode>
                <c:ptCount val="4"/>
                <c:pt idx="0">
                  <c:v>139980.5</c:v>
                </c:pt>
                <c:pt idx="1">
                  <c:v>-101704.60000000056</c:v>
                </c:pt>
                <c:pt idx="2">
                  <c:v>-25121.899999999427</c:v>
                </c:pt>
                <c:pt idx="3">
                  <c:v>214692.89999999932</c:v>
                </c:pt>
              </c:numCache>
            </c:numRef>
          </c:val>
        </c:ser>
        <c:dLbls>
          <c:showVal val="1"/>
        </c:dLbls>
        <c:overlap val="-25"/>
        <c:axId val="184957952"/>
        <c:axId val="207944704"/>
      </c:barChart>
      <c:catAx>
        <c:axId val="184957952"/>
        <c:scaling>
          <c:orientation val="minMax"/>
        </c:scaling>
        <c:axPos val="b"/>
        <c:majorTickMark val="none"/>
        <c:tickLblPos val="nextTo"/>
        <c:txPr>
          <a:bodyPr/>
          <a:lstStyle/>
          <a:p>
            <a:pPr>
              <a:defRPr sz="1200">
                <a:latin typeface="Oswald" charset="-52"/>
              </a:defRPr>
            </a:pPr>
            <a:endParaRPr lang="ru-RU"/>
          </a:p>
        </c:txPr>
        <c:crossAx val="207944704"/>
        <c:crosses val="autoZero"/>
        <c:auto val="1"/>
        <c:lblAlgn val="ctr"/>
        <c:lblOffset val="100"/>
      </c:catAx>
      <c:valAx>
        <c:axId val="207944704"/>
        <c:scaling>
          <c:orientation val="minMax"/>
        </c:scaling>
        <c:delete val="1"/>
        <c:axPos val="l"/>
        <c:numFmt formatCode="#,##0.0" sourceLinked="1"/>
        <c:majorTickMark val="none"/>
        <c:tickLblPos val="none"/>
        <c:crossAx val="184957952"/>
        <c:crosses val="autoZero"/>
        <c:crossBetween val="between"/>
      </c:valAx>
    </c:plotArea>
    <c:legend>
      <c:legendPos val="l"/>
      <c:layout>
        <c:manualLayout>
          <c:xMode val="edge"/>
          <c:yMode val="edge"/>
          <c:x val="0"/>
          <c:y val="4.0782354128810837E-2"/>
          <c:w val="0.22236908493234475"/>
          <c:h val="0.12356349687058354"/>
        </c:manualLayout>
      </c:layout>
      <c:txPr>
        <a:bodyPr/>
        <a:lstStyle/>
        <a:p>
          <a:pPr>
            <a:defRPr sz="1200">
              <a:latin typeface="Oswald" charset="-52"/>
            </a:defRPr>
          </a:pPr>
          <a:endParaRPr lang="ru-RU"/>
        </a:p>
      </c:txPr>
    </c:legend>
    <c:plotVisOnly val="1"/>
  </c:chart>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AngAx val="1"/>
    </c:view3D>
    <c:floor>
      <c:spPr>
        <a:solidFill>
          <a:schemeClr val="bg1">
            <a:lumMod val="95000"/>
          </a:schemeClr>
        </a:solidFill>
      </c:spPr>
    </c:floor>
    <c:plotArea>
      <c:layout>
        <c:manualLayout>
          <c:layoutTarget val="inner"/>
          <c:xMode val="edge"/>
          <c:yMode val="edge"/>
          <c:x val="2.6041666666666689E-2"/>
          <c:y val="9.5238095238095247E-2"/>
          <c:w val="0.94270833333333393"/>
          <c:h val="0.69823397075365556"/>
        </c:manualLayout>
      </c:layout>
      <c:bar3DChart>
        <c:barDir val="col"/>
        <c:grouping val="clustered"/>
        <c:ser>
          <c:idx val="0"/>
          <c:order val="0"/>
          <c:tx>
            <c:strRef>
              <c:f>'основные пок-ли'!$Q$5</c:f>
              <c:strCache>
                <c:ptCount val="1"/>
                <c:pt idx="0">
                  <c:v>РАСХОДЫ</c:v>
                </c:pt>
              </c:strCache>
            </c:strRef>
          </c:tx>
          <c:spPr>
            <a:solidFill>
              <a:srgbClr val="92D050"/>
            </a:solidFill>
          </c:spPr>
          <c:dLbls>
            <c:dLbl>
              <c:idx val="0"/>
              <c:layout>
                <c:manualLayout>
                  <c:x val="-1.6129032258064523E-2"/>
                  <c:y val="-6.666666666666668E-2"/>
                </c:manualLayout>
              </c:layout>
              <c:showVal val="1"/>
            </c:dLbl>
            <c:dLbl>
              <c:idx val="1"/>
              <c:layout>
                <c:manualLayout>
                  <c:x val="6.4516129032258104E-2"/>
                  <c:y val="-2.7777777777777811E-2"/>
                </c:manualLayout>
              </c:layout>
              <c:showVal val="1"/>
            </c:dLbl>
            <c:txPr>
              <a:bodyPr/>
              <a:lstStyle/>
              <a:p>
                <a:pPr>
                  <a:defRPr sz="1400">
                    <a:latin typeface="Oswald" charset="-52"/>
                  </a:defRPr>
                </a:pPr>
                <a:endParaRPr lang="ru-RU"/>
              </a:p>
            </c:txPr>
            <c:showVal val="1"/>
          </c:dLbls>
          <c:cat>
            <c:strRef>
              <c:f>'основные пок-ли'!$R$4:$S$4</c:f>
              <c:strCache>
                <c:ptCount val="2"/>
                <c:pt idx="0">
                  <c:v>2024 год (первоначальный план)</c:v>
                </c:pt>
                <c:pt idx="1">
                  <c:v>2024 год (уточненный план) </c:v>
                </c:pt>
              </c:strCache>
            </c:strRef>
          </c:cat>
          <c:val>
            <c:numRef>
              <c:f>'основные пок-ли'!$R$5:$S$5</c:f>
              <c:numCache>
                <c:formatCode>#,##0.0</c:formatCode>
                <c:ptCount val="2"/>
                <c:pt idx="0">
                  <c:v>5149860.4000000004</c:v>
                </c:pt>
                <c:pt idx="1">
                  <c:v>6846819.6000000006</c:v>
                </c:pt>
              </c:numCache>
            </c:numRef>
          </c:val>
          <c:shape val="cylinder"/>
        </c:ser>
        <c:shape val="box"/>
        <c:axId val="224518144"/>
        <c:axId val="224601600"/>
        <c:axId val="0"/>
      </c:bar3DChart>
      <c:catAx>
        <c:axId val="224518144"/>
        <c:scaling>
          <c:orientation val="minMax"/>
        </c:scaling>
        <c:axPos val="b"/>
        <c:tickLblPos val="nextTo"/>
        <c:txPr>
          <a:bodyPr/>
          <a:lstStyle/>
          <a:p>
            <a:pPr>
              <a:defRPr sz="1000">
                <a:latin typeface="Oswald" charset="-52"/>
              </a:defRPr>
            </a:pPr>
            <a:endParaRPr lang="ru-RU"/>
          </a:p>
        </c:txPr>
        <c:crossAx val="224601600"/>
        <c:crosses val="autoZero"/>
        <c:auto val="1"/>
        <c:lblAlgn val="ctr"/>
        <c:lblOffset val="100"/>
      </c:catAx>
      <c:valAx>
        <c:axId val="224601600"/>
        <c:scaling>
          <c:orientation val="minMax"/>
        </c:scaling>
        <c:delete val="1"/>
        <c:axPos val="l"/>
        <c:numFmt formatCode="#,##0.0" sourceLinked="1"/>
        <c:tickLblPos val="none"/>
        <c:crossAx val="224518144"/>
        <c:crosses val="autoZero"/>
        <c:crossBetween val="between"/>
      </c:valAx>
    </c:plotArea>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AngAx val="1"/>
    </c:view3D>
    <c:floor>
      <c:spPr>
        <a:solidFill>
          <a:schemeClr val="bg1">
            <a:lumMod val="95000"/>
          </a:schemeClr>
        </a:solidFill>
      </c:spPr>
    </c:floor>
    <c:plotArea>
      <c:layout>
        <c:manualLayout>
          <c:layoutTarget val="inner"/>
          <c:xMode val="edge"/>
          <c:yMode val="edge"/>
          <c:x val="3.0555555555555565E-2"/>
          <c:y val="0"/>
          <c:w val="0.96944444444444478"/>
          <c:h val="0.63795888013998292"/>
        </c:manualLayout>
      </c:layout>
      <c:bar3DChart>
        <c:barDir val="col"/>
        <c:grouping val="clustered"/>
        <c:ser>
          <c:idx val="0"/>
          <c:order val="0"/>
          <c:tx>
            <c:strRef>
              <c:f>'основные пок-ли'!$V$2</c:f>
              <c:strCache>
                <c:ptCount val="1"/>
                <c:pt idx="0">
                  <c:v>ДОХОДЫ</c:v>
                </c:pt>
              </c:strCache>
            </c:strRef>
          </c:tx>
          <c:spPr>
            <a:solidFill>
              <a:schemeClr val="accent6">
                <a:lumMod val="75000"/>
              </a:schemeClr>
            </a:solidFill>
          </c:spPr>
          <c:dLbls>
            <c:dLbl>
              <c:idx val="0"/>
              <c:layout>
                <c:manualLayout>
                  <c:x val="-1.6666666666666653E-2"/>
                  <c:y val="-8.3333333333333343E-2"/>
                </c:manualLayout>
              </c:layout>
              <c:showVal val="1"/>
            </c:dLbl>
            <c:dLbl>
              <c:idx val="1"/>
              <c:layout>
                <c:manualLayout>
                  <c:x val="8.8888888888888934E-2"/>
                  <c:y val="-6.0837270341207401E-2"/>
                </c:manualLayout>
              </c:layout>
              <c:showVal val="1"/>
            </c:dLbl>
            <c:txPr>
              <a:bodyPr/>
              <a:lstStyle/>
              <a:p>
                <a:pPr>
                  <a:defRPr sz="1400">
                    <a:latin typeface="Oswald" charset="-52"/>
                  </a:defRPr>
                </a:pPr>
                <a:endParaRPr lang="ru-RU"/>
              </a:p>
            </c:txPr>
            <c:showVal val="1"/>
          </c:dLbls>
          <c:cat>
            <c:strRef>
              <c:f>'основные пок-ли'!$W$1:$X$1</c:f>
              <c:strCache>
                <c:ptCount val="2"/>
                <c:pt idx="0">
                  <c:v>2024 год (первоначальный план)</c:v>
                </c:pt>
                <c:pt idx="1">
                  <c:v>2024 год (уточненный план) </c:v>
                </c:pt>
              </c:strCache>
            </c:strRef>
          </c:cat>
          <c:val>
            <c:numRef>
              <c:f>'основные пок-ли'!$W$2:$X$2</c:f>
              <c:numCache>
                <c:formatCode>#,##0.0</c:formatCode>
                <c:ptCount val="2"/>
                <c:pt idx="0">
                  <c:v>5048155.8</c:v>
                </c:pt>
                <c:pt idx="1">
                  <c:v>6821697.7000000002</c:v>
                </c:pt>
              </c:numCache>
            </c:numRef>
          </c:val>
          <c:shape val="cylinder"/>
        </c:ser>
        <c:shape val="box"/>
        <c:axId val="228442496"/>
        <c:axId val="228444032"/>
        <c:axId val="0"/>
      </c:bar3DChart>
      <c:catAx>
        <c:axId val="228442496"/>
        <c:scaling>
          <c:orientation val="minMax"/>
        </c:scaling>
        <c:axPos val="b"/>
        <c:tickLblPos val="nextTo"/>
        <c:txPr>
          <a:bodyPr/>
          <a:lstStyle/>
          <a:p>
            <a:pPr>
              <a:defRPr sz="1000">
                <a:latin typeface="Oswald" charset="-52"/>
              </a:defRPr>
            </a:pPr>
            <a:endParaRPr lang="ru-RU"/>
          </a:p>
        </c:txPr>
        <c:crossAx val="228444032"/>
        <c:crosses val="autoZero"/>
        <c:auto val="1"/>
        <c:lblAlgn val="ctr"/>
        <c:lblOffset val="100"/>
      </c:catAx>
      <c:valAx>
        <c:axId val="228444032"/>
        <c:scaling>
          <c:orientation val="minMax"/>
        </c:scaling>
        <c:delete val="1"/>
        <c:axPos val="l"/>
        <c:numFmt formatCode="#,##0.0" sourceLinked="1"/>
        <c:tickLblPos val="none"/>
        <c:crossAx val="228442496"/>
        <c:crosses val="autoZero"/>
        <c:crossBetween val="between"/>
      </c:valAx>
    </c:plotArea>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ru-RU"/>
  <c:chart>
    <c:view3D>
      <c:rotX val="30"/>
      <c:perspective val="30"/>
    </c:view3D>
    <c:plotArea>
      <c:layout/>
      <c:pie3DChart>
        <c:varyColors val="1"/>
        <c:ser>
          <c:idx val="0"/>
          <c:order val="0"/>
          <c:dPt>
            <c:idx val="0"/>
            <c:spPr>
              <a:solidFill>
                <a:schemeClr val="accent4">
                  <a:lumMod val="40000"/>
                  <a:lumOff val="60000"/>
                </a:schemeClr>
              </a:solidFill>
            </c:spPr>
            <c:extLst xmlns:c16r2="http://schemas.microsoft.com/office/drawing/2015/06/chart">
              <c:ext xmlns:c16="http://schemas.microsoft.com/office/drawing/2014/chart" uri="{C3380CC4-5D6E-409C-BE32-E72D297353CC}">
                <c16:uniqueId val="{00000000-7530-4F89-81A6-8F0A038052B5}"/>
              </c:ext>
            </c:extLst>
          </c:dPt>
          <c:dPt>
            <c:idx val="1"/>
            <c:spPr>
              <a:solidFill>
                <a:schemeClr val="accent6">
                  <a:lumMod val="75000"/>
                </a:schemeClr>
              </a:solidFill>
            </c:spPr>
            <c:extLst xmlns:c16r2="http://schemas.microsoft.com/office/drawing/2015/06/chart">
              <c:ext xmlns:c16="http://schemas.microsoft.com/office/drawing/2014/chart" uri="{C3380CC4-5D6E-409C-BE32-E72D297353CC}">
                <c16:uniqueId val="{00000001-7530-4F89-81A6-8F0A038052B5}"/>
              </c:ext>
            </c:extLst>
          </c:dPt>
          <c:dLbls>
            <c:dLbl>
              <c:idx val="0"/>
              <c:layout/>
              <c:tx>
                <c:rich>
                  <a:bodyPr/>
                  <a:lstStyle/>
                  <a:p>
                    <a:r>
                      <a:rPr lang="en-US" sz="1800"/>
                      <a:t>7</a:t>
                    </a:r>
                    <a:r>
                      <a:rPr lang="en-US"/>
                      <a:t>6,3 %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7530-4F89-81A6-8F0A038052B5}"/>
                </c:ext>
              </c:extLst>
            </c:dLbl>
            <c:dLbl>
              <c:idx val="1"/>
              <c:layout/>
              <c:tx>
                <c:rich>
                  <a:bodyPr/>
                  <a:lstStyle/>
                  <a:p>
                    <a:r>
                      <a:rPr lang="en-US" sz="1800"/>
                      <a:t>2</a:t>
                    </a:r>
                    <a:r>
                      <a:rPr lang="en-US"/>
                      <a:t>0,9 %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7530-4F89-81A6-8F0A038052B5}"/>
                </c:ext>
              </c:extLst>
            </c:dLbl>
            <c:dLbl>
              <c:idx val="2"/>
              <c:layout/>
              <c:tx>
                <c:rich>
                  <a:bodyPr/>
                  <a:lstStyle/>
                  <a:p>
                    <a:r>
                      <a:rPr lang="en-US" sz="1800"/>
                      <a:t>2</a:t>
                    </a:r>
                    <a:r>
                      <a:rPr lang="en-US"/>
                      <a:t>,8 %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7530-4F89-81A6-8F0A038052B5}"/>
                </c:ext>
              </c:extLst>
            </c:dLbl>
            <c:spPr>
              <a:noFill/>
              <a:ln>
                <a:noFill/>
              </a:ln>
              <a:effectLst/>
            </c:spPr>
            <c:txPr>
              <a:bodyPr/>
              <a:lstStyle/>
              <a:p>
                <a:pPr>
                  <a:defRPr sz="1800">
                    <a:latin typeface="Oswald" charset="-52"/>
                  </a:defRPr>
                </a:pPr>
                <a:endParaRPr lang="ru-RU"/>
              </a:p>
            </c:txPr>
            <c:showVal val="1"/>
            <c:showLeaderLines val="1"/>
            <c:extLst xmlns:c16r2="http://schemas.microsoft.com/office/drawing/2015/06/chart">
              <c:ext xmlns:c15="http://schemas.microsoft.com/office/drawing/2012/chart" uri="{CE6537A1-D6FC-4f65-9D91-7224C49458BB}"/>
            </c:extLst>
          </c:dLbls>
          <c:cat>
            <c:strRef>
              <c:f>Лист3!$A$2:$A$4</c:f>
              <c:strCache>
                <c:ptCount val="3"/>
                <c:pt idx="0">
                  <c:v> Безвозмездные поступления</c:v>
                </c:pt>
                <c:pt idx="1">
                  <c:v> Налоговые доходы</c:v>
                </c:pt>
                <c:pt idx="2">
                  <c:v> Неналоговые доходы</c:v>
                </c:pt>
              </c:strCache>
            </c:strRef>
          </c:cat>
          <c:val>
            <c:numRef>
              <c:f>Лист3!$E$2:$E$4</c:f>
              <c:numCache>
                <c:formatCode>0.0</c:formatCode>
                <c:ptCount val="3"/>
                <c:pt idx="0">
                  <c:v>76.259540234319473</c:v>
                </c:pt>
                <c:pt idx="1">
                  <c:v>20.938757726184591</c:v>
                </c:pt>
                <c:pt idx="2">
                  <c:v>2.8017020394959578</c:v>
                </c:pt>
              </c:numCache>
            </c:numRef>
          </c:val>
          <c:extLst xmlns:c16r2="http://schemas.microsoft.com/office/drawing/2015/06/chart">
            <c:ext xmlns:c16="http://schemas.microsoft.com/office/drawing/2014/chart" uri="{C3380CC4-5D6E-409C-BE32-E72D297353CC}">
              <c16:uniqueId val="{00000003-7530-4F89-81A6-8F0A038052B5}"/>
            </c:ext>
          </c:extLst>
        </c:ser>
      </c:pie3DChart>
    </c:plotArea>
    <c:legend>
      <c:legendPos val="r"/>
      <c:layout>
        <c:manualLayout>
          <c:xMode val="edge"/>
          <c:yMode val="edge"/>
          <c:x val="0.56280079120544724"/>
          <c:y val="5.3468212306794986E-2"/>
          <c:w val="0.42053254212788632"/>
          <c:h val="0.86991520290732893"/>
        </c:manualLayout>
      </c:layout>
      <c:txPr>
        <a:bodyPr/>
        <a:lstStyle/>
        <a:p>
          <a:pPr>
            <a:defRPr sz="1400">
              <a:latin typeface="Oswald" charset="-52"/>
            </a:defRPr>
          </a:pPr>
          <a:endParaRPr lang="ru-RU"/>
        </a:p>
      </c:txPr>
    </c:legend>
    <c:plotVisOnly val="1"/>
    <c:dispBlanksAs val="zero"/>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ru-RU"/>
  <c:chart>
    <c:view3D>
      <c:rAngAx val="1"/>
    </c:view3D>
    <c:floor>
      <c:spPr>
        <a:solidFill>
          <a:schemeClr val="bg1">
            <a:lumMod val="95000"/>
          </a:schemeClr>
        </a:solidFill>
      </c:spPr>
    </c:floor>
    <c:plotArea>
      <c:layout>
        <c:manualLayout>
          <c:layoutTarget val="inner"/>
          <c:xMode val="edge"/>
          <c:yMode val="edge"/>
          <c:x val="7.353555237413498E-4"/>
          <c:y val="3.1073446327683638E-2"/>
          <c:w val="0.79926464447625856"/>
          <c:h val="0.79201032074380529"/>
        </c:manualLayout>
      </c:layout>
      <c:bar3DChart>
        <c:barDir val="col"/>
        <c:grouping val="stacked"/>
        <c:ser>
          <c:idx val="0"/>
          <c:order val="0"/>
          <c:tx>
            <c:strRef>
              <c:f>Лист3!$A$2</c:f>
              <c:strCache>
                <c:ptCount val="1"/>
                <c:pt idx="0">
                  <c:v> Безвозмездные поступления</c:v>
                </c:pt>
              </c:strCache>
            </c:strRef>
          </c:tx>
          <c:spPr>
            <a:solidFill>
              <a:schemeClr val="accent4">
                <a:lumMod val="40000"/>
                <a:lumOff val="60000"/>
              </a:schemeClr>
            </a:solidFill>
          </c:spPr>
          <c:dLbls>
            <c:spPr>
              <a:noFill/>
              <a:ln>
                <a:noFill/>
              </a:ln>
              <a:effectLst/>
            </c:spPr>
            <c:txPr>
              <a:bodyPr/>
              <a:lstStyle/>
              <a:p>
                <a:pPr>
                  <a:defRPr sz="1400" b="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Лист3!$B$1:$D$1</c:f>
              <c:strCache>
                <c:ptCount val="3"/>
                <c:pt idx="0">
                  <c:v>2023 год (факт) </c:v>
                </c:pt>
                <c:pt idx="1">
                  <c:v>2024 год (утвержденный план)           </c:v>
                </c:pt>
                <c:pt idx="2">
                  <c:v> 2024 год (факт)</c:v>
                </c:pt>
              </c:strCache>
            </c:strRef>
          </c:cat>
          <c:val>
            <c:numRef>
              <c:f>Лист3!$B$2:$D$2</c:f>
              <c:numCache>
                <c:formatCode>#,##0.0</c:formatCode>
                <c:ptCount val="3"/>
                <c:pt idx="0">
                  <c:v>3803391.3</c:v>
                </c:pt>
                <c:pt idx="1">
                  <c:v>5326870.6000000006</c:v>
                </c:pt>
                <c:pt idx="2">
                  <c:v>4985215.1000000006</c:v>
                </c:pt>
              </c:numCache>
            </c:numRef>
          </c:val>
          <c:extLst xmlns:c16r2="http://schemas.microsoft.com/office/drawing/2015/06/chart">
            <c:ext xmlns:c16="http://schemas.microsoft.com/office/drawing/2014/chart" uri="{C3380CC4-5D6E-409C-BE32-E72D297353CC}">
              <c16:uniqueId val="{00000000-2453-4146-A785-C6A6C6EAA8D2}"/>
            </c:ext>
          </c:extLst>
        </c:ser>
        <c:ser>
          <c:idx val="1"/>
          <c:order val="1"/>
          <c:tx>
            <c:strRef>
              <c:f>Лист3!$A$3</c:f>
              <c:strCache>
                <c:ptCount val="1"/>
                <c:pt idx="0">
                  <c:v> Налоговые доходы</c:v>
                </c:pt>
              </c:strCache>
            </c:strRef>
          </c:tx>
          <c:spPr>
            <a:solidFill>
              <a:schemeClr val="accent6">
                <a:lumMod val="75000"/>
              </a:schemeClr>
            </a:solidFill>
          </c:spPr>
          <c:dLbls>
            <c:dLbl>
              <c:idx val="2"/>
              <c:layout>
                <c:manualLayout>
                  <c:x val="8.4388185654008432E-3"/>
                  <c:y val="-2.9239766081871456E-3"/>
                </c:manualLayout>
              </c:layout>
              <c:showVal val="1"/>
            </c:dLbl>
            <c:spPr>
              <a:noFill/>
              <a:ln>
                <a:noFill/>
              </a:ln>
              <a:effectLst/>
            </c:spPr>
            <c:txPr>
              <a:bodyPr/>
              <a:lstStyle/>
              <a:p>
                <a:pPr>
                  <a:defRPr sz="1400" b="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Лист3!$B$1:$D$1</c:f>
              <c:strCache>
                <c:ptCount val="3"/>
                <c:pt idx="0">
                  <c:v>2023 год (факт) </c:v>
                </c:pt>
                <c:pt idx="1">
                  <c:v>2024 год (утвержденный план)           </c:v>
                </c:pt>
                <c:pt idx="2">
                  <c:v> 2024 год (факт)</c:v>
                </c:pt>
              </c:strCache>
            </c:strRef>
          </c:cat>
          <c:val>
            <c:numRef>
              <c:f>Лист3!$B$3:$D$3</c:f>
              <c:numCache>
                <c:formatCode>#,##0.0</c:formatCode>
                <c:ptCount val="3"/>
                <c:pt idx="0">
                  <c:v>1057076.5</c:v>
                </c:pt>
                <c:pt idx="1">
                  <c:v>1318915.9000000004</c:v>
                </c:pt>
                <c:pt idx="2">
                  <c:v>1368802</c:v>
                </c:pt>
              </c:numCache>
            </c:numRef>
          </c:val>
          <c:extLst xmlns:c16r2="http://schemas.microsoft.com/office/drawing/2015/06/chart">
            <c:ext xmlns:c16="http://schemas.microsoft.com/office/drawing/2014/chart" uri="{C3380CC4-5D6E-409C-BE32-E72D297353CC}">
              <c16:uniqueId val="{00000001-2453-4146-A785-C6A6C6EAA8D2}"/>
            </c:ext>
          </c:extLst>
        </c:ser>
        <c:ser>
          <c:idx val="2"/>
          <c:order val="2"/>
          <c:tx>
            <c:strRef>
              <c:f>Лист3!$A$4</c:f>
              <c:strCache>
                <c:ptCount val="1"/>
                <c:pt idx="0">
                  <c:v> Неналоговые доходы</c:v>
                </c:pt>
              </c:strCache>
            </c:strRef>
          </c:tx>
          <c:dLbls>
            <c:dLbl>
              <c:idx val="0"/>
              <c:layout>
                <c:manualLayout>
                  <c:x val="1.7948717948718003E-2"/>
                  <c:y val="-9.259259259259326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2453-4146-A785-C6A6C6EAA8D2}"/>
                </c:ext>
              </c:extLst>
            </c:dLbl>
            <c:dLbl>
              <c:idx val="1"/>
              <c:layout>
                <c:manualLayout>
                  <c:x val="3.2085904802440252E-2"/>
                  <c:y val="-6.5925984251968509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2453-4146-A785-C6A6C6EAA8D2}"/>
                </c:ext>
              </c:extLst>
            </c:dLbl>
            <c:dLbl>
              <c:idx val="2"/>
              <c:layout>
                <c:manualLayout>
                  <c:x val="1.8619661178716301E-2"/>
                  <c:y val="-9.46327683615820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2453-4146-A785-C6A6C6EAA8D2}"/>
                </c:ext>
              </c:extLst>
            </c:dLbl>
            <c:spPr>
              <a:noFill/>
              <a:ln>
                <a:noFill/>
              </a:ln>
              <a:effectLst/>
            </c:spPr>
            <c:txPr>
              <a:bodyPr/>
              <a:lstStyle/>
              <a:p>
                <a:pPr>
                  <a:defRPr sz="1400" b="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Лист3!$B$1:$D$1</c:f>
              <c:strCache>
                <c:ptCount val="3"/>
                <c:pt idx="0">
                  <c:v>2023 год (факт) </c:v>
                </c:pt>
                <c:pt idx="1">
                  <c:v>2024 год (утвержденный план)           </c:v>
                </c:pt>
                <c:pt idx="2">
                  <c:v> 2024 год (факт)</c:v>
                </c:pt>
              </c:strCache>
            </c:strRef>
          </c:cat>
          <c:val>
            <c:numRef>
              <c:f>Лист3!$B$4:$D$4</c:f>
              <c:numCache>
                <c:formatCode>#,##0.0</c:formatCode>
                <c:ptCount val="3"/>
                <c:pt idx="0">
                  <c:v>197112.3</c:v>
                </c:pt>
                <c:pt idx="1">
                  <c:v>175911.2</c:v>
                </c:pt>
                <c:pt idx="2">
                  <c:v>183152</c:v>
                </c:pt>
              </c:numCache>
            </c:numRef>
          </c:val>
          <c:extLst xmlns:c16r2="http://schemas.microsoft.com/office/drawing/2015/06/chart">
            <c:ext xmlns:c16="http://schemas.microsoft.com/office/drawing/2014/chart" uri="{C3380CC4-5D6E-409C-BE32-E72D297353CC}">
              <c16:uniqueId val="{00000005-2453-4146-A785-C6A6C6EAA8D2}"/>
            </c:ext>
          </c:extLst>
        </c:ser>
        <c:shape val="cylinder"/>
        <c:axId val="208321920"/>
        <c:axId val="216902272"/>
        <c:axId val="0"/>
      </c:bar3DChart>
      <c:catAx>
        <c:axId val="208321920"/>
        <c:scaling>
          <c:orientation val="minMax"/>
        </c:scaling>
        <c:axPos val="b"/>
        <c:numFmt formatCode="General" sourceLinked="0"/>
        <c:tickLblPos val="nextTo"/>
        <c:txPr>
          <a:bodyPr/>
          <a:lstStyle/>
          <a:p>
            <a:pPr>
              <a:defRPr sz="1200">
                <a:latin typeface="Oswald" charset="-52"/>
              </a:defRPr>
            </a:pPr>
            <a:endParaRPr lang="ru-RU"/>
          </a:p>
        </c:txPr>
        <c:crossAx val="216902272"/>
        <c:crosses val="autoZero"/>
        <c:auto val="1"/>
        <c:lblAlgn val="ctr"/>
        <c:lblOffset val="100"/>
      </c:catAx>
      <c:valAx>
        <c:axId val="216902272"/>
        <c:scaling>
          <c:orientation val="minMax"/>
        </c:scaling>
        <c:delete val="1"/>
        <c:axPos val="l"/>
        <c:numFmt formatCode="#,##0.0" sourceLinked="1"/>
        <c:tickLblPos val="none"/>
        <c:crossAx val="208321920"/>
        <c:crosses val="autoZero"/>
        <c:crossBetween val="between"/>
      </c:valAx>
    </c:plotArea>
    <c:legend>
      <c:legendPos val="r"/>
      <c:layout>
        <c:manualLayout>
          <c:xMode val="edge"/>
          <c:yMode val="edge"/>
          <c:x val="0.78627450980392122"/>
          <c:y val="0.18580386138173416"/>
          <c:w val="0.20196078431372549"/>
          <c:h val="0.4052284354286223"/>
        </c:manualLayout>
      </c:layout>
      <c:txPr>
        <a:bodyPr/>
        <a:lstStyle/>
        <a:p>
          <a:pPr>
            <a:defRPr sz="1400">
              <a:latin typeface="Oswald" charset="-52"/>
            </a:defRPr>
          </a:pPr>
          <a:endParaRPr lang="ru-RU"/>
        </a:p>
      </c:txPr>
    </c:legend>
    <c:plotVisOnly val="1"/>
    <c:dispBlanksAs val="gap"/>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ru-RU"/>
  <c:chart>
    <c:view3D>
      <c:rotX val="30"/>
      <c:perspective val="30"/>
    </c:view3D>
    <c:plotArea>
      <c:layout>
        <c:manualLayout>
          <c:layoutTarget val="inner"/>
          <c:xMode val="edge"/>
          <c:yMode val="edge"/>
          <c:x val="6.7335577618015133E-2"/>
          <c:y val="0.19940476190476192"/>
          <c:w val="0.46926832515500788"/>
          <c:h val="0.67261904761905056"/>
        </c:manualLayout>
      </c:layout>
      <c:pie3DChart>
        <c:varyColors val="1"/>
        <c:ser>
          <c:idx val="0"/>
          <c:order val="0"/>
          <c:dPt>
            <c:idx val="0"/>
            <c:spPr>
              <a:solidFill>
                <a:schemeClr val="accent4">
                  <a:lumMod val="40000"/>
                  <a:lumOff val="60000"/>
                </a:schemeClr>
              </a:solidFill>
            </c:spPr>
            <c:extLst xmlns:c16r2="http://schemas.microsoft.com/office/drawing/2015/06/chart">
              <c:ext xmlns:c16="http://schemas.microsoft.com/office/drawing/2014/chart" uri="{C3380CC4-5D6E-409C-BE32-E72D297353CC}">
                <c16:uniqueId val="{00000000-8A7B-4E76-9754-ABC5668115B2}"/>
              </c:ext>
            </c:extLst>
          </c:dPt>
          <c:dPt>
            <c:idx val="1"/>
            <c:spPr>
              <a:solidFill>
                <a:schemeClr val="accent6">
                  <a:lumMod val="75000"/>
                </a:schemeClr>
              </a:solidFill>
            </c:spPr>
            <c:extLst xmlns:c16r2="http://schemas.microsoft.com/office/drawing/2015/06/chart">
              <c:ext xmlns:c16="http://schemas.microsoft.com/office/drawing/2014/chart" uri="{C3380CC4-5D6E-409C-BE32-E72D297353CC}">
                <c16:uniqueId val="{00000001-8A7B-4E76-9754-ABC5668115B2}"/>
              </c:ext>
            </c:extLst>
          </c:dPt>
          <c:dLbls>
            <c:dLbl>
              <c:idx val="0"/>
              <c:layout/>
              <c:tx>
                <c:rich>
                  <a:bodyPr/>
                  <a:lstStyle/>
                  <a:p>
                    <a:r>
                      <a:rPr lang="en-US" sz="1800"/>
                      <a:t>7</a:t>
                    </a:r>
                    <a:r>
                      <a:rPr lang="en-US"/>
                      <a:t>5,2 %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8A7B-4E76-9754-ABC5668115B2}"/>
                </c:ext>
              </c:extLst>
            </c:dLbl>
            <c:dLbl>
              <c:idx val="1"/>
              <c:layout/>
              <c:tx>
                <c:rich>
                  <a:bodyPr/>
                  <a:lstStyle/>
                  <a:p>
                    <a:r>
                      <a:rPr lang="en-US" sz="1800"/>
                      <a:t>2</a:t>
                    </a:r>
                    <a:r>
                      <a:rPr lang="en-US"/>
                      <a:t>0,9 %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8A7B-4E76-9754-ABC5668115B2}"/>
                </c:ext>
              </c:extLst>
            </c:dLbl>
            <c:dLbl>
              <c:idx val="2"/>
              <c:layout/>
              <c:tx>
                <c:rich>
                  <a:bodyPr/>
                  <a:lstStyle/>
                  <a:p>
                    <a:r>
                      <a:rPr lang="en-US" sz="1800"/>
                      <a:t>3</a:t>
                    </a:r>
                    <a:r>
                      <a:rPr lang="en-US"/>
                      <a:t>,9 %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8A7B-4E76-9754-ABC5668115B2}"/>
                </c:ext>
              </c:extLst>
            </c:dLbl>
            <c:spPr>
              <a:noFill/>
              <a:ln>
                <a:noFill/>
              </a:ln>
              <a:effectLst/>
            </c:spPr>
            <c:txPr>
              <a:bodyPr/>
              <a:lstStyle/>
              <a:p>
                <a:pPr>
                  <a:defRPr sz="1800">
                    <a:latin typeface="Oswald" charset="-52"/>
                  </a:defRPr>
                </a:pPr>
                <a:endParaRPr lang="ru-RU"/>
              </a:p>
            </c:txPr>
            <c:showVal val="1"/>
            <c:showLeaderLines val="1"/>
            <c:extLst xmlns:c16r2="http://schemas.microsoft.com/office/drawing/2015/06/chart">
              <c:ext xmlns:c15="http://schemas.microsoft.com/office/drawing/2012/chart" uri="{CE6537A1-D6FC-4f65-9D91-7224C49458BB}"/>
            </c:extLst>
          </c:dLbls>
          <c:cat>
            <c:strRef>
              <c:f>Лист3!$A$10:$A$12</c:f>
              <c:strCache>
                <c:ptCount val="3"/>
                <c:pt idx="0">
                  <c:v> Безвозмездные поступления</c:v>
                </c:pt>
                <c:pt idx="1">
                  <c:v> Налоговые доходы</c:v>
                </c:pt>
                <c:pt idx="2">
                  <c:v> Неналоговые доходы</c:v>
                </c:pt>
              </c:strCache>
            </c:strRef>
          </c:cat>
          <c:val>
            <c:numRef>
              <c:f>Лист3!$B$10:$B$12</c:f>
              <c:numCache>
                <c:formatCode>#,##0.0</c:formatCode>
                <c:ptCount val="3"/>
                <c:pt idx="0">
                  <c:v>75.201800560706886</c:v>
                </c:pt>
                <c:pt idx="1">
                  <c:v>20.90083555967804</c:v>
                </c:pt>
                <c:pt idx="2">
                  <c:v>3.8973638796150754</c:v>
                </c:pt>
              </c:numCache>
            </c:numRef>
          </c:val>
          <c:extLst xmlns:c16r2="http://schemas.microsoft.com/office/drawing/2015/06/chart">
            <c:ext xmlns:c16="http://schemas.microsoft.com/office/drawing/2014/chart" uri="{C3380CC4-5D6E-409C-BE32-E72D297353CC}">
              <c16:uniqueId val="{00000003-8A7B-4E76-9754-ABC5668115B2}"/>
            </c:ext>
          </c:extLst>
        </c:ser>
      </c:pie3DChart>
    </c:plotArea>
    <c:legend>
      <c:legendPos val="r"/>
      <c:layout>
        <c:manualLayout>
          <c:xMode val="edge"/>
          <c:yMode val="edge"/>
          <c:x val="0.54830803758225877"/>
          <c:y val="8.1245990084572797E-2"/>
          <c:w val="0.43502529575107546"/>
          <c:h val="0.87547086614173264"/>
        </c:manualLayout>
      </c:layout>
      <c:txPr>
        <a:bodyPr/>
        <a:lstStyle/>
        <a:p>
          <a:pPr>
            <a:defRPr sz="1400">
              <a:latin typeface="Oswald" charset="-52"/>
            </a:defRPr>
          </a:pPr>
          <a:endParaRPr lang="ru-RU"/>
        </a:p>
      </c:txPr>
    </c:legend>
    <c:plotVisOnly val="1"/>
    <c:dispBlanksAs val="zero"/>
  </c:chart>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ru-RU"/>
  <c:style val="18"/>
  <c:chart>
    <c:view3D>
      <c:rAngAx val="1"/>
    </c:view3D>
    <c:floor>
      <c:spPr>
        <a:solidFill>
          <a:schemeClr val="bg1">
            <a:lumMod val="95000"/>
          </a:schemeClr>
        </a:solidFill>
      </c:spPr>
    </c:floor>
    <c:plotArea>
      <c:layout>
        <c:manualLayout>
          <c:layoutTarget val="inner"/>
          <c:xMode val="edge"/>
          <c:yMode val="edge"/>
          <c:x val="0"/>
          <c:y val="4.0816326530612471E-2"/>
          <c:w val="0.79255931498661658"/>
          <c:h val="0.82756226900208629"/>
        </c:manualLayout>
      </c:layout>
      <c:bar3DChart>
        <c:barDir val="col"/>
        <c:grouping val="clustered"/>
        <c:ser>
          <c:idx val="0"/>
          <c:order val="0"/>
          <c:tx>
            <c:strRef>
              <c:f>'налоговые доходы'!$A$2</c:f>
              <c:strCache>
                <c:ptCount val="1"/>
                <c:pt idx="0">
                  <c:v> Налог на доходы физических лиц </c:v>
                </c:pt>
              </c:strCache>
            </c:strRef>
          </c:tx>
          <c:spPr>
            <a:solidFill>
              <a:schemeClr val="accent5">
                <a:lumMod val="40000"/>
                <a:lumOff val="60000"/>
              </a:schemeClr>
            </a:solidFill>
          </c:spPr>
          <c:dLbls>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доходы'!$B$1:$D$1</c:f>
              <c:strCache>
                <c:ptCount val="3"/>
                <c:pt idx="0">
                  <c:v>2023 год (факт)</c:v>
                </c:pt>
                <c:pt idx="1">
                  <c:v>2024 год (уточненный план)</c:v>
                </c:pt>
                <c:pt idx="2">
                  <c:v>2024 год (исполнено)</c:v>
                </c:pt>
              </c:strCache>
            </c:strRef>
          </c:cat>
          <c:val>
            <c:numRef>
              <c:f>'налоговые доходы'!$B$2:$D$2</c:f>
              <c:numCache>
                <c:formatCode>#,##0.0</c:formatCode>
                <c:ptCount val="3"/>
                <c:pt idx="0">
                  <c:v>816003.5</c:v>
                </c:pt>
                <c:pt idx="1">
                  <c:v>970600</c:v>
                </c:pt>
                <c:pt idx="2">
                  <c:v>1011902</c:v>
                </c:pt>
              </c:numCache>
            </c:numRef>
          </c:val>
          <c:extLst xmlns:c16r2="http://schemas.microsoft.com/office/drawing/2015/06/chart">
            <c:ext xmlns:c16="http://schemas.microsoft.com/office/drawing/2014/chart" uri="{C3380CC4-5D6E-409C-BE32-E72D297353CC}">
              <c16:uniqueId val="{00000000-6446-4CBE-93B7-4C8E6E714588}"/>
            </c:ext>
          </c:extLst>
        </c:ser>
        <c:ser>
          <c:idx val="1"/>
          <c:order val="1"/>
          <c:tx>
            <c:strRef>
              <c:f>'налоговые доходы'!$A$3</c:f>
              <c:strCache>
                <c:ptCount val="1"/>
                <c:pt idx="0">
                  <c:v> Акцизы на нефтепродукты</c:v>
                </c:pt>
              </c:strCache>
            </c:strRef>
          </c:tx>
          <c:spPr>
            <a:solidFill>
              <a:schemeClr val="accent6">
                <a:lumMod val="60000"/>
                <a:lumOff val="40000"/>
              </a:schemeClr>
            </a:solidFill>
          </c:spPr>
          <c:dLbls>
            <c:spPr>
              <a:noFill/>
              <a:ln>
                <a:noFill/>
              </a:ln>
              <a:effectLst/>
            </c:spPr>
            <c:txPr>
              <a:bodyPr rot="-5400000" vert="horz"/>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доходы'!$B$1:$D$1</c:f>
              <c:strCache>
                <c:ptCount val="3"/>
                <c:pt idx="0">
                  <c:v>2023 год (факт)</c:v>
                </c:pt>
                <c:pt idx="1">
                  <c:v>2024 год (уточненный план)</c:v>
                </c:pt>
                <c:pt idx="2">
                  <c:v>2024 год (исполнено)</c:v>
                </c:pt>
              </c:strCache>
            </c:strRef>
          </c:cat>
          <c:val>
            <c:numRef>
              <c:f>'налоговые доходы'!$B$3:$D$3</c:f>
              <c:numCache>
                <c:formatCode>#,##0.0</c:formatCode>
                <c:ptCount val="3"/>
                <c:pt idx="0">
                  <c:v>17286</c:v>
                </c:pt>
                <c:pt idx="1">
                  <c:v>20994.400000000001</c:v>
                </c:pt>
                <c:pt idx="2">
                  <c:v>21413.7</c:v>
                </c:pt>
              </c:numCache>
            </c:numRef>
          </c:val>
          <c:extLst xmlns:c16r2="http://schemas.microsoft.com/office/drawing/2015/06/chart">
            <c:ext xmlns:c16="http://schemas.microsoft.com/office/drawing/2014/chart" uri="{C3380CC4-5D6E-409C-BE32-E72D297353CC}">
              <c16:uniqueId val="{00000001-6446-4CBE-93B7-4C8E6E714588}"/>
            </c:ext>
          </c:extLst>
        </c:ser>
        <c:ser>
          <c:idx val="2"/>
          <c:order val="2"/>
          <c:tx>
            <c:strRef>
              <c:f>'налоговые доходы'!$A$4</c:f>
              <c:strCache>
                <c:ptCount val="1"/>
                <c:pt idx="0">
                  <c:v> Налоги на совокупный доход</c:v>
                </c:pt>
              </c:strCache>
            </c:strRef>
          </c:tx>
          <c:dLbls>
            <c:spPr>
              <a:noFill/>
              <a:ln>
                <a:noFill/>
              </a:ln>
              <a:effectLst/>
            </c:spPr>
            <c:txPr>
              <a:bodyPr rot="-5400000" vert="horz"/>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доходы'!$B$1:$D$1</c:f>
              <c:strCache>
                <c:ptCount val="3"/>
                <c:pt idx="0">
                  <c:v>2023 год (факт)</c:v>
                </c:pt>
                <c:pt idx="1">
                  <c:v>2024 год (уточненный план)</c:v>
                </c:pt>
                <c:pt idx="2">
                  <c:v>2024 год (исполнено)</c:v>
                </c:pt>
              </c:strCache>
            </c:strRef>
          </c:cat>
          <c:val>
            <c:numRef>
              <c:f>'налоговые доходы'!$B$4:$D$4</c:f>
              <c:numCache>
                <c:formatCode>#,##0.0</c:formatCode>
                <c:ptCount val="3"/>
                <c:pt idx="0">
                  <c:v>164575.70000000001</c:v>
                </c:pt>
                <c:pt idx="1">
                  <c:v>254661.4</c:v>
                </c:pt>
                <c:pt idx="2">
                  <c:v>259292.5</c:v>
                </c:pt>
              </c:numCache>
            </c:numRef>
          </c:val>
          <c:extLst xmlns:c16r2="http://schemas.microsoft.com/office/drawing/2015/06/chart">
            <c:ext xmlns:c16="http://schemas.microsoft.com/office/drawing/2014/chart" uri="{C3380CC4-5D6E-409C-BE32-E72D297353CC}">
              <c16:uniqueId val="{00000002-6446-4CBE-93B7-4C8E6E714588}"/>
            </c:ext>
          </c:extLst>
        </c:ser>
        <c:ser>
          <c:idx val="3"/>
          <c:order val="3"/>
          <c:tx>
            <c:strRef>
              <c:f>'налоговые доходы'!$A$5</c:f>
              <c:strCache>
                <c:ptCount val="1"/>
                <c:pt idx="0">
                  <c:v> Налоги на имущество </c:v>
                </c:pt>
              </c:strCache>
            </c:strRef>
          </c:tx>
          <c:dLbls>
            <c:spPr>
              <a:noFill/>
              <a:ln>
                <a:noFill/>
              </a:ln>
              <a:effectLst/>
            </c:spPr>
            <c:txPr>
              <a:bodyPr rot="-5400000" vert="horz"/>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доходы'!$B$1:$D$1</c:f>
              <c:strCache>
                <c:ptCount val="3"/>
                <c:pt idx="0">
                  <c:v>2023 год (факт)</c:v>
                </c:pt>
                <c:pt idx="1">
                  <c:v>2024 год (уточненный план)</c:v>
                </c:pt>
                <c:pt idx="2">
                  <c:v>2024 год (исполнено)</c:v>
                </c:pt>
              </c:strCache>
            </c:strRef>
          </c:cat>
          <c:val>
            <c:numRef>
              <c:f>'налоговые доходы'!$B$5:$D$5</c:f>
              <c:numCache>
                <c:formatCode>#,##0.0</c:formatCode>
                <c:ptCount val="3"/>
                <c:pt idx="0">
                  <c:v>52239.5</c:v>
                </c:pt>
                <c:pt idx="1">
                  <c:v>58949.4</c:v>
                </c:pt>
                <c:pt idx="2">
                  <c:v>62031.199999999997</c:v>
                </c:pt>
              </c:numCache>
            </c:numRef>
          </c:val>
          <c:extLst xmlns:c16r2="http://schemas.microsoft.com/office/drawing/2015/06/chart">
            <c:ext xmlns:c16="http://schemas.microsoft.com/office/drawing/2014/chart" uri="{C3380CC4-5D6E-409C-BE32-E72D297353CC}">
              <c16:uniqueId val="{00000003-6446-4CBE-93B7-4C8E6E714588}"/>
            </c:ext>
          </c:extLst>
        </c:ser>
        <c:ser>
          <c:idx val="4"/>
          <c:order val="4"/>
          <c:tx>
            <c:strRef>
              <c:f>'налоговые доходы'!$A$6</c:f>
              <c:strCache>
                <c:ptCount val="1"/>
                <c:pt idx="0">
                  <c:v> Государственная пошлина</c:v>
                </c:pt>
              </c:strCache>
            </c:strRef>
          </c:tx>
          <c:spPr>
            <a:solidFill>
              <a:srgbClr val="00B0F0"/>
            </a:solidFill>
          </c:spPr>
          <c:dLbls>
            <c:spPr>
              <a:noFill/>
              <a:ln>
                <a:noFill/>
              </a:ln>
              <a:effectLst/>
            </c:spPr>
            <c:txPr>
              <a:bodyPr rot="-5400000" vert="horz"/>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доходы'!$B$1:$D$1</c:f>
              <c:strCache>
                <c:ptCount val="3"/>
                <c:pt idx="0">
                  <c:v>2023 год (факт)</c:v>
                </c:pt>
                <c:pt idx="1">
                  <c:v>2024 год (уточненный план)</c:v>
                </c:pt>
                <c:pt idx="2">
                  <c:v>2024 год (исполнено)</c:v>
                </c:pt>
              </c:strCache>
            </c:strRef>
          </c:cat>
          <c:val>
            <c:numRef>
              <c:f>'налоговые доходы'!$B$6:$D$6</c:f>
              <c:numCache>
                <c:formatCode>#,##0.0</c:formatCode>
                <c:ptCount val="3"/>
                <c:pt idx="0">
                  <c:v>6971.8</c:v>
                </c:pt>
                <c:pt idx="1">
                  <c:v>13710.7</c:v>
                </c:pt>
                <c:pt idx="2">
                  <c:v>14162.6</c:v>
                </c:pt>
              </c:numCache>
            </c:numRef>
          </c:val>
          <c:extLst xmlns:c16r2="http://schemas.microsoft.com/office/drawing/2015/06/chart">
            <c:ext xmlns:c16="http://schemas.microsoft.com/office/drawing/2014/chart" uri="{C3380CC4-5D6E-409C-BE32-E72D297353CC}">
              <c16:uniqueId val="{00000004-6446-4CBE-93B7-4C8E6E714588}"/>
            </c:ext>
          </c:extLst>
        </c:ser>
        <c:shape val="cylinder"/>
        <c:axId val="171085824"/>
        <c:axId val="171087744"/>
        <c:axId val="0"/>
      </c:bar3DChart>
      <c:catAx>
        <c:axId val="171085824"/>
        <c:scaling>
          <c:orientation val="minMax"/>
        </c:scaling>
        <c:axPos val="b"/>
        <c:numFmt formatCode="General" sourceLinked="0"/>
        <c:tickLblPos val="nextTo"/>
        <c:txPr>
          <a:bodyPr/>
          <a:lstStyle/>
          <a:p>
            <a:pPr>
              <a:defRPr sz="1400">
                <a:latin typeface="Oswald" charset="-52"/>
              </a:defRPr>
            </a:pPr>
            <a:endParaRPr lang="ru-RU"/>
          </a:p>
        </c:txPr>
        <c:crossAx val="171087744"/>
        <c:crosses val="autoZero"/>
        <c:auto val="1"/>
        <c:lblAlgn val="ctr"/>
        <c:lblOffset val="100"/>
      </c:catAx>
      <c:valAx>
        <c:axId val="171087744"/>
        <c:scaling>
          <c:orientation val="minMax"/>
        </c:scaling>
        <c:delete val="1"/>
        <c:axPos val="l"/>
        <c:numFmt formatCode="#,##0.0" sourceLinked="1"/>
        <c:tickLblPos val="none"/>
        <c:crossAx val="171085824"/>
        <c:crosses val="autoZero"/>
        <c:crossBetween val="between"/>
      </c:valAx>
    </c:plotArea>
    <c:legend>
      <c:legendPos val="r"/>
      <c:layout>
        <c:manualLayout>
          <c:xMode val="edge"/>
          <c:yMode val="edge"/>
          <c:x val="0.77168355811959299"/>
          <c:y val="9.9986340993090922E-2"/>
          <c:w val="0.20944336165900093"/>
          <c:h val="0.74730606590842807"/>
        </c:manualLayout>
      </c:layout>
      <c:txPr>
        <a:bodyPr/>
        <a:lstStyle/>
        <a:p>
          <a:pPr>
            <a:defRPr sz="1400">
              <a:latin typeface="Oswald" charset="-52"/>
            </a:defRPr>
          </a:pPr>
          <a:endParaRPr lang="ru-RU"/>
        </a:p>
      </c:txPr>
    </c:legend>
    <c:plotVisOnly val="1"/>
    <c:dispBlanksAs val="gap"/>
  </c:chart>
  <c:externalData r:id="rId1"/>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ru-RU"/>
  <c:chart>
    <c:view3D>
      <c:rotX val="30"/>
      <c:perspective val="30"/>
    </c:view3D>
    <c:plotArea>
      <c:layout>
        <c:manualLayout>
          <c:layoutTarget val="inner"/>
          <c:xMode val="edge"/>
          <c:yMode val="edge"/>
          <c:x val="5.2960540949331116E-4"/>
          <c:y val="0.10416666666666702"/>
          <c:w val="0.56956225810756556"/>
          <c:h val="0.8958333333333337"/>
        </c:manualLayout>
      </c:layout>
      <c:pie3DChart>
        <c:varyColors val="1"/>
        <c:ser>
          <c:idx val="0"/>
          <c:order val="0"/>
          <c:dPt>
            <c:idx val="0"/>
            <c:spPr>
              <a:solidFill>
                <a:schemeClr val="accent5">
                  <a:lumMod val="40000"/>
                  <a:lumOff val="60000"/>
                </a:schemeClr>
              </a:solidFill>
            </c:spPr>
            <c:extLst xmlns:c16r2="http://schemas.microsoft.com/office/drawing/2015/06/chart">
              <c:ext xmlns:c16="http://schemas.microsoft.com/office/drawing/2014/chart" uri="{C3380CC4-5D6E-409C-BE32-E72D297353CC}">
                <c16:uniqueId val="{00000000-351B-44ED-801E-506E7A6A6E0F}"/>
              </c:ext>
            </c:extLst>
          </c:dPt>
          <c:dPt>
            <c:idx val="1"/>
            <c:spPr>
              <a:solidFill>
                <a:schemeClr val="accent6">
                  <a:lumMod val="60000"/>
                  <a:lumOff val="40000"/>
                </a:schemeClr>
              </a:solidFill>
            </c:spPr>
            <c:extLst xmlns:c16r2="http://schemas.microsoft.com/office/drawing/2015/06/chart">
              <c:ext xmlns:c16="http://schemas.microsoft.com/office/drawing/2014/chart" uri="{C3380CC4-5D6E-409C-BE32-E72D297353CC}">
                <c16:uniqueId val="{00000001-351B-44ED-801E-506E7A6A6E0F}"/>
              </c:ext>
            </c:extLst>
          </c:dPt>
          <c:dPt>
            <c:idx val="4"/>
            <c:spPr>
              <a:solidFill>
                <a:srgbClr val="00B0F0"/>
              </a:solidFill>
            </c:spPr>
            <c:extLst xmlns:c16r2="http://schemas.microsoft.com/office/drawing/2015/06/chart">
              <c:ext xmlns:c16="http://schemas.microsoft.com/office/drawing/2014/chart" uri="{C3380CC4-5D6E-409C-BE32-E72D297353CC}">
                <c16:uniqueId val="{00000002-351B-44ED-801E-506E7A6A6E0F}"/>
              </c:ext>
            </c:extLst>
          </c:dPt>
          <c:dLbls>
            <c:dLbl>
              <c:idx val="0"/>
              <c:layout/>
              <c:tx>
                <c:rich>
                  <a:bodyPr/>
                  <a:lstStyle/>
                  <a:p>
                    <a:r>
                      <a:rPr lang="en-US"/>
                      <a:t>73,9 %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351B-44ED-801E-506E7A6A6E0F}"/>
                </c:ext>
              </c:extLst>
            </c:dLbl>
            <c:dLbl>
              <c:idx val="1"/>
              <c:layout/>
              <c:tx>
                <c:rich>
                  <a:bodyPr/>
                  <a:lstStyle/>
                  <a:p>
                    <a:r>
                      <a:rPr lang="en-US"/>
                      <a:t>1,6 %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351B-44ED-801E-506E7A6A6E0F}"/>
                </c:ext>
              </c:extLst>
            </c:dLbl>
            <c:dLbl>
              <c:idx val="2"/>
              <c:layout/>
              <c:tx>
                <c:rich>
                  <a:bodyPr/>
                  <a:lstStyle/>
                  <a:p>
                    <a:r>
                      <a:rPr lang="en-US"/>
                      <a:t>18,9 %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351B-44ED-801E-506E7A6A6E0F}"/>
                </c:ext>
              </c:extLst>
            </c:dLbl>
            <c:dLbl>
              <c:idx val="3"/>
              <c:layout/>
              <c:tx>
                <c:rich>
                  <a:bodyPr/>
                  <a:lstStyle/>
                  <a:p>
                    <a:r>
                      <a:rPr lang="en-US"/>
                      <a:t>4,5 %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351B-44ED-801E-506E7A6A6E0F}"/>
                </c:ext>
              </c:extLst>
            </c:dLbl>
            <c:dLbl>
              <c:idx val="4"/>
              <c:layout/>
              <c:tx>
                <c:rich>
                  <a:bodyPr/>
                  <a:lstStyle/>
                  <a:p>
                    <a:r>
                      <a:rPr lang="en-US"/>
                      <a:t>1,0 %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351B-44ED-801E-506E7A6A6E0F}"/>
                </c:ext>
              </c:extLst>
            </c:dLbl>
            <c:spPr>
              <a:noFill/>
              <a:ln>
                <a:noFill/>
              </a:ln>
              <a:effectLst/>
            </c:spPr>
            <c:txPr>
              <a:bodyPr/>
              <a:lstStyle/>
              <a:p>
                <a:pPr>
                  <a:defRPr sz="1400">
                    <a:latin typeface="Oswald" charset="-52"/>
                  </a:defRPr>
                </a:pPr>
                <a:endParaRPr lang="ru-RU"/>
              </a:p>
            </c:txPr>
            <c:showVal val="1"/>
            <c:showLeaderLines val="1"/>
            <c:extLst xmlns:c16r2="http://schemas.microsoft.com/office/drawing/2015/06/chart">
              <c:ext xmlns:c15="http://schemas.microsoft.com/office/drawing/2012/chart" uri="{CE6537A1-D6FC-4f65-9D91-7224C49458BB}"/>
            </c:extLst>
          </c:dLbls>
          <c:cat>
            <c:strRef>
              <c:f>'налоговые доходы'!$A$11:$A$15</c:f>
              <c:strCache>
                <c:ptCount val="5"/>
                <c:pt idx="0">
                  <c:v> Налог на доходы физических лиц </c:v>
                </c:pt>
                <c:pt idx="1">
                  <c:v> Акцизы на нефтепродукты</c:v>
                </c:pt>
                <c:pt idx="2">
                  <c:v> Налоги на совокупный доход</c:v>
                </c:pt>
                <c:pt idx="3">
                  <c:v> Налоги на имущество </c:v>
                </c:pt>
                <c:pt idx="4">
                  <c:v> Государственная пошлина</c:v>
                </c:pt>
              </c:strCache>
            </c:strRef>
          </c:cat>
          <c:val>
            <c:numRef>
              <c:f>'налоговые доходы'!$B$11:$B$15</c:f>
              <c:numCache>
                <c:formatCode>0.0</c:formatCode>
                <c:ptCount val="5"/>
                <c:pt idx="0">
                  <c:v>73.92610472515382</c:v>
                </c:pt>
                <c:pt idx="1">
                  <c:v>1.5644117995151958</c:v>
                </c:pt>
                <c:pt idx="2">
                  <c:v>18.943024630297089</c:v>
                </c:pt>
                <c:pt idx="3">
                  <c:v>4.5317876508070558</c:v>
                </c:pt>
                <c:pt idx="4">
                  <c:v>1.0346711942267763</c:v>
                </c:pt>
              </c:numCache>
            </c:numRef>
          </c:val>
          <c:extLst xmlns:c16r2="http://schemas.microsoft.com/office/drawing/2015/06/chart">
            <c:ext xmlns:c16="http://schemas.microsoft.com/office/drawing/2014/chart" uri="{C3380CC4-5D6E-409C-BE32-E72D297353CC}">
              <c16:uniqueId val="{00000005-351B-44ED-801E-506E7A6A6E0F}"/>
            </c:ext>
          </c:extLst>
        </c:ser>
      </c:pie3DChart>
    </c:plotArea>
    <c:legend>
      <c:legendPos val="r"/>
      <c:layout>
        <c:manualLayout>
          <c:xMode val="edge"/>
          <c:yMode val="edge"/>
          <c:x val="0.64124293785311026"/>
          <c:y val="0.12324292796733775"/>
          <c:w val="0.34180790960452112"/>
          <c:h val="0.85073636628754734"/>
        </c:manualLayout>
      </c:layout>
      <c:txPr>
        <a:bodyPr/>
        <a:lstStyle/>
        <a:p>
          <a:pPr>
            <a:defRPr sz="1400">
              <a:latin typeface="Oswald" charset="-52"/>
            </a:defRPr>
          </a:pPr>
          <a:endParaRPr lang="ru-RU"/>
        </a:p>
      </c:txPr>
    </c:legend>
    <c:plotVisOnly val="1"/>
    <c:dispBlanksAs val="zero"/>
  </c:chart>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ru-RU"/>
  <c:chart>
    <c:view3D>
      <c:rAngAx val="1"/>
    </c:view3D>
    <c:floor>
      <c:spPr>
        <a:solidFill>
          <a:schemeClr val="bg1">
            <a:lumMod val="95000"/>
          </a:schemeClr>
        </a:solidFill>
      </c:spPr>
    </c:floor>
    <c:plotArea>
      <c:layout>
        <c:manualLayout>
          <c:layoutTarget val="inner"/>
          <c:xMode val="edge"/>
          <c:yMode val="edge"/>
          <c:x val="0"/>
          <c:y val="2.8645833333333332E-2"/>
          <c:w val="0.72776889631220365"/>
          <c:h val="0.8506945127952793"/>
        </c:manualLayout>
      </c:layout>
      <c:bar3DChart>
        <c:barDir val="col"/>
        <c:grouping val="clustered"/>
        <c:ser>
          <c:idx val="0"/>
          <c:order val="0"/>
          <c:tx>
            <c:strRef>
              <c:f>'неналоговые доходы'!$A$2</c:f>
              <c:strCache>
                <c:ptCount val="1"/>
                <c:pt idx="0">
                  <c:v>Доходы от использования муниципального имущества</c:v>
                </c:pt>
              </c:strCache>
            </c:strRef>
          </c:tx>
          <c:spPr>
            <a:solidFill>
              <a:schemeClr val="accent6">
                <a:lumMod val="40000"/>
                <a:lumOff val="60000"/>
              </a:schemeClr>
            </a:solidFill>
          </c:spPr>
          <c:dLbls>
            <c:spPr>
              <a:noFill/>
              <a:ln>
                <a:noFill/>
              </a:ln>
              <a:effectLst/>
            </c:spPr>
            <c:txPr>
              <a:bodyPr/>
              <a:lstStyle/>
              <a:p>
                <a:pPr>
                  <a:defRPr sz="12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доходы'!$B$1:$D$1</c:f>
              <c:strCache>
                <c:ptCount val="3"/>
                <c:pt idx="0">
                  <c:v>2023 год (факт)</c:v>
                </c:pt>
                <c:pt idx="1">
                  <c:v>2024 год                (уточненный план)</c:v>
                </c:pt>
                <c:pt idx="2">
                  <c:v>2024 год (исполнено)</c:v>
                </c:pt>
              </c:strCache>
            </c:strRef>
          </c:cat>
          <c:val>
            <c:numRef>
              <c:f>'неналоговые доходы'!$B$2:$D$2</c:f>
              <c:numCache>
                <c:formatCode>#,##0.0</c:formatCode>
                <c:ptCount val="3"/>
                <c:pt idx="0">
                  <c:v>130761.2</c:v>
                </c:pt>
                <c:pt idx="1">
                  <c:v>125932</c:v>
                </c:pt>
                <c:pt idx="2">
                  <c:v>129363.6</c:v>
                </c:pt>
              </c:numCache>
            </c:numRef>
          </c:val>
          <c:extLst xmlns:c16r2="http://schemas.microsoft.com/office/drawing/2015/06/chart">
            <c:ext xmlns:c16="http://schemas.microsoft.com/office/drawing/2014/chart" uri="{C3380CC4-5D6E-409C-BE32-E72D297353CC}">
              <c16:uniqueId val="{00000000-02CE-4546-83FA-69BACD2DFE97}"/>
            </c:ext>
          </c:extLst>
        </c:ser>
        <c:ser>
          <c:idx val="1"/>
          <c:order val="1"/>
          <c:tx>
            <c:strRef>
              <c:f>'неналоговые доходы'!$A$3</c:f>
              <c:strCache>
                <c:ptCount val="1"/>
                <c:pt idx="0">
                  <c:v>Плата за негативное воздействие на окружающую среду</c:v>
                </c:pt>
              </c:strCache>
            </c:strRef>
          </c:tx>
          <c:dLbls>
            <c:spPr>
              <a:noFill/>
              <a:ln>
                <a:noFill/>
              </a:ln>
              <a:effectLst/>
            </c:spPr>
            <c:txPr>
              <a:bodyPr rot="-5400000" vert="horz"/>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доходы'!$B$1:$D$1</c:f>
              <c:strCache>
                <c:ptCount val="3"/>
                <c:pt idx="0">
                  <c:v>2023 год (факт)</c:v>
                </c:pt>
                <c:pt idx="1">
                  <c:v>2024 год                (уточненный план)</c:v>
                </c:pt>
                <c:pt idx="2">
                  <c:v>2024 год (исполнено)</c:v>
                </c:pt>
              </c:strCache>
            </c:strRef>
          </c:cat>
          <c:val>
            <c:numRef>
              <c:f>'неналоговые доходы'!$B$3:$D$3</c:f>
              <c:numCache>
                <c:formatCode>#,##0.0</c:formatCode>
                <c:ptCount val="3"/>
                <c:pt idx="0">
                  <c:v>1260.9000000000001</c:v>
                </c:pt>
                <c:pt idx="1">
                  <c:v>542</c:v>
                </c:pt>
                <c:pt idx="2">
                  <c:v>541.6</c:v>
                </c:pt>
              </c:numCache>
            </c:numRef>
          </c:val>
          <c:extLst xmlns:c16r2="http://schemas.microsoft.com/office/drawing/2015/06/chart">
            <c:ext xmlns:c16="http://schemas.microsoft.com/office/drawing/2014/chart" uri="{C3380CC4-5D6E-409C-BE32-E72D297353CC}">
              <c16:uniqueId val="{00000001-02CE-4546-83FA-69BACD2DFE97}"/>
            </c:ext>
          </c:extLst>
        </c:ser>
        <c:ser>
          <c:idx val="2"/>
          <c:order val="2"/>
          <c:tx>
            <c:strRef>
              <c:f>'неналоговые доходы'!$A$4</c:f>
              <c:strCache>
                <c:ptCount val="1"/>
                <c:pt idx="0">
                  <c:v>Доходы от оказания платных услуг (работ) и компенсации затрат государства</c:v>
                </c:pt>
              </c:strCache>
            </c:strRef>
          </c:tx>
          <c:dLbls>
            <c:spPr>
              <a:noFill/>
              <a:ln>
                <a:noFill/>
              </a:ln>
              <a:effectLst/>
            </c:spPr>
            <c:txPr>
              <a:bodyPr rot="-5400000" vert="horz"/>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доходы'!$B$1:$D$1</c:f>
              <c:strCache>
                <c:ptCount val="3"/>
                <c:pt idx="0">
                  <c:v>2023 год (факт)</c:v>
                </c:pt>
                <c:pt idx="1">
                  <c:v>2024 год                (уточненный план)</c:v>
                </c:pt>
                <c:pt idx="2">
                  <c:v>2024 год (исполнено)</c:v>
                </c:pt>
              </c:strCache>
            </c:strRef>
          </c:cat>
          <c:val>
            <c:numRef>
              <c:f>'неналоговые доходы'!$B$4:$D$4</c:f>
              <c:numCache>
                <c:formatCode>#,##0.0</c:formatCode>
                <c:ptCount val="3"/>
                <c:pt idx="0">
                  <c:v>2287</c:v>
                </c:pt>
                <c:pt idx="1">
                  <c:v>1984.3</c:v>
                </c:pt>
                <c:pt idx="2">
                  <c:v>2497.4</c:v>
                </c:pt>
              </c:numCache>
            </c:numRef>
          </c:val>
          <c:extLst xmlns:c16r2="http://schemas.microsoft.com/office/drawing/2015/06/chart">
            <c:ext xmlns:c16="http://schemas.microsoft.com/office/drawing/2014/chart" uri="{C3380CC4-5D6E-409C-BE32-E72D297353CC}">
              <c16:uniqueId val="{00000002-02CE-4546-83FA-69BACD2DFE97}"/>
            </c:ext>
          </c:extLst>
        </c:ser>
        <c:ser>
          <c:idx val="3"/>
          <c:order val="3"/>
          <c:tx>
            <c:strRef>
              <c:f>'неналоговые доходы'!$A$5</c:f>
              <c:strCache>
                <c:ptCount val="1"/>
                <c:pt idx="0">
                  <c:v>Доходы от продажи материальных и нематериальных активов</c:v>
                </c:pt>
              </c:strCache>
            </c:strRef>
          </c:tx>
          <c:spPr>
            <a:solidFill>
              <a:schemeClr val="accent3">
                <a:lumMod val="40000"/>
                <a:lumOff val="60000"/>
              </a:schemeClr>
            </a:solidFill>
          </c:spPr>
          <c:dLbls>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доходы'!$B$1:$D$1</c:f>
              <c:strCache>
                <c:ptCount val="3"/>
                <c:pt idx="0">
                  <c:v>2023 год (факт)</c:v>
                </c:pt>
                <c:pt idx="1">
                  <c:v>2024 год                (уточненный план)</c:v>
                </c:pt>
                <c:pt idx="2">
                  <c:v>2024 год (исполнено)</c:v>
                </c:pt>
              </c:strCache>
            </c:strRef>
          </c:cat>
          <c:val>
            <c:numRef>
              <c:f>'неналоговые доходы'!$B$5:$D$5</c:f>
              <c:numCache>
                <c:formatCode>#,##0.0</c:formatCode>
                <c:ptCount val="3"/>
                <c:pt idx="0">
                  <c:v>59347.6</c:v>
                </c:pt>
                <c:pt idx="1">
                  <c:v>36115.4</c:v>
                </c:pt>
                <c:pt idx="2">
                  <c:v>39110.6</c:v>
                </c:pt>
              </c:numCache>
            </c:numRef>
          </c:val>
          <c:extLst xmlns:c16r2="http://schemas.microsoft.com/office/drawing/2015/06/chart">
            <c:ext xmlns:c16="http://schemas.microsoft.com/office/drawing/2014/chart" uri="{C3380CC4-5D6E-409C-BE32-E72D297353CC}">
              <c16:uniqueId val="{00000003-02CE-4546-83FA-69BACD2DFE97}"/>
            </c:ext>
          </c:extLst>
        </c:ser>
        <c:ser>
          <c:idx val="4"/>
          <c:order val="4"/>
          <c:tx>
            <c:strRef>
              <c:f>'неналоговые доходы'!$A$6</c:f>
              <c:strCache>
                <c:ptCount val="1"/>
                <c:pt idx="0">
                  <c:v>Штрафы, санкции, возмещение ущерба</c:v>
                </c:pt>
              </c:strCache>
            </c:strRef>
          </c:tx>
          <c:dLbls>
            <c:dLbl>
              <c:idx val="1"/>
              <c:layout>
                <c:manualLayout>
                  <c:x val="3.5842293906810144E-3"/>
                  <c:y val="9.2592592592593073E-3"/>
                </c:manualLayout>
              </c:layout>
              <c:showVal val="1"/>
            </c:dLbl>
            <c:spPr>
              <a:noFill/>
              <a:ln>
                <a:noFill/>
              </a:ln>
              <a:effectLst/>
            </c:spPr>
            <c:txPr>
              <a:bodyPr rot="-5400000" vert="horz"/>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доходы'!$B$1:$D$1</c:f>
              <c:strCache>
                <c:ptCount val="3"/>
                <c:pt idx="0">
                  <c:v>2023 год (факт)</c:v>
                </c:pt>
                <c:pt idx="1">
                  <c:v>2024 год                (уточненный план)</c:v>
                </c:pt>
                <c:pt idx="2">
                  <c:v>2024 год (исполнено)</c:v>
                </c:pt>
              </c:strCache>
            </c:strRef>
          </c:cat>
          <c:val>
            <c:numRef>
              <c:f>'неналоговые доходы'!$B$6:$D$6</c:f>
              <c:numCache>
                <c:formatCode>#,##0.0</c:formatCode>
                <c:ptCount val="3"/>
                <c:pt idx="0">
                  <c:v>3349.6</c:v>
                </c:pt>
                <c:pt idx="1">
                  <c:v>11096.3</c:v>
                </c:pt>
                <c:pt idx="2">
                  <c:v>11384.6</c:v>
                </c:pt>
              </c:numCache>
            </c:numRef>
          </c:val>
          <c:extLst xmlns:c16r2="http://schemas.microsoft.com/office/drawing/2015/06/chart">
            <c:ext xmlns:c16="http://schemas.microsoft.com/office/drawing/2014/chart" uri="{C3380CC4-5D6E-409C-BE32-E72D297353CC}">
              <c16:uniqueId val="{00000004-02CE-4546-83FA-69BACD2DFE97}"/>
            </c:ext>
          </c:extLst>
        </c:ser>
        <c:ser>
          <c:idx val="5"/>
          <c:order val="5"/>
          <c:tx>
            <c:strRef>
              <c:f>'неналоговые доходы'!$A$7</c:f>
              <c:strCache>
                <c:ptCount val="1"/>
                <c:pt idx="0">
                  <c:v>Прочие неналоговые доходы </c:v>
                </c:pt>
              </c:strCache>
            </c:strRef>
          </c:tx>
          <c:dLbls>
            <c:dLbl>
              <c:idx val="1"/>
              <c:layout>
                <c:manualLayout>
                  <c:x val="1.4336917562723971E-2"/>
                  <c:y val="-9.2592592592593073E-3"/>
                </c:manualLayout>
              </c:layout>
              <c:showVal val="1"/>
            </c:dLbl>
            <c:dLbl>
              <c:idx val="2"/>
              <c:layout>
                <c:manualLayout>
                  <c:x val="7.1684587813620254E-3"/>
                  <c:y val="-9.2592592592593073E-3"/>
                </c:manualLayout>
              </c:layout>
              <c:showVal val="1"/>
            </c:dLbl>
            <c:spPr>
              <a:noFill/>
              <a:ln>
                <a:noFill/>
              </a:ln>
              <a:effectLst/>
            </c:spPr>
            <c:txPr>
              <a:bodyPr rot="-5400000" vert="horz"/>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доходы'!$B$1:$D$1</c:f>
              <c:strCache>
                <c:ptCount val="3"/>
                <c:pt idx="0">
                  <c:v>2023 год (факт)</c:v>
                </c:pt>
                <c:pt idx="1">
                  <c:v>2024 год                (уточненный план)</c:v>
                </c:pt>
                <c:pt idx="2">
                  <c:v>2024 год (исполнено)</c:v>
                </c:pt>
              </c:strCache>
            </c:strRef>
          </c:cat>
          <c:val>
            <c:numRef>
              <c:f>'неналоговые доходы'!$B$7:$D$7</c:f>
              <c:numCache>
                <c:formatCode>#,##0.0</c:formatCode>
                <c:ptCount val="3"/>
                <c:pt idx="0">
                  <c:v>106</c:v>
                </c:pt>
                <c:pt idx="1">
                  <c:v>241.2</c:v>
                </c:pt>
                <c:pt idx="2">
                  <c:v>254.2</c:v>
                </c:pt>
              </c:numCache>
            </c:numRef>
          </c:val>
          <c:extLst xmlns:c16r2="http://schemas.microsoft.com/office/drawing/2015/06/chart">
            <c:ext xmlns:c16="http://schemas.microsoft.com/office/drawing/2014/chart" uri="{C3380CC4-5D6E-409C-BE32-E72D297353CC}">
              <c16:uniqueId val="{00000005-02CE-4546-83FA-69BACD2DFE97}"/>
            </c:ext>
          </c:extLst>
        </c:ser>
        <c:shape val="cylinder"/>
        <c:axId val="222313088"/>
        <c:axId val="222348800"/>
        <c:axId val="0"/>
      </c:bar3DChart>
      <c:catAx>
        <c:axId val="222313088"/>
        <c:scaling>
          <c:orientation val="minMax"/>
        </c:scaling>
        <c:axPos val="b"/>
        <c:numFmt formatCode="General" sourceLinked="0"/>
        <c:tickLblPos val="nextTo"/>
        <c:txPr>
          <a:bodyPr/>
          <a:lstStyle/>
          <a:p>
            <a:pPr>
              <a:defRPr sz="1200" b="0">
                <a:latin typeface="Oswald" charset="-52"/>
              </a:defRPr>
            </a:pPr>
            <a:endParaRPr lang="ru-RU"/>
          </a:p>
        </c:txPr>
        <c:crossAx val="222348800"/>
        <c:crosses val="autoZero"/>
        <c:auto val="1"/>
        <c:lblAlgn val="ctr"/>
        <c:lblOffset val="100"/>
      </c:catAx>
      <c:valAx>
        <c:axId val="222348800"/>
        <c:scaling>
          <c:orientation val="minMax"/>
        </c:scaling>
        <c:delete val="1"/>
        <c:axPos val="l"/>
        <c:numFmt formatCode="#,##0.0" sourceLinked="1"/>
        <c:tickLblPos val="none"/>
        <c:crossAx val="222313088"/>
        <c:crosses val="autoZero"/>
        <c:crossBetween val="between"/>
      </c:valAx>
    </c:plotArea>
    <c:legend>
      <c:legendPos val="r"/>
      <c:layout>
        <c:manualLayout>
          <c:xMode val="edge"/>
          <c:yMode val="edge"/>
          <c:x val="0.71371991001124868"/>
          <c:y val="0"/>
          <c:w val="0.27637907761529923"/>
          <c:h val="1"/>
        </c:manualLayout>
      </c:layout>
      <c:txPr>
        <a:bodyPr/>
        <a:lstStyle/>
        <a:p>
          <a:pPr>
            <a:defRPr sz="1200">
              <a:latin typeface="Oswald" charset="-52"/>
            </a:defRPr>
          </a:pPr>
          <a:endParaRPr lang="ru-RU"/>
        </a:p>
      </c:txPr>
    </c:legend>
    <c:plotVisOnly val="1"/>
    <c:dispBlanksAs val="gap"/>
  </c:chart>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ru-RU"/>
  <c:chart>
    <c:view3D>
      <c:rotX val="30"/>
      <c:perspective val="30"/>
    </c:view3D>
    <c:plotArea>
      <c:layout>
        <c:manualLayout>
          <c:layoutTarget val="inner"/>
          <c:xMode val="edge"/>
          <c:yMode val="edge"/>
          <c:x val="6.8429436705027283E-2"/>
          <c:y val="7.4404761904762085E-2"/>
          <c:w val="0.51698728043609932"/>
          <c:h val="0.83690476190476148"/>
        </c:manualLayout>
      </c:layout>
      <c:pie3DChart>
        <c:varyColors val="1"/>
        <c:ser>
          <c:idx val="0"/>
          <c:order val="0"/>
          <c:dPt>
            <c:idx val="0"/>
            <c:spPr>
              <a:solidFill>
                <a:schemeClr val="accent6">
                  <a:lumMod val="20000"/>
                  <a:lumOff val="80000"/>
                </a:schemeClr>
              </a:solidFill>
            </c:spPr>
            <c:extLst xmlns:c16r2="http://schemas.microsoft.com/office/drawing/2015/06/chart">
              <c:ext xmlns:c16="http://schemas.microsoft.com/office/drawing/2014/chart" uri="{C3380CC4-5D6E-409C-BE32-E72D297353CC}">
                <c16:uniqueId val="{00000000-2BB9-4F69-8FB3-A3B92B261A97}"/>
              </c:ext>
            </c:extLst>
          </c:dPt>
          <c:dPt>
            <c:idx val="3"/>
            <c:spPr>
              <a:solidFill>
                <a:schemeClr val="accent3">
                  <a:lumMod val="20000"/>
                  <a:lumOff val="80000"/>
                </a:schemeClr>
              </a:solidFill>
            </c:spPr>
            <c:extLst xmlns:c16r2="http://schemas.microsoft.com/office/drawing/2015/06/chart">
              <c:ext xmlns:c16="http://schemas.microsoft.com/office/drawing/2014/chart" uri="{C3380CC4-5D6E-409C-BE32-E72D297353CC}">
                <c16:uniqueId val="{00000001-2BB9-4F69-8FB3-A3B92B261A97}"/>
              </c:ext>
            </c:extLst>
          </c:dPt>
          <c:dLbls>
            <c:dLbl>
              <c:idx val="0"/>
              <c:layout/>
              <c:tx>
                <c:rich>
                  <a:bodyPr/>
                  <a:lstStyle/>
                  <a:p>
                    <a:r>
                      <a:rPr lang="en-US" sz="1600"/>
                      <a:t>7</a:t>
                    </a:r>
                    <a:r>
                      <a:rPr lang="en-US"/>
                      <a:t>0,6 %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2BB9-4F69-8FB3-A3B92B261A97}"/>
                </c:ext>
              </c:extLst>
            </c:dLbl>
            <c:dLbl>
              <c:idx val="1"/>
              <c:layout/>
              <c:tx>
                <c:rich>
                  <a:bodyPr/>
                  <a:lstStyle/>
                  <a:p>
                    <a:r>
                      <a:rPr lang="en-US" sz="1600"/>
                      <a:t>0</a:t>
                    </a:r>
                    <a:r>
                      <a:rPr lang="en-US"/>
                      <a:t>,3 %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2BB9-4F69-8FB3-A3B92B261A97}"/>
                </c:ext>
              </c:extLst>
            </c:dLbl>
            <c:dLbl>
              <c:idx val="2"/>
              <c:layout/>
              <c:tx>
                <c:rich>
                  <a:bodyPr/>
                  <a:lstStyle/>
                  <a:p>
                    <a:r>
                      <a:rPr lang="en-US" sz="1600"/>
                      <a:t>1</a:t>
                    </a:r>
                    <a:r>
                      <a:rPr lang="en-US"/>
                      <a:t>,4 %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2BB9-4F69-8FB3-A3B92B261A97}"/>
                </c:ext>
              </c:extLst>
            </c:dLbl>
            <c:dLbl>
              <c:idx val="3"/>
              <c:layout/>
              <c:tx>
                <c:rich>
                  <a:bodyPr/>
                  <a:lstStyle/>
                  <a:p>
                    <a:r>
                      <a:rPr lang="en-US" sz="1600"/>
                      <a:t>2</a:t>
                    </a:r>
                    <a:r>
                      <a:rPr lang="en-US"/>
                      <a:t>1,4 %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2BB9-4F69-8FB3-A3B92B261A97}"/>
                </c:ext>
              </c:extLst>
            </c:dLbl>
            <c:dLbl>
              <c:idx val="4"/>
              <c:layout/>
              <c:tx>
                <c:rich>
                  <a:bodyPr/>
                  <a:lstStyle/>
                  <a:p>
                    <a:r>
                      <a:rPr lang="en-US" sz="1600"/>
                      <a:t>6</a:t>
                    </a:r>
                    <a:r>
                      <a:rPr lang="en-US"/>
                      <a:t>,2 %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2BB9-4F69-8FB3-A3B92B261A97}"/>
                </c:ext>
              </c:extLst>
            </c:dLbl>
            <c:dLbl>
              <c:idx val="5"/>
              <c:layout/>
              <c:tx>
                <c:rich>
                  <a:bodyPr/>
                  <a:lstStyle/>
                  <a:p>
                    <a:r>
                      <a:rPr lang="en-US" sz="1600"/>
                      <a:t>0</a:t>
                    </a:r>
                    <a:r>
                      <a:rPr lang="en-US"/>
                      <a:t>,1 %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2BB9-4F69-8FB3-A3B92B261A97}"/>
                </c:ext>
              </c:extLst>
            </c:dLbl>
            <c:spPr>
              <a:noFill/>
              <a:ln>
                <a:noFill/>
              </a:ln>
              <a:effectLst/>
            </c:spPr>
            <c:txPr>
              <a:bodyPr/>
              <a:lstStyle/>
              <a:p>
                <a:pPr>
                  <a:defRPr sz="1600">
                    <a:latin typeface="Oswald" charset="-52"/>
                  </a:defRPr>
                </a:pPr>
                <a:endParaRPr lang="ru-RU"/>
              </a:p>
            </c:txPr>
            <c:showVal val="1"/>
            <c:showLeaderLines val="1"/>
            <c:extLst xmlns:c16r2="http://schemas.microsoft.com/office/drawing/2015/06/chart">
              <c:ext xmlns:c15="http://schemas.microsoft.com/office/drawing/2012/chart" uri="{CE6537A1-D6FC-4f65-9D91-7224C49458BB}"/>
            </c:extLst>
          </c:dLbls>
          <c:cat>
            <c:strRef>
              <c:f>'неналоговые доходы'!$A$11:$A$16</c:f>
              <c:strCache>
                <c:ptCount val="6"/>
                <c:pt idx="0">
                  <c:v>Доходы от использования муниципального имущества</c:v>
                </c:pt>
                <c:pt idx="1">
                  <c:v>Плата за негативное воздействие на окружающую среду</c:v>
                </c:pt>
                <c:pt idx="2">
                  <c:v>Доходы от оказания платных услуг (работ) и компенсации затрат государства</c:v>
                </c:pt>
                <c:pt idx="3">
                  <c:v>Доходы от продажи материальных и нематериальных активов</c:v>
                </c:pt>
                <c:pt idx="4">
                  <c:v>Штрафы, санкции, возмещение ущерба</c:v>
                </c:pt>
                <c:pt idx="5">
                  <c:v>Прочие неналоговые доходы </c:v>
                </c:pt>
              </c:strCache>
            </c:strRef>
          </c:cat>
          <c:val>
            <c:numRef>
              <c:f>'неналоговые доходы'!$B$11:$B$16</c:f>
              <c:numCache>
                <c:formatCode>0.0</c:formatCode>
                <c:ptCount val="6"/>
                <c:pt idx="0">
                  <c:v>70.631824932296652</c:v>
                </c:pt>
                <c:pt idx="1">
                  <c:v>0.2957106665501878</c:v>
                </c:pt>
                <c:pt idx="2">
                  <c:v>1.363566873416616</c:v>
                </c:pt>
                <c:pt idx="3">
                  <c:v>21.354175766576528</c:v>
                </c:pt>
                <c:pt idx="4">
                  <c:v>6.2159299379749982</c:v>
                </c:pt>
                <c:pt idx="5">
                  <c:v>0.13879182318511399</c:v>
                </c:pt>
              </c:numCache>
            </c:numRef>
          </c:val>
          <c:extLst xmlns:c16r2="http://schemas.microsoft.com/office/drawing/2015/06/chart">
            <c:ext xmlns:c16="http://schemas.microsoft.com/office/drawing/2014/chart" uri="{C3380CC4-5D6E-409C-BE32-E72D297353CC}">
              <c16:uniqueId val="{00000006-2BB9-4F69-8FB3-A3B92B261A97}"/>
            </c:ext>
          </c:extLst>
        </c:ser>
      </c:pie3DChart>
    </c:plotArea>
    <c:legend>
      <c:legendPos val="r"/>
      <c:layout>
        <c:manualLayout>
          <c:xMode val="edge"/>
          <c:yMode val="edge"/>
          <c:x val="0.58362467191601053"/>
          <c:y val="2.061124570967109E-2"/>
          <c:w val="0.3981936200282658"/>
          <c:h val="0.95877750858065813"/>
        </c:manualLayout>
      </c:layout>
      <c:txPr>
        <a:bodyPr/>
        <a:lstStyle/>
        <a:p>
          <a:pPr>
            <a:defRPr sz="1200">
              <a:latin typeface="Oswald" charset="-52"/>
            </a:defRPr>
          </a:pPr>
          <a:endParaRPr lang="ru-RU"/>
        </a:p>
      </c:txPr>
    </c:legend>
    <c:plotVisOnly val="1"/>
    <c:dispBlanksAs val="zero"/>
  </c:chart>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ru-RU"/>
  <c:chart>
    <c:view3D>
      <c:rAngAx val="1"/>
    </c:view3D>
    <c:floor>
      <c:spPr>
        <a:solidFill>
          <a:schemeClr val="bg1">
            <a:lumMod val="95000"/>
          </a:schemeClr>
        </a:solidFill>
      </c:spPr>
    </c:floor>
    <c:plotArea>
      <c:layout>
        <c:manualLayout>
          <c:layoutTarget val="inner"/>
          <c:xMode val="edge"/>
          <c:yMode val="edge"/>
          <c:x val="0"/>
          <c:y val="3.7414965986394717E-2"/>
          <c:w val="0.74527209098862668"/>
          <c:h val="0.67913841127002295"/>
        </c:manualLayout>
      </c:layout>
      <c:bar3DChart>
        <c:barDir val="col"/>
        <c:grouping val="clustered"/>
        <c:ser>
          <c:idx val="0"/>
          <c:order val="0"/>
          <c:tx>
            <c:strRef>
              <c:f>'безвозмездные '!$A$2</c:f>
              <c:strCache>
                <c:ptCount val="1"/>
                <c:pt idx="0">
                  <c:v>Дотации</c:v>
                </c:pt>
              </c:strCache>
            </c:strRef>
          </c:tx>
          <c:spPr>
            <a:solidFill>
              <a:schemeClr val="tx2">
                <a:lumMod val="20000"/>
                <a:lumOff val="80000"/>
              </a:schemeClr>
            </a:solidFill>
          </c:spPr>
          <c:dLbls>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'безвозмездные '!$B$1:$D$1</c:f>
              <c:strCache>
                <c:ptCount val="3"/>
                <c:pt idx="0">
                  <c:v>2023 год (факт)</c:v>
                </c:pt>
                <c:pt idx="1">
                  <c:v>2024 год                (уточненный план)</c:v>
                </c:pt>
                <c:pt idx="2">
                  <c:v>2024 год (исполнено)</c:v>
                </c:pt>
              </c:strCache>
            </c:strRef>
          </c:cat>
          <c:val>
            <c:numRef>
              <c:f>'безвозмездные '!$B$2:$D$2</c:f>
              <c:numCache>
                <c:formatCode>#,##0.0</c:formatCode>
                <c:ptCount val="3"/>
                <c:pt idx="0">
                  <c:v>702389.5</c:v>
                </c:pt>
                <c:pt idx="1">
                  <c:v>711893.2</c:v>
                </c:pt>
                <c:pt idx="2">
                  <c:v>711893.2</c:v>
                </c:pt>
              </c:numCache>
            </c:numRef>
          </c:val>
          <c:extLst xmlns:c16r2="http://schemas.microsoft.com/office/drawing/2015/06/chart">
            <c:ext xmlns:c16="http://schemas.microsoft.com/office/drawing/2014/chart" uri="{C3380CC4-5D6E-409C-BE32-E72D297353CC}">
              <c16:uniqueId val="{00000000-9D1B-4E2C-9554-0663A445B51C}"/>
            </c:ext>
          </c:extLst>
        </c:ser>
        <c:ser>
          <c:idx val="1"/>
          <c:order val="1"/>
          <c:tx>
            <c:strRef>
              <c:f>'безвозмездные '!$A$3</c:f>
              <c:strCache>
                <c:ptCount val="1"/>
                <c:pt idx="0">
                  <c:v>Субвенции на реализацию гос.полномочий </c:v>
                </c:pt>
              </c:strCache>
            </c:strRef>
          </c:tx>
          <c:spPr>
            <a:solidFill>
              <a:schemeClr val="accent6">
                <a:lumMod val="60000"/>
                <a:lumOff val="40000"/>
              </a:schemeClr>
            </a:solidFill>
          </c:spPr>
          <c:dLbls>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'безвозмездные '!$B$1:$D$1</c:f>
              <c:strCache>
                <c:ptCount val="3"/>
                <c:pt idx="0">
                  <c:v>2023 год (факт)</c:v>
                </c:pt>
                <c:pt idx="1">
                  <c:v>2024 год                (уточненный план)</c:v>
                </c:pt>
                <c:pt idx="2">
                  <c:v>2024 год (исполнено)</c:v>
                </c:pt>
              </c:strCache>
            </c:strRef>
          </c:cat>
          <c:val>
            <c:numRef>
              <c:f>'безвозмездные '!$B$3:$D$3</c:f>
              <c:numCache>
                <c:formatCode>#,##0.0</c:formatCode>
                <c:ptCount val="3"/>
                <c:pt idx="0">
                  <c:v>1568553.6</c:v>
                </c:pt>
                <c:pt idx="1">
                  <c:v>1688698.2</c:v>
                </c:pt>
                <c:pt idx="2">
                  <c:v>1685755.8</c:v>
                </c:pt>
              </c:numCache>
            </c:numRef>
          </c:val>
          <c:extLst xmlns:c16r2="http://schemas.microsoft.com/office/drawing/2015/06/chart">
            <c:ext xmlns:c16="http://schemas.microsoft.com/office/drawing/2014/chart" uri="{C3380CC4-5D6E-409C-BE32-E72D297353CC}">
              <c16:uniqueId val="{00000001-9D1B-4E2C-9554-0663A445B51C}"/>
            </c:ext>
          </c:extLst>
        </c:ser>
        <c:ser>
          <c:idx val="2"/>
          <c:order val="2"/>
          <c:tx>
            <c:strRef>
              <c:f>'безвозмездные '!$A$4</c:f>
              <c:strCache>
                <c:ptCount val="1"/>
                <c:pt idx="0">
                  <c:v>Субсидии</c:v>
                </c:pt>
              </c:strCache>
            </c:strRef>
          </c:tx>
          <c:dLbls>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'безвозмездные '!$B$1:$D$1</c:f>
              <c:strCache>
                <c:ptCount val="3"/>
                <c:pt idx="0">
                  <c:v>2023 год (факт)</c:v>
                </c:pt>
                <c:pt idx="1">
                  <c:v>2024 год                (уточненный план)</c:v>
                </c:pt>
                <c:pt idx="2">
                  <c:v>2024 год (исполнено)</c:v>
                </c:pt>
              </c:strCache>
            </c:strRef>
          </c:cat>
          <c:val>
            <c:numRef>
              <c:f>'безвозмездные '!$B$4:$D$4</c:f>
              <c:numCache>
                <c:formatCode>#,##0.0</c:formatCode>
                <c:ptCount val="3"/>
                <c:pt idx="0">
                  <c:v>1297730.4000000004</c:v>
                </c:pt>
                <c:pt idx="1">
                  <c:v>2583513.2000000002</c:v>
                </c:pt>
                <c:pt idx="2">
                  <c:v>2245013.7000000002</c:v>
                </c:pt>
              </c:numCache>
            </c:numRef>
          </c:val>
          <c:extLst xmlns:c16r2="http://schemas.microsoft.com/office/drawing/2015/06/chart">
            <c:ext xmlns:c16="http://schemas.microsoft.com/office/drawing/2014/chart" uri="{C3380CC4-5D6E-409C-BE32-E72D297353CC}">
              <c16:uniqueId val="{00000002-9D1B-4E2C-9554-0663A445B51C}"/>
            </c:ext>
          </c:extLst>
        </c:ser>
        <c:ser>
          <c:idx val="3"/>
          <c:order val="3"/>
          <c:tx>
            <c:strRef>
              <c:f>'безвозмездные '!$A$5</c:f>
              <c:strCache>
                <c:ptCount val="1"/>
                <c:pt idx="0">
                  <c:v>Иные межбюджетные трансферты</c:v>
                </c:pt>
              </c:strCache>
            </c:strRef>
          </c:tx>
          <c:dLbls>
            <c:spPr>
              <a:noFill/>
              <a:ln>
                <a:noFill/>
              </a:ln>
              <a:effectLst/>
            </c:spPr>
            <c:txPr>
              <a:bodyPr rot="-5400000" vert="horz"/>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'безвозмездные '!$B$1:$D$1</c:f>
              <c:strCache>
                <c:ptCount val="3"/>
                <c:pt idx="0">
                  <c:v>2023 год (факт)</c:v>
                </c:pt>
                <c:pt idx="1">
                  <c:v>2024 год                (уточненный план)</c:v>
                </c:pt>
                <c:pt idx="2">
                  <c:v>2024 год (исполнено)</c:v>
                </c:pt>
              </c:strCache>
            </c:strRef>
          </c:cat>
          <c:val>
            <c:numRef>
              <c:f>'безвозмездные '!$B$5:$D$5</c:f>
              <c:numCache>
                <c:formatCode>#,##0.0</c:formatCode>
                <c:ptCount val="3"/>
                <c:pt idx="0">
                  <c:v>44712.7</c:v>
                </c:pt>
                <c:pt idx="1">
                  <c:v>70918.5</c:v>
                </c:pt>
                <c:pt idx="2">
                  <c:v>70854.899999999994</c:v>
                </c:pt>
              </c:numCache>
            </c:numRef>
          </c:val>
          <c:extLst xmlns:c16r2="http://schemas.microsoft.com/office/drawing/2015/06/chart">
            <c:ext xmlns:c16="http://schemas.microsoft.com/office/drawing/2014/chart" uri="{C3380CC4-5D6E-409C-BE32-E72D297353CC}">
              <c16:uniqueId val="{00000003-9D1B-4E2C-9554-0663A445B51C}"/>
            </c:ext>
          </c:extLst>
        </c:ser>
        <c:ser>
          <c:idx val="4"/>
          <c:order val="4"/>
          <c:tx>
            <c:strRef>
              <c:f>'безвозмездные '!$A$6</c:f>
              <c:strCache>
                <c:ptCount val="1"/>
                <c:pt idx="0">
                  <c:v>Прочие безвозмездные поступления</c:v>
                </c:pt>
              </c:strCache>
            </c:strRef>
          </c:tx>
          <c:spPr>
            <a:solidFill>
              <a:srgbClr val="00B0F0"/>
            </a:solidFill>
          </c:spPr>
          <c:dLbls>
            <c:spPr>
              <a:noFill/>
              <a:ln>
                <a:noFill/>
              </a:ln>
              <a:effectLst/>
            </c:spPr>
            <c:txPr>
              <a:bodyPr rot="-5400000" vert="horz"/>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'безвозмездные '!$B$1:$D$1</c:f>
              <c:strCache>
                <c:ptCount val="3"/>
                <c:pt idx="0">
                  <c:v>2023 год (факт)</c:v>
                </c:pt>
                <c:pt idx="1">
                  <c:v>2024 год                (уточненный план)</c:v>
                </c:pt>
                <c:pt idx="2">
                  <c:v>2024 год (исполнено)</c:v>
                </c:pt>
              </c:strCache>
            </c:strRef>
          </c:cat>
          <c:val>
            <c:numRef>
              <c:f>'безвозмездные '!$B$6:$D$6</c:f>
              <c:numCache>
                <c:formatCode>#,##0.0</c:formatCode>
                <c:ptCount val="3"/>
                <c:pt idx="0">
                  <c:v>195396.3</c:v>
                </c:pt>
                <c:pt idx="1">
                  <c:v>277071.5</c:v>
                </c:pt>
                <c:pt idx="2">
                  <c:v>277071.5</c:v>
                </c:pt>
              </c:numCache>
            </c:numRef>
          </c:val>
          <c:extLst xmlns:c16r2="http://schemas.microsoft.com/office/drawing/2015/06/chart">
            <c:ext xmlns:c16="http://schemas.microsoft.com/office/drawing/2014/chart" uri="{C3380CC4-5D6E-409C-BE32-E72D297353CC}">
              <c16:uniqueId val="{00000004-9D1B-4E2C-9554-0663A445B51C}"/>
            </c:ext>
          </c:extLst>
        </c:ser>
        <c:shape val="cylinder"/>
        <c:axId val="220449792"/>
        <c:axId val="222311552"/>
        <c:axId val="0"/>
      </c:bar3DChart>
      <c:catAx>
        <c:axId val="220449792"/>
        <c:scaling>
          <c:orientation val="minMax"/>
        </c:scaling>
        <c:axPos val="b"/>
        <c:numFmt formatCode="General" sourceLinked="0"/>
        <c:tickLblPos val="nextTo"/>
        <c:txPr>
          <a:bodyPr/>
          <a:lstStyle/>
          <a:p>
            <a:pPr>
              <a:defRPr sz="1400">
                <a:latin typeface="Oswald" charset="-52"/>
              </a:defRPr>
            </a:pPr>
            <a:endParaRPr lang="ru-RU"/>
          </a:p>
        </c:txPr>
        <c:crossAx val="222311552"/>
        <c:crosses val="autoZero"/>
        <c:auto val="1"/>
        <c:lblAlgn val="ctr"/>
        <c:lblOffset val="100"/>
      </c:catAx>
      <c:valAx>
        <c:axId val="222311552"/>
        <c:scaling>
          <c:orientation val="minMax"/>
        </c:scaling>
        <c:delete val="1"/>
        <c:axPos val="l"/>
        <c:numFmt formatCode="#,##0.0" sourceLinked="1"/>
        <c:tickLblPos val="none"/>
        <c:crossAx val="220449792"/>
        <c:crosses val="autoZero"/>
        <c:crossBetween val="between"/>
      </c:valAx>
    </c:plotArea>
    <c:legend>
      <c:legendPos val="r"/>
      <c:layout>
        <c:manualLayout>
          <c:xMode val="edge"/>
          <c:yMode val="edge"/>
          <c:x val="0.74309362260568557"/>
          <c:y val="0.12164425600646077"/>
          <c:w val="0.25643350831146106"/>
          <c:h val="0.66069069250959156"/>
        </c:manualLayout>
      </c:layout>
      <c:txPr>
        <a:bodyPr/>
        <a:lstStyle/>
        <a:p>
          <a:pPr>
            <a:defRPr sz="1400">
              <a:latin typeface="Oswald" charset="-52"/>
            </a:defRPr>
          </a:pPr>
          <a:endParaRPr lang="ru-RU"/>
        </a:p>
      </c:txPr>
    </c:legend>
    <c:plotVisOnly val="1"/>
    <c:dispBlanksAs val="gap"/>
  </c:chart>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ru-RU"/>
  <c:chart>
    <c:plotArea>
      <c:layout/>
      <c:doughnutChart>
        <c:varyColors val="1"/>
        <c:ser>
          <c:idx val="0"/>
          <c:order val="0"/>
          <c:explosion val="25"/>
          <c:dPt>
            <c:idx val="0"/>
            <c:spPr>
              <a:solidFill>
                <a:schemeClr val="tx2">
                  <a:lumMod val="20000"/>
                  <a:lumOff val="80000"/>
                </a:schemeClr>
              </a:solidFill>
            </c:spPr>
            <c:extLst xmlns:c16r2="http://schemas.microsoft.com/office/drawing/2015/06/chart">
              <c:ext xmlns:c16="http://schemas.microsoft.com/office/drawing/2014/chart" uri="{C3380CC4-5D6E-409C-BE32-E72D297353CC}">
                <c16:uniqueId val="{00000000-277E-463B-B5F9-2314589CA9CB}"/>
              </c:ext>
            </c:extLst>
          </c:dPt>
          <c:dPt>
            <c:idx val="1"/>
            <c:spPr>
              <a:solidFill>
                <a:schemeClr val="accent6">
                  <a:lumMod val="60000"/>
                  <a:lumOff val="40000"/>
                </a:schemeClr>
              </a:solidFill>
            </c:spPr>
            <c:extLst xmlns:c16r2="http://schemas.microsoft.com/office/drawing/2015/06/chart">
              <c:ext xmlns:c16="http://schemas.microsoft.com/office/drawing/2014/chart" uri="{C3380CC4-5D6E-409C-BE32-E72D297353CC}">
                <c16:uniqueId val="{00000001-277E-463B-B5F9-2314589CA9CB}"/>
              </c:ext>
            </c:extLst>
          </c:dPt>
          <c:dPt>
            <c:idx val="4"/>
            <c:spPr>
              <a:solidFill>
                <a:srgbClr val="00B0F0"/>
              </a:solidFill>
            </c:spPr>
            <c:extLst xmlns:c16r2="http://schemas.microsoft.com/office/drawing/2015/06/chart">
              <c:ext xmlns:c16="http://schemas.microsoft.com/office/drawing/2014/chart" uri="{C3380CC4-5D6E-409C-BE32-E72D297353CC}">
                <c16:uniqueId val="{00000002-277E-463B-B5F9-2314589CA9CB}"/>
              </c:ext>
            </c:extLst>
          </c:dPt>
          <c:dLbls>
            <c:dLbl>
              <c:idx val="0"/>
              <c:layout/>
              <c:tx>
                <c:rich>
                  <a:bodyPr/>
                  <a:lstStyle/>
                  <a:p>
                    <a:r>
                      <a:rPr lang="en-US"/>
                      <a:t>14,3 %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277E-463B-B5F9-2314589CA9CB}"/>
                </c:ext>
              </c:extLst>
            </c:dLbl>
            <c:dLbl>
              <c:idx val="1"/>
              <c:layout/>
              <c:tx>
                <c:rich>
                  <a:bodyPr/>
                  <a:lstStyle/>
                  <a:p>
                    <a:r>
                      <a:rPr lang="en-US"/>
                      <a:t>33,8 %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277E-463B-B5F9-2314589CA9CB}"/>
                </c:ext>
              </c:extLst>
            </c:dLbl>
            <c:dLbl>
              <c:idx val="2"/>
              <c:layout/>
              <c:tx>
                <c:rich>
                  <a:bodyPr/>
                  <a:lstStyle/>
                  <a:p>
                    <a:r>
                      <a:rPr lang="en-US"/>
                      <a:t>45,0%</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277E-463B-B5F9-2314589CA9CB}"/>
                </c:ext>
              </c:extLst>
            </c:dLbl>
            <c:dLbl>
              <c:idx val="3"/>
              <c:layout>
                <c:manualLayout>
                  <c:x val="-5.7971014492753672E-2"/>
                  <c:y val="-8.6956521739130543E-2"/>
                </c:manualLayout>
              </c:layout>
              <c:tx>
                <c:rich>
                  <a:bodyPr/>
                  <a:lstStyle/>
                  <a:p>
                    <a:r>
                      <a:rPr lang="en-US" dirty="0"/>
                      <a:t>1,4 %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277E-463B-B5F9-2314589CA9CB}"/>
                </c:ext>
              </c:extLst>
            </c:dLbl>
            <c:dLbl>
              <c:idx val="4"/>
              <c:layout>
                <c:manualLayout>
                  <c:x val="0"/>
                  <c:y val="-9.6491228070175433E-2"/>
                </c:manualLayout>
              </c:layout>
              <c:tx>
                <c:rich>
                  <a:bodyPr/>
                  <a:lstStyle/>
                  <a:p>
                    <a:r>
                      <a:rPr lang="en-US"/>
                      <a:t>5,5 %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277E-463B-B5F9-2314589CA9CB}"/>
                </c:ext>
              </c:extLst>
            </c:dLbl>
            <c:spPr>
              <a:noFill/>
              <a:ln>
                <a:noFill/>
              </a:ln>
              <a:effectLst/>
            </c:spPr>
            <c:txPr>
              <a:bodyPr/>
              <a:lstStyle/>
              <a:p>
                <a:pPr>
                  <a:defRPr sz="1400">
                    <a:latin typeface="Oswald" charset="-52"/>
                  </a:defRPr>
                </a:pPr>
                <a:endParaRPr lang="ru-RU"/>
              </a:p>
            </c:txPr>
            <c:showVal val="1"/>
            <c:showLeaderLines val="1"/>
            <c:extLst xmlns:c16r2="http://schemas.microsoft.com/office/drawing/2015/06/chart">
              <c:ext xmlns:c15="http://schemas.microsoft.com/office/drawing/2012/chart" uri="{CE6537A1-D6FC-4f65-9D91-7224C49458BB}"/>
            </c:extLst>
          </c:dLbls>
          <c:cat>
            <c:strRef>
              <c:f>'безвозмездные '!$A$10:$A$14</c:f>
              <c:strCache>
                <c:ptCount val="5"/>
                <c:pt idx="0">
                  <c:v>Дотации</c:v>
                </c:pt>
                <c:pt idx="1">
                  <c:v>Субвенции на реализацию гос.полномочий </c:v>
                </c:pt>
                <c:pt idx="2">
                  <c:v>Субсидии</c:v>
                </c:pt>
                <c:pt idx="3">
                  <c:v>Иные межбюджетные трансферты</c:v>
                </c:pt>
                <c:pt idx="4">
                  <c:v>Прочие безвозмездные поступления</c:v>
                </c:pt>
              </c:strCache>
            </c:strRef>
          </c:cat>
          <c:val>
            <c:numRef>
              <c:f>'безвозмездные '!$B$10:$B$14</c:f>
              <c:numCache>
                <c:formatCode>0.0</c:formatCode>
                <c:ptCount val="5"/>
                <c:pt idx="0">
                  <c:v>14.280089940351818</c:v>
                </c:pt>
                <c:pt idx="1">
                  <c:v>33.815106593895997</c:v>
                </c:pt>
                <c:pt idx="2">
                  <c:v>45.033436972458972</c:v>
                </c:pt>
                <c:pt idx="3">
                  <c:v>1.4213007579151324</c:v>
                </c:pt>
                <c:pt idx="4">
                  <c:v>5.5</c:v>
                </c:pt>
              </c:numCache>
            </c:numRef>
          </c:val>
          <c:extLst xmlns:c16r2="http://schemas.microsoft.com/office/drawing/2015/06/chart">
            <c:ext xmlns:c16="http://schemas.microsoft.com/office/drawing/2014/chart" uri="{C3380CC4-5D6E-409C-BE32-E72D297353CC}">
              <c16:uniqueId val="{00000005-277E-463B-B5F9-2314589CA9CB}"/>
            </c:ext>
          </c:extLst>
        </c:ser>
        <c:firstSliceAng val="0"/>
        <c:holeSize val="50"/>
      </c:doughnutChart>
    </c:plotArea>
    <c:legend>
      <c:legendPos val="r"/>
      <c:layout>
        <c:manualLayout>
          <c:xMode val="edge"/>
          <c:yMode val="edge"/>
          <c:x val="0.65038780478527169"/>
          <c:y val="1.595217264508613E-3"/>
          <c:w val="0.33294552854806192"/>
          <c:h val="0.82296610949947069"/>
        </c:manualLayout>
      </c:layout>
      <c:txPr>
        <a:bodyPr/>
        <a:lstStyle/>
        <a:p>
          <a:pPr>
            <a:defRPr sz="1400">
              <a:latin typeface="Oswald" charset="-52"/>
            </a:defRPr>
          </a:pPr>
          <a:endParaRPr lang="ru-RU"/>
        </a:p>
      </c:txPr>
    </c:legend>
    <c:plotVisOnly val="1"/>
    <c:dispBlanksAs val="zero"/>
  </c:chart>
  <c:externalData r:id="rId1"/>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ru-RU"/>
  <c:chart>
    <c:view3D>
      <c:rotX val="30"/>
      <c:perspective val="30"/>
    </c:view3D>
    <c:plotArea>
      <c:layout>
        <c:manualLayout>
          <c:layoutTarget val="inner"/>
          <c:xMode val="edge"/>
          <c:yMode val="edge"/>
          <c:x val="3.5714285714285712E-2"/>
          <c:y val="0.104166666666667"/>
          <c:w val="0.54049435226846665"/>
          <c:h val="0.73406862745098256"/>
        </c:manualLayout>
      </c:layout>
      <c:pie3DChart>
        <c:varyColors val="1"/>
        <c:ser>
          <c:idx val="0"/>
          <c:order val="0"/>
          <c:explosion val="25"/>
          <c:dPt>
            <c:idx val="2"/>
            <c:spPr>
              <a:solidFill>
                <a:schemeClr val="accent3">
                  <a:lumMod val="60000"/>
                  <a:lumOff val="40000"/>
                </a:schemeClr>
              </a:solidFill>
            </c:spPr>
            <c:extLst xmlns:c16r2="http://schemas.microsoft.com/office/drawing/2015/06/chart">
              <c:ext xmlns:c16="http://schemas.microsoft.com/office/drawing/2014/chart" uri="{C3380CC4-5D6E-409C-BE32-E72D297353CC}">
                <c16:uniqueId val="{00000000-429A-4445-BEC1-EA422F8BFECF}"/>
              </c:ext>
            </c:extLst>
          </c:dPt>
          <c:dPt>
            <c:idx val="3"/>
            <c:spPr>
              <a:solidFill>
                <a:schemeClr val="accent6">
                  <a:lumMod val="60000"/>
                  <a:lumOff val="40000"/>
                </a:schemeClr>
              </a:solidFill>
            </c:spPr>
            <c:extLst xmlns:c16r2="http://schemas.microsoft.com/office/drawing/2015/06/chart">
              <c:ext xmlns:c16="http://schemas.microsoft.com/office/drawing/2014/chart" uri="{C3380CC4-5D6E-409C-BE32-E72D297353CC}">
                <c16:uniqueId val="{00000001-429A-4445-BEC1-EA422F8BFECF}"/>
              </c:ext>
            </c:extLst>
          </c:dPt>
          <c:dLbls>
            <c:dLbl>
              <c:idx val="0"/>
              <c:layout>
                <c:manualLayout>
                  <c:x val="-5.5266919760030104E-3"/>
                  <c:y val="4.6759688127219392E-3"/>
                </c:manualLayout>
              </c:layout>
              <c:tx>
                <c:rich>
                  <a:bodyPr/>
                  <a:lstStyle/>
                  <a:p>
                    <a:r>
                      <a:rPr lang="en-US" sz="1600" dirty="0"/>
                      <a:t>5</a:t>
                    </a:r>
                    <a:r>
                      <a:rPr lang="en-US" dirty="0"/>
                      <a:t>,4 %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429A-4445-BEC1-EA422F8BFECF}"/>
                </c:ext>
              </c:extLst>
            </c:dLbl>
            <c:dLbl>
              <c:idx val="1"/>
              <c:layout/>
              <c:tx>
                <c:rich>
                  <a:bodyPr/>
                  <a:lstStyle/>
                  <a:p>
                    <a:r>
                      <a:rPr lang="en-US" sz="1600"/>
                      <a:t>5</a:t>
                    </a:r>
                    <a:r>
                      <a:rPr lang="en-US"/>
                      <a:t>,9 %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429A-4445-BEC1-EA422F8BFECF}"/>
                </c:ext>
              </c:extLst>
            </c:dLbl>
            <c:dLbl>
              <c:idx val="2"/>
              <c:layout/>
              <c:tx>
                <c:rich>
                  <a:bodyPr/>
                  <a:lstStyle/>
                  <a:p>
                    <a:r>
                      <a:rPr lang="en-US" sz="1600"/>
                      <a:t>1</a:t>
                    </a:r>
                    <a:r>
                      <a:rPr lang="en-US"/>
                      <a:t>5,1 %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429A-4445-BEC1-EA422F8BFECF}"/>
                </c:ext>
              </c:extLst>
            </c:dLbl>
            <c:dLbl>
              <c:idx val="3"/>
              <c:layout/>
              <c:tx>
                <c:rich>
                  <a:bodyPr/>
                  <a:lstStyle/>
                  <a:p>
                    <a:r>
                      <a:rPr lang="en-US" sz="1600"/>
                      <a:t>6</a:t>
                    </a:r>
                    <a:r>
                      <a:rPr lang="en-US"/>
                      <a:t>3,0 %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429A-4445-BEC1-EA422F8BFECF}"/>
                </c:ext>
              </c:extLst>
            </c:dLbl>
            <c:dLbl>
              <c:idx val="4"/>
              <c:layout/>
              <c:tx>
                <c:rich>
                  <a:bodyPr/>
                  <a:lstStyle/>
                  <a:p>
                    <a:r>
                      <a:rPr lang="en-US" sz="1600"/>
                      <a:t>3</a:t>
                    </a:r>
                    <a:r>
                      <a:rPr lang="en-US"/>
                      <a:t>,6 %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429A-4445-BEC1-EA422F8BFECF}"/>
                </c:ext>
              </c:extLst>
            </c:dLbl>
            <c:dLbl>
              <c:idx val="5"/>
              <c:layout/>
              <c:tx>
                <c:rich>
                  <a:bodyPr/>
                  <a:lstStyle/>
                  <a:p>
                    <a:r>
                      <a:rPr lang="en-US" sz="1600"/>
                      <a:t>2</a:t>
                    </a:r>
                    <a:r>
                      <a:rPr lang="en-US"/>
                      <a:t>,1 %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429A-4445-BEC1-EA422F8BFECF}"/>
                </c:ext>
              </c:extLst>
            </c:dLbl>
            <c:dLbl>
              <c:idx val="6"/>
              <c:layout/>
              <c:tx>
                <c:rich>
                  <a:bodyPr/>
                  <a:lstStyle/>
                  <a:p>
                    <a:r>
                      <a:rPr lang="en-US" sz="1600"/>
                      <a:t>3</a:t>
                    </a:r>
                    <a:r>
                      <a:rPr lang="en-US"/>
                      <a:t>,9 %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429A-4445-BEC1-EA422F8BFECF}"/>
                </c:ext>
              </c:extLst>
            </c:dLbl>
            <c:dLbl>
              <c:idx val="7"/>
              <c:layout/>
              <c:tx>
                <c:rich>
                  <a:bodyPr/>
                  <a:lstStyle/>
                  <a:p>
                    <a:r>
                      <a:rPr lang="en-US" sz="1600"/>
                      <a:t>1</a:t>
                    </a:r>
                    <a:r>
                      <a:rPr lang="en-US"/>
                      <a:t>,1 %</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429A-4445-BEC1-EA422F8BFECF}"/>
                </c:ext>
              </c:extLst>
            </c:dLbl>
            <c:spPr>
              <a:noFill/>
              <a:ln>
                <a:noFill/>
              </a:ln>
              <a:effectLst/>
            </c:spPr>
            <c:txPr>
              <a:bodyPr/>
              <a:lstStyle/>
              <a:p>
                <a:pPr>
                  <a:defRPr sz="1600">
                    <a:latin typeface="Oswald" charset="-52"/>
                  </a:defRPr>
                </a:pPr>
                <a:endParaRPr lang="ru-RU"/>
              </a:p>
            </c:txPr>
            <c:showVal val="1"/>
            <c:showLeaderLines val="1"/>
            <c:extLst xmlns:c16r2="http://schemas.microsoft.com/office/drawing/2015/06/chart">
              <c:ext xmlns:c15="http://schemas.microsoft.com/office/drawing/2012/chart" uri="{CE6537A1-D6FC-4f65-9D91-7224C49458BB}"/>
            </c:extLst>
          </c:dLbls>
          <c:cat>
            <c:strRef>
              <c:f>Лист4!$A$3:$A$10</c:f>
              <c:strCache>
                <c:ptCount val="8"/>
                <c:pt idx="0">
                  <c:v>ОБЩЕГОСУДАРСТВЕННЫЕ ВОПРОСЫ 342 249,4</c:v>
                </c:pt>
                <c:pt idx="1">
                  <c:v>НАЦИОНАЛЬНАЯ ЭКОНОМИКА 371 796,0</c:v>
                </c:pt>
                <c:pt idx="2">
                  <c:v>ЖИЛИЩНО-КОММУНАЛЬНОЕ ХОЗЯЙСТВО 953 297,0</c:v>
                </c:pt>
                <c:pt idx="3">
                  <c:v>ОБРАЗОВАНИЕ 3 981 253,1</c:v>
                </c:pt>
                <c:pt idx="4">
                  <c:v>КУЛЬТУРА, КИНЕМАТОГРАФИЯ 226 127,8</c:v>
                </c:pt>
                <c:pt idx="5">
                  <c:v>СОЦИАЛЬНАЯ ПОЛИТИКА 134 481,5</c:v>
                </c:pt>
                <c:pt idx="6">
                  <c:v>ФИЗИЧЕСКАЯ КУЛЬТУРА И СПОРТ 244 662,6</c:v>
                </c:pt>
                <c:pt idx="7">
                  <c:v>ДРУГИЕ ОТРАСЛИ 68 608,8</c:v>
                </c:pt>
              </c:strCache>
            </c:strRef>
          </c:cat>
          <c:val>
            <c:numRef>
              <c:f>Лист4!$B$3:$B$10</c:f>
              <c:numCache>
                <c:formatCode>#,##0.0;[Red]\-#,##0.0;0.0</c:formatCode>
                <c:ptCount val="8"/>
                <c:pt idx="0">
                  <c:v>5.413217688348138</c:v>
                </c:pt>
                <c:pt idx="1">
                  <c:v>5.8805440817634089</c:v>
                </c:pt>
                <c:pt idx="2">
                  <c:v>15.07790571042403</c:v>
                </c:pt>
                <c:pt idx="3">
                  <c:v>62.969839253803755</c:v>
                </c:pt>
                <c:pt idx="4">
                  <c:v>3.5765702051990331</c:v>
                </c:pt>
                <c:pt idx="5">
                  <c:v>2.1270384536995182</c:v>
                </c:pt>
                <c:pt idx="6">
                  <c:v>3.8697274969576014</c:v>
                </c:pt>
                <c:pt idx="7">
                  <c:v>1.0851571098045469</c:v>
                </c:pt>
              </c:numCache>
            </c:numRef>
          </c:val>
          <c:extLst xmlns:c16r2="http://schemas.microsoft.com/office/drawing/2015/06/chart">
            <c:ext xmlns:c16="http://schemas.microsoft.com/office/drawing/2014/chart" uri="{C3380CC4-5D6E-409C-BE32-E72D297353CC}">
              <c16:uniqueId val="{00000008-429A-4445-BEC1-EA422F8BFECF}"/>
            </c:ext>
          </c:extLst>
        </c:ser>
      </c:pie3DChart>
    </c:plotArea>
    <c:legend>
      <c:legendPos val="r"/>
      <c:layout>
        <c:manualLayout>
          <c:xMode val="edge"/>
          <c:yMode val="edge"/>
          <c:x val="0.65321194225721779"/>
          <c:y val="1.4197931140960322E-2"/>
          <c:w val="0.34578332441454535"/>
          <c:h val="0.97160413771808241"/>
        </c:manualLayout>
      </c:layout>
      <c:txPr>
        <a:bodyPr/>
        <a:lstStyle/>
        <a:p>
          <a:pPr>
            <a:defRPr sz="1200">
              <a:latin typeface="Oswald" charset="-52"/>
            </a:defRPr>
          </a:pPr>
          <a:endParaRPr lang="ru-RU"/>
        </a:p>
      </c:txPr>
    </c:legend>
    <c:plotVisOnly val="1"/>
    <c:dispBlanksAs val="zero"/>
  </c:chart>
  <c:externalData r:id="rId1"/>
  <c:userShapes r:id="rId2"/>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ru-RU"/>
  <c:chart>
    <c:view3D>
      <c:rAngAx val="1"/>
    </c:view3D>
    <c:floor>
      <c:spPr>
        <a:solidFill>
          <a:schemeClr val="bg1">
            <a:lumMod val="95000"/>
          </a:schemeClr>
        </a:solidFill>
      </c:spPr>
    </c:floor>
    <c:plotArea>
      <c:layout>
        <c:manualLayout>
          <c:layoutTarget val="inner"/>
          <c:xMode val="edge"/>
          <c:yMode val="edge"/>
          <c:x val="8.3333333333333367E-3"/>
          <c:y val="9.1954022988505746E-2"/>
          <c:w val="0.93888888888888922"/>
          <c:h val="0.74160964793193962"/>
        </c:manualLayout>
      </c:layout>
      <c:bar3DChart>
        <c:barDir val="col"/>
        <c:grouping val="clustered"/>
        <c:ser>
          <c:idx val="0"/>
          <c:order val="0"/>
          <c:spPr>
            <a:solidFill>
              <a:schemeClr val="accent6">
                <a:lumMod val="75000"/>
              </a:schemeClr>
            </a:solidFill>
          </c:spPr>
          <c:dLbls>
            <c:dLbl>
              <c:idx val="0"/>
              <c:layout>
                <c:manualLayout>
                  <c:x val="-5.5555555555555558E-3"/>
                  <c:y val="-3.4482758620689655E-2"/>
                </c:manualLayout>
              </c:layout>
              <c:showVal val="1"/>
            </c:dLbl>
            <c:dLbl>
              <c:idx val="1"/>
              <c:layout>
                <c:manualLayout>
                  <c:x val="3.333333333333334E-2"/>
                  <c:y val="-9.7701149425287306E-2"/>
                </c:manualLayout>
              </c:layout>
              <c:showVal val="1"/>
            </c:dLbl>
            <c:txPr>
              <a:bodyPr/>
              <a:lstStyle/>
              <a:p>
                <a:pPr>
                  <a:defRPr sz="1400">
                    <a:latin typeface="Oswald" charset="-52"/>
                  </a:defRPr>
                </a:pPr>
                <a:endParaRPr lang="ru-RU"/>
              </a:p>
            </c:txPr>
            <c:showVal val="1"/>
          </c:dLbls>
          <c:cat>
            <c:strRef>
              <c:f>Лист4!$A$20:$A$21</c:f>
              <c:strCache>
                <c:ptCount val="2"/>
                <c:pt idx="0">
                  <c:v>Социальный блок</c:v>
                </c:pt>
                <c:pt idx="1">
                  <c:v>Остальные отрасли</c:v>
                </c:pt>
              </c:strCache>
            </c:strRef>
          </c:cat>
          <c:val>
            <c:numRef>
              <c:f>Лист4!$B$20:$B$21</c:f>
              <c:numCache>
                <c:formatCode>#,##0.0</c:formatCode>
                <c:ptCount val="2"/>
                <c:pt idx="0">
                  <c:v>4586525</c:v>
                </c:pt>
                <c:pt idx="1">
                  <c:v>1735951.2</c:v>
                </c:pt>
              </c:numCache>
            </c:numRef>
          </c:val>
          <c:shape val="cylinder"/>
        </c:ser>
        <c:shape val="box"/>
        <c:axId val="168322176"/>
        <c:axId val="168324480"/>
        <c:axId val="0"/>
      </c:bar3DChart>
      <c:catAx>
        <c:axId val="168322176"/>
        <c:scaling>
          <c:orientation val="minMax"/>
        </c:scaling>
        <c:axPos val="b"/>
        <c:tickLblPos val="nextTo"/>
        <c:txPr>
          <a:bodyPr/>
          <a:lstStyle/>
          <a:p>
            <a:pPr>
              <a:defRPr sz="1400">
                <a:latin typeface="Oswald" charset="-52"/>
              </a:defRPr>
            </a:pPr>
            <a:endParaRPr lang="ru-RU"/>
          </a:p>
        </c:txPr>
        <c:crossAx val="168324480"/>
        <c:crosses val="autoZero"/>
        <c:auto val="1"/>
        <c:lblAlgn val="ctr"/>
        <c:lblOffset val="100"/>
      </c:catAx>
      <c:valAx>
        <c:axId val="168324480"/>
        <c:scaling>
          <c:orientation val="minMax"/>
        </c:scaling>
        <c:delete val="1"/>
        <c:axPos val="l"/>
        <c:numFmt formatCode="#,##0.0" sourceLinked="1"/>
        <c:tickLblPos val="none"/>
        <c:crossAx val="168322176"/>
        <c:crosses val="autoZero"/>
        <c:crossBetween val="between"/>
      </c:valAx>
    </c:plotArea>
    <c:plotVisOnly val="1"/>
  </c:chart>
  <c:externalData r:id="rId1"/>
</c:chartSpace>
</file>

<file path=ppt/charts/chart17.xml><?xml version="1.0" encoding="utf-8"?>
<c:chartSpace xmlns:c="http://schemas.openxmlformats.org/drawingml/2006/chart" xmlns:a="http://schemas.openxmlformats.org/drawingml/2006/main" xmlns:r="http://schemas.openxmlformats.org/officeDocument/2006/relationships">
  <c:date1904 val="1"/>
  <c:lang val="ru-RU"/>
  <c:chart>
    <c:view3D>
      <c:rAngAx val="1"/>
    </c:view3D>
    <c:floor>
      <c:spPr>
        <a:solidFill>
          <a:schemeClr val="bg1">
            <a:lumMod val="95000"/>
          </a:schemeClr>
        </a:solidFill>
      </c:spPr>
    </c:floor>
    <c:plotArea>
      <c:layout>
        <c:manualLayout>
          <c:layoutTarget val="inner"/>
          <c:xMode val="edge"/>
          <c:yMode val="edge"/>
          <c:x val="0"/>
          <c:y val="1.3887795275590595E-3"/>
          <c:w val="0.74482795814906755"/>
          <c:h val="0.91062500000000224"/>
        </c:manualLayout>
      </c:layout>
      <c:bar3DChart>
        <c:barDir val="col"/>
        <c:grouping val="stacked"/>
        <c:ser>
          <c:idx val="0"/>
          <c:order val="0"/>
          <c:tx>
            <c:strRef>
              <c:f>Лист6!$A$3</c:f>
              <c:strCache>
                <c:ptCount val="1"/>
                <c:pt idx="0">
                  <c:v>Иные межбюджетные трансферты</c:v>
                </c:pt>
              </c:strCache>
            </c:strRef>
          </c:tx>
          <c:spPr>
            <a:solidFill>
              <a:srgbClr val="3333FF"/>
            </a:solidFill>
          </c:spPr>
          <c:dLbls>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Лист6!$B$2:$C$2</c:f>
              <c:strCache>
                <c:ptCount val="2"/>
                <c:pt idx="0">
                  <c:v>2023 год (факт)</c:v>
                </c:pt>
                <c:pt idx="1">
                  <c:v>2024 год (факт)</c:v>
                </c:pt>
              </c:strCache>
            </c:strRef>
          </c:cat>
          <c:val>
            <c:numRef>
              <c:f>Лист6!$B$3:$C$3</c:f>
              <c:numCache>
                <c:formatCode>#,##0.0</c:formatCode>
                <c:ptCount val="2"/>
                <c:pt idx="0">
                  <c:v>44712.7</c:v>
                </c:pt>
                <c:pt idx="1">
                  <c:v>70614.899999999994</c:v>
                </c:pt>
              </c:numCache>
            </c:numRef>
          </c:val>
          <c:extLst xmlns:c16r2="http://schemas.microsoft.com/office/drawing/2015/06/chart">
            <c:ext xmlns:c16="http://schemas.microsoft.com/office/drawing/2014/chart" uri="{C3380CC4-5D6E-409C-BE32-E72D297353CC}">
              <c16:uniqueId val="{00000000-3C8C-4759-9F9E-E438A0BAADD5}"/>
            </c:ext>
          </c:extLst>
        </c:ser>
        <c:ser>
          <c:idx val="1"/>
          <c:order val="1"/>
          <c:tx>
            <c:strRef>
              <c:f>Лист6!$A$4</c:f>
              <c:strCache>
                <c:ptCount val="1"/>
                <c:pt idx="0">
                  <c:v>субвенции</c:v>
                </c:pt>
              </c:strCache>
            </c:strRef>
          </c:tx>
          <c:spPr>
            <a:solidFill>
              <a:schemeClr val="accent6">
                <a:lumMod val="20000"/>
                <a:lumOff val="80000"/>
              </a:schemeClr>
            </a:solidFill>
          </c:spPr>
          <c:dLbls>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Лист6!$B$2:$C$2</c:f>
              <c:strCache>
                <c:ptCount val="2"/>
                <c:pt idx="0">
                  <c:v>2023 год (факт)</c:v>
                </c:pt>
                <c:pt idx="1">
                  <c:v>2024 год (факт)</c:v>
                </c:pt>
              </c:strCache>
            </c:strRef>
          </c:cat>
          <c:val>
            <c:numRef>
              <c:f>Лист6!$B$4:$C$4</c:f>
              <c:numCache>
                <c:formatCode>#,##0.0</c:formatCode>
                <c:ptCount val="2"/>
                <c:pt idx="0">
                  <c:v>1563357.4</c:v>
                </c:pt>
                <c:pt idx="1">
                  <c:v>1681968.9</c:v>
                </c:pt>
              </c:numCache>
            </c:numRef>
          </c:val>
          <c:extLst xmlns:c16r2="http://schemas.microsoft.com/office/drawing/2015/06/chart">
            <c:ext xmlns:c16="http://schemas.microsoft.com/office/drawing/2014/chart" uri="{C3380CC4-5D6E-409C-BE32-E72D297353CC}">
              <c16:uniqueId val="{00000001-3C8C-4759-9F9E-E438A0BAADD5}"/>
            </c:ext>
          </c:extLst>
        </c:ser>
        <c:ser>
          <c:idx val="2"/>
          <c:order val="2"/>
          <c:tx>
            <c:strRef>
              <c:f>Лист6!$A$5</c:f>
              <c:strCache>
                <c:ptCount val="1"/>
                <c:pt idx="0">
                  <c:v>субсидии </c:v>
                </c:pt>
              </c:strCache>
            </c:strRef>
          </c:tx>
          <c:dLbls>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Лист6!$B$2:$C$2</c:f>
              <c:strCache>
                <c:ptCount val="2"/>
                <c:pt idx="0">
                  <c:v>2023 год (факт)</c:v>
                </c:pt>
                <c:pt idx="1">
                  <c:v>2024 год (факт)</c:v>
                </c:pt>
              </c:strCache>
            </c:strRef>
          </c:cat>
          <c:val>
            <c:numRef>
              <c:f>Лист6!$B$5:$C$5</c:f>
              <c:numCache>
                <c:formatCode>#,##0.0</c:formatCode>
                <c:ptCount val="2"/>
                <c:pt idx="0">
                  <c:v>1297730.1000000001</c:v>
                </c:pt>
                <c:pt idx="1">
                  <c:v>2245013.6</c:v>
                </c:pt>
              </c:numCache>
            </c:numRef>
          </c:val>
          <c:extLst xmlns:c16r2="http://schemas.microsoft.com/office/drawing/2015/06/chart">
            <c:ext xmlns:c16="http://schemas.microsoft.com/office/drawing/2014/chart" uri="{C3380CC4-5D6E-409C-BE32-E72D297353CC}">
              <c16:uniqueId val="{00000002-3C8C-4759-9F9E-E438A0BAADD5}"/>
            </c:ext>
          </c:extLst>
        </c:ser>
        <c:ser>
          <c:idx val="3"/>
          <c:order val="3"/>
          <c:tx>
            <c:strRef>
              <c:f>Лист6!$A$6</c:f>
              <c:strCache>
                <c:ptCount val="1"/>
                <c:pt idx="0">
                  <c:v>местный бюджет</c:v>
                </c:pt>
              </c:strCache>
            </c:strRef>
          </c:tx>
          <c:spPr>
            <a:solidFill>
              <a:schemeClr val="accent4">
                <a:lumMod val="40000"/>
                <a:lumOff val="60000"/>
              </a:schemeClr>
            </a:solidFill>
          </c:spPr>
          <c:dLbls>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Лист6!$B$2:$C$2</c:f>
              <c:strCache>
                <c:ptCount val="2"/>
                <c:pt idx="0">
                  <c:v>2023 год (факт)</c:v>
                </c:pt>
                <c:pt idx="1">
                  <c:v>2024 год (факт)</c:v>
                </c:pt>
              </c:strCache>
            </c:strRef>
          </c:cat>
          <c:val>
            <c:numRef>
              <c:f>Лист6!$B$6:$C$6</c:f>
              <c:numCache>
                <c:formatCode>#,##0.0</c:formatCode>
                <c:ptCount val="2"/>
                <c:pt idx="0">
                  <c:v>1973911</c:v>
                </c:pt>
                <c:pt idx="1">
                  <c:v>2282271.2000000002</c:v>
                </c:pt>
              </c:numCache>
            </c:numRef>
          </c:val>
          <c:extLst xmlns:c16r2="http://schemas.microsoft.com/office/drawing/2015/06/chart">
            <c:ext xmlns:c16="http://schemas.microsoft.com/office/drawing/2014/chart" uri="{C3380CC4-5D6E-409C-BE32-E72D297353CC}">
              <c16:uniqueId val="{00000003-3C8C-4759-9F9E-E438A0BAADD5}"/>
            </c:ext>
          </c:extLst>
        </c:ser>
        <c:shape val="cylinder"/>
        <c:axId val="96639232"/>
        <c:axId val="98927744"/>
        <c:axId val="0"/>
      </c:bar3DChart>
      <c:catAx>
        <c:axId val="96639232"/>
        <c:scaling>
          <c:orientation val="minMax"/>
        </c:scaling>
        <c:axPos val="b"/>
        <c:numFmt formatCode="General" sourceLinked="0"/>
        <c:tickLblPos val="nextTo"/>
        <c:txPr>
          <a:bodyPr/>
          <a:lstStyle/>
          <a:p>
            <a:pPr>
              <a:defRPr sz="1400">
                <a:latin typeface="Oswald" charset="-52"/>
              </a:defRPr>
            </a:pPr>
            <a:endParaRPr lang="ru-RU"/>
          </a:p>
        </c:txPr>
        <c:crossAx val="98927744"/>
        <c:crosses val="autoZero"/>
        <c:auto val="1"/>
        <c:lblAlgn val="ctr"/>
        <c:lblOffset val="100"/>
      </c:catAx>
      <c:valAx>
        <c:axId val="98927744"/>
        <c:scaling>
          <c:orientation val="minMax"/>
        </c:scaling>
        <c:delete val="1"/>
        <c:axPos val="l"/>
        <c:numFmt formatCode="#,##0.0" sourceLinked="1"/>
        <c:tickLblPos val="none"/>
        <c:crossAx val="96639232"/>
        <c:crosses val="autoZero"/>
        <c:crossBetween val="between"/>
      </c:valAx>
    </c:plotArea>
    <c:legend>
      <c:legendPos val="r"/>
      <c:layout>
        <c:manualLayout>
          <c:xMode val="edge"/>
          <c:yMode val="edge"/>
          <c:x val="0.74219461587571878"/>
          <c:y val="4.2731892555983725E-2"/>
          <c:w val="0.23438188976377952"/>
          <c:h val="0.51061596023901268"/>
        </c:manualLayout>
      </c:layout>
      <c:txPr>
        <a:bodyPr/>
        <a:lstStyle/>
        <a:p>
          <a:pPr>
            <a:defRPr sz="1200">
              <a:latin typeface="Oswald" charset="-52"/>
            </a:defRPr>
          </a:pPr>
          <a:endParaRPr lang="ru-RU"/>
        </a:p>
      </c:txPr>
    </c:legend>
    <c:plotVisOnly val="1"/>
    <c:dispBlanksAs val="gap"/>
  </c:chart>
  <c:externalData r:id="rId1"/>
  <c:userShapes r:id="rId2"/>
</c:chartSpace>
</file>

<file path=ppt/charts/chart18.xml><?xml version="1.0" encoding="utf-8"?>
<c:chartSpace xmlns:c="http://schemas.openxmlformats.org/drawingml/2006/chart" xmlns:a="http://schemas.openxmlformats.org/drawingml/2006/main" xmlns:r="http://schemas.openxmlformats.org/officeDocument/2006/relationships">
  <c:date1904 val="1"/>
  <c:lang val="ru-RU"/>
  <c:chart>
    <c:view3D>
      <c:rotX val="30"/>
      <c:perspective val="30"/>
    </c:view3D>
    <c:plotArea>
      <c:layout>
        <c:manualLayout>
          <c:layoutTarget val="inner"/>
          <c:xMode val="edge"/>
          <c:yMode val="edge"/>
          <c:x val="6.0426025694156699E-2"/>
          <c:y val="9.5238095238095247E-2"/>
          <c:w val="0.49333374775521482"/>
          <c:h val="0.74404761904761962"/>
        </c:manualLayout>
      </c:layout>
      <c:pie3DChart>
        <c:varyColors val="1"/>
        <c:ser>
          <c:idx val="0"/>
          <c:order val="0"/>
          <c:dPt>
            <c:idx val="0"/>
            <c:spPr>
              <a:solidFill>
                <a:srgbClr val="66CCFF"/>
              </a:solidFill>
            </c:spPr>
          </c:dPt>
          <c:dPt>
            <c:idx val="3"/>
            <c:spPr>
              <a:solidFill>
                <a:schemeClr val="accent6">
                  <a:lumMod val="60000"/>
                  <a:lumOff val="40000"/>
                </a:schemeClr>
              </a:solidFill>
            </c:spPr>
          </c:dPt>
          <c:dPt>
            <c:idx val="4"/>
            <c:spPr>
              <a:solidFill>
                <a:schemeClr val="tx2">
                  <a:lumMod val="60000"/>
                  <a:lumOff val="40000"/>
                </a:schemeClr>
              </a:solidFill>
            </c:spPr>
          </c:dPt>
          <c:dLbls>
            <c:dLbl>
              <c:idx val="0"/>
              <c:layout/>
              <c:tx>
                <c:rich>
                  <a:bodyPr/>
                  <a:lstStyle/>
                  <a:p>
                    <a:r>
                      <a:rPr lang="en-US" b="0" smtClean="0"/>
                      <a:t>8</a:t>
                    </a:r>
                    <a:r>
                      <a:rPr lang="en-US" smtClean="0"/>
                      <a:t>8,5</a:t>
                    </a:r>
                    <a:r>
                      <a:rPr lang="ru-RU" smtClean="0"/>
                      <a:t> %</a:t>
                    </a:r>
                    <a:endParaRPr lang="en-US"/>
                  </a:p>
                </c:rich>
              </c:tx>
              <c:showVal val="1"/>
            </c:dLbl>
            <c:dLbl>
              <c:idx val="1"/>
              <c:layout/>
              <c:tx>
                <c:rich>
                  <a:bodyPr/>
                  <a:lstStyle/>
                  <a:p>
                    <a:r>
                      <a:rPr lang="en-US" b="0" smtClean="0"/>
                      <a:t>0</a:t>
                    </a:r>
                    <a:r>
                      <a:rPr lang="en-US" smtClean="0"/>
                      <a:t>,9</a:t>
                    </a:r>
                    <a:r>
                      <a:rPr lang="ru-RU" smtClean="0"/>
                      <a:t> %</a:t>
                    </a:r>
                    <a:endParaRPr lang="en-US"/>
                  </a:p>
                </c:rich>
              </c:tx>
              <c:showVal val="1"/>
            </c:dLbl>
            <c:dLbl>
              <c:idx val="2"/>
              <c:layout/>
              <c:tx>
                <c:rich>
                  <a:bodyPr/>
                  <a:lstStyle/>
                  <a:p>
                    <a:r>
                      <a:rPr lang="en-US" b="0" smtClean="0"/>
                      <a:t>0</a:t>
                    </a:r>
                    <a:r>
                      <a:rPr lang="en-US" smtClean="0"/>
                      <a:t>,2</a:t>
                    </a:r>
                    <a:r>
                      <a:rPr lang="ru-RU" smtClean="0"/>
                      <a:t> %</a:t>
                    </a:r>
                    <a:endParaRPr lang="en-US"/>
                  </a:p>
                </c:rich>
              </c:tx>
              <c:showVal val="1"/>
            </c:dLbl>
            <c:dLbl>
              <c:idx val="3"/>
              <c:layout/>
              <c:tx>
                <c:rich>
                  <a:bodyPr/>
                  <a:lstStyle/>
                  <a:p>
                    <a:r>
                      <a:rPr lang="en-US" b="0" smtClean="0"/>
                      <a:t>4</a:t>
                    </a:r>
                    <a:r>
                      <a:rPr lang="en-US" smtClean="0"/>
                      <a:t>,7</a:t>
                    </a:r>
                    <a:r>
                      <a:rPr lang="ru-RU" smtClean="0"/>
                      <a:t> %</a:t>
                    </a:r>
                    <a:endParaRPr lang="en-US"/>
                  </a:p>
                </c:rich>
              </c:tx>
              <c:showVal val="1"/>
            </c:dLbl>
            <c:dLbl>
              <c:idx val="4"/>
              <c:layout/>
              <c:tx>
                <c:rich>
                  <a:bodyPr/>
                  <a:lstStyle/>
                  <a:p>
                    <a:r>
                      <a:rPr lang="en-US" b="0" smtClean="0"/>
                      <a:t>5</a:t>
                    </a:r>
                    <a:r>
                      <a:rPr lang="en-US" smtClean="0"/>
                      <a:t>,3</a:t>
                    </a:r>
                    <a:r>
                      <a:rPr lang="ru-RU" smtClean="0"/>
                      <a:t> %</a:t>
                    </a:r>
                    <a:endParaRPr lang="en-US"/>
                  </a:p>
                </c:rich>
              </c:tx>
              <c:showVal val="1"/>
            </c:dLbl>
            <c:dLbl>
              <c:idx val="5"/>
              <c:layout/>
              <c:tx>
                <c:rich>
                  <a:bodyPr/>
                  <a:lstStyle/>
                  <a:p>
                    <a:r>
                      <a:rPr lang="en-US" b="0" smtClean="0"/>
                      <a:t>0</a:t>
                    </a:r>
                    <a:r>
                      <a:rPr lang="en-US" smtClean="0"/>
                      <a:t>,4</a:t>
                    </a:r>
                    <a:r>
                      <a:rPr lang="ru-RU" smtClean="0"/>
                      <a:t> %</a:t>
                    </a:r>
                    <a:endParaRPr lang="en-US"/>
                  </a:p>
                </c:rich>
              </c:tx>
              <c:showVal val="1"/>
            </c:dLbl>
            <c:txPr>
              <a:bodyPr/>
              <a:lstStyle/>
              <a:p>
                <a:pPr>
                  <a:defRPr sz="1200" b="0">
                    <a:latin typeface="Oswald" charset="-52"/>
                  </a:defRPr>
                </a:pPr>
                <a:endParaRPr lang="ru-RU"/>
              </a:p>
            </c:txPr>
            <c:showVal val="1"/>
            <c:showLeaderLines val="1"/>
          </c:dLbls>
          <c:cat>
            <c:strRef>
              <c:f>'семейный бюджет'!$A$3:$A$8</c:f>
              <c:strCache>
                <c:ptCount val="6"/>
                <c:pt idx="0">
                  <c:v>Образование,  всего расходов 4 075 620,8</c:v>
                </c:pt>
                <c:pt idx="1">
                  <c:v>Социальная поддержка населения, всего расходов 42 843,9</c:v>
                </c:pt>
                <c:pt idx="2">
                  <c:v>Активная политика занятости, всего расходов 8 959,2</c:v>
                </c:pt>
                <c:pt idx="3">
                  <c:v>Культура, всего расходов 216 050,9</c:v>
                </c:pt>
                <c:pt idx="4">
                  <c:v>Физическая культура и спорт, всего расходов 243 128,4</c:v>
                </c:pt>
                <c:pt idx="5">
                  <c:v>Молодежная политика, всего расходов 19 474,9</c:v>
                </c:pt>
              </c:strCache>
            </c:strRef>
          </c:cat>
          <c:val>
            <c:numRef>
              <c:f>'семейный бюджет'!$B$3:$B$8</c:f>
              <c:numCache>
                <c:formatCode>0.0</c:formatCode>
                <c:ptCount val="6"/>
                <c:pt idx="0">
                  <c:v>88.483536568778547</c:v>
                </c:pt>
                <c:pt idx="1">
                  <c:v>0.93016008564856945</c:v>
                </c:pt>
                <c:pt idx="2">
                  <c:v>0.19450820862112628</c:v>
                </c:pt>
                <c:pt idx="3">
                  <c:v>4.6905609351261326</c:v>
                </c:pt>
                <c:pt idx="4">
                  <c:v>5.2784254787169145</c:v>
                </c:pt>
                <c:pt idx="5">
                  <c:v>0.42280872310871204</c:v>
                </c:pt>
              </c:numCache>
            </c:numRef>
          </c:val>
        </c:ser>
      </c:pie3DChart>
    </c:plotArea>
    <c:legend>
      <c:legendPos val="r"/>
      <c:layout>
        <c:manualLayout>
          <c:xMode val="edge"/>
          <c:yMode val="edge"/>
          <c:x val="0.64043403785053243"/>
          <c:y val="5.5489782527184096E-2"/>
          <c:w val="0.35750835750794346"/>
          <c:h val="0.94451021747281594"/>
        </c:manualLayout>
      </c:layout>
      <c:txPr>
        <a:bodyPr/>
        <a:lstStyle/>
        <a:p>
          <a:pPr>
            <a:defRPr sz="1400">
              <a:latin typeface="Oswald" charset="-52"/>
            </a:defRPr>
          </a:pPr>
          <a:endParaRPr lang="ru-RU"/>
        </a:p>
      </c:txPr>
    </c:legend>
    <c:plotVisOnly val="1"/>
  </c:chart>
  <c:externalData r:id="rId1"/>
</c:chartSpace>
</file>

<file path=ppt/charts/chart19.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AngAx val="1"/>
    </c:view3D>
    <c:floor>
      <c:spPr>
        <a:solidFill>
          <a:schemeClr val="bg1">
            <a:lumMod val="95000"/>
          </a:schemeClr>
        </a:solidFill>
      </c:spPr>
    </c:floor>
    <c:plotArea>
      <c:layout>
        <c:manualLayout>
          <c:layoutTarget val="inner"/>
          <c:xMode val="edge"/>
          <c:yMode val="edge"/>
          <c:x val="0"/>
          <c:y val="0"/>
          <c:w val="1"/>
          <c:h val="0.68910343593414469"/>
        </c:manualLayout>
      </c:layout>
      <c:bar3DChart>
        <c:barDir val="col"/>
        <c:grouping val="clustered"/>
        <c:ser>
          <c:idx val="0"/>
          <c:order val="0"/>
          <c:tx>
            <c:strRef>
              <c:f>дорож.фонд!$A$2</c:f>
              <c:strCache>
                <c:ptCount val="1"/>
                <c:pt idx="0">
                  <c:v>доходы</c:v>
                </c:pt>
              </c:strCache>
            </c:strRef>
          </c:tx>
          <c:spPr>
            <a:solidFill>
              <a:schemeClr val="accent6">
                <a:lumMod val="60000"/>
                <a:lumOff val="40000"/>
              </a:schemeClr>
            </a:solidFill>
          </c:spPr>
          <c:dLbls>
            <c:dLbl>
              <c:idx val="0"/>
              <c:layout>
                <c:manualLayout>
                  <c:x val="3.1152647975077894E-3"/>
                  <c:y val="0.10606046840298809"/>
                </c:manualLayout>
              </c:layout>
              <c:showVal val="1"/>
            </c:dLbl>
            <c:dLbl>
              <c:idx val="1"/>
              <c:layout>
                <c:manualLayout>
                  <c:x val="5.0323791301788833E-3"/>
                  <c:y val="0.17540783363618023"/>
                </c:manualLayout>
              </c:layout>
              <c:showVal val="1"/>
            </c:dLbl>
            <c:dLbl>
              <c:idx val="2"/>
              <c:layout>
                <c:manualLayout>
                  <c:x val="8.6953908798783411E-3"/>
                  <c:y val="0.21589592166363819"/>
                </c:manualLayout>
              </c:layout>
              <c:showVal val="1"/>
            </c:dLbl>
            <c:txPr>
              <a:bodyPr/>
              <a:lstStyle/>
              <a:p>
                <a:pPr>
                  <a:defRPr sz="1400">
                    <a:latin typeface="Oswald" charset="-52"/>
                  </a:defRPr>
                </a:pPr>
                <a:endParaRPr lang="ru-RU"/>
              </a:p>
            </c:txPr>
            <c:showVal val="1"/>
          </c:dLbls>
          <c:cat>
            <c:strRef>
              <c:f>дорож.фонд!$B$1:$D$1</c:f>
              <c:strCache>
                <c:ptCount val="3"/>
                <c:pt idx="0">
                  <c:v>2022 год (факт)</c:v>
                </c:pt>
                <c:pt idx="1">
                  <c:v>2023 год (факт)</c:v>
                </c:pt>
                <c:pt idx="2">
                  <c:v>2024 год (факт)</c:v>
                </c:pt>
              </c:strCache>
            </c:strRef>
          </c:cat>
          <c:val>
            <c:numRef>
              <c:f>дорож.фонд!$B$2:$D$2</c:f>
              <c:numCache>
                <c:formatCode>#,##0.0</c:formatCode>
                <c:ptCount val="3"/>
                <c:pt idx="0">
                  <c:v>40098.800000000003</c:v>
                </c:pt>
                <c:pt idx="1">
                  <c:v>56599.1</c:v>
                </c:pt>
                <c:pt idx="2">
                  <c:v>81918.5</c:v>
                </c:pt>
              </c:numCache>
            </c:numRef>
          </c:val>
        </c:ser>
        <c:dLbls>
          <c:showVal val="1"/>
        </c:dLbls>
        <c:shape val="box"/>
        <c:axId val="202855936"/>
        <c:axId val="202857472"/>
        <c:axId val="0"/>
      </c:bar3DChart>
      <c:catAx>
        <c:axId val="202855936"/>
        <c:scaling>
          <c:orientation val="minMax"/>
        </c:scaling>
        <c:axPos val="b"/>
        <c:majorTickMark val="none"/>
        <c:tickLblPos val="nextTo"/>
        <c:txPr>
          <a:bodyPr/>
          <a:lstStyle/>
          <a:p>
            <a:pPr>
              <a:defRPr sz="1200">
                <a:latin typeface="Oswald" charset="-52"/>
              </a:defRPr>
            </a:pPr>
            <a:endParaRPr lang="ru-RU"/>
          </a:p>
        </c:txPr>
        <c:crossAx val="202857472"/>
        <c:crosses val="autoZero"/>
        <c:auto val="1"/>
        <c:lblAlgn val="ctr"/>
        <c:lblOffset val="100"/>
      </c:catAx>
      <c:valAx>
        <c:axId val="202857472"/>
        <c:scaling>
          <c:orientation val="minMax"/>
        </c:scaling>
        <c:delete val="1"/>
        <c:axPos val="l"/>
        <c:numFmt formatCode="#,##0.0" sourceLinked="1"/>
        <c:majorTickMark val="none"/>
        <c:tickLblPos val="none"/>
        <c:crossAx val="202855936"/>
        <c:crosses val="autoZero"/>
        <c:crossBetween val="between"/>
      </c:valAx>
    </c:plotArea>
    <c:plotVisOnly val="1"/>
  </c:chart>
  <c:externalData r:id="rId1"/>
</c:chartSpace>
</file>

<file path=ppt/charts/chart20.xml><?xml version="1.0" encoding="utf-8"?>
<c:chartSpace xmlns:c="http://schemas.openxmlformats.org/drawingml/2006/chart" xmlns:a="http://schemas.openxmlformats.org/drawingml/2006/main" xmlns:r="http://schemas.openxmlformats.org/officeDocument/2006/relationships">
  <c:lang val="ru-RU"/>
  <c:chart>
    <c:autoTitleDeleted val="1"/>
    <c:view3D>
      <c:rAngAx val="1"/>
    </c:view3D>
    <c:floor>
      <c:spPr>
        <a:solidFill>
          <a:schemeClr val="bg1">
            <a:lumMod val="95000"/>
          </a:schemeClr>
        </a:solidFill>
      </c:spPr>
    </c:floor>
    <c:plotArea>
      <c:layout>
        <c:manualLayout>
          <c:layoutTarget val="inner"/>
          <c:xMode val="edge"/>
          <c:yMode val="edge"/>
          <c:x val="0"/>
          <c:y val="0.12121212121212126"/>
          <c:w val="1"/>
          <c:h val="0.68910343593414469"/>
        </c:manualLayout>
      </c:layout>
      <c:bar3DChart>
        <c:barDir val="col"/>
        <c:grouping val="clustered"/>
        <c:ser>
          <c:idx val="0"/>
          <c:order val="0"/>
          <c:tx>
            <c:strRef>
              <c:f>дорож.фонд!$A$4</c:f>
              <c:strCache>
                <c:ptCount val="1"/>
                <c:pt idx="0">
                  <c:v>расходы</c:v>
                </c:pt>
              </c:strCache>
            </c:strRef>
          </c:tx>
          <c:spPr>
            <a:solidFill>
              <a:srgbClr val="92D050"/>
            </a:solidFill>
          </c:spPr>
          <c:dLbls>
            <c:dLbl>
              <c:idx val="0"/>
              <c:layout>
                <c:manualLayout>
                  <c:x val="4.2815831649362437E-3"/>
                  <c:y val="-0.11363636363636358"/>
                </c:manualLayout>
              </c:layout>
              <c:showVal val="1"/>
            </c:dLbl>
            <c:dLbl>
              <c:idx val="1"/>
              <c:layout>
                <c:manualLayout>
                  <c:x val="1.2944983818770173E-2"/>
                  <c:y val="-0.11363636363636358"/>
                </c:manualLayout>
              </c:layout>
              <c:showVal val="1"/>
            </c:dLbl>
            <c:dLbl>
              <c:idx val="2"/>
              <c:layout>
                <c:manualLayout>
                  <c:x val="1.9417475728155359E-2"/>
                  <c:y val="-0.10606060606060615"/>
                </c:manualLayout>
              </c:layout>
              <c:showVal val="1"/>
            </c:dLbl>
            <c:txPr>
              <a:bodyPr/>
              <a:lstStyle/>
              <a:p>
                <a:pPr>
                  <a:defRPr sz="1400">
                    <a:latin typeface="Oswald" charset="-52"/>
                  </a:defRPr>
                </a:pPr>
                <a:endParaRPr lang="ru-RU"/>
              </a:p>
            </c:txPr>
            <c:showVal val="1"/>
          </c:dLbls>
          <c:cat>
            <c:strRef>
              <c:f>дорож.фонд!$B$3:$D$3</c:f>
              <c:strCache>
                <c:ptCount val="3"/>
                <c:pt idx="0">
                  <c:v>2022 год (факт)</c:v>
                </c:pt>
                <c:pt idx="1">
                  <c:v>2023 год (факт)</c:v>
                </c:pt>
                <c:pt idx="2">
                  <c:v>2024 год (факт)</c:v>
                </c:pt>
              </c:strCache>
            </c:strRef>
          </c:cat>
          <c:val>
            <c:numRef>
              <c:f>дорож.фонд!$B$4:$D$4</c:f>
              <c:numCache>
                <c:formatCode>#,##0.0</c:formatCode>
                <c:ptCount val="3"/>
                <c:pt idx="0">
                  <c:v>37110.1</c:v>
                </c:pt>
                <c:pt idx="1">
                  <c:v>58925.1</c:v>
                </c:pt>
                <c:pt idx="2">
                  <c:v>82503.3</c:v>
                </c:pt>
              </c:numCache>
            </c:numRef>
          </c:val>
        </c:ser>
        <c:dLbls>
          <c:showVal val="1"/>
        </c:dLbls>
        <c:shape val="box"/>
        <c:axId val="239387776"/>
        <c:axId val="250022912"/>
        <c:axId val="0"/>
      </c:bar3DChart>
      <c:catAx>
        <c:axId val="239387776"/>
        <c:scaling>
          <c:orientation val="minMax"/>
        </c:scaling>
        <c:axPos val="b"/>
        <c:majorTickMark val="none"/>
        <c:tickLblPos val="nextTo"/>
        <c:txPr>
          <a:bodyPr/>
          <a:lstStyle/>
          <a:p>
            <a:pPr>
              <a:defRPr sz="1200">
                <a:latin typeface="Oswald" charset="-52"/>
              </a:defRPr>
            </a:pPr>
            <a:endParaRPr lang="ru-RU"/>
          </a:p>
        </c:txPr>
        <c:crossAx val="250022912"/>
        <c:crosses val="autoZero"/>
        <c:auto val="1"/>
        <c:lblAlgn val="ctr"/>
        <c:lblOffset val="100"/>
      </c:catAx>
      <c:valAx>
        <c:axId val="250022912"/>
        <c:scaling>
          <c:orientation val="minMax"/>
        </c:scaling>
        <c:delete val="1"/>
        <c:axPos val="l"/>
        <c:numFmt formatCode="#,##0.0" sourceLinked="1"/>
        <c:majorTickMark val="none"/>
        <c:tickLblPos val="none"/>
        <c:crossAx val="239387776"/>
        <c:crosses val="autoZero"/>
        <c:crossBetween val="between"/>
      </c:valAx>
    </c:plotArea>
    <c:plotVisOnly val="1"/>
  </c:chart>
  <c:externalData r:id="rId1"/>
</c:chartSpace>
</file>

<file path=ppt/charts/chart21.xml><?xml version="1.0" encoding="utf-8"?>
<c:chartSpace xmlns:c="http://schemas.openxmlformats.org/drawingml/2006/chart" xmlns:a="http://schemas.openxmlformats.org/drawingml/2006/main" xmlns:r="http://schemas.openxmlformats.org/officeDocument/2006/relationships">
  <c:lang val="ru-RU"/>
  <c:chart>
    <c:plotArea>
      <c:layout/>
      <c:barChart>
        <c:barDir val="col"/>
        <c:grouping val="clustered"/>
        <c:ser>
          <c:idx val="0"/>
          <c:order val="0"/>
          <c:tx>
            <c:strRef>
              <c:f>мун.долг!$A$3</c:f>
              <c:strCache>
                <c:ptCount val="1"/>
                <c:pt idx="0">
                  <c:v>профицит</c:v>
                </c:pt>
              </c:strCache>
            </c:strRef>
          </c:tx>
          <c:spPr>
            <a:solidFill>
              <a:srgbClr val="3333FF"/>
            </a:solidFill>
          </c:spPr>
          <c:dLbls>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мун.долг!$B$2:$F$2</c:f>
              <c:strCache>
                <c:ptCount val="5"/>
                <c:pt idx="0">
                  <c:v>2022 год (факт)</c:v>
                </c:pt>
                <c:pt idx="1">
                  <c:v>2023 год (факт)</c:v>
                </c:pt>
                <c:pt idx="2">
                  <c:v>2024 год (первонач.план)</c:v>
                </c:pt>
                <c:pt idx="3">
                  <c:v>2024 год (уточ.план)</c:v>
                </c:pt>
                <c:pt idx="4">
                  <c:v>2024 год (факт)</c:v>
                </c:pt>
              </c:strCache>
            </c:strRef>
          </c:cat>
          <c:val>
            <c:numRef>
              <c:f>мун.долг!$B$3:$F$3</c:f>
              <c:numCache>
                <c:formatCode>#,##0.0</c:formatCode>
                <c:ptCount val="5"/>
                <c:pt idx="0">
                  <c:v>46364.1</c:v>
                </c:pt>
                <c:pt idx="1">
                  <c:v>139980.5</c:v>
                </c:pt>
                <c:pt idx="4">
                  <c:v>214692.9</c:v>
                </c:pt>
              </c:numCache>
            </c:numRef>
          </c:val>
          <c:extLst xmlns:c16r2="http://schemas.microsoft.com/office/drawing/2015/06/chart">
            <c:ext xmlns:c16="http://schemas.microsoft.com/office/drawing/2014/chart" uri="{C3380CC4-5D6E-409C-BE32-E72D297353CC}">
              <c16:uniqueId val="{00000000-B3B7-4741-9719-E718ABB4BEB8}"/>
            </c:ext>
          </c:extLst>
        </c:ser>
        <c:ser>
          <c:idx val="1"/>
          <c:order val="1"/>
          <c:tx>
            <c:strRef>
              <c:f>мун.долг!$A$4</c:f>
              <c:strCache>
                <c:ptCount val="1"/>
                <c:pt idx="0">
                  <c:v>дефицит</c:v>
                </c:pt>
              </c:strCache>
            </c:strRef>
          </c:tx>
          <c:spPr>
            <a:solidFill>
              <a:srgbClr val="FF0000"/>
            </a:solidFill>
          </c:spPr>
          <c:dLbls>
            <c:dLbl>
              <c:idx val="3"/>
              <c:layout>
                <c:manualLayout>
                  <c:x val="3.3112582781456151E-3"/>
                  <c:y val="-0.13768115942028986"/>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B3B7-4741-9719-E718ABB4BEB8}"/>
                </c:ext>
              </c:extLst>
            </c:dLbl>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мун.долг!$B$2:$F$2</c:f>
              <c:strCache>
                <c:ptCount val="5"/>
                <c:pt idx="0">
                  <c:v>2022 год (факт)</c:v>
                </c:pt>
                <c:pt idx="1">
                  <c:v>2023 год (факт)</c:v>
                </c:pt>
                <c:pt idx="2">
                  <c:v>2024 год (первонач.план)</c:v>
                </c:pt>
                <c:pt idx="3">
                  <c:v>2024 год (уточ.план)</c:v>
                </c:pt>
                <c:pt idx="4">
                  <c:v>2024 год (факт)</c:v>
                </c:pt>
              </c:strCache>
            </c:strRef>
          </c:cat>
          <c:val>
            <c:numRef>
              <c:f>мун.долг!$B$4:$F$4</c:f>
              <c:numCache>
                <c:formatCode>General</c:formatCode>
                <c:ptCount val="5"/>
                <c:pt idx="2" formatCode="#,##0.0">
                  <c:v>-92096.9</c:v>
                </c:pt>
                <c:pt idx="3" formatCode="#,##0.0">
                  <c:v>-29251.3</c:v>
                </c:pt>
              </c:numCache>
            </c:numRef>
          </c:val>
          <c:extLst xmlns:c16r2="http://schemas.microsoft.com/office/drawing/2015/06/chart">
            <c:ext xmlns:c16="http://schemas.microsoft.com/office/drawing/2014/chart" uri="{C3380CC4-5D6E-409C-BE32-E72D297353CC}">
              <c16:uniqueId val="{00000002-B3B7-4741-9719-E718ABB4BEB8}"/>
            </c:ext>
          </c:extLst>
        </c:ser>
        <c:axId val="93441024"/>
        <c:axId val="93451008"/>
      </c:barChart>
      <c:catAx>
        <c:axId val="93441024"/>
        <c:scaling>
          <c:orientation val="minMax"/>
        </c:scaling>
        <c:axPos val="b"/>
        <c:numFmt formatCode="General" sourceLinked="0"/>
        <c:tickLblPos val="nextTo"/>
        <c:txPr>
          <a:bodyPr/>
          <a:lstStyle/>
          <a:p>
            <a:pPr>
              <a:defRPr sz="1400">
                <a:latin typeface="Oswald" charset="-52"/>
              </a:defRPr>
            </a:pPr>
            <a:endParaRPr lang="ru-RU"/>
          </a:p>
        </c:txPr>
        <c:crossAx val="93451008"/>
        <c:crosses val="autoZero"/>
        <c:auto val="1"/>
        <c:lblAlgn val="ctr"/>
        <c:lblOffset val="100"/>
      </c:catAx>
      <c:valAx>
        <c:axId val="93451008"/>
        <c:scaling>
          <c:orientation val="minMax"/>
        </c:scaling>
        <c:delete val="1"/>
        <c:axPos val="l"/>
        <c:numFmt formatCode="#,##0.0" sourceLinked="1"/>
        <c:tickLblPos val="none"/>
        <c:crossAx val="93441024"/>
        <c:crosses val="autoZero"/>
        <c:crossBetween val="between"/>
      </c:valAx>
      <c:spPr>
        <a:noFill/>
        <a:ln w="25400">
          <a:noFill/>
        </a:ln>
      </c:spPr>
    </c:plotArea>
    <c:legend>
      <c:legendPos val="r"/>
      <c:layout/>
      <c:txPr>
        <a:bodyPr/>
        <a:lstStyle/>
        <a:p>
          <a:pPr>
            <a:defRPr sz="1400">
              <a:latin typeface="Oswald" charset="-52"/>
            </a:defRPr>
          </a:pPr>
          <a:endParaRPr lang="ru-RU"/>
        </a:p>
      </c:txPr>
    </c:legend>
    <c:plotVisOnly val="1"/>
    <c:dispBlanksAs val="gap"/>
  </c:chart>
  <c:externalData r:id="rId1"/>
</c:chartSpace>
</file>

<file path=ppt/charts/chart22.xml><?xml version="1.0" encoding="utf-8"?>
<c:chartSpace xmlns:c="http://schemas.openxmlformats.org/drawingml/2006/chart" xmlns:a="http://schemas.openxmlformats.org/drawingml/2006/main" xmlns:r="http://schemas.openxmlformats.org/officeDocument/2006/relationships">
  <c:date1904 val="1"/>
  <c:lang val="ru-RU"/>
  <c:style val="5"/>
  <c:chart>
    <c:view3D>
      <c:rAngAx val="1"/>
    </c:view3D>
    <c:floor>
      <c:spPr>
        <a:solidFill>
          <a:schemeClr val="bg1">
            <a:lumMod val="95000"/>
          </a:schemeClr>
        </a:solidFill>
      </c:spPr>
    </c:floor>
    <c:plotArea>
      <c:layout/>
      <c:bar3DChart>
        <c:barDir val="col"/>
        <c:grouping val="clustered"/>
        <c:ser>
          <c:idx val="0"/>
          <c:order val="0"/>
          <c:tx>
            <c:strRef>
              <c:f>'оценка управления'!$A$3</c:f>
              <c:strCache>
                <c:ptCount val="1"/>
                <c:pt idx="0">
                  <c:v>средняя оценка по округу по городским округам</c:v>
                </c:pt>
              </c:strCache>
            </c:strRef>
          </c:tx>
          <c:spPr>
            <a:solidFill>
              <a:schemeClr val="accent3">
                <a:lumMod val="20000"/>
                <a:lumOff val="80000"/>
              </a:schemeClr>
            </a:solidFill>
          </c:spPr>
          <c:dLbls>
            <c:dLbl>
              <c:idx val="2"/>
              <c:layout>
                <c:manualLayout>
                  <c:x val="-1.7730496453900709E-3"/>
                  <c:y val="-4.6296296296296892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779A-4255-9217-26BCC2B0DE65}"/>
                </c:ext>
              </c:extLst>
            </c:dLbl>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'оценка управления'!$B$2:$D$2</c:f>
              <c:strCache>
                <c:ptCount val="3"/>
                <c:pt idx="0">
                  <c:v>2021 год</c:v>
                </c:pt>
                <c:pt idx="1">
                  <c:v>2022 год</c:v>
                </c:pt>
                <c:pt idx="2">
                  <c:v>2023 год</c:v>
                </c:pt>
              </c:strCache>
            </c:strRef>
          </c:cat>
          <c:val>
            <c:numRef>
              <c:f>'оценка управления'!$B$3:$D$3</c:f>
              <c:numCache>
                <c:formatCode>0.0</c:formatCode>
                <c:ptCount val="3"/>
                <c:pt idx="0" formatCode="General">
                  <c:v>88.2</c:v>
                </c:pt>
                <c:pt idx="1">
                  <c:v>89</c:v>
                </c:pt>
                <c:pt idx="2" formatCode="General">
                  <c:v>90.4</c:v>
                </c:pt>
              </c:numCache>
            </c:numRef>
          </c:val>
          <c:extLst xmlns:c16r2="http://schemas.microsoft.com/office/drawing/2015/06/chart">
            <c:ext xmlns:c16="http://schemas.microsoft.com/office/drawing/2014/chart" uri="{C3380CC4-5D6E-409C-BE32-E72D297353CC}">
              <c16:uniqueId val="{00000001-779A-4255-9217-26BCC2B0DE65}"/>
            </c:ext>
          </c:extLst>
        </c:ser>
        <c:ser>
          <c:idx val="1"/>
          <c:order val="1"/>
          <c:tx>
            <c:strRef>
              <c:f>'оценка управления'!$A$4</c:f>
              <c:strCache>
                <c:ptCount val="1"/>
                <c:pt idx="0">
                  <c:v>оценка муниципального образования</c:v>
                </c:pt>
              </c:strCache>
            </c:strRef>
          </c:tx>
          <c:spPr>
            <a:solidFill>
              <a:schemeClr val="accent3">
                <a:lumMod val="75000"/>
              </a:schemeClr>
            </a:solidFill>
          </c:spPr>
          <c:dLbls>
            <c:dLbl>
              <c:idx val="2"/>
              <c:layout>
                <c:manualLayout>
                  <c:x val="1.9503546099290801E-2"/>
                  <c:y val="-3.240777194517362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779A-4255-9217-26BCC2B0DE65}"/>
                </c:ext>
              </c:extLst>
            </c:dLbl>
            <c:spPr>
              <a:noFill/>
              <a:ln>
                <a:noFill/>
              </a:ln>
              <a:effectLst/>
            </c:spPr>
            <c:txPr>
              <a:bodyPr/>
              <a:lstStyle/>
              <a:p>
                <a:pPr>
                  <a:defRPr sz="1400">
                    <a:latin typeface="Oswald" charset="-52"/>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'оценка управления'!$B$2:$D$2</c:f>
              <c:strCache>
                <c:ptCount val="3"/>
                <c:pt idx="0">
                  <c:v>2021 год</c:v>
                </c:pt>
                <c:pt idx="1">
                  <c:v>2022 год</c:v>
                </c:pt>
                <c:pt idx="2">
                  <c:v>2023 год</c:v>
                </c:pt>
              </c:strCache>
            </c:strRef>
          </c:cat>
          <c:val>
            <c:numRef>
              <c:f>'оценка управления'!$B$4:$D$4</c:f>
              <c:numCache>
                <c:formatCode>General</c:formatCode>
                <c:ptCount val="3"/>
                <c:pt idx="0">
                  <c:v>90.6</c:v>
                </c:pt>
                <c:pt idx="1">
                  <c:v>94.2</c:v>
                </c:pt>
                <c:pt idx="2">
                  <c:v>90.4</c:v>
                </c:pt>
              </c:numCache>
            </c:numRef>
          </c:val>
          <c:extLst xmlns:c16r2="http://schemas.microsoft.com/office/drawing/2015/06/chart">
            <c:ext xmlns:c16="http://schemas.microsoft.com/office/drawing/2014/chart" uri="{C3380CC4-5D6E-409C-BE32-E72D297353CC}">
              <c16:uniqueId val="{00000003-779A-4255-9217-26BCC2B0DE65}"/>
            </c:ext>
          </c:extLst>
        </c:ser>
        <c:shape val="cylinder"/>
        <c:axId val="93546752"/>
        <c:axId val="93560832"/>
        <c:axId val="0"/>
      </c:bar3DChart>
      <c:catAx>
        <c:axId val="93546752"/>
        <c:scaling>
          <c:orientation val="minMax"/>
        </c:scaling>
        <c:axPos val="b"/>
        <c:numFmt formatCode="General" sourceLinked="0"/>
        <c:tickLblPos val="nextTo"/>
        <c:txPr>
          <a:bodyPr/>
          <a:lstStyle/>
          <a:p>
            <a:pPr>
              <a:defRPr>
                <a:latin typeface="Oswald" charset="-52"/>
              </a:defRPr>
            </a:pPr>
            <a:endParaRPr lang="ru-RU"/>
          </a:p>
        </c:txPr>
        <c:crossAx val="93560832"/>
        <c:crosses val="autoZero"/>
        <c:auto val="1"/>
        <c:lblAlgn val="ctr"/>
        <c:lblOffset val="100"/>
      </c:catAx>
      <c:valAx>
        <c:axId val="93560832"/>
        <c:scaling>
          <c:orientation val="minMax"/>
        </c:scaling>
        <c:delete val="1"/>
        <c:axPos val="l"/>
        <c:numFmt formatCode="General" sourceLinked="1"/>
        <c:tickLblPos val="none"/>
        <c:crossAx val="93546752"/>
        <c:crosses val="autoZero"/>
        <c:crossBetween val="between"/>
      </c:valAx>
    </c:plotArea>
    <c:legend>
      <c:legendPos val="r"/>
      <c:layout/>
      <c:txPr>
        <a:bodyPr/>
        <a:lstStyle/>
        <a:p>
          <a:pPr>
            <a:defRPr sz="1200">
              <a:latin typeface="Oswald" charset="-52"/>
            </a:defRPr>
          </a:pPr>
          <a:endParaRPr lang="ru-RU"/>
        </a:p>
      </c:txPr>
    </c:legend>
    <c:plotVisOnly val="1"/>
    <c:dispBlanksAs val="gap"/>
  </c:chart>
  <c:externalData r:id="rId1"/>
</c:chartSpace>
</file>

<file path=ppt/diagrams/_rels/data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6867D3-8E37-4180-9AA2-1601B3AD117A}" type="doc">
      <dgm:prSet loTypeId="urn:microsoft.com/office/officeart/2005/8/layout/vList4#1" loCatId="picture" qsTypeId="urn:microsoft.com/office/officeart/2005/8/quickstyle/simple1" qsCatId="simple" csTypeId="urn:microsoft.com/office/officeart/2005/8/colors/accent1_2" csCatId="accent1" phldr="1"/>
      <dgm:spPr/>
      <dgm:t>
        <a:bodyPr/>
        <a:lstStyle/>
        <a:p>
          <a:endParaRPr lang="ru-RU"/>
        </a:p>
      </dgm:t>
    </dgm:pt>
    <dgm:pt modelId="{B06AB92E-7EF0-4C1F-8A14-F98C726A7355}">
      <dgm:prSet phldrT="[Текст]" custT="1"/>
      <dgm:spPr>
        <a:solidFill>
          <a:schemeClr val="accent3">
            <a:lumMod val="40000"/>
            <a:lumOff val="60000"/>
          </a:schemeClr>
        </a:solidFill>
      </dgm:spPr>
      <dgm:t>
        <a:bodyPr/>
        <a:lstStyle/>
        <a:p>
          <a:r>
            <a:rPr lang="ru-RU" sz="1700" dirty="0">
              <a:solidFill>
                <a:schemeClr val="tx1"/>
              </a:solidFill>
              <a:latin typeface="Oswald" panose="020B0604020202020204" charset="-52"/>
            </a:rPr>
            <a:t>Национальный проект «Образование»</a:t>
          </a:r>
        </a:p>
      </dgm:t>
    </dgm:pt>
    <dgm:pt modelId="{F7AA2D10-A24F-4165-AF17-3314741379BB}" type="parTrans" cxnId="{CFDB0D2F-C876-4986-B301-9112A18D67CC}">
      <dgm:prSet/>
      <dgm:spPr/>
      <dgm:t>
        <a:bodyPr/>
        <a:lstStyle/>
        <a:p>
          <a:endParaRPr lang="ru-RU"/>
        </a:p>
      </dgm:t>
    </dgm:pt>
    <dgm:pt modelId="{FB30A4E6-68CF-438C-A808-75095DDA4D53}" type="sibTrans" cxnId="{CFDB0D2F-C876-4986-B301-9112A18D67CC}">
      <dgm:prSet/>
      <dgm:spPr/>
      <dgm:t>
        <a:bodyPr/>
        <a:lstStyle/>
        <a:p>
          <a:endParaRPr lang="ru-RU"/>
        </a:p>
      </dgm:t>
    </dgm:pt>
    <dgm:pt modelId="{BB271A37-8CDF-4D5B-AD3A-5D96706DA65E}">
      <dgm:prSet phldrT="[Текст]" custT="1"/>
      <dgm:spPr>
        <a:solidFill>
          <a:schemeClr val="accent3">
            <a:lumMod val="40000"/>
            <a:lumOff val="60000"/>
          </a:schemeClr>
        </a:solidFill>
      </dgm:spPr>
      <dgm:t>
        <a:bodyPr/>
        <a:lstStyle/>
        <a:p>
          <a:r>
            <a:rPr lang="ru-RU" sz="1700" dirty="0">
              <a:solidFill>
                <a:schemeClr val="tx1"/>
              </a:solidFill>
              <a:latin typeface="Oswald" panose="020B0604020202020204" charset="-52"/>
            </a:rPr>
            <a:t>Региональный проект «Современная школа»</a:t>
          </a:r>
        </a:p>
      </dgm:t>
    </dgm:pt>
    <dgm:pt modelId="{4BD4B3BB-5227-403B-98AA-E7BA97285452}" type="parTrans" cxnId="{76881A1C-2021-4DF5-9FBF-035AABDCB274}">
      <dgm:prSet/>
      <dgm:spPr/>
      <dgm:t>
        <a:bodyPr/>
        <a:lstStyle/>
        <a:p>
          <a:endParaRPr lang="ru-RU"/>
        </a:p>
      </dgm:t>
    </dgm:pt>
    <dgm:pt modelId="{27E2DABC-362F-4690-A3CF-F46B69C9450F}" type="sibTrans" cxnId="{76881A1C-2021-4DF5-9FBF-035AABDCB274}">
      <dgm:prSet/>
      <dgm:spPr/>
      <dgm:t>
        <a:bodyPr/>
        <a:lstStyle/>
        <a:p>
          <a:endParaRPr lang="ru-RU"/>
        </a:p>
      </dgm:t>
    </dgm:pt>
    <dgm:pt modelId="{27DB9DDC-B803-47C6-9F2C-818D0D86FCA7}">
      <dgm:prSet phldrT="[Текст]" custT="1"/>
      <dgm:spPr>
        <a:solidFill>
          <a:schemeClr val="accent3">
            <a:lumMod val="40000"/>
            <a:lumOff val="60000"/>
          </a:schemeClr>
        </a:solidFill>
      </dgm:spPr>
      <dgm:t>
        <a:bodyPr/>
        <a:lstStyle/>
        <a:p>
          <a:r>
            <a:rPr lang="ru-RU" sz="1700" dirty="0">
              <a:solidFill>
                <a:schemeClr val="tx1"/>
              </a:solidFill>
              <a:latin typeface="Oswald" panose="020B0604020202020204" charset="-52"/>
            </a:rPr>
            <a:t>Региональный проект «Патриотическое воспитание граждан Российской Федерации»</a:t>
          </a:r>
        </a:p>
      </dgm:t>
    </dgm:pt>
    <dgm:pt modelId="{9720304F-71A6-4D74-B161-3A0C78194172}" type="parTrans" cxnId="{ECDBF6D4-6167-478A-871E-41B5AEEDD07B}">
      <dgm:prSet/>
      <dgm:spPr/>
      <dgm:t>
        <a:bodyPr/>
        <a:lstStyle/>
        <a:p>
          <a:endParaRPr lang="ru-RU"/>
        </a:p>
      </dgm:t>
    </dgm:pt>
    <dgm:pt modelId="{46EC4C79-9BF8-4E8F-823B-B5F3F98C5F99}" type="sibTrans" cxnId="{ECDBF6D4-6167-478A-871E-41B5AEEDD07B}">
      <dgm:prSet/>
      <dgm:spPr/>
      <dgm:t>
        <a:bodyPr/>
        <a:lstStyle/>
        <a:p>
          <a:endParaRPr lang="ru-RU"/>
        </a:p>
      </dgm:t>
    </dgm:pt>
    <dgm:pt modelId="{AD10C9CC-66BB-4F34-8C50-CAA09B62CACF}">
      <dgm:prSet phldrT="[Текст]" custT="1"/>
      <dgm:spPr>
        <a:solidFill>
          <a:schemeClr val="accent3">
            <a:lumMod val="40000"/>
            <a:lumOff val="60000"/>
          </a:schemeClr>
        </a:solidFill>
      </dgm:spPr>
      <dgm:t>
        <a:bodyPr/>
        <a:lstStyle/>
        <a:p>
          <a:r>
            <a:rPr lang="ru-RU" sz="1700" dirty="0">
              <a:solidFill>
                <a:schemeClr val="tx1"/>
              </a:solidFill>
              <a:latin typeface="Oswald" panose="020B0604020202020204" charset="-52"/>
            </a:rPr>
            <a:t>Национальный проект «Жилье и городская среда»</a:t>
          </a:r>
        </a:p>
      </dgm:t>
    </dgm:pt>
    <dgm:pt modelId="{32E3993F-7C68-4D33-9F8A-BC5E26EB750B}" type="parTrans" cxnId="{C7760424-310E-47FF-B2A6-400F3CA46A51}">
      <dgm:prSet/>
      <dgm:spPr/>
      <dgm:t>
        <a:bodyPr/>
        <a:lstStyle/>
        <a:p>
          <a:endParaRPr lang="ru-RU"/>
        </a:p>
      </dgm:t>
    </dgm:pt>
    <dgm:pt modelId="{F99405B4-9203-4E80-A1BB-8FC9921BD46C}" type="sibTrans" cxnId="{C7760424-310E-47FF-B2A6-400F3CA46A51}">
      <dgm:prSet/>
      <dgm:spPr/>
      <dgm:t>
        <a:bodyPr/>
        <a:lstStyle/>
        <a:p>
          <a:endParaRPr lang="ru-RU"/>
        </a:p>
      </dgm:t>
    </dgm:pt>
    <dgm:pt modelId="{6FF08ED1-B802-4456-B143-A018962360C3}">
      <dgm:prSet phldrT="[Текст]" custT="1"/>
      <dgm:spPr>
        <a:solidFill>
          <a:schemeClr val="accent3">
            <a:lumMod val="40000"/>
            <a:lumOff val="60000"/>
          </a:schemeClr>
        </a:solidFill>
      </dgm:spPr>
      <dgm:t>
        <a:bodyPr/>
        <a:lstStyle/>
        <a:p>
          <a:r>
            <a:rPr lang="ru-RU" sz="1700" dirty="0">
              <a:solidFill>
                <a:schemeClr val="tx1"/>
              </a:solidFill>
              <a:latin typeface="Oswald" panose="020B0604020202020204" charset="-52"/>
            </a:rPr>
            <a:t>Региональный проект «Формирование комфортной городской среды»</a:t>
          </a:r>
        </a:p>
      </dgm:t>
    </dgm:pt>
    <dgm:pt modelId="{231F5F77-51FE-4FC4-B8BF-D419C5148321}" type="parTrans" cxnId="{4442446D-633F-4A02-ACB7-FBA353275ED7}">
      <dgm:prSet/>
      <dgm:spPr/>
      <dgm:t>
        <a:bodyPr/>
        <a:lstStyle/>
        <a:p>
          <a:endParaRPr lang="ru-RU"/>
        </a:p>
      </dgm:t>
    </dgm:pt>
    <dgm:pt modelId="{D0580FB4-7D71-4DAA-82B4-A85692FDF324}" type="sibTrans" cxnId="{4442446D-633F-4A02-ACB7-FBA353275ED7}">
      <dgm:prSet/>
      <dgm:spPr/>
      <dgm:t>
        <a:bodyPr/>
        <a:lstStyle/>
        <a:p>
          <a:endParaRPr lang="ru-RU"/>
        </a:p>
      </dgm:t>
    </dgm:pt>
    <dgm:pt modelId="{DC7D6A6E-8001-48BF-8DCD-49E2BB292290}">
      <dgm:prSet phldrT="[Текст]" custT="1"/>
      <dgm:spPr>
        <a:solidFill>
          <a:schemeClr val="accent3">
            <a:lumMod val="40000"/>
            <a:lumOff val="60000"/>
          </a:schemeClr>
        </a:solidFill>
      </dgm:spPr>
      <dgm:t>
        <a:bodyPr/>
        <a:lstStyle/>
        <a:p>
          <a:r>
            <a:rPr lang="ru-RU" sz="1700" b="0" dirty="0">
              <a:solidFill>
                <a:schemeClr val="tx1"/>
              </a:solidFill>
              <a:latin typeface="Oswald" panose="020B0604020202020204" charset="-52"/>
            </a:rPr>
            <a:t>Национальный проект «Малое и среднее предпринимательство и поддержка индивидуальной предпринимательской инициативы»</a:t>
          </a:r>
        </a:p>
      </dgm:t>
    </dgm:pt>
    <dgm:pt modelId="{414FEC71-8BFD-41D2-8E0E-1685334F1E40}" type="parTrans" cxnId="{D0F3F496-DBB9-41BA-949C-C6555DD7CC99}">
      <dgm:prSet/>
      <dgm:spPr/>
      <dgm:t>
        <a:bodyPr/>
        <a:lstStyle/>
        <a:p>
          <a:endParaRPr lang="ru-RU"/>
        </a:p>
      </dgm:t>
    </dgm:pt>
    <dgm:pt modelId="{11FA7557-32C4-4977-9A01-5E0B9093D7B6}" type="sibTrans" cxnId="{D0F3F496-DBB9-41BA-949C-C6555DD7CC99}">
      <dgm:prSet/>
      <dgm:spPr/>
      <dgm:t>
        <a:bodyPr/>
        <a:lstStyle/>
        <a:p>
          <a:endParaRPr lang="ru-RU"/>
        </a:p>
      </dgm:t>
    </dgm:pt>
    <dgm:pt modelId="{E84E813A-3CFB-4C9C-A57F-987CCF4B5595}">
      <dgm:prSet phldrT="[Текст]" custT="1"/>
      <dgm:spPr>
        <a:solidFill>
          <a:schemeClr val="accent3">
            <a:lumMod val="40000"/>
            <a:lumOff val="60000"/>
          </a:schemeClr>
        </a:solidFill>
      </dgm:spPr>
      <dgm:t>
        <a:bodyPr/>
        <a:lstStyle/>
        <a:p>
          <a:r>
            <a:rPr lang="ru-RU" sz="1700" b="0" dirty="0">
              <a:solidFill>
                <a:schemeClr val="tx1"/>
              </a:solidFill>
              <a:latin typeface="Oswald" panose="020B0604020202020204" charset="-52"/>
            </a:rPr>
            <a:t>Региональный проект «Создание условий для легкого старта и комфортного ведения бизнеса» </a:t>
          </a:r>
        </a:p>
      </dgm:t>
    </dgm:pt>
    <dgm:pt modelId="{931E1BB8-C37B-4668-9BAC-104FDE151C5D}" type="parTrans" cxnId="{61046C83-92E7-41B1-BAC6-2E7E5EE5D401}">
      <dgm:prSet/>
      <dgm:spPr/>
      <dgm:t>
        <a:bodyPr/>
        <a:lstStyle/>
        <a:p>
          <a:endParaRPr lang="ru-RU"/>
        </a:p>
      </dgm:t>
    </dgm:pt>
    <dgm:pt modelId="{7E3170B4-9319-4F1C-9106-F84512BB5A41}" type="sibTrans" cxnId="{61046C83-92E7-41B1-BAC6-2E7E5EE5D401}">
      <dgm:prSet/>
      <dgm:spPr/>
      <dgm:t>
        <a:bodyPr/>
        <a:lstStyle/>
        <a:p>
          <a:endParaRPr lang="ru-RU"/>
        </a:p>
      </dgm:t>
    </dgm:pt>
    <dgm:pt modelId="{CBAF0C1E-EE7C-4DE0-A062-F7760E4EA245}">
      <dgm:prSet phldrT="[Текст]" custT="1"/>
      <dgm:spPr>
        <a:solidFill>
          <a:schemeClr val="accent3">
            <a:lumMod val="40000"/>
            <a:lumOff val="60000"/>
          </a:schemeClr>
        </a:solidFill>
      </dgm:spPr>
      <dgm:t>
        <a:bodyPr/>
        <a:lstStyle/>
        <a:p>
          <a:r>
            <a:rPr lang="ru-RU" sz="1700" b="0" dirty="0">
              <a:solidFill>
                <a:schemeClr val="tx1"/>
              </a:solidFill>
              <a:latin typeface="Oswald" panose="020B0604020202020204" charset="-52"/>
            </a:rPr>
            <a:t>Региональный проект «Акселерация субъектов малого и среднего предпринимательства» </a:t>
          </a:r>
        </a:p>
      </dgm:t>
    </dgm:pt>
    <dgm:pt modelId="{5B752050-8E48-4A45-8803-2F753FD0FECE}" type="parTrans" cxnId="{14D76BD2-6729-4977-824D-5B0E960A3AA9}">
      <dgm:prSet/>
      <dgm:spPr/>
      <dgm:t>
        <a:bodyPr/>
        <a:lstStyle/>
        <a:p>
          <a:endParaRPr lang="ru-RU"/>
        </a:p>
      </dgm:t>
    </dgm:pt>
    <dgm:pt modelId="{5A6CD7B0-98D9-4C32-B814-7AFF9A1C0F18}" type="sibTrans" cxnId="{14D76BD2-6729-4977-824D-5B0E960A3AA9}">
      <dgm:prSet/>
      <dgm:spPr/>
      <dgm:t>
        <a:bodyPr/>
        <a:lstStyle/>
        <a:p>
          <a:endParaRPr lang="ru-RU"/>
        </a:p>
      </dgm:t>
    </dgm:pt>
    <dgm:pt modelId="{C98D0026-4340-4446-8D3D-D24C14C103A9}" type="pres">
      <dgm:prSet presAssocID="{5E6867D3-8E37-4180-9AA2-1601B3AD117A}" presName="linear" presStyleCnt="0">
        <dgm:presLayoutVars>
          <dgm:dir/>
          <dgm:resizeHandles val="exact"/>
        </dgm:presLayoutVars>
      </dgm:prSet>
      <dgm:spPr/>
      <dgm:t>
        <a:bodyPr/>
        <a:lstStyle/>
        <a:p>
          <a:endParaRPr lang="ru-RU"/>
        </a:p>
      </dgm:t>
    </dgm:pt>
    <dgm:pt modelId="{05165AA6-094A-44A3-A040-D9B2F2401322}" type="pres">
      <dgm:prSet presAssocID="{B06AB92E-7EF0-4C1F-8A14-F98C726A7355}" presName="comp" presStyleCnt="0"/>
      <dgm:spPr/>
    </dgm:pt>
    <dgm:pt modelId="{7B34C461-560B-47FF-9D17-841BAFB8D83F}" type="pres">
      <dgm:prSet presAssocID="{B06AB92E-7EF0-4C1F-8A14-F98C726A7355}" presName="box" presStyleLbl="node1" presStyleIdx="0" presStyleCnt="3" custScaleY="63988" custLinFactNeighborY="6310"/>
      <dgm:spPr/>
      <dgm:t>
        <a:bodyPr/>
        <a:lstStyle/>
        <a:p>
          <a:endParaRPr lang="ru-RU"/>
        </a:p>
      </dgm:t>
    </dgm:pt>
    <dgm:pt modelId="{617ACEDB-0948-4202-95FD-3A97B5F14D9A}" type="pres">
      <dgm:prSet presAssocID="{B06AB92E-7EF0-4C1F-8A14-F98C726A7355}" presName="img" presStyleLbl="fgImgPlace1" presStyleIdx="0" presStyleCnt="3" custScaleX="67089" custScaleY="79984" custLinFactNeighborY="7930"/>
      <dgm:spPr>
        <a:blipFill rotWithShape="1">
          <a:blip xmlns:r="http://schemas.openxmlformats.org/officeDocument/2006/relationships" r:embed="rId1" cstate="print"/>
          <a:srcRect/>
          <a:stretch>
            <a:fillRect t="-9000" b="-9000"/>
          </a:stretch>
        </a:blipFill>
      </dgm:spPr>
    </dgm:pt>
    <dgm:pt modelId="{43184905-B2BA-44F8-9B56-1396827332E6}" type="pres">
      <dgm:prSet presAssocID="{B06AB92E-7EF0-4C1F-8A14-F98C726A7355}" presName="text" presStyleLbl="node1" presStyleIdx="0" presStyleCnt="3">
        <dgm:presLayoutVars>
          <dgm:bulletEnabled val="1"/>
        </dgm:presLayoutVars>
      </dgm:prSet>
      <dgm:spPr/>
      <dgm:t>
        <a:bodyPr/>
        <a:lstStyle/>
        <a:p>
          <a:endParaRPr lang="ru-RU"/>
        </a:p>
      </dgm:t>
    </dgm:pt>
    <dgm:pt modelId="{FCC59289-E959-426E-BE66-ED06238F0BB0}" type="pres">
      <dgm:prSet presAssocID="{FB30A4E6-68CF-438C-A808-75095DDA4D53}" presName="spacer" presStyleCnt="0"/>
      <dgm:spPr/>
    </dgm:pt>
    <dgm:pt modelId="{350EE993-44FF-4A1E-A35E-CCD08A8871EF}" type="pres">
      <dgm:prSet presAssocID="{AD10C9CC-66BB-4F34-8C50-CAA09B62CACF}" presName="comp" presStyleCnt="0"/>
      <dgm:spPr/>
    </dgm:pt>
    <dgm:pt modelId="{D7AF3345-32D2-4DC5-A610-37F976CACD81}" type="pres">
      <dgm:prSet presAssocID="{AD10C9CC-66BB-4F34-8C50-CAA09B62CACF}" presName="box" presStyleLbl="node1" presStyleIdx="1" presStyleCnt="3" custScaleY="50298" custLinFactNeighborY="4593"/>
      <dgm:spPr/>
      <dgm:t>
        <a:bodyPr/>
        <a:lstStyle/>
        <a:p>
          <a:endParaRPr lang="ru-RU"/>
        </a:p>
      </dgm:t>
    </dgm:pt>
    <dgm:pt modelId="{B4F41706-C3AD-431A-AFF2-C01E8AF6C444}" type="pres">
      <dgm:prSet presAssocID="{AD10C9CC-66BB-4F34-8C50-CAA09B62CACF}" presName="img" presStyleLbl="fgImgPlace1" presStyleIdx="1" presStyleCnt="3" custScaleX="67089" custScaleY="57827" custLinFactNeighborY="5679"/>
      <dgm:spPr>
        <a:blipFill rotWithShape="1">
          <a:blip xmlns:r="http://schemas.openxmlformats.org/officeDocument/2006/relationships" r:embed="rId2" cstate="print"/>
          <a:srcRect/>
          <a:stretch>
            <a:fillRect t="-24000" b="-24000"/>
          </a:stretch>
        </a:blipFill>
      </dgm:spPr>
      <dgm:t>
        <a:bodyPr/>
        <a:lstStyle/>
        <a:p>
          <a:endParaRPr lang="ru-RU"/>
        </a:p>
      </dgm:t>
    </dgm:pt>
    <dgm:pt modelId="{190A71B5-98AC-4CF9-A8C5-5F9AB29CCBD7}" type="pres">
      <dgm:prSet presAssocID="{AD10C9CC-66BB-4F34-8C50-CAA09B62CACF}" presName="text" presStyleLbl="node1" presStyleIdx="1" presStyleCnt="3">
        <dgm:presLayoutVars>
          <dgm:bulletEnabled val="1"/>
        </dgm:presLayoutVars>
      </dgm:prSet>
      <dgm:spPr/>
      <dgm:t>
        <a:bodyPr/>
        <a:lstStyle/>
        <a:p>
          <a:endParaRPr lang="ru-RU"/>
        </a:p>
      </dgm:t>
    </dgm:pt>
    <dgm:pt modelId="{C010D67D-04DB-4993-B878-8A12431634C3}" type="pres">
      <dgm:prSet presAssocID="{F99405B4-9203-4E80-A1BB-8FC9921BD46C}" presName="spacer" presStyleCnt="0"/>
      <dgm:spPr/>
    </dgm:pt>
    <dgm:pt modelId="{F70258FE-9582-4CBE-B021-9AC84FB9BAC4}" type="pres">
      <dgm:prSet presAssocID="{DC7D6A6E-8001-48BF-8DCD-49E2BB292290}" presName="comp" presStyleCnt="0"/>
      <dgm:spPr/>
    </dgm:pt>
    <dgm:pt modelId="{F1EA3A97-8028-4EC3-B433-8031C754E280}" type="pres">
      <dgm:prSet presAssocID="{DC7D6A6E-8001-48BF-8DCD-49E2BB292290}" presName="box" presStyleLbl="node1" presStyleIdx="2" presStyleCnt="3"/>
      <dgm:spPr/>
      <dgm:t>
        <a:bodyPr/>
        <a:lstStyle/>
        <a:p>
          <a:endParaRPr lang="ru-RU"/>
        </a:p>
      </dgm:t>
    </dgm:pt>
    <dgm:pt modelId="{DE474866-1C0B-4460-BBF0-69CEB37FA790}" type="pres">
      <dgm:prSet presAssocID="{DC7D6A6E-8001-48BF-8DCD-49E2BB292290}" presName="img" presStyleLbl="fgImgPlace1" presStyleIdx="2" presStyleCnt="3" custScaleX="76991" custScaleY="73622" custLinFactNeighborX="-526" custLinFactNeighborY="-2556"/>
      <dgm:spPr>
        <a:blipFill rotWithShape="1">
          <a:blip xmlns:r="http://schemas.openxmlformats.org/officeDocument/2006/relationships" r:embed="rId3" cstate="print"/>
          <a:srcRect/>
          <a:stretch>
            <a:fillRect t="-4000" b="-4000"/>
          </a:stretch>
        </a:blipFill>
      </dgm:spPr>
    </dgm:pt>
    <dgm:pt modelId="{6AE80E94-4834-49DE-A38C-F331D47C7C47}" type="pres">
      <dgm:prSet presAssocID="{DC7D6A6E-8001-48BF-8DCD-49E2BB292290}" presName="text" presStyleLbl="node1" presStyleIdx="2" presStyleCnt="3">
        <dgm:presLayoutVars>
          <dgm:bulletEnabled val="1"/>
        </dgm:presLayoutVars>
      </dgm:prSet>
      <dgm:spPr/>
      <dgm:t>
        <a:bodyPr/>
        <a:lstStyle/>
        <a:p>
          <a:endParaRPr lang="ru-RU"/>
        </a:p>
      </dgm:t>
    </dgm:pt>
  </dgm:ptLst>
  <dgm:cxnLst>
    <dgm:cxn modelId="{47C55503-2612-4B7F-BF05-19E93F71752F}" type="presOf" srcId="{E84E813A-3CFB-4C9C-A57F-987CCF4B5595}" destId="{6AE80E94-4834-49DE-A38C-F331D47C7C47}" srcOrd="1" destOrd="1" presId="urn:microsoft.com/office/officeart/2005/8/layout/vList4#1"/>
    <dgm:cxn modelId="{D0F3F496-DBB9-41BA-949C-C6555DD7CC99}" srcId="{5E6867D3-8E37-4180-9AA2-1601B3AD117A}" destId="{DC7D6A6E-8001-48BF-8DCD-49E2BB292290}" srcOrd="2" destOrd="0" parTransId="{414FEC71-8BFD-41D2-8E0E-1685334F1E40}" sibTransId="{11FA7557-32C4-4977-9A01-5E0B9093D7B6}"/>
    <dgm:cxn modelId="{848AA8A6-56B7-4DCD-B027-6A5B23B417A3}" type="presOf" srcId="{CBAF0C1E-EE7C-4DE0-A062-F7760E4EA245}" destId="{F1EA3A97-8028-4EC3-B433-8031C754E280}" srcOrd="0" destOrd="2" presId="urn:microsoft.com/office/officeart/2005/8/layout/vList4#1"/>
    <dgm:cxn modelId="{96503473-978A-45B8-A071-EFFC9198891A}" type="presOf" srcId="{B06AB92E-7EF0-4C1F-8A14-F98C726A7355}" destId="{43184905-B2BA-44F8-9B56-1396827332E6}" srcOrd="1" destOrd="0" presId="urn:microsoft.com/office/officeart/2005/8/layout/vList4#1"/>
    <dgm:cxn modelId="{9BC7BACA-16A4-4D1C-84F8-877575A39073}" type="presOf" srcId="{6FF08ED1-B802-4456-B143-A018962360C3}" destId="{190A71B5-98AC-4CF9-A8C5-5F9AB29CCBD7}" srcOrd="1" destOrd="1" presId="urn:microsoft.com/office/officeart/2005/8/layout/vList4#1"/>
    <dgm:cxn modelId="{61046C83-92E7-41B1-BAC6-2E7E5EE5D401}" srcId="{DC7D6A6E-8001-48BF-8DCD-49E2BB292290}" destId="{E84E813A-3CFB-4C9C-A57F-987CCF4B5595}" srcOrd="0" destOrd="0" parTransId="{931E1BB8-C37B-4668-9BAC-104FDE151C5D}" sibTransId="{7E3170B4-9319-4F1C-9106-F84512BB5A41}"/>
    <dgm:cxn modelId="{CFDB0D2F-C876-4986-B301-9112A18D67CC}" srcId="{5E6867D3-8E37-4180-9AA2-1601B3AD117A}" destId="{B06AB92E-7EF0-4C1F-8A14-F98C726A7355}" srcOrd="0" destOrd="0" parTransId="{F7AA2D10-A24F-4165-AF17-3314741379BB}" sibTransId="{FB30A4E6-68CF-438C-A808-75095DDA4D53}"/>
    <dgm:cxn modelId="{0F84CFF6-8062-4CF3-A96F-72C3740B2BAA}" type="presOf" srcId="{AD10C9CC-66BB-4F34-8C50-CAA09B62CACF}" destId="{D7AF3345-32D2-4DC5-A610-37F976CACD81}" srcOrd="0" destOrd="0" presId="urn:microsoft.com/office/officeart/2005/8/layout/vList4#1"/>
    <dgm:cxn modelId="{8BB2C241-F573-46F5-88E0-06FD8CC9E660}" type="presOf" srcId="{E84E813A-3CFB-4C9C-A57F-987CCF4B5595}" destId="{F1EA3A97-8028-4EC3-B433-8031C754E280}" srcOrd="0" destOrd="1" presId="urn:microsoft.com/office/officeart/2005/8/layout/vList4#1"/>
    <dgm:cxn modelId="{C7760424-310E-47FF-B2A6-400F3CA46A51}" srcId="{5E6867D3-8E37-4180-9AA2-1601B3AD117A}" destId="{AD10C9CC-66BB-4F34-8C50-CAA09B62CACF}" srcOrd="1" destOrd="0" parTransId="{32E3993F-7C68-4D33-9F8A-BC5E26EB750B}" sibTransId="{F99405B4-9203-4E80-A1BB-8FC9921BD46C}"/>
    <dgm:cxn modelId="{C8F5FEEE-BE16-4C2E-87CC-08BCA6E55444}" type="presOf" srcId="{5E6867D3-8E37-4180-9AA2-1601B3AD117A}" destId="{C98D0026-4340-4446-8D3D-D24C14C103A9}" srcOrd="0" destOrd="0" presId="urn:microsoft.com/office/officeart/2005/8/layout/vList4#1"/>
    <dgm:cxn modelId="{ECDBF6D4-6167-478A-871E-41B5AEEDD07B}" srcId="{B06AB92E-7EF0-4C1F-8A14-F98C726A7355}" destId="{27DB9DDC-B803-47C6-9F2C-818D0D86FCA7}" srcOrd="1" destOrd="0" parTransId="{9720304F-71A6-4D74-B161-3A0C78194172}" sibTransId="{46EC4C79-9BF8-4E8F-823B-B5F3F98C5F99}"/>
    <dgm:cxn modelId="{14D76BD2-6729-4977-824D-5B0E960A3AA9}" srcId="{DC7D6A6E-8001-48BF-8DCD-49E2BB292290}" destId="{CBAF0C1E-EE7C-4DE0-A062-F7760E4EA245}" srcOrd="1" destOrd="0" parTransId="{5B752050-8E48-4A45-8803-2F753FD0FECE}" sibTransId="{5A6CD7B0-98D9-4C32-B814-7AFF9A1C0F18}"/>
    <dgm:cxn modelId="{D22B39C4-D8D1-4CD6-822B-26EBBD224816}" type="presOf" srcId="{CBAF0C1E-EE7C-4DE0-A062-F7760E4EA245}" destId="{6AE80E94-4834-49DE-A38C-F331D47C7C47}" srcOrd="1" destOrd="2" presId="urn:microsoft.com/office/officeart/2005/8/layout/vList4#1"/>
    <dgm:cxn modelId="{28A474E7-E9E7-4D80-BA64-7AD566F2376E}" type="presOf" srcId="{27DB9DDC-B803-47C6-9F2C-818D0D86FCA7}" destId="{43184905-B2BA-44F8-9B56-1396827332E6}" srcOrd="1" destOrd="2" presId="urn:microsoft.com/office/officeart/2005/8/layout/vList4#1"/>
    <dgm:cxn modelId="{54928841-5A1A-47C3-8828-7F055A54F927}" type="presOf" srcId="{DC7D6A6E-8001-48BF-8DCD-49E2BB292290}" destId="{6AE80E94-4834-49DE-A38C-F331D47C7C47}" srcOrd="1" destOrd="0" presId="urn:microsoft.com/office/officeart/2005/8/layout/vList4#1"/>
    <dgm:cxn modelId="{0E83680D-342F-452A-88F2-C3819ED6CC41}" type="presOf" srcId="{BB271A37-8CDF-4D5B-AD3A-5D96706DA65E}" destId="{7B34C461-560B-47FF-9D17-841BAFB8D83F}" srcOrd="0" destOrd="1" presId="urn:microsoft.com/office/officeart/2005/8/layout/vList4#1"/>
    <dgm:cxn modelId="{FFC5101F-A2EC-446A-820B-D84E6A1619FE}" type="presOf" srcId="{AD10C9CC-66BB-4F34-8C50-CAA09B62CACF}" destId="{190A71B5-98AC-4CF9-A8C5-5F9AB29CCBD7}" srcOrd="1" destOrd="0" presId="urn:microsoft.com/office/officeart/2005/8/layout/vList4#1"/>
    <dgm:cxn modelId="{4442446D-633F-4A02-ACB7-FBA353275ED7}" srcId="{AD10C9CC-66BB-4F34-8C50-CAA09B62CACF}" destId="{6FF08ED1-B802-4456-B143-A018962360C3}" srcOrd="0" destOrd="0" parTransId="{231F5F77-51FE-4FC4-B8BF-D419C5148321}" sibTransId="{D0580FB4-7D71-4DAA-82B4-A85692FDF324}"/>
    <dgm:cxn modelId="{0E244597-0C23-42EA-AF7C-32E8CAC787A2}" type="presOf" srcId="{27DB9DDC-B803-47C6-9F2C-818D0D86FCA7}" destId="{7B34C461-560B-47FF-9D17-841BAFB8D83F}" srcOrd="0" destOrd="2" presId="urn:microsoft.com/office/officeart/2005/8/layout/vList4#1"/>
    <dgm:cxn modelId="{76881A1C-2021-4DF5-9FBF-035AABDCB274}" srcId="{B06AB92E-7EF0-4C1F-8A14-F98C726A7355}" destId="{BB271A37-8CDF-4D5B-AD3A-5D96706DA65E}" srcOrd="0" destOrd="0" parTransId="{4BD4B3BB-5227-403B-98AA-E7BA97285452}" sibTransId="{27E2DABC-362F-4690-A3CF-F46B69C9450F}"/>
    <dgm:cxn modelId="{10ED8088-0053-4437-999E-653E9051F206}" type="presOf" srcId="{BB271A37-8CDF-4D5B-AD3A-5D96706DA65E}" destId="{43184905-B2BA-44F8-9B56-1396827332E6}" srcOrd="1" destOrd="1" presId="urn:microsoft.com/office/officeart/2005/8/layout/vList4#1"/>
    <dgm:cxn modelId="{A044D96E-4B6A-4F60-9E04-2D6CFF8FA9C8}" type="presOf" srcId="{B06AB92E-7EF0-4C1F-8A14-F98C726A7355}" destId="{7B34C461-560B-47FF-9D17-841BAFB8D83F}" srcOrd="0" destOrd="0" presId="urn:microsoft.com/office/officeart/2005/8/layout/vList4#1"/>
    <dgm:cxn modelId="{419DE4A4-80AD-455F-95EB-56C301200C4E}" type="presOf" srcId="{6FF08ED1-B802-4456-B143-A018962360C3}" destId="{D7AF3345-32D2-4DC5-A610-37F976CACD81}" srcOrd="0" destOrd="1" presId="urn:microsoft.com/office/officeart/2005/8/layout/vList4#1"/>
    <dgm:cxn modelId="{801708A2-E4ED-4683-A1D7-AC016770F417}" type="presOf" srcId="{DC7D6A6E-8001-48BF-8DCD-49E2BB292290}" destId="{F1EA3A97-8028-4EC3-B433-8031C754E280}" srcOrd="0" destOrd="0" presId="urn:microsoft.com/office/officeart/2005/8/layout/vList4#1"/>
    <dgm:cxn modelId="{A4068C11-2CCB-40DA-A292-6B2716EF8C0C}" type="presParOf" srcId="{C98D0026-4340-4446-8D3D-D24C14C103A9}" destId="{05165AA6-094A-44A3-A040-D9B2F2401322}" srcOrd="0" destOrd="0" presId="urn:microsoft.com/office/officeart/2005/8/layout/vList4#1"/>
    <dgm:cxn modelId="{50D62F71-C0B1-434B-A0A6-111802A147FA}" type="presParOf" srcId="{05165AA6-094A-44A3-A040-D9B2F2401322}" destId="{7B34C461-560B-47FF-9D17-841BAFB8D83F}" srcOrd="0" destOrd="0" presId="urn:microsoft.com/office/officeart/2005/8/layout/vList4#1"/>
    <dgm:cxn modelId="{2BC5BF51-AF46-423D-B630-796C4D12BE53}" type="presParOf" srcId="{05165AA6-094A-44A3-A040-D9B2F2401322}" destId="{617ACEDB-0948-4202-95FD-3A97B5F14D9A}" srcOrd="1" destOrd="0" presId="urn:microsoft.com/office/officeart/2005/8/layout/vList4#1"/>
    <dgm:cxn modelId="{BC4E4238-AB75-49D7-8772-26DB9DB5ED3E}" type="presParOf" srcId="{05165AA6-094A-44A3-A040-D9B2F2401322}" destId="{43184905-B2BA-44F8-9B56-1396827332E6}" srcOrd="2" destOrd="0" presId="urn:microsoft.com/office/officeart/2005/8/layout/vList4#1"/>
    <dgm:cxn modelId="{3F6021D6-D65D-4E1B-9F73-F33007C753C1}" type="presParOf" srcId="{C98D0026-4340-4446-8D3D-D24C14C103A9}" destId="{FCC59289-E959-426E-BE66-ED06238F0BB0}" srcOrd="1" destOrd="0" presId="urn:microsoft.com/office/officeart/2005/8/layout/vList4#1"/>
    <dgm:cxn modelId="{D73E39A5-3DFE-401C-B065-1D78C929607F}" type="presParOf" srcId="{C98D0026-4340-4446-8D3D-D24C14C103A9}" destId="{350EE993-44FF-4A1E-A35E-CCD08A8871EF}" srcOrd="2" destOrd="0" presId="urn:microsoft.com/office/officeart/2005/8/layout/vList4#1"/>
    <dgm:cxn modelId="{D738E8FD-03B1-4925-BA5F-8FEE5965F77F}" type="presParOf" srcId="{350EE993-44FF-4A1E-A35E-CCD08A8871EF}" destId="{D7AF3345-32D2-4DC5-A610-37F976CACD81}" srcOrd="0" destOrd="0" presId="urn:microsoft.com/office/officeart/2005/8/layout/vList4#1"/>
    <dgm:cxn modelId="{8DE0A04A-C686-4E01-BC7A-3D859E0464A0}" type="presParOf" srcId="{350EE993-44FF-4A1E-A35E-CCD08A8871EF}" destId="{B4F41706-C3AD-431A-AFF2-C01E8AF6C444}" srcOrd="1" destOrd="0" presId="urn:microsoft.com/office/officeart/2005/8/layout/vList4#1"/>
    <dgm:cxn modelId="{8F365C51-28EE-4A9B-AAAF-0838906A8944}" type="presParOf" srcId="{350EE993-44FF-4A1E-A35E-CCD08A8871EF}" destId="{190A71B5-98AC-4CF9-A8C5-5F9AB29CCBD7}" srcOrd="2" destOrd="0" presId="urn:microsoft.com/office/officeart/2005/8/layout/vList4#1"/>
    <dgm:cxn modelId="{1DA5C733-A91B-404A-A977-A4E7A1AE636B}" type="presParOf" srcId="{C98D0026-4340-4446-8D3D-D24C14C103A9}" destId="{C010D67D-04DB-4993-B878-8A12431634C3}" srcOrd="3" destOrd="0" presId="urn:microsoft.com/office/officeart/2005/8/layout/vList4#1"/>
    <dgm:cxn modelId="{A5589F31-16CE-4791-B378-62ABD6AEE30E}" type="presParOf" srcId="{C98D0026-4340-4446-8D3D-D24C14C103A9}" destId="{F70258FE-9582-4CBE-B021-9AC84FB9BAC4}" srcOrd="4" destOrd="0" presId="urn:microsoft.com/office/officeart/2005/8/layout/vList4#1"/>
    <dgm:cxn modelId="{D6C01B76-C210-4850-A7EA-CD7221B8E23A}" type="presParOf" srcId="{F70258FE-9582-4CBE-B021-9AC84FB9BAC4}" destId="{F1EA3A97-8028-4EC3-B433-8031C754E280}" srcOrd="0" destOrd="0" presId="urn:microsoft.com/office/officeart/2005/8/layout/vList4#1"/>
    <dgm:cxn modelId="{96C6575B-CC42-4006-B7EC-5B66838DDD9A}" type="presParOf" srcId="{F70258FE-9582-4CBE-B021-9AC84FB9BAC4}" destId="{DE474866-1C0B-4460-BBF0-69CEB37FA790}" srcOrd="1" destOrd="0" presId="urn:microsoft.com/office/officeart/2005/8/layout/vList4#1"/>
    <dgm:cxn modelId="{F891FD6D-87C4-4700-AF9B-DDEDACC27B70}" type="presParOf" srcId="{F70258FE-9582-4CBE-B021-9AC84FB9BAC4}" destId="{6AE80E94-4834-49DE-A38C-F331D47C7C47}" srcOrd="2" destOrd="0" presId="urn:microsoft.com/office/officeart/2005/8/layout/vList4#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CF4AB9-DCA6-4C22-8238-785023DCAB8E}" type="doc">
      <dgm:prSet loTypeId="urn:microsoft.com/office/officeart/2005/8/layout/vProcess5" loCatId="process" qsTypeId="urn:microsoft.com/office/officeart/2005/8/quickstyle/3d2#1" qsCatId="3D" csTypeId="urn:microsoft.com/office/officeart/2005/8/colors/colorful5" csCatId="colorful" phldr="1"/>
      <dgm:spPr/>
      <dgm:t>
        <a:bodyPr/>
        <a:lstStyle/>
        <a:p>
          <a:endParaRPr lang="ru-RU"/>
        </a:p>
      </dgm:t>
    </dgm:pt>
    <dgm:pt modelId="{58DAFA87-E247-4D91-B88D-0EC900EEC543}">
      <dgm:prSet phldrT="[Текст]" custT="1"/>
      <dgm:spPr>
        <a:solidFill>
          <a:schemeClr val="accent3">
            <a:lumMod val="40000"/>
            <a:lumOff val="60000"/>
          </a:schemeClr>
        </a:solidFill>
      </dgm:spPr>
      <dgm:t>
        <a:bodyPr lIns="180000" rIns="180000"/>
        <a:lstStyle/>
        <a:p>
          <a:pPr algn="l"/>
          <a:r>
            <a:rPr lang="ru-RU" sz="1400" b="0" dirty="0">
              <a:solidFill>
                <a:schemeClr val="tx1"/>
              </a:solidFill>
              <a:latin typeface="Oswald" charset="-52"/>
              <a:cs typeface="Times New Roman" pitchFamily="18" charset="0"/>
            </a:rPr>
            <a:t>Федеральный закон от 03.12.2012 № 244-ФЗ «О внесении изменений в Бюджетный кодекс Российской Федерации»</a:t>
          </a:r>
        </a:p>
      </dgm:t>
    </dgm:pt>
    <dgm:pt modelId="{1C80B722-13E1-46C7-B60C-D655171F3EFB}" type="parTrans" cxnId="{B437DC0A-4CC1-4191-95E8-B974E289DAED}">
      <dgm:prSet/>
      <dgm:spPr/>
      <dgm:t>
        <a:bodyPr/>
        <a:lstStyle/>
        <a:p>
          <a:endParaRPr lang="ru-RU"/>
        </a:p>
      </dgm:t>
    </dgm:pt>
    <dgm:pt modelId="{CD510122-9DEB-4421-993B-C1E264B4A565}" type="sibTrans" cxnId="{B437DC0A-4CC1-4191-95E8-B974E289DAED}">
      <dgm:prSet/>
      <dgm:spPr/>
      <dgm:t>
        <a:bodyPr/>
        <a:lstStyle/>
        <a:p>
          <a:endParaRPr lang="ru-RU"/>
        </a:p>
      </dgm:t>
    </dgm:pt>
    <dgm:pt modelId="{5C56074C-A65A-4CF2-B2CE-F7EBE6062E49}">
      <dgm:prSet phldrT="[Текст]" custT="1"/>
      <dgm:spPr>
        <a:solidFill>
          <a:schemeClr val="accent3">
            <a:lumMod val="20000"/>
            <a:lumOff val="80000"/>
          </a:schemeClr>
        </a:solidFill>
      </dgm:spPr>
      <dgm:t>
        <a:bodyPr lIns="180000" rIns="180000"/>
        <a:lstStyle/>
        <a:p>
          <a:pPr algn="l"/>
          <a:r>
            <a:rPr lang="ru-RU" sz="1400" b="0" dirty="0">
              <a:solidFill>
                <a:schemeClr val="tx1">
                  <a:lumMod val="95000"/>
                  <a:lumOff val="5000"/>
                </a:schemeClr>
              </a:solidFill>
              <a:latin typeface="Oswald" charset="-52"/>
              <a:cs typeface="Times New Roman" pitchFamily="18" charset="0"/>
            </a:rPr>
            <a:t>Муниципальный дорожный фонд города Урай создан в </a:t>
          </a:r>
          <a:r>
            <a:rPr lang="ru-RU" sz="1400" b="0" dirty="0" smtClean="0">
              <a:solidFill>
                <a:schemeClr val="tx1">
                  <a:lumMod val="95000"/>
                  <a:lumOff val="5000"/>
                </a:schemeClr>
              </a:solidFill>
              <a:latin typeface="Oswald" charset="-52"/>
              <a:cs typeface="Times New Roman" pitchFamily="18" charset="0"/>
            </a:rPr>
            <a:t>соответствии </a:t>
          </a:r>
          <a:r>
            <a:rPr lang="ru-RU" sz="1400" b="0" dirty="0">
              <a:solidFill>
                <a:schemeClr val="tx1">
                  <a:lumMod val="95000"/>
                  <a:lumOff val="5000"/>
                </a:schemeClr>
              </a:solidFill>
              <a:latin typeface="Oswald" charset="-52"/>
              <a:cs typeface="Times New Roman" pitchFamily="18" charset="0"/>
            </a:rPr>
            <a:t>с решением Думы города Урай от 27.09.2012 № 80 (ред. от 20.09.2023)</a:t>
          </a:r>
        </a:p>
      </dgm:t>
    </dgm:pt>
    <dgm:pt modelId="{89DE1EEA-3415-40F5-9AA8-4BFBAB558166}" type="parTrans" cxnId="{3A8284A1-4C48-4E1D-B621-1618CC191516}">
      <dgm:prSet/>
      <dgm:spPr/>
      <dgm:t>
        <a:bodyPr/>
        <a:lstStyle/>
        <a:p>
          <a:endParaRPr lang="ru-RU"/>
        </a:p>
      </dgm:t>
    </dgm:pt>
    <dgm:pt modelId="{038FFFE1-B130-4EA4-88D2-8D769591A875}" type="sibTrans" cxnId="{3A8284A1-4C48-4E1D-B621-1618CC191516}">
      <dgm:prSet/>
      <dgm:spPr/>
      <dgm:t>
        <a:bodyPr/>
        <a:lstStyle/>
        <a:p>
          <a:endParaRPr lang="ru-RU"/>
        </a:p>
      </dgm:t>
    </dgm:pt>
    <dgm:pt modelId="{6B3B1FFC-4CB3-4CA8-8AF7-EB8DA81DF7BA}" type="pres">
      <dgm:prSet presAssocID="{5ACF4AB9-DCA6-4C22-8238-785023DCAB8E}" presName="outerComposite" presStyleCnt="0">
        <dgm:presLayoutVars>
          <dgm:chMax val="5"/>
          <dgm:dir/>
          <dgm:resizeHandles val="exact"/>
        </dgm:presLayoutVars>
      </dgm:prSet>
      <dgm:spPr/>
      <dgm:t>
        <a:bodyPr/>
        <a:lstStyle/>
        <a:p>
          <a:endParaRPr lang="ru-RU"/>
        </a:p>
      </dgm:t>
    </dgm:pt>
    <dgm:pt modelId="{79404F2A-8767-4AB9-A236-742801D12F3F}" type="pres">
      <dgm:prSet presAssocID="{5ACF4AB9-DCA6-4C22-8238-785023DCAB8E}" presName="dummyMaxCanvas" presStyleCnt="0">
        <dgm:presLayoutVars/>
      </dgm:prSet>
      <dgm:spPr/>
    </dgm:pt>
    <dgm:pt modelId="{26F8EAD8-784E-4CBC-930E-754056E672BA}" type="pres">
      <dgm:prSet presAssocID="{5ACF4AB9-DCA6-4C22-8238-785023DCAB8E}" presName="TwoNodes_1" presStyleLbl="node1" presStyleIdx="0" presStyleCnt="2" custScaleX="87506" custScaleY="55555" custLinFactNeighborX="-1501" custLinFactNeighborY="6476">
        <dgm:presLayoutVars>
          <dgm:bulletEnabled val="1"/>
        </dgm:presLayoutVars>
      </dgm:prSet>
      <dgm:spPr/>
      <dgm:t>
        <a:bodyPr/>
        <a:lstStyle/>
        <a:p>
          <a:endParaRPr lang="ru-RU"/>
        </a:p>
      </dgm:t>
    </dgm:pt>
    <dgm:pt modelId="{C0C62BB4-20F6-4903-B04F-13B7A004B5F0}" type="pres">
      <dgm:prSet presAssocID="{5ACF4AB9-DCA6-4C22-8238-785023DCAB8E}" presName="TwoNodes_2" presStyleLbl="node1" presStyleIdx="1" presStyleCnt="2" custScaleX="108223" custScaleY="103680" custLinFactNeighborX="-1042" custLinFactNeighborY="-8351">
        <dgm:presLayoutVars>
          <dgm:bulletEnabled val="1"/>
        </dgm:presLayoutVars>
      </dgm:prSet>
      <dgm:spPr/>
      <dgm:t>
        <a:bodyPr/>
        <a:lstStyle/>
        <a:p>
          <a:endParaRPr lang="ru-RU"/>
        </a:p>
      </dgm:t>
    </dgm:pt>
    <dgm:pt modelId="{EE12E059-3261-4907-A4E3-4F74B9EED3BE}" type="pres">
      <dgm:prSet presAssocID="{5ACF4AB9-DCA6-4C22-8238-785023DCAB8E}" presName="TwoConn_1-2" presStyleLbl="fgAccFollowNode1" presStyleIdx="0" presStyleCnt="1" custAng="5400000" custScaleX="111128" custScaleY="97049" custLinFactNeighborX="12580" custLinFactNeighborY="-37987">
        <dgm:presLayoutVars>
          <dgm:bulletEnabled val="1"/>
        </dgm:presLayoutVars>
      </dgm:prSet>
      <dgm:spPr>
        <a:prstGeom prst="bentArrow">
          <a:avLst/>
        </a:prstGeom>
      </dgm:spPr>
      <dgm:t>
        <a:bodyPr/>
        <a:lstStyle/>
        <a:p>
          <a:endParaRPr lang="ru-RU"/>
        </a:p>
      </dgm:t>
    </dgm:pt>
    <dgm:pt modelId="{A6DE7991-A19E-4108-B350-966DE3EABFF9}" type="pres">
      <dgm:prSet presAssocID="{5ACF4AB9-DCA6-4C22-8238-785023DCAB8E}" presName="TwoNodes_1_text" presStyleLbl="node1" presStyleIdx="1" presStyleCnt="2">
        <dgm:presLayoutVars>
          <dgm:bulletEnabled val="1"/>
        </dgm:presLayoutVars>
      </dgm:prSet>
      <dgm:spPr/>
      <dgm:t>
        <a:bodyPr/>
        <a:lstStyle/>
        <a:p>
          <a:endParaRPr lang="ru-RU"/>
        </a:p>
      </dgm:t>
    </dgm:pt>
    <dgm:pt modelId="{CC65A928-852E-4DD1-A56D-9BAFABC72640}" type="pres">
      <dgm:prSet presAssocID="{5ACF4AB9-DCA6-4C22-8238-785023DCAB8E}" presName="TwoNodes_2_text" presStyleLbl="node1" presStyleIdx="1" presStyleCnt="2">
        <dgm:presLayoutVars>
          <dgm:bulletEnabled val="1"/>
        </dgm:presLayoutVars>
      </dgm:prSet>
      <dgm:spPr/>
      <dgm:t>
        <a:bodyPr/>
        <a:lstStyle/>
        <a:p>
          <a:endParaRPr lang="ru-RU"/>
        </a:p>
      </dgm:t>
    </dgm:pt>
  </dgm:ptLst>
  <dgm:cxnLst>
    <dgm:cxn modelId="{1746BD73-967D-44B3-8632-47BE6A75B93F}" type="presOf" srcId="{58DAFA87-E247-4D91-B88D-0EC900EEC543}" destId="{A6DE7991-A19E-4108-B350-966DE3EABFF9}" srcOrd="1" destOrd="0" presId="urn:microsoft.com/office/officeart/2005/8/layout/vProcess5"/>
    <dgm:cxn modelId="{3A8284A1-4C48-4E1D-B621-1618CC191516}" srcId="{5ACF4AB9-DCA6-4C22-8238-785023DCAB8E}" destId="{5C56074C-A65A-4CF2-B2CE-F7EBE6062E49}" srcOrd="1" destOrd="0" parTransId="{89DE1EEA-3415-40F5-9AA8-4BFBAB558166}" sibTransId="{038FFFE1-B130-4EA4-88D2-8D769591A875}"/>
    <dgm:cxn modelId="{BC587023-DCF7-46B1-A7B1-F010F7082636}" type="presOf" srcId="{5ACF4AB9-DCA6-4C22-8238-785023DCAB8E}" destId="{6B3B1FFC-4CB3-4CA8-8AF7-EB8DA81DF7BA}" srcOrd="0" destOrd="0" presId="urn:microsoft.com/office/officeart/2005/8/layout/vProcess5"/>
    <dgm:cxn modelId="{F551D7A1-88D1-41BE-837C-0E45989055D4}" type="presOf" srcId="{CD510122-9DEB-4421-993B-C1E264B4A565}" destId="{EE12E059-3261-4907-A4E3-4F74B9EED3BE}" srcOrd="0" destOrd="0" presId="urn:microsoft.com/office/officeart/2005/8/layout/vProcess5"/>
    <dgm:cxn modelId="{7FE60F4F-803B-434C-99A7-0E90F489467A}" type="presOf" srcId="{5C56074C-A65A-4CF2-B2CE-F7EBE6062E49}" destId="{C0C62BB4-20F6-4903-B04F-13B7A004B5F0}" srcOrd="0" destOrd="0" presId="urn:microsoft.com/office/officeart/2005/8/layout/vProcess5"/>
    <dgm:cxn modelId="{A0E1C408-C66D-496D-BD88-964C6CB9E662}" type="presOf" srcId="{58DAFA87-E247-4D91-B88D-0EC900EEC543}" destId="{26F8EAD8-784E-4CBC-930E-754056E672BA}" srcOrd="0" destOrd="0" presId="urn:microsoft.com/office/officeart/2005/8/layout/vProcess5"/>
    <dgm:cxn modelId="{C967DAA4-798F-43C4-A3EC-74C57E28C0F8}" type="presOf" srcId="{5C56074C-A65A-4CF2-B2CE-F7EBE6062E49}" destId="{CC65A928-852E-4DD1-A56D-9BAFABC72640}" srcOrd="1" destOrd="0" presId="urn:microsoft.com/office/officeart/2005/8/layout/vProcess5"/>
    <dgm:cxn modelId="{B437DC0A-4CC1-4191-95E8-B974E289DAED}" srcId="{5ACF4AB9-DCA6-4C22-8238-785023DCAB8E}" destId="{58DAFA87-E247-4D91-B88D-0EC900EEC543}" srcOrd="0" destOrd="0" parTransId="{1C80B722-13E1-46C7-B60C-D655171F3EFB}" sibTransId="{CD510122-9DEB-4421-993B-C1E264B4A565}"/>
    <dgm:cxn modelId="{8BAD0FD5-21AF-4371-AA0E-372B1D633B39}" type="presParOf" srcId="{6B3B1FFC-4CB3-4CA8-8AF7-EB8DA81DF7BA}" destId="{79404F2A-8767-4AB9-A236-742801D12F3F}" srcOrd="0" destOrd="0" presId="urn:microsoft.com/office/officeart/2005/8/layout/vProcess5"/>
    <dgm:cxn modelId="{7237398E-E7AD-4F21-A0B1-66B87BAA10C9}" type="presParOf" srcId="{6B3B1FFC-4CB3-4CA8-8AF7-EB8DA81DF7BA}" destId="{26F8EAD8-784E-4CBC-930E-754056E672BA}" srcOrd="1" destOrd="0" presId="urn:microsoft.com/office/officeart/2005/8/layout/vProcess5"/>
    <dgm:cxn modelId="{83BFBAF8-98C5-4EA6-B995-BCB199E7B1D9}" type="presParOf" srcId="{6B3B1FFC-4CB3-4CA8-8AF7-EB8DA81DF7BA}" destId="{C0C62BB4-20F6-4903-B04F-13B7A004B5F0}" srcOrd="2" destOrd="0" presId="urn:microsoft.com/office/officeart/2005/8/layout/vProcess5"/>
    <dgm:cxn modelId="{3FF738F2-F575-4454-9C29-31053048BF7F}" type="presParOf" srcId="{6B3B1FFC-4CB3-4CA8-8AF7-EB8DA81DF7BA}" destId="{EE12E059-3261-4907-A4E3-4F74B9EED3BE}" srcOrd="3" destOrd="0" presId="urn:microsoft.com/office/officeart/2005/8/layout/vProcess5"/>
    <dgm:cxn modelId="{CD96FDB7-7532-4324-A19A-8E1CD443E0DB}" type="presParOf" srcId="{6B3B1FFC-4CB3-4CA8-8AF7-EB8DA81DF7BA}" destId="{A6DE7991-A19E-4108-B350-966DE3EABFF9}" srcOrd="4" destOrd="0" presId="urn:microsoft.com/office/officeart/2005/8/layout/vProcess5"/>
    <dgm:cxn modelId="{97F8CC3D-DB79-433A-B62D-577363329A79}" type="presParOf" srcId="{6B3B1FFC-4CB3-4CA8-8AF7-EB8DA81DF7BA}" destId="{CC65A928-852E-4DD1-A56D-9BAFABC72640}" srcOrd="5" destOrd="0" presId="urn:microsoft.com/office/officeart/2005/8/layout/v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B34C461-560B-47FF-9D17-841BAFB8D83F}">
      <dsp:nvSpPr>
        <dsp:cNvPr id="0" name=""/>
        <dsp:cNvSpPr/>
      </dsp:nvSpPr>
      <dsp:spPr>
        <a:xfrm>
          <a:off x="0" y="123116"/>
          <a:ext cx="8610599" cy="1248493"/>
        </a:xfrm>
        <a:prstGeom prst="roundRect">
          <a:avLst>
            <a:gd name="adj" fmla="val 10000"/>
          </a:avLst>
        </a:prstGeom>
        <a:solidFill>
          <a:schemeClr val="accent3">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ru-RU" sz="1700" kern="1200" dirty="0">
              <a:solidFill>
                <a:schemeClr val="tx1"/>
              </a:solidFill>
              <a:latin typeface="Oswald" panose="020B0604020202020204" charset="-52"/>
            </a:rPr>
            <a:t>Национальный проект «Образование»</a:t>
          </a:r>
        </a:p>
        <a:p>
          <a:pPr marL="171450" lvl="1" indent="-171450" algn="l" defTabSz="755650">
            <a:lnSpc>
              <a:spcPct val="90000"/>
            </a:lnSpc>
            <a:spcBef>
              <a:spcPct val="0"/>
            </a:spcBef>
            <a:spcAft>
              <a:spcPct val="15000"/>
            </a:spcAft>
            <a:buChar char="••"/>
          </a:pPr>
          <a:r>
            <a:rPr lang="ru-RU" sz="1700" kern="1200" dirty="0">
              <a:solidFill>
                <a:schemeClr val="tx1"/>
              </a:solidFill>
              <a:latin typeface="Oswald" panose="020B0604020202020204" charset="-52"/>
            </a:rPr>
            <a:t>Региональный проект «Современная школа»</a:t>
          </a:r>
        </a:p>
        <a:p>
          <a:pPr marL="171450" lvl="1" indent="-171450" algn="l" defTabSz="755650">
            <a:lnSpc>
              <a:spcPct val="90000"/>
            </a:lnSpc>
            <a:spcBef>
              <a:spcPct val="0"/>
            </a:spcBef>
            <a:spcAft>
              <a:spcPct val="15000"/>
            </a:spcAft>
            <a:buChar char="••"/>
          </a:pPr>
          <a:r>
            <a:rPr lang="ru-RU" sz="1700" kern="1200" dirty="0">
              <a:solidFill>
                <a:schemeClr val="tx1"/>
              </a:solidFill>
              <a:latin typeface="Oswald" panose="020B0604020202020204" charset="-52"/>
            </a:rPr>
            <a:t>Региональный проект «Патриотическое воспитание граждан Российской Федерации»</a:t>
          </a:r>
        </a:p>
      </dsp:txBody>
      <dsp:txXfrm>
        <a:off x="1917233" y="123116"/>
        <a:ext cx="6693365" cy="1248493"/>
      </dsp:txXfrm>
    </dsp:sp>
    <dsp:sp modelId="{617ACEDB-0948-4202-95FD-3A97B5F14D9A}">
      <dsp:nvSpPr>
        <dsp:cNvPr id="0" name=""/>
        <dsp:cNvSpPr/>
      </dsp:nvSpPr>
      <dsp:spPr>
        <a:xfrm>
          <a:off x="478497" y="123787"/>
          <a:ext cx="1155352" cy="1248477"/>
        </a:xfrm>
        <a:prstGeom prst="roundRect">
          <a:avLst>
            <a:gd name="adj" fmla="val 10000"/>
          </a:avLst>
        </a:prstGeom>
        <a:blipFill rotWithShape="1">
          <a:blip xmlns:r="http://schemas.openxmlformats.org/officeDocument/2006/relationships" r:embed="rId1" cstate="print"/>
          <a:srcRect/>
          <a:stretch>
            <a:fillRect t="-9000" b="-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AF3345-32D2-4DC5-A610-37F976CACD81}">
      <dsp:nvSpPr>
        <dsp:cNvPr id="0" name=""/>
        <dsp:cNvSpPr/>
      </dsp:nvSpPr>
      <dsp:spPr>
        <a:xfrm>
          <a:off x="0" y="1533222"/>
          <a:ext cx="8610599" cy="981382"/>
        </a:xfrm>
        <a:prstGeom prst="roundRect">
          <a:avLst>
            <a:gd name="adj" fmla="val 10000"/>
          </a:avLst>
        </a:prstGeom>
        <a:solidFill>
          <a:schemeClr val="accent3">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ru-RU" sz="1700" kern="1200" dirty="0">
              <a:solidFill>
                <a:schemeClr val="tx1"/>
              </a:solidFill>
              <a:latin typeface="Oswald" panose="020B0604020202020204" charset="-52"/>
            </a:rPr>
            <a:t>Национальный проект «Жилье и городская среда»</a:t>
          </a:r>
        </a:p>
        <a:p>
          <a:pPr marL="171450" lvl="1" indent="-171450" algn="l" defTabSz="755650">
            <a:lnSpc>
              <a:spcPct val="90000"/>
            </a:lnSpc>
            <a:spcBef>
              <a:spcPct val="0"/>
            </a:spcBef>
            <a:spcAft>
              <a:spcPct val="15000"/>
            </a:spcAft>
            <a:buChar char="••"/>
          </a:pPr>
          <a:r>
            <a:rPr lang="ru-RU" sz="1700" kern="1200" dirty="0">
              <a:solidFill>
                <a:schemeClr val="tx1"/>
              </a:solidFill>
              <a:latin typeface="Oswald" panose="020B0604020202020204" charset="-52"/>
            </a:rPr>
            <a:t>Региональный проект «Формирование комфортной городской среды»</a:t>
          </a:r>
        </a:p>
      </dsp:txBody>
      <dsp:txXfrm>
        <a:off x="1917233" y="1533222"/>
        <a:ext cx="6693365" cy="981382"/>
      </dsp:txXfrm>
    </dsp:sp>
    <dsp:sp modelId="{B4F41706-C3AD-431A-AFF2-C01E8AF6C444}">
      <dsp:nvSpPr>
        <dsp:cNvPr id="0" name=""/>
        <dsp:cNvSpPr/>
      </dsp:nvSpPr>
      <dsp:spPr>
        <a:xfrm>
          <a:off x="478497" y="1571628"/>
          <a:ext cx="1155352" cy="902627"/>
        </a:xfrm>
        <a:prstGeom prst="roundRect">
          <a:avLst>
            <a:gd name="adj" fmla="val 10000"/>
          </a:avLst>
        </a:prstGeom>
        <a:blipFill rotWithShape="1">
          <a:blip xmlns:r="http://schemas.openxmlformats.org/officeDocument/2006/relationships" r:embed="rId2" cstate="print"/>
          <a:srcRect/>
          <a:stretch>
            <a:fillRect t="-24000" b="-2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1EA3A97-8028-4EC3-B433-8031C754E280}">
      <dsp:nvSpPr>
        <dsp:cNvPr id="0" name=""/>
        <dsp:cNvSpPr/>
      </dsp:nvSpPr>
      <dsp:spPr>
        <a:xfrm>
          <a:off x="0" y="2620103"/>
          <a:ext cx="8610599" cy="1951136"/>
        </a:xfrm>
        <a:prstGeom prst="roundRect">
          <a:avLst>
            <a:gd name="adj" fmla="val 10000"/>
          </a:avLst>
        </a:prstGeom>
        <a:solidFill>
          <a:schemeClr val="accent3">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ru-RU" sz="1700" b="0" kern="1200" dirty="0">
              <a:solidFill>
                <a:schemeClr val="tx1"/>
              </a:solidFill>
              <a:latin typeface="Oswald" panose="020B0604020202020204" charset="-52"/>
            </a:rPr>
            <a:t>Национальный проект «Малое и среднее предпринимательство и поддержка индивидуальной предпринимательской инициативы»</a:t>
          </a:r>
        </a:p>
        <a:p>
          <a:pPr marL="171450" lvl="1" indent="-171450" algn="l" defTabSz="755650">
            <a:lnSpc>
              <a:spcPct val="90000"/>
            </a:lnSpc>
            <a:spcBef>
              <a:spcPct val="0"/>
            </a:spcBef>
            <a:spcAft>
              <a:spcPct val="15000"/>
            </a:spcAft>
            <a:buChar char="••"/>
          </a:pPr>
          <a:r>
            <a:rPr lang="ru-RU" sz="1700" b="0" kern="1200" dirty="0">
              <a:solidFill>
                <a:schemeClr val="tx1"/>
              </a:solidFill>
              <a:latin typeface="Oswald" panose="020B0604020202020204" charset="-52"/>
            </a:rPr>
            <a:t>Региональный проект «Создание условий для легкого старта и комфортного ведения бизнеса» </a:t>
          </a:r>
        </a:p>
        <a:p>
          <a:pPr marL="171450" lvl="1" indent="-171450" algn="l" defTabSz="755650">
            <a:lnSpc>
              <a:spcPct val="90000"/>
            </a:lnSpc>
            <a:spcBef>
              <a:spcPct val="0"/>
            </a:spcBef>
            <a:spcAft>
              <a:spcPct val="15000"/>
            </a:spcAft>
            <a:buChar char="••"/>
          </a:pPr>
          <a:r>
            <a:rPr lang="ru-RU" sz="1700" b="0" kern="1200" dirty="0">
              <a:solidFill>
                <a:schemeClr val="tx1"/>
              </a:solidFill>
              <a:latin typeface="Oswald" panose="020B0604020202020204" charset="-52"/>
            </a:rPr>
            <a:t>Региональный проект «Акселерация субъектов малого и среднего предпринимательства» </a:t>
          </a:r>
        </a:p>
      </dsp:txBody>
      <dsp:txXfrm>
        <a:off x="1917233" y="2620103"/>
        <a:ext cx="6693365" cy="1951136"/>
      </dsp:txXfrm>
    </dsp:sp>
    <dsp:sp modelId="{DE474866-1C0B-4460-BBF0-69CEB37FA790}">
      <dsp:nvSpPr>
        <dsp:cNvPr id="0" name=""/>
        <dsp:cNvSpPr/>
      </dsp:nvSpPr>
      <dsp:spPr>
        <a:xfrm>
          <a:off x="384176" y="2981188"/>
          <a:ext cx="1325877" cy="1149172"/>
        </a:xfrm>
        <a:prstGeom prst="roundRect">
          <a:avLst>
            <a:gd name="adj" fmla="val 10000"/>
          </a:avLst>
        </a:prstGeom>
        <a:blipFill rotWithShape="1">
          <a:blip xmlns:r="http://schemas.openxmlformats.org/officeDocument/2006/relationships" r:embed="rId3" cstate="print"/>
          <a:srcRect/>
          <a:stretch>
            <a:fillRect t="-4000" b="-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6F8EAD8-784E-4CBC-930E-754056E672BA}">
      <dsp:nvSpPr>
        <dsp:cNvPr id="0" name=""/>
        <dsp:cNvSpPr/>
      </dsp:nvSpPr>
      <dsp:spPr>
        <a:xfrm>
          <a:off x="156822" y="228605"/>
          <a:ext cx="5100987" cy="457195"/>
        </a:xfrm>
        <a:prstGeom prst="roundRect">
          <a:avLst>
            <a:gd name="adj" fmla="val 10000"/>
          </a:avLst>
        </a:prstGeom>
        <a:solidFill>
          <a:schemeClr val="accent3">
            <a:lumMod val="40000"/>
            <a:lumOff val="6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0000" tIns="53340" rIns="180000" bIns="53340" numCol="1" spcCol="1270" anchor="ctr" anchorCtr="0">
          <a:noAutofit/>
        </a:bodyPr>
        <a:lstStyle/>
        <a:p>
          <a:pPr lvl="0" algn="l" defTabSz="622300">
            <a:lnSpc>
              <a:spcPct val="90000"/>
            </a:lnSpc>
            <a:spcBef>
              <a:spcPct val="0"/>
            </a:spcBef>
            <a:spcAft>
              <a:spcPct val="35000"/>
            </a:spcAft>
          </a:pPr>
          <a:r>
            <a:rPr lang="ru-RU" sz="1400" b="0" kern="1200" dirty="0">
              <a:solidFill>
                <a:schemeClr val="tx1"/>
              </a:solidFill>
              <a:latin typeface="Oswald" charset="-52"/>
              <a:cs typeface="Times New Roman" pitchFamily="18" charset="0"/>
            </a:rPr>
            <a:t>Федеральный закон от 03.12.2012 № 244-ФЗ «О внесении изменений в Бюджетный кодекс Российской Федерации»</a:t>
          </a:r>
        </a:p>
      </dsp:txBody>
      <dsp:txXfrm>
        <a:off x="156822" y="228605"/>
        <a:ext cx="4398851" cy="457195"/>
      </dsp:txXfrm>
    </dsp:sp>
    <dsp:sp modelId="{C0C62BB4-20F6-4903-B04F-13B7A004B5F0}">
      <dsp:nvSpPr>
        <dsp:cNvPr id="0" name=""/>
        <dsp:cNvSpPr/>
      </dsp:nvSpPr>
      <dsp:spPr>
        <a:xfrm>
          <a:off x="608451" y="914400"/>
          <a:ext cx="6308643" cy="853244"/>
        </a:xfrm>
        <a:prstGeom prst="roundRect">
          <a:avLst>
            <a:gd name="adj" fmla="val 10000"/>
          </a:avLst>
        </a:prstGeom>
        <a:solidFill>
          <a:schemeClr val="accent3">
            <a:lumMod val="20000"/>
            <a:lumOff val="8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0000" tIns="53340" rIns="180000" bIns="53340" numCol="1" spcCol="1270" anchor="ctr" anchorCtr="0">
          <a:noAutofit/>
        </a:bodyPr>
        <a:lstStyle/>
        <a:p>
          <a:pPr lvl="0" algn="l" defTabSz="622300">
            <a:lnSpc>
              <a:spcPct val="90000"/>
            </a:lnSpc>
            <a:spcBef>
              <a:spcPct val="0"/>
            </a:spcBef>
            <a:spcAft>
              <a:spcPct val="35000"/>
            </a:spcAft>
          </a:pPr>
          <a:r>
            <a:rPr lang="ru-RU" sz="1400" b="0" kern="1200" dirty="0">
              <a:solidFill>
                <a:schemeClr val="tx1">
                  <a:lumMod val="95000"/>
                  <a:lumOff val="5000"/>
                </a:schemeClr>
              </a:solidFill>
              <a:latin typeface="Oswald" charset="-52"/>
              <a:cs typeface="Times New Roman" pitchFamily="18" charset="0"/>
            </a:rPr>
            <a:t>Муниципальный дорожный фонд города Урай создан в </a:t>
          </a:r>
          <a:r>
            <a:rPr lang="ru-RU" sz="1400" b="0" kern="1200" dirty="0" smtClean="0">
              <a:solidFill>
                <a:schemeClr val="tx1">
                  <a:lumMod val="95000"/>
                  <a:lumOff val="5000"/>
                </a:schemeClr>
              </a:solidFill>
              <a:latin typeface="Oswald" charset="-52"/>
              <a:cs typeface="Times New Roman" pitchFamily="18" charset="0"/>
            </a:rPr>
            <a:t>соответствии </a:t>
          </a:r>
          <a:r>
            <a:rPr lang="ru-RU" sz="1400" b="0" kern="1200" dirty="0">
              <a:solidFill>
                <a:schemeClr val="tx1">
                  <a:lumMod val="95000"/>
                  <a:lumOff val="5000"/>
                </a:schemeClr>
              </a:solidFill>
              <a:latin typeface="Oswald" charset="-52"/>
              <a:cs typeface="Times New Roman" pitchFamily="18" charset="0"/>
            </a:rPr>
            <a:t>с решением Думы города Урай от 27.09.2012 № 80 (ред. от 20.09.2023)</a:t>
          </a:r>
        </a:p>
      </dsp:txBody>
      <dsp:txXfrm>
        <a:off x="608451" y="914400"/>
        <a:ext cx="4616442" cy="853244"/>
      </dsp:txXfrm>
    </dsp:sp>
    <dsp:sp modelId="{EE12E059-3261-4907-A4E3-4F74B9EED3BE}">
      <dsp:nvSpPr>
        <dsp:cNvPr id="0" name=""/>
        <dsp:cNvSpPr/>
      </dsp:nvSpPr>
      <dsp:spPr>
        <a:xfrm rot="5400000">
          <a:off x="5212070" y="444057"/>
          <a:ext cx="594450" cy="519138"/>
        </a:xfrm>
        <a:prstGeom prst="bentArrow">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ru-RU" sz="3100" kern="1200"/>
        </a:p>
      </dsp:txBody>
      <dsp:txXfrm rot="5400000">
        <a:off x="5212070" y="444057"/>
        <a:ext cx="594450" cy="519138"/>
      </dsp:txXfrm>
    </dsp:sp>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0.68142</cdr:x>
      <cdr:y>0.22222</cdr:y>
    </cdr:from>
    <cdr:to>
      <cdr:x>0.75221</cdr:x>
      <cdr:y>0.30556</cdr:y>
    </cdr:to>
    <cdr:sp macro="" textlink="">
      <cdr:nvSpPr>
        <cdr:cNvPr id="2" name="TextBox 1"/>
        <cdr:cNvSpPr txBox="1"/>
      </cdr:nvSpPr>
      <cdr:spPr>
        <a:xfrm xmlns:a="http://schemas.openxmlformats.org/drawingml/2006/main">
          <a:off x="5867400" y="609600"/>
          <a:ext cx="609600" cy="2286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ru-RU" sz="1200" b="1" dirty="0" smtClean="0">
              <a:latin typeface="Oswald" charset="-52"/>
            </a:rPr>
            <a:t>95,8%</a:t>
          </a:r>
          <a:endParaRPr lang="ru-RU" sz="1200" b="1" dirty="0">
            <a:latin typeface="Oswald" charset="-52"/>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0.47813</cdr:x>
      <cdr:y>0.79816</cdr:y>
    </cdr:from>
    <cdr:to>
      <cdr:x>0.61406</cdr:x>
      <cdr:y>0.95201</cdr:y>
    </cdr:to>
    <cdr:sp macro="" textlink="">
      <cdr:nvSpPr>
        <cdr:cNvPr id="2" name="TextBox 1"/>
        <cdr:cNvSpPr txBox="1"/>
      </cdr:nvSpPr>
      <cdr:spPr>
        <a:xfrm xmlns:a="http://schemas.openxmlformats.org/drawingml/2006/main" rot="20967016">
          <a:off x="3752686" y="1581317"/>
          <a:ext cx="1066800" cy="304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200" dirty="0" smtClean="0">
              <a:latin typeface="Oswald" charset="-52"/>
            </a:rPr>
            <a:t>+76 582,7</a:t>
          </a:r>
          <a:endParaRPr lang="ru-RU" sz="1200" dirty="0">
            <a:latin typeface="Oswald" charset="-52"/>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0.25743</cdr:x>
      <cdr:y>0</cdr:y>
    </cdr:from>
    <cdr:to>
      <cdr:x>0.37624</cdr:x>
      <cdr:y>0.04545</cdr:y>
    </cdr:to>
    <cdr:sp macro="" textlink="">
      <cdr:nvSpPr>
        <cdr:cNvPr id="3" name="TextBox 2"/>
        <cdr:cNvSpPr txBox="1"/>
      </cdr:nvSpPr>
      <cdr:spPr>
        <a:xfrm xmlns:a="http://schemas.openxmlformats.org/drawingml/2006/main">
          <a:off x="1981200" y="0"/>
          <a:ext cx="914400" cy="2286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dirty="0"/>
        </a:p>
      </cdr:txBody>
    </cdr:sp>
  </cdr:relSizeAnchor>
</c:userShapes>
</file>

<file path=ppt/drawings/drawing4.xml><?xml version="1.0" encoding="utf-8"?>
<c:userShapes xmlns:c="http://schemas.openxmlformats.org/drawingml/2006/chart">
  <cdr:relSizeAnchor xmlns:cdr="http://schemas.openxmlformats.org/drawingml/2006/chartDrawing">
    <cdr:from>
      <cdr:x>0.0625</cdr:x>
      <cdr:y>0.01471</cdr:y>
    </cdr:from>
    <cdr:to>
      <cdr:x>0.55357</cdr:x>
      <cdr:y>0.08824</cdr:y>
    </cdr:to>
    <cdr:sp macro="" textlink="">
      <cdr:nvSpPr>
        <cdr:cNvPr id="2" name="TextBox 1"/>
        <cdr:cNvSpPr txBox="1"/>
      </cdr:nvSpPr>
      <cdr:spPr>
        <a:xfrm xmlns:a="http://schemas.openxmlformats.org/drawingml/2006/main">
          <a:off x="533400" y="76200"/>
          <a:ext cx="4191000" cy="381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400" dirty="0">
              <a:latin typeface="Oswald" charset="-52"/>
            </a:rPr>
            <a:t>Удельный вес в общем объеме расходов за 2024 год, %</a:t>
          </a:r>
        </a:p>
      </cdr:txBody>
    </cdr:sp>
  </cdr:relSizeAnchor>
</c:userShapes>
</file>

<file path=ppt/drawings/drawing5.xml><?xml version="1.0" encoding="utf-8"?>
<c:userShapes xmlns:c="http://schemas.openxmlformats.org/drawingml/2006/chart">
  <cdr:relSizeAnchor xmlns:cdr="http://schemas.openxmlformats.org/drawingml/2006/chartDrawing">
    <cdr:from>
      <cdr:x>0.68</cdr:x>
      <cdr:y>0.29787</cdr:y>
    </cdr:from>
    <cdr:to>
      <cdr:x>0.73</cdr:x>
      <cdr:y>0.6383</cdr:y>
    </cdr:to>
    <cdr:sp macro="" textlink="">
      <cdr:nvSpPr>
        <cdr:cNvPr id="2" name="TextBox 1"/>
        <cdr:cNvSpPr txBox="1"/>
      </cdr:nvSpPr>
      <cdr:spPr>
        <a:xfrm xmlns:a="http://schemas.openxmlformats.org/drawingml/2006/main" rot="16200000">
          <a:off x="3365750" y="1535426"/>
          <a:ext cx="1219208" cy="2819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400" b="1" dirty="0" smtClean="0">
              <a:solidFill>
                <a:schemeClr val="tx1"/>
              </a:solidFill>
              <a:latin typeface="Oswald" charset="-52"/>
            </a:rPr>
            <a:t>6 279 868,6</a:t>
          </a:r>
          <a:endParaRPr lang="ru-RU" sz="1400" b="1" dirty="0">
            <a:solidFill>
              <a:schemeClr val="tx1"/>
            </a:solidFill>
            <a:latin typeface="Oswald" charset="-52"/>
          </a:endParaRPr>
        </a:p>
      </cdr:txBody>
    </cdr:sp>
  </cdr:relSizeAnchor>
  <cdr:relSizeAnchor xmlns:cdr="http://schemas.openxmlformats.org/drawingml/2006/chartDrawing">
    <cdr:from>
      <cdr:x>0.22973</cdr:x>
      <cdr:y>0.17021</cdr:y>
    </cdr:from>
    <cdr:to>
      <cdr:x>0.51351</cdr:x>
      <cdr:y>0.29787</cdr:y>
    </cdr:to>
    <cdr:sp macro="" textlink="">
      <cdr:nvSpPr>
        <cdr:cNvPr id="4" name="Прямая со стрелкой 3"/>
        <cdr:cNvSpPr/>
      </cdr:nvSpPr>
      <cdr:spPr>
        <a:xfrm xmlns:a="http://schemas.openxmlformats.org/drawingml/2006/main" flipV="1">
          <a:off x="1295400" y="609600"/>
          <a:ext cx="1600200" cy="457200"/>
        </a:xfrm>
        <a:prstGeom xmlns:a="http://schemas.openxmlformats.org/drawingml/2006/main" prst="straightConnector1">
          <a:avLst/>
        </a:prstGeom>
        <a:ln xmlns:a="http://schemas.openxmlformats.org/drawingml/2006/main">
          <a:solidFill>
            <a:srgbClr val="0066FF"/>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4309798" cy="3444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5633300" y="0"/>
            <a:ext cx="4309798" cy="344488"/>
          </a:xfrm>
          <a:prstGeom prst="rect">
            <a:avLst/>
          </a:prstGeom>
        </p:spPr>
        <p:txBody>
          <a:bodyPr vert="horz" lIns="91440" tIns="45720" rIns="91440" bIns="45720" rtlCol="0"/>
          <a:lstStyle>
            <a:lvl1pPr algn="r">
              <a:defRPr sz="1200"/>
            </a:lvl1pPr>
          </a:lstStyle>
          <a:p>
            <a:fld id="{C2D4ADC3-EC22-433B-AC24-48734F01E300}" type="datetimeFigureOut">
              <a:rPr lang="ru-RU" smtClean="0"/>
              <a:pPr/>
              <a:t>17.06.2025</a:t>
            </a:fld>
            <a:endParaRPr lang="ru-RU"/>
          </a:p>
        </p:txBody>
      </p:sp>
      <p:sp>
        <p:nvSpPr>
          <p:cNvPr id="4" name="Образ слайда 3"/>
          <p:cNvSpPr>
            <a:spLocks noGrp="1" noRot="1" noChangeAspect="1"/>
          </p:cNvSpPr>
          <p:nvPr>
            <p:ph type="sldImg" idx="2"/>
          </p:nvPr>
        </p:nvSpPr>
        <p:spPr>
          <a:xfrm>
            <a:off x="2916238" y="857250"/>
            <a:ext cx="4113212" cy="231457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994569" y="3300414"/>
            <a:ext cx="7956550" cy="2700337"/>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6513514"/>
            <a:ext cx="4309798" cy="3444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5633300" y="6513514"/>
            <a:ext cx="4309798" cy="344487"/>
          </a:xfrm>
          <a:prstGeom prst="rect">
            <a:avLst/>
          </a:prstGeom>
        </p:spPr>
        <p:txBody>
          <a:bodyPr vert="horz" lIns="91440" tIns="45720" rIns="91440" bIns="45720" rtlCol="0" anchor="b"/>
          <a:lstStyle>
            <a:lvl1pPr algn="r">
              <a:defRPr sz="1200"/>
            </a:lvl1pPr>
          </a:lstStyle>
          <a:p>
            <a:fld id="{09AC206C-A653-4AC6-899B-852A9DD7B8C1}" type="slidenum">
              <a:rPr lang="ru-RU" smtClean="0"/>
              <a:pPr/>
              <a:t>‹#›</a:t>
            </a:fld>
            <a:endParaRPr lang="ru-RU"/>
          </a:p>
        </p:txBody>
      </p:sp>
    </p:spTree>
    <p:extLst>
      <p:ext uri="{BB962C8B-B14F-4D97-AF65-F5344CB8AC3E}">
        <p14:creationId xmlns:p14="http://schemas.microsoft.com/office/powerpoint/2010/main" xmlns="" val="1584772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9AC206C-A653-4AC6-899B-852A9DD7B8C1}" type="slidenum">
              <a:rPr lang="ru-RU" smtClean="0"/>
              <a:pPr/>
              <a:t>32</a:t>
            </a:fld>
            <a:endParaRPr lang="ru-RU"/>
          </a:p>
        </p:txBody>
      </p:sp>
    </p:spTree>
    <p:extLst>
      <p:ext uri="{BB962C8B-B14F-4D97-AF65-F5344CB8AC3E}">
        <p14:creationId xmlns="" xmlns:p14="http://schemas.microsoft.com/office/powerpoint/2010/main" val="3228480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9AC206C-A653-4AC6-899B-852A9DD7B8C1}" type="slidenum">
              <a:rPr lang="ru-RU" smtClean="0"/>
              <a:pPr/>
              <a:t>36</a:t>
            </a:fld>
            <a:endParaRPr lang="ru-RU"/>
          </a:p>
        </p:txBody>
      </p:sp>
    </p:spTree>
    <p:extLst>
      <p:ext uri="{BB962C8B-B14F-4D97-AF65-F5344CB8AC3E}">
        <p14:creationId xmlns:p14="http://schemas.microsoft.com/office/powerpoint/2010/main" xmlns="" val="2555226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37</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9AC206C-A653-4AC6-899B-852A9DD7B8C1}" type="slidenum">
              <a:rPr lang="ru-RU" smtClean="0"/>
              <a:pPr/>
              <a:t>38</a:t>
            </a:fld>
            <a:endParaRPr lang="ru-RU"/>
          </a:p>
        </p:txBody>
      </p:sp>
    </p:spTree>
    <p:extLst>
      <p:ext uri="{BB962C8B-B14F-4D97-AF65-F5344CB8AC3E}">
        <p14:creationId xmlns:p14="http://schemas.microsoft.com/office/powerpoint/2010/main" xmlns="" val="3157446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9AC206C-A653-4AC6-899B-852A9DD7B8C1}" type="slidenum">
              <a:rPr lang="ru-RU" smtClean="0"/>
              <a:pPr/>
              <a:t>39</a:t>
            </a:fld>
            <a:endParaRPr lang="ru-RU"/>
          </a:p>
        </p:txBody>
      </p:sp>
    </p:spTree>
    <p:extLst>
      <p:ext uri="{BB962C8B-B14F-4D97-AF65-F5344CB8AC3E}">
        <p14:creationId xmlns:p14="http://schemas.microsoft.com/office/powerpoint/2010/main" xmlns="" val="575673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40</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41</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42</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9AC206C-A653-4AC6-899B-852A9DD7B8C1}" type="slidenum">
              <a:rPr lang="ru-RU" smtClean="0"/>
              <a:pPr/>
              <a:t>43</a:t>
            </a:fld>
            <a:endParaRPr lang="ru-RU"/>
          </a:p>
        </p:txBody>
      </p:sp>
    </p:spTree>
    <p:extLst>
      <p:ext uri="{BB962C8B-B14F-4D97-AF65-F5344CB8AC3E}">
        <p14:creationId xmlns:p14="http://schemas.microsoft.com/office/powerpoint/2010/main" xmlns="" val="1697102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44</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45</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46</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47</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48</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49</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50</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51</a:t>
            </a:fld>
            <a:endParaRPr lang="ru-RU"/>
          </a:p>
        </p:txBody>
      </p:sp>
    </p:spTree>
    <p:extLst>
      <p:ext uri="{BB962C8B-B14F-4D97-AF65-F5344CB8AC3E}">
        <p14:creationId xmlns:p14="http://schemas.microsoft.com/office/powerpoint/2010/main" xmlns="" val="7756409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54</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55</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56</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57</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58</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59</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60</a:t>
            </a:fld>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61</a:t>
            </a:fld>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62</a:t>
            </a:fld>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63</a:t>
            </a:fld>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64</a:t>
            </a:fld>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65</a:t>
            </a:fld>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66</a:t>
            </a:fld>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67</a:t>
            </a:fld>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68</a:t>
            </a:fld>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69</a:t>
            </a:fld>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71</a:t>
            </a:fld>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72</a:t>
            </a:fld>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Образ слайда 1"/>
          <p:cNvSpPr>
            <a:spLocks noGrp="1" noRot="1" noChangeAspect="1"/>
          </p:cNvSpPr>
          <p:nvPr>
            <p:ph type="sldImg"/>
          </p:nvPr>
        </p:nvSpPr>
        <p:spPr>
          <a:ln/>
        </p:spPr>
      </p:sp>
      <p:sp>
        <p:nvSpPr>
          <p:cNvPr id="3" name="Заметки 2"/>
          <p:cNvSpPr>
            <a:spLocks noGrp="1"/>
          </p:cNvSpPr>
          <p:nvPr>
            <p:ph type="body" idx="1"/>
          </p:nvPr>
        </p:nvSpPr>
        <p:spPr/>
        <p:txBody>
          <a:bodyPr>
            <a:normAutofit/>
          </a:bodyPr>
          <a:lstStyle/>
          <a:p>
            <a:pPr indent="177958" defTabSz="921856"/>
            <a:endParaRPr lang="ru-RU" dirty="0"/>
          </a:p>
        </p:txBody>
      </p:sp>
    </p:spTree>
    <p:extLst>
      <p:ext uri="{BB962C8B-B14F-4D97-AF65-F5344CB8AC3E}">
        <p14:creationId xmlns:p14="http://schemas.microsoft.com/office/powerpoint/2010/main" xmlns="" val="1671878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F5F5F5"/>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2247900" y="1961385"/>
            <a:ext cx="7695438" cy="4854702"/>
          </a:xfrm>
          <a:prstGeom prst="rect">
            <a:avLst/>
          </a:prstGeom>
        </p:spPr>
      </p:pic>
      <p:pic>
        <p:nvPicPr>
          <p:cNvPr id="18" name="bg object 18"/>
          <p:cNvPicPr/>
          <p:nvPr/>
        </p:nvPicPr>
        <p:blipFill>
          <a:blip r:embed="rId3" cstate="print"/>
          <a:stretch>
            <a:fillRect/>
          </a:stretch>
        </p:blipFill>
        <p:spPr>
          <a:xfrm>
            <a:off x="2249424" y="1962912"/>
            <a:ext cx="7694676" cy="1104900"/>
          </a:xfrm>
          <a:prstGeom prst="rect">
            <a:avLst/>
          </a:prstGeom>
        </p:spPr>
      </p:pic>
      <p:pic>
        <p:nvPicPr>
          <p:cNvPr id="19" name="bg object 19"/>
          <p:cNvPicPr/>
          <p:nvPr/>
        </p:nvPicPr>
        <p:blipFill>
          <a:blip r:embed="rId4" cstate="print"/>
          <a:stretch>
            <a:fillRect/>
          </a:stretch>
        </p:blipFill>
        <p:spPr>
          <a:xfrm>
            <a:off x="2189988" y="1853182"/>
            <a:ext cx="7766304" cy="4963668"/>
          </a:xfrm>
          <a:prstGeom prst="rect">
            <a:avLst/>
          </a:prstGeom>
        </p:spPr>
      </p:pic>
      <p:pic>
        <p:nvPicPr>
          <p:cNvPr id="20" name="bg object 20"/>
          <p:cNvPicPr/>
          <p:nvPr/>
        </p:nvPicPr>
        <p:blipFill>
          <a:blip r:embed="rId5" cstate="print"/>
          <a:stretch>
            <a:fillRect/>
          </a:stretch>
        </p:blipFill>
        <p:spPr>
          <a:xfrm>
            <a:off x="6056376" y="4687824"/>
            <a:ext cx="236220" cy="249936"/>
          </a:xfrm>
          <a:prstGeom prst="rect">
            <a:avLst/>
          </a:prstGeom>
        </p:spPr>
      </p:pic>
      <p:sp>
        <p:nvSpPr>
          <p:cNvPr id="21" name="bg object 21"/>
          <p:cNvSpPr/>
          <p:nvPr/>
        </p:nvSpPr>
        <p:spPr>
          <a:xfrm>
            <a:off x="6134100" y="4227576"/>
            <a:ext cx="0" cy="441325"/>
          </a:xfrm>
          <a:custGeom>
            <a:avLst/>
            <a:gdLst/>
            <a:ahLst/>
            <a:cxnLst/>
            <a:rect l="l" t="t" r="r" b="b"/>
            <a:pathLst>
              <a:path h="441325">
                <a:moveTo>
                  <a:pt x="0" y="0"/>
                </a:moveTo>
                <a:lnTo>
                  <a:pt x="0" y="440944"/>
                </a:lnTo>
              </a:path>
            </a:pathLst>
          </a:custGeom>
          <a:ln w="12192">
            <a:solidFill>
              <a:srgbClr val="ADADAD"/>
            </a:solidFill>
            <a:prstDash val="sysDash"/>
          </a:ln>
        </p:spPr>
        <p:txBody>
          <a:bodyPr wrap="square" lIns="0" tIns="0" rIns="0" bIns="0" rtlCol="0"/>
          <a:lstStyle/>
          <a:p>
            <a:endParaRPr/>
          </a:p>
        </p:txBody>
      </p:sp>
      <p:pic>
        <p:nvPicPr>
          <p:cNvPr id="22" name="bg object 22"/>
          <p:cNvPicPr/>
          <p:nvPr/>
        </p:nvPicPr>
        <p:blipFill>
          <a:blip r:embed="rId6" cstate="print"/>
          <a:stretch>
            <a:fillRect/>
          </a:stretch>
        </p:blipFill>
        <p:spPr>
          <a:xfrm>
            <a:off x="5736335" y="3451860"/>
            <a:ext cx="795528" cy="1013459"/>
          </a:xfrm>
          <a:prstGeom prst="rect">
            <a:avLst/>
          </a:prstGeom>
        </p:spPr>
      </p:pic>
      <p:sp>
        <p:nvSpPr>
          <p:cNvPr id="2" name="Holder 2"/>
          <p:cNvSpPr>
            <a:spLocks noGrp="1"/>
          </p:cNvSpPr>
          <p:nvPr>
            <p:ph type="ctrTitle"/>
          </p:nvPr>
        </p:nvSpPr>
        <p:spPr>
          <a:xfrm>
            <a:off x="1240154" y="620775"/>
            <a:ext cx="9711690" cy="2463800"/>
          </a:xfrm>
          <a:prstGeom prst="rect">
            <a:avLst/>
          </a:prstGeom>
        </p:spPr>
        <p:txBody>
          <a:bodyPr wrap="square" lIns="0" tIns="0" rIns="0" bIns="0">
            <a:spAutoFit/>
          </a:bodyPr>
          <a:lstStyle>
            <a:lvl1pPr>
              <a:defRPr sz="16000" b="1" i="0">
                <a:solidFill>
                  <a:srgbClr val="1F55C9"/>
                </a:solidFill>
                <a:latin typeface="Trebuchet MS"/>
                <a:cs typeface="Trebuchet MS"/>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252525"/>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800" b="0" i="0">
                <a:solidFill>
                  <a:srgbClr val="252525"/>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252525"/>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6/17/2025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1999" cy="6857997"/>
          </a:xfrm>
          <a:prstGeom prst="rect">
            <a:avLst/>
          </a:prstGeom>
        </p:spPr>
      </p:pic>
      <p:pic>
        <p:nvPicPr>
          <p:cNvPr id="17" name="bg object 17"/>
          <p:cNvPicPr/>
          <p:nvPr/>
        </p:nvPicPr>
        <p:blipFill>
          <a:blip r:embed="rId3" cstate="print"/>
          <a:stretch>
            <a:fillRect/>
          </a:stretch>
        </p:blipFill>
        <p:spPr>
          <a:xfrm>
            <a:off x="1232916" y="1132332"/>
            <a:ext cx="10034778" cy="2210308"/>
          </a:xfrm>
          <a:prstGeom prst="rect">
            <a:avLst/>
          </a:prstGeom>
        </p:spPr>
      </p:pic>
      <p:pic>
        <p:nvPicPr>
          <p:cNvPr id="18" name="bg object 18"/>
          <p:cNvPicPr/>
          <p:nvPr/>
        </p:nvPicPr>
        <p:blipFill>
          <a:blip r:embed="rId4" cstate="print"/>
          <a:stretch>
            <a:fillRect/>
          </a:stretch>
        </p:blipFill>
        <p:spPr>
          <a:xfrm>
            <a:off x="4125468" y="1894332"/>
            <a:ext cx="2695193" cy="2210308"/>
          </a:xfrm>
          <a:prstGeom prst="rect">
            <a:avLst/>
          </a:prstGeom>
        </p:spPr>
      </p:pic>
      <p:pic>
        <p:nvPicPr>
          <p:cNvPr id="19" name="bg object 19"/>
          <p:cNvPicPr/>
          <p:nvPr/>
        </p:nvPicPr>
        <p:blipFill>
          <a:blip r:embed="rId5" cstate="print"/>
          <a:stretch>
            <a:fillRect/>
          </a:stretch>
        </p:blipFill>
        <p:spPr>
          <a:xfrm>
            <a:off x="5227319" y="1894332"/>
            <a:ext cx="1813052" cy="2210308"/>
          </a:xfrm>
          <a:prstGeom prst="rect">
            <a:avLst/>
          </a:prstGeom>
        </p:spPr>
      </p:pic>
      <p:pic>
        <p:nvPicPr>
          <p:cNvPr id="20" name="bg object 20"/>
          <p:cNvPicPr/>
          <p:nvPr/>
        </p:nvPicPr>
        <p:blipFill>
          <a:blip r:embed="rId6" cstate="print"/>
          <a:stretch>
            <a:fillRect/>
          </a:stretch>
        </p:blipFill>
        <p:spPr>
          <a:xfrm>
            <a:off x="5446775" y="1894332"/>
            <a:ext cx="2779141" cy="2210308"/>
          </a:xfrm>
          <a:prstGeom prst="rect">
            <a:avLst/>
          </a:prstGeom>
        </p:spPr>
      </p:pic>
      <p:sp>
        <p:nvSpPr>
          <p:cNvPr id="2" name="Holder 2"/>
          <p:cNvSpPr>
            <a:spLocks noGrp="1"/>
          </p:cNvSpPr>
          <p:nvPr>
            <p:ph type="title"/>
          </p:nvPr>
        </p:nvSpPr>
        <p:spPr/>
        <p:txBody>
          <a:bodyPr lIns="0" tIns="0" rIns="0" bIns="0"/>
          <a:lstStyle>
            <a:lvl1pPr>
              <a:defRPr sz="4800" b="1" i="0">
                <a:solidFill>
                  <a:srgbClr val="252525"/>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6/17/2025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6/17/2025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_Титульны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26104927"/>
      </p:ext>
    </p:extLst>
  </p:cSld>
  <p:clrMapOvr>
    <a:masterClrMapping/>
  </p:clrMapOvr>
  <p:transition spd="slow"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738664"/>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276999"/>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a:xfrm>
            <a:off x="609600" y="6377940"/>
            <a:ext cx="2804160" cy="276999"/>
          </a:xfrm>
        </p:spPr>
        <p:txBody>
          <a:bodyPr/>
          <a:lstStyle/>
          <a:p>
            <a:pPr>
              <a:defRPr/>
            </a:pPr>
            <a:fld id="{318CF57B-A161-4567-BBFF-59C8F29A2D81}" type="datetime1">
              <a:rPr lang="ru-RU" smtClean="0"/>
              <a:pPr>
                <a:defRPr/>
              </a:pPr>
              <a:t>17.06.2025</a:t>
            </a:fld>
            <a:endParaRPr lang="ru-RU"/>
          </a:p>
        </p:txBody>
      </p:sp>
      <p:sp>
        <p:nvSpPr>
          <p:cNvPr id="5" name="Нижний колонтитул 4"/>
          <p:cNvSpPr>
            <a:spLocks noGrp="1"/>
          </p:cNvSpPr>
          <p:nvPr>
            <p:ph type="ftr" sz="quarter" idx="11"/>
          </p:nvPr>
        </p:nvSpPr>
        <p:spPr>
          <a:xfrm>
            <a:off x="4145280" y="6377940"/>
            <a:ext cx="3901440" cy="276999"/>
          </a:xfrm>
        </p:spPr>
        <p:txBody>
          <a:bodyPr/>
          <a:lstStyle/>
          <a:p>
            <a:pPr>
              <a:defRPr/>
            </a:pPr>
            <a:endParaRPr lang="ru-RU"/>
          </a:p>
        </p:txBody>
      </p:sp>
      <p:sp>
        <p:nvSpPr>
          <p:cNvPr id="6" name="Номер слайда 5"/>
          <p:cNvSpPr>
            <a:spLocks noGrp="1"/>
          </p:cNvSpPr>
          <p:nvPr>
            <p:ph type="sldNum" sz="quarter" idx="12"/>
          </p:nvPr>
        </p:nvSpPr>
        <p:spPr>
          <a:xfrm>
            <a:off x="8778240" y="6377940"/>
            <a:ext cx="2804160" cy="276999"/>
          </a:xfrm>
        </p:spPr>
        <p:txBody>
          <a:bodyPr/>
          <a:lstStyle/>
          <a:p>
            <a:pPr>
              <a:defRPr/>
            </a:pPr>
            <a:fld id="{38C1D280-BC16-443F-9A9E-620B0ECD2B27}" type="slidenum">
              <a:rPr lang="ru-RU" smtClean="0"/>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1368" y="326847"/>
            <a:ext cx="1542414" cy="757555"/>
          </a:xfrm>
          <a:prstGeom prst="rect">
            <a:avLst/>
          </a:prstGeom>
        </p:spPr>
        <p:txBody>
          <a:bodyPr wrap="square" lIns="0" tIns="0" rIns="0" bIns="0">
            <a:spAutoFit/>
          </a:bodyPr>
          <a:lstStyle>
            <a:lvl1pPr>
              <a:defRPr sz="4800" b="1" i="0">
                <a:solidFill>
                  <a:srgbClr val="252525"/>
                </a:solidFill>
                <a:latin typeface="Arial"/>
                <a:cs typeface="Arial"/>
              </a:defRPr>
            </a:lvl1pPr>
          </a:lstStyle>
          <a:p>
            <a:endParaRPr/>
          </a:p>
        </p:txBody>
      </p:sp>
      <p:sp>
        <p:nvSpPr>
          <p:cNvPr id="3" name="Holder 3"/>
          <p:cNvSpPr>
            <a:spLocks noGrp="1"/>
          </p:cNvSpPr>
          <p:nvPr>
            <p:ph type="body" idx="1"/>
          </p:nvPr>
        </p:nvSpPr>
        <p:spPr>
          <a:xfrm>
            <a:off x="559788" y="2355341"/>
            <a:ext cx="5363845" cy="2105025"/>
          </a:xfrm>
          <a:prstGeom prst="rect">
            <a:avLst/>
          </a:prstGeom>
        </p:spPr>
        <p:txBody>
          <a:bodyPr wrap="square" lIns="0" tIns="0" rIns="0" bIns="0">
            <a:spAutoFit/>
          </a:bodyPr>
          <a:lstStyle>
            <a:lvl1pPr>
              <a:defRPr sz="1800" b="0" i="0">
                <a:solidFill>
                  <a:srgbClr val="252525"/>
                </a:solidFill>
                <a:latin typeface="Trebuchet MS"/>
                <a:cs typeface="Trebuchet MS"/>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6/17/2025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image" Target="../media/image16.png"/><Relationship Id="rId7"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chart" Target="../charts/chart1.xml"/><Relationship Id="rId5" Type="http://schemas.openxmlformats.org/officeDocument/2006/relationships/image" Target="../media/image17.png"/><Relationship Id="rId10" Type="http://schemas.openxmlformats.org/officeDocument/2006/relationships/chart" Target="../charts/chart5.xml"/><Relationship Id="rId4" Type="http://schemas.openxmlformats.org/officeDocument/2006/relationships/image" Target="../media/image15.png"/><Relationship Id="rId9" Type="http://schemas.openxmlformats.org/officeDocument/2006/relationships/chart" Target="../charts/chart4.xml"/></Relationships>
</file>

<file path=ppt/slides/_rels/slide16.xml.rels><?xml version="1.0" encoding="UTF-8" standalone="yes"?>
<Relationships xmlns="http://schemas.openxmlformats.org/package/2006/relationships"><Relationship Id="rId8" Type="http://schemas.openxmlformats.org/officeDocument/2006/relationships/chart" Target="../charts/chart8.xml"/><Relationship Id="rId3" Type="http://schemas.openxmlformats.org/officeDocument/2006/relationships/image" Target="../media/image16.png"/><Relationship Id="rId7" Type="http://schemas.openxmlformats.org/officeDocument/2006/relationships/chart" Target="../charts/chart7.xml"/><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chart" Target="../charts/chart6.xml"/><Relationship Id="rId5" Type="http://schemas.openxmlformats.org/officeDocument/2006/relationships/image" Target="../media/image17.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chart" Target="../charts/chart10.xml"/><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chart" Target="../charts/chart9.xml"/><Relationship Id="rId5" Type="http://schemas.openxmlformats.org/officeDocument/2006/relationships/image" Target="../media/image17.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chart" Target="../charts/chart12.xml"/><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chart" Target="../charts/chart11.xml"/><Relationship Id="rId5" Type="http://schemas.openxmlformats.org/officeDocument/2006/relationships/image" Target="../media/image17.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chart" Target="../charts/chart14.xml"/><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chart" Target="../charts/chart13.xml"/><Relationship Id="rId5" Type="http://schemas.openxmlformats.org/officeDocument/2006/relationships/image" Target="../media/image17.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chart" Target="../charts/chart16.xml"/><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chart" Target="../charts/chart15.xml"/><Relationship Id="rId5" Type="http://schemas.openxmlformats.org/officeDocument/2006/relationships/image" Target="../media/image17.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8" Type="http://schemas.openxmlformats.org/officeDocument/2006/relationships/hyperlink" Target="https://uray.ru/strategiya-razvitiya/municipalnye-programmy/" TargetMode="External"/><Relationship Id="rId3" Type="http://schemas.openxmlformats.org/officeDocument/2006/relationships/image" Target="../media/image13.png"/><Relationship Id="rId7" Type="http://schemas.openxmlformats.org/officeDocument/2006/relationships/chart" Target="../charts/chart17.xml"/><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5.pn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chart" Target="../charts/chart18.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4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png"/></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chart" Target="../charts/chart20.xm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chart" Target="../charts/chart19.xml"/><Relationship Id="rId5" Type="http://schemas.openxmlformats.org/officeDocument/2006/relationships/diagramQuickStyle" Target="../diagrams/quickStyle2.xml"/><Relationship Id="rId10" Type="http://schemas.openxmlformats.org/officeDocument/2006/relationships/image" Target="../media/image16.png"/><Relationship Id="rId4" Type="http://schemas.openxmlformats.org/officeDocument/2006/relationships/diagramLayout" Target="../diagrams/layout2.xml"/><Relationship Id="rId9" Type="http://schemas.openxmlformats.org/officeDocument/2006/relationships/image" Target="../media/image17.png"/></Relationships>
</file>

<file path=ppt/slides/_rels/slide5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6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6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6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6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6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6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43.jpeg"/></Relationships>
</file>

<file path=ppt/slides/_rels/slide6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7.png"/><Relationship Id="rId4" Type="http://schemas.openxmlformats.org/officeDocument/2006/relationships/image" Target="../media/image15.png"/></Relationships>
</file>

<file path=ppt/slides/_rels/slide6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7.png"/><Relationship Id="rId4" Type="http://schemas.openxmlformats.org/officeDocument/2006/relationships/image" Target="../media/image15.png"/></Relationships>
</file>

<file path=ppt/slides/_rels/slide70.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15.png"/><Relationship Id="rId7" Type="http://schemas.openxmlformats.org/officeDocument/2006/relationships/image" Target="../media/image45.jpeg"/><Relationship Id="rId12" Type="http://schemas.openxmlformats.org/officeDocument/2006/relationships/image" Target="../media/image50.jpe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44.jpeg"/><Relationship Id="rId11" Type="http://schemas.openxmlformats.org/officeDocument/2006/relationships/image" Target="../media/image49.jpeg"/><Relationship Id="rId5" Type="http://schemas.openxmlformats.org/officeDocument/2006/relationships/image" Target="../media/image16.png"/><Relationship Id="rId10" Type="http://schemas.openxmlformats.org/officeDocument/2006/relationships/image" Target="../media/image48.jpeg"/><Relationship Id="rId4" Type="http://schemas.openxmlformats.org/officeDocument/2006/relationships/image" Target="../media/image17.png"/><Relationship Id="rId9" Type="http://schemas.openxmlformats.org/officeDocument/2006/relationships/image" Target="../media/image47.jpeg"/></Relationships>
</file>

<file path=ppt/slides/_rels/slide7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7.png"/><Relationship Id="rId4" Type="http://schemas.openxmlformats.org/officeDocument/2006/relationships/image" Target="../media/image15.png"/></Relationships>
</file>

<file path=ppt/slides/_rels/slide7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7.png"/><Relationship Id="rId4" Type="http://schemas.openxmlformats.org/officeDocument/2006/relationships/image" Target="../media/image15.png"/></Relationships>
</file>

<file path=ppt/slides/_rels/slide7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6.xml"/><Relationship Id="rId6" Type="http://schemas.openxmlformats.org/officeDocument/2006/relationships/chart" Target="../charts/chart21.xml"/><Relationship Id="rId5" Type="http://schemas.openxmlformats.org/officeDocument/2006/relationships/image" Target="../media/image16.png"/><Relationship Id="rId4" Type="http://schemas.openxmlformats.org/officeDocument/2006/relationships/image" Target="../media/image17.png"/></Relationships>
</file>

<file path=ppt/slides/_rels/slide7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6.xml"/><Relationship Id="rId6" Type="http://schemas.openxmlformats.org/officeDocument/2006/relationships/chart" Target="../charts/chart22.xml"/><Relationship Id="rId5" Type="http://schemas.openxmlformats.org/officeDocument/2006/relationships/image" Target="../media/image16.png"/><Relationship Id="rId4" Type="http://schemas.openxmlformats.org/officeDocument/2006/relationships/image" Target="../media/image17.png"/></Relationships>
</file>

<file path=ppt/slides/_rels/slide7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hyperlink" Target="http://www.uray.ru/document/846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851920" y="1268760"/>
            <a:ext cx="2448272" cy="2016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TextBox 3"/>
          <p:cNvSpPr txBox="1"/>
          <p:nvPr/>
        </p:nvSpPr>
        <p:spPr>
          <a:xfrm>
            <a:off x="0" y="2562761"/>
            <a:ext cx="12192000" cy="923330"/>
          </a:xfrm>
          <a:prstGeom prst="rect">
            <a:avLst/>
          </a:prstGeom>
          <a:noFill/>
        </p:spPr>
        <p:txBody>
          <a:bodyPr wrap="square" rtlCol="0">
            <a:spAutoFit/>
          </a:bodyPr>
          <a:lstStyle/>
          <a:p>
            <a:pPr algn="ctr">
              <a:defRPr/>
            </a:pPr>
            <a:r>
              <a:rPr lang="ru-RU" sz="5400" b="1" i="1" dirty="0">
                <a:effectLst>
                  <a:outerShdw blurRad="38100" dist="38100" dir="2700000" algn="tl">
                    <a:srgbClr val="C0C0C0"/>
                  </a:outerShdw>
                </a:effectLst>
                <a:latin typeface="Oswald" charset="-52"/>
                <a:cs typeface="Times New Roman Cyr" pitchFamily="18" charset="0"/>
              </a:rPr>
              <a:t>Бюджет для граждан</a:t>
            </a:r>
          </a:p>
        </p:txBody>
      </p:sp>
      <p:pic>
        <p:nvPicPr>
          <p:cNvPr id="5" name="Picture 3" descr="Y:\Влад\2019\эскизы\заставка копия 7-восстановлено1.jpg"/>
          <p:cNvPicPr>
            <a:picLocks noChangeAspect="1" noChangeArrowheads="1"/>
          </p:cNvPicPr>
          <p:nvPr/>
        </p:nvPicPr>
        <p:blipFill>
          <a:blip r:embed="rId2" cstate="print"/>
          <a:srcRect t="82550" r="24800"/>
          <a:stretch>
            <a:fillRect/>
          </a:stretch>
        </p:blipFill>
        <p:spPr bwMode="auto">
          <a:xfrm>
            <a:off x="0" y="5805264"/>
            <a:ext cx="6048773" cy="1052736"/>
          </a:xfrm>
          <a:prstGeom prst="rect">
            <a:avLst/>
          </a:prstGeom>
          <a:noFill/>
        </p:spPr>
      </p:pic>
      <p:pic>
        <p:nvPicPr>
          <p:cNvPr id="6" name="Picture 7" descr="Y:\Влад\2023\Презентации\экономика\город  1.png"/>
          <p:cNvPicPr>
            <a:picLocks noChangeAspect="1" noChangeArrowheads="1"/>
          </p:cNvPicPr>
          <p:nvPr/>
        </p:nvPicPr>
        <p:blipFill>
          <a:blip r:embed="rId3" cstate="print"/>
          <a:srcRect l="66069" t="82815"/>
          <a:stretch>
            <a:fillRect/>
          </a:stretch>
        </p:blipFill>
        <p:spPr bwMode="auto">
          <a:xfrm>
            <a:off x="6037559" y="5677519"/>
            <a:ext cx="3106441" cy="1180481"/>
          </a:xfrm>
          <a:prstGeom prst="rect">
            <a:avLst/>
          </a:prstGeom>
          <a:noFill/>
        </p:spPr>
      </p:pic>
      <p:pic>
        <p:nvPicPr>
          <p:cNvPr id="7" name="Picture 5" descr="Y:\Влад\2019\эскизы\сетка.png"/>
          <p:cNvPicPr>
            <a:picLocks noChangeAspect="1" noChangeArrowheads="1"/>
          </p:cNvPicPr>
          <p:nvPr/>
        </p:nvPicPr>
        <p:blipFill>
          <a:blip r:embed="rId4" cstate="print"/>
          <a:srcRect l="1936" t="2420" r="1543" b="86790"/>
          <a:stretch>
            <a:fillRect/>
          </a:stretch>
        </p:blipFill>
        <p:spPr bwMode="auto">
          <a:xfrm>
            <a:off x="3192462" y="0"/>
            <a:ext cx="8999538" cy="764704"/>
          </a:xfrm>
          <a:prstGeom prst="rect">
            <a:avLst/>
          </a:prstGeom>
          <a:noFill/>
          <a:ln w="9525">
            <a:noFill/>
            <a:miter lim="800000"/>
            <a:headEnd/>
            <a:tailEnd/>
          </a:ln>
        </p:spPr>
      </p:pic>
      <p:pic>
        <p:nvPicPr>
          <p:cNvPr id="10" name="Picture 8" descr="Y:\Влад\Бренд города\первый нефтяной.png"/>
          <p:cNvPicPr>
            <a:picLocks noChangeAspect="1" noChangeArrowheads="1"/>
          </p:cNvPicPr>
          <p:nvPr/>
        </p:nvPicPr>
        <p:blipFill>
          <a:blip r:embed="rId5" cstate="print"/>
          <a:srcRect/>
          <a:stretch>
            <a:fillRect/>
          </a:stretch>
        </p:blipFill>
        <p:spPr bwMode="auto">
          <a:xfrm>
            <a:off x="5291035" y="844085"/>
            <a:ext cx="1578840" cy="1518115"/>
          </a:xfrm>
          <a:prstGeom prst="rect">
            <a:avLst/>
          </a:prstGeom>
          <a:noFill/>
        </p:spPr>
      </p:pic>
      <p:pic>
        <p:nvPicPr>
          <p:cNvPr id="11" name="Picture 5" descr="Y:\Влад\2019\эскизы\сетка.png"/>
          <p:cNvPicPr>
            <a:picLocks noChangeAspect="1" noChangeArrowheads="1"/>
          </p:cNvPicPr>
          <p:nvPr/>
        </p:nvPicPr>
        <p:blipFill>
          <a:blip r:embed="rId4" cstate="print"/>
          <a:srcRect l="1936" t="2420" r="63739" b="86790"/>
          <a:stretch>
            <a:fillRect/>
          </a:stretch>
        </p:blipFill>
        <p:spPr bwMode="auto">
          <a:xfrm rot="10800000">
            <a:off x="0" y="-2705"/>
            <a:ext cx="3200400" cy="764704"/>
          </a:xfrm>
          <a:prstGeom prst="rect">
            <a:avLst/>
          </a:prstGeom>
          <a:noFill/>
          <a:ln w="9525">
            <a:noFill/>
            <a:miter lim="800000"/>
            <a:headEnd/>
            <a:tailEnd/>
          </a:ln>
        </p:spPr>
      </p:pic>
      <p:pic>
        <p:nvPicPr>
          <p:cNvPr id="8" name="Picture 3" descr="Y:\Влад\2019\эскизы\зелёная.png"/>
          <p:cNvPicPr>
            <a:picLocks noChangeAspect="1" noChangeArrowheads="1"/>
          </p:cNvPicPr>
          <p:nvPr/>
        </p:nvPicPr>
        <p:blipFill>
          <a:blip r:embed="rId6" cstate="print"/>
          <a:srcRect t="10663" r="48323" b="76543"/>
          <a:stretch>
            <a:fillRect/>
          </a:stretch>
        </p:blipFill>
        <p:spPr bwMode="auto">
          <a:xfrm>
            <a:off x="0" y="609599"/>
            <a:ext cx="10210799" cy="188289"/>
          </a:xfrm>
          <a:prstGeom prst="rect">
            <a:avLst/>
          </a:prstGeom>
          <a:noFill/>
          <a:ln w="9525">
            <a:noFill/>
            <a:miter lim="800000"/>
            <a:headEnd/>
            <a:tailEnd/>
          </a:ln>
        </p:spPr>
      </p:pic>
      <p:sp>
        <p:nvSpPr>
          <p:cNvPr id="12" name="Прямоугольник 11"/>
          <p:cNvSpPr/>
          <p:nvPr/>
        </p:nvSpPr>
        <p:spPr>
          <a:xfrm>
            <a:off x="5791200" y="4876800"/>
            <a:ext cx="6096000" cy="1200329"/>
          </a:xfrm>
          <a:prstGeom prst="rect">
            <a:avLst/>
          </a:prstGeom>
        </p:spPr>
        <p:txBody>
          <a:bodyPr>
            <a:spAutoFit/>
          </a:bodyPr>
          <a:lstStyle/>
          <a:p>
            <a:pPr algn="r">
              <a:defRPr/>
            </a:pPr>
            <a:r>
              <a:rPr lang="ru-RU" dirty="0" smtClean="0">
                <a:effectLst>
                  <a:outerShdw blurRad="38100" dist="38100" dir="2700000" algn="tl">
                    <a:srgbClr val="C0C0C0"/>
                  </a:outerShdw>
                </a:effectLst>
                <a:latin typeface="Oswald" charset="-52"/>
                <a:cs typeface="Times New Roman Cyr" pitchFamily="18" charset="0"/>
              </a:rPr>
              <a:t>по решению </a:t>
            </a:r>
            <a:r>
              <a:rPr lang="ru-RU" dirty="0">
                <a:effectLst>
                  <a:outerShdw blurRad="38100" dist="38100" dir="2700000" algn="tl">
                    <a:srgbClr val="C0C0C0"/>
                  </a:outerShdw>
                </a:effectLst>
                <a:latin typeface="Oswald" charset="-52"/>
                <a:cs typeface="Times New Roman Cyr" pitchFamily="18" charset="0"/>
              </a:rPr>
              <a:t>Думы города </a:t>
            </a:r>
            <a:r>
              <a:rPr lang="ru-RU" dirty="0" smtClean="0">
                <a:effectLst>
                  <a:outerShdw blurRad="38100" dist="38100" dir="2700000" algn="tl">
                    <a:srgbClr val="C0C0C0"/>
                  </a:outerShdw>
                </a:effectLst>
                <a:latin typeface="Oswald" charset="-52"/>
                <a:cs typeface="Times New Roman Cyr" pitchFamily="18" charset="0"/>
              </a:rPr>
              <a:t>Урай от 30.05.2025 №33</a:t>
            </a:r>
            <a:endParaRPr lang="ru-RU" dirty="0">
              <a:latin typeface="Oswald" charset="-52"/>
              <a:cs typeface="Times New Roman Cyr" pitchFamily="18" charset="0"/>
            </a:endParaRPr>
          </a:p>
          <a:p>
            <a:pPr algn="r">
              <a:defRPr/>
            </a:pPr>
            <a:r>
              <a:rPr lang="ru-RU" dirty="0">
                <a:latin typeface="Oswald" charset="-52"/>
                <a:cs typeface="Times New Roman Cyr" pitchFamily="18" charset="0"/>
              </a:rPr>
              <a:t>«Об исполнении бюджета городского округа Урай </a:t>
            </a:r>
          </a:p>
          <a:p>
            <a:pPr algn="r">
              <a:defRPr/>
            </a:pPr>
            <a:r>
              <a:rPr lang="ru-RU" dirty="0">
                <a:latin typeface="Oswald" charset="-52"/>
                <a:cs typeface="Times New Roman Cyr" pitchFamily="18" charset="0"/>
              </a:rPr>
              <a:t>Ханты-Мансийского автономного </a:t>
            </a:r>
          </a:p>
          <a:p>
            <a:pPr algn="r">
              <a:defRPr/>
            </a:pPr>
            <a:r>
              <a:rPr lang="ru-RU" dirty="0">
                <a:latin typeface="Oswald" charset="-52"/>
                <a:cs typeface="Times New Roman Cyr" pitchFamily="18" charset="0"/>
              </a:rPr>
              <a:t>округа –</a:t>
            </a:r>
            <a:r>
              <a:rPr lang="ru-RU" dirty="0" err="1">
                <a:latin typeface="Oswald" charset="-52"/>
                <a:cs typeface="Times New Roman Cyr" pitchFamily="18" charset="0"/>
              </a:rPr>
              <a:t>Югры</a:t>
            </a:r>
            <a:r>
              <a:rPr lang="ru-RU" dirty="0">
                <a:latin typeface="Oswald" charset="-52"/>
                <a:cs typeface="Times New Roman Cyr" pitchFamily="18" charset="0"/>
              </a:rPr>
              <a:t> за 2024 год»</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0"/>
            <a:ext cx="8999984" cy="914400"/>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353800" y="0"/>
            <a:ext cx="705720" cy="924627"/>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9144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0" y="304800"/>
            <a:ext cx="7696200" cy="609601"/>
          </a:xfrm>
          <a:prstGeom prst="rect">
            <a:avLst/>
          </a:prstGeom>
          <a:noFill/>
        </p:spPr>
      </p:pic>
      <p:sp>
        <p:nvSpPr>
          <p:cNvPr id="7" name="Прямоугольник 6"/>
          <p:cNvSpPr/>
          <p:nvPr/>
        </p:nvSpPr>
        <p:spPr>
          <a:xfrm>
            <a:off x="914400" y="457200"/>
            <a:ext cx="9296400" cy="400110"/>
          </a:xfrm>
          <a:prstGeom prst="rect">
            <a:avLst/>
          </a:prstGeom>
        </p:spPr>
        <p:txBody>
          <a:bodyPr wrap="square">
            <a:spAutoFit/>
          </a:bodyPr>
          <a:lstStyle/>
          <a:p>
            <a:r>
              <a:rPr lang="ru-RU" sz="2000" dirty="0">
                <a:solidFill>
                  <a:schemeClr val="bg1">
                    <a:lumMod val="95000"/>
                  </a:schemeClr>
                </a:solidFill>
                <a:latin typeface="Oswald" charset="-52"/>
                <a:cs typeface="Times New Roman" panose="02020603050405020304" pitchFamily="18" charset="0"/>
              </a:rPr>
              <a:t>Итоги реализации бюджетной политики в городе Урай за 2024 год</a:t>
            </a:r>
          </a:p>
        </p:txBody>
      </p:sp>
      <p:pic>
        <p:nvPicPr>
          <p:cNvPr id="5" name="Picture 5" descr="закладка урай copy"/>
          <p:cNvPicPr>
            <a:picLocks noChangeAspect="1" noChangeArrowheads="1"/>
          </p:cNvPicPr>
          <p:nvPr/>
        </p:nvPicPr>
        <p:blipFill>
          <a:blip r:embed="rId5" cstate="print"/>
          <a:srcRect/>
          <a:stretch>
            <a:fillRect/>
          </a:stretch>
        </p:blipFill>
        <p:spPr bwMode="auto">
          <a:xfrm>
            <a:off x="76203" y="228600"/>
            <a:ext cx="520534" cy="684000"/>
          </a:xfrm>
          <a:prstGeom prst="rect">
            <a:avLst/>
          </a:prstGeom>
          <a:noFill/>
          <a:ln w="9525">
            <a:noFill/>
            <a:miter lim="800000"/>
            <a:headEnd/>
            <a:tailEnd/>
          </a:ln>
        </p:spPr>
      </p:pic>
      <p:graphicFrame>
        <p:nvGraphicFramePr>
          <p:cNvPr id="15" name="Таблица 14"/>
          <p:cNvGraphicFramePr>
            <a:graphicFrameLocks noGrp="1"/>
          </p:cNvGraphicFramePr>
          <p:nvPr/>
        </p:nvGraphicFramePr>
        <p:xfrm>
          <a:off x="304800" y="1143000"/>
          <a:ext cx="11506200" cy="4912360"/>
        </p:xfrm>
        <a:graphic>
          <a:graphicData uri="http://schemas.openxmlformats.org/drawingml/2006/table">
            <a:tbl>
              <a:tblPr>
                <a:effectLst>
                  <a:outerShdw blurRad="50800" dist="50800" dir="5400000" algn="ctr" rotWithShape="0">
                    <a:schemeClr val="accent1">
                      <a:lumMod val="20000"/>
                      <a:lumOff val="80000"/>
                    </a:schemeClr>
                  </a:outerShdw>
                </a:effectLst>
              </a:tblPr>
              <a:tblGrid>
                <a:gridCol w="451224">
                  <a:extLst>
                    <a:ext uri="{9D8B030D-6E8A-4147-A177-3AD203B41FA5}">
                      <a16:colId xmlns:a16="http://schemas.microsoft.com/office/drawing/2014/main" xmlns="" val="20000"/>
                    </a:ext>
                  </a:extLst>
                </a:gridCol>
                <a:gridCol w="2406525">
                  <a:extLst>
                    <a:ext uri="{9D8B030D-6E8A-4147-A177-3AD203B41FA5}">
                      <a16:colId xmlns:a16="http://schemas.microsoft.com/office/drawing/2014/main" xmlns="" val="20001"/>
                    </a:ext>
                  </a:extLst>
                </a:gridCol>
                <a:gridCol w="8648451">
                  <a:extLst>
                    <a:ext uri="{9D8B030D-6E8A-4147-A177-3AD203B41FA5}">
                      <a16:colId xmlns:a16="http://schemas.microsoft.com/office/drawing/2014/main" xmlns="" val="20002"/>
                    </a:ext>
                  </a:extLst>
                </a:gridCol>
              </a:tblGrid>
              <a:tr h="381000">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ru-RU" sz="1200" b="1" dirty="0">
                          <a:solidFill>
                            <a:schemeClr val="tx1"/>
                          </a:solidFill>
                          <a:latin typeface="Oswald" charset="-52"/>
                          <a:cs typeface="Times New Roman Cyr" pitchFamily="18" charset="0"/>
                        </a:rPr>
                        <a:t>№ </a:t>
                      </a:r>
                      <a:r>
                        <a:rPr lang="ru-RU" sz="1200" b="1" dirty="0" err="1">
                          <a:solidFill>
                            <a:schemeClr val="tx1"/>
                          </a:solidFill>
                          <a:latin typeface="Oswald" charset="-52"/>
                          <a:cs typeface="Times New Roman Cyr" pitchFamily="18" charset="0"/>
                        </a:rPr>
                        <a:t>п</a:t>
                      </a:r>
                      <a:r>
                        <a:rPr lang="ru-RU" sz="1200" b="1" dirty="0">
                          <a:solidFill>
                            <a:schemeClr val="tx1"/>
                          </a:solidFill>
                          <a:latin typeface="Oswald" charset="-52"/>
                          <a:cs typeface="Times New Roman Cyr" pitchFamily="18" charset="0"/>
                        </a:rPr>
                        <a:t>/</a:t>
                      </a:r>
                      <a:r>
                        <a:rPr lang="ru-RU" sz="1200" b="1" dirty="0" err="1">
                          <a:solidFill>
                            <a:schemeClr val="tx1"/>
                          </a:solidFill>
                          <a:latin typeface="Oswald" charset="-52"/>
                          <a:cs typeface="Times New Roman Cyr" pitchFamily="18" charset="0"/>
                        </a:rPr>
                        <a:t>п</a:t>
                      </a:r>
                      <a:endParaRPr lang="ru-RU" sz="1200" b="1"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0"/>
                        </a:spcAft>
                      </a:pPr>
                      <a:r>
                        <a:rPr lang="ru-RU" sz="1200" b="1" dirty="0">
                          <a:solidFill>
                            <a:schemeClr val="tx1"/>
                          </a:solidFill>
                          <a:latin typeface="Oswald" charset="-52"/>
                          <a:ea typeface="Times New Roman"/>
                          <a:cs typeface="Times New Roman Cyr" pitchFamily="18" charset="0"/>
                        </a:rPr>
                        <a:t>Цели и задачи бюджетной политики за 2024 год</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0"/>
                        </a:spcAft>
                      </a:pPr>
                      <a:r>
                        <a:rPr lang="ru-RU" sz="1200" b="1" dirty="0">
                          <a:solidFill>
                            <a:schemeClr val="tx1"/>
                          </a:solidFill>
                          <a:latin typeface="Oswald" charset="-52"/>
                          <a:ea typeface="Times New Roman"/>
                          <a:cs typeface="Times New Roman Cyr" pitchFamily="18" charset="0"/>
                        </a:rPr>
                        <a:t>Результаты</a:t>
                      </a:r>
                      <a:r>
                        <a:rPr lang="ru-RU" sz="1200" b="1" baseline="0" dirty="0">
                          <a:solidFill>
                            <a:schemeClr val="tx1"/>
                          </a:solidFill>
                          <a:latin typeface="Oswald" charset="-52"/>
                          <a:ea typeface="Times New Roman"/>
                          <a:cs typeface="Times New Roman Cyr" pitchFamily="18" charset="0"/>
                        </a:rPr>
                        <a:t> за 2024 год</a:t>
                      </a:r>
                      <a:endParaRPr lang="ru-RU" sz="1200" b="1" dirty="0">
                        <a:solidFill>
                          <a:schemeClr val="tx1"/>
                        </a:solidFill>
                        <a:latin typeface="Oswald" charset="-52"/>
                        <a:ea typeface="Times New Roman"/>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xmlns="" val="10000"/>
                  </a:ext>
                </a:extLst>
              </a:tr>
              <a:tr h="5283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100" dirty="0">
                          <a:solidFill>
                            <a:schemeClr val="tx1"/>
                          </a:solidFill>
                          <a:latin typeface="Oswald" charset="-52"/>
                          <a:cs typeface="Times New Roman Cyr" pitchFamily="18" charset="0"/>
                        </a:rPr>
                        <a:t>1.</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a:r>
                        <a:rPr lang="ru-RU" sz="1100" dirty="0">
                          <a:latin typeface="Oswald" charset="-52"/>
                          <a:cs typeface="Times New Roman Cyr" pitchFamily="18" charset="0"/>
                        </a:rPr>
                        <a:t>Обеспечение сбалансированности и финансовой устойчивости бюджета городского округа</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a:buFont typeface="Wingdings" pitchFamily="2" charset="2"/>
                        <a:buChar char="ü"/>
                      </a:pPr>
                      <a:r>
                        <a:rPr lang="ru-RU" sz="1100" dirty="0">
                          <a:solidFill>
                            <a:schemeClr val="tx1"/>
                          </a:solidFill>
                          <a:latin typeface="Oswald" charset="-52"/>
                        </a:rPr>
                        <a:t>За 2024 год в бюджет города Урай поступило 6 537 169,1 тыс. руб., что выше утвержденного первоначального годового плана на 129,5%. К уровню 2023 года доходы увеличились на 1 479 589,0 тыс.руб., или на 129,3%. </a:t>
                      </a:r>
                    </a:p>
                    <a:p>
                      <a:pPr algn="l">
                        <a:buFont typeface="Wingdings" pitchFamily="2" charset="2"/>
                        <a:buChar char="ü"/>
                      </a:pPr>
                      <a:r>
                        <a:rPr lang="ru-RU" sz="1100" dirty="0">
                          <a:solidFill>
                            <a:schemeClr val="tx1"/>
                          </a:solidFill>
                          <a:latin typeface="Oswald" charset="-52"/>
                        </a:rPr>
                        <a:t>Расходы бюджета города Урай за 2024 год исполнены в сумме 6 322 476,2 тыс.руб., или на 92,3% к уточненному плану на год. К аналогичному периоду 2023 года расходы за 2024 год выросли на 128,5% или на 1 404 876,6 тыс.руб. </a:t>
                      </a:r>
                    </a:p>
                    <a:p>
                      <a:pPr algn="l">
                        <a:buFont typeface="Wingdings" pitchFamily="2" charset="2"/>
                        <a:buChar char="ü"/>
                      </a:pPr>
                      <a:r>
                        <a:rPr lang="ru-RU" sz="1100" dirty="0">
                          <a:solidFill>
                            <a:schemeClr val="tx1"/>
                          </a:solidFill>
                          <a:latin typeface="Oswald" charset="-52"/>
                        </a:rPr>
                        <a:t>По итогам 2024 года бюджет города исполнен с </a:t>
                      </a:r>
                      <a:r>
                        <a:rPr lang="ru-RU" sz="1100" dirty="0" err="1">
                          <a:solidFill>
                            <a:schemeClr val="tx1"/>
                          </a:solidFill>
                          <a:latin typeface="Oswald" charset="-52"/>
                        </a:rPr>
                        <a:t>профицитом</a:t>
                      </a:r>
                      <a:r>
                        <a:rPr lang="ru-RU" sz="1100" dirty="0">
                          <a:solidFill>
                            <a:schemeClr val="tx1"/>
                          </a:solidFill>
                          <a:latin typeface="Oswald" charset="-52"/>
                        </a:rPr>
                        <a:t> в сумме 214</a:t>
                      </a:r>
                      <a:r>
                        <a:rPr lang="ru-RU" sz="1100" baseline="0" dirty="0">
                          <a:solidFill>
                            <a:schemeClr val="tx1"/>
                          </a:solidFill>
                          <a:latin typeface="Oswald" charset="-52"/>
                        </a:rPr>
                        <a:t> 692,9 тыс.</a:t>
                      </a:r>
                      <a:r>
                        <a:rPr lang="ru-RU" sz="1100" dirty="0">
                          <a:solidFill>
                            <a:schemeClr val="tx1"/>
                          </a:solidFill>
                          <a:latin typeface="Oswald" charset="-52"/>
                        </a:rPr>
                        <a:t> руб. </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1"/>
                  </a:ext>
                </a:extLst>
              </a:tr>
              <a:tr h="6858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100" dirty="0">
                          <a:solidFill>
                            <a:schemeClr val="tx1"/>
                          </a:solidFill>
                          <a:latin typeface="Oswald" charset="-52"/>
                          <a:cs typeface="Times New Roman Cyr" pitchFamily="18" charset="0"/>
                        </a:rPr>
                        <a:t>2.</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a:r>
                        <a:rPr lang="ru-RU" sz="1100" dirty="0">
                          <a:solidFill>
                            <a:schemeClr val="tx1"/>
                          </a:solidFill>
                          <a:latin typeface="Oswald" charset="-52"/>
                          <a:cs typeface="Times New Roman Cyr" pitchFamily="18" charset="0"/>
                        </a:rPr>
                        <a:t>Сохранение налогового</a:t>
                      </a:r>
                      <a:r>
                        <a:rPr lang="ru-RU" sz="1100" baseline="0" dirty="0">
                          <a:solidFill>
                            <a:schemeClr val="tx1"/>
                          </a:solidFill>
                          <a:latin typeface="Oswald" charset="-52"/>
                          <a:cs typeface="Times New Roman Cyr" pitchFamily="18" charset="0"/>
                        </a:rPr>
                        <a:t> потенциала, получение необходимого объема доходов </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ru-RU" sz="1100" dirty="0">
                          <a:solidFill>
                            <a:schemeClr val="tx1"/>
                          </a:solidFill>
                          <a:latin typeface="Oswald" charset="-52"/>
                          <a:ea typeface="+mn-ea"/>
                          <a:cs typeface="+mn-cs"/>
                        </a:rPr>
                        <a:t>Работа по увеличению поступлений доходов в бюджет города Урай проводится на постоянной основе. </a:t>
                      </a:r>
                    </a:p>
                    <a:p>
                      <a:r>
                        <a:rPr lang="ru-RU" sz="1100" dirty="0">
                          <a:solidFill>
                            <a:schemeClr val="tx1"/>
                          </a:solidFill>
                          <a:latin typeface="Oswald" charset="-52"/>
                          <a:ea typeface="+mn-ea"/>
                          <a:cs typeface="+mn-cs"/>
                        </a:rPr>
                        <a:t>Для привлечения дополнительных средств в бюджет города Урай в течение 2024 года проведена работа, в результате которой исполнение доходной части бюджета выше первоначального утвержденного плана на 29,5% или 1 489 013,3 тыс. руб. за счет сверхплановых поступлений (собственные доходы, безвозмездные поступления из бюджета автономного округа, прочие безвозмездные поступления).</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2"/>
                  </a:ext>
                </a:extLst>
              </a:tr>
              <a:tr h="8737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100" dirty="0">
                          <a:solidFill>
                            <a:schemeClr val="tx1"/>
                          </a:solidFill>
                          <a:latin typeface="Oswald" charset="-52"/>
                          <a:cs typeface="Times New Roman Cyr" pitchFamily="18" charset="0"/>
                        </a:rPr>
                        <a:t>3.</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a:latin typeface="Oswald" charset="-52"/>
                          <a:cs typeface="Times New Roman Cyr" pitchFamily="18" charset="0"/>
                        </a:rPr>
                        <a:t>Участие в реализации региональных проектов, охватывающих ключевые направления социально-экономического развития</a:t>
                      </a:r>
                      <a:r>
                        <a:rPr kumimoji="0" lang="ru-RU" sz="1100" u="none" strike="noStrike" kern="1200" cap="none" spc="0" normalizeH="0" baseline="0" noProof="0" dirty="0">
                          <a:ln>
                            <a:noFill/>
                          </a:ln>
                          <a:effectLst/>
                          <a:uLnTx/>
                          <a:uFillTx/>
                          <a:latin typeface="Oswald" charset="-52"/>
                          <a:cs typeface="Times New Roman Cyr" pitchFamily="18" charset="0"/>
                        </a:rPr>
                        <a:t> </a:t>
                      </a:r>
                    </a:p>
                    <a:p>
                      <a:pPr algn="l"/>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a:buFont typeface="Wingdings" pitchFamily="2" charset="2"/>
                        <a:buChar char="ü"/>
                      </a:pPr>
                      <a:r>
                        <a:rPr lang="ru-RU" sz="1100" dirty="0">
                          <a:latin typeface="Oswald" charset="-52"/>
                        </a:rPr>
                        <a:t>На реализацию региональных проектов, направленных на достижение целевых показателей национальных проектов (федеральных проектов), с учетом средств местных бюджетов в 2024 году направлено 1 849 173,2 тыс.руб.</a:t>
                      </a:r>
                    </a:p>
                    <a:p>
                      <a:pPr algn="l">
                        <a:buFont typeface="Wingdings" pitchFamily="2" charset="2"/>
                        <a:buChar char="ü"/>
                      </a:pPr>
                      <a:r>
                        <a:rPr lang="ru-RU" sz="1100" dirty="0">
                          <a:latin typeface="Oswald" charset="-52"/>
                        </a:rPr>
                        <a:t> В 2024 году сохранена социальная направленность бюджета -72,5%. На финансирование отраслей: здравоохранение, образование, социальная политика, культура, физическая культура и спорт, в 2024 году направлено 4 586 525,0 тыс. руб., или 72,5% всех расходов бюджета, что больше чем в 2023 году на 1 633 661,9 тыс.руб. </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3"/>
                  </a:ext>
                </a:extLst>
              </a:tr>
              <a:tr h="7924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100" dirty="0">
                          <a:solidFill>
                            <a:schemeClr val="tx1"/>
                          </a:solidFill>
                          <a:latin typeface="Oswald" charset="-52"/>
                          <a:cs typeface="Times New Roman Cyr" pitchFamily="18" charset="0"/>
                        </a:rPr>
                        <a:t>4.</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a:r>
                        <a:rPr lang="ru-RU" sz="1100" dirty="0">
                          <a:solidFill>
                            <a:schemeClr val="tx1"/>
                          </a:solidFill>
                          <a:latin typeface="Oswald" charset="-52"/>
                          <a:cs typeface="Times New Roman Cyr" pitchFamily="18" charset="0"/>
                        </a:rPr>
                        <a:t>Повышение</a:t>
                      </a:r>
                      <a:r>
                        <a:rPr lang="ru-RU" sz="1100" baseline="0" dirty="0">
                          <a:solidFill>
                            <a:schemeClr val="tx1"/>
                          </a:solidFill>
                          <a:latin typeface="Oswald" charset="-52"/>
                          <a:cs typeface="Times New Roman Cyr" pitchFamily="18" charset="0"/>
                        </a:rPr>
                        <a:t> эффективности управления бюджетными расходами </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a:r>
                        <a:rPr lang="ru-RU" sz="1100" dirty="0">
                          <a:latin typeface="Oswald" charset="-52"/>
                        </a:rPr>
                        <a:t>В ходе исполнения бюджета города Урай</a:t>
                      </a:r>
                      <a:r>
                        <a:rPr lang="ru-RU" sz="1100" baseline="0" dirty="0">
                          <a:latin typeface="Oswald" charset="-52"/>
                        </a:rPr>
                        <a:t> </a:t>
                      </a:r>
                      <a:r>
                        <a:rPr lang="ru-RU" sz="1100" dirty="0">
                          <a:latin typeface="Oswald" charset="-52"/>
                        </a:rPr>
                        <a:t>в 2024 году сложившаяся экономия бюджетных ассигнований в объеме 50 942,7 тыс.руб. перераспределена по решениям Думы города Урай на приоритетные расходные обязательства. В целях повышения эффективности использования бюджетных ассигнований в 2024 году закупки осуществляются</a:t>
                      </a:r>
                      <a:r>
                        <a:rPr lang="ru-RU" sz="1100" baseline="0" dirty="0">
                          <a:latin typeface="Oswald" charset="-52"/>
                        </a:rPr>
                        <a:t> централизовано (совместно) на одноименный товар, работу, услугу по отрасли. Кроме, того проведена о</a:t>
                      </a:r>
                      <a:r>
                        <a:rPr lang="ru-RU" sz="1100" dirty="0">
                          <a:solidFill>
                            <a:schemeClr val="tx1"/>
                          </a:solidFill>
                          <a:latin typeface="Oswald" charset="-52"/>
                          <a:ea typeface="+mn-ea"/>
                          <a:cs typeface="+mn-cs"/>
                        </a:rPr>
                        <a:t>птимизация штатной численности муниципальных учреждений дополнительного образования в сфере физической культуры и спорта.</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4"/>
                  </a:ext>
                </a:extLst>
              </a:tr>
              <a:tr h="7924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100" dirty="0">
                          <a:solidFill>
                            <a:schemeClr val="tx1"/>
                          </a:solidFill>
                          <a:latin typeface="Oswald" charset="-52"/>
                          <a:cs typeface="Times New Roman Cyr" pitchFamily="18" charset="0"/>
                        </a:rPr>
                        <a:t>5.</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a:r>
                        <a:rPr lang="ru-RU" sz="1100" dirty="0">
                          <a:latin typeface="Oswald" charset="-52"/>
                          <a:cs typeface="Times New Roman Cyr" pitchFamily="18" charset="0"/>
                        </a:rPr>
                        <a:t>Повышение бюджетной эффективности муниципального управления</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a:r>
                        <a:rPr lang="ru-RU" sz="1100" dirty="0">
                          <a:latin typeface="Oswald" charset="-52"/>
                        </a:rPr>
                        <a:t>В соответствии с требованиями бюджетного законодательства с муниципальным образованием</a:t>
                      </a:r>
                      <a:r>
                        <a:rPr lang="ru-RU" sz="1100" baseline="0" dirty="0">
                          <a:latin typeface="Oswald" charset="-52"/>
                        </a:rPr>
                        <a:t> (получателем дотации) </a:t>
                      </a:r>
                      <a:r>
                        <a:rPr lang="ru-RU" sz="1100" dirty="0">
                          <a:latin typeface="Oswald" charset="-52"/>
                        </a:rPr>
                        <a:t>в 2024 году, было заключено соглашение, предусматривающее меры по </a:t>
                      </a:r>
                      <a:r>
                        <a:rPr lang="ru-RU" sz="1100" dirty="0" err="1">
                          <a:latin typeface="Oswald" charset="-52"/>
                        </a:rPr>
                        <a:t>социальноэкономическому</a:t>
                      </a:r>
                      <a:r>
                        <a:rPr lang="ru-RU" sz="1100" dirty="0">
                          <a:latin typeface="Oswald" charset="-52"/>
                        </a:rPr>
                        <a:t> развитию и оздоровлению муниципальных финансов, выполнение обязательств по которым ежеквартально </a:t>
                      </a:r>
                      <a:r>
                        <a:rPr lang="ru-RU" sz="1100" dirty="0" err="1">
                          <a:latin typeface="Oswald" charset="-52"/>
                        </a:rPr>
                        <a:t>мониторилось</a:t>
                      </a:r>
                      <a:r>
                        <a:rPr lang="ru-RU" sz="1100" dirty="0">
                          <a:latin typeface="Oswald" charset="-52"/>
                        </a:rPr>
                        <a:t>.  За качественное управление муниципальными финансами (оценка качества организации и осуществления бюджетного процесса сложилась выше средней), в целях стимулирования роста налогового потенциала и качества планирования доходов местных бюджетов город Урай получил</a:t>
                      </a:r>
                      <a:r>
                        <a:rPr lang="ru-RU" sz="1100" baseline="0" dirty="0">
                          <a:latin typeface="Oswald" charset="-52"/>
                        </a:rPr>
                        <a:t> гранты на общую сумму 12,1 млн.руб.</a:t>
                      </a:r>
                    </a:p>
                    <a:p>
                      <a:pPr marL="0" marR="0" indent="0" algn="l" defTabSz="914400" eaLnBrk="1" fontAlgn="auto" latinLnBrk="0" hangingPunct="1">
                        <a:lnSpc>
                          <a:spcPct val="100000"/>
                        </a:lnSpc>
                        <a:spcBef>
                          <a:spcPts val="0"/>
                        </a:spcBef>
                        <a:spcAft>
                          <a:spcPts val="0"/>
                        </a:spcAft>
                        <a:buClrTx/>
                        <a:buSzTx/>
                        <a:buFontTx/>
                        <a:buNone/>
                        <a:tabLst/>
                        <a:defRPr/>
                      </a:pPr>
                      <a:r>
                        <a:rPr lang="ru-RU" sz="1100" dirty="0">
                          <a:latin typeface="Oswald" charset="-52"/>
                        </a:rPr>
                        <a:t>По итогам 2024 года бюджет муниципального образования исполнен по доходам в сумме 6 537 169,1 тыс.руб. или на 95,8% к уточненному плану, по расходам - в сумме 6 322 476,2 тыс.руб. или на 92,3% к уточненному плану. </a:t>
                      </a:r>
                      <a:r>
                        <a:rPr lang="ru-RU" sz="1100" dirty="0">
                          <a:solidFill>
                            <a:schemeClr val="tx1"/>
                          </a:solidFill>
                          <a:latin typeface="Oswald" charset="-52"/>
                        </a:rPr>
                        <a:t>По итогам 2024 года бюджет города исполнен с </a:t>
                      </a:r>
                      <a:r>
                        <a:rPr lang="ru-RU" sz="1100" dirty="0" err="1">
                          <a:solidFill>
                            <a:schemeClr val="tx1"/>
                          </a:solidFill>
                          <a:latin typeface="Oswald" charset="-52"/>
                        </a:rPr>
                        <a:t>профицитом</a:t>
                      </a:r>
                      <a:r>
                        <a:rPr lang="ru-RU" sz="1100" dirty="0">
                          <a:solidFill>
                            <a:schemeClr val="tx1"/>
                          </a:solidFill>
                          <a:latin typeface="Oswald" charset="-52"/>
                        </a:rPr>
                        <a:t> в сумме 214</a:t>
                      </a:r>
                      <a:r>
                        <a:rPr lang="ru-RU" sz="1100" baseline="0" dirty="0">
                          <a:solidFill>
                            <a:schemeClr val="tx1"/>
                          </a:solidFill>
                          <a:latin typeface="Oswald" charset="-52"/>
                        </a:rPr>
                        <a:t> 692,9 тыс.</a:t>
                      </a:r>
                      <a:r>
                        <a:rPr lang="ru-RU" sz="1100" dirty="0">
                          <a:solidFill>
                            <a:schemeClr val="tx1"/>
                          </a:solidFill>
                          <a:latin typeface="Oswald" charset="-52"/>
                        </a:rPr>
                        <a:t> руб. </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5"/>
                  </a:ext>
                </a:extLst>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0"/>
            <a:ext cx="8999984" cy="914400"/>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353800" y="0"/>
            <a:ext cx="705720" cy="924627"/>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9144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0" y="304800"/>
            <a:ext cx="7010400" cy="609601"/>
          </a:xfrm>
          <a:prstGeom prst="rect">
            <a:avLst/>
          </a:prstGeom>
          <a:noFill/>
        </p:spPr>
      </p:pic>
      <p:sp>
        <p:nvSpPr>
          <p:cNvPr id="7" name="Прямоугольник 6"/>
          <p:cNvSpPr/>
          <p:nvPr/>
        </p:nvSpPr>
        <p:spPr>
          <a:xfrm>
            <a:off x="914400" y="457200"/>
            <a:ext cx="9296400" cy="369332"/>
          </a:xfrm>
          <a:prstGeom prst="rect">
            <a:avLst/>
          </a:prstGeom>
        </p:spPr>
        <p:txBody>
          <a:bodyPr wrap="square">
            <a:spAutoFit/>
          </a:bodyPr>
          <a:lstStyle/>
          <a:p>
            <a:r>
              <a:rPr lang="ru-RU" dirty="0">
                <a:solidFill>
                  <a:schemeClr val="bg1">
                    <a:lumMod val="95000"/>
                  </a:schemeClr>
                </a:solidFill>
                <a:latin typeface="Oswald" charset="-52"/>
                <a:cs typeface="Times New Roman" panose="02020603050405020304" pitchFamily="18" charset="0"/>
              </a:rPr>
              <a:t>Итоги реализации долговой политики в городе Урай за 2024 год</a:t>
            </a:r>
          </a:p>
        </p:txBody>
      </p:sp>
      <p:pic>
        <p:nvPicPr>
          <p:cNvPr id="5" name="Picture 5" descr="закладка урай copy"/>
          <p:cNvPicPr>
            <a:picLocks noChangeAspect="1" noChangeArrowheads="1"/>
          </p:cNvPicPr>
          <p:nvPr/>
        </p:nvPicPr>
        <p:blipFill>
          <a:blip r:embed="rId5" cstate="print"/>
          <a:srcRect/>
          <a:stretch>
            <a:fillRect/>
          </a:stretch>
        </p:blipFill>
        <p:spPr bwMode="auto">
          <a:xfrm>
            <a:off x="76203" y="228600"/>
            <a:ext cx="520534" cy="684000"/>
          </a:xfrm>
          <a:prstGeom prst="rect">
            <a:avLst/>
          </a:prstGeom>
          <a:noFill/>
          <a:ln w="9525">
            <a:noFill/>
            <a:miter lim="800000"/>
            <a:headEnd/>
            <a:tailEnd/>
          </a:ln>
        </p:spPr>
      </p:pic>
      <p:graphicFrame>
        <p:nvGraphicFramePr>
          <p:cNvPr id="9" name="Таблица 8"/>
          <p:cNvGraphicFramePr>
            <a:graphicFrameLocks noGrp="1"/>
          </p:cNvGraphicFramePr>
          <p:nvPr/>
        </p:nvGraphicFramePr>
        <p:xfrm>
          <a:off x="304800" y="1143000"/>
          <a:ext cx="11582400" cy="2057400"/>
        </p:xfrm>
        <a:graphic>
          <a:graphicData uri="http://schemas.openxmlformats.org/drawingml/2006/table">
            <a:tbl>
              <a:tblPr>
                <a:effectLst>
                  <a:outerShdw blurRad="50800" dist="50800" dir="5400000" algn="ctr" rotWithShape="0">
                    <a:schemeClr val="accent1">
                      <a:lumMod val="20000"/>
                      <a:lumOff val="80000"/>
                    </a:schemeClr>
                  </a:outerShdw>
                </a:effectLst>
              </a:tblPr>
              <a:tblGrid>
                <a:gridCol w="601733">
                  <a:extLst>
                    <a:ext uri="{9D8B030D-6E8A-4147-A177-3AD203B41FA5}">
                      <a16:colId xmlns:a16="http://schemas.microsoft.com/office/drawing/2014/main" xmlns="" val="20000"/>
                    </a:ext>
                  </a:extLst>
                </a:gridCol>
                <a:gridCol w="2406937">
                  <a:extLst>
                    <a:ext uri="{9D8B030D-6E8A-4147-A177-3AD203B41FA5}">
                      <a16:colId xmlns:a16="http://schemas.microsoft.com/office/drawing/2014/main" xmlns="" val="20001"/>
                    </a:ext>
                  </a:extLst>
                </a:gridCol>
                <a:gridCol w="8573730">
                  <a:extLst>
                    <a:ext uri="{9D8B030D-6E8A-4147-A177-3AD203B41FA5}">
                      <a16:colId xmlns:a16="http://schemas.microsoft.com/office/drawing/2014/main" xmlns="" val="20002"/>
                    </a:ext>
                  </a:extLst>
                </a:gridCol>
              </a:tblGrid>
              <a:tr h="381000">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ru-RU" sz="1200" b="1" dirty="0">
                          <a:solidFill>
                            <a:schemeClr val="tx1"/>
                          </a:solidFill>
                          <a:latin typeface="Oswald" charset="-52"/>
                          <a:cs typeface="Times New Roman Cyr" pitchFamily="18" charset="0"/>
                        </a:rPr>
                        <a:t>№ </a:t>
                      </a:r>
                      <a:r>
                        <a:rPr lang="ru-RU" sz="1200" b="1" dirty="0" err="1">
                          <a:solidFill>
                            <a:schemeClr val="tx1"/>
                          </a:solidFill>
                          <a:latin typeface="Oswald" charset="-52"/>
                          <a:cs typeface="Times New Roman Cyr" pitchFamily="18" charset="0"/>
                        </a:rPr>
                        <a:t>п</a:t>
                      </a:r>
                      <a:r>
                        <a:rPr lang="ru-RU" sz="1200" b="1" dirty="0">
                          <a:solidFill>
                            <a:schemeClr val="tx1"/>
                          </a:solidFill>
                          <a:latin typeface="Oswald" charset="-52"/>
                          <a:cs typeface="Times New Roman Cyr" pitchFamily="18" charset="0"/>
                        </a:rPr>
                        <a:t>/</a:t>
                      </a:r>
                      <a:r>
                        <a:rPr lang="ru-RU" sz="1200" b="1" dirty="0" err="1">
                          <a:solidFill>
                            <a:schemeClr val="tx1"/>
                          </a:solidFill>
                          <a:latin typeface="Oswald" charset="-52"/>
                          <a:cs typeface="Times New Roman Cyr" pitchFamily="18" charset="0"/>
                        </a:rPr>
                        <a:t>п</a:t>
                      </a:r>
                      <a:endParaRPr lang="ru-RU" sz="1200" b="1"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0"/>
                        </a:spcAft>
                      </a:pPr>
                      <a:r>
                        <a:rPr lang="ru-RU" sz="1200" b="1" dirty="0">
                          <a:solidFill>
                            <a:schemeClr val="tx1"/>
                          </a:solidFill>
                          <a:latin typeface="Oswald" charset="-52"/>
                          <a:ea typeface="Times New Roman"/>
                          <a:cs typeface="Times New Roman Cyr" pitchFamily="18" charset="0"/>
                        </a:rPr>
                        <a:t>Цели и задачи долговой политики за 2024 год</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0"/>
                        </a:spcAft>
                      </a:pPr>
                      <a:r>
                        <a:rPr lang="ru-RU" sz="1200" b="1" dirty="0">
                          <a:solidFill>
                            <a:schemeClr val="tx1"/>
                          </a:solidFill>
                          <a:latin typeface="Oswald" charset="-52"/>
                          <a:ea typeface="Times New Roman"/>
                          <a:cs typeface="Times New Roman Cyr" pitchFamily="18" charset="0"/>
                        </a:rPr>
                        <a:t>Результаты</a:t>
                      </a:r>
                      <a:r>
                        <a:rPr lang="ru-RU" sz="1200" b="1" baseline="0" dirty="0">
                          <a:solidFill>
                            <a:schemeClr val="tx1"/>
                          </a:solidFill>
                          <a:latin typeface="Oswald" charset="-52"/>
                          <a:ea typeface="Times New Roman"/>
                          <a:cs typeface="Times New Roman Cyr" pitchFamily="18" charset="0"/>
                        </a:rPr>
                        <a:t> за 2024 год</a:t>
                      </a:r>
                      <a:endParaRPr lang="ru-RU" sz="1200" b="1" dirty="0">
                        <a:solidFill>
                          <a:schemeClr val="tx1"/>
                        </a:solidFill>
                        <a:latin typeface="Oswald" charset="-52"/>
                        <a:ea typeface="Times New Roman"/>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xmlns="" val="10000"/>
                  </a:ext>
                </a:extLst>
              </a:tr>
              <a:tr h="5283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100" dirty="0">
                          <a:solidFill>
                            <a:schemeClr val="tx1"/>
                          </a:solidFill>
                          <a:latin typeface="Oswald" charset="-52"/>
                          <a:cs typeface="Times New Roman Cyr" pitchFamily="18" charset="0"/>
                        </a:rPr>
                        <a:t>1.</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a:r>
                        <a:rPr lang="ru-RU" sz="1100" dirty="0">
                          <a:latin typeface="Oswald" charset="-52"/>
                        </a:rPr>
                        <a:t>Обеспечение эффективности осуществления муниципальных заимствований; прозрачность процессов управления муниципальным</a:t>
                      </a:r>
                      <a:r>
                        <a:rPr lang="ru-RU" sz="1100" baseline="0" dirty="0">
                          <a:latin typeface="Oswald" charset="-52"/>
                        </a:rPr>
                        <a:t> </a:t>
                      </a:r>
                      <a:r>
                        <a:rPr lang="ru-RU" sz="1100" dirty="0">
                          <a:latin typeface="Oswald" charset="-52"/>
                        </a:rPr>
                        <a:t>долгом города; гибкого реагирование на изменяющиеся условия финансовых рынков и использования наиболее благоприятных форм заимствований; оперативного управления муниципальным долгом </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l" defTabSz="914400" eaLnBrk="1" fontAlgn="auto" latinLnBrk="0" hangingPunct="1">
                        <a:lnSpc>
                          <a:spcPct val="100000"/>
                        </a:lnSpc>
                        <a:spcBef>
                          <a:spcPts val="0"/>
                        </a:spcBef>
                        <a:spcAft>
                          <a:spcPts val="0"/>
                        </a:spcAft>
                        <a:buClrTx/>
                        <a:buSzTx/>
                        <a:buFont typeface="Wingdings" pitchFamily="2" charset="2"/>
                        <a:buChar char="ü"/>
                        <a:tabLst/>
                        <a:defRPr/>
                      </a:pPr>
                      <a:r>
                        <a:rPr lang="ru-RU" sz="1100" dirty="0">
                          <a:latin typeface="Oswald" charset="-52"/>
                        </a:rPr>
                        <a:t>Долговая политика города Урай в 2024 году способствовала поддержанию долговой нагрузки города на низком уровне.  Д</a:t>
                      </a:r>
                      <a:r>
                        <a:rPr lang="ru-RU" sz="1100" dirty="0">
                          <a:latin typeface="Oswald" charset="-52"/>
                          <a:cs typeface="Times New Roman Cyr" pitchFamily="18" charset="0"/>
                        </a:rPr>
                        <a:t>еятельность муниципалитета была направлена на проведение взвешенной долговой политики. Итогом реализации данной задачи явилось отсутствие долговых обязательств муниципального образования на конец отчетного года.</a:t>
                      </a:r>
                    </a:p>
                    <a:p>
                      <a:pPr algn="l">
                        <a:buFont typeface="Wingdings" pitchFamily="2" charset="2"/>
                        <a:buChar char="ü"/>
                      </a:pPr>
                      <a:r>
                        <a:rPr lang="ru-RU" sz="1100" dirty="0">
                          <a:latin typeface="Oswald" charset="-52"/>
                        </a:rPr>
                        <a:t>На конец 2024 года муниципальный долг уменьшился на 76 582,7 тыс.руб. по сравнению с началом года и составил 25 121,9 тыс.руб. Заемные средства муниципальным образованием в 2024 году на погашение дефицита бюджета города не привлекались. </a:t>
                      </a:r>
                      <a:endParaRPr lang="ru-RU" sz="1100" dirty="0">
                        <a:solidFill>
                          <a:schemeClr val="tx1"/>
                        </a:solidFill>
                        <a:latin typeface="Oswald" charset="-52"/>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1"/>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0"/>
            <a:ext cx="8999984" cy="762000"/>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304097" y="0"/>
            <a:ext cx="713786" cy="864000"/>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8382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76200" y="228600"/>
            <a:ext cx="9067800" cy="643880"/>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76200" y="228600"/>
            <a:ext cx="520534" cy="684000"/>
          </a:xfrm>
          <a:prstGeom prst="rect">
            <a:avLst/>
          </a:prstGeom>
          <a:noFill/>
          <a:ln w="9525">
            <a:noFill/>
            <a:miter lim="800000"/>
            <a:headEnd/>
            <a:tailEnd/>
          </a:ln>
        </p:spPr>
      </p:pic>
      <p:sp>
        <p:nvSpPr>
          <p:cNvPr id="13" name="Прямоугольник 12"/>
          <p:cNvSpPr/>
          <p:nvPr/>
        </p:nvSpPr>
        <p:spPr>
          <a:xfrm>
            <a:off x="838200" y="381000"/>
            <a:ext cx="8305800" cy="369332"/>
          </a:xfrm>
          <a:prstGeom prst="rect">
            <a:avLst/>
          </a:prstGeom>
        </p:spPr>
        <p:txBody>
          <a:bodyPr wrap="square">
            <a:spAutoFit/>
          </a:bodyPr>
          <a:lstStyle/>
          <a:p>
            <a:r>
              <a:rPr lang="ru-RU" dirty="0">
                <a:solidFill>
                  <a:schemeClr val="bg1">
                    <a:lumMod val="95000"/>
                  </a:schemeClr>
                </a:solidFill>
                <a:latin typeface="Oswald" charset="-52"/>
                <a:cs typeface="Times New Roman Cyr" pitchFamily="18" charset="0"/>
              </a:rPr>
              <a:t>Основные показатели социально-экономического развития города Урай за 2022-2024 годы</a:t>
            </a:r>
          </a:p>
        </p:txBody>
      </p:sp>
      <p:graphicFrame>
        <p:nvGraphicFramePr>
          <p:cNvPr id="15" name="Таблица 14"/>
          <p:cNvGraphicFramePr>
            <a:graphicFrameLocks noGrp="1"/>
          </p:cNvGraphicFramePr>
          <p:nvPr/>
        </p:nvGraphicFramePr>
        <p:xfrm>
          <a:off x="152400" y="1047850"/>
          <a:ext cx="11811000" cy="5770454"/>
        </p:xfrm>
        <a:graphic>
          <a:graphicData uri="http://schemas.openxmlformats.org/drawingml/2006/table">
            <a:tbl>
              <a:tblPr/>
              <a:tblGrid>
                <a:gridCol w="4648200">
                  <a:extLst>
                    <a:ext uri="{9D8B030D-6E8A-4147-A177-3AD203B41FA5}">
                      <a16:colId xmlns:a16="http://schemas.microsoft.com/office/drawing/2014/main" xmlns="" val="20000"/>
                    </a:ext>
                  </a:extLst>
                </a:gridCol>
                <a:gridCol w="1066800">
                  <a:extLst>
                    <a:ext uri="{9D8B030D-6E8A-4147-A177-3AD203B41FA5}">
                      <a16:colId xmlns:a16="http://schemas.microsoft.com/office/drawing/2014/main" xmlns="" val="20001"/>
                    </a:ext>
                  </a:extLst>
                </a:gridCol>
                <a:gridCol w="1066800">
                  <a:extLst>
                    <a:ext uri="{9D8B030D-6E8A-4147-A177-3AD203B41FA5}">
                      <a16:colId xmlns:a16="http://schemas.microsoft.com/office/drawing/2014/main" xmlns="" val="20002"/>
                    </a:ext>
                  </a:extLst>
                </a:gridCol>
                <a:gridCol w="1219200">
                  <a:extLst>
                    <a:ext uri="{9D8B030D-6E8A-4147-A177-3AD203B41FA5}">
                      <a16:colId xmlns:a16="http://schemas.microsoft.com/office/drawing/2014/main" xmlns="" val="20003"/>
                    </a:ext>
                  </a:extLst>
                </a:gridCol>
                <a:gridCol w="874659">
                  <a:extLst>
                    <a:ext uri="{9D8B030D-6E8A-4147-A177-3AD203B41FA5}">
                      <a16:colId xmlns:a16="http://schemas.microsoft.com/office/drawing/2014/main" xmlns="" val="20004"/>
                    </a:ext>
                  </a:extLst>
                </a:gridCol>
                <a:gridCol w="1182741">
                  <a:extLst>
                    <a:ext uri="{9D8B030D-6E8A-4147-A177-3AD203B41FA5}">
                      <a16:colId xmlns:a16="http://schemas.microsoft.com/office/drawing/2014/main" xmlns="" val="20005"/>
                    </a:ext>
                  </a:extLst>
                </a:gridCol>
                <a:gridCol w="788437">
                  <a:extLst>
                    <a:ext uri="{9D8B030D-6E8A-4147-A177-3AD203B41FA5}">
                      <a16:colId xmlns:a16="http://schemas.microsoft.com/office/drawing/2014/main" xmlns="" val="20006"/>
                    </a:ext>
                  </a:extLst>
                </a:gridCol>
                <a:gridCol w="964163">
                  <a:extLst>
                    <a:ext uri="{9D8B030D-6E8A-4147-A177-3AD203B41FA5}">
                      <a16:colId xmlns:a16="http://schemas.microsoft.com/office/drawing/2014/main" xmlns="" val="20007"/>
                    </a:ext>
                  </a:extLst>
                </a:gridCol>
              </a:tblGrid>
              <a:tr h="438112">
                <a:tc>
                  <a:txBody>
                    <a:bodyPr/>
                    <a:lstStyle/>
                    <a:p>
                      <a:pPr algn="ctr" fontAlgn="ctr"/>
                      <a:r>
                        <a:rPr lang="ru-RU" sz="1000" b="1" i="0" u="none" strike="noStrike" dirty="0">
                          <a:solidFill>
                            <a:srgbClr val="000000"/>
                          </a:solidFill>
                          <a:latin typeface="Oswald" charset="-52"/>
                        </a:rPr>
                        <a:t>Показатели</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latin typeface="Oswald" charset="-52"/>
                        </a:rPr>
                        <a:t>единицы измерения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latin typeface="Oswald" charset="-52"/>
                        </a:rPr>
                        <a:t>Факт за 2022 год</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a:solidFill>
                            <a:srgbClr val="000000"/>
                          </a:solidFill>
                          <a:latin typeface="Oswald" charset="-52"/>
                        </a:rPr>
                        <a:t>Темп роста 2022 года к 2021 году,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latin typeface="Oswald" charset="-52"/>
                        </a:rPr>
                        <a:t>Факт за 2023 год</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latin typeface="Oswald" charset="-52"/>
                        </a:rPr>
                        <a:t>Темп роста 2023 года к  2022 году,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latin typeface="Oswald" charset="-52"/>
                        </a:rPr>
                        <a:t>Факт за 2024 год</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1" i="0" u="none" strike="noStrike" dirty="0">
                          <a:solidFill>
                            <a:srgbClr val="000000"/>
                          </a:solidFill>
                          <a:latin typeface="Oswald" charset="-52"/>
                        </a:rPr>
                        <a:t>Темп роста 2024 года к  2023 году,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149302">
                <a:tc>
                  <a:txBody>
                    <a:bodyPr/>
                    <a:lstStyle/>
                    <a:p>
                      <a:pPr algn="ctr" fontAlgn="ctr"/>
                      <a:r>
                        <a:rPr lang="ru-RU" sz="1000" b="0" i="0" u="none" strike="noStrike">
                          <a:solidFill>
                            <a:srgbClr val="000000"/>
                          </a:solidFill>
                          <a:latin typeface="Oswald" charset="-52"/>
                        </a:rPr>
                        <a:t>1</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7</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149302">
                <a:tc gridSpan="2">
                  <a:txBody>
                    <a:bodyPr/>
                    <a:lstStyle/>
                    <a:p>
                      <a:pPr algn="l" fontAlgn="ctr"/>
                      <a:r>
                        <a:rPr lang="ru-RU" sz="1000" b="1" i="0" u="none" strike="noStrike">
                          <a:solidFill>
                            <a:srgbClr val="000000"/>
                          </a:solidFill>
                          <a:latin typeface="Oswald" charset="-52"/>
                        </a:rPr>
                        <a:t>Демография: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49302">
                <a:tc>
                  <a:txBody>
                    <a:bodyPr/>
                    <a:lstStyle/>
                    <a:p>
                      <a:pPr algn="l" fontAlgn="ctr"/>
                      <a:r>
                        <a:rPr lang="ru-RU" sz="1000" b="0" i="0" u="none" strike="noStrike">
                          <a:solidFill>
                            <a:srgbClr val="000000"/>
                          </a:solidFill>
                          <a:latin typeface="Oswald" charset="-52"/>
                        </a:rPr>
                        <a:t>Численность населения (среднегодовая)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тыс.человек</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41 169</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101,3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41 249</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100,2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41362*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100,3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149302">
                <a:tc>
                  <a:txBody>
                    <a:bodyPr/>
                    <a:lstStyle/>
                    <a:p>
                      <a:pPr algn="l" fontAlgn="ctr"/>
                      <a:r>
                        <a:rPr lang="ru-RU" sz="1000" b="0" i="0" u="none" strike="noStrike">
                          <a:solidFill>
                            <a:srgbClr val="000000"/>
                          </a:solidFill>
                          <a:latin typeface="Oswald" charset="-52"/>
                        </a:rPr>
                        <a:t>Естественный прирост (убыль) населения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человек</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-67</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-28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149302">
                <a:tc>
                  <a:txBody>
                    <a:bodyPr/>
                    <a:lstStyle/>
                    <a:p>
                      <a:pPr algn="l" fontAlgn="ctr"/>
                      <a:r>
                        <a:rPr lang="ru-RU" sz="1000" b="0" i="0" u="none" strike="noStrike">
                          <a:solidFill>
                            <a:srgbClr val="000000"/>
                          </a:solidFill>
                          <a:latin typeface="Oswald" charset="-52"/>
                        </a:rPr>
                        <a:t>Миграционный прирост (убыль) населения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человек</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11</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243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24*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49302">
                <a:tc gridSpan="2">
                  <a:txBody>
                    <a:bodyPr/>
                    <a:lstStyle/>
                    <a:p>
                      <a:pPr algn="l" fontAlgn="ctr"/>
                      <a:r>
                        <a:rPr lang="ru-RU" sz="1000" b="1" i="0" u="none" strike="noStrike">
                          <a:solidFill>
                            <a:srgbClr val="000000"/>
                          </a:solidFill>
                          <a:latin typeface="Oswald" charset="-52"/>
                        </a:rPr>
                        <a:t>Труд и занятость населения: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293707">
                <a:tc>
                  <a:txBody>
                    <a:bodyPr/>
                    <a:lstStyle/>
                    <a:p>
                      <a:pPr algn="l" fontAlgn="ctr"/>
                      <a:r>
                        <a:rPr lang="ru-RU" sz="1000" b="0" i="0" u="none" strike="noStrike">
                          <a:solidFill>
                            <a:srgbClr val="000000"/>
                          </a:solidFill>
                          <a:latin typeface="Oswald" charset="-52"/>
                        </a:rPr>
                        <a:t>Среднесписочная численность работников (без внешних совместителей) по полному кругу организаций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тыс.человек</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14,258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108,3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15,188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106,5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15,648*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103,0</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367232">
                <a:tc>
                  <a:txBody>
                    <a:bodyPr/>
                    <a:lstStyle/>
                    <a:p>
                      <a:pPr algn="l" fontAlgn="ctr"/>
                      <a:r>
                        <a:rPr lang="ru-RU" sz="1000" b="0" i="0" u="none" strike="noStrike">
                          <a:solidFill>
                            <a:srgbClr val="000000"/>
                          </a:solidFill>
                          <a:latin typeface="Oswald" charset="-52"/>
                        </a:rPr>
                        <a:t>Среднесписочная численность работников (без внешних совместителей) по организациям, не относящимся к субъектам малого предпринимательства</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тыс.человек</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10,686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96,0</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10,344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96,8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10,328*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99,8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149302">
                <a:tc gridSpan="2">
                  <a:txBody>
                    <a:bodyPr/>
                    <a:lstStyle/>
                    <a:p>
                      <a:pPr algn="l" fontAlgn="ctr"/>
                      <a:r>
                        <a:rPr lang="ru-RU" sz="1000" b="1" i="0" u="none" strike="noStrike" dirty="0">
                          <a:solidFill>
                            <a:srgbClr val="000000"/>
                          </a:solidFill>
                          <a:latin typeface="Oswald" charset="-52"/>
                        </a:rPr>
                        <a:t>Объем инвестиций в основной капитал:</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149302">
                <a:tc>
                  <a:txBody>
                    <a:bodyPr/>
                    <a:lstStyle/>
                    <a:p>
                      <a:pPr algn="l" fontAlgn="ctr"/>
                      <a:r>
                        <a:rPr lang="ru-RU" sz="1000" b="0" i="0" u="none" strike="noStrike">
                          <a:solidFill>
                            <a:srgbClr val="000000"/>
                          </a:solidFill>
                          <a:latin typeface="Oswald" charset="-52"/>
                        </a:rPr>
                        <a:t>в действующих ценах каждого года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млн.руб.</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4240,6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136,5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3935,5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92,8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6092,1*</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154,8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443617">
                <a:tc>
                  <a:txBody>
                    <a:bodyPr/>
                    <a:lstStyle/>
                    <a:p>
                      <a:pPr algn="l" fontAlgn="ctr"/>
                      <a:r>
                        <a:rPr lang="ru-RU" sz="1000" b="0" i="0" u="none" strike="noStrike">
                          <a:solidFill>
                            <a:srgbClr val="000000"/>
                          </a:solidFill>
                          <a:latin typeface="Oswald" charset="-52"/>
                        </a:rPr>
                        <a:t>Индекс физического объема</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к предыдущему году в сопоставимых ценах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103,8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85,1</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141,9</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err="1">
                          <a:solidFill>
                            <a:srgbClr val="000000"/>
                          </a:solidFill>
                          <a:latin typeface="Oswald" charset="-52"/>
                        </a:rPr>
                        <a:t>х</a:t>
                      </a:r>
                      <a:endParaRPr lang="ru-RU" sz="1000" b="0" i="0" u="none" strike="noStrike" dirty="0">
                        <a:solidFill>
                          <a:srgbClr val="000000"/>
                        </a:solidFill>
                        <a:latin typeface="Oswald" charset="-52"/>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149302">
                <a:tc gridSpan="2">
                  <a:txBody>
                    <a:bodyPr/>
                    <a:lstStyle/>
                    <a:p>
                      <a:pPr algn="l" fontAlgn="ctr"/>
                      <a:r>
                        <a:rPr lang="ru-RU" sz="1000" b="1" i="0" u="none" strike="noStrike">
                          <a:solidFill>
                            <a:srgbClr val="000000"/>
                          </a:solidFill>
                          <a:latin typeface="Oswald" charset="-52"/>
                        </a:rPr>
                        <a:t>Финансы: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149302">
                <a:tc>
                  <a:txBody>
                    <a:bodyPr/>
                    <a:lstStyle/>
                    <a:p>
                      <a:pPr algn="l" fontAlgn="ctr"/>
                      <a:r>
                        <a:rPr lang="ru-RU" sz="1000" b="0" i="0" u="none" strike="noStrike">
                          <a:solidFill>
                            <a:srgbClr val="000000"/>
                          </a:solidFill>
                          <a:latin typeface="Oswald" charset="-52"/>
                        </a:rPr>
                        <a:t>Доходы бюджета муниципального образования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млн.рублей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4095,4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107,5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5057,6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123,5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6537,2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129,3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293707">
                <a:tc>
                  <a:txBody>
                    <a:bodyPr/>
                    <a:lstStyle/>
                    <a:p>
                      <a:pPr algn="l" fontAlgn="ctr"/>
                      <a:r>
                        <a:rPr lang="ru-RU" sz="1000" b="0" i="0" u="none" strike="noStrike">
                          <a:solidFill>
                            <a:srgbClr val="000000"/>
                          </a:solidFill>
                          <a:latin typeface="Oswald" charset="-52"/>
                        </a:rPr>
                        <a:t>в том числе безвозмездные поступления от других бюджетов бюджетной системы Российской Федерации</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млн.рублей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2774,7</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100,4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3613,4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130,2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4713,5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130,4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149302">
                <a:tc>
                  <a:txBody>
                    <a:bodyPr/>
                    <a:lstStyle/>
                    <a:p>
                      <a:pPr algn="l" fontAlgn="ctr"/>
                      <a:r>
                        <a:rPr lang="ru-RU" sz="1000" b="0" i="0" u="none" strike="noStrike">
                          <a:solidFill>
                            <a:srgbClr val="000000"/>
                          </a:solidFill>
                          <a:latin typeface="Oswald" charset="-52"/>
                        </a:rPr>
                        <a:t>Расходы бюджета муниципального образования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млн.рублей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4049,1</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104,3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4917,6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121,4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6322,5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128,6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r h="149302">
                <a:tc gridSpan="2">
                  <a:txBody>
                    <a:bodyPr/>
                    <a:lstStyle/>
                    <a:p>
                      <a:pPr algn="l" fontAlgn="ctr"/>
                      <a:r>
                        <a:rPr lang="ru-RU" sz="1000" b="1" i="0" u="none" strike="noStrike">
                          <a:solidFill>
                            <a:srgbClr val="000000"/>
                          </a:solidFill>
                          <a:latin typeface="Oswald" charset="-52"/>
                        </a:rPr>
                        <a:t>Ввод в действие жилых домов и объектов соцкультбыта:</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r h="149302">
                <a:tc>
                  <a:txBody>
                    <a:bodyPr/>
                    <a:lstStyle/>
                    <a:p>
                      <a:pPr algn="l" fontAlgn="ctr"/>
                      <a:r>
                        <a:rPr lang="ru-RU" sz="1000" b="0" i="0" u="none" strike="noStrike">
                          <a:solidFill>
                            <a:srgbClr val="000000"/>
                          </a:solidFill>
                          <a:latin typeface="Oswald" charset="-52"/>
                        </a:rPr>
                        <a:t>Жилые дома (общая площадь квартир)</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тыс.кв.м</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19,3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87,3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21,1</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24,1</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16,2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76,9</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7"/>
                  </a:ext>
                </a:extLst>
              </a:tr>
              <a:tr h="149302">
                <a:tc gridSpan="2">
                  <a:txBody>
                    <a:bodyPr/>
                    <a:lstStyle/>
                    <a:p>
                      <a:pPr algn="l" fontAlgn="ctr"/>
                      <a:r>
                        <a:rPr lang="ru-RU" sz="1000" b="1" i="0" u="none" strike="noStrike">
                          <a:solidFill>
                            <a:srgbClr val="000000"/>
                          </a:solidFill>
                          <a:latin typeface="Oswald" charset="-52"/>
                        </a:rPr>
                        <a:t>Уровень жизни населения: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FF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8"/>
                  </a:ext>
                </a:extLst>
              </a:tr>
              <a:tr h="293707">
                <a:tc>
                  <a:txBody>
                    <a:bodyPr/>
                    <a:lstStyle/>
                    <a:p>
                      <a:pPr algn="l" fontAlgn="ctr"/>
                      <a:r>
                        <a:rPr lang="ru-RU" sz="1000" b="0" i="0" u="none" strike="noStrike">
                          <a:solidFill>
                            <a:srgbClr val="000000"/>
                          </a:solidFill>
                          <a:latin typeface="Oswald" charset="-52"/>
                        </a:rPr>
                        <a:t>Среднемесячная номинальная начисленная заработная плата одного работника по крупным и средним предприятиям</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рублей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85 447,5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112,8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97 686,2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114,3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113512,6*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116,2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9"/>
                  </a:ext>
                </a:extLst>
              </a:tr>
              <a:tr h="149302">
                <a:tc>
                  <a:txBody>
                    <a:bodyPr/>
                    <a:lstStyle/>
                    <a:p>
                      <a:pPr algn="l" fontAlgn="ctr"/>
                      <a:r>
                        <a:rPr lang="ru-RU" sz="1000" b="0" i="0" u="none" strike="noStrike">
                          <a:solidFill>
                            <a:srgbClr val="000000"/>
                          </a:solidFill>
                          <a:latin typeface="Oswald" charset="-52"/>
                        </a:rPr>
                        <a:t>Среднедушевые  денежные доходы населения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рублей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43 959,0</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109,4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46 618,0</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106,0</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49974,3*</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107,2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0"/>
                  </a:ext>
                </a:extLst>
              </a:tr>
              <a:tr h="149302">
                <a:tc>
                  <a:txBody>
                    <a:bodyPr/>
                    <a:lstStyle/>
                    <a:p>
                      <a:pPr algn="l" fontAlgn="ctr"/>
                      <a:r>
                        <a:rPr lang="ru-RU" sz="1000" b="0" i="0" u="none" strike="noStrike">
                          <a:solidFill>
                            <a:srgbClr val="000000"/>
                          </a:solidFill>
                          <a:latin typeface="Oswald" charset="-52"/>
                        </a:rPr>
                        <a:t>Потребительские расходы на душу населения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рублей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42 959,0</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111,7</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45 210,0</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105,2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47741,7*</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105,6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1"/>
                  </a:ext>
                </a:extLst>
              </a:tr>
              <a:tr h="149302">
                <a:tc>
                  <a:txBody>
                    <a:bodyPr/>
                    <a:lstStyle/>
                    <a:p>
                      <a:pPr algn="l" fontAlgn="ctr"/>
                      <a:r>
                        <a:rPr lang="ru-RU" sz="1000" b="0" i="0" u="none" strike="noStrike">
                          <a:solidFill>
                            <a:srgbClr val="000000"/>
                          </a:solidFill>
                          <a:latin typeface="Oswald" charset="-52"/>
                        </a:rPr>
                        <a:t>Реальные располагаемые денежные доходы неселения</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103,9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102,0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103,5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err="1">
                          <a:solidFill>
                            <a:srgbClr val="000000"/>
                          </a:solidFill>
                          <a:latin typeface="Oswald" charset="-52"/>
                        </a:rPr>
                        <a:t>х</a:t>
                      </a:r>
                      <a:endParaRPr lang="ru-RU" sz="1000" b="0" i="0" u="none" strike="noStrike" dirty="0">
                        <a:solidFill>
                          <a:srgbClr val="000000"/>
                        </a:solidFill>
                        <a:latin typeface="Oswald" charset="-52"/>
                      </a:endParaRP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2"/>
                  </a:ext>
                </a:extLst>
              </a:tr>
              <a:tr h="149302">
                <a:tc gridSpan="2">
                  <a:txBody>
                    <a:bodyPr/>
                    <a:lstStyle/>
                    <a:p>
                      <a:pPr algn="l" fontAlgn="ctr"/>
                      <a:r>
                        <a:rPr lang="ru-RU" sz="1000" b="1" i="0" u="none" strike="noStrike">
                          <a:solidFill>
                            <a:srgbClr val="000000"/>
                          </a:solidFill>
                          <a:latin typeface="Oswald" charset="-52"/>
                        </a:rPr>
                        <a:t>Показатели развития малого и среднего предпринимательства:</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 </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3"/>
                  </a:ext>
                </a:extLst>
              </a:tr>
              <a:tr h="293707">
                <a:tc>
                  <a:txBody>
                    <a:bodyPr/>
                    <a:lstStyle/>
                    <a:p>
                      <a:pPr algn="l" fontAlgn="ctr"/>
                      <a:r>
                        <a:rPr lang="ru-RU" sz="1000" b="0" i="0" u="none" strike="noStrike">
                          <a:solidFill>
                            <a:srgbClr val="000000"/>
                          </a:solidFill>
                          <a:latin typeface="Oswald" charset="-52"/>
                        </a:rPr>
                        <a:t>Количество субъектов малого и среднего предпринимательства (без учета индивидуальных предпринимателей)</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единиц</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199</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86,6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196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98,5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201</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102,6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4"/>
                  </a:ext>
                </a:extLst>
              </a:tr>
              <a:tr h="149302">
                <a:tc>
                  <a:txBody>
                    <a:bodyPr/>
                    <a:lstStyle/>
                    <a:p>
                      <a:pPr algn="l" fontAlgn="ctr"/>
                      <a:r>
                        <a:rPr lang="ru-RU" sz="1000" b="0" i="0" u="none" strike="noStrike">
                          <a:solidFill>
                            <a:srgbClr val="000000"/>
                          </a:solidFill>
                          <a:latin typeface="Oswald" charset="-52"/>
                        </a:rPr>
                        <a:t>Индивидуальные предприниматели</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человек</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1 026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97,5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1 035</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100,9</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1 032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99,7</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5"/>
                  </a:ext>
                </a:extLst>
              </a:tr>
              <a:tr h="244822">
                <a:tc>
                  <a:txBody>
                    <a:bodyPr/>
                    <a:lstStyle/>
                    <a:p>
                      <a:pPr algn="l" fontAlgn="ctr"/>
                      <a:r>
                        <a:rPr lang="ru-RU" sz="1000" b="0" i="0" u="none" strike="noStrike" dirty="0">
                          <a:solidFill>
                            <a:srgbClr val="000000"/>
                          </a:solidFill>
                          <a:latin typeface="Oswald" charset="-52"/>
                        </a:rPr>
                        <a:t>Среднесписочная численность работающих на малых и средних предприятиях</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тыс. человек</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3,572</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166,9</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4,844</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135,6</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latin typeface="Oswald" charset="-52"/>
                        </a:rPr>
                        <a:t>5,320</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Oswald" charset="-52"/>
                        </a:rPr>
                        <a:t>109,8</a:t>
                      </a:r>
                    </a:p>
                  </a:txBody>
                  <a:tcPr marL="5168" marR="5168" marT="51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6"/>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0"/>
            <a:ext cx="8999984" cy="914400"/>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430000" y="-1"/>
            <a:ext cx="762000" cy="914401"/>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9144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152400" y="76200"/>
            <a:ext cx="9829800" cy="762000"/>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152400" y="76200"/>
            <a:ext cx="547930" cy="720000"/>
          </a:xfrm>
          <a:prstGeom prst="rect">
            <a:avLst/>
          </a:prstGeom>
          <a:noFill/>
          <a:ln w="9525">
            <a:noFill/>
            <a:miter lim="800000"/>
            <a:headEnd/>
            <a:tailEnd/>
          </a:ln>
        </p:spPr>
      </p:pic>
      <p:sp>
        <p:nvSpPr>
          <p:cNvPr id="10" name="Прямоугольник 9"/>
          <p:cNvSpPr/>
          <p:nvPr/>
        </p:nvSpPr>
        <p:spPr>
          <a:xfrm>
            <a:off x="685800" y="228600"/>
            <a:ext cx="9345613" cy="646331"/>
          </a:xfrm>
          <a:prstGeom prst="rect">
            <a:avLst/>
          </a:prstGeom>
        </p:spPr>
        <p:txBody>
          <a:bodyPr wrap="square">
            <a:spAutoFit/>
          </a:bodyPr>
          <a:lstStyle/>
          <a:p>
            <a:r>
              <a:rPr lang="ru-RU" dirty="0">
                <a:solidFill>
                  <a:schemeClr val="bg1"/>
                </a:solidFill>
                <a:latin typeface="Oswald" charset="-52"/>
                <a:cs typeface="Times New Roman Cyr" pitchFamily="18" charset="0"/>
              </a:rPr>
              <a:t>Меры, направленные в 2024 году на увеличение доходов бюджета городского округа Урай, повышение эффективности бюджетных расходов и сокращение долговой нагрузки</a:t>
            </a:r>
          </a:p>
        </p:txBody>
      </p:sp>
      <p:sp>
        <p:nvSpPr>
          <p:cNvPr id="13" name="Прямоугольник 12"/>
          <p:cNvSpPr/>
          <p:nvPr/>
        </p:nvSpPr>
        <p:spPr>
          <a:xfrm>
            <a:off x="2286000" y="1143000"/>
            <a:ext cx="6096000" cy="1200329"/>
          </a:xfrm>
          <a:prstGeom prst="rect">
            <a:avLst/>
          </a:prstGeom>
        </p:spPr>
        <p:txBody>
          <a:bodyPr>
            <a:spAutoFit/>
          </a:bodyPr>
          <a:lstStyle/>
          <a:p>
            <a:pPr algn="ctr"/>
            <a:r>
              <a:rPr lang="ru-RU" b="1" dirty="0">
                <a:solidFill>
                  <a:schemeClr val="bg1"/>
                </a:solidFill>
                <a:latin typeface="Times New Roman Cyr" pitchFamily="18" charset="0"/>
                <a:cs typeface="Times New Roman Cyr" pitchFamily="18" charset="0"/>
              </a:rPr>
              <a:t>Меры, направленные в 2023 году на увеличение доходов бюджета городского округа Урай, повышение эффективности бюджетных расходов и сокращение долговой нагрузки</a:t>
            </a:r>
            <a:endParaRPr lang="ru-RU" dirty="0">
              <a:solidFill>
                <a:schemeClr val="bg1"/>
              </a:solidFill>
              <a:latin typeface="Times New Roman Cyr" pitchFamily="18" charset="0"/>
              <a:cs typeface="Times New Roman Cyr" pitchFamily="18" charset="0"/>
            </a:endParaRPr>
          </a:p>
        </p:txBody>
      </p:sp>
      <p:sp>
        <p:nvSpPr>
          <p:cNvPr id="14" name="Прямоугольник 13"/>
          <p:cNvSpPr/>
          <p:nvPr/>
        </p:nvSpPr>
        <p:spPr>
          <a:xfrm>
            <a:off x="381000" y="990600"/>
            <a:ext cx="11658600" cy="954107"/>
          </a:xfrm>
          <a:prstGeom prst="rect">
            <a:avLst/>
          </a:prstGeom>
        </p:spPr>
        <p:txBody>
          <a:bodyPr wrap="square">
            <a:spAutoFit/>
          </a:bodyPr>
          <a:lstStyle/>
          <a:p>
            <a:pPr algn="just"/>
            <a:r>
              <a:rPr lang="ru-RU" sz="1400" dirty="0">
                <a:latin typeface="Oswald" charset="-52"/>
                <a:cs typeface="Times New Roman Cyr" pitchFamily="18" charset="0"/>
              </a:rPr>
              <a:t>Итоги реализации Плана мероприятий по росту доходов, оптимизации расходов и сокращению (поддержанию на безопасном уровне) муниципального долга бюджета городского округа город Урай на 2024 год и на плановый период 20</a:t>
            </a:r>
            <a:r>
              <a:rPr lang="en-US" sz="1400" dirty="0">
                <a:latin typeface="Oswald" charset="-52"/>
                <a:cs typeface="Times New Roman Cyr" pitchFamily="18" charset="0"/>
              </a:rPr>
              <a:t>2</a:t>
            </a:r>
            <a:r>
              <a:rPr lang="ru-RU" sz="1400" dirty="0">
                <a:latin typeface="Oswald" charset="-52"/>
                <a:cs typeface="Times New Roman Cyr" pitchFamily="18" charset="0"/>
              </a:rPr>
              <a:t>5 и 2026 годов, утвержден постановлением от 29.01.2024 №111 «О мерах по реализации решения Думы города Урай от 29.11.20</a:t>
            </a:r>
            <a:r>
              <a:rPr lang="en-US" sz="1400" dirty="0">
                <a:latin typeface="Oswald" charset="-52"/>
                <a:cs typeface="Times New Roman Cyr" pitchFamily="18" charset="0"/>
              </a:rPr>
              <a:t>2</a:t>
            </a:r>
            <a:r>
              <a:rPr lang="ru-RU" sz="1400" dirty="0">
                <a:latin typeface="Oswald" charset="-52"/>
                <a:cs typeface="Times New Roman Cyr" pitchFamily="18" charset="0"/>
              </a:rPr>
              <a:t>3 №88 «О бюджете городского округа Урай</a:t>
            </a:r>
            <a:r>
              <a:rPr lang="en-US" sz="1400" dirty="0">
                <a:latin typeface="Oswald" charset="-52"/>
                <a:cs typeface="Times New Roman Cyr" pitchFamily="18" charset="0"/>
              </a:rPr>
              <a:t> </a:t>
            </a:r>
            <a:r>
              <a:rPr lang="ru-RU" sz="1400" dirty="0">
                <a:latin typeface="Oswald" charset="-52"/>
                <a:cs typeface="Times New Roman Cyr" pitchFamily="18" charset="0"/>
              </a:rPr>
              <a:t>Ханты-Мансийского автономного округа - </a:t>
            </a:r>
            <a:r>
              <a:rPr lang="ru-RU" sz="1400" dirty="0" err="1">
                <a:latin typeface="Oswald" charset="-52"/>
                <a:cs typeface="Times New Roman Cyr" pitchFamily="18" charset="0"/>
              </a:rPr>
              <a:t>Югры</a:t>
            </a:r>
            <a:r>
              <a:rPr lang="ru-RU" sz="1400" dirty="0">
                <a:latin typeface="Oswald" charset="-52"/>
                <a:cs typeface="Times New Roman Cyr" pitchFamily="18" charset="0"/>
              </a:rPr>
              <a:t> на 2024 год и на плановый период 2025 и 2026 годов»</a:t>
            </a:r>
          </a:p>
        </p:txBody>
      </p:sp>
      <p:graphicFrame>
        <p:nvGraphicFramePr>
          <p:cNvPr id="15" name="Таблица 14"/>
          <p:cNvGraphicFramePr>
            <a:graphicFrameLocks noGrp="1"/>
          </p:cNvGraphicFramePr>
          <p:nvPr/>
        </p:nvGraphicFramePr>
        <p:xfrm>
          <a:off x="304800" y="2057400"/>
          <a:ext cx="11582400" cy="3429000"/>
        </p:xfrm>
        <a:graphic>
          <a:graphicData uri="http://schemas.openxmlformats.org/drawingml/2006/table">
            <a:tbl>
              <a:tblPr>
                <a:effectLst>
                  <a:outerShdw blurRad="50800" dist="50800" dir="5400000" algn="ctr" rotWithShape="0">
                    <a:schemeClr val="accent1">
                      <a:lumMod val="20000"/>
                      <a:lumOff val="80000"/>
                    </a:schemeClr>
                  </a:outerShdw>
                </a:effectLst>
              </a:tblPr>
              <a:tblGrid>
                <a:gridCol w="7285703">
                  <a:extLst>
                    <a:ext uri="{9D8B030D-6E8A-4147-A177-3AD203B41FA5}">
                      <a16:colId xmlns:a16="http://schemas.microsoft.com/office/drawing/2014/main" xmlns="" val="20000"/>
                    </a:ext>
                  </a:extLst>
                </a:gridCol>
                <a:gridCol w="4296697">
                  <a:extLst>
                    <a:ext uri="{9D8B030D-6E8A-4147-A177-3AD203B41FA5}">
                      <a16:colId xmlns:a16="http://schemas.microsoft.com/office/drawing/2014/main" xmlns="" val="20001"/>
                    </a:ext>
                  </a:extLst>
                </a:gridCol>
              </a:tblGrid>
              <a:tr h="457200">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ru-RU" sz="1400" b="1" dirty="0">
                          <a:solidFill>
                            <a:schemeClr val="tx1"/>
                          </a:solidFill>
                          <a:latin typeface="Oswald" charset="-52"/>
                          <a:cs typeface="Times New Roman Cyr" pitchFamily="18" charset="0"/>
                        </a:rPr>
                        <a:t>Наименование мероприятий</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0"/>
                        </a:spcAft>
                      </a:pPr>
                      <a:r>
                        <a:rPr lang="ru-RU" sz="1400" b="1" dirty="0">
                          <a:solidFill>
                            <a:schemeClr val="tx1"/>
                          </a:solidFill>
                          <a:latin typeface="Oswald" charset="-52"/>
                          <a:cs typeface="Times New Roman Cyr" pitchFamily="18" charset="0"/>
                        </a:rPr>
                        <a:t>Бюджетный эффект от реализации мероприятий</a:t>
                      </a:r>
                      <a:r>
                        <a:rPr lang="ru-RU" sz="1400" b="1" baseline="0" dirty="0">
                          <a:solidFill>
                            <a:schemeClr val="tx1"/>
                          </a:solidFill>
                          <a:latin typeface="Oswald" charset="-52"/>
                          <a:cs typeface="Times New Roman Cyr" pitchFamily="18" charset="0"/>
                        </a:rPr>
                        <a:t> за 2024 год (тыс.рублей)</a:t>
                      </a:r>
                      <a:endParaRPr lang="ru-RU" sz="1400" b="1" dirty="0">
                        <a:solidFill>
                          <a:schemeClr val="tx1"/>
                        </a:solidFill>
                        <a:latin typeface="Oswald" charset="-52"/>
                        <a:ea typeface="Times New Roman"/>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xmlns="" val="10000"/>
                  </a:ext>
                </a:extLst>
              </a:tr>
              <a:tr h="228600">
                <a:tc gridSpan="2">
                  <a:txBody>
                    <a:bodyPr/>
                    <a:lstStyle/>
                    <a:p>
                      <a:pPr marL="342900" marR="0" indent="-342900" algn="ctr" defTabSz="914400" rtl="0" eaLnBrk="1" fontAlgn="auto" latinLnBrk="0" hangingPunct="1">
                        <a:lnSpc>
                          <a:spcPct val="100000"/>
                        </a:lnSpc>
                        <a:spcBef>
                          <a:spcPts val="0"/>
                        </a:spcBef>
                        <a:spcAft>
                          <a:spcPts val="0"/>
                        </a:spcAft>
                        <a:buClrTx/>
                        <a:buSzTx/>
                        <a:buFontTx/>
                        <a:buAutoNum type="arabicPeriod"/>
                        <a:tabLst/>
                        <a:defRPr/>
                      </a:pPr>
                      <a:r>
                        <a:rPr lang="ru-RU" sz="1400" b="1" dirty="0">
                          <a:solidFill>
                            <a:schemeClr val="tx1"/>
                          </a:solidFill>
                          <a:latin typeface="Oswald" charset="-52"/>
                          <a:cs typeface="Times New Roman Cyr" pitchFamily="18" charset="0"/>
                        </a:rPr>
                        <a:t>Мероприятия по росту доходов бюджета городского округа Урай</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endParaRPr lang="ru-RU"/>
                    </a:p>
                  </a:txBody>
                  <a:tcPr/>
                </a:tc>
                <a:extLst>
                  <a:ext uri="{0D108BD9-81ED-4DB2-BD59-A6C34878D82A}">
                    <a16:rowId xmlns:a16="http://schemas.microsoft.com/office/drawing/2014/main" xmlns="" val="10001"/>
                  </a:ext>
                </a:extLst>
              </a:tr>
              <a:tr h="4572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latin typeface="Oswald" charset="-52"/>
                          <a:cs typeface="Times New Roman Cyr" pitchFamily="18" charset="0"/>
                        </a:rPr>
                        <a:t>Мероприятия, осуществляемые в целях поддержки и стимулирования субъектов малого и среднего предпринимательства города Урай</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ru-RU" sz="1400" dirty="0">
                          <a:solidFill>
                            <a:schemeClr val="tx1"/>
                          </a:solidFill>
                          <a:latin typeface="Oswald" charset="-52"/>
                          <a:cs typeface="Times New Roman Cyr" pitchFamily="18" charset="0"/>
                        </a:rPr>
                        <a:t>25 816,1</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2"/>
                  </a:ext>
                </a:extLst>
              </a:tr>
              <a:tr h="685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latin typeface="Oswald" charset="-52"/>
                          <a:cs typeface="Times New Roman Cyr" pitchFamily="18" charset="0"/>
                        </a:rPr>
                        <a:t>Мероприятия, направленные на ликвидацию задолженности юридических и физических лиц, в том числе субъектов малого и среднего предпринимательства города Урай, в целях увеличения налоговых поступлений в бюджет городского округа </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ru-RU" sz="1400" dirty="0">
                          <a:solidFill>
                            <a:schemeClr val="tx1"/>
                          </a:solidFill>
                          <a:latin typeface="Oswald" charset="-52"/>
                          <a:cs typeface="Times New Roman Cyr" pitchFamily="18" charset="0"/>
                        </a:rPr>
                        <a:t>4 406,1</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3"/>
                  </a:ext>
                </a:extLst>
              </a:tr>
              <a:tr h="685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latin typeface="Oswald" charset="-52"/>
                          <a:cs typeface="Times New Roman Cyr" pitchFamily="18" charset="0"/>
                        </a:rPr>
                        <a:t>Сокращение дебиторской задолженности и проведение разъяснительной работы с арендаторами и пользователями муниципального имущества города Урай о целесообразности своевременной уплаты  неналоговых платежей </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ru-RU" sz="1400" dirty="0">
                          <a:solidFill>
                            <a:schemeClr val="tx1"/>
                          </a:solidFill>
                          <a:latin typeface="Oswald" charset="-52"/>
                          <a:cs typeface="Times New Roman Cyr" pitchFamily="18" charset="0"/>
                        </a:rPr>
                        <a:t>910,9</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4"/>
                  </a:ext>
                </a:extLst>
              </a:tr>
              <a:tr h="4572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latin typeface="Oswald" charset="-52"/>
                          <a:cs typeface="Times New Roman Cyr" pitchFamily="18" charset="0"/>
                        </a:rPr>
                        <a:t>Проведение мероприятий, связанных с взысканием штрафов, назначенных в результате применения мер административной ответственности</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ru-RU" sz="1400" dirty="0">
                          <a:solidFill>
                            <a:schemeClr val="tx1"/>
                          </a:solidFill>
                          <a:latin typeface="Oswald" charset="-52"/>
                          <a:cs typeface="Times New Roman Cyr" pitchFamily="18" charset="0"/>
                        </a:rPr>
                        <a:t>144,7</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5"/>
                  </a:ext>
                </a:extLst>
              </a:tr>
              <a:tr h="4572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400" b="1" dirty="0">
                        <a:solidFill>
                          <a:schemeClr val="tx1"/>
                        </a:solidFill>
                        <a:latin typeface="Oswald" charset="-52"/>
                        <a:cs typeface="Times New Roman Cyr"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400" b="1" dirty="0">
                          <a:solidFill>
                            <a:schemeClr val="tx1"/>
                          </a:solidFill>
                          <a:latin typeface="Oswald" charset="-52"/>
                          <a:cs typeface="Times New Roman Cyr" pitchFamily="18" charset="0"/>
                        </a:rPr>
                        <a:t>Итого</a:t>
                      </a:r>
                      <a:endParaRPr lang="ru-RU" sz="1400" b="1" dirty="0">
                        <a:solidFill>
                          <a:schemeClr val="tx1"/>
                        </a:solidFill>
                        <a:latin typeface="Oswald" charset="-52"/>
                        <a:ea typeface="Times New Roman"/>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ru-RU" sz="1400" b="1" dirty="0">
                          <a:solidFill>
                            <a:schemeClr val="tx1"/>
                          </a:solidFill>
                          <a:latin typeface="Oswald" charset="-52"/>
                          <a:cs typeface="Times New Roman Cyr" pitchFamily="18" charset="0"/>
                        </a:rPr>
                        <a:t>31 277,8</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6"/>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nvGraphicFramePr>
        <p:xfrm>
          <a:off x="304800" y="1142999"/>
          <a:ext cx="11582400" cy="4697796"/>
        </p:xfrm>
        <a:graphic>
          <a:graphicData uri="http://schemas.openxmlformats.org/drawingml/2006/table">
            <a:tbl>
              <a:tblPr firstRow="1" bandRow="1">
                <a:tableStyleId>{5C22544A-7EE6-4342-B048-85BDC9FD1C3A}</a:tableStyleId>
              </a:tblPr>
              <a:tblGrid>
                <a:gridCol w="6796285">
                  <a:extLst>
                    <a:ext uri="{9D8B030D-6E8A-4147-A177-3AD203B41FA5}">
                      <a16:colId xmlns:a16="http://schemas.microsoft.com/office/drawing/2014/main" xmlns="" val="20000"/>
                    </a:ext>
                  </a:extLst>
                </a:gridCol>
                <a:gridCol w="4786115">
                  <a:extLst>
                    <a:ext uri="{9D8B030D-6E8A-4147-A177-3AD203B41FA5}">
                      <a16:colId xmlns:a16="http://schemas.microsoft.com/office/drawing/2014/main" xmlns="" val="20001"/>
                    </a:ext>
                  </a:extLst>
                </a:gridCol>
              </a:tblGrid>
              <a:tr h="502255">
                <a:tc>
                  <a:txBody>
                    <a:bodyPr/>
                    <a:lstStyle/>
                    <a:p>
                      <a:pPr algn="ctr"/>
                      <a:r>
                        <a:rPr lang="ru-RU" sz="1400" dirty="0">
                          <a:solidFill>
                            <a:schemeClr val="tx1"/>
                          </a:solidFill>
                          <a:latin typeface="Oswald" charset="-52"/>
                          <a:cs typeface="Times New Roman Cyr" pitchFamily="18" charset="0"/>
                        </a:rPr>
                        <a:t>Наименование мероприятий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r>
                        <a:rPr lang="ru-RU" sz="1400" dirty="0">
                          <a:solidFill>
                            <a:schemeClr val="tx1"/>
                          </a:solidFill>
                          <a:latin typeface="Oswald" charset="-52"/>
                          <a:cs typeface="Times New Roman Cyr" pitchFamily="18" charset="0"/>
                        </a:rPr>
                        <a:t>Бюджетный эффект от реализации мероприятий</a:t>
                      </a:r>
                      <a:r>
                        <a:rPr lang="ru-RU" sz="1400" baseline="0" dirty="0">
                          <a:solidFill>
                            <a:schemeClr val="tx1"/>
                          </a:solidFill>
                          <a:latin typeface="Oswald" charset="-52"/>
                          <a:cs typeface="Times New Roman Cyr" pitchFamily="18" charset="0"/>
                        </a:rPr>
                        <a:t> за 2023 год (тыс.рублей)</a:t>
                      </a:r>
                      <a:endParaRPr lang="ru-RU" sz="1400" dirty="0">
                        <a:solidFill>
                          <a:schemeClr val="tx1"/>
                        </a:solidFill>
                        <a:latin typeface="Oswald" charset="-52"/>
                        <a:cs typeface="Times New Roman Cyr"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xmlns="" val="10000"/>
                  </a:ext>
                </a:extLst>
              </a:tr>
              <a:tr h="295444">
                <a:tc gridSpan="2">
                  <a:txBody>
                    <a:bodyPr/>
                    <a:lstStyle/>
                    <a:p>
                      <a:pPr algn="ctr"/>
                      <a:r>
                        <a:rPr lang="ru-RU" sz="1400" b="1" dirty="0">
                          <a:solidFill>
                            <a:schemeClr val="tx1"/>
                          </a:solidFill>
                          <a:latin typeface="Oswald" charset="-52"/>
                          <a:cs typeface="Times New Roman Cyr" pitchFamily="18" charset="0"/>
                        </a:rPr>
                        <a:t>2. Мероприятия по оптимизации расходов бюджета муниципального образования: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lang="ru-RU"/>
                    </a:p>
                  </a:txBody>
                  <a:tcPr/>
                </a:tc>
                <a:extLst>
                  <a:ext uri="{0D108BD9-81ED-4DB2-BD59-A6C34878D82A}">
                    <a16:rowId xmlns:a16="http://schemas.microsoft.com/office/drawing/2014/main" xmlns="" val="10001"/>
                  </a:ext>
                </a:extLst>
              </a:tr>
              <a:tr h="502255">
                <a:tc>
                  <a:txBody>
                    <a:bodyPr/>
                    <a:lstStyle/>
                    <a:p>
                      <a:r>
                        <a:rPr lang="ru-RU" sz="1400" b="0" i="0" dirty="0">
                          <a:solidFill>
                            <a:schemeClr val="tx1"/>
                          </a:solidFill>
                          <a:latin typeface="Oswald" charset="-52"/>
                          <a:cs typeface="Times New Roman Cyr" pitchFamily="18" charset="0"/>
                        </a:rPr>
                        <a:t>Оптимизация, сокращение расходов бюджета городского округа за исключением межбюджетных трансфертов, в том числе</a:t>
                      </a:r>
                      <a:r>
                        <a:rPr lang="en-US" sz="1400" b="0" i="0" dirty="0">
                          <a:solidFill>
                            <a:schemeClr val="tx1"/>
                          </a:solidFill>
                          <a:latin typeface="Oswald" charset="-52"/>
                          <a:cs typeface="Times New Roman Cyr" pitchFamily="18" charset="0"/>
                        </a:rPr>
                        <a:t>:</a:t>
                      </a:r>
                      <a:endParaRPr lang="ru-RU" sz="1400" b="0" i="0" dirty="0">
                        <a:solidFill>
                          <a:schemeClr val="tx1"/>
                        </a:solidFill>
                        <a:latin typeface="Oswald" charset="-52"/>
                        <a:cs typeface="Times New Roman Cyr"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ru-RU" sz="1400" b="0" i="0" dirty="0">
                          <a:solidFill>
                            <a:schemeClr val="tx1"/>
                          </a:solidFill>
                          <a:latin typeface="Oswald" charset="-52"/>
                          <a:cs typeface="Times New Roman Cyr" pitchFamily="18" charset="0"/>
                        </a:rPr>
                        <a:t>50 942,7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02"/>
                  </a:ext>
                </a:extLst>
              </a:tr>
              <a:tr h="915877">
                <a:tc>
                  <a:txBody>
                    <a:bodyPr/>
                    <a:lstStyle/>
                    <a:p>
                      <a:r>
                        <a:rPr lang="ru-RU" sz="1400" i="1" dirty="0">
                          <a:solidFill>
                            <a:schemeClr val="tx1"/>
                          </a:solidFill>
                          <a:latin typeface="Oswald" charset="-52"/>
                          <a:cs typeface="Times New Roman Cyr" pitchFamily="18" charset="0"/>
                        </a:rPr>
                        <a:t>оптимизация бюджетных ассигнований на закупку товаров, работ и услуг, в том числе в целях повышения эффективности осуществления закупок, обоснованности цен, контрактов, комплектности и технических характеристик, проведении экспертизы поставленного товара, результатов выполненной работы, оказанной услуги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endParaRPr lang="ru-RU" sz="1400" i="1" dirty="0">
                        <a:solidFill>
                          <a:schemeClr val="tx1"/>
                        </a:solidFill>
                        <a:latin typeface="Oswald" charset="-52"/>
                        <a:cs typeface="Times New Roman Cyr" pitchFamily="18" charset="0"/>
                      </a:endParaRPr>
                    </a:p>
                    <a:p>
                      <a:pPr algn="ctr"/>
                      <a:endParaRPr lang="ru-RU" sz="1400" i="1" dirty="0">
                        <a:solidFill>
                          <a:schemeClr val="tx1"/>
                        </a:solidFill>
                        <a:latin typeface="Oswald" charset="-52"/>
                        <a:cs typeface="Times New Roman Cyr" pitchFamily="18" charset="0"/>
                      </a:endParaRPr>
                    </a:p>
                    <a:p>
                      <a:pPr algn="ctr"/>
                      <a:r>
                        <a:rPr lang="ru-RU" sz="1400" i="1" dirty="0">
                          <a:solidFill>
                            <a:schemeClr val="tx1"/>
                          </a:solidFill>
                          <a:latin typeface="Oswald" charset="-52"/>
                          <a:cs typeface="Times New Roman Cyr" pitchFamily="18" charset="0"/>
                        </a:rPr>
                        <a:t>41 678,7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03"/>
                  </a:ext>
                </a:extLst>
              </a:tr>
              <a:tr h="552516">
                <a:tc>
                  <a:txBody>
                    <a:bodyPr/>
                    <a:lstStyle/>
                    <a:p>
                      <a:r>
                        <a:rPr lang="ru-RU" sz="1400" i="1" dirty="0">
                          <a:solidFill>
                            <a:schemeClr val="tx1"/>
                          </a:solidFill>
                          <a:latin typeface="Oswald" charset="-52"/>
                          <a:cs typeface="Times New Roman Cyr" pitchFamily="18" charset="0"/>
                        </a:rPr>
                        <a:t>оптимизация лимитов потребления топливно-энергетических ресурсов муниципальными учреждениями, обеспечение </a:t>
                      </a:r>
                      <a:r>
                        <a:rPr lang="ru-RU" sz="1400" i="1" dirty="0" err="1">
                          <a:solidFill>
                            <a:schemeClr val="tx1"/>
                          </a:solidFill>
                          <a:latin typeface="Oswald" charset="-52"/>
                          <a:cs typeface="Times New Roman Cyr" pitchFamily="18" charset="0"/>
                        </a:rPr>
                        <a:t>энергоэффективности</a:t>
                      </a:r>
                      <a:r>
                        <a:rPr lang="ru-RU" sz="1400" i="1" dirty="0">
                          <a:solidFill>
                            <a:schemeClr val="tx1"/>
                          </a:solidFill>
                          <a:latin typeface="Oswald" charset="-52"/>
                          <a:cs typeface="Times New Roman Cyr" pitchFamily="18" charset="0"/>
                        </a:rPr>
                        <a:t> в бюджетном секторе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endParaRPr lang="ru-RU" sz="1400" i="1" dirty="0">
                        <a:solidFill>
                          <a:schemeClr val="tx1"/>
                        </a:solidFill>
                        <a:latin typeface="Oswald" charset="-52"/>
                        <a:cs typeface="Times New Roman Cyr" pitchFamily="18" charset="0"/>
                      </a:endParaRPr>
                    </a:p>
                    <a:p>
                      <a:pPr algn="ctr"/>
                      <a:r>
                        <a:rPr lang="ru-RU" sz="1400" i="1" dirty="0">
                          <a:solidFill>
                            <a:schemeClr val="tx1"/>
                          </a:solidFill>
                          <a:latin typeface="Oswald" charset="-52"/>
                          <a:cs typeface="Times New Roman Cyr" pitchFamily="18" charset="0"/>
                        </a:rPr>
                        <a:t>7721,7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04"/>
                  </a:ext>
                </a:extLst>
              </a:tr>
              <a:tr h="514285">
                <a:tc>
                  <a:txBody>
                    <a:bodyPr/>
                    <a:lstStyle/>
                    <a:p>
                      <a:r>
                        <a:rPr lang="ru-RU" sz="1400" b="0" i="0" dirty="0">
                          <a:solidFill>
                            <a:schemeClr val="tx1"/>
                          </a:solidFill>
                          <a:latin typeface="Oswald" charset="-52"/>
                          <a:cs typeface="Times New Roman Cyr" pitchFamily="18" charset="0"/>
                        </a:rPr>
                        <a:t>оптимизация штатной численности муниципальных учреждений дополнительного образования в сфере физической культуры и спорта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endParaRPr lang="ru-RU" sz="1400" b="1" i="1" dirty="0">
                        <a:solidFill>
                          <a:schemeClr val="tx1"/>
                        </a:solidFill>
                        <a:latin typeface="Oswald" charset="-52"/>
                        <a:cs typeface="Times New Roman Cyr" pitchFamily="18" charset="0"/>
                      </a:endParaRPr>
                    </a:p>
                    <a:p>
                      <a:pPr algn="ctr"/>
                      <a:r>
                        <a:rPr lang="ru-RU" sz="1400" b="0" i="0" dirty="0">
                          <a:solidFill>
                            <a:schemeClr val="tx1"/>
                          </a:solidFill>
                          <a:latin typeface="Oswald" charset="-52"/>
                          <a:cs typeface="Times New Roman Cyr" pitchFamily="18" charset="0"/>
                        </a:rPr>
                        <a:t>1542,3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05"/>
                  </a:ext>
                </a:extLst>
              </a:tr>
              <a:tr h="295444">
                <a:tc gridSpan="2">
                  <a:txBody>
                    <a:bodyPr/>
                    <a:lstStyle/>
                    <a:p>
                      <a:pPr algn="ctr"/>
                      <a:r>
                        <a:rPr lang="ru-RU" sz="1400" b="1" dirty="0">
                          <a:solidFill>
                            <a:schemeClr val="tx1"/>
                          </a:solidFill>
                          <a:latin typeface="Oswald" charset="-52"/>
                          <a:cs typeface="Times New Roman Cyr" pitchFamily="18" charset="0"/>
                        </a:rPr>
                        <a:t>3. Мероприятия по сокращению муниципального долга и расходов на его обслуживание:</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endParaRPr lang="ru-RU"/>
                    </a:p>
                  </a:txBody>
                  <a:tcPr/>
                </a:tc>
                <a:extLst>
                  <a:ext uri="{0D108BD9-81ED-4DB2-BD59-A6C34878D82A}">
                    <a16:rowId xmlns:a16="http://schemas.microsoft.com/office/drawing/2014/main" xmlns="" val="10006"/>
                  </a:ext>
                </a:extLst>
              </a:tr>
              <a:tr h="710376">
                <a:tc>
                  <a:txBody>
                    <a:bodyPr/>
                    <a:lstStyle/>
                    <a:p>
                      <a:r>
                        <a:rPr lang="ru-RU" sz="1400" b="0" i="0" dirty="0">
                          <a:solidFill>
                            <a:schemeClr val="tx1"/>
                          </a:solidFill>
                          <a:latin typeface="Oswald" charset="-52"/>
                          <a:cs typeface="Times New Roman Cyr" pitchFamily="18" charset="0"/>
                        </a:rPr>
                        <a:t>Установление предельного годового объема расходов на обслуживание муниципального долга не более 1,0 % от общего годового объема расходов бюджета городского округа, за исключением расходов, осуществляемых за счет субвенций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endParaRPr lang="ru-RU" sz="1400" b="0" i="0" dirty="0">
                        <a:solidFill>
                          <a:schemeClr val="tx1"/>
                        </a:solidFill>
                        <a:latin typeface="Oswald" charset="-52"/>
                        <a:cs typeface="Times New Roman Cyr" pitchFamily="18" charset="0"/>
                      </a:endParaRPr>
                    </a:p>
                    <a:p>
                      <a:pPr algn="ctr"/>
                      <a:r>
                        <a:rPr lang="ru-RU" sz="1400" b="0" i="0" dirty="0">
                          <a:solidFill>
                            <a:schemeClr val="tx1"/>
                          </a:solidFill>
                          <a:latin typeface="Oswald" charset="-52"/>
                          <a:cs typeface="Times New Roman Cyr" pitchFamily="18" charset="0"/>
                        </a:rPr>
                        <a:t>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07"/>
                  </a:ext>
                </a:extLst>
              </a:tr>
              <a:tr h="295444">
                <a:tc>
                  <a:txBody>
                    <a:bodyPr/>
                    <a:lstStyle/>
                    <a:p>
                      <a:r>
                        <a:rPr lang="ru-RU" sz="1400" b="1" dirty="0">
                          <a:solidFill>
                            <a:schemeClr val="tx1"/>
                          </a:solidFill>
                          <a:latin typeface="Oswald" charset="-52"/>
                          <a:cs typeface="Times New Roman Cyr" pitchFamily="18" charset="0"/>
                        </a:rPr>
                        <a:t>Итого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ru-RU" sz="1400" b="1" dirty="0">
                          <a:solidFill>
                            <a:schemeClr val="tx1"/>
                          </a:solidFill>
                          <a:latin typeface="Oswald" charset="-52"/>
                          <a:cs typeface="Times New Roman Cyr" pitchFamily="18" charset="0"/>
                        </a:rPr>
                        <a:t>50942,7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08"/>
                  </a:ext>
                </a:extLst>
              </a:tr>
            </a:tbl>
          </a:graphicData>
        </a:graphic>
      </p:graphicFrame>
      <p:sp>
        <p:nvSpPr>
          <p:cNvPr id="8" name="TextBox 7"/>
          <p:cNvSpPr txBox="1"/>
          <p:nvPr/>
        </p:nvSpPr>
        <p:spPr>
          <a:xfrm>
            <a:off x="10287000" y="762000"/>
            <a:ext cx="1574470" cy="276999"/>
          </a:xfrm>
          <a:prstGeom prst="rect">
            <a:avLst/>
          </a:prstGeom>
          <a:noFill/>
        </p:spPr>
        <p:txBody>
          <a:bodyPr wrap="none" rtlCol="0">
            <a:spAutoFit/>
          </a:bodyPr>
          <a:lstStyle/>
          <a:p>
            <a:r>
              <a:rPr lang="ru-RU" sz="1200" dirty="0">
                <a:latin typeface="Oswald" charset="-52"/>
              </a:rPr>
              <a:t>(продолжение таблицы)</a:t>
            </a:r>
          </a:p>
        </p:txBody>
      </p:sp>
      <p:pic>
        <p:nvPicPr>
          <p:cNvPr id="10"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304800" y="76200"/>
            <a:ext cx="9525000" cy="609600"/>
          </a:xfrm>
          <a:prstGeom prst="rect">
            <a:avLst/>
          </a:prstGeom>
          <a:noFill/>
        </p:spPr>
      </p:pic>
      <p:sp>
        <p:nvSpPr>
          <p:cNvPr id="12" name="Прямоугольник 11"/>
          <p:cNvSpPr/>
          <p:nvPr/>
        </p:nvSpPr>
        <p:spPr>
          <a:xfrm>
            <a:off x="304800" y="228600"/>
            <a:ext cx="10896600" cy="369332"/>
          </a:xfrm>
          <a:prstGeom prst="rect">
            <a:avLst/>
          </a:prstGeom>
        </p:spPr>
        <p:txBody>
          <a:bodyPr wrap="square">
            <a:spAutoFit/>
          </a:bodyPr>
          <a:lstStyle/>
          <a:p>
            <a:r>
              <a:rPr lang="ru-RU" dirty="0">
                <a:solidFill>
                  <a:schemeClr val="bg1"/>
                </a:solidFill>
                <a:latin typeface="Oswald" charset="-52"/>
                <a:cs typeface="Times New Roman Cyr" pitchFamily="18" charset="0"/>
              </a:rPr>
              <a:t>Меры, направленные в 2024 году на эффективность бюджетных расходов и сокращение долговой нагрузки</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0"/>
            <a:ext cx="8999984" cy="762000"/>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353800" y="-76200"/>
            <a:ext cx="686923" cy="900000"/>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7620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152400" y="152400"/>
            <a:ext cx="8305800" cy="609600"/>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0" y="76200"/>
            <a:ext cx="547931" cy="720000"/>
          </a:xfrm>
          <a:prstGeom prst="rect">
            <a:avLst/>
          </a:prstGeom>
          <a:noFill/>
          <a:ln w="9525">
            <a:noFill/>
            <a:miter lim="800000"/>
            <a:headEnd/>
            <a:tailEnd/>
          </a:ln>
        </p:spPr>
      </p:pic>
      <p:graphicFrame>
        <p:nvGraphicFramePr>
          <p:cNvPr id="9" name="Таблица 8"/>
          <p:cNvGraphicFramePr>
            <a:graphicFrameLocks noGrp="1"/>
          </p:cNvGraphicFramePr>
          <p:nvPr>
            <p:extLst>
              <p:ext uri="{D42A27DB-BD31-4B8C-83A1-F6EECF244321}">
                <p14:modId xmlns:p14="http://schemas.microsoft.com/office/powerpoint/2010/main" xmlns="" val="1958300105"/>
              </p:ext>
            </p:extLst>
          </p:nvPr>
        </p:nvGraphicFramePr>
        <p:xfrm>
          <a:off x="304800" y="991489"/>
          <a:ext cx="11582400" cy="5633444"/>
        </p:xfrm>
        <a:graphic>
          <a:graphicData uri="http://schemas.openxmlformats.org/drawingml/2006/table">
            <a:tbl>
              <a:tblPr>
                <a:effectLst>
                  <a:outerShdw blurRad="50800" dist="50800" dir="5400000" algn="ctr" rotWithShape="0">
                    <a:schemeClr val="accent1">
                      <a:lumMod val="20000"/>
                      <a:lumOff val="80000"/>
                    </a:schemeClr>
                  </a:outerShdw>
                </a:effectLst>
              </a:tblPr>
              <a:tblGrid>
                <a:gridCol w="5316512">
                  <a:extLst>
                    <a:ext uri="{9D8B030D-6E8A-4147-A177-3AD203B41FA5}">
                      <a16:colId xmlns:a16="http://schemas.microsoft.com/office/drawing/2014/main" xmlns="" val="20000"/>
                    </a:ext>
                  </a:extLst>
                </a:gridCol>
                <a:gridCol w="2183566">
                  <a:extLst>
                    <a:ext uri="{9D8B030D-6E8A-4147-A177-3AD203B41FA5}">
                      <a16:colId xmlns:a16="http://schemas.microsoft.com/office/drawing/2014/main" xmlns="" val="20001"/>
                    </a:ext>
                  </a:extLst>
                </a:gridCol>
                <a:gridCol w="2088629">
                  <a:extLst>
                    <a:ext uri="{9D8B030D-6E8A-4147-A177-3AD203B41FA5}">
                      <a16:colId xmlns:a16="http://schemas.microsoft.com/office/drawing/2014/main" xmlns="" val="20002"/>
                    </a:ext>
                  </a:extLst>
                </a:gridCol>
                <a:gridCol w="1993693">
                  <a:extLst>
                    <a:ext uri="{9D8B030D-6E8A-4147-A177-3AD203B41FA5}">
                      <a16:colId xmlns:a16="http://schemas.microsoft.com/office/drawing/2014/main" xmlns="" val="20003"/>
                    </a:ext>
                  </a:extLst>
                </a:gridCol>
              </a:tblGrid>
              <a:tr h="398438">
                <a:tc>
                  <a:txBody>
                    <a:bodyPr/>
                    <a:lstStyle/>
                    <a:p>
                      <a:pPr algn="ctr">
                        <a:lnSpc>
                          <a:spcPct val="150000"/>
                        </a:lnSpc>
                        <a:spcAft>
                          <a:spcPts val="0"/>
                        </a:spcAft>
                      </a:pPr>
                      <a:r>
                        <a:rPr lang="ru-RU" sz="1600" b="0" i="1" dirty="0">
                          <a:solidFill>
                            <a:schemeClr val="tx1"/>
                          </a:solidFill>
                          <a:latin typeface="Oswald" charset="-52"/>
                          <a:ea typeface="Times New Roman"/>
                          <a:cs typeface="Times New Roman Cyr" pitchFamily="18" charset="0"/>
                        </a:rPr>
                        <a:t>Наименование</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ДОХОДЫ</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РАСХОДЫ</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Дефицит (-)/ </a:t>
                      </a:r>
                    </a:p>
                    <a:p>
                      <a:pPr algn="ctr">
                        <a:spcAft>
                          <a:spcPts val="0"/>
                        </a:spcAft>
                      </a:pPr>
                      <a:r>
                        <a:rPr lang="ru-RU" sz="1600" b="0" i="1" dirty="0">
                          <a:solidFill>
                            <a:schemeClr val="tx1"/>
                          </a:solidFill>
                          <a:latin typeface="Oswald" charset="-52"/>
                          <a:ea typeface="Times New Roman"/>
                          <a:cs typeface="Times New Roman Cyr" pitchFamily="18" charset="0"/>
                        </a:rPr>
                        <a:t>профицит (+) </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xmlns="" val="10000"/>
                  </a:ext>
                </a:extLst>
              </a:tr>
              <a:tr h="5087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i="0" dirty="0">
                          <a:solidFill>
                            <a:schemeClr val="tx1"/>
                          </a:solidFill>
                          <a:latin typeface="Oswald" charset="-52"/>
                          <a:ea typeface="Times New Roman"/>
                          <a:cs typeface="Times New Roman Cyr" pitchFamily="18" charset="0"/>
                        </a:rPr>
                        <a:t>Первоначально утверждено решением Думы города Урай от 29</a:t>
                      </a:r>
                      <a:r>
                        <a:rPr kumimoji="0" lang="ru-RU" sz="1600" b="0" kern="1200" dirty="0">
                          <a:solidFill>
                            <a:schemeClr val="tx1"/>
                          </a:solidFill>
                          <a:latin typeface="Oswald" charset="-52"/>
                          <a:ea typeface="+mn-ea"/>
                          <a:cs typeface="Times New Roman Cyr" pitchFamily="18" charset="0"/>
                        </a:rPr>
                        <a:t>.11.2023 года №88</a:t>
                      </a:r>
                      <a:endParaRPr lang="ru-RU" sz="1600" b="0" i="0" dirty="0">
                        <a:solidFill>
                          <a:schemeClr val="tx1"/>
                        </a:solidFill>
                        <a:latin typeface="Oswald" charset="-52"/>
                        <a:ea typeface="Times New Roman"/>
                        <a:cs typeface="Times New Roman Cyr" pitchFamily="18" charset="0"/>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0" dirty="0">
                          <a:solidFill>
                            <a:schemeClr val="tx1"/>
                          </a:solidFill>
                          <a:latin typeface="Oswald" charset="-52"/>
                          <a:ea typeface="Times New Roman"/>
                          <a:cs typeface="Times New Roman Cyr" pitchFamily="18" charset="0"/>
                        </a:rPr>
                        <a:t>5 048 155,8</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0" dirty="0">
                          <a:solidFill>
                            <a:schemeClr val="tx1"/>
                          </a:solidFill>
                          <a:latin typeface="Oswald" charset="-52"/>
                          <a:ea typeface="Times New Roman"/>
                          <a:cs typeface="Times New Roman Cyr" pitchFamily="18" charset="0"/>
                        </a:rPr>
                        <a:t>5 149 860,4</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600" b="0" i="0" dirty="0">
                          <a:solidFill>
                            <a:schemeClr val="tx1"/>
                          </a:solidFill>
                          <a:latin typeface="Oswald" charset="-52"/>
                          <a:cs typeface="Times New Roman Cyr" pitchFamily="18" charset="0"/>
                        </a:rPr>
                        <a:t>-101 704,6</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1"/>
                  </a:ext>
                </a:extLst>
              </a:tr>
              <a:tr h="508728">
                <a:tc>
                  <a:txBody>
                    <a:bodyPr/>
                    <a:lstStyle/>
                    <a:p>
                      <a:pPr algn="r">
                        <a:spcAft>
                          <a:spcPts val="0"/>
                        </a:spcAft>
                      </a:pPr>
                      <a:r>
                        <a:rPr lang="ru-RU" sz="1600" b="0" i="1" dirty="0">
                          <a:solidFill>
                            <a:schemeClr val="tx1"/>
                          </a:solidFill>
                          <a:latin typeface="Oswald" charset="-52"/>
                          <a:ea typeface="Times New Roman"/>
                          <a:cs typeface="Times New Roman Cyr" pitchFamily="18" charset="0"/>
                        </a:rPr>
                        <a:t>Утверждено решением о бюджете от 22.02.2024 №6 (1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5 271 558,8</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5 631 289,3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600" b="0" i="1" dirty="0">
                          <a:solidFill>
                            <a:schemeClr val="tx1"/>
                          </a:solidFill>
                          <a:latin typeface="Oswald" charset="-52"/>
                          <a:cs typeface="Times New Roman Cyr" pitchFamily="18" charset="0"/>
                        </a:rPr>
                        <a:t>-359 730,5</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2"/>
                  </a:ext>
                </a:extLst>
              </a:tr>
              <a:tr h="236195">
                <a:tc>
                  <a:txBody>
                    <a:bodyPr/>
                    <a:lstStyle/>
                    <a:p>
                      <a:pPr algn="r">
                        <a:spcAft>
                          <a:spcPts val="0"/>
                        </a:spcAft>
                      </a:pPr>
                      <a:r>
                        <a:rPr lang="ru-RU" sz="1600" b="0" i="0" dirty="0">
                          <a:solidFill>
                            <a:schemeClr val="tx1"/>
                          </a:solidFill>
                          <a:latin typeface="Oswald" charset="-52"/>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0" dirty="0">
                          <a:solidFill>
                            <a:schemeClr val="tx1"/>
                          </a:solidFill>
                          <a:latin typeface="Oswald" charset="-52"/>
                          <a:ea typeface="Times New Roman"/>
                          <a:cs typeface="Times New Roman Cyr" pitchFamily="18" charset="0"/>
                        </a:rPr>
                        <a:t>+223 403,0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0" dirty="0">
                          <a:solidFill>
                            <a:schemeClr val="tx1"/>
                          </a:solidFill>
                          <a:latin typeface="Oswald" charset="-52"/>
                          <a:ea typeface="Times New Roman"/>
                          <a:cs typeface="Times New Roman Cyr" pitchFamily="18" charset="0"/>
                        </a:rPr>
                        <a:t>+481 428,9</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r>
                        <a:rPr lang="ru-RU" sz="1600" b="0" i="0" dirty="0">
                          <a:solidFill>
                            <a:schemeClr val="tx1"/>
                          </a:solidFill>
                          <a:latin typeface="Oswald" charset="-52"/>
                          <a:cs typeface="Times New Roman Cyr" pitchFamily="18" charset="0"/>
                        </a:rPr>
                        <a:t>-258 025,9</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03"/>
                  </a:ext>
                </a:extLst>
              </a:tr>
              <a:tr h="508728">
                <a:tc>
                  <a:txBody>
                    <a:bodyPr/>
                    <a:lstStyle/>
                    <a:p>
                      <a:pPr algn="r">
                        <a:spcAft>
                          <a:spcPts val="0"/>
                        </a:spcAft>
                      </a:pPr>
                      <a:r>
                        <a:rPr lang="ru-RU" sz="1600" b="0" i="1" dirty="0">
                          <a:solidFill>
                            <a:schemeClr val="tx1"/>
                          </a:solidFill>
                          <a:latin typeface="Oswald" charset="-52"/>
                          <a:ea typeface="Times New Roman"/>
                          <a:cs typeface="Times New Roman Cyr" pitchFamily="18" charset="0"/>
                        </a:rPr>
                        <a:t>Утверждено решением о бюджете от 24.03.2023 №16 (2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5 845 359,1</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6 205 089,6</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600" b="0" i="1" dirty="0">
                          <a:solidFill>
                            <a:schemeClr val="tx1"/>
                          </a:solidFill>
                          <a:latin typeface="Oswald" charset="-52"/>
                          <a:cs typeface="Times New Roman Cyr" pitchFamily="18" charset="0"/>
                        </a:rPr>
                        <a:t>-359 730,5</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4"/>
                  </a:ext>
                </a:extLst>
              </a:tr>
              <a:tr h="236195">
                <a:tc>
                  <a:txBody>
                    <a:bodyPr/>
                    <a:lstStyle/>
                    <a:p>
                      <a:pPr algn="r">
                        <a:spcAft>
                          <a:spcPts val="0"/>
                        </a:spcAft>
                      </a:pPr>
                      <a:r>
                        <a:rPr lang="ru-RU" sz="1600" b="0" i="1" dirty="0">
                          <a:solidFill>
                            <a:schemeClr val="tx1"/>
                          </a:solidFill>
                          <a:latin typeface="Oswald" charset="-52"/>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+573 800,3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+573 800,3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r>
                        <a:rPr lang="ru-RU" sz="1600" b="0" i="1" dirty="0">
                          <a:solidFill>
                            <a:schemeClr val="tx1"/>
                          </a:solidFill>
                          <a:latin typeface="Oswald" charset="-52"/>
                          <a:cs typeface="Times New Roman Cyr" pitchFamily="18" charset="0"/>
                        </a:rPr>
                        <a:t>0,0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05"/>
                  </a:ext>
                </a:extLst>
              </a:tr>
              <a:tr h="316967">
                <a:tc>
                  <a:txBody>
                    <a:bodyPr/>
                    <a:lstStyle/>
                    <a:p>
                      <a:pPr algn="r">
                        <a:spcAft>
                          <a:spcPts val="0"/>
                        </a:spcAft>
                      </a:pPr>
                      <a:r>
                        <a:rPr lang="ru-RU" sz="1600" b="0" i="1" dirty="0">
                          <a:solidFill>
                            <a:schemeClr val="tx1"/>
                          </a:solidFill>
                          <a:latin typeface="Oswald" charset="-52"/>
                          <a:ea typeface="Times New Roman"/>
                          <a:cs typeface="Times New Roman Cyr" pitchFamily="18" charset="0"/>
                        </a:rPr>
                        <a:t>Утверждено решением о бюджете от 23.06.2023 №47 (3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5 845 359,1</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6 205 089,6</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600" b="0" i="1" dirty="0">
                          <a:solidFill>
                            <a:schemeClr val="tx1"/>
                          </a:solidFill>
                          <a:latin typeface="Oswald" charset="-52"/>
                          <a:cs typeface="Times New Roman Cyr" pitchFamily="18" charset="0"/>
                        </a:rPr>
                        <a:t>-359 730,5</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6"/>
                  </a:ext>
                </a:extLst>
              </a:tr>
              <a:tr h="236195">
                <a:tc>
                  <a:txBody>
                    <a:bodyPr/>
                    <a:lstStyle/>
                    <a:p>
                      <a:pPr algn="r">
                        <a:spcAft>
                          <a:spcPts val="0"/>
                        </a:spcAft>
                      </a:pPr>
                      <a:r>
                        <a:rPr lang="ru-RU" sz="1600" b="0" i="1" dirty="0">
                          <a:solidFill>
                            <a:schemeClr val="tx1"/>
                          </a:solidFill>
                          <a:latin typeface="Oswald" charset="-52"/>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0,0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0,0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r>
                        <a:rPr lang="ru-RU" sz="1600" b="0" i="1" dirty="0">
                          <a:solidFill>
                            <a:schemeClr val="tx1"/>
                          </a:solidFill>
                          <a:latin typeface="Oswald" charset="-52"/>
                          <a:cs typeface="Times New Roman Cyr" pitchFamily="18" charset="0"/>
                        </a:rPr>
                        <a:t>0,0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07"/>
                  </a:ext>
                </a:extLst>
              </a:tr>
              <a:tr h="50872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ru-RU" sz="1600" b="0" i="1" dirty="0">
                          <a:solidFill>
                            <a:schemeClr val="tx1"/>
                          </a:solidFill>
                          <a:latin typeface="Oswald" charset="-52"/>
                          <a:ea typeface="Times New Roman"/>
                          <a:cs typeface="Times New Roman Cyr" pitchFamily="18" charset="0"/>
                        </a:rPr>
                        <a:t>Утверждено решением о бюджете от 26.10.2023 №73 (4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6 695 252,6</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6 962 363,0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b="0" i="1" dirty="0">
                          <a:solidFill>
                            <a:schemeClr val="tx1"/>
                          </a:solidFill>
                          <a:latin typeface="Oswald" charset="-52"/>
                          <a:cs typeface="Times New Roman Cyr" pitchFamily="18" charset="0"/>
                        </a:rPr>
                        <a:t>-267 110,4</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8"/>
                  </a:ext>
                </a:extLst>
              </a:tr>
              <a:tr h="236195">
                <a:tc>
                  <a:txBody>
                    <a:bodyPr/>
                    <a:lstStyle/>
                    <a:p>
                      <a:pPr algn="r">
                        <a:spcAft>
                          <a:spcPts val="0"/>
                        </a:spcAft>
                      </a:pPr>
                      <a:r>
                        <a:rPr lang="ru-RU" sz="1600" b="0" i="1" dirty="0">
                          <a:solidFill>
                            <a:schemeClr val="tx1"/>
                          </a:solidFill>
                          <a:latin typeface="Oswald" charset="-52"/>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+849 893,5</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+757 273,4</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r>
                        <a:rPr lang="ru-RU" sz="1600" b="0" i="1" dirty="0">
                          <a:solidFill>
                            <a:schemeClr val="tx1"/>
                          </a:solidFill>
                          <a:latin typeface="Oswald" charset="-52"/>
                          <a:cs typeface="Times New Roman Cyr" pitchFamily="18" charset="0"/>
                        </a:rPr>
                        <a:t>+92 620,1</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09"/>
                  </a:ext>
                </a:extLst>
              </a:tr>
              <a:tr h="50872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ru-RU" sz="1600" b="0" i="1" dirty="0">
                          <a:solidFill>
                            <a:schemeClr val="tx1"/>
                          </a:solidFill>
                          <a:latin typeface="Oswald" charset="-52"/>
                          <a:ea typeface="Times New Roman"/>
                          <a:cs typeface="Times New Roman Cyr" pitchFamily="18" charset="0"/>
                        </a:rPr>
                        <a:t>Утверждено решением о бюджете от 21.12.2023 №95 (5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6 825 296,9</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6 850 418,8</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600" b="0" i="1" dirty="0">
                          <a:solidFill>
                            <a:schemeClr val="tx1"/>
                          </a:solidFill>
                          <a:latin typeface="Oswald" charset="-52"/>
                          <a:cs typeface="Times New Roman Cyr" pitchFamily="18" charset="0"/>
                        </a:rPr>
                        <a:t>-25 121,9</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10"/>
                  </a:ext>
                </a:extLst>
              </a:tr>
              <a:tr h="236195">
                <a:tc>
                  <a:txBody>
                    <a:bodyPr/>
                    <a:lstStyle/>
                    <a:p>
                      <a:pPr algn="r">
                        <a:spcAft>
                          <a:spcPts val="0"/>
                        </a:spcAft>
                      </a:pPr>
                      <a:r>
                        <a:rPr lang="ru-RU" sz="1600" b="0" i="1" dirty="0">
                          <a:solidFill>
                            <a:schemeClr val="tx1"/>
                          </a:solidFill>
                          <a:latin typeface="Oswald" charset="-52"/>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130 044,3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1" dirty="0">
                          <a:solidFill>
                            <a:schemeClr val="tx1"/>
                          </a:solidFill>
                          <a:latin typeface="Oswald" charset="-52"/>
                          <a:ea typeface="Times New Roman"/>
                          <a:cs typeface="Times New Roman Cyr" pitchFamily="18" charset="0"/>
                        </a:rPr>
                        <a:t>-111 944,2</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r>
                        <a:rPr lang="ru-RU" sz="1600" b="0" i="1" dirty="0">
                          <a:solidFill>
                            <a:schemeClr val="tx1"/>
                          </a:solidFill>
                          <a:latin typeface="Oswald" charset="-52"/>
                          <a:cs typeface="Times New Roman Cyr" pitchFamily="18" charset="0"/>
                        </a:rPr>
                        <a:t>+241 988,5</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11"/>
                  </a:ext>
                </a:extLst>
              </a:tr>
              <a:tr h="254364">
                <a:tc>
                  <a:txBody>
                    <a:bodyPr/>
                    <a:lstStyle/>
                    <a:p>
                      <a:pPr algn="r">
                        <a:spcAft>
                          <a:spcPts val="0"/>
                        </a:spcAft>
                      </a:pPr>
                      <a:r>
                        <a:rPr lang="ru-RU" sz="1600" b="0" i="0" dirty="0">
                          <a:solidFill>
                            <a:schemeClr val="tx1"/>
                          </a:solidFill>
                          <a:latin typeface="Oswald" charset="-52"/>
                          <a:ea typeface="Times New Roman"/>
                          <a:cs typeface="Times New Roman Cyr" pitchFamily="18" charset="0"/>
                        </a:rPr>
                        <a:t>Изменения, вносимые в соответствии со с.217 БК, 232 БК РФ, и по основаниям в ст.5 решения Думы от 29.11.2023 №88 </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0" dirty="0">
                          <a:solidFill>
                            <a:schemeClr val="tx1"/>
                          </a:solidFill>
                          <a:latin typeface="Oswald" charset="-52"/>
                          <a:ea typeface="Times New Roman"/>
                          <a:cs typeface="Times New Roman Cyr" pitchFamily="18" charset="0"/>
                        </a:rPr>
                        <a:t>-3 599,2</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0" dirty="0">
                          <a:solidFill>
                            <a:schemeClr val="tx1"/>
                          </a:solidFill>
                          <a:latin typeface="Oswald" charset="-52"/>
                          <a:ea typeface="Times New Roman"/>
                          <a:cs typeface="Times New Roman Cyr" pitchFamily="18" charset="0"/>
                        </a:rPr>
                        <a:t>-3 599,2</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600" b="0" i="0" dirty="0">
                          <a:solidFill>
                            <a:schemeClr val="tx1"/>
                          </a:solidFill>
                          <a:latin typeface="Oswald" charset="-52"/>
                          <a:cs typeface="Times New Roman Cyr" pitchFamily="18" charset="0"/>
                        </a:rPr>
                        <a:t>0,0</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4293451998"/>
                  </a:ext>
                </a:extLst>
              </a:tr>
              <a:tr h="254364">
                <a:tc>
                  <a:txBody>
                    <a:bodyPr/>
                    <a:lstStyle/>
                    <a:p>
                      <a:pPr algn="r">
                        <a:spcAft>
                          <a:spcPts val="0"/>
                        </a:spcAft>
                      </a:pPr>
                      <a:r>
                        <a:rPr lang="ru-RU" sz="1600" b="0" i="0" dirty="0">
                          <a:solidFill>
                            <a:schemeClr val="tx1"/>
                          </a:solidFill>
                          <a:latin typeface="Oswald" charset="-52"/>
                          <a:ea typeface="Times New Roman"/>
                          <a:cs typeface="Times New Roman Cyr" pitchFamily="18" charset="0"/>
                        </a:rPr>
                        <a:t>Общие</a:t>
                      </a:r>
                      <a:r>
                        <a:rPr lang="ru-RU" sz="1600" b="0" i="0" baseline="0" dirty="0">
                          <a:solidFill>
                            <a:schemeClr val="tx1"/>
                          </a:solidFill>
                          <a:latin typeface="Oswald" charset="-52"/>
                          <a:ea typeface="Times New Roman"/>
                          <a:cs typeface="Times New Roman Cyr" pitchFamily="18" charset="0"/>
                        </a:rPr>
                        <a:t> изменения за год (+, -)</a:t>
                      </a:r>
                      <a:endParaRPr lang="ru-RU" sz="1600" b="0" i="0" dirty="0">
                        <a:solidFill>
                          <a:schemeClr val="tx1"/>
                        </a:solidFill>
                        <a:latin typeface="Oswald" charset="-52"/>
                        <a:ea typeface="Times New Roman"/>
                        <a:cs typeface="Times New Roman Cyr" pitchFamily="18" charset="0"/>
                      </a:endParaRP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0" dirty="0">
                          <a:solidFill>
                            <a:schemeClr val="tx1"/>
                          </a:solidFill>
                          <a:latin typeface="Oswald" charset="-52"/>
                          <a:ea typeface="Times New Roman"/>
                          <a:cs typeface="Times New Roman Cyr" pitchFamily="18" charset="0"/>
                        </a:rPr>
                        <a:t>+1 773 541,9</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ru-RU" sz="1600" b="0" i="0" dirty="0">
                          <a:solidFill>
                            <a:schemeClr val="tx1"/>
                          </a:solidFill>
                          <a:latin typeface="Oswald" charset="-52"/>
                          <a:ea typeface="Times New Roman"/>
                          <a:cs typeface="Times New Roman Cyr" pitchFamily="18" charset="0"/>
                        </a:rPr>
                        <a:t>+1 696 959,2</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r>
                        <a:rPr lang="ru-RU" sz="1600" b="0" i="0" dirty="0">
                          <a:solidFill>
                            <a:schemeClr val="tx1"/>
                          </a:solidFill>
                          <a:latin typeface="Oswald" charset="-52"/>
                          <a:cs typeface="Times New Roman Cyr" pitchFamily="18" charset="0"/>
                        </a:rPr>
                        <a:t>+76 582,7</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12"/>
                  </a:ext>
                </a:extLst>
              </a:tr>
              <a:tr h="323913">
                <a:tc>
                  <a:txBody>
                    <a:bodyPr/>
                    <a:lstStyle/>
                    <a:p>
                      <a:pPr algn="r">
                        <a:spcAft>
                          <a:spcPts val="0"/>
                        </a:spcAft>
                      </a:pPr>
                      <a:r>
                        <a:rPr lang="ru-RU" sz="1600" b="0" i="0" dirty="0">
                          <a:solidFill>
                            <a:schemeClr val="tx1"/>
                          </a:solidFill>
                          <a:latin typeface="Oswald" charset="-52"/>
                          <a:ea typeface="Times New Roman"/>
                          <a:cs typeface="Times New Roman Cyr" pitchFamily="18" charset="0"/>
                        </a:rPr>
                        <a:t>Уточненный</a:t>
                      </a:r>
                      <a:r>
                        <a:rPr lang="ru-RU" sz="1600" b="0" i="0" baseline="0" dirty="0">
                          <a:solidFill>
                            <a:schemeClr val="tx1"/>
                          </a:solidFill>
                          <a:latin typeface="Oswald" charset="-52"/>
                          <a:ea typeface="Times New Roman"/>
                          <a:cs typeface="Times New Roman Cyr" pitchFamily="18" charset="0"/>
                        </a:rPr>
                        <a:t> бюджет на 31.12.2024 года</a:t>
                      </a:r>
                      <a:endParaRPr lang="ru-RU" sz="1600" b="0" i="0" dirty="0">
                        <a:solidFill>
                          <a:schemeClr val="tx1"/>
                        </a:solidFill>
                        <a:latin typeface="Oswald" charset="-52"/>
                        <a:ea typeface="Times New Roman"/>
                        <a:cs typeface="Times New Roman Cyr" pitchFamily="18" charset="0"/>
                      </a:endParaRP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0" dirty="0">
                          <a:solidFill>
                            <a:schemeClr val="tx1"/>
                          </a:solidFill>
                          <a:latin typeface="Oswald" charset="-52"/>
                          <a:ea typeface="Times New Roman"/>
                          <a:cs typeface="Times New Roman Cyr" pitchFamily="18" charset="0"/>
                        </a:rPr>
                        <a:t>6 821 697,7</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600" b="0" i="0" dirty="0">
                          <a:solidFill>
                            <a:schemeClr val="tx1"/>
                          </a:solidFill>
                          <a:latin typeface="Oswald" charset="-52"/>
                          <a:ea typeface="Times New Roman"/>
                          <a:cs typeface="Times New Roman Cyr" pitchFamily="18" charset="0"/>
                        </a:rPr>
                        <a:t>6 846 819,6</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600" b="0" i="0" dirty="0">
                          <a:solidFill>
                            <a:schemeClr val="tx1"/>
                          </a:solidFill>
                          <a:latin typeface="Oswald" charset="-52"/>
                          <a:cs typeface="Times New Roman Cyr" pitchFamily="18" charset="0"/>
                        </a:rPr>
                        <a:t>-25 121,9</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13"/>
                  </a:ext>
                </a:extLst>
              </a:tr>
            </a:tbl>
          </a:graphicData>
        </a:graphic>
      </p:graphicFrame>
      <p:sp>
        <p:nvSpPr>
          <p:cNvPr id="10" name="Прямоугольник 9"/>
          <p:cNvSpPr/>
          <p:nvPr/>
        </p:nvSpPr>
        <p:spPr>
          <a:xfrm>
            <a:off x="685800" y="304800"/>
            <a:ext cx="9601200" cy="369332"/>
          </a:xfrm>
          <a:prstGeom prst="rect">
            <a:avLst/>
          </a:prstGeom>
        </p:spPr>
        <p:txBody>
          <a:bodyPr wrap="square">
            <a:spAutoFit/>
          </a:bodyPr>
          <a:lstStyle/>
          <a:p>
            <a:r>
              <a:rPr lang="ru-RU" dirty="0">
                <a:solidFill>
                  <a:schemeClr val="bg1"/>
                </a:solidFill>
                <a:latin typeface="Oswald" charset="-52"/>
                <a:cs typeface="Times New Roman Cyr" pitchFamily="18" charset="0"/>
              </a:rPr>
              <a:t>Изменения параметров бюджета городского округа Урай в2024 году, тыс.рублей</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0"/>
            <a:ext cx="8763000" cy="838200"/>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353801" y="0"/>
            <a:ext cx="659446" cy="864000"/>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8382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0" y="228600"/>
            <a:ext cx="10439400" cy="685800"/>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1" y="228600"/>
            <a:ext cx="520534" cy="684000"/>
          </a:xfrm>
          <a:prstGeom prst="rect">
            <a:avLst/>
          </a:prstGeom>
          <a:noFill/>
          <a:ln w="9525">
            <a:noFill/>
            <a:miter lim="800000"/>
            <a:headEnd/>
            <a:tailEnd/>
          </a:ln>
        </p:spPr>
      </p:pic>
      <p:graphicFrame>
        <p:nvGraphicFramePr>
          <p:cNvPr id="9" name="Таблица 8">
            <a:extLst>
              <a:ext uri="{FF2B5EF4-FFF2-40B4-BE49-F238E27FC236}">
                <a16:creationId xmlns:a16="http://schemas.microsoft.com/office/drawing/2014/main" xmlns="" id="{14972BAE-1C6F-4796-9874-C511C90DE9F1}"/>
              </a:ext>
            </a:extLst>
          </p:cNvPr>
          <p:cNvGraphicFramePr>
            <a:graphicFrameLocks noGrp="1"/>
          </p:cNvGraphicFramePr>
          <p:nvPr>
            <p:extLst>
              <p:ext uri="{D42A27DB-BD31-4B8C-83A1-F6EECF244321}">
                <p14:modId xmlns:p14="http://schemas.microsoft.com/office/powerpoint/2010/main" xmlns="" val="98759861"/>
              </p:ext>
            </p:extLst>
          </p:nvPr>
        </p:nvGraphicFramePr>
        <p:xfrm>
          <a:off x="304800" y="1303092"/>
          <a:ext cx="11582399" cy="5142343"/>
        </p:xfrm>
        <a:graphic>
          <a:graphicData uri="http://schemas.openxmlformats.org/drawingml/2006/table">
            <a:tbl>
              <a:tblPr/>
              <a:tblGrid>
                <a:gridCol w="3087098">
                  <a:extLst>
                    <a:ext uri="{9D8B030D-6E8A-4147-A177-3AD203B41FA5}">
                      <a16:colId xmlns:a16="http://schemas.microsoft.com/office/drawing/2014/main" xmlns="" val="20000"/>
                    </a:ext>
                  </a:extLst>
                </a:gridCol>
                <a:gridCol w="1078387">
                  <a:extLst>
                    <a:ext uri="{9D8B030D-6E8A-4147-A177-3AD203B41FA5}">
                      <a16:colId xmlns:a16="http://schemas.microsoft.com/office/drawing/2014/main" xmlns="" val="20001"/>
                    </a:ext>
                  </a:extLst>
                </a:gridCol>
                <a:gridCol w="979679">
                  <a:extLst>
                    <a:ext uri="{9D8B030D-6E8A-4147-A177-3AD203B41FA5}">
                      <a16:colId xmlns:a16="http://schemas.microsoft.com/office/drawing/2014/main" xmlns="" val="20002"/>
                    </a:ext>
                  </a:extLst>
                </a:gridCol>
                <a:gridCol w="890288">
                  <a:extLst>
                    <a:ext uri="{9D8B030D-6E8A-4147-A177-3AD203B41FA5}">
                      <a16:colId xmlns:a16="http://schemas.microsoft.com/office/drawing/2014/main" xmlns="" val="20003"/>
                    </a:ext>
                  </a:extLst>
                </a:gridCol>
                <a:gridCol w="858491">
                  <a:extLst>
                    <a:ext uri="{9D8B030D-6E8A-4147-A177-3AD203B41FA5}">
                      <a16:colId xmlns:a16="http://schemas.microsoft.com/office/drawing/2014/main" xmlns="" val="20004"/>
                    </a:ext>
                  </a:extLst>
                </a:gridCol>
                <a:gridCol w="858491">
                  <a:extLst>
                    <a:ext uri="{9D8B030D-6E8A-4147-A177-3AD203B41FA5}">
                      <a16:colId xmlns:a16="http://schemas.microsoft.com/office/drawing/2014/main" xmlns="" val="20005"/>
                    </a:ext>
                  </a:extLst>
                </a:gridCol>
                <a:gridCol w="855599">
                  <a:extLst>
                    <a:ext uri="{9D8B030D-6E8A-4147-A177-3AD203B41FA5}">
                      <a16:colId xmlns:a16="http://schemas.microsoft.com/office/drawing/2014/main" xmlns="" val="20006"/>
                    </a:ext>
                  </a:extLst>
                </a:gridCol>
                <a:gridCol w="855599">
                  <a:extLst>
                    <a:ext uri="{9D8B030D-6E8A-4147-A177-3AD203B41FA5}">
                      <a16:colId xmlns:a16="http://schemas.microsoft.com/office/drawing/2014/main" xmlns="" val="20007"/>
                    </a:ext>
                  </a:extLst>
                </a:gridCol>
                <a:gridCol w="1066610">
                  <a:extLst>
                    <a:ext uri="{9D8B030D-6E8A-4147-A177-3AD203B41FA5}">
                      <a16:colId xmlns:a16="http://schemas.microsoft.com/office/drawing/2014/main" xmlns="" val="20008"/>
                    </a:ext>
                  </a:extLst>
                </a:gridCol>
                <a:gridCol w="1052157">
                  <a:extLst>
                    <a:ext uri="{9D8B030D-6E8A-4147-A177-3AD203B41FA5}">
                      <a16:colId xmlns:a16="http://schemas.microsoft.com/office/drawing/2014/main" xmlns="" val="20009"/>
                    </a:ext>
                  </a:extLst>
                </a:gridCol>
              </a:tblGrid>
              <a:tr h="1363908">
                <a:tc>
                  <a:txBody>
                    <a:bodyPr/>
                    <a:lstStyle/>
                    <a:p>
                      <a:pPr algn="ctr" fontAlgn="ctr"/>
                      <a:r>
                        <a:rPr lang="ru-RU" sz="1100" b="0" i="0" u="none" strike="noStrike" dirty="0">
                          <a:solidFill>
                            <a:srgbClr val="000000"/>
                          </a:solidFill>
                          <a:latin typeface="Oswald" panose="020B0604020202020204" charset="-52"/>
                        </a:rPr>
                        <a:t>Наименование показателя</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План по решению Думы от 29.11.2023 №88 (первоначальный)</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внесенные решением Думы от 22.02.2024 №6                                                                        (+/-) (уточнение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внесенные решением Думы от 27.06.2024 №42                                                                                                            (+/-) (уточнение 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внесенные решением Думы от 23.07.2024 №47                                                                                                            (+/-) (уточнение 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внесенные решением Думы от 24.10.2024 №76                                                                           (+/-) (уточнение 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внесенные решением Думы от 20.12.2024 №105                                                                                   (+/-) (уточнение 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latin typeface="Oswald" panose="020B0604020202020204" charset="-52"/>
                        </a:rPr>
                        <a:t>Итого изменений, внесенных решение Думы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вносимые в соответствии со ст.217, 232 БК РФ, и по основаниям в ст.5 решения Думы от 29.11.2023 №88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Уточненный план на 2024 год</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0"/>
                  </a:ext>
                </a:extLst>
              </a:tr>
              <a:tr h="123153">
                <a:tc>
                  <a:txBody>
                    <a:bodyPr/>
                    <a:lstStyle/>
                    <a:p>
                      <a:pPr algn="ctr" fontAlgn="ctr"/>
                      <a:r>
                        <a:rPr lang="ru-RU" sz="1000" b="0" i="0" u="none" strike="noStrike" dirty="0">
                          <a:solidFill>
                            <a:srgbClr val="000000"/>
                          </a:solidFill>
                          <a:latin typeface="Oswald" panose="020B0604020202020204" charset="-52"/>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10=(2+8+9)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1"/>
                  </a:ext>
                </a:extLst>
              </a:tr>
              <a:tr h="222259">
                <a:tc>
                  <a:txBody>
                    <a:bodyPr/>
                    <a:lstStyle/>
                    <a:p>
                      <a:pPr algn="l" fontAlgn="ctr"/>
                      <a:r>
                        <a:rPr lang="ru-RU" sz="1200" b="0" i="0" u="none" strike="noStrike" dirty="0">
                          <a:solidFill>
                            <a:srgbClr val="000000"/>
                          </a:solidFill>
                          <a:latin typeface="Oswald" panose="020B0604020202020204" charset="-52"/>
                        </a:rPr>
                        <a:t>НАЛОГОВЫЕ И НЕНАЛОГОВЫЕ ДОХОДЫ</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1 233 712,0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+ 2 367,8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- 2 085,7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+ 79 051,1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+ 181 781,9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+ 261 115,1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1 494 827,1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2"/>
                  </a:ext>
                </a:extLst>
              </a:tr>
              <a:tr h="216024">
                <a:tc>
                  <a:txBody>
                    <a:bodyPr/>
                    <a:lstStyle/>
                    <a:p>
                      <a:pPr algn="l" fontAlgn="ctr"/>
                      <a:r>
                        <a:rPr lang="ru-RU" sz="1200" b="0" i="0" u="none" strike="noStrike">
                          <a:solidFill>
                            <a:srgbClr val="000000"/>
                          </a:solidFill>
                          <a:latin typeface="Oswald" panose="020B0604020202020204" charset="-52"/>
                        </a:rPr>
                        <a:t>НАЛОГОВЫЕ ДОХОДЫ</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1 054 914,4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+ 92 421,4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+ 171 580,1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+ 264 001,5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1 318 915,9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3"/>
                  </a:ext>
                </a:extLst>
              </a:tr>
              <a:tr h="216024">
                <a:tc>
                  <a:txBody>
                    <a:bodyPr/>
                    <a:lstStyle/>
                    <a:p>
                      <a:pPr algn="l" fontAlgn="ctr"/>
                      <a:r>
                        <a:rPr lang="ru-RU" sz="1200" b="0" i="0" u="none" strike="noStrike" dirty="0">
                          <a:solidFill>
                            <a:srgbClr val="000000"/>
                          </a:solidFill>
                          <a:latin typeface="Oswald" panose="020B0604020202020204" charset="-52"/>
                        </a:rPr>
                        <a:t>Налог на доходы физических лиц</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790 756,6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+ 45 000,0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+ 134 843,4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+ 179 843,4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970 600,0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4"/>
                  </a:ext>
                </a:extLst>
              </a:tr>
              <a:tr h="288032">
                <a:tc>
                  <a:txBody>
                    <a:bodyPr/>
                    <a:lstStyle/>
                    <a:p>
                      <a:pPr algn="l" fontAlgn="ctr"/>
                      <a:r>
                        <a:rPr lang="ru-RU" sz="1200" b="0" i="0" u="none" strike="noStrike" dirty="0">
                          <a:solidFill>
                            <a:srgbClr val="000000"/>
                          </a:solidFill>
                          <a:latin typeface="Oswald" panose="020B0604020202020204" charset="-52"/>
                        </a:rPr>
                        <a:t>Акцизы по подакцизным товарам (продукции), производимым на территории Российской Федерации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18 364,8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+ 2 629,6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+ 2 629,6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20 994,4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5"/>
                  </a:ext>
                </a:extLst>
              </a:tr>
              <a:tr h="216024">
                <a:tc>
                  <a:txBody>
                    <a:bodyPr/>
                    <a:lstStyle/>
                    <a:p>
                      <a:pPr algn="l" fontAlgn="ctr"/>
                      <a:r>
                        <a:rPr lang="ru-RU" sz="1200" b="0" i="0" u="none" strike="noStrike" dirty="0">
                          <a:solidFill>
                            <a:srgbClr val="000000"/>
                          </a:solidFill>
                          <a:latin typeface="Oswald" panose="020B0604020202020204" charset="-52"/>
                        </a:rPr>
                        <a:t>НАЛОГИ НА СОВОКУПНЫЙ ДОХОД, в</a:t>
                      </a:r>
                      <a:r>
                        <a:rPr lang="ru-RU" sz="1200" b="0" i="0" u="none" strike="noStrike" baseline="0" dirty="0">
                          <a:solidFill>
                            <a:srgbClr val="000000"/>
                          </a:solidFill>
                          <a:latin typeface="Oswald" panose="020B0604020202020204" charset="-52"/>
                        </a:rPr>
                        <a:t> том числе:</a:t>
                      </a:r>
                      <a:endParaRPr lang="ru-RU" sz="1200" b="0" i="0" u="none" strike="noStrike" dirty="0">
                        <a:solidFill>
                          <a:srgbClr val="000000"/>
                        </a:solidFill>
                        <a:latin typeface="Oswald" panose="020B0604020202020204" charset="-5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181 844,1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+ 44 791,8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+ 28 025,5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+ 72 817,3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254 661,4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6"/>
                  </a:ext>
                </a:extLst>
              </a:tr>
              <a:tr h="289772">
                <a:tc>
                  <a:txBody>
                    <a:bodyPr/>
                    <a:lstStyle/>
                    <a:p>
                      <a:pPr algn="l" fontAlgn="ctr"/>
                      <a:r>
                        <a:rPr lang="ru-RU" sz="1200" b="0" i="0" u="none" strike="noStrike" dirty="0">
                          <a:solidFill>
                            <a:srgbClr val="000000"/>
                          </a:solidFill>
                          <a:latin typeface="Oswald" panose="020B0604020202020204" charset="-52"/>
                        </a:rPr>
                        <a:t>Налог, взимаемый в связи с применением упрощенной системы налогообложения</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175 005,2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+ 40 261,8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+ 28 370,6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+ 68 632,4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243 637,6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7"/>
                  </a:ext>
                </a:extLst>
              </a:tr>
              <a:tr h="289772">
                <a:tc>
                  <a:txBody>
                    <a:bodyPr/>
                    <a:lstStyle/>
                    <a:p>
                      <a:pPr algn="l" fontAlgn="ctr"/>
                      <a:r>
                        <a:rPr lang="ru-RU" sz="1200" b="0" i="0" u="none" strike="noStrike">
                          <a:solidFill>
                            <a:srgbClr val="000000"/>
                          </a:solidFill>
                          <a:latin typeface="Oswald" panose="020B0604020202020204" charset="-52"/>
                        </a:rPr>
                        <a:t>Единый налог на вмененный доход для отдельных видов деятельности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+ 1 015,0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+ 207,8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+ 1 222,8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1 222,8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8"/>
                  </a:ext>
                </a:extLst>
              </a:tr>
              <a:tr h="212544">
                <a:tc>
                  <a:txBody>
                    <a:bodyPr/>
                    <a:lstStyle/>
                    <a:p>
                      <a:pPr algn="l" fontAlgn="ctr"/>
                      <a:r>
                        <a:rPr lang="ru-RU" sz="1200" b="0" i="0" u="none" strike="noStrike">
                          <a:solidFill>
                            <a:srgbClr val="000000"/>
                          </a:solidFill>
                          <a:latin typeface="Oswald" panose="020B0604020202020204" charset="-52"/>
                        </a:rPr>
                        <a:t>Единый сельскохозяйственный налог</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186,0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+ 3 515,0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+ 3 515,0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3 701,0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9"/>
                  </a:ext>
                </a:extLst>
              </a:tr>
              <a:tr h="360040">
                <a:tc>
                  <a:txBody>
                    <a:bodyPr/>
                    <a:lstStyle/>
                    <a:p>
                      <a:pPr algn="l" fontAlgn="ctr"/>
                      <a:r>
                        <a:rPr lang="ru-RU" sz="1200" b="0" i="0" u="none" strike="noStrike">
                          <a:solidFill>
                            <a:srgbClr val="000000"/>
                          </a:solidFill>
                          <a:latin typeface="Oswald" panose="020B0604020202020204" charset="-52"/>
                        </a:rPr>
                        <a:t>Налог, взимаемый в связи с применением патентной системы налогообложения</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6 652,9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-552,9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- 552,9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6 100,0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10"/>
                  </a:ext>
                </a:extLst>
              </a:tr>
              <a:tr h="216024">
                <a:tc>
                  <a:txBody>
                    <a:bodyPr/>
                    <a:lstStyle/>
                    <a:p>
                      <a:pPr algn="l" fontAlgn="ctr"/>
                      <a:r>
                        <a:rPr lang="ru-RU" sz="1200" b="0" i="0" u="none" strike="noStrike" dirty="0">
                          <a:solidFill>
                            <a:srgbClr val="000000"/>
                          </a:solidFill>
                          <a:latin typeface="Oswald" panose="020B0604020202020204" charset="-52"/>
                        </a:rPr>
                        <a:t>НАЛОГИ НА ИМУЩЕСТВО, в том числе:</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56 972,3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+ 1 977,1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+ 1 977,1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58 949,4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11"/>
                  </a:ext>
                </a:extLst>
              </a:tr>
              <a:tr h="216024">
                <a:tc>
                  <a:txBody>
                    <a:bodyPr/>
                    <a:lstStyle/>
                    <a:p>
                      <a:pPr algn="l" fontAlgn="ctr"/>
                      <a:r>
                        <a:rPr lang="ru-RU" sz="1200" b="0" i="0" u="none" strike="noStrike">
                          <a:solidFill>
                            <a:srgbClr val="000000"/>
                          </a:solidFill>
                          <a:latin typeface="Oswald" panose="020B0604020202020204" charset="-52"/>
                        </a:rPr>
                        <a:t>Налог на имущество физических лиц</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22 937,3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+ 3 562,7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+ 3 562,7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26 500,0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12"/>
                  </a:ext>
                </a:extLst>
              </a:tr>
              <a:tr h="216024">
                <a:tc>
                  <a:txBody>
                    <a:bodyPr/>
                    <a:lstStyle/>
                    <a:p>
                      <a:pPr algn="l" fontAlgn="ctr"/>
                      <a:r>
                        <a:rPr lang="ru-RU" sz="1200" b="0" i="0" u="none" strike="noStrike" dirty="0">
                          <a:solidFill>
                            <a:srgbClr val="000000"/>
                          </a:solidFill>
                          <a:latin typeface="Oswald" panose="020B0604020202020204" charset="-52"/>
                        </a:rPr>
                        <a:t>Транспортный налог</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12 885,0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+ 274,4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+ 274,4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13 159,4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13"/>
                  </a:ext>
                </a:extLst>
              </a:tr>
              <a:tr h="216024">
                <a:tc>
                  <a:txBody>
                    <a:bodyPr/>
                    <a:lstStyle/>
                    <a:p>
                      <a:pPr algn="l" fontAlgn="ctr"/>
                      <a:r>
                        <a:rPr lang="ru-RU" sz="1200" b="0" i="0" u="none" strike="noStrike">
                          <a:solidFill>
                            <a:srgbClr val="000000"/>
                          </a:solidFill>
                          <a:latin typeface="Oswald" panose="020B0604020202020204" charset="-52"/>
                        </a:rPr>
                        <a:t>Земельный налог</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21 150,0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-1 860,0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- 1 860,0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19 290,0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14"/>
                  </a:ext>
                </a:extLst>
              </a:tr>
              <a:tr h="216024">
                <a:tc>
                  <a:txBody>
                    <a:bodyPr/>
                    <a:lstStyle/>
                    <a:p>
                      <a:pPr algn="l" fontAlgn="ctr"/>
                      <a:r>
                        <a:rPr lang="ru-RU" sz="1200" b="0" i="0" u="none" strike="noStrike" dirty="0">
                          <a:solidFill>
                            <a:srgbClr val="000000"/>
                          </a:solidFill>
                          <a:latin typeface="Oswald" panose="020B0604020202020204" charset="-52"/>
                        </a:rPr>
                        <a:t>ГОСУДАРСТВЕННАЯ ПОШЛИНА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6 976,6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+ 6 734,1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+ 6 734,1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13 710,7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15"/>
                  </a:ext>
                </a:extLst>
              </a:tr>
            </a:tbl>
          </a:graphicData>
        </a:graphic>
      </p:graphicFrame>
      <p:sp>
        <p:nvSpPr>
          <p:cNvPr id="2" name="Прямоугольник 1">
            <a:extLst>
              <a:ext uri="{FF2B5EF4-FFF2-40B4-BE49-F238E27FC236}">
                <a16:creationId xmlns:a16="http://schemas.microsoft.com/office/drawing/2014/main" xmlns="" id="{604494F8-6BAB-45E4-ABD9-7706108CA9F3}"/>
              </a:ext>
            </a:extLst>
          </p:cNvPr>
          <p:cNvSpPr/>
          <p:nvPr/>
        </p:nvSpPr>
        <p:spPr>
          <a:xfrm>
            <a:off x="609600" y="381000"/>
            <a:ext cx="9906000" cy="369332"/>
          </a:xfrm>
          <a:prstGeom prst="rect">
            <a:avLst/>
          </a:prstGeom>
        </p:spPr>
        <p:txBody>
          <a:bodyPr wrap="square">
            <a:spAutoFit/>
          </a:bodyPr>
          <a:lstStyle/>
          <a:p>
            <a:r>
              <a:rPr lang="ru-RU" dirty="0">
                <a:solidFill>
                  <a:schemeClr val="bg1"/>
                </a:solidFill>
                <a:latin typeface="Oswald" panose="020B0604020202020204" charset="-52"/>
                <a:cs typeface="Times New Roman Cyr" pitchFamily="18" charset="0"/>
              </a:rPr>
              <a:t>Сведения о внесении изменений в параметры бюджета города Урай в 2024 году по видам доходов, тыс.рублей</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a:extLst>
              <a:ext uri="{FF2B5EF4-FFF2-40B4-BE49-F238E27FC236}">
                <a16:creationId xmlns:a16="http://schemas.microsoft.com/office/drawing/2014/main" xmlns="" id="{6557BD0F-60C4-4D25-AD48-DCBD148A1ECE}"/>
              </a:ext>
            </a:extLst>
          </p:cNvPr>
          <p:cNvGraphicFramePr>
            <a:graphicFrameLocks noGrp="1"/>
          </p:cNvGraphicFramePr>
          <p:nvPr>
            <p:extLst>
              <p:ext uri="{D42A27DB-BD31-4B8C-83A1-F6EECF244321}">
                <p14:modId xmlns:p14="http://schemas.microsoft.com/office/powerpoint/2010/main" xmlns="" val="3312214699"/>
              </p:ext>
            </p:extLst>
          </p:nvPr>
        </p:nvGraphicFramePr>
        <p:xfrm>
          <a:off x="152399" y="794829"/>
          <a:ext cx="11861404" cy="5994151"/>
        </p:xfrm>
        <a:graphic>
          <a:graphicData uri="http://schemas.openxmlformats.org/drawingml/2006/table">
            <a:tbl>
              <a:tblPr/>
              <a:tblGrid>
                <a:gridCol w="3048001">
                  <a:extLst>
                    <a:ext uri="{9D8B030D-6E8A-4147-A177-3AD203B41FA5}">
                      <a16:colId xmlns:a16="http://schemas.microsoft.com/office/drawing/2014/main" xmlns="" val="20000"/>
                    </a:ext>
                  </a:extLst>
                </a:gridCol>
                <a:gridCol w="969463">
                  <a:extLst>
                    <a:ext uri="{9D8B030D-6E8A-4147-A177-3AD203B41FA5}">
                      <a16:colId xmlns:a16="http://schemas.microsoft.com/office/drawing/2014/main" xmlns="" val="20001"/>
                    </a:ext>
                  </a:extLst>
                </a:gridCol>
                <a:gridCol w="978034">
                  <a:extLst>
                    <a:ext uri="{9D8B030D-6E8A-4147-A177-3AD203B41FA5}">
                      <a16:colId xmlns:a16="http://schemas.microsoft.com/office/drawing/2014/main" xmlns="" val="20002"/>
                    </a:ext>
                  </a:extLst>
                </a:gridCol>
                <a:gridCol w="978034">
                  <a:extLst>
                    <a:ext uri="{9D8B030D-6E8A-4147-A177-3AD203B41FA5}">
                      <a16:colId xmlns:a16="http://schemas.microsoft.com/office/drawing/2014/main" xmlns="" val="20003"/>
                    </a:ext>
                  </a:extLst>
                </a:gridCol>
                <a:gridCol w="978034">
                  <a:extLst>
                    <a:ext uri="{9D8B030D-6E8A-4147-A177-3AD203B41FA5}">
                      <a16:colId xmlns:a16="http://schemas.microsoft.com/office/drawing/2014/main" xmlns="" val="20004"/>
                    </a:ext>
                  </a:extLst>
                </a:gridCol>
                <a:gridCol w="978034">
                  <a:extLst>
                    <a:ext uri="{9D8B030D-6E8A-4147-A177-3AD203B41FA5}">
                      <a16:colId xmlns:a16="http://schemas.microsoft.com/office/drawing/2014/main" xmlns="" val="20005"/>
                    </a:ext>
                  </a:extLst>
                </a:gridCol>
                <a:gridCol w="978034">
                  <a:extLst>
                    <a:ext uri="{9D8B030D-6E8A-4147-A177-3AD203B41FA5}">
                      <a16:colId xmlns:a16="http://schemas.microsoft.com/office/drawing/2014/main" xmlns="" val="20006"/>
                    </a:ext>
                  </a:extLst>
                </a:gridCol>
                <a:gridCol w="783966">
                  <a:extLst>
                    <a:ext uri="{9D8B030D-6E8A-4147-A177-3AD203B41FA5}">
                      <a16:colId xmlns:a16="http://schemas.microsoft.com/office/drawing/2014/main" xmlns="" val="20007"/>
                    </a:ext>
                  </a:extLst>
                </a:gridCol>
                <a:gridCol w="1205001">
                  <a:extLst>
                    <a:ext uri="{9D8B030D-6E8A-4147-A177-3AD203B41FA5}">
                      <a16:colId xmlns:a16="http://schemas.microsoft.com/office/drawing/2014/main" xmlns="" val="20008"/>
                    </a:ext>
                  </a:extLst>
                </a:gridCol>
                <a:gridCol w="964803">
                  <a:extLst>
                    <a:ext uri="{9D8B030D-6E8A-4147-A177-3AD203B41FA5}">
                      <a16:colId xmlns:a16="http://schemas.microsoft.com/office/drawing/2014/main" xmlns="" val="20009"/>
                    </a:ext>
                  </a:extLst>
                </a:gridCol>
              </a:tblGrid>
              <a:tr h="791582">
                <a:tc>
                  <a:txBody>
                    <a:bodyPr/>
                    <a:lstStyle/>
                    <a:p>
                      <a:pPr algn="ctr" fontAlgn="ctr"/>
                      <a:r>
                        <a:rPr lang="ru-RU" sz="1050" b="0" i="0" u="none" strike="noStrike" dirty="0">
                          <a:solidFill>
                            <a:srgbClr val="000000"/>
                          </a:solidFill>
                          <a:latin typeface="Oswald" panose="020B0604020202020204" charset="-52"/>
                        </a:rPr>
                        <a:t>Наименование показателя</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latin typeface="Oswald" panose="020B0604020202020204" charset="-52"/>
                        </a:rPr>
                        <a:t>План по решению Думы от 29.11.2023 №88 (первоначальный)</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latin typeface="Oswald" panose="020B0604020202020204" charset="-52"/>
                        </a:rPr>
                        <a:t>Изменения, внесенные решением Думы от 22.02.2024 №6                                                                        (+/-) (уточнение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latin typeface="Oswald" panose="020B0604020202020204" charset="-52"/>
                        </a:rPr>
                        <a:t>Изменения, внесенные решением Думы от 27.06.2024 №42                                          (+/-)  (уточнение 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latin typeface="Oswald" panose="020B0604020202020204" charset="-52"/>
                        </a:rPr>
                        <a:t>Изменения, внесенные решением Думы от 23.07.2024 №47                                                                                                            (+/-) (уточнение 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latin typeface="Oswald" panose="020B0604020202020204" charset="-52"/>
                        </a:rPr>
                        <a:t>Изменения, внесенные решением Думы от 24.10.2024 №76                                                                           (+/-) (уточнение 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latin typeface="Oswald" panose="020B0604020202020204" charset="-52"/>
                        </a:rPr>
                        <a:t>Изменения, внесенные решением Думы от 20.12.2024 №105                                                                                   (+/-) (уточнение 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a:solidFill>
                            <a:srgbClr val="000000"/>
                          </a:solidFill>
                          <a:latin typeface="Oswald" panose="020B0604020202020204" charset="-52"/>
                        </a:rPr>
                        <a:t>Итого изменений, внесенных решение Думы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latin typeface="Oswald" panose="020B0604020202020204" charset="-52"/>
                        </a:rPr>
                        <a:t>Изменения, вносимые в соответствии со ст.217, 232 БК РФ, и ст.5 решения Думы от 29.11.2023 №88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latin typeface="Oswald" panose="020B0604020202020204" charset="-52"/>
                        </a:rPr>
                        <a:t>Уточненный план на 2024 год</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0"/>
                  </a:ext>
                </a:extLst>
              </a:tr>
              <a:tr h="147635">
                <a:tc>
                  <a:txBody>
                    <a:bodyPr/>
                    <a:lstStyle/>
                    <a:p>
                      <a:pPr algn="ctr" fontAlgn="ctr"/>
                      <a:r>
                        <a:rPr lang="ru-RU" sz="1000" b="0" i="0" u="none" strike="noStrike" dirty="0">
                          <a:solidFill>
                            <a:srgbClr val="000000"/>
                          </a:solidFill>
                          <a:latin typeface="Oswald" panose="020B0604020202020204" charset="-52"/>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10=(2+8+9)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1"/>
                  </a:ext>
                </a:extLst>
              </a:tr>
              <a:tr h="177162">
                <a:tc>
                  <a:txBody>
                    <a:bodyPr/>
                    <a:lstStyle/>
                    <a:p>
                      <a:pPr algn="l" fontAlgn="ctr"/>
                      <a:r>
                        <a:rPr lang="ru-RU" sz="1100" b="0" i="0" u="none" strike="noStrike" dirty="0">
                          <a:solidFill>
                            <a:srgbClr val="000000"/>
                          </a:solidFill>
                          <a:latin typeface="Oswald" panose="020B0604020202020204" charset="-52"/>
                        </a:rPr>
                        <a:t>НЕНАЛОГОВЫЕ ДОХОДЫ</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178 797,6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+ 2 367,8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-2 085,7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-13 370,3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+ 10 201,8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- 2 886,4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175 911,2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2"/>
                  </a:ext>
                </a:extLst>
              </a:tr>
              <a:tr h="487194">
                <a:tc>
                  <a:txBody>
                    <a:bodyPr/>
                    <a:lstStyle/>
                    <a:p>
                      <a:pPr algn="l" fontAlgn="ctr"/>
                      <a:r>
                        <a:rPr lang="ru-RU" sz="1100" b="0" i="0" u="none" strike="noStrike" dirty="0">
                          <a:solidFill>
                            <a:srgbClr val="000000"/>
                          </a:solidFill>
                          <a:latin typeface="Oswald" panose="020B0604020202020204" charset="-52"/>
                        </a:rPr>
                        <a:t>ДОХОДЫ ОТ ИСПОЛЬЗОВАНИЯ ИМУЩЕСТВА, НАХОДЯЩЕГОСЯ В ГОСУДАРСТВЕННОЙ И МУНИЦИПАЛЬНОЙ СОБСТВЕННОСТИ, в том числе:</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132 962,2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-7 156,3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+ 126,1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- 7 030,2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125 932,0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3"/>
                  </a:ext>
                </a:extLst>
              </a:tr>
              <a:tr h="354323">
                <a:tc>
                  <a:txBody>
                    <a:bodyPr/>
                    <a:lstStyle/>
                    <a:p>
                      <a:pPr algn="l" fontAlgn="ctr"/>
                      <a:r>
                        <a:rPr lang="ru-RU" sz="1200" b="0" i="0" u="none" strike="noStrike" dirty="0">
                          <a:solidFill>
                            <a:srgbClr val="000000"/>
                          </a:solidFill>
                          <a:latin typeface="Oswald" panose="020B0604020202020204" charset="-52"/>
                        </a:rPr>
                        <a:t>Доходы  от дивидендов по акциям, принадлежащим муниципальному образованию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621,3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-47,4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- 47,4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573,9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4"/>
                  </a:ext>
                </a:extLst>
              </a:tr>
              <a:tr h="531485">
                <a:tc>
                  <a:txBody>
                    <a:bodyPr/>
                    <a:lstStyle/>
                    <a:p>
                      <a:pPr algn="l" fontAlgn="ctr"/>
                      <a:r>
                        <a:rPr lang="ru-RU" sz="1200" b="0" i="0" u="none" strike="noStrike" dirty="0">
                          <a:solidFill>
                            <a:srgbClr val="000000"/>
                          </a:solidFill>
                          <a:latin typeface="Oswald" panose="020B0604020202020204" charset="-52"/>
                        </a:rPr>
                        <a:t>Доходы, получаемые в виде арендной либо иной платы за передачу в возмездное пользование государственного и муниципального имущества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94 443,1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-7 108,9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- 7 105,5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87 337,6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5"/>
                  </a:ext>
                </a:extLst>
              </a:tr>
              <a:tr h="531485">
                <a:tc>
                  <a:txBody>
                    <a:bodyPr/>
                    <a:lstStyle/>
                    <a:p>
                      <a:pPr algn="l" fontAlgn="ctr"/>
                      <a:r>
                        <a:rPr lang="ru-RU" sz="1200" b="0" i="0" u="none" strike="noStrike" dirty="0">
                          <a:solidFill>
                            <a:srgbClr val="000000"/>
                          </a:solidFill>
                          <a:latin typeface="Oswald" panose="020B0604020202020204" charset="-52"/>
                        </a:rPr>
                        <a:t>Прочие доходы от использования имущества и прав, находящихся в государственной и муниципальной собственности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37 897,8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+ 122,7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+ 122,7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38 020,5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6"/>
                  </a:ext>
                </a:extLst>
              </a:tr>
              <a:tr h="354323">
                <a:tc>
                  <a:txBody>
                    <a:bodyPr/>
                    <a:lstStyle/>
                    <a:p>
                      <a:pPr algn="l" fontAlgn="ctr"/>
                      <a:r>
                        <a:rPr lang="ru-RU" sz="1200" b="0" i="0" u="none" strike="noStrike" dirty="0">
                          <a:solidFill>
                            <a:srgbClr val="000000"/>
                          </a:solidFill>
                          <a:latin typeface="Oswald" panose="020B0604020202020204" charset="-52"/>
                        </a:rPr>
                        <a:t>Плата за негативное воздействие на окружающую среду</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235,9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+ 306,1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+ 306,1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542,0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7"/>
                  </a:ext>
                </a:extLst>
              </a:tr>
              <a:tr h="362971">
                <a:tc>
                  <a:txBody>
                    <a:bodyPr/>
                    <a:lstStyle/>
                    <a:p>
                      <a:pPr algn="l" fontAlgn="ctr"/>
                      <a:r>
                        <a:rPr lang="ru-RU" sz="1100" b="0" i="0" u="none" strike="noStrike" dirty="0">
                          <a:solidFill>
                            <a:srgbClr val="000000"/>
                          </a:solidFill>
                          <a:latin typeface="Oswald" panose="020B0604020202020204" charset="-52"/>
                        </a:rPr>
                        <a:t>ДОХОДЫ ОТ ОКАЗАНИЯ ПЛАТНЫХ УСЛУГ (РАБОТ) И КОМПЕНСАЦИИ ЗАТРАТ  ГОСУДАРСТВА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2 862,9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-906,9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- 878,6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1 984,3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8"/>
                  </a:ext>
                </a:extLst>
              </a:tr>
              <a:tr h="324796">
                <a:tc>
                  <a:txBody>
                    <a:bodyPr/>
                    <a:lstStyle/>
                    <a:p>
                      <a:pPr algn="l" fontAlgn="ctr"/>
                      <a:r>
                        <a:rPr lang="ru-RU" sz="1100" b="0" i="0" u="none" strike="noStrike" dirty="0">
                          <a:solidFill>
                            <a:srgbClr val="000000"/>
                          </a:solidFill>
                          <a:latin typeface="Oswald" panose="020B0604020202020204" charset="-52"/>
                        </a:rPr>
                        <a:t>ДОХОДЫ ОТ ПРОДАЖИ МАТЕРИАЛЬНЫХ И НЕМАТЕРИАЛЬНЫХ АКТИВОВ, в том числе:</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39 275,4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-6 761,3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+ 3 601,3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- 3 160,0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36 115,4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9"/>
                  </a:ext>
                </a:extLst>
              </a:tr>
              <a:tr h="354323">
                <a:tc>
                  <a:txBody>
                    <a:bodyPr/>
                    <a:lstStyle/>
                    <a:p>
                      <a:pPr algn="l" fontAlgn="ctr"/>
                      <a:r>
                        <a:rPr lang="ru-RU" sz="1200" b="0" i="0" u="none" strike="noStrike" dirty="0">
                          <a:solidFill>
                            <a:srgbClr val="000000"/>
                          </a:solidFill>
                          <a:latin typeface="Oswald" panose="020B0604020202020204" charset="-52"/>
                        </a:rPr>
                        <a:t>Доходы от реализации имущества, находящегося в государственной и муниципальной собственности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36 555,4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-8 438,9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+ 1 983,5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- 6 455,4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30 100,0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10"/>
                  </a:ext>
                </a:extLst>
              </a:tr>
              <a:tr h="531485">
                <a:tc>
                  <a:txBody>
                    <a:bodyPr/>
                    <a:lstStyle/>
                    <a:p>
                      <a:pPr algn="l" fontAlgn="ctr"/>
                      <a:r>
                        <a:rPr lang="ru-RU" sz="1200" b="0" i="0" u="none" strike="noStrike" dirty="0">
                          <a:solidFill>
                            <a:srgbClr val="000000"/>
                          </a:solidFill>
                          <a:latin typeface="Oswald" panose="020B0604020202020204" charset="-52"/>
                        </a:rPr>
                        <a:t>Доходы от продажи земельных участков , находящихся в государственной и муниципальной собственности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2 720,0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+1 677,6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+ 1 617,8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+ 3 295,4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6 015,4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11"/>
                  </a:ext>
                </a:extLst>
              </a:tr>
              <a:tr h="177162">
                <a:tc>
                  <a:txBody>
                    <a:bodyPr/>
                    <a:lstStyle/>
                    <a:p>
                      <a:pPr algn="l" fontAlgn="ctr"/>
                      <a:r>
                        <a:rPr lang="ru-RU" sz="1100" b="0" i="0" u="none" strike="noStrike" dirty="0">
                          <a:solidFill>
                            <a:srgbClr val="000000"/>
                          </a:solidFill>
                          <a:latin typeface="Oswald" panose="020B0604020202020204" charset="-52"/>
                        </a:rPr>
                        <a:t>ШТРАФЫ, САНКЦИИ, ВОЗМЕЩЕНИЕ УЩЕРБА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3 461,2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+ 253,8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+ 7 381,3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+ 7 635,1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11 096,3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12"/>
                  </a:ext>
                </a:extLst>
              </a:tr>
              <a:tr h="177162">
                <a:tc>
                  <a:txBody>
                    <a:bodyPr/>
                    <a:lstStyle/>
                    <a:p>
                      <a:pPr algn="l" fontAlgn="ctr"/>
                      <a:r>
                        <a:rPr lang="ru-RU" sz="1100" b="0" i="0" u="none" strike="noStrike" dirty="0">
                          <a:solidFill>
                            <a:srgbClr val="000000"/>
                          </a:solidFill>
                          <a:latin typeface="Oswald" panose="020B0604020202020204" charset="-52"/>
                        </a:rPr>
                        <a:t>ПРОЧИЕ НЕНАЛОГОВЫЕ ДОХОДЫ, в том числе:</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+ 2 339,5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-2 339,5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+241,2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+ 241,2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241,2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13"/>
                  </a:ext>
                </a:extLst>
              </a:tr>
              <a:tr h="177162">
                <a:tc>
                  <a:txBody>
                    <a:bodyPr/>
                    <a:lstStyle/>
                    <a:p>
                      <a:pPr algn="l" fontAlgn="ctr"/>
                      <a:r>
                        <a:rPr lang="ru-RU" sz="1200" b="0" i="0" u="none" strike="noStrike" dirty="0">
                          <a:solidFill>
                            <a:srgbClr val="000000"/>
                          </a:solidFill>
                          <a:latin typeface="Oswald" panose="020B0604020202020204" charset="-52"/>
                        </a:rPr>
                        <a:t>Прочие неналоговые доходы</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+ 241,2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+ 241,2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241,2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14"/>
                  </a:ext>
                </a:extLst>
              </a:tr>
              <a:tr h="354323">
                <a:tc>
                  <a:txBody>
                    <a:bodyPr/>
                    <a:lstStyle/>
                    <a:p>
                      <a:pPr algn="l" fontAlgn="ctr"/>
                      <a:r>
                        <a:rPr lang="ru-RU" sz="1200" b="0" i="0" u="none" strike="noStrike">
                          <a:solidFill>
                            <a:srgbClr val="000000"/>
                          </a:solidFill>
                          <a:latin typeface="Oswald" panose="020B0604020202020204" charset="-52"/>
                        </a:rPr>
                        <a:t>Инициативные платежи, зачисляемые в бюджеты городских округов</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+ 2 339,5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-2 339,5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15"/>
                  </a:ext>
                </a:extLst>
              </a:tr>
            </a:tbl>
          </a:graphicData>
        </a:graphic>
      </p:graphicFrame>
      <p:sp>
        <p:nvSpPr>
          <p:cNvPr id="10" name="TextBox 9"/>
          <p:cNvSpPr txBox="1"/>
          <p:nvPr/>
        </p:nvSpPr>
        <p:spPr>
          <a:xfrm>
            <a:off x="10515600" y="457200"/>
            <a:ext cx="1574470" cy="276999"/>
          </a:xfrm>
          <a:prstGeom prst="rect">
            <a:avLst/>
          </a:prstGeom>
          <a:noFill/>
        </p:spPr>
        <p:txBody>
          <a:bodyPr wrap="none" rtlCol="0">
            <a:spAutoFit/>
          </a:bodyPr>
          <a:lstStyle/>
          <a:p>
            <a:r>
              <a:rPr lang="ru-RU" sz="1200" dirty="0">
                <a:latin typeface="Oswald" charset="-52"/>
              </a:rPr>
              <a:t>(продолжение таблицы)</a:t>
            </a:r>
          </a:p>
        </p:txBody>
      </p:sp>
      <p:pic>
        <p:nvPicPr>
          <p:cNvPr id="12"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152400" y="0"/>
            <a:ext cx="10363200" cy="762000"/>
          </a:xfrm>
          <a:prstGeom prst="rect">
            <a:avLst/>
          </a:prstGeom>
          <a:noFill/>
        </p:spPr>
      </p:pic>
      <p:sp>
        <p:nvSpPr>
          <p:cNvPr id="13" name="Прямоугольник 12"/>
          <p:cNvSpPr/>
          <p:nvPr/>
        </p:nvSpPr>
        <p:spPr>
          <a:xfrm>
            <a:off x="228600" y="228600"/>
            <a:ext cx="9829800" cy="369332"/>
          </a:xfrm>
          <a:prstGeom prst="rect">
            <a:avLst/>
          </a:prstGeom>
        </p:spPr>
        <p:txBody>
          <a:bodyPr wrap="square">
            <a:spAutoFit/>
          </a:bodyPr>
          <a:lstStyle/>
          <a:p>
            <a:r>
              <a:rPr lang="ru-RU" dirty="0">
                <a:solidFill>
                  <a:schemeClr val="bg1"/>
                </a:solidFill>
                <a:latin typeface="Oswald" panose="020B0604020202020204" charset="-52"/>
                <a:cs typeface="Times New Roman Cyr" pitchFamily="18" charset="0"/>
              </a:rPr>
              <a:t>Сведения о внесении изменений в параметры бюджета города Урай в 2024 году по видам доходов, тыс.рублей</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a:extLst>
              <a:ext uri="{FF2B5EF4-FFF2-40B4-BE49-F238E27FC236}">
                <a16:creationId xmlns:a16="http://schemas.microsoft.com/office/drawing/2014/main" xmlns="" id="{0E924F09-D16B-46C7-A6CB-C400FD127CDA}"/>
              </a:ext>
            </a:extLst>
          </p:cNvPr>
          <p:cNvGraphicFramePr>
            <a:graphicFrameLocks noGrp="1"/>
          </p:cNvGraphicFramePr>
          <p:nvPr>
            <p:extLst>
              <p:ext uri="{D42A27DB-BD31-4B8C-83A1-F6EECF244321}">
                <p14:modId xmlns:p14="http://schemas.microsoft.com/office/powerpoint/2010/main" xmlns="" val="4281511782"/>
              </p:ext>
            </p:extLst>
          </p:nvPr>
        </p:nvGraphicFramePr>
        <p:xfrm>
          <a:off x="240576" y="1066800"/>
          <a:ext cx="11951424" cy="5406890"/>
        </p:xfrm>
        <a:graphic>
          <a:graphicData uri="http://schemas.openxmlformats.org/drawingml/2006/table">
            <a:tbl>
              <a:tblPr/>
              <a:tblGrid>
                <a:gridCol w="2863704">
                  <a:extLst>
                    <a:ext uri="{9D8B030D-6E8A-4147-A177-3AD203B41FA5}">
                      <a16:colId xmlns:a16="http://schemas.microsoft.com/office/drawing/2014/main" xmlns="" val="20000"/>
                    </a:ext>
                  </a:extLst>
                </a:gridCol>
                <a:gridCol w="990600">
                  <a:extLst>
                    <a:ext uri="{9D8B030D-6E8A-4147-A177-3AD203B41FA5}">
                      <a16:colId xmlns:a16="http://schemas.microsoft.com/office/drawing/2014/main" xmlns="" val="20001"/>
                    </a:ext>
                  </a:extLst>
                </a:gridCol>
                <a:gridCol w="990600">
                  <a:extLst>
                    <a:ext uri="{9D8B030D-6E8A-4147-A177-3AD203B41FA5}">
                      <a16:colId xmlns:a16="http://schemas.microsoft.com/office/drawing/2014/main" xmlns="" val="20002"/>
                    </a:ext>
                  </a:extLst>
                </a:gridCol>
                <a:gridCol w="990600">
                  <a:extLst>
                    <a:ext uri="{9D8B030D-6E8A-4147-A177-3AD203B41FA5}">
                      <a16:colId xmlns:a16="http://schemas.microsoft.com/office/drawing/2014/main" xmlns="" val="20003"/>
                    </a:ext>
                  </a:extLst>
                </a:gridCol>
                <a:gridCol w="990600">
                  <a:extLst>
                    <a:ext uri="{9D8B030D-6E8A-4147-A177-3AD203B41FA5}">
                      <a16:colId xmlns:a16="http://schemas.microsoft.com/office/drawing/2014/main" xmlns="" val="20004"/>
                    </a:ext>
                  </a:extLst>
                </a:gridCol>
                <a:gridCol w="1066800">
                  <a:extLst>
                    <a:ext uri="{9D8B030D-6E8A-4147-A177-3AD203B41FA5}">
                      <a16:colId xmlns:a16="http://schemas.microsoft.com/office/drawing/2014/main" xmlns="" val="20005"/>
                    </a:ext>
                  </a:extLst>
                </a:gridCol>
                <a:gridCol w="1066800">
                  <a:extLst>
                    <a:ext uri="{9D8B030D-6E8A-4147-A177-3AD203B41FA5}">
                      <a16:colId xmlns:a16="http://schemas.microsoft.com/office/drawing/2014/main" xmlns="" val="20006"/>
                    </a:ext>
                  </a:extLst>
                </a:gridCol>
                <a:gridCol w="805449">
                  <a:extLst>
                    <a:ext uri="{9D8B030D-6E8A-4147-A177-3AD203B41FA5}">
                      <a16:colId xmlns:a16="http://schemas.microsoft.com/office/drawing/2014/main" xmlns="" val="20007"/>
                    </a:ext>
                  </a:extLst>
                </a:gridCol>
                <a:gridCol w="1100591">
                  <a:extLst>
                    <a:ext uri="{9D8B030D-6E8A-4147-A177-3AD203B41FA5}">
                      <a16:colId xmlns:a16="http://schemas.microsoft.com/office/drawing/2014/main" xmlns="" val="20008"/>
                    </a:ext>
                  </a:extLst>
                </a:gridCol>
                <a:gridCol w="1085680">
                  <a:extLst>
                    <a:ext uri="{9D8B030D-6E8A-4147-A177-3AD203B41FA5}">
                      <a16:colId xmlns:a16="http://schemas.microsoft.com/office/drawing/2014/main" xmlns="" val="20009"/>
                    </a:ext>
                  </a:extLst>
                </a:gridCol>
              </a:tblGrid>
              <a:tr h="1101123">
                <a:tc>
                  <a:txBody>
                    <a:bodyPr/>
                    <a:lstStyle/>
                    <a:p>
                      <a:pPr algn="ctr" fontAlgn="ctr"/>
                      <a:r>
                        <a:rPr lang="ru-RU" sz="1100" b="0" i="0" u="none" strike="noStrike" dirty="0">
                          <a:solidFill>
                            <a:srgbClr val="000000"/>
                          </a:solidFill>
                          <a:latin typeface="Oswald" panose="020B0604020202020204" charset="-52"/>
                        </a:rPr>
                        <a:t>Наименование показателя</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План по решению Думы от 29.11.2023 №88 (первоначальный)</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внесенные решением Думы от 22.02.2024 №6                                                                        (+/-) (уточнение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внесенные решением Думы от 27.06.2024 №42                                                                                                            (+/-) (уточнение 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100" b="0" i="0" u="none" strike="noStrike" dirty="0">
                          <a:solidFill>
                            <a:srgbClr val="000000"/>
                          </a:solidFill>
                          <a:latin typeface="Oswald" panose="020B0604020202020204" charset="-52"/>
                        </a:rPr>
                        <a:t>Изменения, внесенные решением Думы от 23.07.2024 №47                                                                                                            (+/-) (уточнение 3)</a:t>
                      </a:r>
                    </a:p>
                    <a:p>
                      <a:pPr algn="ctr" fontAlgn="ctr"/>
                      <a:endParaRPr lang="ru-RU" sz="1100" b="0" i="0" u="none" strike="noStrike" dirty="0">
                        <a:solidFill>
                          <a:srgbClr val="000000"/>
                        </a:solidFill>
                        <a:latin typeface="Oswald" panose="020B0604020202020204" charset="-52"/>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внесенные решением Думы от 24.10.2024 №76                                                                           (+/-) (уточнение 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внесенные решением Думы от 20.12.2024 №105                                                                                   (+/-) (уточнение 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Итого изменений, внесенных решение Думы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Изменения, вносимые в соответствии со ст.217, 232 БК РФ, и ст.5 решения Думы от 29.11.2023 №88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latin typeface="Oswald" panose="020B0604020202020204" charset="-52"/>
                        </a:rPr>
                        <a:t>Уточненный план на 2024 год</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0"/>
                  </a:ext>
                </a:extLst>
              </a:tr>
              <a:tr h="152346">
                <a:tc>
                  <a:txBody>
                    <a:bodyPr/>
                    <a:lstStyle/>
                    <a:p>
                      <a:pPr algn="ctr" fontAlgn="ctr"/>
                      <a:r>
                        <a:rPr lang="ru-RU" sz="1000" b="0" i="0" u="none" strike="noStrike" dirty="0">
                          <a:solidFill>
                            <a:srgbClr val="000000"/>
                          </a:solidFill>
                          <a:latin typeface="Oswald" panose="020B0604020202020204" charset="-52"/>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0" i="0" u="none" strike="noStrike" dirty="0">
                          <a:solidFill>
                            <a:srgbClr val="000000"/>
                          </a:solidFill>
                          <a:latin typeface="Oswald" panose="020B0604020202020204" charset="-52"/>
                        </a:rPr>
                        <a:t>10=(2+8+9)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1"/>
                  </a:ext>
                </a:extLst>
              </a:tr>
              <a:tr h="233505">
                <a:tc>
                  <a:txBody>
                    <a:bodyPr/>
                    <a:lstStyle/>
                    <a:p>
                      <a:pPr algn="l" fontAlgn="ctr"/>
                      <a:r>
                        <a:rPr lang="ru-RU" sz="1200" b="0" i="0" u="none" strike="noStrike" dirty="0">
                          <a:solidFill>
                            <a:srgbClr val="000000"/>
                          </a:solidFill>
                          <a:latin typeface="Oswald" panose="020B0604020202020204" charset="-52"/>
                        </a:rPr>
                        <a:t>БЕЗВОЗМЕЗДНЫЕ ПОСТУПЛЕНИЯ, всего: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3 814 443,8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+ 221 035,2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+ 575 886,0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+ 770 842,4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-51 737,6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+ 1 516 026,0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- 3 599,2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5 326 870,6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2"/>
                  </a:ext>
                </a:extLst>
              </a:tr>
              <a:tr h="514811">
                <a:tc>
                  <a:txBody>
                    <a:bodyPr/>
                    <a:lstStyle/>
                    <a:p>
                      <a:pPr algn="l" fontAlgn="ctr"/>
                      <a:r>
                        <a:rPr lang="ru-RU" sz="1200" b="0" i="0" u="none" strike="noStrike" dirty="0">
                          <a:solidFill>
                            <a:srgbClr val="000000"/>
                          </a:solidFill>
                          <a:latin typeface="Oswald" panose="020B0604020202020204" charset="-52"/>
                        </a:rPr>
                        <a:t>Безвозмездные поступления от других бюджетов бюджетной системы Российской Федерации, в том числе:</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3 762 593,8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+ 1 410,0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+ 575 517,0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+ 770 841,6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-51 740,1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+ 1 296 028,5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- 3 599,2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5 055 023,1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3"/>
                  </a:ext>
                </a:extLst>
              </a:tr>
              <a:tr h="372785">
                <a:tc>
                  <a:txBody>
                    <a:bodyPr/>
                    <a:lstStyle/>
                    <a:p>
                      <a:pPr algn="l" fontAlgn="ctr"/>
                      <a:r>
                        <a:rPr lang="ru-RU" sz="1200" b="0" i="1" u="none" strike="noStrike" dirty="0">
                          <a:solidFill>
                            <a:srgbClr val="000000"/>
                          </a:solidFill>
                          <a:latin typeface="Oswald" panose="020B0604020202020204" charset="-52"/>
                        </a:rPr>
                        <a:t>Дотации бюджетам бюджетной системы Российской Федерации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648 358,0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+ 63 535,2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+ 63 535,2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711 893,2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4"/>
                  </a:ext>
                </a:extLst>
              </a:tr>
              <a:tr h="359913">
                <a:tc>
                  <a:txBody>
                    <a:bodyPr/>
                    <a:lstStyle/>
                    <a:p>
                      <a:pPr algn="l" fontAlgn="ctr"/>
                      <a:r>
                        <a:rPr lang="ru-RU" sz="1200" b="0" i="1" u="none" strike="noStrike">
                          <a:solidFill>
                            <a:srgbClr val="000000"/>
                          </a:solidFill>
                          <a:latin typeface="Oswald" panose="020B0604020202020204" charset="-52"/>
                        </a:rPr>
                        <a:t>Субсидии бюджетам бюджетной системы Российской Федерации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1 462 666,0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dirty="0">
                          <a:solidFill>
                            <a:srgbClr val="000000"/>
                          </a:solidFill>
                          <a:latin typeface="Oswald" panose="020B0604020202020204" charset="-52"/>
                        </a:rPr>
                        <a:t>+ 571 685,8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+ 574 783,5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-24 069,5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+ 1 122 399,8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-1 552,6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2 583 513,2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5"/>
                  </a:ext>
                </a:extLst>
              </a:tr>
              <a:tr h="343207">
                <a:tc>
                  <a:txBody>
                    <a:bodyPr/>
                    <a:lstStyle/>
                    <a:p>
                      <a:pPr algn="l" fontAlgn="ctr"/>
                      <a:r>
                        <a:rPr lang="ru-RU" sz="1200" b="0" i="1" u="none" strike="noStrike">
                          <a:solidFill>
                            <a:srgbClr val="000000"/>
                          </a:solidFill>
                          <a:latin typeface="Oswald" panose="020B0604020202020204" charset="-52"/>
                        </a:rPr>
                        <a:t>Субвенции бюджетам бюджетной системы Российской Федерации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1 608 215,2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+ 104 155,1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-21 625,5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+ 82 529,6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-2 046,6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1 688 698,2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6"/>
                  </a:ext>
                </a:extLst>
              </a:tr>
              <a:tr h="171604">
                <a:tc>
                  <a:txBody>
                    <a:bodyPr/>
                    <a:lstStyle/>
                    <a:p>
                      <a:pPr algn="l" fontAlgn="ctr"/>
                      <a:r>
                        <a:rPr lang="ru-RU" sz="1200" b="0" i="1" u="none" strike="noStrike">
                          <a:solidFill>
                            <a:srgbClr val="000000"/>
                          </a:solidFill>
                          <a:latin typeface="Oswald" panose="020B0604020202020204" charset="-52"/>
                        </a:rPr>
                        <a:t>Иные межбюджетные трансферты</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43 354,6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+ 1 410,0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+ 3 831,2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dirty="0">
                          <a:solidFill>
                            <a:srgbClr val="000000"/>
                          </a:solidFill>
                          <a:latin typeface="Oswald" panose="020B0604020202020204" charset="-52"/>
                        </a:rPr>
                        <a:t>+ 28 367,8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1" u="none" strike="noStrike">
                          <a:solidFill>
                            <a:srgbClr val="000000"/>
                          </a:solidFill>
                          <a:latin typeface="Oswald" panose="020B0604020202020204" charset="-52"/>
                        </a:rPr>
                        <a:t>-6 045,1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+ 27 563,9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70 918,5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7"/>
                  </a:ext>
                </a:extLst>
              </a:tr>
              <a:tr h="171604">
                <a:tc>
                  <a:txBody>
                    <a:bodyPr/>
                    <a:lstStyle/>
                    <a:p>
                      <a:pPr algn="l" fontAlgn="ctr"/>
                      <a:r>
                        <a:rPr lang="ru-RU" sz="1200" b="0" i="0" u="none" strike="noStrike" dirty="0">
                          <a:solidFill>
                            <a:srgbClr val="000000"/>
                          </a:solidFill>
                          <a:latin typeface="Oswald" panose="020B0604020202020204" charset="-52"/>
                        </a:rPr>
                        <a:t>Прочие безвозмездные поступления</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51 850,0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+ 224 850,0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+ 369,0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+ 225 221,5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277 071,5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8"/>
                  </a:ext>
                </a:extLst>
              </a:tr>
              <a:tr h="858018">
                <a:tc>
                  <a:txBody>
                    <a:bodyPr/>
                    <a:lstStyle/>
                    <a:p>
                      <a:pPr algn="l" fontAlgn="ctr"/>
                      <a:r>
                        <a:rPr lang="ru-RU" sz="1200" b="0" i="0" u="none" strike="noStrike" dirty="0">
                          <a:solidFill>
                            <a:srgbClr val="000000"/>
                          </a:solidFill>
                          <a:latin typeface="Oswald" panose="020B0604020202020204" charset="-52"/>
                        </a:rPr>
                        <a:t>Доходы бюджетов бюджетной системы российской федерации от возврата остатков субсидий, субвенций и иных межбюджетных трансфертов, имеющих целевое назначение, прошлых лет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+ 12,8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+ 73,7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+ 86,5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86,5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09"/>
                  </a:ext>
                </a:extLst>
              </a:tr>
              <a:tr h="514811">
                <a:tc>
                  <a:txBody>
                    <a:bodyPr/>
                    <a:lstStyle/>
                    <a:p>
                      <a:pPr algn="l" fontAlgn="ctr"/>
                      <a:r>
                        <a:rPr lang="ru-RU" sz="1200" b="0" i="0" u="none" strike="noStrike" dirty="0">
                          <a:solidFill>
                            <a:srgbClr val="000000"/>
                          </a:solidFill>
                          <a:latin typeface="Oswald" panose="020B0604020202020204" charset="-52"/>
                        </a:rPr>
                        <a:t>Возврат остатков субсидий,  субвенций  и иных межбюджетных  трансфертов,  имеющих целевое назначение, прошлых лет</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-5 224,8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-12,8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-72,9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a:solidFill>
                            <a:srgbClr val="000000"/>
                          </a:solidFill>
                          <a:latin typeface="Oswald" panose="020B0604020202020204" charset="-52"/>
                        </a:rPr>
                        <a:t>- 5 310,5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0" i="0" u="none" strike="noStrike" dirty="0">
                          <a:solidFill>
                            <a:srgbClr val="000000"/>
                          </a:solidFill>
                          <a:latin typeface="Oswald" panose="020B0604020202020204" charset="-52"/>
                        </a:rPr>
                        <a:t>-5 310,5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10"/>
                  </a:ext>
                </a:extLst>
              </a:tr>
              <a:tr h="343207">
                <a:tc>
                  <a:txBody>
                    <a:bodyPr/>
                    <a:lstStyle/>
                    <a:p>
                      <a:pPr algn="l" fontAlgn="ctr"/>
                      <a:r>
                        <a:rPr lang="ru-RU" sz="1200" b="1" i="0" u="none" strike="noStrike" dirty="0">
                          <a:solidFill>
                            <a:srgbClr val="000000"/>
                          </a:solidFill>
                          <a:latin typeface="Oswald" panose="020B0604020202020204" charset="-52"/>
                        </a:rPr>
                        <a:t> ИТОГО ДОХОДОВ:</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1" i="0" u="none" strike="noStrike" dirty="0">
                          <a:solidFill>
                            <a:srgbClr val="000000"/>
                          </a:solidFill>
                          <a:latin typeface="Oswald" panose="020B0604020202020204" charset="-52"/>
                        </a:rPr>
                        <a:t>5 048 155,8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1" i="0" u="none" strike="noStrike" dirty="0">
                          <a:solidFill>
                            <a:srgbClr val="000000"/>
                          </a:solidFill>
                          <a:latin typeface="Oswald" panose="020B0604020202020204" charset="-52"/>
                        </a:rPr>
                        <a:t>+ 223 403,0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1" i="0" u="none" strike="noStrike" dirty="0">
                          <a:solidFill>
                            <a:srgbClr val="000000"/>
                          </a:solidFill>
                          <a:latin typeface="Oswald" panose="020B0604020202020204" charset="-52"/>
                        </a:rPr>
                        <a:t>+ 573 800,3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1" i="0" u="none" strike="noStrike" dirty="0">
                          <a:solidFill>
                            <a:srgbClr val="000000"/>
                          </a:solidFill>
                          <a:latin typeface="Oswald" panose="020B0604020202020204" charset="-52"/>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1" i="0" u="none" strike="noStrike" dirty="0">
                          <a:solidFill>
                            <a:srgbClr val="000000"/>
                          </a:solidFill>
                          <a:latin typeface="Oswald" panose="020B0604020202020204" charset="-52"/>
                        </a:rPr>
                        <a:t>+ 849 893,5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1" i="0" u="none" strike="noStrike" dirty="0">
                          <a:solidFill>
                            <a:srgbClr val="000000"/>
                          </a:solidFill>
                          <a:latin typeface="Oswald" panose="020B0604020202020204" charset="-52"/>
                        </a:rPr>
                        <a:t>+ 130 044,3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1" i="0" u="none" strike="noStrike" dirty="0">
                          <a:solidFill>
                            <a:srgbClr val="000000"/>
                          </a:solidFill>
                          <a:latin typeface="Oswald" panose="020B0604020202020204" charset="-52"/>
                        </a:rPr>
                        <a:t>+ 1 777 141,1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1" i="0" u="none" strike="noStrike" dirty="0">
                          <a:solidFill>
                            <a:srgbClr val="000000"/>
                          </a:solidFill>
                          <a:latin typeface="Oswald" panose="020B0604020202020204" charset="-52"/>
                        </a:rPr>
                        <a:t>- 3 599,2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1200" b="1" i="0" u="none" strike="noStrike" dirty="0">
                          <a:solidFill>
                            <a:srgbClr val="000000"/>
                          </a:solidFill>
                          <a:latin typeface="Oswald" panose="020B0604020202020204" charset="-52"/>
                        </a:rPr>
                        <a:t>6 821 697,7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extLst>
                  <a:ext uri="{0D108BD9-81ED-4DB2-BD59-A6C34878D82A}">
                    <a16:rowId xmlns:a16="http://schemas.microsoft.com/office/drawing/2014/main" xmlns="" val="10011"/>
                  </a:ext>
                </a:extLst>
              </a:tr>
            </a:tbl>
          </a:graphicData>
        </a:graphic>
      </p:graphicFrame>
      <p:sp>
        <p:nvSpPr>
          <p:cNvPr id="10" name="Прямоугольник 9"/>
          <p:cNvSpPr/>
          <p:nvPr/>
        </p:nvSpPr>
        <p:spPr>
          <a:xfrm>
            <a:off x="10515600" y="685800"/>
            <a:ext cx="1574470" cy="276999"/>
          </a:xfrm>
          <a:prstGeom prst="rect">
            <a:avLst/>
          </a:prstGeom>
        </p:spPr>
        <p:txBody>
          <a:bodyPr wrap="none">
            <a:spAutoFit/>
          </a:bodyPr>
          <a:lstStyle/>
          <a:p>
            <a:r>
              <a:rPr lang="ru-RU" sz="1200" dirty="0">
                <a:latin typeface="Oswald" charset="-52"/>
              </a:rPr>
              <a:t>(продолжение таблицы)</a:t>
            </a:r>
          </a:p>
        </p:txBody>
      </p:sp>
      <p:pic>
        <p:nvPicPr>
          <p:cNvPr id="12"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152400" y="0"/>
            <a:ext cx="10363200" cy="762000"/>
          </a:xfrm>
          <a:prstGeom prst="rect">
            <a:avLst/>
          </a:prstGeom>
          <a:noFill/>
        </p:spPr>
      </p:pic>
      <p:sp>
        <p:nvSpPr>
          <p:cNvPr id="13" name="Прямоугольник 12"/>
          <p:cNvSpPr/>
          <p:nvPr/>
        </p:nvSpPr>
        <p:spPr>
          <a:xfrm>
            <a:off x="152400" y="228600"/>
            <a:ext cx="10134600" cy="369332"/>
          </a:xfrm>
          <a:prstGeom prst="rect">
            <a:avLst/>
          </a:prstGeom>
        </p:spPr>
        <p:txBody>
          <a:bodyPr wrap="square">
            <a:spAutoFit/>
          </a:bodyPr>
          <a:lstStyle/>
          <a:p>
            <a:r>
              <a:rPr lang="ru-RU" dirty="0">
                <a:solidFill>
                  <a:schemeClr val="bg1"/>
                </a:solidFill>
                <a:latin typeface="Oswald" panose="020B0604020202020204" charset="-52"/>
                <a:cs typeface="Times New Roman Cyr" pitchFamily="18" charset="0"/>
              </a:rPr>
              <a:t>Сведения о внесении изменений в параметры бюджета города Урай в 2024 году по видам доходов, тыс.рублей</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0"/>
            <a:ext cx="8999984" cy="762000"/>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353800" y="0"/>
            <a:ext cx="705720" cy="924627"/>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7620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152400" y="0"/>
            <a:ext cx="10515600" cy="762000"/>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152400" y="76200"/>
            <a:ext cx="520534" cy="684000"/>
          </a:xfrm>
          <a:prstGeom prst="rect">
            <a:avLst/>
          </a:prstGeom>
          <a:noFill/>
          <a:ln w="9525">
            <a:noFill/>
            <a:miter lim="800000"/>
            <a:headEnd/>
            <a:tailEnd/>
          </a:ln>
        </p:spPr>
      </p:pic>
      <p:sp>
        <p:nvSpPr>
          <p:cNvPr id="10" name="TextBox 9">
            <a:extLst>
              <a:ext uri="{FF2B5EF4-FFF2-40B4-BE49-F238E27FC236}">
                <a16:creationId xmlns:a16="http://schemas.microsoft.com/office/drawing/2014/main" xmlns="" id="{38F07F08-9F06-4013-8B16-2D4FEF16AA09}"/>
              </a:ext>
            </a:extLst>
          </p:cNvPr>
          <p:cNvSpPr txBox="1"/>
          <p:nvPr/>
        </p:nvSpPr>
        <p:spPr>
          <a:xfrm>
            <a:off x="838200" y="152400"/>
            <a:ext cx="9755832" cy="646331"/>
          </a:xfrm>
          <a:prstGeom prst="rect">
            <a:avLst/>
          </a:prstGeom>
          <a:noFill/>
        </p:spPr>
        <p:txBody>
          <a:bodyPr wrap="square" rtlCol="0">
            <a:spAutoFit/>
          </a:bodyPr>
          <a:lstStyle/>
          <a:p>
            <a:r>
              <a:rPr lang="ru-RU" dirty="0">
                <a:solidFill>
                  <a:schemeClr val="bg1"/>
                </a:solidFill>
                <a:latin typeface="Oswald" panose="020B0604020202020204" charset="-52"/>
                <a:cs typeface="Times New Roman Cyr" pitchFamily="18" charset="0"/>
              </a:rPr>
              <a:t>Сведения о внесении изменений в параметры бюджета города Урай в 2024 году по</a:t>
            </a:r>
            <a:r>
              <a:rPr lang="ru-RU" dirty="0">
                <a:solidFill>
                  <a:schemeClr val="bg1"/>
                </a:solidFill>
                <a:latin typeface="Oswald" charset="-52"/>
              </a:rPr>
              <a:t> разделам, подразделам классификации расходов бюджета, тыс.рублей</a:t>
            </a:r>
            <a:endParaRPr lang="ru-RU" dirty="0">
              <a:latin typeface="Times New Roman Cyr" pitchFamily="18" charset="0"/>
              <a:cs typeface="Times New Roman Cyr" pitchFamily="18" charset="0"/>
            </a:endParaRPr>
          </a:p>
        </p:txBody>
      </p:sp>
      <p:graphicFrame>
        <p:nvGraphicFramePr>
          <p:cNvPr id="17" name="Таблица 16">
            <a:extLst>
              <a:ext uri="{FF2B5EF4-FFF2-40B4-BE49-F238E27FC236}">
                <a16:creationId xmlns:a16="http://schemas.microsoft.com/office/drawing/2014/main" xmlns="" id="{B112E735-00D0-4D62-87F8-442D9AA63A0E}"/>
              </a:ext>
            </a:extLst>
          </p:cNvPr>
          <p:cNvGraphicFramePr>
            <a:graphicFrameLocks noGrp="1"/>
          </p:cNvGraphicFramePr>
          <p:nvPr>
            <p:extLst>
              <p:ext uri="{D42A27DB-BD31-4B8C-83A1-F6EECF244321}">
                <p14:modId xmlns:p14="http://schemas.microsoft.com/office/powerpoint/2010/main" xmlns="" val="3000564185"/>
              </p:ext>
            </p:extLst>
          </p:nvPr>
        </p:nvGraphicFramePr>
        <p:xfrm>
          <a:off x="304798" y="1105642"/>
          <a:ext cx="11658603" cy="5441853"/>
        </p:xfrm>
        <a:graphic>
          <a:graphicData uri="http://schemas.openxmlformats.org/drawingml/2006/table">
            <a:tbl>
              <a:tblPr/>
              <a:tblGrid>
                <a:gridCol w="528186">
                  <a:extLst>
                    <a:ext uri="{9D8B030D-6E8A-4147-A177-3AD203B41FA5}">
                      <a16:colId xmlns:a16="http://schemas.microsoft.com/office/drawing/2014/main" xmlns="" val="4220440227"/>
                    </a:ext>
                  </a:extLst>
                </a:gridCol>
                <a:gridCol w="2038467">
                  <a:extLst>
                    <a:ext uri="{9D8B030D-6E8A-4147-A177-3AD203B41FA5}">
                      <a16:colId xmlns:a16="http://schemas.microsoft.com/office/drawing/2014/main" xmlns="" val="3435061341"/>
                    </a:ext>
                  </a:extLst>
                </a:gridCol>
                <a:gridCol w="1012357">
                  <a:extLst>
                    <a:ext uri="{9D8B030D-6E8A-4147-A177-3AD203B41FA5}">
                      <a16:colId xmlns:a16="http://schemas.microsoft.com/office/drawing/2014/main" xmlns="" val="3169337932"/>
                    </a:ext>
                  </a:extLst>
                </a:gridCol>
                <a:gridCol w="968339">
                  <a:extLst>
                    <a:ext uri="{9D8B030D-6E8A-4147-A177-3AD203B41FA5}">
                      <a16:colId xmlns:a16="http://schemas.microsoft.com/office/drawing/2014/main" xmlns="" val="1277120478"/>
                    </a:ext>
                  </a:extLst>
                </a:gridCol>
                <a:gridCol w="946333">
                  <a:extLst>
                    <a:ext uri="{9D8B030D-6E8A-4147-A177-3AD203B41FA5}">
                      <a16:colId xmlns:a16="http://schemas.microsoft.com/office/drawing/2014/main" xmlns="" val="3633772539"/>
                    </a:ext>
                  </a:extLst>
                </a:gridCol>
                <a:gridCol w="1012357">
                  <a:extLst>
                    <a:ext uri="{9D8B030D-6E8A-4147-A177-3AD203B41FA5}">
                      <a16:colId xmlns:a16="http://schemas.microsoft.com/office/drawing/2014/main" xmlns="" val="2471717578"/>
                    </a:ext>
                  </a:extLst>
                </a:gridCol>
                <a:gridCol w="1012357">
                  <a:extLst>
                    <a:ext uri="{9D8B030D-6E8A-4147-A177-3AD203B41FA5}">
                      <a16:colId xmlns:a16="http://schemas.microsoft.com/office/drawing/2014/main" xmlns="" val="449769987"/>
                    </a:ext>
                  </a:extLst>
                </a:gridCol>
                <a:gridCol w="1048119">
                  <a:extLst>
                    <a:ext uri="{9D8B030D-6E8A-4147-A177-3AD203B41FA5}">
                      <a16:colId xmlns:a16="http://schemas.microsoft.com/office/drawing/2014/main" xmlns="" val="3186525285"/>
                    </a:ext>
                  </a:extLst>
                </a:gridCol>
                <a:gridCol w="1034365">
                  <a:extLst>
                    <a:ext uri="{9D8B030D-6E8A-4147-A177-3AD203B41FA5}">
                      <a16:colId xmlns:a16="http://schemas.microsoft.com/office/drawing/2014/main" xmlns="" val="3248873973"/>
                    </a:ext>
                  </a:extLst>
                </a:gridCol>
                <a:gridCol w="1155406">
                  <a:extLst>
                    <a:ext uri="{9D8B030D-6E8A-4147-A177-3AD203B41FA5}">
                      <a16:colId xmlns:a16="http://schemas.microsoft.com/office/drawing/2014/main" xmlns="" val="3857594245"/>
                    </a:ext>
                  </a:extLst>
                </a:gridCol>
                <a:gridCol w="902317">
                  <a:extLst>
                    <a:ext uri="{9D8B030D-6E8A-4147-A177-3AD203B41FA5}">
                      <a16:colId xmlns:a16="http://schemas.microsoft.com/office/drawing/2014/main" xmlns="" val="3386555897"/>
                    </a:ext>
                  </a:extLst>
                </a:gridCol>
              </a:tblGrid>
              <a:tr h="1030695">
                <a:tc>
                  <a:txBody>
                    <a:bodyPr/>
                    <a:lstStyle/>
                    <a:p>
                      <a:pPr algn="ctr" rtl="0" fontAlgn="ctr"/>
                      <a:r>
                        <a:rPr lang="ru-RU" sz="1050" b="0" i="0" u="none" strike="noStrike" dirty="0">
                          <a:solidFill>
                            <a:srgbClr val="000000"/>
                          </a:solidFill>
                          <a:effectLst/>
                          <a:latin typeface="Oswald" panose="020B0604020202020204" charset="-52"/>
                        </a:rPr>
                        <a:t>Код </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50" b="0" i="0" u="none" strike="noStrike" dirty="0">
                          <a:solidFill>
                            <a:srgbClr val="000000"/>
                          </a:solidFill>
                          <a:effectLst/>
                          <a:latin typeface="Oswald" panose="020B0604020202020204" charset="-52"/>
                        </a:rPr>
                        <a:t>Наименование показателя</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50" b="0" i="0" u="none" strike="noStrike" dirty="0">
                          <a:effectLst/>
                          <a:latin typeface="Oswald" panose="020B0604020202020204" charset="-52"/>
                        </a:rPr>
                        <a:t>План по решению Думы от 29.11.2023 №88 (первоначальный)</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22.02.2024 №6                                                                        (+/-) (уточнение 1)</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27.06.2024 №42                                                                                                            (+/-) (уточнение 2)</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23.07.2024 №47                                                                                                            (+/-) (уточнение 3)</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a:solidFill>
                            <a:srgbClr val="000000"/>
                          </a:solidFill>
                          <a:effectLst/>
                          <a:latin typeface="Oswald" panose="020B0604020202020204" charset="-52"/>
                        </a:rPr>
                        <a:t>Изменения, внесенные решением Думы от 24.10.2024 №76                                                                           (+/-) (уточнение 4)</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a:solidFill>
                            <a:srgbClr val="000000"/>
                          </a:solidFill>
                          <a:effectLst/>
                          <a:latin typeface="Oswald" panose="020B0604020202020204" charset="-52"/>
                        </a:rPr>
                        <a:t>Изменения, внесенные решением Думы от 20.12.2024 №105                                                                                   (+/-) (уточнение 5)</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a:solidFill>
                            <a:srgbClr val="000000"/>
                          </a:solidFill>
                          <a:effectLst/>
                          <a:latin typeface="Oswald" panose="020B0604020202020204" charset="-52"/>
                        </a:rPr>
                        <a:t>Итого изменений, внесенных в решение Думы г.Урай о бюджете</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вносимые, в соответствии со ст.217, 232 БК РФ, и в ст.5 решения Думы </a:t>
                      </a:r>
                      <a:r>
                        <a:rPr lang="ru-RU" sz="1050" b="0" i="0" u="none" strike="noStrike" dirty="0" err="1">
                          <a:solidFill>
                            <a:srgbClr val="000000"/>
                          </a:solidFill>
                          <a:effectLst/>
                          <a:latin typeface="Oswald" panose="020B0604020202020204" charset="-52"/>
                        </a:rPr>
                        <a:t>г.Урай</a:t>
                      </a:r>
                      <a:r>
                        <a:rPr lang="ru-RU" sz="1050" b="0" i="0" u="none" strike="noStrike" dirty="0">
                          <a:solidFill>
                            <a:srgbClr val="000000"/>
                          </a:solidFill>
                          <a:effectLst/>
                          <a:latin typeface="Oswald" panose="020B0604020202020204" charset="-52"/>
                        </a:rPr>
                        <a:t> от 29.11.2023 №88 </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50" b="0" i="0" u="none" strike="noStrike">
                          <a:solidFill>
                            <a:srgbClr val="000000"/>
                          </a:solidFill>
                          <a:effectLst/>
                          <a:latin typeface="Oswald" panose="020B0604020202020204" charset="-52"/>
                        </a:rPr>
                        <a:t>Уточненный план на 2024 год</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174252996"/>
                  </a:ext>
                </a:extLst>
              </a:tr>
              <a:tr h="297262">
                <a:tc>
                  <a:txBody>
                    <a:bodyPr/>
                    <a:lstStyle/>
                    <a:p>
                      <a:pPr algn="ctr" rtl="0" fontAlgn="ctr"/>
                      <a:r>
                        <a:rPr lang="ru-RU" sz="900" b="0" i="0" u="none" strike="noStrike" dirty="0">
                          <a:solidFill>
                            <a:srgbClr val="000000"/>
                          </a:solidFill>
                          <a:effectLst/>
                          <a:latin typeface="Oswald" panose="020B0604020202020204" charset="-52"/>
                        </a:rPr>
                        <a:t>1</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Oswald" panose="020B0604020202020204" charset="-52"/>
                        </a:rPr>
                        <a:t>2</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Oswald" panose="020B0604020202020204" charset="-52"/>
                        </a:rPr>
                        <a:t>3</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Oswald" panose="020B0604020202020204" charset="-52"/>
                        </a:rPr>
                        <a:t>4</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Oswald" panose="020B0604020202020204" charset="-52"/>
                        </a:rPr>
                        <a:t>5</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Oswald" panose="020B0604020202020204" charset="-52"/>
                        </a:rPr>
                        <a:t>6</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Oswald" panose="020B0604020202020204" charset="-52"/>
                        </a:rPr>
                        <a:t>7</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Oswald" panose="020B0604020202020204" charset="-52"/>
                        </a:rPr>
                        <a:t>8</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Oswald" panose="020B0604020202020204" charset="-52"/>
                        </a:rPr>
                        <a:t>к.9=(к.4+к.5+к.6+к.7+к.8)</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Oswald" panose="020B0604020202020204" charset="-52"/>
                        </a:rPr>
                        <a:t>10</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effectLst/>
                          <a:latin typeface="Oswald" panose="020B0604020202020204" charset="-52"/>
                        </a:rPr>
                        <a:t>к.11=к.3+к.9+к.10</a:t>
                      </a:r>
                    </a:p>
                  </a:txBody>
                  <a:tcPr marL="3636" marR="3636" marT="363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4090975671"/>
                  </a:ext>
                </a:extLst>
              </a:tr>
              <a:tr h="175023">
                <a:tc>
                  <a:txBody>
                    <a:bodyPr/>
                    <a:lstStyle/>
                    <a:p>
                      <a:pPr algn="ctr" rtl="0" fontAlgn="b"/>
                      <a:r>
                        <a:rPr lang="ru-RU" sz="1050" b="0" i="0" u="none" strike="noStrike" dirty="0">
                          <a:solidFill>
                            <a:srgbClr val="000000"/>
                          </a:solidFill>
                          <a:effectLst/>
                          <a:latin typeface="Oswald" panose="020B0604020202020204" charset="-52"/>
                        </a:rPr>
                        <a:t>0100</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Общегосударственные вопросы</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358 190,5</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-17 200,5</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2 675,7</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0,0</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7 225,4</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426,0</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-6 873,4</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-334,7</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350 982,4</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838973561"/>
                  </a:ext>
                </a:extLst>
              </a:tr>
              <a:tr h="688426">
                <a:tc>
                  <a:txBody>
                    <a:bodyPr/>
                    <a:lstStyle/>
                    <a:p>
                      <a:pPr algn="ctr" rtl="0" fontAlgn="b"/>
                      <a:r>
                        <a:rPr lang="ru-RU" sz="1050" b="0" i="0" u="none" strike="noStrike">
                          <a:solidFill>
                            <a:srgbClr val="000000"/>
                          </a:solidFill>
                          <a:effectLst/>
                          <a:latin typeface="Oswald" panose="020B0604020202020204" charset="-52"/>
                        </a:rPr>
                        <a:t>0102</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Функционирование высшего должностного лица субъекта Российской Федерации и муниципального образования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32 803,4</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0,0</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+ 1 085,3</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+ 143,8</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+ 1 370,0</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+ 2 599,1</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- 148,2</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35 254,3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507298397"/>
                  </a:ext>
                </a:extLst>
              </a:tr>
              <a:tr h="859561">
                <a:tc>
                  <a:txBody>
                    <a:bodyPr/>
                    <a:lstStyle/>
                    <a:p>
                      <a:pPr algn="ctr" rtl="0" fontAlgn="b"/>
                      <a:r>
                        <a:rPr lang="ru-RU" sz="1050" b="0" i="0" u="none" strike="noStrike">
                          <a:solidFill>
                            <a:srgbClr val="000000"/>
                          </a:solidFill>
                          <a:effectLst/>
                          <a:latin typeface="Oswald" panose="020B0604020202020204" charset="-52"/>
                        </a:rPr>
                        <a:t>0103</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15 110,1</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+ 949,8</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- 67,9</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+ 881,9</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15 992,0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003929457"/>
                  </a:ext>
                </a:extLst>
              </a:tr>
              <a:tr h="1177391">
                <a:tc>
                  <a:txBody>
                    <a:bodyPr/>
                    <a:lstStyle/>
                    <a:p>
                      <a:pPr algn="ctr" rtl="0" fontAlgn="b"/>
                      <a:r>
                        <a:rPr lang="ru-RU" sz="1050" b="0" i="0" u="none" strike="noStrike">
                          <a:solidFill>
                            <a:srgbClr val="000000"/>
                          </a:solidFill>
                          <a:effectLst/>
                          <a:latin typeface="Oswald" panose="020B0604020202020204" charset="-52"/>
                        </a:rPr>
                        <a:t>0104</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226 296,6</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+ 1 075,8</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+ 1 422,8</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+ 3 336,9</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- 964,3</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+ 4 871,2</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+ 148,2</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231 316,0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833323645"/>
                  </a:ext>
                </a:extLst>
              </a:tr>
              <a:tr h="175023">
                <a:tc>
                  <a:txBody>
                    <a:bodyPr/>
                    <a:lstStyle/>
                    <a:p>
                      <a:pPr algn="ctr" rtl="0" fontAlgn="b"/>
                      <a:r>
                        <a:rPr lang="ru-RU" sz="1050" b="0" i="0" u="none" strike="noStrike">
                          <a:solidFill>
                            <a:srgbClr val="000000"/>
                          </a:solidFill>
                          <a:effectLst/>
                          <a:latin typeface="Oswald" panose="020B0604020202020204" charset="-52"/>
                        </a:rPr>
                        <a:t>0105</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Судебная система</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4,9</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0,0</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0,0</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0,0</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4,9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273708718"/>
                  </a:ext>
                </a:extLst>
              </a:tr>
              <a:tr h="688426">
                <a:tc>
                  <a:txBody>
                    <a:bodyPr/>
                    <a:lstStyle/>
                    <a:p>
                      <a:pPr algn="ctr" rtl="0" fontAlgn="b"/>
                      <a:r>
                        <a:rPr lang="ru-RU" sz="1050" b="0" i="0" u="none" strike="noStrike">
                          <a:solidFill>
                            <a:srgbClr val="000000"/>
                          </a:solidFill>
                          <a:effectLst/>
                          <a:latin typeface="Oswald" panose="020B0604020202020204" charset="-52"/>
                        </a:rPr>
                        <a:t>0106</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Обеспечение деятельности финансовых, налоговых и таможенных органов и органов финансового (финансово-бюджетного) надзора</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45 684,9</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+ 1 084,5</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- 231,0</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+ 853,5</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46 538,4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797021984"/>
                  </a:ext>
                </a:extLst>
              </a:tr>
              <a:tr h="175023">
                <a:tc>
                  <a:txBody>
                    <a:bodyPr/>
                    <a:lstStyle/>
                    <a:p>
                      <a:pPr algn="ctr" rtl="0" fontAlgn="b"/>
                      <a:r>
                        <a:rPr lang="ru-RU" sz="1050" b="0" i="0" u="none" strike="noStrike">
                          <a:solidFill>
                            <a:srgbClr val="000000"/>
                          </a:solidFill>
                          <a:effectLst/>
                          <a:latin typeface="Oswald" panose="020B0604020202020204" charset="-52"/>
                        </a:rPr>
                        <a:t>0111</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Резервные фонды</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7 357,4</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- 584,1</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- 1 412,6</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+ 2 159,2</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- 214,2</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- 51,7</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- 350,0</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6 955,7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232650541"/>
                  </a:ext>
                </a:extLst>
              </a:tr>
              <a:tr h="175023">
                <a:tc>
                  <a:txBody>
                    <a:bodyPr/>
                    <a:lstStyle/>
                    <a:p>
                      <a:pPr algn="ctr" rtl="0" fontAlgn="b"/>
                      <a:r>
                        <a:rPr lang="ru-RU" sz="1050" b="0" i="0" u="none" strike="noStrike" dirty="0">
                          <a:solidFill>
                            <a:srgbClr val="000000"/>
                          </a:solidFill>
                          <a:effectLst/>
                          <a:latin typeface="Oswald" panose="020B0604020202020204" charset="-52"/>
                        </a:rPr>
                        <a:t>0113</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Другие общегосударственные работы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30 933,2</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- 17 692,2</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+ 630,4</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+ 568,9</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+ 465,5</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- 16 027,4</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+ 15,3</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4 921,1 </a:t>
                      </a:r>
                    </a:p>
                  </a:txBody>
                  <a:tcPr marL="3636" marR="3636" marT="363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492764633"/>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xmlns="" id="{D20900E7-BF78-4875-8391-4572A1987D13}"/>
              </a:ext>
            </a:extLst>
          </p:cNvPr>
          <p:cNvGraphicFramePr>
            <a:graphicFrameLocks noGrp="1"/>
          </p:cNvGraphicFramePr>
          <p:nvPr>
            <p:extLst>
              <p:ext uri="{D42A27DB-BD31-4B8C-83A1-F6EECF244321}">
                <p14:modId xmlns:p14="http://schemas.microsoft.com/office/powerpoint/2010/main" xmlns="" val="3580357982"/>
              </p:ext>
            </p:extLst>
          </p:nvPr>
        </p:nvGraphicFramePr>
        <p:xfrm>
          <a:off x="76200" y="1066801"/>
          <a:ext cx="11839307" cy="5638798"/>
        </p:xfrm>
        <a:graphic>
          <a:graphicData uri="http://schemas.openxmlformats.org/drawingml/2006/table">
            <a:tbl>
              <a:tblPr/>
              <a:tblGrid>
                <a:gridCol w="536373">
                  <a:extLst>
                    <a:ext uri="{9D8B030D-6E8A-4147-A177-3AD203B41FA5}">
                      <a16:colId xmlns:a16="http://schemas.microsoft.com/office/drawing/2014/main" xmlns="" val="2497760426"/>
                    </a:ext>
                  </a:extLst>
                </a:gridCol>
                <a:gridCol w="2070061">
                  <a:extLst>
                    <a:ext uri="{9D8B030D-6E8A-4147-A177-3AD203B41FA5}">
                      <a16:colId xmlns:a16="http://schemas.microsoft.com/office/drawing/2014/main" xmlns="" val="1919417296"/>
                    </a:ext>
                  </a:extLst>
                </a:gridCol>
                <a:gridCol w="1028048">
                  <a:extLst>
                    <a:ext uri="{9D8B030D-6E8A-4147-A177-3AD203B41FA5}">
                      <a16:colId xmlns:a16="http://schemas.microsoft.com/office/drawing/2014/main" xmlns="" val="820638175"/>
                    </a:ext>
                  </a:extLst>
                </a:gridCol>
                <a:gridCol w="983350">
                  <a:extLst>
                    <a:ext uri="{9D8B030D-6E8A-4147-A177-3AD203B41FA5}">
                      <a16:colId xmlns:a16="http://schemas.microsoft.com/office/drawing/2014/main" xmlns="" val="2170470845"/>
                    </a:ext>
                  </a:extLst>
                </a:gridCol>
                <a:gridCol w="961000">
                  <a:extLst>
                    <a:ext uri="{9D8B030D-6E8A-4147-A177-3AD203B41FA5}">
                      <a16:colId xmlns:a16="http://schemas.microsoft.com/office/drawing/2014/main" xmlns="" val="2604723160"/>
                    </a:ext>
                  </a:extLst>
                </a:gridCol>
                <a:gridCol w="1028048">
                  <a:extLst>
                    <a:ext uri="{9D8B030D-6E8A-4147-A177-3AD203B41FA5}">
                      <a16:colId xmlns:a16="http://schemas.microsoft.com/office/drawing/2014/main" xmlns="" val="4006540593"/>
                    </a:ext>
                  </a:extLst>
                </a:gridCol>
                <a:gridCol w="1028048">
                  <a:extLst>
                    <a:ext uri="{9D8B030D-6E8A-4147-A177-3AD203B41FA5}">
                      <a16:colId xmlns:a16="http://schemas.microsoft.com/office/drawing/2014/main" xmlns="" val="2589936568"/>
                    </a:ext>
                  </a:extLst>
                </a:gridCol>
                <a:gridCol w="1064364">
                  <a:extLst>
                    <a:ext uri="{9D8B030D-6E8A-4147-A177-3AD203B41FA5}">
                      <a16:colId xmlns:a16="http://schemas.microsoft.com/office/drawing/2014/main" xmlns="" val="875192847"/>
                    </a:ext>
                  </a:extLst>
                </a:gridCol>
                <a:gridCol w="1050396">
                  <a:extLst>
                    <a:ext uri="{9D8B030D-6E8A-4147-A177-3AD203B41FA5}">
                      <a16:colId xmlns:a16="http://schemas.microsoft.com/office/drawing/2014/main" xmlns="" val="487874006"/>
                    </a:ext>
                  </a:extLst>
                </a:gridCol>
                <a:gridCol w="1173316">
                  <a:extLst>
                    <a:ext uri="{9D8B030D-6E8A-4147-A177-3AD203B41FA5}">
                      <a16:colId xmlns:a16="http://schemas.microsoft.com/office/drawing/2014/main" xmlns="" val="2180270819"/>
                    </a:ext>
                  </a:extLst>
                </a:gridCol>
                <a:gridCol w="916303">
                  <a:extLst>
                    <a:ext uri="{9D8B030D-6E8A-4147-A177-3AD203B41FA5}">
                      <a16:colId xmlns:a16="http://schemas.microsoft.com/office/drawing/2014/main" xmlns="" val="2468674089"/>
                    </a:ext>
                  </a:extLst>
                </a:gridCol>
              </a:tblGrid>
              <a:tr h="981853">
                <a:tc>
                  <a:txBody>
                    <a:bodyPr/>
                    <a:lstStyle/>
                    <a:p>
                      <a:pPr algn="ctr" rtl="0" fontAlgn="ctr"/>
                      <a:r>
                        <a:rPr lang="ru-RU" sz="1050" b="0" i="0" u="none" strike="noStrike" dirty="0">
                          <a:solidFill>
                            <a:srgbClr val="000000"/>
                          </a:solidFill>
                          <a:effectLst/>
                          <a:latin typeface="Oswald" panose="020B0604020202020204" charset="-52"/>
                        </a:rPr>
                        <a:t>Код </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ru-RU" sz="1050" b="0" i="0" u="none" strike="noStrike" dirty="0">
                          <a:solidFill>
                            <a:srgbClr val="000000"/>
                          </a:solidFill>
                          <a:effectLst/>
                          <a:latin typeface="Oswald" panose="020B0604020202020204" charset="-52"/>
                        </a:rPr>
                        <a:t>Наименование показателя</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050" b="0" i="0" u="none" strike="noStrike" dirty="0">
                          <a:effectLst/>
                          <a:latin typeface="Oswald" panose="020B0604020202020204" charset="-52"/>
                        </a:rPr>
                        <a:t>План по решению Думы от 29.11.2023 №88 (первоначальный)</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22.02.2024 №6                                                                        (+/-) (уточнение 1)</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27.06.2024 №42                                                                                                            (+/-) (уточнение 2)</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23.07.2024 №47                                                                                                            (+/-) (уточнение 3)</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24.10.2024 №76                                                                           (+/-) (уточнение 4)</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20.12.2024 №105                                                                                   (+/-) (уточнение 5)</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Итого изменений, внесенных в решение Думы </a:t>
                      </a:r>
                      <a:r>
                        <a:rPr lang="ru-RU" sz="1050" b="0" i="0" u="none" strike="noStrike" dirty="0" err="1">
                          <a:solidFill>
                            <a:srgbClr val="000000"/>
                          </a:solidFill>
                          <a:effectLst/>
                          <a:latin typeface="Oswald" panose="020B0604020202020204" charset="-52"/>
                        </a:rPr>
                        <a:t>г.Урай</a:t>
                      </a:r>
                      <a:r>
                        <a:rPr lang="ru-RU" sz="1050" b="0" i="0" u="none" strike="noStrike" dirty="0">
                          <a:solidFill>
                            <a:srgbClr val="000000"/>
                          </a:solidFill>
                          <a:effectLst/>
                          <a:latin typeface="Oswald" panose="020B0604020202020204" charset="-52"/>
                        </a:rPr>
                        <a:t> о бюджете</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вносимые, в соответствии со ст.217, 232 БК РФ, и ст.5 решения Думы </a:t>
                      </a:r>
                      <a:r>
                        <a:rPr lang="ru-RU" sz="1050" b="0" i="0" u="none" strike="noStrike" dirty="0" err="1">
                          <a:solidFill>
                            <a:srgbClr val="000000"/>
                          </a:solidFill>
                          <a:effectLst/>
                          <a:latin typeface="Oswald" panose="020B0604020202020204" charset="-52"/>
                        </a:rPr>
                        <a:t>г.Урай</a:t>
                      </a:r>
                      <a:r>
                        <a:rPr lang="ru-RU" sz="1050" b="0" i="0" u="none" strike="noStrike" dirty="0">
                          <a:solidFill>
                            <a:srgbClr val="000000"/>
                          </a:solidFill>
                          <a:effectLst/>
                          <a:latin typeface="Oswald" panose="020B0604020202020204" charset="-52"/>
                        </a:rPr>
                        <a:t> от 29.11.2023 №88 </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b="0" i="0" u="none" strike="noStrike" dirty="0">
                          <a:solidFill>
                            <a:srgbClr val="000000"/>
                          </a:solidFill>
                          <a:effectLst/>
                          <a:latin typeface="Oswald" panose="020B0604020202020204" charset="-52"/>
                        </a:rPr>
                        <a:t>Уточненный план на 2024 год</a:t>
                      </a:r>
                    </a:p>
                  </a:txBody>
                  <a:tcPr marL="3341" marR="3341" marT="334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extLst>
                  <a:ext uri="{0D108BD9-81ED-4DB2-BD59-A6C34878D82A}">
                    <a16:rowId xmlns:a16="http://schemas.microsoft.com/office/drawing/2014/main" xmlns="" val="1346834933"/>
                  </a:ext>
                </a:extLst>
              </a:tr>
              <a:tr h="345085">
                <a:tc>
                  <a:txBody>
                    <a:bodyPr/>
                    <a:lstStyle/>
                    <a:p>
                      <a:pPr algn="ctr" rtl="0" fontAlgn="b"/>
                      <a:r>
                        <a:rPr lang="ru-RU" sz="1100" b="0" i="0" u="none" strike="noStrike" dirty="0">
                          <a:solidFill>
                            <a:srgbClr val="000000"/>
                          </a:solidFill>
                          <a:effectLst/>
                          <a:latin typeface="Oswald" panose="020B0604020202020204" charset="-52"/>
                        </a:rPr>
                        <a:t>0300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dirty="0">
                          <a:solidFill>
                            <a:srgbClr val="000000"/>
                          </a:solidFill>
                          <a:effectLst/>
                          <a:latin typeface="Oswald" panose="020B0604020202020204" charset="-52"/>
                        </a:rPr>
                        <a:t>Национальная безопасность и правоохранительная деятельность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40 878,1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3 389,8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491,8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4 253,6</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+ 8 135,2</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49 013,2</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540873776"/>
                  </a:ext>
                </a:extLst>
              </a:tr>
              <a:tr h="174245">
                <a:tc>
                  <a:txBody>
                    <a:bodyPr/>
                    <a:lstStyle/>
                    <a:p>
                      <a:pPr algn="ctr" rtl="0" fontAlgn="b"/>
                      <a:r>
                        <a:rPr lang="ru-RU" sz="1100" b="0" i="0" u="none" strike="noStrike">
                          <a:solidFill>
                            <a:srgbClr val="000000"/>
                          </a:solidFill>
                          <a:effectLst/>
                          <a:latin typeface="Oswald" panose="020B0604020202020204" charset="-52"/>
                        </a:rPr>
                        <a:t>0304</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Органы юстиции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6 855,6</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+ 230,1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+ 296,8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+ 526,9</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7 382,5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947952203"/>
                  </a:ext>
                </a:extLst>
              </a:tr>
              <a:tr h="686765">
                <a:tc>
                  <a:txBody>
                    <a:bodyPr/>
                    <a:lstStyle/>
                    <a:p>
                      <a:pPr algn="ctr" rtl="0" fontAlgn="b"/>
                      <a:r>
                        <a:rPr lang="ru-RU" sz="1100" b="0" i="0" u="none" strike="noStrike">
                          <a:solidFill>
                            <a:srgbClr val="000000"/>
                          </a:solidFill>
                          <a:effectLst/>
                          <a:latin typeface="Oswald" panose="020B0604020202020204" charset="-52"/>
                        </a:rPr>
                        <a:t>0309</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Защита населения и территории от чрезвычайных ситуаций природного и техногенного характера, гражданская оборона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55,9</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55,9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507830423"/>
                  </a:ext>
                </a:extLst>
              </a:tr>
              <a:tr h="686765">
                <a:tc>
                  <a:txBody>
                    <a:bodyPr/>
                    <a:lstStyle/>
                    <a:p>
                      <a:pPr algn="ctr" rtl="0" fontAlgn="b"/>
                      <a:r>
                        <a:rPr lang="ru-RU" sz="1100" b="0" i="0" u="none" strike="noStrike">
                          <a:solidFill>
                            <a:srgbClr val="000000"/>
                          </a:solidFill>
                          <a:effectLst/>
                          <a:latin typeface="Oswald" panose="020B0604020202020204" charset="-52"/>
                        </a:rPr>
                        <a:t>0310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Защита населения и территории от чрезвычайных ситуаций природного и техногенного характера, пожарная безопасность</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30 168,5</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+ 1 776,8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- 398,4</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+ 4 059,8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+ 5 438,2</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35 606,6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75820100"/>
                  </a:ext>
                </a:extLst>
              </a:tr>
              <a:tr h="515925">
                <a:tc>
                  <a:txBody>
                    <a:bodyPr/>
                    <a:lstStyle/>
                    <a:p>
                      <a:pPr algn="ctr" rtl="0" fontAlgn="b"/>
                      <a:r>
                        <a:rPr lang="ru-RU" sz="1100" b="0" i="0" u="none" strike="noStrike">
                          <a:solidFill>
                            <a:srgbClr val="000000"/>
                          </a:solidFill>
                          <a:effectLst/>
                          <a:latin typeface="Oswald" panose="020B0604020202020204" charset="-52"/>
                        </a:rPr>
                        <a:t>0314</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Другие вопросы в области национальной безопасности и правоохранительной деятельности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3 798,1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+ 1 613,0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+ 660,1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- 103,0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+ 2 170,1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5 968,2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394642047"/>
                  </a:ext>
                </a:extLst>
              </a:tr>
              <a:tr h="174245">
                <a:tc>
                  <a:txBody>
                    <a:bodyPr/>
                    <a:lstStyle/>
                    <a:p>
                      <a:pPr algn="ctr" rtl="0" fontAlgn="b"/>
                      <a:r>
                        <a:rPr lang="ru-RU" sz="1100" b="0" i="0" u="none" strike="noStrike">
                          <a:solidFill>
                            <a:srgbClr val="000000"/>
                          </a:solidFill>
                          <a:effectLst/>
                          <a:latin typeface="Oswald" panose="020B0604020202020204" charset="-52"/>
                        </a:rPr>
                        <a:t>0400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Национальная экономика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355 856,8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+ 32 389,3</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+ 2 065,2</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+ 2 826,9</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- 3 419,6</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- 2 101,6</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+ 31 760,2</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+ 30,0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387 647,0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016709293"/>
                  </a:ext>
                </a:extLst>
              </a:tr>
              <a:tr h="174245">
                <a:tc>
                  <a:txBody>
                    <a:bodyPr/>
                    <a:lstStyle/>
                    <a:p>
                      <a:pPr algn="ctr" rtl="0" fontAlgn="b"/>
                      <a:r>
                        <a:rPr lang="ru-RU" sz="1100" b="0" i="0" u="none" strike="noStrike">
                          <a:solidFill>
                            <a:srgbClr val="000000"/>
                          </a:solidFill>
                          <a:effectLst/>
                          <a:latin typeface="Oswald" panose="020B0604020202020204" charset="-52"/>
                        </a:rPr>
                        <a:t>0401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Общеэкономические вопросы</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18 048,8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+ 35,0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- 200,6</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- 382,2</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- 547,8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17 501,1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4216643352"/>
                  </a:ext>
                </a:extLst>
              </a:tr>
              <a:tr h="345085">
                <a:tc>
                  <a:txBody>
                    <a:bodyPr/>
                    <a:lstStyle/>
                    <a:p>
                      <a:pPr algn="ctr" rtl="0" fontAlgn="b"/>
                      <a:r>
                        <a:rPr lang="ru-RU" sz="1100" b="0" i="0" u="none" strike="noStrike">
                          <a:solidFill>
                            <a:srgbClr val="000000"/>
                          </a:solidFill>
                          <a:effectLst/>
                          <a:latin typeface="Oswald" panose="020B0604020202020204" charset="-52"/>
                        </a:rPr>
                        <a:t>0405</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Сельское хозяйство и рыболовство</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41 823,7</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- 7 600,0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+ 1 022,7</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- 6 577,3</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35 246,4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990179025"/>
                  </a:ext>
                </a:extLst>
              </a:tr>
              <a:tr h="345085">
                <a:tc>
                  <a:txBody>
                    <a:bodyPr/>
                    <a:lstStyle/>
                    <a:p>
                      <a:pPr algn="ctr" rtl="0" fontAlgn="b"/>
                      <a:r>
                        <a:rPr lang="ru-RU" sz="1100" b="0" i="0" u="none" strike="noStrike">
                          <a:solidFill>
                            <a:srgbClr val="000000"/>
                          </a:solidFill>
                          <a:effectLst/>
                          <a:latin typeface="Oswald" panose="020B0604020202020204" charset="-52"/>
                        </a:rPr>
                        <a:t>0408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Транспорт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20 943,4</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+ 3 154,4</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+ 2 826,9</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- 0,6</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+ 5 980,7</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26 924,1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575799613"/>
                  </a:ext>
                </a:extLst>
              </a:tr>
              <a:tr h="345085">
                <a:tc>
                  <a:txBody>
                    <a:bodyPr/>
                    <a:lstStyle/>
                    <a:p>
                      <a:pPr algn="ctr" rtl="0" fontAlgn="b"/>
                      <a:r>
                        <a:rPr lang="ru-RU" sz="1100" b="0" i="0" u="none" strike="noStrike">
                          <a:solidFill>
                            <a:srgbClr val="000000"/>
                          </a:solidFill>
                          <a:effectLst/>
                          <a:latin typeface="Oswald" panose="020B0604020202020204" charset="-52"/>
                        </a:rPr>
                        <a:t>0409</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Дорожное хозяйство, всего</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161 995,3</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+ 25 407,2</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+ 1 310,2</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+ 4 388,9</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- 1 169,5</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+ 29 936,8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+ 29,9</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191 962,0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592912863"/>
                  </a:ext>
                </a:extLst>
              </a:tr>
              <a:tr h="345085">
                <a:tc>
                  <a:txBody>
                    <a:bodyPr/>
                    <a:lstStyle/>
                    <a:p>
                      <a:pPr algn="ctr" fontAlgn="b"/>
                      <a:r>
                        <a:rPr lang="ru-RU" sz="1100" b="0" i="1" u="none" strike="noStrike">
                          <a:solidFill>
                            <a:srgbClr val="000000"/>
                          </a:solidFill>
                          <a:effectLst/>
                          <a:latin typeface="Oswald" panose="020B0604020202020204" charset="-52"/>
                        </a:rPr>
                        <a:t>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1" u="none" strike="noStrike">
                          <a:solidFill>
                            <a:srgbClr val="000000"/>
                          </a:solidFill>
                          <a:effectLst/>
                          <a:latin typeface="Oswald" panose="020B0604020202020204" charset="-52"/>
                        </a:rPr>
                        <a:t>в том числе средства дорожного фонда</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1" u="none" strike="noStrike">
                          <a:solidFill>
                            <a:srgbClr val="000000"/>
                          </a:solidFill>
                          <a:effectLst/>
                          <a:latin typeface="Oswald" panose="020B0604020202020204" charset="-52"/>
                        </a:rPr>
                        <a:t>78 884,8</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+ 1 602,6</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1"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1"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1" u="none" strike="noStrike">
                          <a:solidFill>
                            <a:srgbClr val="000000"/>
                          </a:solidFill>
                          <a:effectLst/>
                          <a:latin typeface="Oswald" panose="020B0604020202020204" charset="-52"/>
                        </a:rPr>
                        <a:t>+ 2 016,1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1" u="none" strike="noStrike">
                          <a:solidFill>
                            <a:srgbClr val="000000"/>
                          </a:solidFill>
                          <a:effectLst/>
                          <a:latin typeface="Oswald" panose="020B0604020202020204" charset="-52"/>
                        </a:rPr>
                        <a:t>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+ 3 618,7</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1"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82 503,5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534727213"/>
                  </a:ext>
                </a:extLst>
              </a:tr>
              <a:tr h="174245">
                <a:tc>
                  <a:txBody>
                    <a:bodyPr/>
                    <a:lstStyle/>
                    <a:p>
                      <a:pPr algn="ctr" rtl="0" fontAlgn="b"/>
                      <a:r>
                        <a:rPr lang="ru-RU" sz="1100" b="0" i="0" u="none" strike="noStrike">
                          <a:solidFill>
                            <a:srgbClr val="000000"/>
                          </a:solidFill>
                          <a:effectLst/>
                          <a:latin typeface="Oswald" panose="020B0604020202020204" charset="-52"/>
                        </a:rPr>
                        <a:t>0410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Связь и информатика</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5 057,6</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+ 2 763,1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+ 695,0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- 14,2</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+ 3 443,9</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8 501,5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131176998"/>
                  </a:ext>
                </a:extLst>
              </a:tr>
              <a:tr h="345085">
                <a:tc>
                  <a:txBody>
                    <a:bodyPr/>
                    <a:lstStyle/>
                    <a:p>
                      <a:pPr algn="ctr" rtl="0" fontAlgn="b"/>
                      <a:r>
                        <a:rPr lang="ru-RU" sz="1100" b="0" i="0" u="none" strike="noStrike">
                          <a:solidFill>
                            <a:srgbClr val="000000"/>
                          </a:solidFill>
                          <a:effectLst/>
                          <a:latin typeface="Oswald" panose="020B0604020202020204" charset="-52"/>
                        </a:rPr>
                        <a:t>0412</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Другие вопросы в области национальной экономики</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107 988,0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+ 1 029,6</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+ 60,0</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+ 6,9</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- 1 572,6</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- 476,1</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107 511,9 </a:t>
                      </a:r>
                    </a:p>
                  </a:txBody>
                  <a:tcPr marL="3341" marR="3341" marT="33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798404611"/>
                  </a:ext>
                </a:extLst>
              </a:tr>
            </a:tbl>
          </a:graphicData>
        </a:graphic>
      </p:graphicFrame>
      <p:sp>
        <p:nvSpPr>
          <p:cNvPr id="9" name="Прямоугольник 8"/>
          <p:cNvSpPr/>
          <p:nvPr/>
        </p:nvSpPr>
        <p:spPr>
          <a:xfrm>
            <a:off x="10210800" y="762000"/>
            <a:ext cx="1574470" cy="276999"/>
          </a:xfrm>
          <a:prstGeom prst="rect">
            <a:avLst/>
          </a:prstGeom>
        </p:spPr>
        <p:txBody>
          <a:bodyPr wrap="square">
            <a:spAutoFit/>
          </a:bodyPr>
          <a:lstStyle/>
          <a:p>
            <a:r>
              <a:rPr lang="ru-RU" sz="1200" dirty="0">
                <a:latin typeface="Oswald" charset="-52"/>
              </a:rPr>
              <a:t>(продолжение таблицы)</a:t>
            </a:r>
          </a:p>
        </p:txBody>
      </p:sp>
      <p:pic>
        <p:nvPicPr>
          <p:cNvPr id="10"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152400" y="152400"/>
            <a:ext cx="10210800" cy="762000"/>
          </a:xfrm>
          <a:prstGeom prst="rect">
            <a:avLst/>
          </a:prstGeom>
          <a:noFill/>
        </p:spPr>
      </p:pic>
      <p:sp>
        <p:nvSpPr>
          <p:cNvPr id="12" name="Прямоугольник 11"/>
          <p:cNvSpPr/>
          <p:nvPr/>
        </p:nvSpPr>
        <p:spPr>
          <a:xfrm>
            <a:off x="152400" y="228600"/>
            <a:ext cx="10287000" cy="646331"/>
          </a:xfrm>
          <a:prstGeom prst="rect">
            <a:avLst/>
          </a:prstGeom>
        </p:spPr>
        <p:txBody>
          <a:bodyPr wrap="square">
            <a:spAutoFit/>
          </a:bodyPr>
          <a:lstStyle/>
          <a:p>
            <a:r>
              <a:rPr lang="ru-RU" dirty="0">
                <a:solidFill>
                  <a:schemeClr val="bg1"/>
                </a:solidFill>
                <a:latin typeface="Oswald" panose="020B0604020202020204" charset="-52"/>
                <a:cs typeface="Times New Roman Cyr" pitchFamily="18" charset="0"/>
              </a:rPr>
              <a:t>Сведения о внесении изменений в параметры бюджета города Урай в 2024 году по</a:t>
            </a:r>
            <a:r>
              <a:rPr lang="ru-RU" dirty="0">
                <a:solidFill>
                  <a:schemeClr val="bg1"/>
                </a:solidFill>
                <a:latin typeface="Oswald" charset="-52"/>
              </a:rPr>
              <a:t> разделам, подразделам классификации расходов бюджета, тыс.рублей</a:t>
            </a:r>
            <a:endParaRPr lang="ru-RU" dirty="0">
              <a:latin typeface="Times New Roman Cyr" pitchFamily="18" charset="0"/>
              <a:cs typeface="Times New Roman Cyr"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a:extLst>
              <a:ext uri="{FF2B5EF4-FFF2-40B4-BE49-F238E27FC236}">
                <a16:creationId xmlns:a16="http://schemas.microsoft.com/office/drawing/2014/main" xmlns="" id="{D22D1F50-196A-439E-A97F-F52AC37BB4D5}"/>
              </a:ext>
            </a:extLst>
          </p:cNvPr>
          <p:cNvGraphicFramePr>
            <a:graphicFrameLocks noGrp="1"/>
          </p:cNvGraphicFramePr>
          <p:nvPr>
            <p:extLst>
              <p:ext uri="{D42A27DB-BD31-4B8C-83A1-F6EECF244321}">
                <p14:modId xmlns:p14="http://schemas.microsoft.com/office/powerpoint/2010/main" xmlns="" val="1859734384"/>
              </p:ext>
            </p:extLst>
          </p:nvPr>
        </p:nvGraphicFramePr>
        <p:xfrm>
          <a:off x="152400" y="1066800"/>
          <a:ext cx="11927041" cy="5486399"/>
        </p:xfrm>
        <a:graphic>
          <a:graphicData uri="http://schemas.openxmlformats.org/drawingml/2006/table">
            <a:tbl>
              <a:tblPr/>
              <a:tblGrid>
                <a:gridCol w="540348">
                  <a:extLst>
                    <a:ext uri="{9D8B030D-6E8A-4147-A177-3AD203B41FA5}">
                      <a16:colId xmlns:a16="http://schemas.microsoft.com/office/drawing/2014/main" xmlns="" val="406673835"/>
                    </a:ext>
                  </a:extLst>
                </a:gridCol>
                <a:gridCol w="2085403">
                  <a:extLst>
                    <a:ext uri="{9D8B030D-6E8A-4147-A177-3AD203B41FA5}">
                      <a16:colId xmlns:a16="http://schemas.microsoft.com/office/drawing/2014/main" xmlns="" val="1565549138"/>
                    </a:ext>
                  </a:extLst>
                </a:gridCol>
                <a:gridCol w="1035665">
                  <a:extLst>
                    <a:ext uri="{9D8B030D-6E8A-4147-A177-3AD203B41FA5}">
                      <a16:colId xmlns:a16="http://schemas.microsoft.com/office/drawing/2014/main" xmlns="" val="2595189702"/>
                    </a:ext>
                  </a:extLst>
                </a:gridCol>
                <a:gridCol w="990638">
                  <a:extLst>
                    <a:ext uri="{9D8B030D-6E8A-4147-A177-3AD203B41FA5}">
                      <a16:colId xmlns:a16="http://schemas.microsoft.com/office/drawing/2014/main" xmlns="" val="481559222"/>
                    </a:ext>
                  </a:extLst>
                </a:gridCol>
                <a:gridCol w="968122">
                  <a:extLst>
                    <a:ext uri="{9D8B030D-6E8A-4147-A177-3AD203B41FA5}">
                      <a16:colId xmlns:a16="http://schemas.microsoft.com/office/drawing/2014/main" xmlns="" val="4238895673"/>
                    </a:ext>
                  </a:extLst>
                </a:gridCol>
                <a:gridCol w="1035665">
                  <a:extLst>
                    <a:ext uri="{9D8B030D-6E8A-4147-A177-3AD203B41FA5}">
                      <a16:colId xmlns:a16="http://schemas.microsoft.com/office/drawing/2014/main" xmlns="" val="4015058093"/>
                    </a:ext>
                  </a:extLst>
                </a:gridCol>
                <a:gridCol w="1035665">
                  <a:extLst>
                    <a:ext uri="{9D8B030D-6E8A-4147-A177-3AD203B41FA5}">
                      <a16:colId xmlns:a16="http://schemas.microsoft.com/office/drawing/2014/main" xmlns="" val="2035799155"/>
                    </a:ext>
                  </a:extLst>
                </a:gridCol>
                <a:gridCol w="1072252">
                  <a:extLst>
                    <a:ext uri="{9D8B030D-6E8A-4147-A177-3AD203B41FA5}">
                      <a16:colId xmlns:a16="http://schemas.microsoft.com/office/drawing/2014/main" xmlns="" val="3988619251"/>
                    </a:ext>
                  </a:extLst>
                </a:gridCol>
                <a:gridCol w="1058181">
                  <a:extLst>
                    <a:ext uri="{9D8B030D-6E8A-4147-A177-3AD203B41FA5}">
                      <a16:colId xmlns:a16="http://schemas.microsoft.com/office/drawing/2014/main" xmlns="" val="604747441"/>
                    </a:ext>
                  </a:extLst>
                </a:gridCol>
                <a:gridCol w="1182009">
                  <a:extLst>
                    <a:ext uri="{9D8B030D-6E8A-4147-A177-3AD203B41FA5}">
                      <a16:colId xmlns:a16="http://schemas.microsoft.com/office/drawing/2014/main" xmlns="" val="3274813229"/>
                    </a:ext>
                  </a:extLst>
                </a:gridCol>
                <a:gridCol w="923093">
                  <a:extLst>
                    <a:ext uri="{9D8B030D-6E8A-4147-A177-3AD203B41FA5}">
                      <a16:colId xmlns:a16="http://schemas.microsoft.com/office/drawing/2014/main" xmlns="" val="2827072433"/>
                    </a:ext>
                  </a:extLst>
                </a:gridCol>
              </a:tblGrid>
              <a:tr h="1195821">
                <a:tc>
                  <a:txBody>
                    <a:bodyPr/>
                    <a:lstStyle/>
                    <a:p>
                      <a:pPr algn="ctr" rtl="0" fontAlgn="ctr"/>
                      <a:r>
                        <a:rPr lang="ru-RU" sz="1050" b="0" i="0" u="none" strike="noStrike" dirty="0">
                          <a:solidFill>
                            <a:srgbClr val="000000"/>
                          </a:solidFill>
                          <a:effectLst/>
                          <a:latin typeface="Oswald" panose="020B0604020202020204" charset="-52"/>
                        </a:rPr>
                        <a:t>Код </a:t>
                      </a: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050" b="0" i="0" u="none" strike="noStrike" dirty="0">
                          <a:solidFill>
                            <a:srgbClr val="000000"/>
                          </a:solidFill>
                          <a:effectLst/>
                          <a:latin typeface="Oswald" panose="020B0604020202020204" charset="-52"/>
                        </a:rPr>
                        <a:t>Наименование показателя</a:t>
                      </a: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b="0" i="0" u="none" strike="noStrike">
                          <a:effectLst/>
                          <a:latin typeface="Oswald" panose="020B0604020202020204" charset="-52"/>
                        </a:rPr>
                        <a:t>План по решению Думы от 29.11.2023 №88 (первоначальный)</a:t>
                      </a: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22.02.2024 №6                                                                        (+/-) (уточнение 1)</a:t>
                      </a: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27.06.2024 №42                                                                                                            (+/-) (уточнение 2)</a:t>
                      </a: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внесенные решением Думы от 23.07.2024 №47                                                                                                            (+/-) (уточнение 3)</a:t>
                      </a: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a:solidFill>
                            <a:srgbClr val="000000"/>
                          </a:solidFill>
                          <a:effectLst/>
                          <a:latin typeface="Oswald" panose="020B0604020202020204" charset="-52"/>
                        </a:rPr>
                        <a:t>Изменения, внесенные решением Думы от 24.10.2024 №76                                                                           (+/-) (уточнение 4)</a:t>
                      </a: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a:solidFill>
                            <a:srgbClr val="000000"/>
                          </a:solidFill>
                          <a:effectLst/>
                          <a:latin typeface="Oswald" panose="020B0604020202020204" charset="-52"/>
                        </a:rPr>
                        <a:t>Изменения, внесенные решением Думы от 20.12.2024 №105                                                                                   (+/-) (уточнение 5)</a:t>
                      </a: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Итого изменений, внесенных в решение Думы г.Урай о бюджете</a:t>
                      </a: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50" b="0" i="0" u="none" strike="noStrike" dirty="0">
                          <a:solidFill>
                            <a:srgbClr val="000000"/>
                          </a:solidFill>
                          <a:effectLst/>
                          <a:latin typeface="Oswald" panose="020B0604020202020204" charset="-52"/>
                        </a:rPr>
                        <a:t>Изменения, вносимые, в соответствии со ст.217, 232 БК РФ, и в ст.5 решения Думы </a:t>
                      </a:r>
                      <a:r>
                        <a:rPr lang="ru-RU" sz="1050" b="0" i="0" u="none" strike="noStrike" dirty="0" err="1">
                          <a:solidFill>
                            <a:srgbClr val="000000"/>
                          </a:solidFill>
                          <a:effectLst/>
                          <a:latin typeface="Oswald" panose="020B0604020202020204" charset="-52"/>
                        </a:rPr>
                        <a:t>г.Урай</a:t>
                      </a:r>
                      <a:r>
                        <a:rPr lang="ru-RU" sz="1050" b="0" i="0" u="none" strike="noStrike" dirty="0">
                          <a:solidFill>
                            <a:srgbClr val="000000"/>
                          </a:solidFill>
                          <a:effectLst/>
                          <a:latin typeface="Oswald" panose="020B0604020202020204" charset="-52"/>
                        </a:rPr>
                        <a:t> от 29.11.2023 №88 </a:t>
                      </a:r>
                    </a:p>
                    <a:p>
                      <a:pPr algn="ctr" fontAlgn="ctr"/>
                      <a:endParaRPr lang="ru-RU" sz="1050" b="0" i="0" u="none" strike="noStrike" dirty="0">
                        <a:solidFill>
                          <a:srgbClr val="000000"/>
                        </a:solidFill>
                        <a:effectLst/>
                        <a:latin typeface="Oswald" panose="020B0604020202020204" charset="-52"/>
                      </a:endParaRP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50" b="0" i="0" u="none" strike="noStrike">
                          <a:solidFill>
                            <a:srgbClr val="000000"/>
                          </a:solidFill>
                          <a:effectLst/>
                          <a:latin typeface="Oswald" panose="020B0604020202020204" charset="-52"/>
                        </a:rPr>
                        <a:t>Уточненный план на 2024 год</a:t>
                      </a:r>
                    </a:p>
                  </a:txBody>
                  <a:tcPr marL="3259" marR="3259" marT="325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903154849"/>
                  </a:ext>
                </a:extLst>
              </a:tr>
              <a:tr h="248415">
                <a:tc>
                  <a:txBody>
                    <a:bodyPr/>
                    <a:lstStyle/>
                    <a:p>
                      <a:pPr algn="ctr" rtl="0" fontAlgn="b"/>
                      <a:r>
                        <a:rPr lang="ru-RU" sz="1050" b="0" i="0" u="none" strike="noStrike">
                          <a:solidFill>
                            <a:srgbClr val="000000"/>
                          </a:solidFill>
                          <a:effectLst/>
                          <a:latin typeface="Oswald" panose="020B0604020202020204" charset="-52"/>
                        </a:rPr>
                        <a:t>0500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Жилищно-коммунальное хозяйство</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568 550,4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+ 293 305,0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+ 229 890,1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- 2 826,9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- 2 282,2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- 32 051,9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+ 486 034,1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- 45,3</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1 054 539,2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746767661"/>
                  </a:ext>
                </a:extLst>
              </a:tr>
              <a:tr h="212644">
                <a:tc>
                  <a:txBody>
                    <a:bodyPr/>
                    <a:lstStyle/>
                    <a:p>
                      <a:pPr algn="ctr" rtl="0" fontAlgn="b"/>
                      <a:r>
                        <a:rPr lang="ru-RU" sz="1050" b="0" i="0" u="none" strike="noStrike">
                          <a:solidFill>
                            <a:srgbClr val="000000"/>
                          </a:solidFill>
                          <a:effectLst/>
                          <a:latin typeface="Oswald" panose="020B0604020202020204" charset="-52"/>
                        </a:rPr>
                        <a:t>0501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Жилищное хозяйство</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82 925,2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+ 38 330,0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+ 234 669,3</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- 5 698,7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- 23 571,8</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+ 243 728,8</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+ 139,1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326 793,1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877882242"/>
                  </a:ext>
                </a:extLst>
              </a:tr>
              <a:tr h="194247">
                <a:tc>
                  <a:txBody>
                    <a:bodyPr/>
                    <a:lstStyle/>
                    <a:p>
                      <a:pPr algn="ctr" rtl="0" fontAlgn="b"/>
                      <a:r>
                        <a:rPr lang="ru-RU" sz="1050" b="0" i="0" u="none" strike="noStrike">
                          <a:solidFill>
                            <a:srgbClr val="000000"/>
                          </a:solidFill>
                          <a:effectLst/>
                          <a:latin typeface="Oswald" panose="020B0604020202020204" charset="-52"/>
                        </a:rPr>
                        <a:t>0502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Коммунальное хозяйство</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191 139,2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+ 54 430,1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+ 298,2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- 2 826,9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- 14 420,6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- 2 315,2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+ 35 165,6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+ 0,6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226 305,4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488757773"/>
                  </a:ext>
                </a:extLst>
              </a:tr>
              <a:tr h="173805">
                <a:tc>
                  <a:txBody>
                    <a:bodyPr/>
                    <a:lstStyle/>
                    <a:p>
                      <a:pPr algn="ctr" rtl="0" fontAlgn="b"/>
                      <a:r>
                        <a:rPr lang="ru-RU" sz="1050" b="0" i="0" u="none" strike="noStrike">
                          <a:solidFill>
                            <a:srgbClr val="000000"/>
                          </a:solidFill>
                          <a:effectLst/>
                          <a:latin typeface="Oswald" panose="020B0604020202020204" charset="-52"/>
                        </a:rPr>
                        <a:t>0503</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Благоустройство</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154 605,2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+ 195 185,7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- 1 545,9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+ 12 093,7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- 4 331,4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+ 201 402,1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- 150,6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355 856,7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334242347"/>
                  </a:ext>
                </a:extLst>
              </a:tr>
              <a:tr h="344141">
                <a:tc>
                  <a:txBody>
                    <a:bodyPr/>
                    <a:lstStyle/>
                    <a:p>
                      <a:pPr algn="ctr" rtl="0" fontAlgn="b"/>
                      <a:r>
                        <a:rPr lang="ru-RU" sz="1050" b="0" i="0" u="none" strike="noStrike">
                          <a:solidFill>
                            <a:srgbClr val="000000"/>
                          </a:solidFill>
                          <a:effectLst/>
                          <a:latin typeface="Oswald" panose="020B0604020202020204" charset="-52"/>
                        </a:rPr>
                        <a:t>0505</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Другие вопросы в области жилищно-коммунального хозяйства</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139 880,8</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+ 5 359,2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- 3 531,5</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+ 5 743,4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- 1 833,5</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+ 5 737,6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- 34,4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145 584,0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242928876"/>
                  </a:ext>
                </a:extLst>
              </a:tr>
              <a:tr h="173805">
                <a:tc>
                  <a:txBody>
                    <a:bodyPr/>
                    <a:lstStyle/>
                    <a:p>
                      <a:pPr algn="ctr" rtl="0" fontAlgn="b"/>
                      <a:r>
                        <a:rPr lang="ru-RU" sz="1050" b="0" i="0" u="none" strike="noStrike">
                          <a:solidFill>
                            <a:srgbClr val="000000"/>
                          </a:solidFill>
                          <a:effectLst/>
                          <a:latin typeface="Oswald" panose="020B0604020202020204" charset="-52"/>
                        </a:rPr>
                        <a:t>0600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Охрана окружающей среды</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2 227,8</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+ 1 538,7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+ 625,4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+ 2 164,1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a:solidFill>
                            <a:srgbClr val="000000"/>
                          </a:solidFill>
                          <a:effectLst/>
                          <a:latin typeface="Oswald" panose="020B0604020202020204" charset="-52"/>
                        </a:rPr>
                        <a:t>4 391,9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428645784"/>
                  </a:ext>
                </a:extLst>
              </a:tr>
              <a:tr h="344141">
                <a:tc>
                  <a:txBody>
                    <a:bodyPr/>
                    <a:lstStyle/>
                    <a:p>
                      <a:pPr algn="ctr" rtl="0" fontAlgn="b"/>
                      <a:r>
                        <a:rPr lang="ru-RU" sz="1050" b="0" i="0" u="none" strike="noStrike">
                          <a:solidFill>
                            <a:srgbClr val="000000"/>
                          </a:solidFill>
                          <a:effectLst/>
                          <a:latin typeface="Oswald" panose="020B0604020202020204" charset="-52"/>
                        </a:rPr>
                        <a:t>0605</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Другие вопросы в области охраны окружающей среды</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2 227,8</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a:solidFill>
                            <a:srgbClr val="000000"/>
                          </a:solidFill>
                          <a:effectLst/>
                          <a:latin typeface="Oswald" panose="020B0604020202020204" charset="-52"/>
                        </a:rPr>
                        <a:t>+ 1 538,7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dirty="0">
                          <a:solidFill>
                            <a:srgbClr val="000000"/>
                          </a:solidFill>
                          <a:effectLst/>
                          <a:latin typeface="Oswald" panose="020B0604020202020204" charset="-52"/>
                        </a:rPr>
                        <a:t>+ 625,4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+ 2 164,1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4 391,9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695021650"/>
                  </a:ext>
                </a:extLst>
              </a:tr>
              <a:tr h="287520">
                <a:tc>
                  <a:txBody>
                    <a:bodyPr/>
                    <a:lstStyle/>
                    <a:p>
                      <a:pPr algn="ctr" rtl="0" fontAlgn="b"/>
                      <a:r>
                        <a:rPr lang="ru-RU" sz="1050" b="0" i="0" u="none" strike="noStrike">
                          <a:solidFill>
                            <a:srgbClr val="000000"/>
                          </a:solidFill>
                          <a:effectLst/>
                          <a:latin typeface="Oswald" panose="020B0604020202020204" charset="-52"/>
                        </a:rPr>
                        <a:t>0700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Образование</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3 306 819,8</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+ 140 678,1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+ 294 065,7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+ 719 522,6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- 81 825,1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+ 1 072 441,3</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- 1 552,7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4 377 708,4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709190530"/>
                  </a:ext>
                </a:extLst>
              </a:tr>
              <a:tr h="173805">
                <a:tc>
                  <a:txBody>
                    <a:bodyPr/>
                    <a:lstStyle/>
                    <a:p>
                      <a:pPr algn="ctr" rtl="0" fontAlgn="b"/>
                      <a:r>
                        <a:rPr lang="ru-RU" sz="1050" b="0" i="0" u="none" strike="noStrike">
                          <a:solidFill>
                            <a:srgbClr val="000000"/>
                          </a:solidFill>
                          <a:effectLst/>
                          <a:latin typeface="Oswald" panose="020B0604020202020204" charset="-52"/>
                        </a:rPr>
                        <a:t>0701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Дошкольное образование</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754 363,0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+ 4 240,7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+ 166,1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+ 66 053,2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- 9 776,0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+ 60 684,0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- 1 310,9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813 736,1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951680748"/>
                  </a:ext>
                </a:extLst>
              </a:tr>
              <a:tr h="173805">
                <a:tc>
                  <a:txBody>
                    <a:bodyPr/>
                    <a:lstStyle/>
                    <a:p>
                      <a:pPr algn="ctr" rtl="0" fontAlgn="b"/>
                      <a:r>
                        <a:rPr lang="ru-RU" sz="1050" b="0" i="0" u="none" strike="noStrike">
                          <a:solidFill>
                            <a:srgbClr val="000000"/>
                          </a:solidFill>
                          <a:effectLst/>
                          <a:latin typeface="Oswald" panose="020B0604020202020204" charset="-52"/>
                        </a:rPr>
                        <a:t>0702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Общее образование</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2 296 534,4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+ 130 494,4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+ 296 268,8</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+ 660 752,3</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- 66 729,2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+ 1 020 786,3</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- 304,5</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3 317 016,2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363524233"/>
                  </a:ext>
                </a:extLst>
              </a:tr>
              <a:tr h="173805">
                <a:tc>
                  <a:txBody>
                    <a:bodyPr/>
                    <a:lstStyle/>
                    <a:p>
                      <a:pPr algn="ctr" rtl="0" fontAlgn="b"/>
                      <a:r>
                        <a:rPr lang="ru-RU" sz="1050" b="0" i="0" u="none" strike="noStrike">
                          <a:solidFill>
                            <a:srgbClr val="000000"/>
                          </a:solidFill>
                          <a:effectLst/>
                          <a:latin typeface="Oswald" panose="020B0604020202020204" charset="-52"/>
                        </a:rPr>
                        <a:t>0703</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Дополнительное образование детей</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175 251,9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+ 2 327,6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- 133,3</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- 7 099,7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- 2 299,6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- 7 205,0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+ 62,9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168 109,8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283109962"/>
                  </a:ext>
                </a:extLst>
              </a:tr>
              <a:tr h="514477">
                <a:tc>
                  <a:txBody>
                    <a:bodyPr/>
                    <a:lstStyle/>
                    <a:p>
                      <a:pPr algn="ctr" rtl="0" fontAlgn="b"/>
                      <a:r>
                        <a:rPr lang="ru-RU" sz="1050" b="0" i="0" u="none" strike="noStrike">
                          <a:solidFill>
                            <a:srgbClr val="000000"/>
                          </a:solidFill>
                          <a:effectLst/>
                          <a:latin typeface="Oswald" panose="020B0604020202020204" charset="-52"/>
                        </a:rPr>
                        <a:t>0705</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Профессиональная подготовка, переподготовка и повышение квалификации</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752,7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+ 267,5</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- 101,9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+ 165,6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918,3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60206101"/>
                  </a:ext>
                </a:extLst>
              </a:tr>
              <a:tr h="344141">
                <a:tc>
                  <a:txBody>
                    <a:bodyPr/>
                    <a:lstStyle/>
                    <a:p>
                      <a:pPr algn="ctr" rtl="0" fontAlgn="b"/>
                      <a:r>
                        <a:rPr lang="ru-RU" sz="1050" b="0" i="0" u="none" strike="noStrike">
                          <a:solidFill>
                            <a:srgbClr val="000000"/>
                          </a:solidFill>
                          <a:effectLst/>
                          <a:latin typeface="Oswald" panose="020B0604020202020204" charset="-52"/>
                        </a:rPr>
                        <a:t>0707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Молодежная политика и оздоровление детей</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18 153,6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a:solidFill>
                            <a:srgbClr val="000000"/>
                          </a:solidFill>
                          <a:effectLst/>
                          <a:latin typeface="Oswald" panose="020B0604020202020204" charset="-52"/>
                        </a:rPr>
                        <a:t>+ 3 615,4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a:solidFill>
                            <a:srgbClr val="000000"/>
                          </a:solidFill>
                          <a:effectLst/>
                          <a:latin typeface="Oswald" panose="020B0604020202020204" charset="-52"/>
                        </a:rPr>
                        <a:t>- 2 287,0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a:solidFill>
                            <a:srgbClr val="000000"/>
                          </a:solidFill>
                          <a:effectLst/>
                          <a:latin typeface="Oswald" panose="020B0604020202020204" charset="-52"/>
                        </a:rPr>
                        <a:t>- 7,0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050" b="0" i="0" u="none" strike="noStrike">
                          <a:solidFill>
                            <a:srgbClr val="000000"/>
                          </a:solidFill>
                          <a:effectLst/>
                          <a:latin typeface="Oswald" panose="020B0604020202020204" charset="-52"/>
                        </a:rPr>
                        <a:t>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+ 1 321,4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- 0,1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19 474,9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367310114"/>
                  </a:ext>
                </a:extLst>
              </a:tr>
              <a:tr h="173805">
                <a:tc>
                  <a:txBody>
                    <a:bodyPr/>
                    <a:lstStyle/>
                    <a:p>
                      <a:pPr algn="ctr" rtl="0" fontAlgn="b"/>
                      <a:r>
                        <a:rPr lang="ru-RU" sz="1050" b="0" i="0" u="none" strike="noStrike">
                          <a:solidFill>
                            <a:srgbClr val="000000"/>
                          </a:solidFill>
                          <a:effectLst/>
                          <a:latin typeface="Oswald" panose="020B0604020202020204" charset="-52"/>
                        </a:rPr>
                        <a:t>0709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Другие вопросы в области образования</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61 764,2</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+ 51,1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- 443,7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- 2 918,4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- 3 311,0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- 0,1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58 453,1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744639968"/>
                  </a:ext>
                </a:extLst>
              </a:tr>
              <a:tr h="240076">
                <a:tc>
                  <a:txBody>
                    <a:bodyPr/>
                    <a:lstStyle/>
                    <a:p>
                      <a:pPr algn="ctr" rtl="0" fontAlgn="b"/>
                      <a:r>
                        <a:rPr lang="ru-RU" sz="1050" b="0" i="0" u="none" strike="noStrike">
                          <a:solidFill>
                            <a:srgbClr val="000000"/>
                          </a:solidFill>
                          <a:effectLst/>
                          <a:latin typeface="Oswald" panose="020B0604020202020204" charset="-52"/>
                        </a:rPr>
                        <a:t>0800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Культура, кинематография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199 555,4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+ 18 607,6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- 674,5</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+ 10 541,0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- 1 871,7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+ 26 602,4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+ 0,1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226 157,9</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150984764"/>
                  </a:ext>
                </a:extLst>
              </a:tr>
              <a:tr h="173805">
                <a:tc>
                  <a:txBody>
                    <a:bodyPr/>
                    <a:lstStyle/>
                    <a:p>
                      <a:pPr algn="ctr" rtl="0" fontAlgn="b"/>
                      <a:r>
                        <a:rPr lang="ru-RU" sz="1050" b="0" i="0" u="none" strike="noStrike">
                          <a:solidFill>
                            <a:srgbClr val="000000"/>
                          </a:solidFill>
                          <a:effectLst/>
                          <a:latin typeface="Oswald" panose="020B0604020202020204" charset="-52"/>
                        </a:rPr>
                        <a:t>0801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Культура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199 138,1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+ 18 607,6</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- 674,5</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+ 10 541,0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- 1 871,7</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+ 26 602,4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+ 0,1</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225 740,6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604498702"/>
                  </a:ext>
                </a:extLst>
              </a:tr>
              <a:tr h="344141">
                <a:tc>
                  <a:txBody>
                    <a:bodyPr/>
                    <a:lstStyle/>
                    <a:p>
                      <a:pPr algn="ctr" rtl="0" fontAlgn="b"/>
                      <a:r>
                        <a:rPr lang="ru-RU" sz="1050" b="0" i="0" u="none" strike="noStrike">
                          <a:solidFill>
                            <a:srgbClr val="000000"/>
                          </a:solidFill>
                          <a:effectLst/>
                          <a:latin typeface="Oswald" panose="020B0604020202020204" charset="-52"/>
                        </a:rPr>
                        <a:t>0804</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a:solidFill>
                            <a:srgbClr val="000000"/>
                          </a:solidFill>
                          <a:effectLst/>
                          <a:latin typeface="Oswald" panose="020B0604020202020204" charset="-52"/>
                        </a:rPr>
                        <a:t>Другие вопросы в области культуры, кинематографии"</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a:solidFill>
                            <a:srgbClr val="000000"/>
                          </a:solidFill>
                          <a:effectLst/>
                          <a:latin typeface="Oswald" panose="020B0604020202020204" charset="-52"/>
                        </a:rPr>
                        <a:t>417,3</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 0,0</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050" b="0" i="0" u="none" strike="noStrike" dirty="0">
                          <a:solidFill>
                            <a:srgbClr val="000000"/>
                          </a:solidFill>
                          <a:effectLst/>
                          <a:latin typeface="Oswald" panose="020B0604020202020204" charset="-52"/>
                        </a:rPr>
                        <a:t>0,0 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050" b="0" i="0" u="none" strike="noStrike" dirty="0">
                          <a:solidFill>
                            <a:srgbClr val="000000"/>
                          </a:solidFill>
                          <a:effectLst/>
                          <a:latin typeface="Oswald" panose="020B0604020202020204" charset="-52"/>
                        </a:rPr>
                        <a:t>                    417,3 </a:t>
                      </a:r>
                    </a:p>
                  </a:txBody>
                  <a:tcPr marL="3259" marR="3259" marT="32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992068348"/>
                  </a:ext>
                </a:extLst>
              </a:tr>
            </a:tbl>
          </a:graphicData>
        </a:graphic>
      </p:graphicFrame>
      <p:sp>
        <p:nvSpPr>
          <p:cNvPr id="10" name="Прямоугольник 9"/>
          <p:cNvSpPr/>
          <p:nvPr/>
        </p:nvSpPr>
        <p:spPr>
          <a:xfrm>
            <a:off x="10363200" y="762000"/>
            <a:ext cx="1574470" cy="276999"/>
          </a:xfrm>
          <a:prstGeom prst="rect">
            <a:avLst/>
          </a:prstGeom>
        </p:spPr>
        <p:txBody>
          <a:bodyPr wrap="none">
            <a:spAutoFit/>
          </a:bodyPr>
          <a:lstStyle/>
          <a:p>
            <a:r>
              <a:rPr lang="ru-RU" sz="1200" dirty="0">
                <a:latin typeface="Oswald" charset="-52"/>
              </a:rPr>
              <a:t>(продолжение таблицы)</a:t>
            </a:r>
          </a:p>
        </p:txBody>
      </p:sp>
      <p:pic>
        <p:nvPicPr>
          <p:cNvPr id="12"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152400" y="0"/>
            <a:ext cx="10515600" cy="762000"/>
          </a:xfrm>
          <a:prstGeom prst="rect">
            <a:avLst/>
          </a:prstGeom>
          <a:noFill/>
        </p:spPr>
      </p:pic>
      <p:sp>
        <p:nvSpPr>
          <p:cNvPr id="13" name="Прямоугольник 12"/>
          <p:cNvSpPr/>
          <p:nvPr/>
        </p:nvSpPr>
        <p:spPr>
          <a:xfrm>
            <a:off x="152400" y="152400"/>
            <a:ext cx="10287000" cy="646331"/>
          </a:xfrm>
          <a:prstGeom prst="rect">
            <a:avLst/>
          </a:prstGeom>
        </p:spPr>
        <p:txBody>
          <a:bodyPr wrap="square">
            <a:spAutoFit/>
          </a:bodyPr>
          <a:lstStyle/>
          <a:p>
            <a:r>
              <a:rPr lang="ru-RU" dirty="0">
                <a:solidFill>
                  <a:schemeClr val="bg1"/>
                </a:solidFill>
                <a:latin typeface="Oswald" panose="020B0604020202020204" charset="-52"/>
                <a:cs typeface="Times New Roman Cyr" pitchFamily="18" charset="0"/>
              </a:rPr>
              <a:t>Сведения о внесении изменений в параметры бюджета города Урай в 2024 году по</a:t>
            </a:r>
            <a:r>
              <a:rPr lang="ru-RU" dirty="0">
                <a:solidFill>
                  <a:schemeClr val="bg1"/>
                </a:solidFill>
                <a:latin typeface="Oswald" charset="-52"/>
              </a:rPr>
              <a:t> разделам, подразделам классификации расходов бюджета, тыс.рублей</a:t>
            </a:r>
            <a:endParaRPr lang="ru-RU" dirty="0">
              <a:latin typeface="Times New Roman Cyr" pitchFamily="18" charset="0"/>
              <a:cs typeface="Times New Roman Cyr"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xmlns="" id="{D1163DFC-61D0-4EE0-BB6A-16626878463A}"/>
              </a:ext>
            </a:extLst>
          </p:cNvPr>
          <p:cNvGraphicFramePr>
            <a:graphicFrameLocks noGrp="1"/>
          </p:cNvGraphicFramePr>
          <p:nvPr>
            <p:extLst>
              <p:ext uri="{D42A27DB-BD31-4B8C-83A1-F6EECF244321}">
                <p14:modId xmlns:p14="http://schemas.microsoft.com/office/powerpoint/2010/main" xmlns="" val="561333778"/>
              </p:ext>
            </p:extLst>
          </p:nvPr>
        </p:nvGraphicFramePr>
        <p:xfrm>
          <a:off x="152400" y="1219200"/>
          <a:ext cx="11743184" cy="5410199"/>
        </p:xfrm>
        <a:graphic>
          <a:graphicData uri="http://schemas.openxmlformats.org/drawingml/2006/table">
            <a:tbl>
              <a:tblPr/>
              <a:tblGrid>
                <a:gridCol w="532018">
                  <a:extLst>
                    <a:ext uri="{9D8B030D-6E8A-4147-A177-3AD203B41FA5}">
                      <a16:colId xmlns:a16="http://schemas.microsoft.com/office/drawing/2014/main" xmlns="" val="621209202"/>
                    </a:ext>
                  </a:extLst>
                </a:gridCol>
                <a:gridCol w="2053255">
                  <a:extLst>
                    <a:ext uri="{9D8B030D-6E8A-4147-A177-3AD203B41FA5}">
                      <a16:colId xmlns:a16="http://schemas.microsoft.com/office/drawing/2014/main" xmlns="" val="3472448964"/>
                    </a:ext>
                  </a:extLst>
                </a:gridCol>
                <a:gridCol w="1019701">
                  <a:extLst>
                    <a:ext uri="{9D8B030D-6E8A-4147-A177-3AD203B41FA5}">
                      <a16:colId xmlns:a16="http://schemas.microsoft.com/office/drawing/2014/main" xmlns="" val="210097740"/>
                    </a:ext>
                  </a:extLst>
                </a:gridCol>
                <a:gridCol w="975366">
                  <a:extLst>
                    <a:ext uri="{9D8B030D-6E8A-4147-A177-3AD203B41FA5}">
                      <a16:colId xmlns:a16="http://schemas.microsoft.com/office/drawing/2014/main" xmlns="" val="1896466247"/>
                    </a:ext>
                  </a:extLst>
                </a:gridCol>
                <a:gridCol w="953197">
                  <a:extLst>
                    <a:ext uri="{9D8B030D-6E8A-4147-A177-3AD203B41FA5}">
                      <a16:colId xmlns:a16="http://schemas.microsoft.com/office/drawing/2014/main" xmlns="" val="2033054257"/>
                    </a:ext>
                  </a:extLst>
                </a:gridCol>
                <a:gridCol w="1019701">
                  <a:extLst>
                    <a:ext uri="{9D8B030D-6E8A-4147-A177-3AD203B41FA5}">
                      <a16:colId xmlns:a16="http://schemas.microsoft.com/office/drawing/2014/main" xmlns="" val="1321265383"/>
                    </a:ext>
                  </a:extLst>
                </a:gridCol>
                <a:gridCol w="1019701">
                  <a:extLst>
                    <a:ext uri="{9D8B030D-6E8A-4147-A177-3AD203B41FA5}">
                      <a16:colId xmlns:a16="http://schemas.microsoft.com/office/drawing/2014/main" xmlns="" val="628040677"/>
                    </a:ext>
                  </a:extLst>
                </a:gridCol>
                <a:gridCol w="1055723">
                  <a:extLst>
                    <a:ext uri="{9D8B030D-6E8A-4147-A177-3AD203B41FA5}">
                      <a16:colId xmlns:a16="http://schemas.microsoft.com/office/drawing/2014/main" xmlns="" val="2655801944"/>
                    </a:ext>
                  </a:extLst>
                </a:gridCol>
                <a:gridCol w="1041868">
                  <a:extLst>
                    <a:ext uri="{9D8B030D-6E8A-4147-A177-3AD203B41FA5}">
                      <a16:colId xmlns:a16="http://schemas.microsoft.com/office/drawing/2014/main" xmlns="" val="705488705"/>
                    </a:ext>
                  </a:extLst>
                </a:gridCol>
                <a:gridCol w="1163789">
                  <a:extLst>
                    <a:ext uri="{9D8B030D-6E8A-4147-A177-3AD203B41FA5}">
                      <a16:colId xmlns:a16="http://schemas.microsoft.com/office/drawing/2014/main" xmlns="" val="3423711609"/>
                    </a:ext>
                  </a:extLst>
                </a:gridCol>
                <a:gridCol w="908865">
                  <a:extLst>
                    <a:ext uri="{9D8B030D-6E8A-4147-A177-3AD203B41FA5}">
                      <a16:colId xmlns:a16="http://schemas.microsoft.com/office/drawing/2014/main" xmlns="" val="355586115"/>
                    </a:ext>
                  </a:extLst>
                </a:gridCol>
              </a:tblGrid>
              <a:tr h="1280067">
                <a:tc>
                  <a:txBody>
                    <a:bodyPr/>
                    <a:lstStyle/>
                    <a:p>
                      <a:pPr algn="ctr" rtl="0" fontAlgn="ctr"/>
                      <a:r>
                        <a:rPr lang="ru-RU" sz="1100" b="0" i="0" u="none" strike="noStrike" dirty="0">
                          <a:solidFill>
                            <a:srgbClr val="000000"/>
                          </a:solidFill>
                          <a:effectLst/>
                          <a:latin typeface="Oswald" panose="020B0604020202020204" charset="-52"/>
                        </a:rPr>
                        <a:t>Код </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100" b="0" i="0" u="none" strike="noStrike" dirty="0">
                          <a:solidFill>
                            <a:srgbClr val="000000"/>
                          </a:solidFill>
                          <a:effectLst/>
                          <a:latin typeface="Oswald" panose="020B0604020202020204" charset="-52"/>
                        </a:rPr>
                        <a:t>Наименование показателя</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a:effectLst/>
                          <a:latin typeface="Oswald" panose="020B0604020202020204" charset="-52"/>
                        </a:rPr>
                        <a:t>План по решению Думы от 29.11.2023 №88 (первоначальный)</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effectLst/>
                          <a:latin typeface="Oswald" panose="020B0604020202020204" charset="-52"/>
                        </a:rPr>
                        <a:t>Изменения, внесенные решением Думы от 22.02.2024 №6                                                                        (+/-) (уточнение 1)</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effectLst/>
                          <a:latin typeface="Oswald" panose="020B0604020202020204" charset="-52"/>
                        </a:rPr>
                        <a:t>Изменения, внесенные решением Думы от 27.06.2024 №42                                                                                                            (+/-) (уточнение 2)</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Oswald" panose="020B0604020202020204" charset="-52"/>
                        </a:rPr>
                        <a:t>Изменения, внесенные решением Думы от 23.07.2024 №47                                                                                                            (+/-) (уточнение 3)</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Oswald" panose="020B0604020202020204" charset="-52"/>
                        </a:rPr>
                        <a:t>Изменения, внесенные решением Думы от 24.10.2024 №76                                                                           (+/-) (уточнение 4)</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a:solidFill>
                            <a:srgbClr val="000000"/>
                          </a:solidFill>
                          <a:effectLst/>
                          <a:latin typeface="Oswald" panose="020B0604020202020204" charset="-52"/>
                        </a:rPr>
                        <a:t>Изменения, внесенные решением Думы от 20.12.2024 №105                                                                                   (+/-) (уточнение 5)</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effectLst/>
                          <a:latin typeface="Oswald" panose="020B0604020202020204" charset="-52"/>
                        </a:rPr>
                        <a:t>Итого изменений, внесенных в решение Думы г.Урай о бюджете</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100" b="0" i="0" u="none" strike="noStrike" dirty="0">
                          <a:solidFill>
                            <a:srgbClr val="000000"/>
                          </a:solidFill>
                          <a:effectLst/>
                          <a:latin typeface="Oswald" panose="020B0604020202020204" charset="-52"/>
                        </a:rPr>
                        <a:t>Изменения, вносимые, в соответствии со ст.217, 232 БК РФ, и ст.5 решения Думы </a:t>
                      </a:r>
                      <a:r>
                        <a:rPr lang="ru-RU" sz="1100" b="0" i="0" u="none" strike="noStrike" dirty="0" err="1">
                          <a:solidFill>
                            <a:srgbClr val="000000"/>
                          </a:solidFill>
                          <a:effectLst/>
                          <a:latin typeface="Oswald" panose="020B0604020202020204" charset="-52"/>
                        </a:rPr>
                        <a:t>г.Урай</a:t>
                      </a:r>
                      <a:r>
                        <a:rPr lang="ru-RU" sz="1100" b="0" i="0" u="none" strike="noStrike" dirty="0">
                          <a:solidFill>
                            <a:srgbClr val="000000"/>
                          </a:solidFill>
                          <a:effectLst/>
                          <a:latin typeface="Oswald" panose="020B0604020202020204" charset="-52"/>
                        </a:rPr>
                        <a:t> от 29.11.2023 №88 </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Oswald" panose="020B0604020202020204" charset="-52"/>
                        </a:rPr>
                        <a:t>Уточненный план на 2024 год</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809613948"/>
                  </a:ext>
                </a:extLst>
              </a:tr>
              <a:tr h="272251">
                <a:tc>
                  <a:txBody>
                    <a:bodyPr/>
                    <a:lstStyle/>
                    <a:p>
                      <a:pPr algn="ctr" rtl="0" fontAlgn="b"/>
                      <a:r>
                        <a:rPr lang="ru-RU" sz="1100" b="0" i="0" u="none" strike="noStrike">
                          <a:solidFill>
                            <a:srgbClr val="000000"/>
                          </a:solidFill>
                          <a:effectLst/>
                          <a:latin typeface="Oswald" panose="020B0604020202020204" charset="-52"/>
                        </a:rPr>
                        <a:t>0900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Здравоохранение</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828,5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+ 275,0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+ 250,0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+ 525,0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1 353,5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498774243"/>
                  </a:ext>
                </a:extLst>
              </a:tr>
              <a:tr h="368533">
                <a:tc>
                  <a:txBody>
                    <a:bodyPr/>
                    <a:lstStyle/>
                    <a:p>
                      <a:pPr algn="ctr" rtl="0" fontAlgn="b"/>
                      <a:r>
                        <a:rPr lang="ru-RU" sz="1100" b="0" i="0" u="none" strike="noStrike">
                          <a:solidFill>
                            <a:srgbClr val="000000"/>
                          </a:solidFill>
                          <a:effectLst/>
                          <a:latin typeface="Oswald" panose="020B0604020202020204" charset="-52"/>
                        </a:rPr>
                        <a:t>0907</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Санитарно-эпидемиологическое благополучие</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+ 275,0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+ 250,0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+ 525,0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+ 525,0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55384558"/>
                  </a:ext>
                </a:extLst>
              </a:tr>
              <a:tr h="368533">
                <a:tc>
                  <a:txBody>
                    <a:bodyPr/>
                    <a:lstStyle/>
                    <a:p>
                      <a:pPr algn="ctr" rtl="0" fontAlgn="b"/>
                      <a:r>
                        <a:rPr lang="ru-RU" sz="1100" b="0" i="0" u="none" strike="noStrike">
                          <a:solidFill>
                            <a:srgbClr val="000000"/>
                          </a:solidFill>
                          <a:effectLst/>
                          <a:latin typeface="Oswald" panose="020B0604020202020204" charset="-52"/>
                        </a:rPr>
                        <a:t>0909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Другие вопросы в области здравоохранения</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828,5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dirty="0">
                          <a:solidFill>
                            <a:srgbClr val="000000"/>
                          </a:solidFill>
                          <a:effectLst/>
                          <a:latin typeface="Oswald" panose="020B0604020202020204" charset="-52"/>
                        </a:rPr>
                        <a:t>                828,5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4252175729"/>
                  </a:ext>
                </a:extLst>
              </a:tr>
              <a:tr h="242419">
                <a:tc>
                  <a:txBody>
                    <a:bodyPr/>
                    <a:lstStyle/>
                    <a:p>
                      <a:pPr algn="ctr" rtl="0" fontAlgn="b"/>
                      <a:r>
                        <a:rPr lang="ru-RU" sz="1100" b="0" i="0" u="none" strike="noStrike">
                          <a:solidFill>
                            <a:srgbClr val="000000"/>
                          </a:solidFill>
                          <a:effectLst/>
                          <a:latin typeface="Oswald" panose="020B0604020202020204" charset="-52"/>
                        </a:rPr>
                        <a:t>1000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Социальная политика</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69 473,5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+ 506,5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+ 44 421,0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+ 19 933,5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+ 2 846,9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+ 67 707,9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- 1 696,5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+ 135 484,9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04091708"/>
                  </a:ext>
                </a:extLst>
              </a:tr>
              <a:tr h="186226">
                <a:tc>
                  <a:txBody>
                    <a:bodyPr/>
                    <a:lstStyle/>
                    <a:p>
                      <a:pPr algn="ctr" rtl="0" fontAlgn="b"/>
                      <a:r>
                        <a:rPr lang="ru-RU" sz="1100" b="0" i="0" u="none" strike="noStrike">
                          <a:solidFill>
                            <a:srgbClr val="000000"/>
                          </a:solidFill>
                          <a:effectLst/>
                          <a:latin typeface="Oswald" panose="020B0604020202020204" charset="-52"/>
                        </a:rPr>
                        <a:t>1001</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Пенсионное обеспечение</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12 409,9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+ 2 553,8</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+ 187,0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- 2,3</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+ 2 738,5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+ 0,1</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dirty="0">
                          <a:solidFill>
                            <a:srgbClr val="000000"/>
                          </a:solidFill>
                          <a:effectLst/>
                          <a:latin typeface="Oswald" panose="020B0604020202020204" charset="-52"/>
                        </a:rPr>
                        <a:t>             15 148,5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743490611"/>
                  </a:ext>
                </a:extLst>
              </a:tr>
              <a:tr h="186226">
                <a:tc>
                  <a:txBody>
                    <a:bodyPr/>
                    <a:lstStyle/>
                    <a:p>
                      <a:pPr algn="ctr" rtl="0" fontAlgn="b"/>
                      <a:r>
                        <a:rPr lang="ru-RU" sz="1100" b="0" i="0" u="none" strike="noStrike">
                          <a:solidFill>
                            <a:srgbClr val="000000"/>
                          </a:solidFill>
                          <a:effectLst/>
                          <a:latin typeface="Oswald" panose="020B0604020202020204" charset="-52"/>
                        </a:rPr>
                        <a:t>1003</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Социальное обеспечение населения</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2 046,6</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+ 41 930,8</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+ 19 596,5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+ 3 766,0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+ 65 293,3</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- 2 046,6</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dirty="0">
                          <a:solidFill>
                            <a:srgbClr val="000000"/>
                          </a:solidFill>
                          <a:effectLst/>
                          <a:latin typeface="Oswald" panose="020B0604020202020204" charset="-52"/>
                        </a:rPr>
                        <a:t>             65 293,3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460896811"/>
                  </a:ext>
                </a:extLst>
              </a:tr>
              <a:tr h="186226">
                <a:tc>
                  <a:txBody>
                    <a:bodyPr/>
                    <a:lstStyle/>
                    <a:p>
                      <a:pPr algn="ctr" rtl="0" fontAlgn="b"/>
                      <a:r>
                        <a:rPr lang="ru-RU" sz="1100" b="0" i="0" u="none" strike="noStrike">
                          <a:solidFill>
                            <a:srgbClr val="000000"/>
                          </a:solidFill>
                          <a:effectLst/>
                          <a:latin typeface="Oswald" panose="020B0604020202020204" charset="-52"/>
                        </a:rPr>
                        <a:t>1004</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Охрана семьи и детства</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55 017,0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- 363,6</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- 916,8</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- 1 280,4</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dirty="0">
                          <a:solidFill>
                            <a:srgbClr val="000000"/>
                          </a:solidFill>
                          <a:effectLst/>
                          <a:latin typeface="Oswald" panose="020B0604020202020204" charset="-52"/>
                        </a:rPr>
                        <a:t>             53 736,6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375328638"/>
                  </a:ext>
                </a:extLst>
              </a:tr>
              <a:tr h="368533">
                <a:tc>
                  <a:txBody>
                    <a:bodyPr/>
                    <a:lstStyle/>
                    <a:p>
                      <a:pPr algn="ctr" rtl="0" fontAlgn="b"/>
                      <a:r>
                        <a:rPr lang="ru-RU" sz="1100" b="0" i="0" u="none" strike="noStrike">
                          <a:solidFill>
                            <a:srgbClr val="000000"/>
                          </a:solidFill>
                          <a:effectLst/>
                          <a:latin typeface="Oswald" panose="020B0604020202020204" charset="-52"/>
                        </a:rPr>
                        <a:t>1006</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Другие вопросы в области социальной политики</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+ 506,5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+ 300,0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+ 150,0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+ 956,5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+ 350,0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dirty="0">
                          <a:solidFill>
                            <a:srgbClr val="000000"/>
                          </a:solidFill>
                          <a:effectLst/>
                          <a:latin typeface="Oswald" panose="020B0604020202020204" charset="-52"/>
                        </a:rPr>
                        <a:t>              1 306,5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883905456"/>
                  </a:ext>
                </a:extLst>
              </a:tr>
              <a:tr h="223428">
                <a:tc>
                  <a:txBody>
                    <a:bodyPr/>
                    <a:lstStyle/>
                    <a:p>
                      <a:pPr algn="ctr" rtl="0" fontAlgn="b"/>
                      <a:r>
                        <a:rPr lang="ru-RU" sz="1100" b="0" i="0" u="none" strike="noStrike">
                          <a:solidFill>
                            <a:srgbClr val="000000"/>
                          </a:solidFill>
                          <a:effectLst/>
                          <a:latin typeface="Oswald" panose="020B0604020202020204" charset="-52"/>
                        </a:rPr>
                        <a:t>1100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Физическая культура и спорт</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231 222,6</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7 939,4</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1 357,1</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4 385,5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-171,5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13 510,5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244 733,1</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937549447"/>
                  </a:ext>
                </a:extLst>
              </a:tr>
              <a:tr h="186226">
                <a:tc>
                  <a:txBody>
                    <a:bodyPr/>
                    <a:lstStyle/>
                    <a:p>
                      <a:pPr algn="ctr" rtl="0" fontAlgn="b"/>
                      <a:r>
                        <a:rPr lang="ru-RU" sz="1100" b="0" i="0" u="none" strike="noStrike">
                          <a:solidFill>
                            <a:srgbClr val="000000"/>
                          </a:solidFill>
                          <a:effectLst/>
                          <a:latin typeface="Oswald" panose="020B0604020202020204" charset="-52"/>
                        </a:rPr>
                        <a:t>1102</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Массовый спорт</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1 931,8</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+ 3 540,8</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+ 331,6</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- 307,5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+ 3 564,9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+ 0,1</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dirty="0">
                          <a:solidFill>
                            <a:srgbClr val="000000"/>
                          </a:solidFill>
                          <a:effectLst/>
                          <a:latin typeface="Oswald" panose="020B0604020202020204" charset="-52"/>
                        </a:rPr>
                        <a:t>              5 496,8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617749414"/>
                  </a:ext>
                </a:extLst>
              </a:tr>
              <a:tr h="186226">
                <a:tc>
                  <a:txBody>
                    <a:bodyPr/>
                    <a:lstStyle/>
                    <a:p>
                      <a:pPr algn="ctr" rtl="0" fontAlgn="b"/>
                      <a:r>
                        <a:rPr lang="ru-RU" sz="1100" b="0" i="0" u="none" strike="noStrike">
                          <a:solidFill>
                            <a:srgbClr val="000000"/>
                          </a:solidFill>
                          <a:effectLst/>
                          <a:latin typeface="Oswald" panose="020B0604020202020204" charset="-52"/>
                        </a:rPr>
                        <a:t>1103</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Спорт высших достижений</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229 290,8</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+ 4 398,6</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+ 1 025,5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+ 4 385,5</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+ 136,0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+ 9 945,6</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- 0,1</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dirty="0">
                          <a:solidFill>
                            <a:srgbClr val="000000"/>
                          </a:solidFill>
                          <a:effectLst/>
                          <a:latin typeface="Oswald" panose="020B0604020202020204" charset="-52"/>
                        </a:rPr>
                        <a:t>           239 236,3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392871242"/>
                  </a:ext>
                </a:extLst>
              </a:tr>
              <a:tr h="212086">
                <a:tc>
                  <a:txBody>
                    <a:bodyPr/>
                    <a:lstStyle/>
                    <a:p>
                      <a:pPr algn="ctr" rtl="0" fontAlgn="b"/>
                      <a:r>
                        <a:rPr lang="ru-RU" sz="1100" b="0" i="0" u="none" strike="noStrike">
                          <a:solidFill>
                            <a:srgbClr val="000000"/>
                          </a:solidFill>
                          <a:effectLst/>
                          <a:latin typeface="Oswald" panose="020B0604020202020204" charset="-52"/>
                        </a:rPr>
                        <a:t>1200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Средства массовой информации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14 808,1</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14 808,1</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490580654"/>
                  </a:ext>
                </a:extLst>
              </a:tr>
              <a:tr h="186226">
                <a:tc>
                  <a:txBody>
                    <a:bodyPr/>
                    <a:lstStyle/>
                    <a:p>
                      <a:pPr algn="ctr" rtl="0" fontAlgn="b"/>
                      <a:r>
                        <a:rPr lang="ru-RU" sz="1100" b="0" i="0" u="none" strike="noStrike">
                          <a:solidFill>
                            <a:srgbClr val="000000"/>
                          </a:solidFill>
                          <a:effectLst/>
                          <a:latin typeface="Oswald" panose="020B0604020202020204" charset="-52"/>
                        </a:rPr>
                        <a:t>1202</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Периодическая печать и издательства</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14 808,1</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dirty="0">
                          <a:solidFill>
                            <a:srgbClr val="000000"/>
                          </a:solidFill>
                          <a:effectLst/>
                          <a:latin typeface="Oswald" panose="020B0604020202020204" charset="-52"/>
                        </a:rPr>
                        <a:t>            14 808,1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4135604466"/>
                  </a:ext>
                </a:extLst>
              </a:tr>
              <a:tr h="402234">
                <a:tc>
                  <a:txBody>
                    <a:bodyPr/>
                    <a:lstStyle/>
                    <a:p>
                      <a:pPr algn="ctr" rtl="0" fontAlgn="b"/>
                      <a:r>
                        <a:rPr lang="ru-RU" sz="1100" b="0" i="0" u="none" strike="noStrike">
                          <a:solidFill>
                            <a:srgbClr val="000000"/>
                          </a:solidFill>
                          <a:effectLst/>
                          <a:latin typeface="Oswald" panose="020B0604020202020204" charset="-52"/>
                        </a:rPr>
                        <a:t>1300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Обслуживание государственного и муниципального долга</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1 448,9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- 1 448,9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- 1 448,9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914004814"/>
                  </a:ext>
                </a:extLst>
              </a:tr>
              <a:tr h="368533">
                <a:tc>
                  <a:txBody>
                    <a:bodyPr/>
                    <a:lstStyle/>
                    <a:p>
                      <a:pPr algn="ctr" rtl="0" fontAlgn="b"/>
                      <a:r>
                        <a:rPr lang="ru-RU" sz="1100" b="0" i="0" u="none" strike="noStrike">
                          <a:solidFill>
                            <a:srgbClr val="000000"/>
                          </a:solidFill>
                          <a:effectLst/>
                          <a:latin typeface="Oswald" panose="020B0604020202020204" charset="-52"/>
                        </a:rPr>
                        <a:t>1301</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0" i="0" u="none" strike="noStrike">
                          <a:solidFill>
                            <a:srgbClr val="000000"/>
                          </a:solidFill>
                          <a:effectLst/>
                          <a:latin typeface="Oswald" panose="020B0604020202020204" charset="-52"/>
                        </a:rPr>
                        <a:t>Обслуживание государственного внутреннего  и муниципального долга</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1 448,9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dirty="0">
                          <a:solidFill>
                            <a:srgbClr val="000000"/>
                          </a:solidFill>
                          <a:effectLst/>
                          <a:latin typeface="Oswald" panose="020B0604020202020204" charset="-52"/>
                        </a:rPr>
                        <a:t>0,0 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Oswald" panose="020B0604020202020204" charset="-52"/>
                        </a:rPr>
                        <a:t>- 1 448,9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a:solidFill>
                            <a:srgbClr val="000000"/>
                          </a:solidFill>
                          <a:effectLst/>
                          <a:latin typeface="Oswald" panose="020B0604020202020204" charset="-52"/>
                        </a:rPr>
                        <a:t>- 1 448,9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0" i="0" u="none" strike="noStrike" dirty="0">
                          <a:solidFill>
                            <a:srgbClr val="000000"/>
                          </a:solidFill>
                          <a:effectLst/>
                          <a:latin typeface="Oswald" panose="020B0604020202020204" charset="-52"/>
                        </a:rPr>
                        <a:t>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2032870210"/>
                  </a:ext>
                </a:extLst>
              </a:tr>
              <a:tr h="186226">
                <a:tc>
                  <a:txBody>
                    <a:bodyPr/>
                    <a:lstStyle/>
                    <a:p>
                      <a:pPr algn="l" rtl="0" fontAlgn="ctr"/>
                      <a:r>
                        <a:rPr lang="ru-RU" sz="1100" b="0" i="0" u="none" strike="noStrike">
                          <a:solidFill>
                            <a:srgbClr val="000000"/>
                          </a:solidFill>
                          <a:effectLst/>
                          <a:latin typeface="Oswald" panose="020B0604020202020204" charset="-52"/>
                        </a:rPr>
                        <a:t> </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ru-RU" sz="1100" b="1" i="0" u="none" strike="noStrike" dirty="0">
                          <a:solidFill>
                            <a:srgbClr val="000000"/>
                          </a:solidFill>
                          <a:effectLst/>
                          <a:latin typeface="Oswald" panose="020B0604020202020204" charset="-52"/>
                        </a:rPr>
                        <a:t>Итого расходов</a:t>
                      </a:r>
                    </a:p>
                  </a:txBody>
                  <a:tcPr marL="3604" marR="3604" marT="36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1" i="0" u="none" strike="noStrike">
                          <a:solidFill>
                            <a:srgbClr val="000000"/>
                          </a:solidFill>
                          <a:effectLst/>
                          <a:latin typeface="Oswald" panose="020B0604020202020204" charset="-52"/>
                        </a:rPr>
                        <a:t>5 149 860,4</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1" i="0" u="none" strike="noStrike" dirty="0">
                          <a:solidFill>
                            <a:srgbClr val="000000"/>
                          </a:solidFill>
                          <a:effectLst/>
                          <a:latin typeface="Oswald" panose="020B0604020202020204" charset="-52"/>
                        </a:rPr>
                        <a:t>+ 481 428,9</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1" i="0" u="none" strike="noStrike" dirty="0">
                          <a:solidFill>
                            <a:srgbClr val="000000"/>
                          </a:solidFill>
                          <a:effectLst/>
                          <a:latin typeface="Oswald" panose="020B0604020202020204" charset="-52"/>
                        </a:rPr>
                        <a:t>+ 573 800,3</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1" i="0" u="none" strike="noStrike" dirty="0">
                          <a:solidFill>
                            <a:srgbClr val="000000"/>
                          </a:solidFill>
                          <a:effectLst/>
                          <a:latin typeface="Oswald" panose="020B0604020202020204" charset="-52"/>
                        </a:rPr>
                        <a:t> 0,0</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1" i="0" u="none" strike="noStrike" dirty="0">
                          <a:solidFill>
                            <a:srgbClr val="000000"/>
                          </a:solidFill>
                          <a:effectLst/>
                          <a:latin typeface="Oswald" panose="020B0604020202020204" charset="-52"/>
                        </a:rPr>
                        <a:t>+ 757 273,4</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1" i="0" u="none" strike="noStrike" dirty="0">
                          <a:solidFill>
                            <a:srgbClr val="000000"/>
                          </a:solidFill>
                          <a:effectLst/>
                          <a:latin typeface="Oswald" panose="020B0604020202020204" charset="-52"/>
                        </a:rPr>
                        <a:t>- 111 944,2</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1" i="0" u="none" strike="noStrike" dirty="0">
                          <a:solidFill>
                            <a:srgbClr val="000000"/>
                          </a:solidFill>
                          <a:effectLst/>
                          <a:latin typeface="Oswald" panose="020B0604020202020204" charset="-52"/>
                        </a:rPr>
                        <a:t>+ 1 700 558,4</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1100" b="1" i="0" u="none" strike="noStrike" dirty="0">
                          <a:solidFill>
                            <a:srgbClr val="000000"/>
                          </a:solidFill>
                          <a:effectLst/>
                          <a:latin typeface="Oswald" panose="020B0604020202020204" charset="-52"/>
                        </a:rPr>
                        <a:t>- 3 599,2</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1100" b="1" i="0" u="none" strike="noStrike" dirty="0">
                          <a:solidFill>
                            <a:srgbClr val="000000"/>
                          </a:solidFill>
                          <a:effectLst/>
                          <a:latin typeface="Oswald" panose="020B0604020202020204" charset="-52"/>
                        </a:rPr>
                        <a:t>     6 846 819,6 </a:t>
                      </a:r>
                    </a:p>
                  </a:txBody>
                  <a:tcPr marL="3604" marR="3604" marT="36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326673261"/>
                  </a:ext>
                </a:extLst>
              </a:tr>
            </a:tbl>
          </a:graphicData>
        </a:graphic>
      </p:graphicFrame>
      <p:sp>
        <p:nvSpPr>
          <p:cNvPr id="8" name="Прямоугольник 7">
            <a:extLst>
              <a:ext uri="{FF2B5EF4-FFF2-40B4-BE49-F238E27FC236}">
                <a16:creationId xmlns:a16="http://schemas.microsoft.com/office/drawing/2014/main" xmlns="" id="{0CD929F8-CD16-4D44-85B2-059D669F7D14}"/>
              </a:ext>
            </a:extLst>
          </p:cNvPr>
          <p:cNvSpPr/>
          <p:nvPr/>
        </p:nvSpPr>
        <p:spPr>
          <a:xfrm>
            <a:off x="792028" y="382228"/>
            <a:ext cx="3289683" cy="369332"/>
          </a:xfrm>
          <a:prstGeom prst="rect">
            <a:avLst/>
          </a:prstGeom>
        </p:spPr>
        <p:txBody>
          <a:bodyPr wrap="none">
            <a:spAutoFit/>
          </a:bodyPr>
          <a:lstStyle/>
          <a:p>
            <a:pPr lvl="0"/>
            <a:r>
              <a:rPr lang="ru-RU" dirty="0">
                <a:solidFill>
                  <a:prstClr val="white"/>
                </a:solidFill>
                <a:latin typeface="Oswald" panose="020B0604020202020204" charset="-52"/>
                <a:cs typeface="Times New Roman Cyr" pitchFamily="18" charset="0"/>
              </a:rPr>
              <a:t>Продолжение таблицы, тыс. рублей</a:t>
            </a:r>
          </a:p>
        </p:txBody>
      </p:sp>
      <p:sp>
        <p:nvSpPr>
          <p:cNvPr id="9" name="Прямоугольник 8"/>
          <p:cNvSpPr/>
          <p:nvPr/>
        </p:nvSpPr>
        <p:spPr>
          <a:xfrm>
            <a:off x="10058400" y="914400"/>
            <a:ext cx="1574470" cy="276999"/>
          </a:xfrm>
          <a:prstGeom prst="rect">
            <a:avLst/>
          </a:prstGeom>
        </p:spPr>
        <p:txBody>
          <a:bodyPr wrap="none">
            <a:spAutoFit/>
          </a:bodyPr>
          <a:lstStyle/>
          <a:p>
            <a:r>
              <a:rPr lang="ru-RU" sz="1200" dirty="0">
                <a:latin typeface="Oswald" charset="-52"/>
              </a:rPr>
              <a:t>(продолжение таблицы)</a:t>
            </a:r>
          </a:p>
        </p:txBody>
      </p:sp>
      <p:pic>
        <p:nvPicPr>
          <p:cNvPr id="10"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152400" y="152400"/>
            <a:ext cx="10515600" cy="762000"/>
          </a:xfrm>
          <a:prstGeom prst="rect">
            <a:avLst/>
          </a:prstGeom>
          <a:noFill/>
        </p:spPr>
      </p:pic>
      <p:sp>
        <p:nvSpPr>
          <p:cNvPr id="12" name="Прямоугольник 11"/>
          <p:cNvSpPr/>
          <p:nvPr/>
        </p:nvSpPr>
        <p:spPr>
          <a:xfrm>
            <a:off x="152400" y="228600"/>
            <a:ext cx="10287000" cy="646331"/>
          </a:xfrm>
          <a:prstGeom prst="rect">
            <a:avLst/>
          </a:prstGeom>
        </p:spPr>
        <p:txBody>
          <a:bodyPr wrap="square">
            <a:spAutoFit/>
          </a:bodyPr>
          <a:lstStyle/>
          <a:p>
            <a:r>
              <a:rPr lang="ru-RU" dirty="0">
                <a:solidFill>
                  <a:schemeClr val="bg1"/>
                </a:solidFill>
                <a:latin typeface="Oswald" panose="020B0604020202020204" charset="-52"/>
                <a:cs typeface="Times New Roman Cyr" pitchFamily="18" charset="0"/>
              </a:rPr>
              <a:t>Сведения о внесении изменений в параметры бюджета города Урай в 2024 году по</a:t>
            </a:r>
            <a:r>
              <a:rPr lang="ru-RU" dirty="0">
                <a:solidFill>
                  <a:schemeClr val="bg1"/>
                </a:solidFill>
                <a:latin typeface="Oswald" charset="-52"/>
              </a:rPr>
              <a:t> разделам, подразделам классификации расходов бюджета, тыс.рублей</a:t>
            </a:r>
            <a:endParaRPr lang="ru-RU" dirty="0">
              <a:latin typeface="Times New Roman Cyr" pitchFamily="18" charset="0"/>
              <a:cs typeface="Times New Roman Cyr"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0"/>
            <a:ext cx="9054408" cy="762000"/>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450123" y="0"/>
            <a:ext cx="741877" cy="914400"/>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9144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152400" y="152400"/>
            <a:ext cx="8673408" cy="685800"/>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1" y="152400"/>
            <a:ext cx="547932" cy="720000"/>
          </a:xfrm>
          <a:prstGeom prst="rect">
            <a:avLst/>
          </a:prstGeom>
          <a:noFill/>
          <a:ln w="9525">
            <a:noFill/>
            <a:miter lim="800000"/>
            <a:headEnd/>
            <a:tailEnd/>
          </a:ln>
        </p:spPr>
      </p:pic>
      <p:sp>
        <p:nvSpPr>
          <p:cNvPr id="2" name="Прямоугольник 1">
            <a:extLst>
              <a:ext uri="{FF2B5EF4-FFF2-40B4-BE49-F238E27FC236}">
                <a16:creationId xmlns="" xmlns:a16="http://schemas.microsoft.com/office/drawing/2014/main" id="{B86157CD-F2AD-4A0C-B3EF-B29C18068722}"/>
              </a:ext>
            </a:extLst>
          </p:cNvPr>
          <p:cNvSpPr/>
          <p:nvPr/>
        </p:nvSpPr>
        <p:spPr>
          <a:xfrm>
            <a:off x="685800" y="381000"/>
            <a:ext cx="8202613"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Исполнение основных параметров бюджета города Урай за 2023-2024 годы, тыс.рублей</a:t>
            </a:r>
            <a:endParaRPr lang="ru-RU" dirty="0">
              <a:solidFill>
                <a:schemeClr val="bg1"/>
              </a:solidFill>
              <a:latin typeface="Oswald" charset="-52"/>
              <a:cs typeface="Times New Roman" panose="02020603050405020304" pitchFamily="18" charset="0"/>
            </a:endParaRPr>
          </a:p>
        </p:txBody>
      </p:sp>
      <p:sp>
        <p:nvSpPr>
          <p:cNvPr id="17" name="TextBox 16"/>
          <p:cNvSpPr txBox="1"/>
          <p:nvPr/>
        </p:nvSpPr>
        <p:spPr>
          <a:xfrm>
            <a:off x="7924800" y="5257800"/>
            <a:ext cx="4114800" cy="1015663"/>
          </a:xfrm>
          <a:prstGeom prst="rect">
            <a:avLst/>
          </a:prstGeom>
          <a:noFill/>
        </p:spPr>
        <p:txBody>
          <a:bodyPr wrap="square" rtlCol="0">
            <a:spAutoFit/>
          </a:bodyPr>
          <a:lstStyle/>
          <a:p>
            <a:pPr algn="ctr"/>
            <a:r>
              <a:rPr lang="ru-RU" dirty="0">
                <a:latin typeface="Oswald" charset="-52"/>
              </a:rPr>
              <a:t>Результат </a:t>
            </a:r>
            <a:r>
              <a:rPr lang="ru-RU" dirty="0" smtClean="0">
                <a:latin typeface="Oswald" charset="-52"/>
              </a:rPr>
              <a:t>исполнения </a:t>
            </a:r>
            <a:r>
              <a:rPr lang="ru-RU" dirty="0">
                <a:latin typeface="Oswald" charset="-52"/>
              </a:rPr>
              <a:t>бюджета города за 2024 год </a:t>
            </a:r>
          </a:p>
          <a:p>
            <a:pPr algn="ctr"/>
            <a:r>
              <a:rPr lang="ru-RU" dirty="0" err="1" smtClean="0">
                <a:latin typeface="Oswald" charset="-52"/>
              </a:rPr>
              <a:t>профицит</a:t>
            </a:r>
            <a:r>
              <a:rPr lang="ru-RU" u="sng" dirty="0" smtClean="0">
                <a:solidFill>
                  <a:srgbClr val="3333FF"/>
                </a:solidFill>
                <a:latin typeface="Oswald" charset="-52"/>
              </a:rPr>
              <a:t> </a:t>
            </a:r>
            <a:r>
              <a:rPr lang="ru-RU" sz="2400" dirty="0" smtClean="0">
                <a:latin typeface="Oswald" charset="-52"/>
              </a:rPr>
              <a:t>214 </a:t>
            </a:r>
            <a:r>
              <a:rPr lang="ru-RU" sz="2400" dirty="0">
                <a:latin typeface="Oswald" charset="-52"/>
              </a:rPr>
              <a:t>692,9 тыс.руб.</a:t>
            </a:r>
            <a:endParaRPr lang="ru-RU" dirty="0">
              <a:latin typeface="Oswald" charset="-52"/>
            </a:endParaRPr>
          </a:p>
        </p:txBody>
      </p:sp>
      <p:cxnSp>
        <p:nvCxnSpPr>
          <p:cNvPr id="23" name="Прямая соединительная линия 22"/>
          <p:cNvCxnSpPr/>
          <p:nvPr/>
        </p:nvCxnSpPr>
        <p:spPr>
          <a:xfrm>
            <a:off x="0" y="2819400"/>
            <a:ext cx="7848600" cy="0"/>
          </a:xfrm>
          <a:prstGeom prst="line">
            <a:avLst/>
          </a:prstGeom>
          <a:ln w="158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8" name="Прямая соединительная линия 27"/>
          <p:cNvCxnSpPr/>
          <p:nvPr/>
        </p:nvCxnSpPr>
        <p:spPr>
          <a:xfrm>
            <a:off x="7848600" y="914400"/>
            <a:ext cx="0" cy="5943600"/>
          </a:xfrm>
          <a:prstGeom prst="line">
            <a:avLst/>
          </a:prstGeom>
          <a:ln w="158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p:cNvCxnSpPr/>
          <p:nvPr/>
        </p:nvCxnSpPr>
        <p:spPr>
          <a:xfrm>
            <a:off x="0" y="4876800"/>
            <a:ext cx="7848600" cy="0"/>
          </a:xfrm>
          <a:prstGeom prst="line">
            <a:avLst/>
          </a:prstGeom>
          <a:ln w="15875">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26" name="Диаграмма 25"/>
          <p:cNvGraphicFramePr/>
          <p:nvPr/>
        </p:nvGraphicFramePr>
        <p:xfrm>
          <a:off x="0" y="838200"/>
          <a:ext cx="8153400" cy="27432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7" name="Диаграмма 26"/>
          <p:cNvGraphicFramePr/>
          <p:nvPr/>
        </p:nvGraphicFramePr>
        <p:xfrm>
          <a:off x="152400" y="2514600"/>
          <a:ext cx="7696200" cy="25908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3" name="Диаграмма 32"/>
          <p:cNvGraphicFramePr/>
          <p:nvPr/>
        </p:nvGraphicFramePr>
        <p:xfrm>
          <a:off x="0" y="4876800"/>
          <a:ext cx="7848600" cy="1981200"/>
        </p:xfrm>
        <a:graphic>
          <a:graphicData uri="http://schemas.openxmlformats.org/drawingml/2006/chart">
            <c:chart xmlns:c="http://schemas.openxmlformats.org/drawingml/2006/chart" xmlns:r="http://schemas.openxmlformats.org/officeDocument/2006/relationships" r:id="rId8"/>
          </a:graphicData>
        </a:graphic>
      </p:graphicFrame>
      <p:sp>
        <p:nvSpPr>
          <p:cNvPr id="35" name="TextBox 34"/>
          <p:cNvSpPr txBox="1"/>
          <p:nvPr/>
        </p:nvSpPr>
        <p:spPr>
          <a:xfrm>
            <a:off x="5410200" y="3505200"/>
            <a:ext cx="622286" cy="276999"/>
          </a:xfrm>
          <a:prstGeom prst="rect">
            <a:avLst/>
          </a:prstGeom>
          <a:noFill/>
        </p:spPr>
        <p:txBody>
          <a:bodyPr wrap="none" rtlCol="0">
            <a:spAutoFit/>
          </a:bodyPr>
          <a:lstStyle/>
          <a:p>
            <a:r>
              <a:rPr lang="ru-RU" sz="1200" b="1" dirty="0" smtClean="0">
                <a:latin typeface="Oswald" charset="-52"/>
              </a:rPr>
              <a:t>92,3%</a:t>
            </a:r>
            <a:endParaRPr lang="ru-RU" sz="1200" b="1" dirty="0">
              <a:latin typeface="Oswald" charset="-52"/>
            </a:endParaRPr>
          </a:p>
        </p:txBody>
      </p:sp>
      <p:cxnSp>
        <p:nvCxnSpPr>
          <p:cNvPr id="30" name="Прямая со стрелкой 29"/>
          <p:cNvCxnSpPr/>
          <p:nvPr/>
        </p:nvCxnSpPr>
        <p:spPr>
          <a:xfrm flipV="1">
            <a:off x="3352800" y="6400800"/>
            <a:ext cx="13716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Прямоугольник 36"/>
          <p:cNvSpPr/>
          <p:nvPr/>
        </p:nvSpPr>
        <p:spPr>
          <a:xfrm>
            <a:off x="9067800" y="685800"/>
            <a:ext cx="1954381" cy="369332"/>
          </a:xfrm>
          <a:prstGeom prst="rect">
            <a:avLst/>
          </a:prstGeom>
        </p:spPr>
        <p:txBody>
          <a:bodyPr wrap="none">
            <a:spAutoFit/>
          </a:bodyPr>
          <a:lstStyle/>
          <a:p>
            <a:pPr algn="ctr"/>
            <a:r>
              <a:rPr lang="ru-RU" u="sng" dirty="0" smtClean="0">
                <a:latin typeface="Oswald" charset="-52"/>
              </a:rPr>
              <a:t>Доходы за 2024 год</a:t>
            </a:r>
            <a:endParaRPr lang="ru-RU" u="sng" dirty="0">
              <a:latin typeface="Oswald" charset="-52"/>
            </a:endParaRPr>
          </a:p>
        </p:txBody>
      </p:sp>
      <p:sp>
        <p:nvSpPr>
          <p:cNvPr id="38" name="Прямоугольник 37"/>
          <p:cNvSpPr/>
          <p:nvPr/>
        </p:nvSpPr>
        <p:spPr>
          <a:xfrm>
            <a:off x="8915400" y="2819400"/>
            <a:ext cx="2015296" cy="369332"/>
          </a:xfrm>
          <a:prstGeom prst="rect">
            <a:avLst/>
          </a:prstGeom>
        </p:spPr>
        <p:txBody>
          <a:bodyPr wrap="none">
            <a:spAutoFit/>
          </a:bodyPr>
          <a:lstStyle/>
          <a:p>
            <a:pPr algn="ctr"/>
            <a:r>
              <a:rPr lang="ru-RU" u="sng" dirty="0" smtClean="0">
                <a:latin typeface="Oswald" charset="-52"/>
              </a:rPr>
              <a:t>Расходы за 2024 год</a:t>
            </a:r>
            <a:endParaRPr lang="ru-RU" u="sng" dirty="0">
              <a:latin typeface="Oswald" charset="-52"/>
            </a:endParaRPr>
          </a:p>
        </p:txBody>
      </p:sp>
      <p:sp>
        <p:nvSpPr>
          <p:cNvPr id="49" name="TextBox 48"/>
          <p:cNvSpPr txBox="1"/>
          <p:nvPr/>
        </p:nvSpPr>
        <p:spPr>
          <a:xfrm rot="20789148">
            <a:off x="9354853" y="1454813"/>
            <a:ext cx="1182580" cy="307777"/>
          </a:xfrm>
          <a:prstGeom prst="rect">
            <a:avLst/>
          </a:prstGeom>
          <a:noFill/>
        </p:spPr>
        <p:txBody>
          <a:bodyPr wrap="square" rtlCol="0">
            <a:spAutoFit/>
          </a:bodyPr>
          <a:lstStyle/>
          <a:p>
            <a:r>
              <a:rPr lang="ru-RU" sz="1400" dirty="0" smtClean="0">
                <a:latin typeface="Oswald" charset="-52"/>
              </a:rPr>
              <a:t>+1 773 541,9</a:t>
            </a:r>
            <a:endParaRPr lang="ru-RU" sz="1400" dirty="0">
              <a:latin typeface="Oswald" charset="-52"/>
            </a:endParaRPr>
          </a:p>
        </p:txBody>
      </p:sp>
      <p:graphicFrame>
        <p:nvGraphicFramePr>
          <p:cNvPr id="50" name="Диаграмма 49"/>
          <p:cNvGraphicFramePr/>
          <p:nvPr/>
        </p:nvGraphicFramePr>
        <p:xfrm>
          <a:off x="7620000" y="2895600"/>
          <a:ext cx="4724400" cy="2286000"/>
        </p:xfrm>
        <a:graphic>
          <a:graphicData uri="http://schemas.openxmlformats.org/drawingml/2006/chart">
            <c:chart xmlns:c="http://schemas.openxmlformats.org/drawingml/2006/chart" xmlns:r="http://schemas.openxmlformats.org/officeDocument/2006/relationships" r:id="rId9"/>
          </a:graphicData>
        </a:graphic>
      </p:graphicFrame>
      <p:cxnSp>
        <p:nvCxnSpPr>
          <p:cNvPr id="52" name="Прямая со стрелкой 51"/>
          <p:cNvCxnSpPr/>
          <p:nvPr/>
        </p:nvCxnSpPr>
        <p:spPr>
          <a:xfrm flipV="1">
            <a:off x="9296400" y="3962400"/>
            <a:ext cx="129540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rot="20747864">
            <a:off x="9393743" y="3786261"/>
            <a:ext cx="1087157" cy="307777"/>
          </a:xfrm>
          <a:prstGeom prst="rect">
            <a:avLst/>
          </a:prstGeom>
          <a:noFill/>
        </p:spPr>
        <p:txBody>
          <a:bodyPr wrap="none" rtlCol="0">
            <a:spAutoFit/>
          </a:bodyPr>
          <a:lstStyle/>
          <a:p>
            <a:r>
              <a:rPr lang="ru-RU" sz="1400" dirty="0" smtClean="0">
                <a:latin typeface="Oswald" charset="-52"/>
              </a:rPr>
              <a:t>+1 696 959,2</a:t>
            </a:r>
            <a:endParaRPr lang="ru-RU" sz="1400" dirty="0">
              <a:latin typeface="Oswald" charset="-52"/>
            </a:endParaRPr>
          </a:p>
        </p:txBody>
      </p:sp>
      <p:graphicFrame>
        <p:nvGraphicFramePr>
          <p:cNvPr id="55" name="Диаграмма 54"/>
          <p:cNvGraphicFramePr/>
          <p:nvPr/>
        </p:nvGraphicFramePr>
        <p:xfrm>
          <a:off x="7620000" y="990600"/>
          <a:ext cx="4572000" cy="2286000"/>
        </p:xfrm>
        <a:graphic>
          <a:graphicData uri="http://schemas.openxmlformats.org/drawingml/2006/chart">
            <c:chart xmlns:c="http://schemas.openxmlformats.org/drawingml/2006/chart" xmlns:r="http://schemas.openxmlformats.org/officeDocument/2006/relationships" r:id="rId10"/>
          </a:graphicData>
        </a:graphic>
      </p:graphicFrame>
      <p:cxnSp>
        <p:nvCxnSpPr>
          <p:cNvPr id="59" name="Прямая со стрелкой 58"/>
          <p:cNvCxnSpPr/>
          <p:nvPr/>
        </p:nvCxnSpPr>
        <p:spPr>
          <a:xfrm flipV="1">
            <a:off x="9372600" y="1676400"/>
            <a:ext cx="114300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14413"/>
            <a:ext cx="8839200" cy="747587"/>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353800" y="0"/>
            <a:ext cx="705720" cy="924627"/>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6858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152400" y="152400"/>
            <a:ext cx="8825808" cy="609600"/>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76201" y="152400"/>
            <a:ext cx="520534" cy="684000"/>
          </a:xfrm>
          <a:prstGeom prst="rect">
            <a:avLst/>
          </a:prstGeom>
          <a:noFill/>
          <a:ln w="9525">
            <a:noFill/>
            <a:miter lim="800000"/>
            <a:headEnd/>
            <a:tailEnd/>
          </a:ln>
        </p:spPr>
      </p:pic>
      <p:sp>
        <p:nvSpPr>
          <p:cNvPr id="2" name="Прямоугольник 1">
            <a:extLst>
              <a:ext uri="{FF2B5EF4-FFF2-40B4-BE49-F238E27FC236}">
                <a16:creationId xmlns="" xmlns:a16="http://schemas.microsoft.com/office/drawing/2014/main" id="{B86157CD-F2AD-4A0C-B3EF-B29C18068722}"/>
              </a:ext>
            </a:extLst>
          </p:cNvPr>
          <p:cNvSpPr/>
          <p:nvPr/>
        </p:nvSpPr>
        <p:spPr>
          <a:xfrm>
            <a:off x="609600" y="304800"/>
            <a:ext cx="85344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Исполнение и структура доходов бюджета города Урай за 2023-2024 годы, тыс.рублей</a:t>
            </a:r>
            <a:endParaRPr lang="ru-RU" dirty="0">
              <a:solidFill>
                <a:schemeClr val="bg1"/>
              </a:solidFill>
              <a:latin typeface="Oswald" charset="-52"/>
              <a:cs typeface="Times New Roman" panose="02020603050405020304" pitchFamily="18" charset="0"/>
            </a:endParaRPr>
          </a:p>
        </p:txBody>
      </p:sp>
      <p:graphicFrame>
        <p:nvGraphicFramePr>
          <p:cNvPr id="12" name="Диаграмма 11"/>
          <p:cNvGraphicFramePr/>
          <p:nvPr/>
        </p:nvGraphicFramePr>
        <p:xfrm>
          <a:off x="6781800" y="4343400"/>
          <a:ext cx="5257800" cy="19812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3" name="Диаграмма 12"/>
          <p:cNvGraphicFramePr/>
          <p:nvPr/>
        </p:nvGraphicFramePr>
        <p:xfrm>
          <a:off x="0" y="2209800"/>
          <a:ext cx="6705600" cy="4495800"/>
        </p:xfrm>
        <a:graphic>
          <a:graphicData uri="http://schemas.openxmlformats.org/drawingml/2006/chart">
            <c:chart xmlns:c="http://schemas.openxmlformats.org/drawingml/2006/chart" xmlns:r="http://schemas.openxmlformats.org/officeDocument/2006/relationships" r:id="rId7"/>
          </a:graphicData>
        </a:graphic>
      </p:graphicFrame>
      <p:sp>
        <p:nvSpPr>
          <p:cNvPr id="14" name="TextBox 13"/>
          <p:cNvSpPr txBox="1"/>
          <p:nvPr/>
        </p:nvSpPr>
        <p:spPr>
          <a:xfrm>
            <a:off x="8305800" y="3657600"/>
            <a:ext cx="1693092" cy="369332"/>
          </a:xfrm>
          <a:prstGeom prst="rect">
            <a:avLst/>
          </a:prstGeom>
          <a:noFill/>
        </p:spPr>
        <p:txBody>
          <a:bodyPr wrap="none" rtlCol="0">
            <a:spAutoFit/>
          </a:bodyPr>
          <a:lstStyle/>
          <a:p>
            <a:r>
              <a:rPr lang="ru-RU" u="sng" dirty="0">
                <a:latin typeface="Oswald" charset="-52"/>
              </a:rPr>
              <a:t>Факт за 2024 год</a:t>
            </a:r>
          </a:p>
        </p:txBody>
      </p:sp>
      <p:sp>
        <p:nvSpPr>
          <p:cNvPr id="15" name="Выгнутая вверх стрелка 14"/>
          <p:cNvSpPr/>
          <p:nvPr/>
        </p:nvSpPr>
        <p:spPr>
          <a:xfrm>
            <a:off x="1066800" y="1143000"/>
            <a:ext cx="3429000" cy="457200"/>
          </a:xfrm>
          <a:prstGeom prst="curved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6" name="TextBox 15"/>
          <p:cNvSpPr txBox="1"/>
          <p:nvPr/>
        </p:nvSpPr>
        <p:spPr>
          <a:xfrm>
            <a:off x="2057400" y="838200"/>
            <a:ext cx="1295400" cy="307777"/>
          </a:xfrm>
          <a:prstGeom prst="rect">
            <a:avLst/>
          </a:prstGeom>
          <a:noFill/>
        </p:spPr>
        <p:txBody>
          <a:bodyPr wrap="square" rtlCol="0">
            <a:spAutoFit/>
          </a:bodyPr>
          <a:lstStyle/>
          <a:p>
            <a:r>
              <a:rPr lang="ru-RU" sz="1400" dirty="0">
                <a:latin typeface="Oswald" charset="-52"/>
              </a:rPr>
              <a:t>+1 479 589,0</a:t>
            </a:r>
          </a:p>
        </p:txBody>
      </p:sp>
      <p:graphicFrame>
        <p:nvGraphicFramePr>
          <p:cNvPr id="19" name="Диаграмма 18"/>
          <p:cNvGraphicFramePr/>
          <p:nvPr/>
        </p:nvGraphicFramePr>
        <p:xfrm>
          <a:off x="6781800" y="1295400"/>
          <a:ext cx="5257800" cy="2133600"/>
        </p:xfrm>
        <a:graphic>
          <a:graphicData uri="http://schemas.openxmlformats.org/drawingml/2006/chart">
            <c:chart xmlns:c="http://schemas.openxmlformats.org/drawingml/2006/chart" xmlns:r="http://schemas.openxmlformats.org/officeDocument/2006/relationships" r:id="rId8"/>
          </a:graphicData>
        </a:graphic>
      </p:graphicFrame>
      <p:sp>
        <p:nvSpPr>
          <p:cNvPr id="20" name="Прямоугольник 19"/>
          <p:cNvSpPr/>
          <p:nvPr/>
        </p:nvSpPr>
        <p:spPr>
          <a:xfrm>
            <a:off x="8305800" y="838200"/>
            <a:ext cx="1693092" cy="369332"/>
          </a:xfrm>
          <a:prstGeom prst="rect">
            <a:avLst/>
          </a:prstGeom>
        </p:spPr>
        <p:txBody>
          <a:bodyPr wrap="none">
            <a:spAutoFit/>
          </a:bodyPr>
          <a:lstStyle/>
          <a:p>
            <a:r>
              <a:rPr lang="ru-RU" u="sng" dirty="0">
                <a:latin typeface="Oswald" charset="-52"/>
              </a:rPr>
              <a:t>Факт за 2023 год</a:t>
            </a:r>
          </a:p>
        </p:txBody>
      </p:sp>
      <p:sp>
        <p:nvSpPr>
          <p:cNvPr id="32" name="Скругленный прямоугольник 31"/>
          <p:cNvSpPr/>
          <p:nvPr/>
        </p:nvSpPr>
        <p:spPr>
          <a:xfrm>
            <a:off x="609600" y="16764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5 057 580,1</a:t>
            </a:r>
            <a:endParaRPr lang="ru-RU" sz="1400" dirty="0">
              <a:solidFill>
                <a:schemeClr val="tx1"/>
              </a:solidFill>
              <a:latin typeface="Oswald" charset="-52"/>
            </a:endParaRPr>
          </a:p>
        </p:txBody>
      </p:sp>
      <p:sp>
        <p:nvSpPr>
          <p:cNvPr id="33" name="Скругленный прямоугольник 32"/>
          <p:cNvSpPr/>
          <p:nvPr/>
        </p:nvSpPr>
        <p:spPr>
          <a:xfrm>
            <a:off x="2133600" y="16764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6 821 697,7</a:t>
            </a:r>
            <a:endParaRPr lang="ru-RU" sz="1400" dirty="0">
              <a:solidFill>
                <a:schemeClr val="tx1"/>
              </a:solidFill>
              <a:latin typeface="Oswald" charset="-52"/>
            </a:endParaRPr>
          </a:p>
        </p:txBody>
      </p:sp>
      <p:sp>
        <p:nvSpPr>
          <p:cNvPr id="34" name="Скругленный прямоугольник 33"/>
          <p:cNvSpPr/>
          <p:nvPr/>
        </p:nvSpPr>
        <p:spPr>
          <a:xfrm>
            <a:off x="3810000" y="16764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6 537 169,1</a:t>
            </a:r>
            <a:endParaRPr lang="ru-RU" sz="1400" dirty="0">
              <a:solidFill>
                <a:schemeClr val="tx1"/>
              </a:solidFill>
              <a:latin typeface="Oswald" charset="-5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14413"/>
            <a:ext cx="9054408" cy="823787"/>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353800" y="0"/>
            <a:ext cx="705720" cy="924627"/>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8382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165792" y="209944"/>
            <a:ext cx="8825808" cy="704456"/>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76200" y="152400"/>
            <a:ext cx="602725" cy="792000"/>
          </a:xfrm>
          <a:prstGeom prst="rect">
            <a:avLst/>
          </a:prstGeom>
          <a:noFill/>
          <a:ln w="9525">
            <a:noFill/>
            <a:miter lim="800000"/>
            <a:headEnd/>
            <a:tailEnd/>
          </a:ln>
        </p:spPr>
      </p:pic>
      <p:sp>
        <p:nvSpPr>
          <p:cNvPr id="2" name="Прямоугольник 1">
            <a:extLst>
              <a:ext uri="{FF2B5EF4-FFF2-40B4-BE49-F238E27FC236}">
                <a16:creationId xmlns="" xmlns:a16="http://schemas.microsoft.com/office/drawing/2014/main" id="{B86157CD-F2AD-4A0C-B3EF-B29C18068722}"/>
              </a:ext>
            </a:extLst>
          </p:cNvPr>
          <p:cNvSpPr/>
          <p:nvPr/>
        </p:nvSpPr>
        <p:spPr>
          <a:xfrm>
            <a:off x="685800" y="381000"/>
            <a:ext cx="83820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Состав и структура налоговых доходов бюджета города Урай за </a:t>
            </a:r>
            <a:r>
              <a:rPr lang="ru-RU" i="1" dirty="0" smtClean="0">
                <a:solidFill>
                  <a:schemeClr val="bg1"/>
                </a:solidFill>
                <a:latin typeface="Oswald" charset="-52"/>
                <a:cs typeface="Times New Roman" panose="02020603050405020304" pitchFamily="18" charset="0"/>
              </a:rPr>
              <a:t>2023-2024 годы, тыс.рублей</a:t>
            </a:r>
            <a:endParaRPr lang="ru-RU" dirty="0">
              <a:solidFill>
                <a:schemeClr val="bg1"/>
              </a:solidFill>
              <a:latin typeface="Oswald" charset="-52"/>
              <a:cs typeface="Times New Roman" panose="02020603050405020304" pitchFamily="18" charset="0"/>
            </a:endParaRPr>
          </a:p>
        </p:txBody>
      </p:sp>
      <p:graphicFrame>
        <p:nvGraphicFramePr>
          <p:cNvPr id="21" name="Диаграмма 20"/>
          <p:cNvGraphicFramePr/>
          <p:nvPr/>
        </p:nvGraphicFramePr>
        <p:xfrm>
          <a:off x="0" y="1828800"/>
          <a:ext cx="7924800" cy="46482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2" name="Диаграмма 21"/>
          <p:cNvGraphicFramePr/>
          <p:nvPr/>
        </p:nvGraphicFramePr>
        <p:xfrm>
          <a:off x="8077200" y="1524000"/>
          <a:ext cx="4114800" cy="4419600"/>
        </p:xfrm>
        <a:graphic>
          <a:graphicData uri="http://schemas.openxmlformats.org/drawingml/2006/chart">
            <c:chart xmlns:c="http://schemas.openxmlformats.org/drawingml/2006/chart" xmlns:r="http://schemas.openxmlformats.org/officeDocument/2006/relationships" r:id="rId7"/>
          </a:graphicData>
        </a:graphic>
      </p:graphicFrame>
      <p:sp>
        <p:nvSpPr>
          <p:cNvPr id="23" name="Скругленный прямоугольник 22"/>
          <p:cNvSpPr/>
          <p:nvPr/>
        </p:nvSpPr>
        <p:spPr>
          <a:xfrm>
            <a:off x="0" y="16764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Oswald" charset="-52"/>
              </a:rPr>
              <a:t>1 057 076,5</a:t>
            </a:r>
          </a:p>
        </p:txBody>
      </p:sp>
      <p:sp>
        <p:nvSpPr>
          <p:cNvPr id="24" name="Скругленный прямоугольник 23"/>
          <p:cNvSpPr/>
          <p:nvPr/>
        </p:nvSpPr>
        <p:spPr>
          <a:xfrm>
            <a:off x="1905000" y="16764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Oswald" charset="-52"/>
              </a:rPr>
              <a:t>1 318 915,9</a:t>
            </a:r>
          </a:p>
        </p:txBody>
      </p:sp>
      <p:sp>
        <p:nvSpPr>
          <p:cNvPr id="25" name="Скругленный прямоугольник 24"/>
          <p:cNvSpPr/>
          <p:nvPr/>
        </p:nvSpPr>
        <p:spPr>
          <a:xfrm>
            <a:off x="3962400" y="16764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Oswald" charset="-52"/>
              </a:rPr>
              <a:t>1 368 802,0</a:t>
            </a:r>
          </a:p>
        </p:txBody>
      </p:sp>
      <p:sp>
        <p:nvSpPr>
          <p:cNvPr id="26" name="Прямоугольник 25"/>
          <p:cNvSpPr/>
          <p:nvPr/>
        </p:nvSpPr>
        <p:spPr>
          <a:xfrm>
            <a:off x="8915400" y="1524000"/>
            <a:ext cx="1693092" cy="369332"/>
          </a:xfrm>
          <a:prstGeom prst="rect">
            <a:avLst/>
          </a:prstGeom>
        </p:spPr>
        <p:txBody>
          <a:bodyPr wrap="none">
            <a:spAutoFit/>
          </a:bodyPr>
          <a:lstStyle/>
          <a:p>
            <a:r>
              <a:rPr lang="ru-RU" u="sng" dirty="0">
                <a:latin typeface="Oswald" charset="-52"/>
              </a:rPr>
              <a:t>Факт за 2024 год</a:t>
            </a:r>
          </a:p>
        </p:txBody>
      </p:sp>
      <p:sp>
        <p:nvSpPr>
          <p:cNvPr id="27" name="Выгнутая вниз стрелка 26"/>
          <p:cNvSpPr/>
          <p:nvPr/>
        </p:nvSpPr>
        <p:spPr>
          <a:xfrm flipV="1">
            <a:off x="609600" y="1143000"/>
            <a:ext cx="3962400" cy="457200"/>
          </a:xfrm>
          <a:prstGeom prst="curved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8" name="Прямоугольник 17"/>
          <p:cNvSpPr/>
          <p:nvPr/>
        </p:nvSpPr>
        <p:spPr>
          <a:xfrm>
            <a:off x="2057400" y="838200"/>
            <a:ext cx="1066318" cy="338554"/>
          </a:xfrm>
          <a:prstGeom prst="rect">
            <a:avLst/>
          </a:prstGeom>
        </p:spPr>
        <p:txBody>
          <a:bodyPr wrap="none">
            <a:spAutoFit/>
          </a:bodyPr>
          <a:lstStyle/>
          <a:p>
            <a:r>
              <a:rPr lang="ru-RU" sz="1600" dirty="0" smtClean="0">
                <a:latin typeface="Oswald" charset="-52"/>
              </a:rPr>
              <a:t>+311 725,5</a:t>
            </a:r>
            <a:endParaRPr lang="ru-RU" sz="1600" dirty="0">
              <a:latin typeface="Oswald" charset="-5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14413"/>
            <a:ext cx="8915400" cy="823787"/>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353801" y="0"/>
            <a:ext cx="686923" cy="900000"/>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8382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165792" y="209944"/>
            <a:ext cx="9283008" cy="628256"/>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76201" y="152400"/>
            <a:ext cx="520534" cy="684000"/>
          </a:xfrm>
          <a:prstGeom prst="rect">
            <a:avLst/>
          </a:prstGeom>
          <a:noFill/>
          <a:ln w="9525">
            <a:noFill/>
            <a:miter lim="800000"/>
            <a:headEnd/>
            <a:tailEnd/>
          </a:ln>
        </p:spPr>
      </p:pic>
      <p:sp>
        <p:nvSpPr>
          <p:cNvPr id="2" name="Прямоугольник 1">
            <a:extLst>
              <a:ext uri="{FF2B5EF4-FFF2-40B4-BE49-F238E27FC236}">
                <a16:creationId xmlns="" xmlns:a16="http://schemas.microsoft.com/office/drawing/2014/main" id="{B86157CD-F2AD-4A0C-B3EF-B29C18068722}"/>
              </a:ext>
            </a:extLst>
          </p:cNvPr>
          <p:cNvSpPr/>
          <p:nvPr/>
        </p:nvSpPr>
        <p:spPr>
          <a:xfrm>
            <a:off x="685800" y="381000"/>
            <a:ext cx="8382000" cy="646331"/>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Состав и структура неналоговых доходов бюджета города Урай за </a:t>
            </a:r>
            <a:r>
              <a:rPr lang="ru-RU" i="1" dirty="0" smtClean="0">
                <a:solidFill>
                  <a:schemeClr val="bg1"/>
                </a:solidFill>
                <a:latin typeface="Oswald" charset="-52"/>
                <a:cs typeface="Times New Roman" panose="02020603050405020304" pitchFamily="18" charset="0"/>
              </a:rPr>
              <a:t>2023-2024 годы, </a:t>
            </a:r>
            <a:r>
              <a:rPr lang="ru-RU" i="1" dirty="0">
                <a:solidFill>
                  <a:schemeClr val="bg1"/>
                </a:solidFill>
                <a:latin typeface="Oswald" charset="-52"/>
                <a:cs typeface="Times New Roman" panose="02020603050405020304" pitchFamily="18" charset="0"/>
              </a:rPr>
              <a:t>тыс.рублей годы</a:t>
            </a:r>
            <a:endParaRPr lang="ru-RU" dirty="0">
              <a:solidFill>
                <a:schemeClr val="bg1"/>
              </a:solidFill>
              <a:latin typeface="Oswald" charset="-52"/>
              <a:cs typeface="Times New Roman" panose="02020603050405020304" pitchFamily="18" charset="0"/>
            </a:endParaRPr>
          </a:p>
        </p:txBody>
      </p:sp>
      <p:graphicFrame>
        <p:nvGraphicFramePr>
          <p:cNvPr id="14" name="Диаграмма 13"/>
          <p:cNvGraphicFramePr/>
          <p:nvPr/>
        </p:nvGraphicFramePr>
        <p:xfrm>
          <a:off x="0" y="1752600"/>
          <a:ext cx="7543800" cy="4572000"/>
        </p:xfrm>
        <a:graphic>
          <a:graphicData uri="http://schemas.openxmlformats.org/drawingml/2006/chart">
            <c:chart xmlns:c="http://schemas.openxmlformats.org/drawingml/2006/chart" xmlns:r="http://schemas.openxmlformats.org/officeDocument/2006/relationships" r:id="rId6"/>
          </a:graphicData>
        </a:graphic>
      </p:graphicFrame>
      <p:sp>
        <p:nvSpPr>
          <p:cNvPr id="15" name="Скругленный прямоугольник 14"/>
          <p:cNvSpPr/>
          <p:nvPr/>
        </p:nvSpPr>
        <p:spPr>
          <a:xfrm>
            <a:off x="0" y="12192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Oswald" charset="-52"/>
              </a:rPr>
              <a:t>197 112,3</a:t>
            </a:r>
          </a:p>
        </p:txBody>
      </p:sp>
      <p:sp>
        <p:nvSpPr>
          <p:cNvPr id="16" name="Скругленный прямоугольник 15"/>
          <p:cNvSpPr/>
          <p:nvPr/>
        </p:nvSpPr>
        <p:spPr>
          <a:xfrm>
            <a:off x="1676400" y="12192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Oswald" charset="-52"/>
              </a:rPr>
              <a:t>175 911,2</a:t>
            </a:r>
          </a:p>
        </p:txBody>
      </p:sp>
      <p:sp>
        <p:nvSpPr>
          <p:cNvPr id="17" name="Скругленный прямоугольник 16"/>
          <p:cNvSpPr/>
          <p:nvPr/>
        </p:nvSpPr>
        <p:spPr>
          <a:xfrm>
            <a:off x="3276600" y="12192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Oswald" charset="-52"/>
              </a:rPr>
              <a:t>183 152,0</a:t>
            </a:r>
          </a:p>
        </p:txBody>
      </p:sp>
      <p:graphicFrame>
        <p:nvGraphicFramePr>
          <p:cNvPr id="19" name="Диаграмма 18"/>
          <p:cNvGraphicFramePr/>
          <p:nvPr/>
        </p:nvGraphicFramePr>
        <p:xfrm>
          <a:off x="7696200" y="1295400"/>
          <a:ext cx="4495800" cy="5334000"/>
        </p:xfrm>
        <a:graphic>
          <a:graphicData uri="http://schemas.openxmlformats.org/drawingml/2006/chart">
            <c:chart xmlns:c="http://schemas.openxmlformats.org/drawingml/2006/chart" xmlns:r="http://schemas.openxmlformats.org/officeDocument/2006/relationships" r:id="rId7"/>
          </a:graphicData>
        </a:graphic>
      </p:graphicFrame>
      <p:sp>
        <p:nvSpPr>
          <p:cNvPr id="20" name="Прямоугольник 19"/>
          <p:cNvSpPr/>
          <p:nvPr/>
        </p:nvSpPr>
        <p:spPr>
          <a:xfrm>
            <a:off x="8229600" y="1219200"/>
            <a:ext cx="1693092" cy="369332"/>
          </a:xfrm>
          <a:prstGeom prst="rect">
            <a:avLst/>
          </a:prstGeom>
        </p:spPr>
        <p:txBody>
          <a:bodyPr wrap="none">
            <a:spAutoFit/>
          </a:bodyPr>
          <a:lstStyle/>
          <a:p>
            <a:r>
              <a:rPr lang="ru-RU" u="sng" dirty="0">
                <a:latin typeface="Oswald" charset="-52"/>
              </a:rPr>
              <a:t>Факт за 2024 год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14413"/>
            <a:ext cx="9054408" cy="823787"/>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353800" y="0"/>
            <a:ext cx="705720" cy="924627"/>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8382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165792" y="152400"/>
            <a:ext cx="9816408" cy="685800"/>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76201" y="152400"/>
            <a:ext cx="547931" cy="720000"/>
          </a:xfrm>
          <a:prstGeom prst="rect">
            <a:avLst/>
          </a:prstGeom>
          <a:noFill/>
          <a:ln w="9525">
            <a:noFill/>
            <a:miter lim="800000"/>
            <a:headEnd/>
            <a:tailEnd/>
          </a:ln>
        </p:spPr>
      </p:pic>
      <p:sp>
        <p:nvSpPr>
          <p:cNvPr id="2" name="Прямоугольник 1">
            <a:extLst>
              <a:ext uri="{FF2B5EF4-FFF2-40B4-BE49-F238E27FC236}">
                <a16:creationId xmlns="" xmlns:a16="http://schemas.microsoft.com/office/drawing/2014/main" id="{B86157CD-F2AD-4A0C-B3EF-B29C18068722}"/>
              </a:ext>
            </a:extLst>
          </p:cNvPr>
          <p:cNvSpPr/>
          <p:nvPr/>
        </p:nvSpPr>
        <p:spPr>
          <a:xfrm>
            <a:off x="685800" y="381000"/>
            <a:ext cx="92964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Состав и структура безвозмездных поступлений в бюджет города Урай за </a:t>
            </a:r>
            <a:r>
              <a:rPr lang="ru-RU" i="1" dirty="0" smtClean="0">
                <a:solidFill>
                  <a:schemeClr val="bg1"/>
                </a:solidFill>
                <a:latin typeface="Oswald" charset="-52"/>
                <a:cs typeface="Times New Roman" panose="02020603050405020304" pitchFamily="18" charset="0"/>
              </a:rPr>
              <a:t>2023-2024 годы, </a:t>
            </a:r>
            <a:r>
              <a:rPr lang="ru-RU" i="1" dirty="0">
                <a:solidFill>
                  <a:schemeClr val="bg1"/>
                </a:solidFill>
                <a:latin typeface="Oswald" charset="-52"/>
                <a:cs typeface="Times New Roman" panose="02020603050405020304" pitchFamily="18" charset="0"/>
              </a:rPr>
              <a:t>тыс.рублей</a:t>
            </a:r>
            <a:endParaRPr lang="ru-RU" dirty="0">
              <a:solidFill>
                <a:schemeClr val="bg1"/>
              </a:solidFill>
              <a:latin typeface="Oswald" charset="-52"/>
              <a:cs typeface="Times New Roman" panose="02020603050405020304" pitchFamily="18" charset="0"/>
            </a:endParaRPr>
          </a:p>
        </p:txBody>
      </p:sp>
      <p:graphicFrame>
        <p:nvGraphicFramePr>
          <p:cNvPr id="13" name="Диаграмма 12"/>
          <p:cNvGraphicFramePr/>
          <p:nvPr/>
        </p:nvGraphicFramePr>
        <p:xfrm>
          <a:off x="152400" y="1600200"/>
          <a:ext cx="7010400" cy="49530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Диаграмма 13"/>
          <p:cNvGraphicFramePr/>
          <p:nvPr/>
        </p:nvGraphicFramePr>
        <p:xfrm>
          <a:off x="7086600" y="1752600"/>
          <a:ext cx="4953000" cy="4343400"/>
        </p:xfrm>
        <a:graphic>
          <a:graphicData uri="http://schemas.openxmlformats.org/drawingml/2006/chart">
            <c:chart xmlns:c="http://schemas.openxmlformats.org/drawingml/2006/chart" xmlns:r="http://schemas.openxmlformats.org/officeDocument/2006/relationships" r:id="rId7"/>
          </a:graphicData>
        </a:graphic>
      </p:graphicFrame>
      <p:sp>
        <p:nvSpPr>
          <p:cNvPr id="15" name="TextBox 14"/>
          <p:cNvSpPr txBox="1"/>
          <p:nvPr/>
        </p:nvSpPr>
        <p:spPr>
          <a:xfrm>
            <a:off x="8001000" y="1295400"/>
            <a:ext cx="1676400" cy="338554"/>
          </a:xfrm>
          <a:prstGeom prst="rect">
            <a:avLst/>
          </a:prstGeom>
          <a:noFill/>
        </p:spPr>
        <p:txBody>
          <a:bodyPr wrap="square" rtlCol="0">
            <a:spAutoFit/>
          </a:bodyPr>
          <a:lstStyle/>
          <a:p>
            <a:r>
              <a:rPr lang="ru-RU" sz="1600" u="sng" dirty="0">
                <a:latin typeface="Oswald" charset="-52"/>
              </a:rPr>
              <a:t>Факт за 2024 год</a:t>
            </a:r>
          </a:p>
        </p:txBody>
      </p:sp>
      <p:sp>
        <p:nvSpPr>
          <p:cNvPr id="17" name="Скругленный прямоугольник 16"/>
          <p:cNvSpPr/>
          <p:nvPr/>
        </p:nvSpPr>
        <p:spPr>
          <a:xfrm>
            <a:off x="304800" y="16002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Oswald" charset="-52"/>
              </a:rPr>
              <a:t>3 803 391,3</a:t>
            </a:r>
          </a:p>
        </p:txBody>
      </p:sp>
      <p:sp>
        <p:nvSpPr>
          <p:cNvPr id="18" name="Скругленный прямоугольник 17"/>
          <p:cNvSpPr/>
          <p:nvPr/>
        </p:nvSpPr>
        <p:spPr>
          <a:xfrm>
            <a:off x="1981200" y="16002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Oswald" charset="-52"/>
              </a:rPr>
              <a:t>5 326 870,6</a:t>
            </a:r>
          </a:p>
        </p:txBody>
      </p:sp>
      <p:sp>
        <p:nvSpPr>
          <p:cNvPr id="19" name="Скругленный прямоугольник 18"/>
          <p:cNvSpPr/>
          <p:nvPr/>
        </p:nvSpPr>
        <p:spPr>
          <a:xfrm>
            <a:off x="3733800" y="1600200"/>
            <a:ext cx="1143000" cy="304800"/>
          </a:xfrm>
          <a:prstGeom prst="round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Oswald" charset="-52"/>
              </a:rPr>
              <a:t>4 985 215,1</a:t>
            </a:r>
          </a:p>
        </p:txBody>
      </p:sp>
      <p:sp>
        <p:nvSpPr>
          <p:cNvPr id="20" name="Выгнутая вверх стрелка 19"/>
          <p:cNvSpPr/>
          <p:nvPr/>
        </p:nvSpPr>
        <p:spPr>
          <a:xfrm>
            <a:off x="838200" y="1143000"/>
            <a:ext cx="3505200" cy="457200"/>
          </a:xfrm>
          <a:prstGeom prst="curvedDownArrow">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1" name="TextBox 20"/>
          <p:cNvSpPr txBox="1"/>
          <p:nvPr/>
        </p:nvSpPr>
        <p:spPr>
          <a:xfrm>
            <a:off x="1981200" y="838200"/>
            <a:ext cx="1120820" cy="307777"/>
          </a:xfrm>
          <a:prstGeom prst="rect">
            <a:avLst/>
          </a:prstGeom>
          <a:noFill/>
        </p:spPr>
        <p:txBody>
          <a:bodyPr wrap="none" rtlCol="0">
            <a:spAutoFit/>
          </a:bodyPr>
          <a:lstStyle/>
          <a:p>
            <a:r>
              <a:rPr lang="ru-RU" sz="1400" dirty="0">
                <a:latin typeface="Oswald" charset="-52"/>
              </a:rPr>
              <a:t>+ 1 181 823,8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14413"/>
            <a:ext cx="9054408" cy="823787"/>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532554" y="0"/>
            <a:ext cx="659446" cy="864000"/>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8382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228600" y="152400"/>
            <a:ext cx="8153400" cy="685800"/>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1" y="152400"/>
            <a:ext cx="547931" cy="720000"/>
          </a:xfrm>
          <a:prstGeom prst="rect">
            <a:avLst/>
          </a:prstGeom>
          <a:noFill/>
          <a:ln w="9525">
            <a:noFill/>
            <a:miter lim="800000"/>
            <a:headEnd/>
            <a:tailEnd/>
          </a:ln>
        </p:spPr>
      </p:pic>
      <p:sp>
        <p:nvSpPr>
          <p:cNvPr id="2" name="Прямоугольник 1">
            <a:extLst>
              <a:ext uri="{FF2B5EF4-FFF2-40B4-BE49-F238E27FC236}">
                <a16:creationId xmlns:a16="http://schemas.microsoft.com/office/drawing/2014/main" xmlns="" id="{B86157CD-F2AD-4A0C-B3EF-B29C18068722}"/>
              </a:ext>
            </a:extLst>
          </p:cNvPr>
          <p:cNvSpPr/>
          <p:nvPr/>
        </p:nvSpPr>
        <p:spPr>
          <a:xfrm>
            <a:off x="762000" y="381000"/>
            <a:ext cx="6823065"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доходов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graphicFrame>
        <p:nvGraphicFramePr>
          <p:cNvPr id="8" name="Таблица 7"/>
          <p:cNvGraphicFramePr>
            <a:graphicFrameLocks noGrp="1"/>
          </p:cNvGraphicFramePr>
          <p:nvPr/>
        </p:nvGraphicFramePr>
        <p:xfrm>
          <a:off x="304799" y="990599"/>
          <a:ext cx="11582403" cy="5772551"/>
        </p:xfrm>
        <a:graphic>
          <a:graphicData uri="http://schemas.openxmlformats.org/drawingml/2006/table">
            <a:tbl>
              <a:tblPr/>
              <a:tblGrid>
                <a:gridCol w="1423035">
                  <a:extLst>
                    <a:ext uri="{9D8B030D-6E8A-4147-A177-3AD203B41FA5}">
                      <a16:colId xmlns:a16="http://schemas.microsoft.com/office/drawing/2014/main" xmlns="" val="20000"/>
                    </a:ext>
                  </a:extLst>
                </a:gridCol>
                <a:gridCol w="1454121">
                  <a:extLst>
                    <a:ext uri="{9D8B030D-6E8A-4147-A177-3AD203B41FA5}">
                      <a16:colId xmlns:a16="http://schemas.microsoft.com/office/drawing/2014/main" xmlns="" val="20001"/>
                    </a:ext>
                  </a:extLst>
                </a:gridCol>
                <a:gridCol w="811506">
                  <a:extLst>
                    <a:ext uri="{9D8B030D-6E8A-4147-A177-3AD203B41FA5}">
                      <a16:colId xmlns:a16="http://schemas.microsoft.com/office/drawing/2014/main" xmlns="" val="20002"/>
                    </a:ext>
                  </a:extLst>
                </a:gridCol>
                <a:gridCol w="663960">
                  <a:extLst>
                    <a:ext uri="{9D8B030D-6E8A-4147-A177-3AD203B41FA5}">
                      <a16:colId xmlns:a16="http://schemas.microsoft.com/office/drawing/2014/main" xmlns="" val="20003"/>
                    </a:ext>
                  </a:extLst>
                </a:gridCol>
                <a:gridCol w="663960">
                  <a:extLst>
                    <a:ext uri="{9D8B030D-6E8A-4147-A177-3AD203B41FA5}">
                      <a16:colId xmlns:a16="http://schemas.microsoft.com/office/drawing/2014/main" xmlns="" val="20004"/>
                    </a:ext>
                  </a:extLst>
                </a:gridCol>
                <a:gridCol w="737733">
                  <a:extLst>
                    <a:ext uri="{9D8B030D-6E8A-4147-A177-3AD203B41FA5}">
                      <a16:colId xmlns:a16="http://schemas.microsoft.com/office/drawing/2014/main" xmlns="" val="20005"/>
                    </a:ext>
                  </a:extLst>
                </a:gridCol>
                <a:gridCol w="737733">
                  <a:extLst>
                    <a:ext uri="{9D8B030D-6E8A-4147-A177-3AD203B41FA5}">
                      <a16:colId xmlns:a16="http://schemas.microsoft.com/office/drawing/2014/main" xmlns="" val="20006"/>
                    </a:ext>
                  </a:extLst>
                </a:gridCol>
                <a:gridCol w="3024703">
                  <a:extLst>
                    <a:ext uri="{9D8B030D-6E8A-4147-A177-3AD203B41FA5}">
                      <a16:colId xmlns:a16="http://schemas.microsoft.com/office/drawing/2014/main" xmlns="" val="20007"/>
                    </a:ext>
                  </a:extLst>
                </a:gridCol>
                <a:gridCol w="2065652">
                  <a:extLst>
                    <a:ext uri="{9D8B030D-6E8A-4147-A177-3AD203B41FA5}">
                      <a16:colId xmlns:a16="http://schemas.microsoft.com/office/drawing/2014/main" xmlns="" val="20008"/>
                    </a:ext>
                  </a:extLst>
                </a:gridCol>
              </a:tblGrid>
              <a:tr h="129957">
                <a:tc rowSpan="2">
                  <a:txBody>
                    <a:bodyPr/>
                    <a:lstStyle/>
                    <a:p>
                      <a:pPr algn="ctr" fontAlgn="ctr"/>
                      <a:r>
                        <a:rPr lang="ru-RU" sz="900" b="0" i="0" u="none" strike="noStrike" dirty="0">
                          <a:latin typeface="Oswald" charset="-52"/>
                        </a:rPr>
                        <a:t>Наименование показателя</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900" b="0" i="0" u="none" strike="noStrike" dirty="0">
                          <a:latin typeface="Oswald" charset="-52"/>
                        </a:rPr>
                        <a:t>Код бюджетной классификации</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900" b="0" i="0" u="none" strike="noStrike" dirty="0">
                          <a:latin typeface="Oswald" charset="-52"/>
                        </a:rPr>
                        <a:t>Первоначально утвержденный план на 2024 год  (Решение Думы г.Урай от 29.11.2023 №88)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900" b="0" i="0" u="none" strike="noStrike" dirty="0">
                          <a:latin typeface="Oswald" charset="-52"/>
                        </a:rPr>
                        <a:t>Уточненный план на 2024 год</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900" b="0" i="0" u="none" strike="noStrike" dirty="0">
                          <a:latin typeface="Oswald" charset="-52"/>
                        </a:rPr>
                        <a:t>Исполнено за 2024 год</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ctr"/>
                      <a:r>
                        <a:rPr lang="ru-RU" sz="800" b="1" i="0" u="none" strike="noStrike">
                          <a:latin typeface="Oswald" charset="-52"/>
                        </a:rPr>
                        <a:t>% исполнения</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rowSpan="2">
                  <a:txBody>
                    <a:bodyPr/>
                    <a:lstStyle/>
                    <a:p>
                      <a:pPr algn="ctr" fontAlgn="ctr"/>
                      <a:r>
                        <a:rPr lang="ru-RU" sz="900" b="0" i="0" u="none" strike="noStrike" dirty="0">
                          <a:latin typeface="Oswald" charset="-52"/>
                        </a:rPr>
                        <a:t>Причины отклонения фактического исполнения  от </a:t>
                      </a:r>
                      <a:r>
                        <a:rPr lang="ru-RU" sz="900" b="0" i="0" u="sng" strike="noStrike" dirty="0">
                          <a:latin typeface="Oswald" charset="-52"/>
                        </a:rPr>
                        <a:t>первоначального </a:t>
                      </a:r>
                      <a:r>
                        <a:rPr lang="ru-RU" sz="900" b="0" i="0" u="none" strike="noStrike" dirty="0">
                          <a:latin typeface="Oswald" charset="-52"/>
                        </a:rPr>
                        <a:t>плана 2024 года (менее 95% и более 105% к годовому плану)</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ctr" fontAlgn="ctr"/>
                      <a:r>
                        <a:rPr lang="ru-RU" sz="900" b="0" i="0" u="none" strike="noStrike" dirty="0">
                          <a:latin typeface="Oswald" charset="-52"/>
                        </a:rPr>
                        <a:t>Причины отклонения фактического исполнения от </a:t>
                      </a:r>
                      <a:r>
                        <a:rPr lang="ru-RU" sz="900" b="0" i="0" u="sng" strike="noStrike" dirty="0">
                          <a:latin typeface="Oswald" charset="-52"/>
                        </a:rPr>
                        <a:t>уточненного плана </a:t>
                      </a:r>
                      <a:r>
                        <a:rPr lang="ru-RU" sz="900" b="0" i="0" u="none" strike="noStrike" dirty="0">
                          <a:latin typeface="Oswald" charset="-52"/>
                        </a:rPr>
                        <a:t>2024 года (менее 95% и более 105% к годовому плану)</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708244">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900" b="0" i="0" u="none" strike="noStrike" dirty="0">
                          <a:latin typeface="Oswald" charset="-52"/>
                        </a:rPr>
                        <a:t>к</a:t>
                      </a:r>
                      <a:r>
                        <a:rPr lang="ru-RU" sz="900" b="0" i="0" u="sng" strike="noStrike" dirty="0">
                          <a:latin typeface="Oswald" charset="-52"/>
                        </a:rPr>
                        <a:t> первоначальному</a:t>
                      </a:r>
                      <a:r>
                        <a:rPr lang="ru-RU" sz="900" b="0" i="0" u="none" strike="noStrike" dirty="0">
                          <a:latin typeface="Oswald" charset="-52"/>
                        </a:rPr>
                        <a:t> плану 2024 года</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к</a:t>
                      </a:r>
                      <a:r>
                        <a:rPr lang="ru-RU" sz="900" b="0" i="0" u="sng" strike="noStrike" dirty="0">
                          <a:latin typeface="Oswald" charset="-52"/>
                        </a:rPr>
                        <a:t> уточненному</a:t>
                      </a:r>
                      <a:r>
                        <a:rPr lang="ru-RU" sz="900" b="0" i="0" u="none" strike="noStrike" dirty="0">
                          <a:latin typeface="Oswald" charset="-52"/>
                        </a:rPr>
                        <a:t> плану 2024 года</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10001"/>
                  </a:ext>
                </a:extLst>
              </a:tr>
              <a:tr h="145624">
                <a:tc>
                  <a:txBody>
                    <a:bodyPr/>
                    <a:lstStyle/>
                    <a:p>
                      <a:pPr algn="ctr" fontAlgn="ctr"/>
                      <a:r>
                        <a:rPr lang="ru-RU" sz="900" b="0" i="0" u="none" strike="noStrike" dirty="0">
                          <a:latin typeface="Oswald" charset="-52"/>
                        </a:rPr>
                        <a:t>1</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3</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4</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6=5/3*100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7=5/4*100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290533">
                <a:tc>
                  <a:txBody>
                    <a:bodyPr/>
                    <a:lstStyle/>
                    <a:p>
                      <a:pPr algn="l" fontAlgn="ctr"/>
                      <a:r>
                        <a:rPr lang="ru-RU" sz="900" b="0" i="0" u="none" strike="noStrike" dirty="0">
                          <a:latin typeface="Oswald" charset="-52"/>
                        </a:rPr>
                        <a:t>НАЛОГОВЫЕ И НЕНАЛОГОВЫЕ ДОХОДЫ,  в том числе:</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000 1 00 00000 00 0000 000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1 233 712,0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1 494 827,1</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1 551 954,1</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125,8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103,8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427648">
                <a:tc>
                  <a:txBody>
                    <a:bodyPr/>
                    <a:lstStyle/>
                    <a:p>
                      <a:pPr algn="l" fontAlgn="ctr"/>
                      <a:r>
                        <a:rPr lang="ru-RU" sz="900" b="0" i="0" u="none" strike="noStrike">
                          <a:latin typeface="Oswald" charset="-52"/>
                        </a:rPr>
                        <a:t>1. Налог на доходы физических  лиц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000 1 01 02000 01 0000 110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790 756,6</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970 600,0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1 011 902,0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128,0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104,3</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Перевыполнение плановых показателей в связи с индексацией заработной платы работников учреждений и организаций города Урай в большем размере, чем планировалось.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709672">
                <a:tc>
                  <a:txBody>
                    <a:bodyPr/>
                    <a:lstStyle/>
                    <a:p>
                      <a:pPr algn="l" fontAlgn="ctr"/>
                      <a:r>
                        <a:rPr lang="ru-RU" sz="900" b="0" i="0" u="none" strike="noStrike" dirty="0">
                          <a:latin typeface="Oswald" charset="-52"/>
                        </a:rPr>
                        <a:t>2. Акцизы по подакцизным товарам (продукции), производимым на территории Российской Федерации (акцизы на нефтепродукты)</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000 1 03 02000 01 0000 110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18 364,8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20 994,4</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21 413,7</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116,6</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102,0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Перевыполнение плановых показателей в связи с увеличением объема реализации производителями дизельного топлива и автомобильного бензина над запланированным главным администратором - ИФНС России  по </a:t>
                      </a:r>
                      <a:r>
                        <a:rPr lang="ru-RU" sz="900" b="0" i="0" u="none" strike="noStrike" dirty="0" err="1">
                          <a:latin typeface="Oswald" charset="-52"/>
                        </a:rPr>
                        <a:t>ХМАО-Югре</a:t>
                      </a:r>
                      <a:r>
                        <a:rPr lang="ru-RU" sz="900" b="0" i="0" u="none" strike="noStrike" dirty="0">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just" fontAlgn="b"/>
                      <a:r>
                        <a:rPr lang="ru-RU" sz="900" b="0" i="0" u="none" strike="noStrike" dirty="0">
                          <a:latin typeface="Oswald" charset="-52"/>
                        </a:rPr>
                        <a:t> </a:t>
                      </a:r>
                    </a:p>
                  </a:txBody>
                  <a:tcPr marL="4486" marR="4486" marT="4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286636">
                <a:tc>
                  <a:txBody>
                    <a:bodyPr/>
                    <a:lstStyle/>
                    <a:p>
                      <a:pPr algn="l" fontAlgn="ctr"/>
                      <a:r>
                        <a:rPr lang="ru-RU" sz="900" b="0" i="0" u="none" strike="noStrike">
                          <a:latin typeface="Oswald" charset="-52"/>
                        </a:rPr>
                        <a:t>3. Налоги на совокупный доход всего, в том числе:</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000 1 05 00000 00 0000 000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181 844,1</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254 661,4</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259 292,5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142,6</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101,8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903545">
                <a:tc>
                  <a:txBody>
                    <a:bodyPr/>
                    <a:lstStyle/>
                    <a:p>
                      <a:pPr algn="l" fontAlgn="ctr"/>
                      <a:r>
                        <a:rPr lang="ru-RU" sz="900" b="0" i="0" u="none" strike="noStrike">
                          <a:latin typeface="Oswald" charset="-52"/>
                        </a:rPr>
                        <a:t>3.1. Упрощенная система налогообложения</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000 1 05 01000 01 0000 110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175 005,2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243 637,6</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248 137,2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141,8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101,8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По данным главного администратора налоговых доходов – Межрайонной ИФНС России №2 по Ханты-Мансийскому автономному округу – </a:t>
                      </a:r>
                      <a:r>
                        <a:rPr lang="ru-RU" sz="900" b="0" i="0" u="none" strike="noStrike" dirty="0" err="1">
                          <a:latin typeface="Oswald" charset="-52"/>
                        </a:rPr>
                        <a:t>Югре</a:t>
                      </a:r>
                      <a:r>
                        <a:rPr lang="ru-RU" sz="900" b="0" i="0" u="none" strike="noStrike" dirty="0">
                          <a:latin typeface="Oswald" charset="-52"/>
                        </a:rPr>
                        <a:t>, увеличение плановых назначений  связано:</a:t>
                      </a:r>
                      <a:br>
                        <a:rPr lang="ru-RU" sz="900" b="0" i="0" u="none" strike="noStrike" dirty="0">
                          <a:latin typeface="Oswald" charset="-52"/>
                        </a:rPr>
                      </a:br>
                      <a:r>
                        <a:rPr lang="ru-RU" sz="900" b="0" i="0" u="none" strike="noStrike" dirty="0">
                          <a:latin typeface="Oswald" charset="-52"/>
                        </a:rPr>
                        <a:t>- с ростом поступлений от налогоплательщиков в связи с увеличением объемов налогооблагаемой базы (выручки);</a:t>
                      </a:r>
                      <a:br>
                        <a:rPr lang="ru-RU" sz="900" b="0" i="0" u="none" strike="noStrike" dirty="0">
                          <a:latin typeface="Oswald" charset="-52"/>
                        </a:rPr>
                      </a:br>
                      <a:r>
                        <a:rPr lang="ru-RU" sz="900" b="0" i="0" u="none" strike="noStrike" dirty="0">
                          <a:latin typeface="Oswald" charset="-52"/>
                        </a:rPr>
                        <a:t>- с поступлением задолженности прошлых лет от налогоплательщиков.</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7"/>
                  </a:ext>
                </a:extLst>
              </a:tr>
              <a:tr h="568661">
                <a:tc>
                  <a:txBody>
                    <a:bodyPr/>
                    <a:lstStyle/>
                    <a:p>
                      <a:pPr algn="l" fontAlgn="ctr"/>
                      <a:r>
                        <a:rPr lang="ru-RU" sz="900" b="0" i="0" u="none" strike="noStrike">
                          <a:latin typeface="Oswald" charset="-52"/>
                        </a:rPr>
                        <a:t>3.2. Единый налог на вмененный доход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000 1 05 02000 02 0000 110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1 222,8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1 353,5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110,7</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Единый налог на вмененный доход отменён с 01.01.2021 года. В 2024 году поступила задолженность прошлых лет от налогоплательщиков.</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dirty="0">
                          <a:latin typeface="Oswald" charset="-52"/>
                        </a:rPr>
                        <a:t> Единый налог на вмененный доход отменён с 01.01.2021 года. В 2024 году поступила задолженность прошлых лет от налогоплательщиков. </a:t>
                      </a:r>
                    </a:p>
                  </a:txBody>
                  <a:tcPr marL="4486" marR="4486" marT="448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8"/>
                  </a:ext>
                </a:extLst>
              </a:tr>
              <a:tr h="850684">
                <a:tc>
                  <a:txBody>
                    <a:bodyPr/>
                    <a:lstStyle/>
                    <a:p>
                      <a:pPr algn="l" fontAlgn="ctr"/>
                      <a:r>
                        <a:rPr lang="ru-RU" sz="900" b="0" i="0" u="none" strike="noStrike">
                          <a:latin typeface="Oswald" charset="-52"/>
                        </a:rPr>
                        <a:t>3.3. Сельскохозяйственный налог</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000 1 05 03000 01 0000 110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186,0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3 701,0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3 701,0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в 19,9 раза</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just" fontAlgn="ctr"/>
                      <a:r>
                        <a:rPr lang="ru-RU" sz="900" b="0" i="0" u="none" strike="noStrike" dirty="0">
                          <a:latin typeface="Oswald" charset="-52"/>
                        </a:rPr>
                        <a:t>Основная причина увеличения поступлений, по данным главного администратора налоговых доходов - налогового органа, связана с уплатой налога основных плательщиков ЕСХН по фактическим показателям, указанным в декларациях. Увеличение поступлений связано с  увеличением налоговой базы (выручки) основных плательщиков.</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latin typeface="Oswald" charset="-52"/>
                        </a:rPr>
                        <a:t> </a:t>
                      </a:r>
                    </a:p>
                  </a:txBody>
                  <a:tcPr marL="4486" marR="4486" marT="4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r h="581065">
                <a:tc>
                  <a:txBody>
                    <a:bodyPr/>
                    <a:lstStyle/>
                    <a:p>
                      <a:pPr algn="l" fontAlgn="ctr"/>
                      <a:r>
                        <a:rPr lang="ru-RU" sz="900" b="0" i="0" u="none" strike="noStrike">
                          <a:latin typeface="Oswald" charset="-52"/>
                        </a:rPr>
                        <a:t>3.4. Патентная система налогообложения</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000 1 05 04000 02 0000 110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6 652,9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6 100,0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6 100,8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91,7</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Основная причина, повлиявшая на неисполнение  плановых показателей связана с переносом срока уплаты по патентам, выданным на один год, на январь 2025 года. Перенос срока на  9 января 2025 года связан с тем, что 29-31 декабря 2024 года - выходные дни.</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0"/>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10363200" y="685800"/>
            <a:ext cx="1574470" cy="276999"/>
          </a:xfrm>
          <a:prstGeom prst="rect">
            <a:avLst/>
          </a:prstGeom>
        </p:spPr>
        <p:txBody>
          <a:bodyPr wrap="none">
            <a:spAutoFit/>
          </a:bodyPr>
          <a:lstStyle/>
          <a:p>
            <a:r>
              <a:rPr lang="ru-RU" sz="1200" dirty="0">
                <a:latin typeface="Oswald" charset="-52"/>
              </a:rPr>
              <a:t>(продолжение таблицы)</a:t>
            </a:r>
          </a:p>
        </p:txBody>
      </p:sp>
      <p:pic>
        <p:nvPicPr>
          <p:cNvPr id="3"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228600" y="152400"/>
            <a:ext cx="7391400" cy="609600"/>
          </a:xfrm>
          <a:prstGeom prst="rect">
            <a:avLst/>
          </a:prstGeom>
          <a:noFill/>
        </p:spPr>
      </p:pic>
      <p:sp>
        <p:nvSpPr>
          <p:cNvPr id="4" name="Прямоугольник 3"/>
          <p:cNvSpPr/>
          <p:nvPr/>
        </p:nvSpPr>
        <p:spPr>
          <a:xfrm>
            <a:off x="228600" y="228600"/>
            <a:ext cx="6934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доходов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graphicFrame>
        <p:nvGraphicFramePr>
          <p:cNvPr id="5" name="Таблица 4"/>
          <p:cNvGraphicFramePr>
            <a:graphicFrameLocks noGrp="1"/>
          </p:cNvGraphicFramePr>
          <p:nvPr/>
        </p:nvGraphicFramePr>
        <p:xfrm>
          <a:off x="152400" y="1066800"/>
          <a:ext cx="11887200" cy="4471759"/>
        </p:xfrm>
        <a:graphic>
          <a:graphicData uri="http://schemas.openxmlformats.org/drawingml/2006/table">
            <a:tbl>
              <a:tblPr/>
              <a:tblGrid>
                <a:gridCol w="1460483">
                  <a:extLst>
                    <a:ext uri="{9D8B030D-6E8A-4147-A177-3AD203B41FA5}">
                      <a16:colId xmlns:a16="http://schemas.microsoft.com/office/drawing/2014/main" xmlns="" val="20000"/>
                    </a:ext>
                  </a:extLst>
                </a:gridCol>
                <a:gridCol w="1303068">
                  <a:extLst>
                    <a:ext uri="{9D8B030D-6E8A-4147-A177-3AD203B41FA5}">
                      <a16:colId xmlns:a16="http://schemas.microsoft.com/office/drawing/2014/main" xmlns="" val="20001"/>
                    </a:ext>
                  </a:extLst>
                </a:gridCol>
                <a:gridCol w="900778">
                  <a:extLst>
                    <a:ext uri="{9D8B030D-6E8A-4147-A177-3AD203B41FA5}">
                      <a16:colId xmlns:a16="http://schemas.microsoft.com/office/drawing/2014/main" xmlns="" val="20002"/>
                    </a:ext>
                  </a:extLst>
                </a:gridCol>
                <a:gridCol w="717123">
                  <a:extLst>
                    <a:ext uri="{9D8B030D-6E8A-4147-A177-3AD203B41FA5}">
                      <a16:colId xmlns:a16="http://schemas.microsoft.com/office/drawing/2014/main" xmlns="" val="20003"/>
                    </a:ext>
                  </a:extLst>
                </a:gridCol>
                <a:gridCol w="664650">
                  <a:extLst>
                    <a:ext uri="{9D8B030D-6E8A-4147-A177-3AD203B41FA5}">
                      <a16:colId xmlns:a16="http://schemas.microsoft.com/office/drawing/2014/main" xmlns="" val="20004"/>
                    </a:ext>
                  </a:extLst>
                </a:gridCol>
                <a:gridCol w="769595">
                  <a:extLst>
                    <a:ext uri="{9D8B030D-6E8A-4147-A177-3AD203B41FA5}">
                      <a16:colId xmlns:a16="http://schemas.microsoft.com/office/drawing/2014/main" xmlns="" val="20005"/>
                    </a:ext>
                  </a:extLst>
                </a:gridCol>
                <a:gridCol w="673396">
                  <a:extLst>
                    <a:ext uri="{9D8B030D-6E8A-4147-A177-3AD203B41FA5}">
                      <a16:colId xmlns:a16="http://schemas.microsoft.com/office/drawing/2014/main" xmlns="" val="20006"/>
                    </a:ext>
                  </a:extLst>
                </a:gridCol>
                <a:gridCol w="2885986">
                  <a:extLst>
                    <a:ext uri="{9D8B030D-6E8A-4147-A177-3AD203B41FA5}">
                      <a16:colId xmlns:a16="http://schemas.microsoft.com/office/drawing/2014/main" xmlns="" val="20007"/>
                    </a:ext>
                  </a:extLst>
                </a:gridCol>
                <a:gridCol w="2512121">
                  <a:extLst>
                    <a:ext uri="{9D8B030D-6E8A-4147-A177-3AD203B41FA5}">
                      <a16:colId xmlns:a16="http://schemas.microsoft.com/office/drawing/2014/main" xmlns="" val="20008"/>
                    </a:ext>
                  </a:extLst>
                </a:gridCol>
              </a:tblGrid>
              <a:tr h="85227">
                <a:tc>
                  <a:txBody>
                    <a:bodyPr/>
                    <a:lstStyle/>
                    <a:p>
                      <a:pPr algn="ctr" fontAlgn="ctr"/>
                      <a:r>
                        <a:rPr lang="ru-RU" sz="900" b="0" i="0" u="none" strike="noStrike" dirty="0">
                          <a:latin typeface="Oswald" charset="-52"/>
                        </a:rPr>
                        <a:t>1</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3</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4</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6=5/3*100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7=5/4*100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233254">
                <a:tc>
                  <a:txBody>
                    <a:bodyPr/>
                    <a:lstStyle/>
                    <a:p>
                      <a:pPr algn="l" fontAlgn="ctr"/>
                      <a:r>
                        <a:rPr lang="ru-RU" sz="900" b="0" i="0" u="none" strike="noStrike" dirty="0">
                          <a:latin typeface="Oswald" charset="-52"/>
                        </a:rPr>
                        <a:t>4. Налоги на имущество, в том числе:</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000 1 06 00000 00 0000 000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56 972,3</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58 949,4</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62 031,2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108,9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105,2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771532">
                <a:tc>
                  <a:txBody>
                    <a:bodyPr/>
                    <a:lstStyle/>
                    <a:p>
                      <a:pPr algn="l" fontAlgn="ctr"/>
                      <a:r>
                        <a:rPr lang="ru-RU" sz="900" b="0" i="0" u="none" strike="noStrike">
                          <a:latin typeface="Oswald" charset="-52"/>
                        </a:rPr>
                        <a:t>4.1.  Налог на имущество c физических лиц</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000 1 06 01000 00 0000 110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22 937,3</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26 500,0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28 498,6</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124,2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107,5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Основная причина увеличения поступлений налога связана с поступлением задолженности прошлых лет от физических лиц в результате проведенных совместных мероприятий с задействованными структурами, а также проведением исковой работы главным администратором доходов бюджета города Урай – Межрайонная ИФНС России №2 по </a:t>
                      </a:r>
                      <a:r>
                        <a:rPr lang="ru-RU" sz="900" b="0" i="0" u="none" strike="noStrike" dirty="0" err="1">
                          <a:latin typeface="Oswald" charset="-52"/>
                        </a:rPr>
                        <a:t>ХМАО-Югре</a:t>
                      </a:r>
                      <a:r>
                        <a:rPr lang="ru-RU" sz="900" b="0" i="0" u="none" strike="noStrike" dirty="0">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Основная причина увеличения поступлений налога связана с поступлением задолженности прошлых лет от физических лиц в результате проведенных совместных мероприятий с задействованными структурами, а также проведением исковой работы главным администратором доходов бюджета города Урай – Межрайонная ИФНС России №2 по </a:t>
                      </a:r>
                      <a:r>
                        <a:rPr lang="ru-RU" sz="900" b="0" i="0" u="none" strike="noStrike" dirty="0" err="1">
                          <a:latin typeface="Oswald" charset="-52"/>
                        </a:rPr>
                        <a:t>ХМАО-Югре</a:t>
                      </a:r>
                      <a:r>
                        <a:rPr lang="ru-RU" sz="900" b="0" i="0" u="none" strike="noStrike" dirty="0">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529307">
                <a:tc>
                  <a:txBody>
                    <a:bodyPr/>
                    <a:lstStyle/>
                    <a:p>
                      <a:pPr algn="l" fontAlgn="ctr"/>
                      <a:r>
                        <a:rPr lang="ru-RU" sz="900" b="0" i="0" u="none" strike="noStrike">
                          <a:latin typeface="Oswald" charset="-52"/>
                        </a:rPr>
                        <a:t>4.2. Транспортный налог</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000 106 04000 02 0000 110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12 885,0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13 159,4</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13 678,3</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106,2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103,9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Перевыполнение плановых показателей, по данным главного администратора доходов - налогового органа, обусловлено своевременной уплатой физическими лицами налога по сроку уплаты 01.12.2024 и уплатой задолженности за предыдущие налоговые периоды.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829846">
                <a:tc>
                  <a:txBody>
                    <a:bodyPr/>
                    <a:lstStyle/>
                    <a:p>
                      <a:pPr algn="l" fontAlgn="ctr"/>
                      <a:r>
                        <a:rPr lang="ru-RU" sz="900" b="0" i="0" u="none" strike="noStrike">
                          <a:latin typeface="Oswald" charset="-52"/>
                        </a:rPr>
                        <a:t>4.3. Земельный налог</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000 1 06 06000 00 0000 110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21 150,0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19 290,0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19 854,3</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93,9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102,9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По данным главного администратора налоговых доходов – Межрайонной ИФНС России №2 по Ханты-Мансийскому автономному округу – </a:t>
                      </a:r>
                      <a:r>
                        <a:rPr lang="ru-RU" sz="900" b="0" i="0" u="none" strike="noStrike" dirty="0" err="1">
                          <a:latin typeface="Oswald" charset="-52"/>
                        </a:rPr>
                        <a:t>Югре</a:t>
                      </a:r>
                      <a:r>
                        <a:rPr lang="ru-RU" sz="900" b="0" i="0" u="none" strike="noStrike" dirty="0">
                          <a:latin typeface="Oswald" charset="-52"/>
                        </a:rPr>
                        <a:t>, основные причины, повлиявшие на уменьшение плановых назначений:</a:t>
                      </a:r>
                      <a:br>
                        <a:rPr lang="ru-RU" sz="900" b="0" i="0" u="none" strike="noStrike" dirty="0">
                          <a:latin typeface="Oswald" charset="-52"/>
                        </a:rPr>
                      </a:br>
                      <a:r>
                        <a:rPr lang="ru-RU" sz="900" b="0" i="0" u="none" strike="noStrike" dirty="0">
                          <a:latin typeface="Oswald" charset="-52"/>
                        </a:rPr>
                        <a:t>-  наличие переплаты по налогу на 01.01.2024 за прошлые отчетные периоды; </a:t>
                      </a:r>
                      <a:br>
                        <a:rPr lang="ru-RU" sz="900" b="0" i="0" u="none" strike="noStrike" dirty="0">
                          <a:latin typeface="Oswald" charset="-52"/>
                        </a:rPr>
                      </a:br>
                      <a:r>
                        <a:rPr lang="ru-RU" sz="900" b="0" i="0" u="none" strike="noStrike" dirty="0">
                          <a:latin typeface="Oswald" charset="-52"/>
                        </a:rPr>
                        <a:t>-  снятие с учета земельных участков; </a:t>
                      </a:r>
                      <a:br>
                        <a:rPr lang="ru-RU" sz="900" b="0" i="0" u="none" strike="noStrike" dirty="0">
                          <a:latin typeface="Oswald" charset="-52"/>
                        </a:rPr>
                      </a:br>
                      <a:r>
                        <a:rPr lang="ru-RU" sz="900" b="0" i="0" u="none" strike="noStrike" dirty="0">
                          <a:latin typeface="Oswald" charset="-52"/>
                        </a:rPr>
                        <a:t>-  уменьшение кадастровой стоимости земельных участков.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802932">
                <a:tc>
                  <a:txBody>
                    <a:bodyPr/>
                    <a:lstStyle/>
                    <a:p>
                      <a:pPr algn="l" fontAlgn="ctr"/>
                      <a:r>
                        <a:rPr lang="ru-RU" sz="900" b="0" i="0" u="none" strike="noStrike">
                          <a:latin typeface="Oswald" charset="-52"/>
                        </a:rPr>
                        <a:t>5. Государственная пошлина</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000 1 08 00000 00 0000 000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6 976,6</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13 710,7</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14 162,6</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203,0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103,3</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latin typeface="Oswald" charset="-52"/>
                        </a:rPr>
                        <a:t>Увеличение поступлений связано со значительным увеличением размеров государственной пошлины, в соответствии с Федеральным законом от 08.08.2024 №259-ФЗ «О внесении изменений в части первую и вторую Налогового кодекса Российской Федерации и отдельные законодательные акты Российской Федерации о налогах и сборах».  Размер государственной пошлины вырос от 12 до 20 раз в зависимости от вида искового заявления.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192883">
                <a:tc>
                  <a:txBody>
                    <a:bodyPr/>
                    <a:lstStyle/>
                    <a:p>
                      <a:pPr algn="l" fontAlgn="ctr"/>
                      <a:r>
                        <a:rPr lang="ru-RU" sz="900" b="0" i="0" u="none" strike="noStrike">
                          <a:latin typeface="Oswald" charset="-52"/>
                        </a:rPr>
                        <a:t>ИТОГО НАЛОГОВЫХ ДОХОДОВ</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1 054 914,4</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1 318 915,9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1 368 802,0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129,8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103,8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617530" y="381000"/>
            <a:ext cx="1574470" cy="276999"/>
          </a:xfrm>
          <a:prstGeom prst="rect">
            <a:avLst/>
          </a:prstGeom>
        </p:spPr>
        <p:txBody>
          <a:bodyPr wrap="none">
            <a:spAutoFit/>
          </a:bodyPr>
          <a:lstStyle/>
          <a:p>
            <a:r>
              <a:rPr lang="ru-RU" sz="1200" dirty="0">
                <a:latin typeface="Oswald" charset="-52"/>
              </a:rPr>
              <a:t>(продолжение таблицы)</a:t>
            </a:r>
          </a:p>
        </p:txBody>
      </p:sp>
      <p:pic>
        <p:nvPicPr>
          <p:cNvPr id="3"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228600" y="0"/>
            <a:ext cx="7467600" cy="609600"/>
          </a:xfrm>
          <a:prstGeom prst="rect">
            <a:avLst/>
          </a:prstGeom>
          <a:noFill/>
        </p:spPr>
      </p:pic>
      <p:sp>
        <p:nvSpPr>
          <p:cNvPr id="4" name="Прямоугольник 3"/>
          <p:cNvSpPr/>
          <p:nvPr/>
        </p:nvSpPr>
        <p:spPr>
          <a:xfrm>
            <a:off x="228600" y="1524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доходов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graphicFrame>
        <p:nvGraphicFramePr>
          <p:cNvPr id="5" name="Таблица 4"/>
          <p:cNvGraphicFramePr>
            <a:graphicFrameLocks noGrp="1"/>
          </p:cNvGraphicFramePr>
          <p:nvPr/>
        </p:nvGraphicFramePr>
        <p:xfrm>
          <a:off x="152399" y="609601"/>
          <a:ext cx="11887201" cy="6104887"/>
        </p:xfrm>
        <a:graphic>
          <a:graphicData uri="http://schemas.openxmlformats.org/drawingml/2006/table">
            <a:tbl>
              <a:tblPr/>
              <a:tblGrid>
                <a:gridCol w="1460484">
                  <a:extLst>
                    <a:ext uri="{9D8B030D-6E8A-4147-A177-3AD203B41FA5}">
                      <a16:colId xmlns:a16="http://schemas.microsoft.com/office/drawing/2014/main" xmlns="" val="20000"/>
                    </a:ext>
                  </a:extLst>
                </a:gridCol>
                <a:gridCol w="1303067">
                  <a:extLst>
                    <a:ext uri="{9D8B030D-6E8A-4147-A177-3AD203B41FA5}">
                      <a16:colId xmlns:a16="http://schemas.microsoft.com/office/drawing/2014/main" xmlns="" val="20001"/>
                    </a:ext>
                  </a:extLst>
                </a:gridCol>
                <a:gridCol w="900779">
                  <a:extLst>
                    <a:ext uri="{9D8B030D-6E8A-4147-A177-3AD203B41FA5}">
                      <a16:colId xmlns:a16="http://schemas.microsoft.com/office/drawing/2014/main" xmlns="" val="20002"/>
                    </a:ext>
                  </a:extLst>
                </a:gridCol>
                <a:gridCol w="717123">
                  <a:extLst>
                    <a:ext uri="{9D8B030D-6E8A-4147-A177-3AD203B41FA5}">
                      <a16:colId xmlns:a16="http://schemas.microsoft.com/office/drawing/2014/main" xmlns="" val="20003"/>
                    </a:ext>
                  </a:extLst>
                </a:gridCol>
                <a:gridCol w="664651">
                  <a:extLst>
                    <a:ext uri="{9D8B030D-6E8A-4147-A177-3AD203B41FA5}">
                      <a16:colId xmlns:a16="http://schemas.microsoft.com/office/drawing/2014/main" xmlns="" val="20004"/>
                    </a:ext>
                  </a:extLst>
                </a:gridCol>
                <a:gridCol w="769595">
                  <a:extLst>
                    <a:ext uri="{9D8B030D-6E8A-4147-A177-3AD203B41FA5}">
                      <a16:colId xmlns:a16="http://schemas.microsoft.com/office/drawing/2014/main" xmlns="" val="20005"/>
                    </a:ext>
                  </a:extLst>
                </a:gridCol>
                <a:gridCol w="673396">
                  <a:extLst>
                    <a:ext uri="{9D8B030D-6E8A-4147-A177-3AD203B41FA5}">
                      <a16:colId xmlns:a16="http://schemas.microsoft.com/office/drawing/2014/main" xmlns="" val="20006"/>
                    </a:ext>
                  </a:extLst>
                </a:gridCol>
                <a:gridCol w="2885986">
                  <a:extLst>
                    <a:ext uri="{9D8B030D-6E8A-4147-A177-3AD203B41FA5}">
                      <a16:colId xmlns:a16="http://schemas.microsoft.com/office/drawing/2014/main" xmlns="" val="20007"/>
                    </a:ext>
                  </a:extLst>
                </a:gridCol>
                <a:gridCol w="2512120">
                  <a:extLst>
                    <a:ext uri="{9D8B030D-6E8A-4147-A177-3AD203B41FA5}">
                      <a16:colId xmlns:a16="http://schemas.microsoft.com/office/drawing/2014/main" xmlns="" val="20008"/>
                    </a:ext>
                  </a:extLst>
                </a:gridCol>
              </a:tblGrid>
              <a:tr h="152399">
                <a:tc>
                  <a:txBody>
                    <a:bodyPr/>
                    <a:lstStyle/>
                    <a:p>
                      <a:pPr algn="ctr" fontAlgn="ctr"/>
                      <a:r>
                        <a:rPr lang="ru-RU" sz="900" b="0" i="0" u="none" strike="noStrike" dirty="0">
                          <a:latin typeface="Oswald" charset="-52"/>
                        </a:rPr>
                        <a:t>1</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2</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3</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4</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5</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6=5/3*100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7=5/4*100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8</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9</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380679">
                <a:tc>
                  <a:txBody>
                    <a:bodyPr/>
                    <a:lstStyle/>
                    <a:p>
                      <a:pPr algn="l" fontAlgn="ctr"/>
                      <a:r>
                        <a:rPr lang="ru-RU" sz="900" b="0" i="0" u="none" strike="noStrike" dirty="0">
                          <a:latin typeface="Oswald" charset="-52"/>
                        </a:rPr>
                        <a:t> 1.  Доходы от использования муниципального имущества, в том числе:</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000 1 11 00000 00 0000 000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132 962,2</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125 932,0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129 363,7</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97,3</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102,7</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631754">
                <a:tc>
                  <a:txBody>
                    <a:bodyPr/>
                    <a:lstStyle/>
                    <a:p>
                      <a:pPr algn="l" fontAlgn="ctr"/>
                      <a:r>
                        <a:rPr lang="ru-RU" sz="900" b="0" i="0" u="none" strike="noStrike">
                          <a:latin typeface="Oswald" charset="-52"/>
                        </a:rPr>
                        <a:t>1.1.  Доходы в виде прибыли (дивиденды по акциям), принадлежащие муниципальному образованию г. Урай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000 1 11 01000 00 0000 120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621,3</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573,9</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573,9</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92,4</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100,0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Доходы зависят от финансовых результатов хозяйственных обществ с долей участия в уставном капитале муниципального образования город Урай. В соответствии с принятыми решениями акционеров и участников хозяйственных обществ, поступили дивиденды в бюджет города.</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1761589">
                <a:tc>
                  <a:txBody>
                    <a:bodyPr/>
                    <a:lstStyle/>
                    <a:p>
                      <a:pPr algn="l" fontAlgn="ctr"/>
                      <a:r>
                        <a:rPr lang="ru-RU" sz="900" b="0" i="0" u="none" strike="noStrike" dirty="0">
                          <a:latin typeface="Oswald" charset="-52"/>
                        </a:rPr>
                        <a:t>1.2. Аренда земельных участков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000 1 11 05000 00 0000 120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94 443,1</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87 337,6</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89 249,5</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94,5</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102,2</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dirty="0">
                          <a:latin typeface="Oswald" charset="-52"/>
                        </a:rPr>
                        <a:t>Снижение поступлений в связи с изменением законодательства автономного округа. Постановлением Правительства </a:t>
                      </a:r>
                      <a:r>
                        <a:rPr lang="ru-RU" sz="900" b="0" i="0" u="none" strike="noStrike" dirty="0" err="1">
                          <a:latin typeface="Oswald" charset="-52"/>
                        </a:rPr>
                        <a:t>ХМАО-Югры</a:t>
                      </a:r>
                      <a:r>
                        <a:rPr lang="ru-RU" sz="900" b="0" i="0" u="none" strike="noStrike" dirty="0">
                          <a:latin typeface="Oswald" charset="-52"/>
                        </a:rPr>
                        <a:t> от 09.02.2024 № 37-п "Об определении в 2024 году размера арендной платы за земельные участки, находящиеся в </a:t>
                      </a:r>
                      <a:r>
                        <a:rPr lang="ru-RU" sz="900" b="0" i="0" u="none" strike="noStrike" dirty="0" err="1">
                          <a:latin typeface="Oswald" charset="-52"/>
                        </a:rPr>
                        <a:t>гос.собственности</a:t>
                      </a:r>
                      <a:r>
                        <a:rPr lang="ru-RU" sz="900" b="0" i="0" u="none" strike="noStrike" dirty="0">
                          <a:latin typeface="Oswald" charset="-52"/>
                        </a:rPr>
                        <a:t> </a:t>
                      </a:r>
                      <a:r>
                        <a:rPr lang="ru-RU" sz="900" b="0" i="0" u="none" strike="noStrike" dirty="0" err="1">
                          <a:latin typeface="Oswald" charset="-52"/>
                        </a:rPr>
                        <a:t>ХМАО-Югры</a:t>
                      </a:r>
                      <a:r>
                        <a:rPr lang="ru-RU" sz="900" b="0" i="0" u="none" strike="noStrike" dirty="0">
                          <a:latin typeface="Oswald" charset="-52"/>
                        </a:rPr>
                        <a:t> и земельные участки, </a:t>
                      </a:r>
                      <a:r>
                        <a:rPr lang="ru-RU" sz="900" b="0" i="0" u="none" strike="noStrike" dirty="0" err="1">
                          <a:latin typeface="Oswald" charset="-52"/>
                        </a:rPr>
                        <a:t>гос.собственность</a:t>
                      </a:r>
                      <a:r>
                        <a:rPr lang="ru-RU" sz="900" b="0" i="0" u="none" strike="noStrike" dirty="0">
                          <a:latin typeface="Oswald" charset="-52"/>
                        </a:rPr>
                        <a:t> на которые не разграничена" определен размер арендной платы равный размеру арендной платы на 31 декабря 2023 года, увеличенному на размер уровня инфляции, установленному на 2024 год. Плановые показатели на 2024 год изначально планировались в соответствии с действующим на том момент Порядком определения размера арендной платы, утвержденным постановлением Правительства  </a:t>
                      </a:r>
                      <a:r>
                        <a:rPr lang="ru-RU" sz="900" b="0" i="0" u="none" strike="noStrike" dirty="0" err="1">
                          <a:latin typeface="Oswald" charset="-52"/>
                        </a:rPr>
                        <a:t>ХМАО-Югры</a:t>
                      </a:r>
                      <a:r>
                        <a:rPr lang="ru-RU" sz="900" b="0" i="0" u="none" strike="noStrike" dirty="0">
                          <a:latin typeface="Oswald" charset="-52"/>
                        </a:rPr>
                        <a:t> от 02.12.2011 №457-п по кадастровой стоимости земель, утвержденной на 2024 год.</a:t>
                      </a:r>
                    </a:p>
                  </a:txBody>
                  <a:tcPr marL="4444" marR="4444" marT="444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276612">
                <a:tc>
                  <a:txBody>
                    <a:bodyPr/>
                    <a:lstStyle/>
                    <a:p>
                      <a:pPr algn="l" fontAlgn="ctr"/>
                      <a:r>
                        <a:rPr lang="ru-RU" sz="900" b="0" i="0" u="none" strike="noStrike">
                          <a:latin typeface="Oswald" charset="-52"/>
                        </a:rPr>
                        <a:t>1.3. Аренда муниципального имущества</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000 1 11 09000 00 0000 120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37 897,8</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38 020,5</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39 540,3</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104,3</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104,0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latin typeface="Oswald" charset="-52"/>
                        </a:rPr>
                        <a:t> </a:t>
                      </a:r>
                    </a:p>
                  </a:txBody>
                  <a:tcPr marL="4444" marR="4444" marT="444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427122">
                <a:tc>
                  <a:txBody>
                    <a:bodyPr/>
                    <a:lstStyle/>
                    <a:p>
                      <a:pPr algn="l" fontAlgn="ctr"/>
                      <a:r>
                        <a:rPr lang="ru-RU" sz="900" b="0" i="0" u="none" strike="noStrike">
                          <a:latin typeface="Oswald" charset="-52"/>
                        </a:rPr>
                        <a:t>2. Плата за негативное воздействие на окружающую среду</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000 1 12 00000 00 0000 000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235,9</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542,0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541,6</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в 2,3 раза</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99,9</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По данным главного администратора доходов увеличение поступлений связано с поступлением задолженности за прошлые отчетные периоды.</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380679">
                <a:tc>
                  <a:txBody>
                    <a:bodyPr/>
                    <a:lstStyle/>
                    <a:p>
                      <a:pPr algn="l" fontAlgn="ctr"/>
                      <a:r>
                        <a:rPr lang="ru-RU" sz="900" b="0" i="0" u="none" strike="noStrike">
                          <a:latin typeface="Oswald" charset="-52"/>
                        </a:rPr>
                        <a:t>3. Доходы от оказания платных услуг (работ) и компенсации затрат государства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000 1 13 00000 00 0000 000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2 862,9</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1 984,3</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2 497,4</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87,2</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125,9</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latin typeface="Oswald" charset="-52"/>
                        </a:rPr>
                        <a:t> </a:t>
                      </a:r>
                      <a:br>
                        <a:rPr lang="ru-RU" sz="900" b="0" i="0" u="none" strike="noStrike">
                          <a:latin typeface="Oswald" charset="-52"/>
                        </a:rPr>
                      </a:br>
                      <a:endParaRPr lang="ru-RU" sz="900" b="0" i="0" u="none" strike="noStrike">
                        <a:latin typeface="Oswald" charset="-52"/>
                      </a:endParaRP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419338">
                <a:tc>
                  <a:txBody>
                    <a:bodyPr/>
                    <a:lstStyle/>
                    <a:p>
                      <a:pPr algn="l" fontAlgn="ctr"/>
                      <a:r>
                        <a:rPr lang="ru-RU" sz="900" b="0" i="0" u="none" strike="noStrike">
                          <a:latin typeface="Oswald" charset="-52"/>
                        </a:rPr>
                        <a:t>3.1.Доходы от оказания платных услуг (работ)</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000 1 13 01000 00 0000 130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203,8</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186,8</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187,6</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92,1</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100,4</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Неисполнение плановых назначений связано с фактическим поступлением доходов от оказания платных услуг. Поступления носят заявительный характер.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7"/>
                  </a:ext>
                </a:extLst>
              </a:tr>
              <a:tr h="631754">
                <a:tc>
                  <a:txBody>
                    <a:bodyPr/>
                    <a:lstStyle/>
                    <a:p>
                      <a:pPr algn="l" fontAlgn="ctr"/>
                      <a:r>
                        <a:rPr lang="ru-RU" sz="900" b="0" i="0" u="none" strike="noStrike">
                          <a:latin typeface="Oswald" charset="-52"/>
                        </a:rPr>
                        <a:t>3.2. Доходы, поступающие в порядке возмещения расходов, понесенных в связи с эксплуатацией имущества городских округов</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000 1 13 02064 04 0000 130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592,0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897,5</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946,2</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в 1,6 раза</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105,4</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Данный вид доходов относится к </a:t>
                      </a:r>
                      <a:r>
                        <a:rPr lang="ru-RU" sz="900" b="0" i="0" u="none" strike="noStrike" dirty="0" err="1">
                          <a:latin typeface="Oswald" charset="-52"/>
                        </a:rPr>
                        <a:t>труднопрогнозируемым</a:t>
                      </a:r>
                      <a:r>
                        <a:rPr lang="ru-RU" sz="900" b="0" i="0" u="none" strike="noStrike" dirty="0">
                          <a:latin typeface="Oswald" charset="-52"/>
                        </a:rPr>
                        <a:t> доходам, зависит от фактически потребленных ресурсов по коммунальным и эксплуатационным платежам. Оплата производится по выставленным счетам, кроме этого произведена оплата задолженности прошлого периода.</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Данный вид доходов относится к </a:t>
                      </a:r>
                      <a:r>
                        <a:rPr lang="ru-RU" sz="900" b="0" i="0" u="none" strike="noStrike" dirty="0" err="1">
                          <a:latin typeface="Oswald" charset="-52"/>
                        </a:rPr>
                        <a:t>труднопрогнозируемым</a:t>
                      </a:r>
                      <a:r>
                        <a:rPr lang="ru-RU" sz="900" b="0" i="0" u="none" strike="noStrike" dirty="0">
                          <a:latin typeface="Oswald" charset="-52"/>
                        </a:rPr>
                        <a:t> доходам, зависит от фактически потребленных ресурсов по коммунальным и эксплуатационным платежам. Оплата производится по выставленным счетам, кроме этого произведена оплата задолженности прошлого периода.</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8"/>
                  </a:ext>
                </a:extLst>
              </a:tr>
              <a:tr h="642717">
                <a:tc>
                  <a:txBody>
                    <a:bodyPr/>
                    <a:lstStyle/>
                    <a:p>
                      <a:pPr algn="l" fontAlgn="ctr"/>
                      <a:r>
                        <a:rPr lang="ru-RU" sz="900" b="0" i="0" u="none" strike="noStrike">
                          <a:latin typeface="Oswald" charset="-52"/>
                        </a:rPr>
                        <a:t>3.3. Доходы от компенсации затрат государства</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000 1 13 02000 00 0000 130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2 067,1</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900,0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1 363,6</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66,0</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в 1,5 раза</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Неисполнение плановых показателей обусловлено снижением поступлений по доходам от компенсации затрат бюджетов (возврат дебиторской задолженности прошлых лет). Данные поступления носят не плановый характер, не имеют постоянного характера поступлений. </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Увеличение поступлений в результате поступления возврата финансирования прошлых лет</a:t>
                      </a:r>
                    </a:p>
                  </a:txBody>
                  <a:tcPr marL="4444" marR="4444" marT="444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bl>
          </a:graphicData>
        </a:graphic>
      </p:graphicFrame>
    </p:spTree>
    <p:extLst>
      <p:ext uri="{BB962C8B-B14F-4D97-AF65-F5344CB8AC3E}">
        <p14:creationId xmlns:p14="http://schemas.microsoft.com/office/powerpoint/2010/main" xmlns="" val="39397444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617530" y="381000"/>
            <a:ext cx="1574470" cy="276999"/>
          </a:xfrm>
          <a:prstGeom prst="rect">
            <a:avLst/>
          </a:prstGeom>
        </p:spPr>
        <p:txBody>
          <a:bodyPr wrap="none">
            <a:spAutoFit/>
          </a:bodyPr>
          <a:lstStyle/>
          <a:p>
            <a:r>
              <a:rPr lang="ru-RU" sz="1200" dirty="0">
                <a:latin typeface="Oswald" charset="-52"/>
              </a:rPr>
              <a:t>(продолжение таблицы)</a:t>
            </a:r>
          </a:p>
        </p:txBody>
      </p:sp>
      <p:pic>
        <p:nvPicPr>
          <p:cNvPr id="3"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228600" y="0"/>
            <a:ext cx="7391400" cy="609600"/>
          </a:xfrm>
          <a:prstGeom prst="rect">
            <a:avLst/>
          </a:prstGeom>
          <a:noFill/>
        </p:spPr>
      </p:pic>
      <p:sp>
        <p:nvSpPr>
          <p:cNvPr id="4" name="Прямоугольник 3"/>
          <p:cNvSpPr/>
          <p:nvPr/>
        </p:nvSpPr>
        <p:spPr>
          <a:xfrm>
            <a:off x="228600" y="1524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доходов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graphicFrame>
        <p:nvGraphicFramePr>
          <p:cNvPr id="6" name="Таблица 5"/>
          <p:cNvGraphicFramePr>
            <a:graphicFrameLocks noGrp="1"/>
          </p:cNvGraphicFramePr>
          <p:nvPr/>
        </p:nvGraphicFramePr>
        <p:xfrm>
          <a:off x="76199" y="685800"/>
          <a:ext cx="12115801" cy="6111240"/>
        </p:xfrm>
        <a:graphic>
          <a:graphicData uri="http://schemas.openxmlformats.org/drawingml/2006/table">
            <a:tbl>
              <a:tblPr/>
              <a:tblGrid>
                <a:gridCol w="1676401">
                  <a:extLst>
                    <a:ext uri="{9D8B030D-6E8A-4147-A177-3AD203B41FA5}">
                      <a16:colId xmlns:a16="http://schemas.microsoft.com/office/drawing/2014/main" xmlns="" val="20000"/>
                    </a:ext>
                  </a:extLst>
                </a:gridCol>
                <a:gridCol w="1371600">
                  <a:extLst>
                    <a:ext uri="{9D8B030D-6E8A-4147-A177-3AD203B41FA5}">
                      <a16:colId xmlns:a16="http://schemas.microsoft.com/office/drawing/2014/main" xmlns="" val="20001"/>
                    </a:ext>
                  </a:extLst>
                </a:gridCol>
                <a:gridCol w="686793">
                  <a:extLst>
                    <a:ext uri="{9D8B030D-6E8A-4147-A177-3AD203B41FA5}">
                      <a16:colId xmlns:a16="http://schemas.microsoft.com/office/drawing/2014/main" xmlns="" val="20002"/>
                    </a:ext>
                  </a:extLst>
                </a:gridCol>
                <a:gridCol w="730916">
                  <a:extLst>
                    <a:ext uri="{9D8B030D-6E8A-4147-A177-3AD203B41FA5}">
                      <a16:colId xmlns:a16="http://schemas.microsoft.com/office/drawing/2014/main" xmlns="" val="20003"/>
                    </a:ext>
                  </a:extLst>
                </a:gridCol>
                <a:gridCol w="677433">
                  <a:extLst>
                    <a:ext uri="{9D8B030D-6E8A-4147-A177-3AD203B41FA5}">
                      <a16:colId xmlns:a16="http://schemas.microsoft.com/office/drawing/2014/main" xmlns="" val="20004"/>
                    </a:ext>
                  </a:extLst>
                </a:gridCol>
                <a:gridCol w="784396">
                  <a:extLst>
                    <a:ext uri="{9D8B030D-6E8A-4147-A177-3AD203B41FA5}">
                      <a16:colId xmlns:a16="http://schemas.microsoft.com/office/drawing/2014/main" xmlns="" val="20005"/>
                    </a:ext>
                  </a:extLst>
                </a:gridCol>
                <a:gridCol w="686346">
                  <a:extLst>
                    <a:ext uri="{9D8B030D-6E8A-4147-A177-3AD203B41FA5}">
                      <a16:colId xmlns:a16="http://schemas.microsoft.com/office/drawing/2014/main" xmlns="" val="20006"/>
                    </a:ext>
                  </a:extLst>
                </a:gridCol>
                <a:gridCol w="2941486">
                  <a:extLst>
                    <a:ext uri="{9D8B030D-6E8A-4147-A177-3AD203B41FA5}">
                      <a16:colId xmlns:a16="http://schemas.microsoft.com/office/drawing/2014/main" xmlns="" val="20007"/>
                    </a:ext>
                  </a:extLst>
                </a:gridCol>
                <a:gridCol w="2560430">
                  <a:extLst>
                    <a:ext uri="{9D8B030D-6E8A-4147-A177-3AD203B41FA5}">
                      <a16:colId xmlns:a16="http://schemas.microsoft.com/office/drawing/2014/main" xmlns="" val="20008"/>
                    </a:ext>
                  </a:extLst>
                </a:gridCol>
              </a:tblGrid>
              <a:tr h="139506">
                <a:tc>
                  <a:txBody>
                    <a:bodyPr/>
                    <a:lstStyle/>
                    <a:p>
                      <a:pPr algn="ctr" fontAlgn="ctr"/>
                      <a:r>
                        <a:rPr lang="ru-RU" sz="900" b="0" i="0" u="none" strike="noStrike" dirty="0">
                          <a:latin typeface="Oswald" charset="-52"/>
                        </a:rPr>
                        <a:t>1</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2</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3</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4</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5</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6=5/3*100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7=5/4*100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8</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9</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411259">
                <a:tc>
                  <a:txBody>
                    <a:bodyPr/>
                    <a:lstStyle/>
                    <a:p>
                      <a:pPr algn="l" fontAlgn="ctr"/>
                      <a:r>
                        <a:rPr lang="ru-RU" sz="900" b="0" i="0" u="none" strike="noStrike" dirty="0">
                          <a:latin typeface="Oswald" charset="-52"/>
                        </a:rPr>
                        <a:t>4. Доходы от продажи материальных и нематериальных активов, в том числе: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000 1 14 00000 00 0000 000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39 275,4</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36 115,4</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39 110,6</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99,6</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108,3</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411259">
                <a:tc>
                  <a:txBody>
                    <a:bodyPr/>
                    <a:lstStyle/>
                    <a:p>
                      <a:pPr algn="l" fontAlgn="ctr"/>
                      <a:r>
                        <a:rPr lang="ru-RU" sz="900" b="0" i="0" u="none" strike="noStrike">
                          <a:latin typeface="Oswald" charset="-52"/>
                        </a:rPr>
                        <a:t>4.1. Доходы от реализации имущества, находящегося в собственности городских округов</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000 1 14 02000 00 0000 000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36 555,4</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30 100,0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33 068,2</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90,5</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109,9</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latin typeface="Oswald" charset="-52"/>
                        </a:rPr>
                        <a:t>Неисполнение плановых показателей в связи с уменьшением количества досрочно оплаченных договоров мены жилья  и единоразовых платежей по выкупу жилья.</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latin typeface="Oswald" charset="-52"/>
                        </a:rPr>
                        <a:t>Увеличение поступлений за счет поступлений доходов от приватизации муниципального имущества (автоподъемник коленчатый пожарный).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705288">
                <a:tc>
                  <a:txBody>
                    <a:bodyPr/>
                    <a:lstStyle/>
                    <a:p>
                      <a:pPr algn="l" fontAlgn="ctr"/>
                      <a:r>
                        <a:rPr lang="ru-RU" sz="900" b="0" i="0" u="none" strike="noStrike">
                          <a:latin typeface="Oswald" charset="-52"/>
                        </a:rPr>
                        <a:t>4.2.  Доходы от продажи земельных участков</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000 1 14 06000 00 0000 000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2 720,0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6 015,4</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6 042,4</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в 2,2 раза</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100,4</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dirty="0">
                          <a:latin typeface="Oswald" charset="-52"/>
                        </a:rPr>
                        <a:t>Основная причина увеличения поступлений связана с продажей земельных участков под ИЖС, а также рост доходов связан с перераспределением 2 земельных участков для предпринимательских целей. Данные поступления носят заявительный характер, зависят от волеизъявления граждан</a:t>
                      </a:r>
                    </a:p>
                  </a:txBody>
                  <a:tcPr marL="3664" marR="3664" marT="36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ru-RU" sz="900" b="0" i="0" u="none" strike="noStrike">
                          <a:latin typeface="Oswald" charset="-52"/>
                        </a:rPr>
                        <a:t> </a:t>
                      </a:r>
                    </a:p>
                  </a:txBody>
                  <a:tcPr marL="3664" marR="3664" marT="36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683013">
                <a:tc>
                  <a:txBody>
                    <a:bodyPr/>
                    <a:lstStyle/>
                    <a:p>
                      <a:pPr algn="l" fontAlgn="ctr"/>
                      <a:r>
                        <a:rPr lang="ru-RU" sz="900" b="0" i="0" u="none" strike="noStrike">
                          <a:latin typeface="Oswald" charset="-52"/>
                        </a:rPr>
                        <a:t>5. Штрафные санкции, возмещения ущерба</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000 1 16 00000 00 0000 000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3 461,2</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11 096,3</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11 384,6</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в 3,3 раза</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102,6</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Увеличение поступлений связано с поступлением неустойки по договорам за неисполнение или ненадлежащее исполнение договорных обязательств по условиям муниципальных контрактов. </a:t>
                      </a:r>
                      <a:br>
                        <a:rPr lang="ru-RU" sz="900" b="0" i="0" u="none" strike="noStrike" dirty="0">
                          <a:latin typeface="Oswald" charset="-52"/>
                        </a:rPr>
                      </a:br>
                      <a:r>
                        <a:rPr lang="ru-RU" sz="900" b="0" i="0" u="none" strike="noStrike" dirty="0">
                          <a:latin typeface="Oswald" charset="-52"/>
                        </a:rPr>
                        <a:t>Все штрафы возлагаются по мере их нарушения, соответственно их поступления носят несистемный характер.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529736">
                <a:tc>
                  <a:txBody>
                    <a:bodyPr/>
                    <a:lstStyle/>
                    <a:p>
                      <a:pPr algn="l" fontAlgn="ctr"/>
                      <a:r>
                        <a:rPr lang="ru-RU" sz="900" b="0" i="0" u="none" strike="noStrike">
                          <a:latin typeface="Oswald" charset="-52"/>
                        </a:rPr>
                        <a:t>6. Прочие неналоговые доходы</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000 1 17 00000 00 0000 000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241,2</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254,2</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105,4</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Поступление доходов в бюджет города  за утилизацию демонтированного муниципального имущества (металлолом).</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Поступление доходов в бюджет города  за утилизацию демонтированного муниципального имущества (металлолом) в большем объеме, чем планировалось главным администратором доходов</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142979">
                <a:tc>
                  <a:txBody>
                    <a:bodyPr/>
                    <a:lstStyle/>
                    <a:p>
                      <a:pPr algn="l" fontAlgn="ctr"/>
                      <a:r>
                        <a:rPr lang="ru-RU" sz="900" b="0" i="0" u="none" strike="noStrike" dirty="0">
                          <a:latin typeface="Oswald" charset="-52"/>
                        </a:rPr>
                        <a:t>ИТОГО НЕНАЛОГОВЫХ ДОХОДОВ</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178 797,6</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175 911,2</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183 152,1</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102,4</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104,1</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r h="275383">
                <a:tc>
                  <a:txBody>
                    <a:bodyPr/>
                    <a:lstStyle/>
                    <a:p>
                      <a:pPr algn="l" fontAlgn="ctr"/>
                      <a:r>
                        <a:rPr lang="ru-RU" sz="900" b="0" i="0" u="none" strike="noStrike">
                          <a:latin typeface="Oswald" charset="-52"/>
                        </a:rPr>
                        <a:t>БЕЗВОЗМЕЗДНЫЕ ПОСТУПЛЕНИЯ, в том числе:</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000 2 00 00000 00 0000 000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3 814 443,8</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5 326 870,6</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4 985 215,0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130,7</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93,6</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7"/>
                  </a:ext>
                </a:extLst>
              </a:tr>
              <a:tr h="411259">
                <a:tc>
                  <a:txBody>
                    <a:bodyPr/>
                    <a:lstStyle/>
                    <a:p>
                      <a:pPr algn="l" fontAlgn="ctr"/>
                      <a:r>
                        <a:rPr lang="ru-RU" sz="900" b="0" i="0" u="none" strike="noStrike">
                          <a:latin typeface="Oswald" charset="-52"/>
                        </a:rPr>
                        <a:t>1. Безвозмездные поступления от других бюджетов бюджетной системы, в том числе:</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000 2 02 00000 00 0000 000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3 762 593,8</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5 055 023,1</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4 713 517,5</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125,3</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93,2</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8"/>
                  </a:ext>
                </a:extLst>
              </a:tr>
              <a:tr h="683013">
                <a:tc>
                  <a:txBody>
                    <a:bodyPr/>
                    <a:lstStyle/>
                    <a:p>
                      <a:pPr algn="l" fontAlgn="ctr"/>
                      <a:r>
                        <a:rPr lang="ru-RU" sz="900" b="0" i="0" u="none" strike="noStrike">
                          <a:latin typeface="Oswald" charset="-52"/>
                        </a:rPr>
                        <a:t>Дотации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000 2 02 01000 00 0000 150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648 358,0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711 893,2</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711 893,2</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109,8</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100,0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Отклонение обусловлено необходимостью уточнения плановых назначений на основании уведомлений Департамента финансов </a:t>
                      </a:r>
                      <a:r>
                        <a:rPr lang="ru-RU" sz="900" b="0" i="0" u="none" strike="noStrike" dirty="0" err="1">
                          <a:latin typeface="Oswald" charset="-52"/>
                        </a:rPr>
                        <a:t>ХМАО-Югры</a:t>
                      </a:r>
                      <a:r>
                        <a:rPr lang="ru-RU" sz="900" b="0" i="0" u="none" strike="noStrike" dirty="0">
                          <a:latin typeface="Oswald" charset="-52"/>
                        </a:rPr>
                        <a:t>. Наибольшую долю дополнительных поступлений составили дотации  на поддержку мер по обеспечению сбалансированности бюджетов.</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r h="1667501">
                <a:tc>
                  <a:txBody>
                    <a:bodyPr/>
                    <a:lstStyle/>
                    <a:p>
                      <a:pPr algn="l" fontAlgn="ctr"/>
                      <a:r>
                        <a:rPr lang="ru-RU" sz="900" b="0" i="0" u="none" strike="noStrike" dirty="0">
                          <a:latin typeface="Oswald" charset="-52"/>
                        </a:rPr>
                        <a:t>Субсидии</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000 2 02 02000 00 0000 150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1 462 666,0</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2 583 513,2</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2 245 013,6</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в 1,5 раза</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86,9</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Отклонение обусловлено необходимостью уточнения плановых назначений на основании уведомлений отраслевых департаментов </a:t>
                      </a:r>
                      <a:r>
                        <a:rPr lang="ru-RU" sz="900" b="0" i="0" u="none" strike="noStrike" dirty="0" err="1">
                          <a:latin typeface="Oswald" charset="-52"/>
                        </a:rPr>
                        <a:t>ХМАО-Югры</a:t>
                      </a:r>
                      <a:r>
                        <a:rPr lang="ru-RU" sz="900" b="0" i="0" u="none" strike="noStrike" dirty="0">
                          <a:latin typeface="Oswald" charset="-52"/>
                        </a:rPr>
                        <a:t>. Наибольшую долю дополнительных поступлений составили средства субсидии окружного бюджета на </a:t>
                      </a:r>
                      <a:r>
                        <a:rPr lang="ru-RU" sz="900" b="0" i="0" u="none" strike="noStrike" dirty="0" err="1">
                          <a:latin typeface="Oswald" charset="-52"/>
                        </a:rPr>
                        <a:t>софинансирование</a:t>
                      </a:r>
                      <a:r>
                        <a:rPr lang="ru-RU" sz="900" b="0" i="0" u="none" strike="noStrike" dirty="0">
                          <a:latin typeface="Oswald" charset="-52"/>
                        </a:rPr>
                        <a:t> капитальных вложений в объекты муниципальной собственности на строительство объекта «Средняя школа в мкр.1А (Общеобразовательная организация с универсальной </a:t>
                      </a:r>
                      <a:r>
                        <a:rPr lang="ru-RU" sz="900" b="0" i="0" u="none" strike="noStrike" dirty="0" err="1">
                          <a:latin typeface="Oswald" charset="-52"/>
                        </a:rPr>
                        <a:t>безбарьерной</a:t>
                      </a:r>
                      <a:r>
                        <a:rPr lang="ru-RU" sz="900" b="0" i="0" u="none" strike="noStrike" dirty="0">
                          <a:latin typeface="Oswald" charset="-52"/>
                        </a:rPr>
                        <a:t> средой)».</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Невыполнение плановых назначений сложилось по субсидии на строительство объекта «Средняя школа в мкр.1А (Общеобразовательная организация с универсальной </a:t>
                      </a:r>
                      <a:r>
                        <a:rPr lang="ru-RU" sz="900" b="0" i="0" u="none" strike="noStrike" dirty="0" err="1">
                          <a:latin typeface="Oswald" charset="-52"/>
                        </a:rPr>
                        <a:t>безбарьерной</a:t>
                      </a:r>
                      <a:r>
                        <a:rPr lang="ru-RU" sz="900" b="0" i="0" u="none" strike="noStrike" dirty="0">
                          <a:latin typeface="Oswald" charset="-52"/>
                        </a:rPr>
                        <a:t> средой)» в связи с внесением изменений в «Технический регламент о требованиях пожарной безопасности», что в свою очередь привело к существенным изменениям проектной документации, подлежащей корректировки, что привело к увеличению сроков корректировки проектной документации. Было заключено дополнительное соглашение по переносу срока завершения работ на 31.05.2025г. </a:t>
                      </a:r>
                    </a:p>
                  </a:txBody>
                  <a:tcPr marL="3664" marR="3664" marT="36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0"/>
                  </a:ext>
                </a:extLst>
              </a:tr>
            </a:tbl>
          </a:graphicData>
        </a:graphic>
      </p:graphicFrame>
    </p:spTree>
    <p:extLst>
      <p:ext uri="{BB962C8B-B14F-4D97-AF65-F5344CB8AC3E}">
        <p14:creationId xmlns:p14="http://schemas.microsoft.com/office/powerpoint/2010/main" xmlns="" val="3939744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0617530" y="381000"/>
            <a:ext cx="1574470" cy="276999"/>
          </a:xfrm>
          <a:prstGeom prst="rect">
            <a:avLst/>
          </a:prstGeom>
        </p:spPr>
        <p:txBody>
          <a:bodyPr wrap="none">
            <a:spAutoFit/>
          </a:bodyPr>
          <a:lstStyle/>
          <a:p>
            <a:r>
              <a:rPr lang="ru-RU" sz="1200" dirty="0">
                <a:latin typeface="Oswald" charset="-52"/>
              </a:rPr>
              <a:t>(продолжение таблицы)</a:t>
            </a:r>
          </a:p>
        </p:txBody>
      </p:sp>
      <p:pic>
        <p:nvPicPr>
          <p:cNvPr id="3"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228600" y="0"/>
            <a:ext cx="7391400" cy="609600"/>
          </a:xfrm>
          <a:prstGeom prst="rect">
            <a:avLst/>
          </a:prstGeom>
          <a:noFill/>
        </p:spPr>
      </p:pic>
      <p:sp>
        <p:nvSpPr>
          <p:cNvPr id="4" name="Прямоугольник 3"/>
          <p:cNvSpPr/>
          <p:nvPr/>
        </p:nvSpPr>
        <p:spPr>
          <a:xfrm>
            <a:off x="228600" y="1524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доходов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graphicFrame>
        <p:nvGraphicFramePr>
          <p:cNvPr id="7" name="Таблица 6"/>
          <p:cNvGraphicFramePr>
            <a:graphicFrameLocks noGrp="1"/>
          </p:cNvGraphicFramePr>
          <p:nvPr/>
        </p:nvGraphicFramePr>
        <p:xfrm>
          <a:off x="76200" y="838200"/>
          <a:ext cx="11963400" cy="4859206"/>
        </p:xfrm>
        <a:graphic>
          <a:graphicData uri="http://schemas.openxmlformats.org/drawingml/2006/table">
            <a:tbl>
              <a:tblPr/>
              <a:tblGrid>
                <a:gridCol w="1469845">
                  <a:extLst>
                    <a:ext uri="{9D8B030D-6E8A-4147-A177-3AD203B41FA5}">
                      <a16:colId xmlns:a16="http://schemas.microsoft.com/office/drawing/2014/main" xmlns="" val="20000"/>
                    </a:ext>
                  </a:extLst>
                </a:gridCol>
                <a:gridCol w="1311421">
                  <a:extLst>
                    <a:ext uri="{9D8B030D-6E8A-4147-A177-3AD203B41FA5}">
                      <a16:colId xmlns:a16="http://schemas.microsoft.com/office/drawing/2014/main" xmlns="" val="20001"/>
                    </a:ext>
                  </a:extLst>
                </a:gridCol>
                <a:gridCol w="906552">
                  <a:extLst>
                    <a:ext uri="{9D8B030D-6E8A-4147-A177-3AD203B41FA5}">
                      <a16:colId xmlns:a16="http://schemas.microsoft.com/office/drawing/2014/main" xmlns="" val="20002"/>
                    </a:ext>
                  </a:extLst>
                </a:gridCol>
                <a:gridCol w="721720">
                  <a:extLst>
                    <a:ext uri="{9D8B030D-6E8A-4147-A177-3AD203B41FA5}">
                      <a16:colId xmlns:a16="http://schemas.microsoft.com/office/drawing/2014/main" xmlns="" val="20003"/>
                    </a:ext>
                  </a:extLst>
                </a:gridCol>
                <a:gridCol w="668911">
                  <a:extLst>
                    <a:ext uri="{9D8B030D-6E8A-4147-A177-3AD203B41FA5}">
                      <a16:colId xmlns:a16="http://schemas.microsoft.com/office/drawing/2014/main" xmlns="" val="20004"/>
                    </a:ext>
                  </a:extLst>
                </a:gridCol>
                <a:gridCol w="774528">
                  <a:extLst>
                    <a:ext uri="{9D8B030D-6E8A-4147-A177-3AD203B41FA5}">
                      <a16:colId xmlns:a16="http://schemas.microsoft.com/office/drawing/2014/main" xmlns="" val="20005"/>
                    </a:ext>
                  </a:extLst>
                </a:gridCol>
                <a:gridCol w="677713">
                  <a:extLst>
                    <a:ext uri="{9D8B030D-6E8A-4147-A177-3AD203B41FA5}">
                      <a16:colId xmlns:a16="http://schemas.microsoft.com/office/drawing/2014/main" xmlns="" val="20006"/>
                    </a:ext>
                  </a:extLst>
                </a:gridCol>
                <a:gridCol w="2904486">
                  <a:extLst>
                    <a:ext uri="{9D8B030D-6E8A-4147-A177-3AD203B41FA5}">
                      <a16:colId xmlns:a16="http://schemas.microsoft.com/office/drawing/2014/main" xmlns="" val="20007"/>
                    </a:ext>
                  </a:extLst>
                </a:gridCol>
                <a:gridCol w="2528224">
                  <a:extLst>
                    <a:ext uri="{9D8B030D-6E8A-4147-A177-3AD203B41FA5}">
                      <a16:colId xmlns:a16="http://schemas.microsoft.com/office/drawing/2014/main" xmlns="" val="20008"/>
                    </a:ext>
                  </a:extLst>
                </a:gridCol>
              </a:tblGrid>
              <a:tr h="184294">
                <a:tc>
                  <a:txBody>
                    <a:bodyPr/>
                    <a:lstStyle/>
                    <a:p>
                      <a:pPr algn="ctr" fontAlgn="ctr"/>
                      <a:r>
                        <a:rPr lang="ru-RU" sz="900" b="0" i="0" u="none" strike="noStrike" dirty="0">
                          <a:latin typeface="Oswald" charset="-52"/>
                        </a:rPr>
                        <a:t>1</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3</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4</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6=5/3*100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7=5/4*100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541209">
                <a:tc>
                  <a:txBody>
                    <a:bodyPr/>
                    <a:lstStyle/>
                    <a:p>
                      <a:pPr algn="l" fontAlgn="ctr"/>
                      <a:r>
                        <a:rPr lang="ru-RU" sz="900" b="0" i="0" u="none" strike="noStrike">
                          <a:latin typeface="Oswald" charset="-52"/>
                        </a:rPr>
                        <a:t>Субвенции на выполнение переданных полномочий субъектов РФ</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latin typeface="Oswald" charset="-52"/>
                        </a:rPr>
                        <a:t>000 2 02 03000 00 0000 150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1 608 215,2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1 688 698,2</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1 685 755,8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104,8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99,8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1255038">
                <a:tc>
                  <a:txBody>
                    <a:bodyPr/>
                    <a:lstStyle/>
                    <a:p>
                      <a:pPr algn="l" fontAlgn="ctr"/>
                      <a:r>
                        <a:rPr lang="ru-RU" sz="900" b="0" i="0" u="none" strike="noStrike">
                          <a:latin typeface="Oswald" charset="-52"/>
                        </a:rPr>
                        <a:t>Иные межбюджетные трансферты</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000 2 02 04000 00 0000 150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43 354,6</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70 918,5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70 854,9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в 1,6 раза</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dirty="0">
                          <a:latin typeface="Oswald" charset="-52"/>
                        </a:rPr>
                        <a:t>99,9</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Отклонение обусловлено необходимостью уточнения плановых назначений на основании уведомлений отраслевых департаментов </a:t>
                      </a:r>
                      <a:r>
                        <a:rPr lang="ru-RU" sz="900" b="0" i="0" u="none" strike="noStrike" dirty="0" err="1">
                          <a:latin typeface="Oswald" charset="-52"/>
                        </a:rPr>
                        <a:t>ХМАО-Югры</a:t>
                      </a:r>
                      <a:r>
                        <a:rPr lang="ru-RU" sz="900" b="0" i="0" u="none" strike="noStrike" dirty="0">
                          <a:latin typeface="Oswald" charset="-52"/>
                        </a:rPr>
                        <a:t>. Наибольшую долю дополнительных поступлений составили межбюджетные трансферты на ежемесячное денежное вознаграждение за классное руководство педагогическим работникам государственных и муниципальных общеобразовательных организаций.</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898124">
                <a:tc>
                  <a:txBody>
                    <a:bodyPr/>
                    <a:lstStyle/>
                    <a:p>
                      <a:pPr algn="l" fontAlgn="ctr"/>
                      <a:r>
                        <a:rPr lang="ru-RU" sz="900" b="0" i="0" u="none" strike="noStrike">
                          <a:latin typeface="Oswald" charset="-52"/>
                        </a:rPr>
                        <a:t>2. Прочие безвозмездные поступления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000 2 07 00000 00 0000 000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51 850,0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277 071,5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277 071,5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в 3,8 раза</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Поступления в рамках Соглашения о сотрудничестве между Правительством Ханты-Мансийского автономного округа – </a:t>
                      </a:r>
                      <a:r>
                        <a:rPr lang="ru-RU" sz="900" b="0" i="0" u="none" strike="noStrike" dirty="0" err="1">
                          <a:latin typeface="Oswald" charset="-52"/>
                        </a:rPr>
                        <a:t>Югры</a:t>
                      </a:r>
                      <a:r>
                        <a:rPr lang="ru-RU" sz="900" b="0" i="0" u="none" strike="noStrike" dirty="0">
                          <a:latin typeface="Oswald" charset="-52"/>
                        </a:rPr>
                        <a:t> и Публичным акционерным обществом "ЛУКОЙЛ" на выполнение перечня мероприятий согласно Соглашению (распоряжение Правительства </a:t>
                      </a:r>
                      <a:r>
                        <a:rPr lang="ru-RU" sz="900" b="0" i="0" u="none" strike="noStrike" dirty="0" err="1">
                          <a:latin typeface="Oswald" charset="-52"/>
                        </a:rPr>
                        <a:t>ХМАО-Югры</a:t>
                      </a:r>
                      <a:r>
                        <a:rPr lang="ru-RU" sz="900" b="0" i="0" u="none" strike="noStrike" dirty="0">
                          <a:latin typeface="Oswald" charset="-52"/>
                        </a:rPr>
                        <a:t> от 26.01.2024 №21-рп).</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r h="719666">
                <a:tc>
                  <a:txBody>
                    <a:bodyPr/>
                    <a:lstStyle/>
                    <a:p>
                      <a:pPr algn="l" fontAlgn="ctr"/>
                      <a:r>
                        <a:rPr lang="ru-RU" sz="900" b="0" i="0" u="none" strike="noStrike">
                          <a:latin typeface="Oswald" charset="-52"/>
                        </a:rPr>
                        <a:t>3. Доходы бюджетов городских округов от возврата учреждениями остатков субсидий прошлых лет</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000 2 18 04000 04 0000 150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86,5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86,5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Поступили доходы от возврата учреждениями субсидий прошлых лет (2023 года).</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898124">
                <a:tc>
                  <a:txBody>
                    <a:bodyPr/>
                    <a:lstStyle/>
                    <a:p>
                      <a:pPr algn="l" fontAlgn="ctr"/>
                      <a:r>
                        <a:rPr lang="ru-RU" sz="900" b="0" i="0" u="none" strike="noStrike">
                          <a:latin typeface="Oswald" charset="-52"/>
                        </a:rPr>
                        <a:t>4. Возврат остатков субсидий, субвенций и иных межбюджетных трансфертов, имеющих целевое назначение, прошлых лет</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000 2 19 00000 000 0000 000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-5 310,5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-5 460,5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0,0</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102,8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Произведен возврат остатков субсидий и субвенций, имеющих целевое назначение  прошлых лет (2023 года).</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362751">
                <a:tc>
                  <a:txBody>
                    <a:bodyPr/>
                    <a:lstStyle/>
                    <a:p>
                      <a:pPr algn="l" fontAlgn="ctr"/>
                      <a:r>
                        <a:rPr lang="ru-RU" sz="900" b="0" i="0" u="none" strike="noStrike">
                          <a:latin typeface="Oswald" charset="-52"/>
                        </a:rPr>
                        <a:t>ДОХОДЫ БЮДЖЕТА ГОРОДА УРАЙ ВСЕГО</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5 048 155,8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6 821 697,7</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6 537 169,1</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129,5</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ru-RU" sz="900" b="0" i="0" u="none" strike="noStrike">
                          <a:latin typeface="Oswald" charset="-52"/>
                        </a:rPr>
                        <a:t>95,8</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ru-RU" sz="900" b="0" i="0" u="none" strike="noStrike" dirty="0">
                          <a:solidFill>
                            <a:srgbClr val="FF0000"/>
                          </a:solidFill>
                          <a:latin typeface="Oswald" charset="-52"/>
                        </a:rPr>
                        <a:t> </a:t>
                      </a:r>
                    </a:p>
                  </a:txBody>
                  <a:tcPr marL="4486" marR="4486" marT="44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xmlns="" val="3939744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14413"/>
            <a:ext cx="9054408" cy="823787"/>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486280" y="0"/>
            <a:ext cx="705720" cy="924627"/>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8382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228600" y="304800"/>
            <a:ext cx="7848600" cy="609600"/>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152401" y="228600"/>
            <a:ext cx="547931" cy="720000"/>
          </a:xfrm>
          <a:prstGeom prst="rect">
            <a:avLst/>
          </a:prstGeom>
          <a:noFill/>
          <a:ln w="9525">
            <a:noFill/>
            <a:miter lim="800000"/>
            <a:headEnd/>
            <a:tailEnd/>
          </a:ln>
        </p:spPr>
      </p:pic>
      <p:sp>
        <p:nvSpPr>
          <p:cNvPr id="2" name="Прямоугольник 1">
            <a:extLst>
              <a:ext uri="{FF2B5EF4-FFF2-40B4-BE49-F238E27FC236}">
                <a16:creationId xmlns="" xmlns:a16="http://schemas.microsoft.com/office/drawing/2014/main" id="{B86157CD-F2AD-4A0C-B3EF-B29C18068722}"/>
              </a:ext>
            </a:extLst>
          </p:cNvPr>
          <p:cNvSpPr/>
          <p:nvPr/>
        </p:nvSpPr>
        <p:spPr>
          <a:xfrm>
            <a:off x="762000" y="4572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Исполнение и структура расходов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graphicFrame>
        <p:nvGraphicFramePr>
          <p:cNvPr id="10" name="Диаграмма 9"/>
          <p:cNvGraphicFramePr/>
          <p:nvPr/>
        </p:nvGraphicFramePr>
        <p:xfrm>
          <a:off x="0" y="1295400"/>
          <a:ext cx="7086600" cy="5181600"/>
        </p:xfrm>
        <a:graphic>
          <a:graphicData uri="http://schemas.openxmlformats.org/drawingml/2006/chart">
            <c:chart xmlns:c="http://schemas.openxmlformats.org/drawingml/2006/chart" xmlns:r="http://schemas.openxmlformats.org/officeDocument/2006/relationships" r:id="rId6"/>
          </a:graphicData>
        </a:graphic>
      </p:graphicFrame>
      <p:sp>
        <p:nvSpPr>
          <p:cNvPr id="12" name="Правая фигурная скобка 11"/>
          <p:cNvSpPr/>
          <p:nvPr/>
        </p:nvSpPr>
        <p:spPr>
          <a:xfrm>
            <a:off x="7086600" y="3429000"/>
            <a:ext cx="274319" cy="213360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3" name="TextBox 12"/>
          <p:cNvSpPr txBox="1"/>
          <p:nvPr/>
        </p:nvSpPr>
        <p:spPr>
          <a:xfrm>
            <a:off x="7391400" y="3276600"/>
            <a:ext cx="738664" cy="2362200"/>
          </a:xfrm>
          <a:prstGeom prst="rect">
            <a:avLst/>
          </a:prstGeom>
          <a:noFill/>
        </p:spPr>
        <p:txBody>
          <a:bodyPr vert="vert270" wrap="square" rtlCol="0">
            <a:spAutoFit/>
          </a:bodyPr>
          <a:lstStyle/>
          <a:p>
            <a:pPr algn="ctr"/>
            <a:r>
              <a:rPr lang="ru-RU" dirty="0">
                <a:latin typeface="Oswald" charset="-52"/>
              </a:rPr>
              <a:t>Социальный блок</a:t>
            </a:r>
          </a:p>
          <a:p>
            <a:pPr algn="ctr"/>
            <a:r>
              <a:rPr lang="ru-RU" dirty="0">
                <a:latin typeface="Oswald" charset="-52"/>
              </a:rPr>
              <a:t> 4 586 525,0 тыс.рублей</a:t>
            </a:r>
          </a:p>
        </p:txBody>
      </p:sp>
      <p:sp>
        <p:nvSpPr>
          <p:cNvPr id="14" name="TextBox 13"/>
          <p:cNvSpPr txBox="1"/>
          <p:nvPr/>
        </p:nvSpPr>
        <p:spPr>
          <a:xfrm>
            <a:off x="8077200" y="4191000"/>
            <a:ext cx="776175" cy="369332"/>
          </a:xfrm>
          <a:prstGeom prst="rect">
            <a:avLst/>
          </a:prstGeom>
          <a:noFill/>
        </p:spPr>
        <p:txBody>
          <a:bodyPr wrap="none" rtlCol="0">
            <a:spAutoFit/>
          </a:bodyPr>
          <a:lstStyle/>
          <a:p>
            <a:r>
              <a:rPr lang="ru-RU" dirty="0">
                <a:latin typeface="Oswald" charset="-52"/>
              </a:rPr>
              <a:t>72,5%</a:t>
            </a:r>
          </a:p>
        </p:txBody>
      </p:sp>
      <p:sp>
        <p:nvSpPr>
          <p:cNvPr id="15" name="TextBox 14"/>
          <p:cNvSpPr txBox="1"/>
          <p:nvPr/>
        </p:nvSpPr>
        <p:spPr>
          <a:xfrm>
            <a:off x="9067800" y="3886200"/>
            <a:ext cx="2667000" cy="923330"/>
          </a:xfrm>
          <a:prstGeom prst="rect">
            <a:avLst/>
          </a:prstGeom>
          <a:noFill/>
        </p:spPr>
        <p:txBody>
          <a:bodyPr wrap="square" rtlCol="0">
            <a:spAutoFit/>
          </a:bodyPr>
          <a:lstStyle/>
          <a:p>
            <a:pPr algn="ctr"/>
            <a:r>
              <a:rPr lang="ru-RU" dirty="0">
                <a:latin typeface="Oswald" charset="-52"/>
              </a:rPr>
              <a:t>Общий объем расходов </a:t>
            </a:r>
          </a:p>
          <a:p>
            <a:pPr algn="ctr"/>
            <a:r>
              <a:rPr lang="ru-RU" dirty="0">
                <a:latin typeface="Oswald" charset="-52"/>
              </a:rPr>
              <a:t>за 2024 год </a:t>
            </a:r>
          </a:p>
          <a:p>
            <a:pPr algn="ctr"/>
            <a:r>
              <a:rPr lang="ru-RU" u="sng" dirty="0">
                <a:latin typeface="Oswald" charset="-52"/>
              </a:rPr>
              <a:t>6 322 476,2 тыс.рублей</a:t>
            </a:r>
          </a:p>
        </p:txBody>
      </p:sp>
      <p:graphicFrame>
        <p:nvGraphicFramePr>
          <p:cNvPr id="17" name="Диаграмма 16"/>
          <p:cNvGraphicFramePr/>
          <p:nvPr/>
        </p:nvGraphicFramePr>
        <p:xfrm>
          <a:off x="8153400" y="1143000"/>
          <a:ext cx="4572000" cy="2209800"/>
        </p:xfrm>
        <a:graphic>
          <a:graphicData uri="http://schemas.openxmlformats.org/drawingml/2006/chart">
            <c:chart xmlns:c="http://schemas.openxmlformats.org/drawingml/2006/chart" xmlns:r="http://schemas.openxmlformats.org/officeDocument/2006/relationships" r:id="rId7"/>
          </a:graphicData>
        </a:graphic>
      </p:graphicFrame>
      <p:sp>
        <p:nvSpPr>
          <p:cNvPr id="18" name="Прямоугольник 17"/>
          <p:cNvSpPr/>
          <p:nvPr/>
        </p:nvSpPr>
        <p:spPr>
          <a:xfrm>
            <a:off x="9144000" y="1981200"/>
            <a:ext cx="776175" cy="369332"/>
          </a:xfrm>
          <a:prstGeom prst="rect">
            <a:avLst/>
          </a:prstGeom>
        </p:spPr>
        <p:txBody>
          <a:bodyPr wrap="none">
            <a:spAutoFit/>
          </a:bodyPr>
          <a:lstStyle/>
          <a:p>
            <a:r>
              <a:rPr lang="ru-RU" dirty="0" smtClean="0">
                <a:latin typeface="Oswald" charset="-52"/>
              </a:rPr>
              <a:t>72,5%</a:t>
            </a:r>
            <a:endParaRPr lang="ru-RU" dirty="0">
              <a:latin typeface="Oswald" charset="-52"/>
            </a:endParaRPr>
          </a:p>
        </p:txBody>
      </p:sp>
      <p:sp>
        <p:nvSpPr>
          <p:cNvPr id="19" name="Прямоугольник 18"/>
          <p:cNvSpPr/>
          <p:nvPr/>
        </p:nvSpPr>
        <p:spPr>
          <a:xfrm>
            <a:off x="10744200" y="2286000"/>
            <a:ext cx="776175" cy="369332"/>
          </a:xfrm>
          <a:prstGeom prst="rect">
            <a:avLst/>
          </a:prstGeom>
        </p:spPr>
        <p:txBody>
          <a:bodyPr wrap="none">
            <a:spAutoFit/>
          </a:bodyPr>
          <a:lstStyle/>
          <a:p>
            <a:r>
              <a:rPr lang="ru-RU" dirty="0" smtClean="0">
                <a:latin typeface="Oswald" charset="-52"/>
              </a:rPr>
              <a:t>27,5%</a:t>
            </a:r>
            <a:endParaRPr lang="ru-RU" dirty="0">
              <a:latin typeface="Oswald" charset="-5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14413"/>
            <a:ext cx="9054408" cy="747587"/>
          </a:xfrm>
          <a:prstGeom prst="rect">
            <a:avLst/>
          </a:prstGeom>
          <a:noFill/>
        </p:spPr>
      </p:pic>
      <p:pic>
        <p:nvPicPr>
          <p:cNvPr id="6" name="Picture 2" descr="Y:\Влад\2019\эскизы\герб.png"/>
          <p:cNvPicPr>
            <a:picLocks noChangeAspect="1" noChangeArrowheads="1"/>
          </p:cNvPicPr>
          <p:nvPr/>
        </p:nvPicPr>
        <p:blipFill>
          <a:blip r:embed="rId3" cstate="print"/>
          <a:srcRect l="89185" b="81873"/>
          <a:stretch>
            <a:fillRect/>
          </a:stretch>
        </p:blipFill>
        <p:spPr bwMode="auto">
          <a:xfrm>
            <a:off x="11430000" y="0"/>
            <a:ext cx="629520" cy="824791"/>
          </a:xfrm>
          <a:prstGeom prst="rect">
            <a:avLst/>
          </a:prstGeom>
          <a:noFill/>
        </p:spPr>
      </p:pic>
      <p:pic>
        <p:nvPicPr>
          <p:cNvPr id="11"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762000"/>
          </a:xfrm>
          <a:prstGeom prst="rect">
            <a:avLst/>
          </a:prstGeom>
          <a:noFill/>
        </p:spPr>
      </p:pic>
      <p:pic>
        <p:nvPicPr>
          <p:cNvPr id="4"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304800" y="0"/>
            <a:ext cx="7391400" cy="762000"/>
          </a:xfrm>
          <a:prstGeom prst="rect">
            <a:avLst/>
          </a:prstGeom>
          <a:noFill/>
        </p:spPr>
      </p:pic>
      <p:pic>
        <p:nvPicPr>
          <p:cNvPr id="5" name="Picture 5" descr="закладка урай copy"/>
          <p:cNvPicPr>
            <a:picLocks noChangeAspect="1" noChangeArrowheads="1"/>
          </p:cNvPicPr>
          <p:nvPr/>
        </p:nvPicPr>
        <p:blipFill>
          <a:blip r:embed="rId5" cstate="print"/>
          <a:srcRect/>
          <a:stretch>
            <a:fillRect/>
          </a:stretch>
        </p:blipFill>
        <p:spPr bwMode="auto">
          <a:xfrm>
            <a:off x="0" y="76200"/>
            <a:ext cx="533400" cy="700905"/>
          </a:xfrm>
          <a:prstGeom prst="rect">
            <a:avLst/>
          </a:prstGeom>
          <a:noFill/>
          <a:ln w="9525">
            <a:noFill/>
            <a:miter lim="800000"/>
            <a:headEnd/>
            <a:tailEnd/>
          </a:ln>
        </p:spPr>
      </p:pic>
      <p:sp>
        <p:nvSpPr>
          <p:cNvPr id="2" name="Прямоугольник 1">
            <a:extLst>
              <a:ext uri="{FF2B5EF4-FFF2-40B4-BE49-F238E27FC236}">
                <a16:creationId xmlns:a16="http://schemas.microsoft.com/office/drawing/2014/main" xmlns="" id="{B86157CD-F2AD-4A0C-B3EF-B29C18068722}"/>
              </a:ext>
            </a:extLst>
          </p:cNvPr>
          <p:cNvSpPr/>
          <p:nvPr/>
        </p:nvSpPr>
        <p:spPr>
          <a:xfrm>
            <a:off x="685800" y="2286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расходов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graphicFrame>
        <p:nvGraphicFramePr>
          <p:cNvPr id="8" name="Таблица 7"/>
          <p:cNvGraphicFramePr>
            <a:graphicFrameLocks noGrp="1"/>
          </p:cNvGraphicFramePr>
          <p:nvPr/>
        </p:nvGraphicFramePr>
        <p:xfrm>
          <a:off x="76200" y="914400"/>
          <a:ext cx="11963398" cy="5826434"/>
        </p:xfrm>
        <a:graphic>
          <a:graphicData uri="http://schemas.openxmlformats.org/drawingml/2006/table">
            <a:tbl>
              <a:tblPr/>
              <a:tblGrid>
                <a:gridCol w="2436243">
                  <a:extLst>
                    <a:ext uri="{9D8B030D-6E8A-4147-A177-3AD203B41FA5}">
                      <a16:colId xmlns:a16="http://schemas.microsoft.com/office/drawing/2014/main" xmlns="" val="20000"/>
                    </a:ext>
                  </a:extLst>
                </a:gridCol>
                <a:gridCol w="362240">
                  <a:extLst>
                    <a:ext uri="{9D8B030D-6E8A-4147-A177-3AD203B41FA5}">
                      <a16:colId xmlns:a16="http://schemas.microsoft.com/office/drawing/2014/main" xmlns="" val="20001"/>
                    </a:ext>
                  </a:extLst>
                </a:gridCol>
                <a:gridCol w="362240">
                  <a:extLst>
                    <a:ext uri="{9D8B030D-6E8A-4147-A177-3AD203B41FA5}">
                      <a16:colId xmlns:a16="http://schemas.microsoft.com/office/drawing/2014/main" xmlns="" val="20002"/>
                    </a:ext>
                  </a:extLst>
                </a:gridCol>
                <a:gridCol w="804978">
                  <a:extLst>
                    <a:ext uri="{9D8B030D-6E8A-4147-A177-3AD203B41FA5}">
                      <a16:colId xmlns:a16="http://schemas.microsoft.com/office/drawing/2014/main" xmlns="" val="20003"/>
                    </a:ext>
                  </a:extLst>
                </a:gridCol>
                <a:gridCol w="804978">
                  <a:extLst>
                    <a:ext uri="{9D8B030D-6E8A-4147-A177-3AD203B41FA5}">
                      <a16:colId xmlns:a16="http://schemas.microsoft.com/office/drawing/2014/main" xmlns="" val="20004"/>
                    </a:ext>
                  </a:extLst>
                </a:gridCol>
                <a:gridCol w="804978">
                  <a:extLst>
                    <a:ext uri="{9D8B030D-6E8A-4147-A177-3AD203B41FA5}">
                      <a16:colId xmlns:a16="http://schemas.microsoft.com/office/drawing/2014/main" xmlns="" val="20005"/>
                    </a:ext>
                  </a:extLst>
                </a:gridCol>
                <a:gridCol w="871271">
                  <a:extLst>
                    <a:ext uri="{9D8B030D-6E8A-4147-A177-3AD203B41FA5}">
                      <a16:colId xmlns:a16="http://schemas.microsoft.com/office/drawing/2014/main" xmlns="" val="20006"/>
                    </a:ext>
                  </a:extLst>
                </a:gridCol>
                <a:gridCol w="757627">
                  <a:extLst>
                    <a:ext uri="{9D8B030D-6E8A-4147-A177-3AD203B41FA5}">
                      <a16:colId xmlns:a16="http://schemas.microsoft.com/office/drawing/2014/main" xmlns="" val="20007"/>
                    </a:ext>
                  </a:extLst>
                </a:gridCol>
                <a:gridCol w="2407833">
                  <a:extLst>
                    <a:ext uri="{9D8B030D-6E8A-4147-A177-3AD203B41FA5}">
                      <a16:colId xmlns:a16="http://schemas.microsoft.com/office/drawing/2014/main" xmlns="" val="20008"/>
                    </a:ext>
                  </a:extLst>
                </a:gridCol>
                <a:gridCol w="2351010">
                  <a:extLst>
                    <a:ext uri="{9D8B030D-6E8A-4147-A177-3AD203B41FA5}">
                      <a16:colId xmlns:a16="http://schemas.microsoft.com/office/drawing/2014/main" xmlns="" val="20009"/>
                    </a:ext>
                  </a:extLst>
                </a:gridCol>
              </a:tblGrid>
              <a:tr h="777699">
                <a:tc>
                  <a:txBody>
                    <a:bodyPr/>
                    <a:lstStyle/>
                    <a:p>
                      <a:pPr algn="ctr" fontAlgn="ctr"/>
                      <a:r>
                        <a:rPr lang="ru-RU" sz="900" b="0" i="0" u="none" strike="noStrike" dirty="0">
                          <a:solidFill>
                            <a:srgbClr val="000000"/>
                          </a:solidFill>
                          <a:latin typeface="Oswald" charset="-52"/>
                        </a:rPr>
                        <a:t>Наименование показателя</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latin typeface="Oswald" charset="-52"/>
                        </a:rPr>
                        <a:t>РЗ</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ПР</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latin typeface="Oswald" charset="-52"/>
                        </a:rPr>
                        <a:t>Утвержденные плановые назначения на 2024 год  (Решение Думы г.Урай от 29.11.2023 года № 88)</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solidFill>
                            <a:srgbClr val="000000"/>
                          </a:solidFill>
                          <a:latin typeface="Oswald" charset="-52"/>
                        </a:rPr>
                        <a:t>Уточненные плановые назначения на 2024 год</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solidFill>
                            <a:srgbClr val="000000"/>
                          </a:solidFill>
                          <a:latin typeface="Oswald" charset="-52"/>
                        </a:rPr>
                        <a:t>Исполнено за 2024 год</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solidFill>
                            <a:srgbClr val="000000"/>
                          </a:solidFill>
                          <a:latin typeface="Oswald" charset="-52"/>
                        </a:rPr>
                        <a:t>% исполнения к первоначально утвержденному плану 2024 года</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solidFill>
                            <a:srgbClr val="000000"/>
                          </a:solidFill>
                          <a:latin typeface="Oswald" charset="-52"/>
                        </a:rPr>
                        <a:t>% исполнения к уточненному плану 2024 года</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solidFill>
                            <a:srgbClr val="1A1A1A"/>
                          </a:solidFill>
                          <a:latin typeface="Oswald" charset="-52"/>
                        </a:rPr>
                        <a:t>Причины отклонения фактического исполнения от первоначально утвержденного плана 2024 года </a:t>
                      </a:r>
                      <a:br>
                        <a:rPr lang="ru-RU" sz="900" b="0" i="0" u="none" strike="noStrike">
                          <a:solidFill>
                            <a:srgbClr val="1A1A1A"/>
                          </a:solidFill>
                          <a:latin typeface="Oswald" charset="-52"/>
                        </a:rPr>
                      </a:br>
                      <a:r>
                        <a:rPr lang="ru-RU" sz="900" b="0" i="0" u="none" strike="noStrike">
                          <a:solidFill>
                            <a:srgbClr val="1A1A1A"/>
                          </a:solidFill>
                          <a:latin typeface="Oswald" charset="-52"/>
                        </a:rPr>
                        <a:t>(менее 95% и более 105% к годовому плану)</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dirty="0">
                          <a:solidFill>
                            <a:srgbClr val="1A1A1A"/>
                          </a:solidFill>
                          <a:latin typeface="Oswald" charset="-52"/>
                        </a:rPr>
                        <a:t>Причины отклонения фактического исполнения от уточненного плана 2024 года</a:t>
                      </a:r>
                      <a:br>
                        <a:rPr lang="ru-RU" sz="900" b="0" i="0" u="none" strike="noStrike" dirty="0">
                          <a:solidFill>
                            <a:srgbClr val="1A1A1A"/>
                          </a:solidFill>
                          <a:latin typeface="Oswald" charset="-52"/>
                        </a:rPr>
                      </a:br>
                      <a:r>
                        <a:rPr lang="ru-RU" sz="900" b="0" i="0" u="none" strike="noStrike" dirty="0">
                          <a:solidFill>
                            <a:srgbClr val="1A1A1A"/>
                          </a:solidFill>
                          <a:latin typeface="Oswald" charset="-52"/>
                        </a:rPr>
                        <a:t>(менее 95% и более 105% к годовому плану)</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0"/>
                  </a:ext>
                </a:extLst>
              </a:tr>
              <a:tr h="86948">
                <a:tc>
                  <a:txBody>
                    <a:bodyPr/>
                    <a:lstStyle/>
                    <a:p>
                      <a:pPr algn="ctr" fontAlgn="ctr"/>
                      <a:r>
                        <a:rPr lang="ru-RU" sz="900" b="0" i="0" u="none" strike="noStrike">
                          <a:solidFill>
                            <a:srgbClr val="000000"/>
                          </a:solidFill>
                          <a:latin typeface="Oswald" charset="-52"/>
                        </a:rPr>
                        <a:t>1</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2</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3</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4</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5</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latin typeface="Oswald" charset="-52"/>
                        </a:rPr>
                        <a:t>6</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7=6/4*100%</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solidFill>
                            <a:srgbClr val="000000"/>
                          </a:solidFill>
                          <a:latin typeface="Oswald" charset="-52"/>
                        </a:rPr>
                        <a:t>8=6/5*100%</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latin typeface="Oswald" charset="-52"/>
                        </a:rPr>
                        <a:t>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115930">
                <a:tc>
                  <a:txBody>
                    <a:bodyPr/>
                    <a:lstStyle/>
                    <a:p>
                      <a:pPr algn="l" fontAlgn="b"/>
                      <a:r>
                        <a:rPr lang="ru-RU" sz="900" b="0" i="0" u="none" strike="noStrike">
                          <a:solidFill>
                            <a:srgbClr val="000000"/>
                          </a:solidFill>
                          <a:latin typeface="Oswald" charset="-52"/>
                        </a:rPr>
                        <a:t>ОБЩЕГОСУДАРСТВЕННЫЕ ВОПРОСЫ</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358 190,5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350 982,3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342 249,4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95,5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97,5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425078">
                <a:tc>
                  <a:txBody>
                    <a:bodyPr/>
                    <a:lstStyle/>
                    <a:p>
                      <a:pPr algn="l" fontAlgn="b"/>
                      <a:r>
                        <a:rPr lang="ru-RU" sz="900" b="0" i="0" u="none" strike="noStrike">
                          <a:solidFill>
                            <a:srgbClr val="000000"/>
                          </a:solidFill>
                          <a:latin typeface="Oswald" charset="-52"/>
                        </a:rPr>
                        <a:t>Функционирование высшего должностного лица субъекта Российской Федерации и муниципального образования</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32 803,4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35 254,3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35 254,3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107,5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100,0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dirty="0">
                          <a:solidFill>
                            <a:srgbClr val="000000"/>
                          </a:solidFill>
                          <a:latin typeface="Oswald" charset="-52"/>
                        </a:rPr>
                        <a:t>Отклонение</a:t>
                      </a:r>
                      <a:r>
                        <a:rPr lang="ru-RU" sz="900" b="0" i="0" u="none" strike="noStrike" baseline="0" dirty="0">
                          <a:solidFill>
                            <a:srgbClr val="000000"/>
                          </a:solidFill>
                          <a:latin typeface="Oswald" charset="-52"/>
                        </a:rPr>
                        <a:t> исполнения к первоначально утвержденному плану обусловлено п</a:t>
                      </a:r>
                      <a:r>
                        <a:rPr lang="ru-RU" sz="900" b="0" i="0" u="none" strike="noStrike" dirty="0">
                          <a:solidFill>
                            <a:srgbClr val="000000"/>
                          </a:solidFill>
                          <a:latin typeface="Oswald" charset="-52"/>
                        </a:rPr>
                        <a:t>олучением из окружного бюджета межбюджетных трансфертов за счет средств резервного фонда Правительства </a:t>
                      </a:r>
                      <a:r>
                        <a:rPr lang="ru-RU" sz="900" b="0" i="0" u="none" strike="noStrike" dirty="0" err="1">
                          <a:solidFill>
                            <a:srgbClr val="000000"/>
                          </a:solidFill>
                          <a:latin typeface="Oswald" charset="-52"/>
                        </a:rPr>
                        <a:t>ХМАО-Югры</a:t>
                      </a:r>
                      <a:r>
                        <a:rPr lang="ru-RU" sz="900" b="0" i="0" u="none" strike="noStrike" dirty="0">
                          <a:solidFill>
                            <a:srgbClr val="000000"/>
                          </a:solidFill>
                          <a:latin typeface="Oswald" charset="-52"/>
                        </a:rPr>
                        <a:t>. Кроме того, выделены дополнительные  ассигнования на выплату главе города в связи с прекращением полномочий.</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415417">
                <a:tc>
                  <a:txBody>
                    <a:bodyPr/>
                    <a:lstStyle/>
                    <a:p>
                      <a:pPr algn="l" fontAlgn="b"/>
                      <a:r>
                        <a:rPr lang="ru-RU" sz="900" b="0" i="0" u="none" strike="noStrike">
                          <a:solidFill>
                            <a:srgbClr val="000000"/>
                          </a:solidFill>
                          <a:latin typeface="Oswald" charset="-52"/>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15 110,1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15 992,0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15 404,6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101,9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96,3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Отклонение</a:t>
                      </a:r>
                      <a:r>
                        <a:rPr lang="ru-RU" sz="900" b="0" i="0" u="none" strike="noStrike" baseline="0" dirty="0">
                          <a:solidFill>
                            <a:srgbClr val="000000"/>
                          </a:solidFill>
                          <a:latin typeface="Oswald" charset="-52"/>
                        </a:rPr>
                        <a:t> исполнения к первоначально утвержденному плану обусловлено </a:t>
                      </a:r>
                      <a:r>
                        <a:rPr lang="ru-RU" sz="900" b="0" i="0" u="none" strike="noStrike" dirty="0">
                          <a:solidFill>
                            <a:srgbClr val="000000"/>
                          </a:solidFill>
                          <a:latin typeface="Oswald" charset="-52"/>
                        </a:rPr>
                        <a:t>дополнительным выделением средств на текущее содержание Контрольно-счетной палаты города Урай (выплата при выходе на пенсию сотрудника)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уточненной сводной бюджетной росписи на год обусловлено сложившейся экономией </a:t>
                      </a:r>
                      <a:r>
                        <a:rPr lang="ru-RU" sz="900" b="0" i="0" u="none" strike="noStrike" dirty="0">
                          <a:solidFill>
                            <a:srgbClr val="000000"/>
                          </a:solidFill>
                          <a:latin typeface="Oswald" charset="-52"/>
                        </a:rPr>
                        <a:t>за счет наличия больничных листов, а также отсутствием выплат с единовременного начисления при выходе на пенсию (изменен механизм начисления выплат на начисления при выходе на пенсию)</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86434">
                <a:tc>
                  <a:txBody>
                    <a:bodyPr/>
                    <a:lstStyle/>
                    <a:p>
                      <a:pPr algn="l" fontAlgn="b"/>
                      <a:r>
                        <a:rPr lang="ru-RU" sz="900" b="0" i="0" u="none" strike="noStrike">
                          <a:solidFill>
                            <a:srgbClr val="000000"/>
                          </a:solidFill>
                          <a:latin typeface="Oswald" charset="-52"/>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226 296,6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231 316,0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230 748,1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102,0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99,8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59404">
                <a:tc>
                  <a:txBody>
                    <a:bodyPr/>
                    <a:lstStyle/>
                    <a:p>
                      <a:pPr algn="l" fontAlgn="b"/>
                      <a:r>
                        <a:rPr lang="ru-RU" sz="900" b="0" i="0" u="none" strike="noStrike">
                          <a:solidFill>
                            <a:srgbClr val="000000"/>
                          </a:solidFill>
                          <a:latin typeface="Oswald" charset="-52"/>
                        </a:rPr>
                        <a:t>Судебная система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4,9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4,9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4,9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299487">
                <a:tc>
                  <a:txBody>
                    <a:bodyPr/>
                    <a:lstStyle/>
                    <a:p>
                      <a:pPr algn="l" fontAlgn="b"/>
                      <a:r>
                        <a:rPr lang="ru-RU" sz="900" b="0" i="0" u="none" strike="noStrike">
                          <a:solidFill>
                            <a:srgbClr val="000000"/>
                          </a:solidFill>
                          <a:latin typeface="Oswald" charset="-52"/>
                        </a:rPr>
                        <a:t>Обеспечение деятельности финансовых, налоговых и таможенных органов и органов финансового (финансово-бюджетного) надзора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45 684,9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46 538,4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46 207,7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101,1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99,3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497534">
                <a:tc>
                  <a:txBody>
                    <a:bodyPr/>
                    <a:lstStyle/>
                    <a:p>
                      <a:pPr algn="l" fontAlgn="b"/>
                      <a:r>
                        <a:rPr lang="ru-RU" sz="900" b="0" i="0" u="none" strike="noStrike">
                          <a:solidFill>
                            <a:srgbClr val="000000"/>
                          </a:solidFill>
                          <a:latin typeface="Oswald" charset="-52"/>
                        </a:rPr>
                        <a:t>Резервные фонды</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7 357,4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6 955,6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 утвержденному плану на год обусловлено перераспределением средств по другим разделам, подразделам функциональной классификации расходов бюджета </a:t>
                      </a:r>
                      <a:endParaRPr lang="ru-RU" sz="900" b="0" i="0" u="none" strike="noStrike" dirty="0">
                        <a:solidFill>
                          <a:srgbClr val="000000"/>
                        </a:solidFill>
                        <a:latin typeface="Oswald" charset="-52"/>
                      </a:endParaRP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Расходование средств резервного фонда администрации города Урай осуществлялось по другим разделам, подразделам функциональной классификации расходов бюджета </a:t>
                      </a:r>
                      <a:endParaRPr lang="ru-RU" sz="900" b="0" i="0" u="none" strike="noStrike" dirty="0">
                        <a:solidFill>
                          <a:srgbClr val="000000"/>
                        </a:solidFill>
                        <a:latin typeface="Oswald" charset="-52"/>
                      </a:endParaRP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280165">
                <a:tc>
                  <a:txBody>
                    <a:bodyPr/>
                    <a:lstStyle/>
                    <a:p>
                      <a:pPr algn="l" fontAlgn="b"/>
                      <a:r>
                        <a:rPr lang="ru-RU" sz="900" b="0" i="0" u="none" strike="noStrike">
                          <a:solidFill>
                            <a:srgbClr val="000000"/>
                          </a:solidFill>
                          <a:latin typeface="Oswald" charset="-52"/>
                        </a:rPr>
                        <a:t>Другие общегосударственные вопросы</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30 933,2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14 921,1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14 629,8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47,3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98,0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 утвержденному плану на год обусловлено п</a:t>
                      </a:r>
                      <a:r>
                        <a:rPr lang="ru-RU" sz="900" b="0" i="0" u="none" strike="noStrike" dirty="0">
                          <a:solidFill>
                            <a:srgbClr val="000000"/>
                          </a:solidFill>
                          <a:latin typeface="Oswald" charset="-52"/>
                        </a:rPr>
                        <a:t>ерераспределением бюджетных ассигнований по результатам проведенного конкурса на предоставление субсидий СОНКО.</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304800" y="152400"/>
            <a:ext cx="8001000" cy="685800"/>
          </a:xfrm>
          <a:prstGeom prst="rect">
            <a:avLst/>
          </a:prstGeom>
          <a:noFill/>
        </p:spPr>
      </p:pic>
      <p:sp>
        <p:nvSpPr>
          <p:cNvPr id="2" name="Прямоугольник 1">
            <a:extLst>
              <a:ext uri="{FF2B5EF4-FFF2-40B4-BE49-F238E27FC236}">
                <a16:creationId xmlns:a16="http://schemas.microsoft.com/office/drawing/2014/main" xmlns="" id="{B86157CD-F2AD-4A0C-B3EF-B29C18068722}"/>
              </a:ext>
            </a:extLst>
          </p:cNvPr>
          <p:cNvSpPr/>
          <p:nvPr/>
        </p:nvSpPr>
        <p:spPr>
          <a:xfrm>
            <a:off x="685800" y="3048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расходов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graphicFrame>
        <p:nvGraphicFramePr>
          <p:cNvPr id="16" name="Таблица 15"/>
          <p:cNvGraphicFramePr>
            <a:graphicFrameLocks noGrp="1"/>
          </p:cNvGraphicFramePr>
          <p:nvPr/>
        </p:nvGraphicFramePr>
        <p:xfrm>
          <a:off x="152401" y="988154"/>
          <a:ext cx="11963398" cy="5809020"/>
        </p:xfrm>
        <a:graphic>
          <a:graphicData uri="http://schemas.openxmlformats.org/drawingml/2006/table">
            <a:tbl>
              <a:tblPr/>
              <a:tblGrid>
                <a:gridCol w="2436243">
                  <a:extLst>
                    <a:ext uri="{9D8B030D-6E8A-4147-A177-3AD203B41FA5}">
                      <a16:colId xmlns:a16="http://schemas.microsoft.com/office/drawing/2014/main" xmlns="" val="20000"/>
                    </a:ext>
                  </a:extLst>
                </a:gridCol>
                <a:gridCol w="362240">
                  <a:extLst>
                    <a:ext uri="{9D8B030D-6E8A-4147-A177-3AD203B41FA5}">
                      <a16:colId xmlns:a16="http://schemas.microsoft.com/office/drawing/2014/main" xmlns="" val="20001"/>
                    </a:ext>
                  </a:extLst>
                </a:gridCol>
                <a:gridCol w="362240">
                  <a:extLst>
                    <a:ext uri="{9D8B030D-6E8A-4147-A177-3AD203B41FA5}">
                      <a16:colId xmlns:a16="http://schemas.microsoft.com/office/drawing/2014/main" xmlns="" val="20002"/>
                    </a:ext>
                  </a:extLst>
                </a:gridCol>
                <a:gridCol w="804978">
                  <a:extLst>
                    <a:ext uri="{9D8B030D-6E8A-4147-A177-3AD203B41FA5}">
                      <a16:colId xmlns:a16="http://schemas.microsoft.com/office/drawing/2014/main" xmlns="" val="20003"/>
                    </a:ext>
                  </a:extLst>
                </a:gridCol>
                <a:gridCol w="804978">
                  <a:extLst>
                    <a:ext uri="{9D8B030D-6E8A-4147-A177-3AD203B41FA5}">
                      <a16:colId xmlns:a16="http://schemas.microsoft.com/office/drawing/2014/main" xmlns="" val="20004"/>
                    </a:ext>
                  </a:extLst>
                </a:gridCol>
                <a:gridCol w="804978">
                  <a:extLst>
                    <a:ext uri="{9D8B030D-6E8A-4147-A177-3AD203B41FA5}">
                      <a16:colId xmlns:a16="http://schemas.microsoft.com/office/drawing/2014/main" xmlns="" val="20005"/>
                    </a:ext>
                  </a:extLst>
                </a:gridCol>
                <a:gridCol w="871271">
                  <a:extLst>
                    <a:ext uri="{9D8B030D-6E8A-4147-A177-3AD203B41FA5}">
                      <a16:colId xmlns:a16="http://schemas.microsoft.com/office/drawing/2014/main" xmlns="" val="20006"/>
                    </a:ext>
                  </a:extLst>
                </a:gridCol>
                <a:gridCol w="757627">
                  <a:extLst>
                    <a:ext uri="{9D8B030D-6E8A-4147-A177-3AD203B41FA5}">
                      <a16:colId xmlns:a16="http://schemas.microsoft.com/office/drawing/2014/main" xmlns="" val="20007"/>
                    </a:ext>
                  </a:extLst>
                </a:gridCol>
                <a:gridCol w="2930044">
                  <a:extLst>
                    <a:ext uri="{9D8B030D-6E8A-4147-A177-3AD203B41FA5}">
                      <a16:colId xmlns:a16="http://schemas.microsoft.com/office/drawing/2014/main" xmlns="" val="20008"/>
                    </a:ext>
                  </a:extLst>
                </a:gridCol>
                <a:gridCol w="1828799">
                  <a:extLst>
                    <a:ext uri="{9D8B030D-6E8A-4147-A177-3AD203B41FA5}">
                      <a16:colId xmlns:a16="http://schemas.microsoft.com/office/drawing/2014/main" xmlns="" val="20009"/>
                    </a:ext>
                  </a:extLst>
                </a:gridCol>
              </a:tblGrid>
              <a:tr h="86948">
                <a:tc>
                  <a:txBody>
                    <a:bodyPr/>
                    <a:lstStyle/>
                    <a:p>
                      <a:pPr algn="ctr" fontAlgn="ctr"/>
                      <a:r>
                        <a:rPr lang="ru-RU" sz="900" b="0" i="0" u="none" strike="noStrike" dirty="0">
                          <a:solidFill>
                            <a:srgbClr val="000000"/>
                          </a:solidFill>
                          <a:latin typeface="Oswald" charset="-52"/>
                        </a:rPr>
                        <a:t>1</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2</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3</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4</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5</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6</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7=6/4*100%</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solidFill>
                            <a:srgbClr val="000000"/>
                          </a:solidFill>
                          <a:latin typeface="Oswald" charset="-52"/>
                        </a:rPr>
                        <a:t>8=6/5*100%</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latin typeface="Oswald" charset="-52"/>
                        </a:rPr>
                        <a:t>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188387">
                <a:tc>
                  <a:txBody>
                    <a:bodyPr/>
                    <a:lstStyle/>
                    <a:p>
                      <a:pPr algn="l" fontAlgn="b"/>
                      <a:r>
                        <a:rPr lang="ru-RU" sz="900" b="0" i="0" u="none" strike="noStrike" dirty="0">
                          <a:solidFill>
                            <a:srgbClr val="000000"/>
                          </a:solidFill>
                          <a:latin typeface="Oswald" charset="-52"/>
                        </a:rPr>
                        <a:t>НАЦИОНАЛЬНАЯ БЕЗОПАСНОСТЬ И ПРАВООХРАНИТЕЛЬНАЯ ДЕЯТЕЛЬНОСТЬ</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03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40 878,1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49 013,2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48 461,6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118,6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98,9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65674">
                <a:tc>
                  <a:txBody>
                    <a:bodyPr/>
                    <a:lstStyle/>
                    <a:p>
                      <a:pPr algn="l" fontAlgn="b"/>
                      <a:r>
                        <a:rPr lang="ru-RU" sz="900" b="0" i="0" u="none" strike="noStrike">
                          <a:solidFill>
                            <a:srgbClr val="000000"/>
                          </a:solidFill>
                          <a:latin typeface="Oswald" charset="-52"/>
                        </a:rPr>
                        <a:t>Органы юстиции</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6 855,6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7 382,5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7 382,5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107,7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r>
                        <a:rPr lang="ru-RU" sz="900" dirty="0">
                          <a:latin typeface="Oswald" charset="-52"/>
                        </a:rPr>
                        <a:t>Отклонение исполнения к первоначально утвержденному плану на год обусловлено у</a:t>
                      </a:r>
                      <a:r>
                        <a:rPr lang="ru-RU" sz="900" b="0" i="0" u="none" strike="noStrike" dirty="0">
                          <a:solidFill>
                            <a:srgbClr val="000000"/>
                          </a:solidFill>
                          <a:latin typeface="Oswald" charset="-52"/>
                        </a:rPr>
                        <a:t>величением ассигнований  на осуществление переданных полномочий РФ на государственную регистрацию актов гражданского состояния.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289826">
                <a:tc>
                  <a:txBody>
                    <a:bodyPr/>
                    <a:lstStyle/>
                    <a:p>
                      <a:pPr algn="l" fontAlgn="b"/>
                      <a:r>
                        <a:rPr lang="ru-RU" sz="900" b="0" i="0" u="none" strike="noStrike">
                          <a:solidFill>
                            <a:srgbClr val="000000"/>
                          </a:solidFill>
                          <a:latin typeface="Oswald" charset="-52"/>
                        </a:rPr>
                        <a:t>Защита населения и территории от чрезвычайных ситуаций природного и техногенного характера, гражданская оборона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55,9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55,9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55,9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b="0" i="0" u="none" strike="noStrike">
                          <a:solidFill>
                            <a:srgbClr val="000000"/>
                          </a:solidFill>
                          <a:latin typeface="Oswald" charset="-52"/>
                        </a:rPr>
                        <a:t> </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289826">
                <a:tc>
                  <a:txBody>
                    <a:bodyPr/>
                    <a:lstStyle/>
                    <a:p>
                      <a:pPr algn="l" fontAlgn="b"/>
                      <a:r>
                        <a:rPr lang="ru-RU" sz="900" b="0" i="0" u="none" strike="noStrike">
                          <a:solidFill>
                            <a:srgbClr val="000000"/>
                          </a:solidFill>
                          <a:latin typeface="Oswald" charset="-52"/>
                        </a:rPr>
                        <a:t>Защита населения и территории от чрезвычайных ситуаций природного и техногенного характера, пожарная безопасность</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30 168,5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35 606,6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35 065,0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116,2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98,5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dirty="0">
                          <a:latin typeface="Oswald" charset="-52"/>
                        </a:rPr>
                        <a:t>Отклонение исполнения к первоначально утвержденному плану на год обусловлено у</a:t>
                      </a:r>
                      <a:r>
                        <a:rPr lang="ru-RU" sz="900" b="0" i="0" u="none" strike="noStrike" dirty="0">
                          <a:solidFill>
                            <a:srgbClr val="000000"/>
                          </a:solidFill>
                          <a:latin typeface="Oswald" charset="-52"/>
                        </a:rPr>
                        <a:t>величением ассигнований на текущее содержание МКУ "ЕДДС" (заработная плата, начисления на оплату труда, программное обеспечение, спасательное оборудование).</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903290">
                <a:tc>
                  <a:txBody>
                    <a:bodyPr/>
                    <a:lstStyle/>
                    <a:p>
                      <a:pPr algn="l" fontAlgn="b"/>
                      <a:r>
                        <a:rPr lang="ru-RU" sz="900" b="0" i="0" u="none" strike="noStrike" dirty="0">
                          <a:solidFill>
                            <a:srgbClr val="000000"/>
                          </a:solidFill>
                          <a:latin typeface="Oswald" charset="-52"/>
                        </a:rPr>
                        <a:t>Другие вопросы в области национальной безопасности и правоохранительной деятельности</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3 798,1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5 968,2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5 958,2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156,9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99,8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dirty="0">
                          <a:latin typeface="Oswald" charset="-52"/>
                        </a:rPr>
                        <a:t>Отклонение исполнения к первоначально утвержденному плану на год обусловлено в</a:t>
                      </a:r>
                      <a:r>
                        <a:rPr lang="ru-RU" sz="900" b="0" i="0" u="none" strike="noStrike" dirty="0">
                          <a:solidFill>
                            <a:srgbClr val="000000"/>
                          </a:solidFill>
                          <a:latin typeface="Oswald" charset="-52"/>
                        </a:rPr>
                        <a:t>ыделением ассигнования на приобретение оборудования для подавления беспилотных летательных аппаратов в целях обеспечения безопасности и антитеррористической защищенности муниципальных объектов города Урай в период проведения городских массовых мероприятий, на оказание услуги по предоставлению облачного видеонаблюдения для объектов, расположенных на территории города Урай в целях развития системы видеонаблюдения «Безопасный город» (увеличение количества камер), системы звукового обеспечения (улица Ленина). </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04015">
                <a:tc>
                  <a:txBody>
                    <a:bodyPr/>
                    <a:lstStyle/>
                    <a:p>
                      <a:pPr algn="l" fontAlgn="b"/>
                      <a:r>
                        <a:rPr lang="ru-RU" sz="900" b="0" i="0" u="none" strike="noStrike">
                          <a:solidFill>
                            <a:srgbClr val="000000"/>
                          </a:solidFill>
                          <a:latin typeface="Oswald" charset="-52"/>
                        </a:rPr>
                        <a:t>НАЦИОНАЛЬНАЯ ЭКОНОМИКА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355 856,8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387 647,0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371 796,0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104,5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95,9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415417">
                <a:tc>
                  <a:txBody>
                    <a:bodyPr/>
                    <a:lstStyle/>
                    <a:p>
                      <a:pPr algn="l" fontAlgn="b"/>
                      <a:r>
                        <a:rPr lang="ru-RU" sz="900" b="0" i="0" u="none" strike="noStrike">
                          <a:solidFill>
                            <a:srgbClr val="000000"/>
                          </a:solidFill>
                          <a:latin typeface="Oswald" charset="-52"/>
                        </a:rPr>
                        <a:t>Общеэкономические вопросы</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18 048,8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17 501,1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17 163,5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95,1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98,1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 утвержденному плану на год обусловлено у</a:t>
                      </a:r>
                      <a:r>
                        <a:rPr lang="ru-RU" sz="900" b="0" i="0" u="none" strike="noStrike" dirty="0">
                          <a:solidFill>
                            <a:srgbClr val="000000"/>
                          </a:solidFill>
                          <a:latin typeface="Oswald" charset="-52"/>
                        </a:rPr>
                        <a:t>меньшением ассигнований на реализацию мероприятия "Содействие улучшению положения на рынке труда не занятых трудовой деятельностью и безработных граждан" (ввиду отсутствия потребности в обеспечении рабочего места и трудоустройства)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270504">
                <a:tc>
                  <a:txBody>
                    <a:bodyPr/>
                    <a:lstStyle/>
                    <a:p>
                      <a:pPr algn="l" fontAlgn="b"/>
                      <a:r>
                        <a:rPr lang="ru-RU" sz="900" b="0" i="0" u="none" strike="noStrike">
                          <a:solidFill>
                            <a:srgbClr val="000000"/>
                          </a:solidFill>
                          <a:latin typeface="Oswald" charset="-52"/>
                        </a:rPr>
                        <a:t>Сельское хозяйство и рыболовство</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41 823,7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35 246,4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35 246,4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84,3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100,0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 утвержденному плану на год обусловлено у</a:t>
                      </a:r>
                      <a:r>
                        <a:rPr lang="ru-RU" sz="900" b="0" i="0" u="none" strike="noStrike" dirty="0">
                          <a:solidFill>
                            <a:srgbClr val="000000"/>
                          </a:solidFill>
                          <a:latin typeface="Oswald" charset="-52"/>
                        </a:rPr>
                        <a:t>меньшением ассигнований в связи со снижением производственных показателей у сельскохозяйственных товаропроизводителей (молоко, молочная продукция).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357452">
                <a:tc>
                  <a:txBody>
                    <a:bodyPr/>
                    <a:lstStyle/>
                    <a:p>
                      <a:pPr algn="l" fontAlgn="b"/>
                      <a:r>
                        <a:rPr lang="ru-RU" sz="900" b="0" i="0" u="none" strike="noStrike">
                          <a:solidFill>
                            <a:srgbClr val="000000"/>
                          </a:solidFill>
                          <a:latin typeface="Oswald" charset="-52"/>
                        </a:rPr>
                        <a:t>Транспорт</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20 943,4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26 924,1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24 122,1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115,2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89,6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 утвержденному плану на год обусловлено в</a:t>
                      </a:r>
                      <a:r>
                        <a:rPr lang="ru-RU" sz="900" b="0" i="0" u="none" strike="noStrike" dirty="0">
                          <a:solidFill>
                            <a:srgbClr val="000000"/>
                          </a:solidFill>
                          <a:latin typeface="Oswald" charset="-52"/>
                        </a:rPr>
                        <a:t>ыделением средств на выполнение работ, связанных с осуществлением регулярных перевозок пассажиров и багажа автомобильным транспортом на городском автобусном маршруте №1 "</a:t>
                      </a:r>
                      <a:r>
                        <a:rPr lang="ru-RU" sz="900" b="0" i="0" u="none" strike="noStrike" dirty="0" err="1">
                          <a:solidFill>
                            <a:srgbClr val="000000"/>
                          </a:solidFill>
                          <a:latin typeface="Oswald" charset="-52"/>
                        </a:rPr>
                        <a:t>Аэропорт-УЭС</a:t>
                      </a:r>
                      <a:r>
                        <a:rPr lang="ru-RU" sz="900" b="0" i="0" u="none" strike="noStrike" dirty="0">
                          <a:solidFill>
                            <a:srgbClr val="000000"/>
                          </a:solidFill>
                          <a:latin typeface="Oswald" charset="-52"/>
                        </a:rPr>
                        <a:t>"</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уточненной сводной бюджетной росписи на год обусловлено о</a:t>
                      </a:r>
                      <a:r>
                        <a:rPr lang="ru-RU" sz="900" b="0" i="0" u="none" strike="noStrike" dirty="0">
                          <a:solidFill>
                            <a:srgbClr val="000000"/>
                          </a:solidFill>
                          <a:latin typeface="Oswald" charset="-52"/>
                        </a:rPr>
                        <a:t>платой по факту выполненных работ. Наличие заключенных договоров (контрактов) со сроком оплаты в 2025 году.</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bl>
          </a:graphicData>
        </a:graphic>
      </p:graphicFrame>
      <p:sp>
        <p:nvSpPr>
          <p:cNvPr id="17" name="Прямоугольник 16"/>
          <p:cNvSpPr/>
          <p:nvPr/>
        </p:nvSpPr>
        <p:spPr>
          <a:xfrm>
            <a:off x="10363200" y="609600"/>
            <a:ext cx="1574470" cy="276999"/>
          </a:xfrm>
          <a:prstGeom prst="rect">
            <a:avLst/>
          </a:prstGeom>
        </p:spPr>
        <p:txBody>
          <a:bodyPr wrap="none">
            <a:spAutoFit/>
          </a:bodyPr>
          <a:lstStyle/>
          <a:p>
            <a:r>
              <a:rPr lang="ru-RU" sz="1200" dirty="0">
                <a:latin typeface="Oswald" charset="-52"/>
              </a:rPr>
              <a:t>(продолжение таблицы)</a:t>
            </a:r>
            <a:endParaRPr lang="ru-RU"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228600" y="76200"/>
            <a:ext cx="7315200" cy="533400"/>
          </a:xfrm>
          <a:prstGeom prst="rect">
            <a:avLst/>
          </a:prstGeom>
          <a:noFill/>
        </p:spPr>
      </p:pic>
      <p:sp>
        <p:nvSpPr>
          <p:cNvPr id="2" name="Прямоугольник 1">
            <a:extLst>
              <a:ext uri="{FF2B5EF4-FFF2-40B4-BE49-F238E27FC236}">
                <a16:creationId xmlns:a16="http://schemas.microsoft.com/office/drawing/2014/main" xmlns="" id="{B86157CD-F2AD-4A0C-B3EF-B29C18068722}"/>
              </a:ext>
            </a:extLst>
          </p:cNvPr>
          <p:cNvSpPr/>
          <p:nvPr/>
        </p:nvSpPr>
        <p:spPr>
          <a:xfrm>
            <a:off x="304800" y="2286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расходов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sp>
        <p:nvSpPr>
          <p:cNvPr id="17" name="Прямоугольник 16"/>
          <p:cNvSpPr/>
          <p:nvPr/>
        </p:nvSpPr>
        <p:spPr>
          <a:xfrm>
            <a:off x="10439400" y="457200"/>
            <a:ext cx="1574470" cy="276999"/>
          </a:xfrm>
          <a:prstGeom prst="rect">
            <a:avLst/>
          </a:prstGeom>
        </p:spPr>
        <p:txBody>
          <a:bodyPr wrap="none">
            <a:spAutoFit/>
          </a:bodyPr>
          <a:lstStyle/>
          <a:p>
            <a:r>
              <a:rPr lang="ru-RU" sz="1200" dirty="0">
                <a:latin typeface="Oswald" charset="-52"/>
              </a:rPr>
              <a:t>(продолжение таблицы)</a:t>
            </a:r>
            <a:endParaRPr lang="ru-RU" sz="1200" dirty="0"/>
          </a:p>
        </p:txBody>
      </p:sp>
      <p:graphicFrame>
        <p:nvGraphicFramePr>
          <p:cNvPr id="6" name="Таблица 5"/>
          <p:cNvGraphicFramePr>
            <a:graphicFrameLocks noGrp="1"/>
          </p:cNvGraphicFramePr>
          <p:nvPr/>
        </p:nvGraphicFramePr>
        <p:xfrm>
          <a:off x="152401" y="838201"/>
          <a:ext cx="11963400" cy="5936520"/>
        </p:xfrm>
        <a:graphic>
          <a:graphicData uri="http://schemas.openxmlformats.org/drawingml/2006/table">
            <a:tbl>
              <a:tblPr/>
              <a:tblGrid>
                <a:gridCol w="2362199">
                  <a:extLst>
                    <a:ext uri="{9D8B030D-6E8A-4147-A177-3AD203B41FA5}">
                      <a16:colId xmlns:a16="http://schemas.microsoft.com/office/drawing/2014/main" xmlns="" val="20000"/>
                    </a:ext>
                  </a:extLst>
                </a:gridCol>
                <a:gridCol w="381000">
                  <a:extLst>
                    <a:ext uri="{9D8B030D-6E8A-4147-A177-3AD203B41FA5}">
                      <a16:colId xmlns:a16="http://schemas.microsoft.com/office/drawing/2014/main" xmlns="" val="20001"/>
                    </a:ext>
                  </a:extLst>
                </a:gridCol>
                <a:gridCol w="417526">
                  <a:extLst>
                    <a:ext uri="{9D8B030D-6E8A-4147-A177-3AD203B41FA5}">
                      <a16:colId xmlns:a16="http://schemas.microsoft.com/office/drawing/2014/main" xmlns="" val="20002"/>
                    </a:ext>
                  </a:extLst>
                </a:gridCol>
                <a:gridCol w="725474">
                  <a:extLst>
                    <a:ext uri="{9D8B030D-6E8A-4147-A177-3AD203B41FA5}">
                      <a16:colId xmlns:a16="http://schemas.microsoft.com/office/drawing/2014/main" xmlns="" val="20003"/>
                    </a:ext>
                  </a:extLst>
                </a:gridCol>
                <a:gridCol w="838200">
                  <a:extLst>
                    <a:ext uri="{9D8B030D-6E8A-4147-A177-3AD203B41FA5}">
                      <a16:colId xmlns:a16="http://schemas.microsoft.com/office/drawing/2014/main" xmlns="" val="20004"/>
                    </a:ext>
                  </a:extLst>
                </a:gridCol>
                <a:gridCol w="685800">
                  <a:extLst>
                    <a:ext uri="{9D8B030D-6E8A-4147-A177-3AD203B41FA5}">
                      <a16:colId xmlns:a16="http://schemas.microsoft.com/office/drawing/2014/main" xmlns="" val="20005"/>
                    </a:ext>
                  </a:extLst>
                </a:gridCol>
                <a:gridCol w="762000">
                  <a:extLst>
                    <a:ext uri="{9D8B030D-6E8A-4147-A177-3AD203B41FA5}">
                      <a16:colId xmlns:a16="http://schemas.microsoft.com/office/drawing/2014/main" xmlns="" val="20006"/>
                    </a:ext>
                  </a:extLst>
                </a:gridCol>
                <a:gridCol w="685800">
                  <a:extLst>
                    <a:ext uri="{9D8B030D-6E8A-4147-A177-3AD203B41FA5}">
                      <a16:colId xmlns:a16="http://schemas.microsoft.com/office/drawing/2014/main" xmlns="" val="20007"/>
                    </a:ext>
                  </a:extLst>
                </a:gridCol>
                <a:gridCol w="2754392">
                  <a:extLst>
                    <a:ext uri="{9D8B030D-6E8A-4147-A177-3AD203B41FA5}">
                      <a16:colId xmlns:a16="http://schemas.microsoft.com/office/drawing/2014/main" xmlns="" val="20008"/>
                    </a:ext>
                  </a:extLst>
                </a:gridCol>
                <a:gridCol w="2351009">
                  <a:extLst>
                    <a:ext uri="{9D8B030D-6E8A-4147-A177-3AD203B41FA5}">
                      <a16:colId xmlns:a16="http://schemas.microsoft.com/office/drawing/2014/main" xmlns="" val="20009"/>
                    </a:ext>
                  </a:extLst>
                </a:gridCol>
              </a:tblGrid>
              <a:tr h="137782">
                <a:tc>
                  <a:txBody>
                    <a:bodyPr/>
                    <a:lstStyle/>
                    <a:p>
                      <a:pPr algn="ctr" fontAlgn="ctr"/>
                      <a:r>
                        <a:rPr lang="ru-RU" sz="900" b="0" i="0" u="none" strike="noStrike" dirty="0">
                          <a:solidFill>
                            <a:srgbClr val="000000"/>
                          </a:solidFill>
                          <a:latin typeface="Oswald" charset="-52"/>
                        </a:rPr>
                        <a:t>1</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latin typeface="Oswald" charset="-52"/>
                        </a:rPr>
                        <a:t>2</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3</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4</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5</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6</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7=6/4*100%</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solidFill>
                            <a:srgbClr val="000000"/>
                          </a:solidFill>
                          <a:latin typeface="Oswald" charset="-52"/>
                        </a:rPr>
                        <a:t>8=6/5*100%</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latin typeface="Oswald" charset="-52"/>
                        </a:rPr>
                        <a:t>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936351">
                <a:tc>
                  <a:txBody>
                    <a:bodyPr/>
                    <a:lstStyle/>
                    <a:p>
                      <a:pPr algn="l" fontAlgn="b"/>
                      <a:r>
                        <a:rPr lang="ru-RU" sz="900" b="0" i="0" u="none" strike="noStrike">
                          <a:solidFill>
                            <a:srgbClr val="000000"/>
                          </a:solidFill>
                          <a:latin typeface="Oswald" charset="-52"/>
                        </a:rPr>
                        <a:t>Дорожное хозяйство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161 995,3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191 962,0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179 832,0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111,0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93,7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первоначальному утвержденному плану на год обусловлено ув</a:t>
                      </a:r>
                      <a:r>
                        <a:rPr lang="ru-RU" sz="900" b="0" i="0" u="none" strike="noStrike" dirty="0">
                          <a:solidFill>
                            <a:srgbClr val="000000"/>
                          </a:solidFill>
                          <a:latin typeface="Oswald" charset="-52"/>
                        </a:rPr>
                        <a:t>еличением ассигнований на содержание автомобильных дорог общего пользования и искусственных сооружений на них (заключение МК на погрузку, перевозку и размещение снежных масс). Выделены средства на выполнение корректировки ПСД объект "Объездная автомобильная дорога г.Урай" (переходящие БО 2023 года).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уточненной сводной бюджетной росписи на год обусловлено о</a:t>
                      </a:r>
                      <a:r>
                        <a:rPr lang="ru-RU" sz="900" b="0" i="0" u="none" strike="noStrike" dirty="0">
                          <a:solidFill>
                            <a:srgbClr val="000000"/>
                          </a:solidFill>
                          <a:latin typeface="Oswald" charset="-52"/>
                        </a:rPr>
                        <a:t>платой по факту выполненных работ. Наличие заключенных договоров (контрактов) со сроком оплаты в 2025 году.</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1468731">
                <a:tc>
                  <a:txBody>
                    <a:bodyPr/>
                    <a:lstStyle/>
                    <a:p>
                      <a:pPr algn="l" fontAlgn="b"/>
                      <a:r>
                        <a:rPr lang="ru-RU" sz="900" b="0" i="0" u="none" strike="noStrike" dirty="0">
                          <a:solidFill>
                            <a:srgbClr val="000000"/>
                          </a:solidFill>
                          <a:latin typeface="Oswald" charset="-52"/>
                        </a:rPr>
                        <a:t>Связь и информатика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10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5 057,6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8 501,5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8 501,5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168,1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100,0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dirty="0">
                          <a:latin typeface="Oswald" charset="-52"/>
                        </a:rPr>
                        <a:t>Отклонение исполнения к первоначальному утвержденному плану на год обусловлено н</a:t>
                      </a:r>
                      <a:r>
                        <a:rPr lang="ru-RU" sz="900" b="0" i="0" u="none" strike="noStrike" dirty="0">
                          <a:solidFill>
                            <a:srgbClr val="000000"/>
                          </a:solidFill>
                          <a:latin typeface="Oswald" charset="-52"/>
                        </a:rPr>
                        <a:t>аличием заключенных договоров (контрактов) по оказанию услуг по подготовке и размещению информационных материалов о деятельности МО (о социально-экономическом и культурном развитии МО, о развитии его общественной инфраструктуры и иной официальной информации) со сроком оплаты в 2024 году. Выделены ассигнования на аттестацию объектов информатизации на соответствие требованиям по безопасности (ДСП). Получение гранта ОБ по результатам конкурса "Лучший муниципалитет по цифровой трансформации".</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37782">
                <a:tc>
                  <a:txBody>
                    <a:bodyPr/>
                    <a:lstStyle/>
                    <a:p>
                      <a:pPr algn="l" fontAlgn="b"/>
                      <a:r>
                        <a:rPr lang="ru-RU" sz="900" b="0" i="0" u="none" strike="noStrike">
                          <a:solidFill>
                            <a:srgbClr val="000000"/>
                          </a:solidFill>
                          <a:latin typeface="Oswald" charset="-52"/>
                        </a:rPr>
                        <a:t>Другие вопросы в области национальной экономики</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107 988,0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107 511,9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106 930,5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99,0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99,5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137782">
                <a:tc>
                  <a:txBody>
                    <a:bodyPr/>
                    <a:lstStyle/>
                    <a:p>
                      <a:pPr algn="l" fontAlgn="b"/>
                      <a:r>
                        <a:rPr lang="ru-RU" sz="900" b="0" i="0" u="none" strike="noStrike">
                          <a:solidFill>
                            <a:srgbClr val="000000"/>
                          </a:solidFill>
                          <a:latin typeface="Oswald" charset="-52"/>
                        </a:rPr>
                        <a:t>ЖИЛИЩНО-КОММУНАЛЬНОЕ ХОЗЯЙСТВО</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568 550,4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1 054 539,2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953 297,0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167,7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936351">
                <a:tc>
                  <a:txBody>
                    <a:bodyPr/>
                    <a:lstStyle/>
                    <a:p>
                      <a:pPr algn="l" fontAlgn="b"/>
                      <a:r>
                        <a:rPr lang="ru-RU" sz="900" b="0" i="0" u="none" strike="noStrike">
                          <a:solidFill>
                            <a:srgbClr val="000000"/>
                          </a:solidFill>
                          <a:latin typeface="Oswald" charset="-52"/>
                        </a:rPr>
                        <a:t>Жилищное хозяйство</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82 925,2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326 793,1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296 792,5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357,9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90,8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dirty="0">
                          <a:latin typeface="Oswald" charset="-52"/>
                        </a:rPr>
                        <a:t>Отклонение исполнения к первоначальному утвержденному плану на год обусловлено у</a:t>
                      </a:r>
                      <a:r>
                        <a:rPr lang="ru-RU" sz="900" b="0" i="0" u="none" strike="noStrike" dirty="0">
                          <a:solidFill>
                            <a:srgbClr val="000000"/>
                          </a:solidFill>
                          <a:latin typeface="Oswald" charset="-52"/>
                        </a:rPr>
                        <a:t>величением годового объема субсидии ОБ под фактическую потребность в рамках реализации муниципальным образованием полномочий в области строительства и жилищных отношений (приобретение жилья, выплата возмещения за жилые помещения) (единая субсидия).</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dirty="0">
                          <a:latin typeface="Oswald" charset="-52"/>
                        </a:rPr>
                        <a:t>Отклонение исполнения к уточненной сводной бюджетной росписи на год обусловлено</a:t>
                      </a:r>
                      <a:r>
                        <a:rPr lang="ru-RU" sz="900" b="0" i="0" u="none" strike="noStrike" dirty="0">
                          <a:solidFill>
                            <a:srgbClr val="000000"/>
                          </a:solidFill>
                          <a:latin typeface="Oswald" charset="-52"/>
                        </a:rPr>
                        <a:t> отсутствием дополнительного выделения денежных средств из бюджета автономного округа на приобретение квартир в муниципальную собственность. Остаток средств был предусмотрен для обеспечении доли </a:t>
                      </a:r>
                      <a:r>
                        <a:rPr lang="ru-RU" sz="900" b="0" i="0" u="none" strike="noStrike" dirty="0" err="1">
                          <a:solidFill>
                            <a:srgbClr val="000000"/>
                          </a:solidFill>
                          <a:latin typeface="Oswald" charset="-52"/>
                        </a:rPr>
                        <a:t>софинансирования</a:t>
                      </a:r>
                      <a:r>
                        <a:rPr lang="ru-RU" sz="900" b="0" i="0" u="none" strike="noStrike" dirty="0">
                          <a:solidFill>
                            <a:srgbClr val="000000"/>
                          </a:solidFill>
                          <a:latin typeface="Oswald" charset="-52"/>
                        </a:rPr>
                        <a:t> местного бюджета.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670162">
                <a:tc>
                  <a:txBody>
                    <a:bodyPr/>
                    <a:lstStyle/>
                    <a:p>
                      <a:pPr algn="l" fontAlgn="b"/>
                      <a:r>
                        <a:rPr lang="ru-RU" sz="900" b="0" i="0" u="none" strike="noStrike">
                          <a:solidFill>
                            <a:srgbClr val="000000"/>
                          </a:solidFill>
                          <a:latin typeface="Oswald" charset="-52"/>
                        </a:rPr>
                        <a:t>Коммунальное хозяйство</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191 139,2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226 305,4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189 984,8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99,4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84,0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уточненной сводной бюджетной росписи на год обусловлено </a:t>
                      </a:r>
                      <a:r>
                        <a:rPr lang="ru-RU" sz="900" b="0" i="0" u="none" strike="noStrike" dirty="0">
                          <a:solidFill>
                            <a:srgbClr val="000000"/>
                          </a:solidFill>
                          <a:latin typeface="Oswald" charset="-52"/>
                        </a:rPr>
                        <a:t>проведением оплаты по факту выполненных работ. Наличие заключенных (переходящих) договоров (контрактов) со сроком выполнения и оплаты в 2025 году.</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1366258">
                <a:tc>
                  <a:txBody>
                    <a:bodyPr/>
                    <a:lstStyle/>
                    <a:p>
                      <a:pPr algn="l" fontAlgn="b"/>
                      <a:r>
                        <a:rPr lang="ru-RU" sz="900" b="0" i="0" u="none" strike="noStrike">
                          <a:solidFill>
                            <a:srgbClr val="000000"/>
                          </a:solidFill>
                          <a:latin typeface="Oswald" charset="-52"/>
                        </a:rPr>
                        <a:t>Благоустройство</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154 605,2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355 856,7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325 729,1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210,7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91,5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В рамках Соглашения о сотрудничестве между Правительством ХМАО–</a:t>
                      </a:r>
                      <a:r>
                        <a:rPr lang="ru-RU" sz="900" b="0" i="0" u="none" strike="noStrike" dirty="0" err="1">
                          <a:solidFill>
                            <a:srgbClr val="000000"/>
                          </a:solidFill>
                          <a:latin typeface="Oswald" charset="-52"/>
                        </a:rPr>
                        <a:t>Югры</a:t>
                      </a:r>
                      <a:r>
                        <a:rPr lang="ru-RU" sz="900" b="0" i="0" u="none" strike="noStrike" dirty="0">
                          <a:solidFill>
                            <a:srgbClr val="000000"/>
                          </a:solidFill>
                          <a:latin typeface="Oswald" charset="-52"/>
                        </a:rPr>
                        <a:t> и ПАО Нефтяная компания "ЛУКОЙЛ" выделены средства на выполнение работ по комплексному благоустройству территории "Историко-мемориальный комплекс" (1 этап). Выделены средства на проведение работ по увековечиванию памяти защитников Отечества объект "Благоустройство зоны захоронения с установкой мемориала памяти на кладбище №4", на </a:t>
                      </a:r>
                      <a:r>
                        <a:rPr lang="ru-RU" sz="900" b="0" i="0" u="none" strike="noStrike" dirty="0" err="1">
                          <a:solidFill>
                            <a:srgbClr val="000000"/>
                          </a:solidFill>
                          <a:latin typeface="Oswald" charset="-52"/>
                        </a:rPr>
                        <a:t>ПИРы</a:t>
                      </a:r>
                      <a:r>
                        <a:rPr lang="ru-RU" sz="900" b="0" i="0" u="none" strike="noStrike" dirty="0">
                          <a:solidFill>
                            <a:srgbClr val="000000"/>
                          </a:solidFill>
                          <a:latin typeface="Oswald" charset="-52"/>
                        </a:rPr>
                        <a:t> объект "Обустройство кладбища №2 в г.Урай", доп.ассигнования на организацию содержания объектов благоустройства.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уточненной сводной бюджетной росписи на год обусловлено проведением оплаты</a:t>
                      </a:r>
                      <a:r>
                        <a:rPr lang="ru-RU" sz="900" b="0" i="0" u="none" strike="noStrike" dirty="0">
                          <a:solidFill>
                            <a:srgbClr val="000000"/>
                          </a:solidFill>
                          <a:latin typeface="Oswald" charset="-52"/>
                        </a:rPr>
                        <a:t> по факту выполненных работ. Наличие заключенных (переходящих) договоров (контрактов) со сроком выполнения и оплаты в 2025 году.</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304800" y="0"/>
            <a:ext cx="7391400" cy="609600"/>
          </a:xfrm>
          <a:prstGeom prst="rect">
            <a:avLst/>
          </a:prstGeom>
          <a:noFill/>
        </p:spPr>
      </p:pic>
      <p:sp>
        <p:nvSpPr>
          <p:cNvPr id="2" name="Прямоугольник 1">
            <a:extLst>
              <a:ext uri="{FF2B5EF4-FFF2-40B4-BE49-F238E27FC236}">
                <a16:creationId xmlns:a16="http://schemas.microsoft.com/office/drawing/2014/main" xmlns="" id="{B86157CD-F2AD-4A0C-B3EF-B29C18068722}"/>
              </a:ext>
            </a:extLst>
          </p:cNvPr>
          <p:cNvSpPr/>
          <p:nvPr/>
        </p:nvSpPr>
        <p:spPr>
          <a:xfrm>
            <a:off x="304800" y="1524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расходов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sp>
        <p:nvSpPr>
          <p:cNvPr id="17" name="Прямоугольник 16"/>
          <p:cNvSpPr/>
          <p:nvPr/>
        </p:nvSpPr>
        <p:spPr>
          <a:xfrm>
            <a:off x="10439400" y="457200"/>
            <a:ext cx="1574470" cy="276999"/>
          </a:xfrm>
          <a:prstGeom prst="rect">
            <a:avLst/>
          </a:prstGeom>
        </p:spPr>
        <p:txBody>
          <a:bodyPr wrap="none">
            <a:spAutoFit/>
          </a:bodyPr>
          <a:lstStyle/>
          <a:p>
            <a:r>
              <a:rPr lang="ru-RU" sz="1200" dirty="0">
                <a:latin typeface="Oswald" charset="-52"/>
              </a:rPr>
              <a:t>(продолжение таблицы)</a:t>
            </a:r>
            <a:endParaRPr lang="ru-RU" sz="1200" dirty="0"/>
          </a:p>
        </p:txBody>
      </p:sp>
      <p:graphicFrame>
        <p:nvGraphicFramePr>
          <p:cNvPr id="7" name="Таблица 6"/>
          <p:cNvGraphicFramePr>
            <a:graphicFrameLocks noGrp="1"/>
          </p:cNvGraphicFramePr>
          <p:nvPr/>
        </p:nvGraphicFramePr>
        <p:xfrm>
          <a:off x="-2" y="762000"/>
          <a:ext cx="12039600" cy="6088170"/>
        </p:xfrm>
        <a:graphic>
          <a:graphicData uri="http://schemas.openxmlformats.org/drawingml/2006/table">
            <a:tbl>
              <a:tblPr/>
              <a:tblGrid>
                <a:gridCol w="2451760">
                  <a:extLst>
                    <a:ext uri="{9D8B030D-6E8A-4147-A177-3AD203B41FA5}">
                      <a16:colId xmlns:a16="http://schemas.microsoft.com/office/drawing/2014/main" xmlns="" val="20000"/>
                    </a:ext>
                  </a:extLst>
                </a:gridCol>
                <a:gridCol w="364547">
                  <a:extLst>
                    <a:ext uri="{9D8B030D-6E8A-4147-A177-3AD203B41FA5}">
                      <a16:colId xmlns:a16="http://schemas.microsoft.com/office/drawing/2014/main" xmlns="" val="20001"/>
                    </a:ext>
                  </a:extLst>
                </a:gridCol>
                <a:gridCol w="364547">
                  <a:extLst>
                    <a:ext uri="{9D8B030D-6E8A-4147-A177-3AD203B41FA5}">
                      <a16:colId xmlns:a16="http://schemas.microsoft.com/office/drawing/2014/main" xmlns="" val="20002"/>
                    </a:ext>
                  </a:extLst>
                </a:gridCol>
                <a:gridCol w="810106">
                  <a:extLst>
                    <a:ext uri="{9D8B030D-6E8A-4147-A177-3AD203B41FA5}">
                      <a16:colId xmlns:a16="http://schemas.microsoft.com/office/drawing/2014/main" xmlns="" val="20003"/>
                    </a:ext>
                  </a:extLst>
                </a:gridCol>
                <a:gridCol w="810106">
                  <a:extLst>
                    <a:ext uri="{9D8B030D-6E8A-4147-A177-3AD203B41FA5}">
                      <a16:colId xmlns:a16="http://schemas.microsoft.com/office/drawing/2014/main" xmlns="" val="20004"/>
                    </a:ext>
                  </a:extLst>
                </a:gridCol>
                <a:gridCol w="810106">
                  <a:extLst>
                    <a:ext uri="{9D8B030D-6E8A-4147-A177-3AD203B41FA5}">
                      <a16:colId xmlns:a16="http://schemas.microsoft.com/office/drawing/2014/main" xmlns="" val="20005"/>
                    </a:ext>
                  </a:extLst>
                </a:gridCol>
                <a:gridCol w="640161">
                  <a:extLst>
                    <a:ext uri="{9D8B030D-6E8A-4147-A177-3AD203B41FA5}">
                      <a16:colId xmlns:a16="http://schemas.microsoft.com/office/drawing/2014/main" xmlns="" val="20006"/>
                    </a:ext>
                  </a:extLst>
                </a:gridCol>
                <a:gridCol w="694592">
                  <a:extLst>
                    <a:ext uri="{9D8B030D-6E8A-4147-A177-3AD203B41FA5}">
                      <a16:colId xmlns:a16="http://schemas.microsoft.com/office/drawing/2014/main" xmlns="" val="20007"/>
                    </a:ext>
                  </a:extLst>
                </a:gridCol>
                <a:gridCol w="2727691">
                  <a:extLst>
                    <a:ext uri="{9D8B030D-6E8A-4147-A177-3AD203B41FA5}">
                      <a16:colId xmlns:a16="http://schemas.microsoft.com/office/drawing/2014/main" xmlns="" val="20008"/>
                    </a:ext>
                  </a:extLst>
                </a:gridCol>
                <a:gridCol w="2365984">
                  <a:extLst>
                    <a:ext uri="{9D8B030D-6E8A-4147-A177-3AD203B41FA5}">
                      <a16:colId xmlns:a16="http://schemas.microsoft.com/office/drawing/2014/main" xmlns="" val="20009"/>
                    </a:ext>
                  </a:extLst>
                </a:gridCol>
              </a:tblGrid>
              <a:tr h="86948">
                <a:tc>
                  <a:txBody>
                    <a:bodyPr/>
                    <a:lstStyle/>
                    <a:p>
                      <a:pPr algn="ctr" fontAlgn="ctr"/>
                      <a:r>
                        <a:rPr lang="ru-RU" sz="900" b="0" i="0" u="none" strike="noStrike" dirty="0">
                          <a:solidFill>
                            <a:srgbClr val="000000"/>
                          </a:solidFill>
                          <a:latin typeface="Oswald" charset="-52"/>
                        </a:rPr>
                        <a:t>1</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2</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3</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4</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5</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6</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a:solidFill>
                            <a:srgbClr val="000000"/>
                          </a:solidFill>
                          <a:latin typeface="Oswald" charset="-52"/>
                        </a:rPr>
                        <a:t>7=6/4*100%</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900" b="0" i="0" u="none" strike="noStrike">
                          <a:solidFill>
                            <a:srgbClr val="000000"/>
                          </a:solidFill>
                          <a:latin typeface="Oswald" charset="-52"/>
                        </a:rPr>
                        <a:t>8=6/5*100%</a:t>
                      </a:r>
                    </a:p>
                  </a:txBody>
                  <a:tcPr marL="4830" marR="4830" marT="483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900" b="0" i="0" u="none" strike="noStrike">
                          <a:solidFill>
                            <a:srgbClr val="000000"/>
                          </a:solidFill>
                          <a:latin typeface="Oswald" charset="-52"/>
                        </a:rPr>
                        <a:t>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256013">
                <a:tc>
                  <a:txBody>
                    <a:bodyPr/>
                    <a:lstStyle/>
                    <a:p>
                      <a:pPr algn="l" fontAlgn="b"/>
                      <a:r>
                        <a:rPr lang="ru-RU" sz="900" b="0" i="0" u="none" strike="noStrike" dirty="0">
                          <a:solidFill>
                            <a:srgbClr val="000000"/>
                          </a:solidFill>
                          <a:latin typeface="Oswald" charset="-52"/>
                        </a:rPr>
                        <a:t>Другие вопросы в области жилищно-коммунального хозяйства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139 880,8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145 584,0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140 790,6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96,7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Наличие заключенных (переходящих) договоров (контрактов) со сроком выполнения и оплаты в 2025 году.</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104015">
                <a:tc>
                  <a:txBody>
                    <a:bodyPr/>
                    <a:lstStyle/>
                    <a:p>
                      <a:pPr algn="l" fontAlgn="b"/>
                      <a:r>
                        <a:rPr lang="ru-RU" sz="900" b="0" i="0" u="none" strike="noStrike">
                          <a:solidFill>
                            <a:srgbClr val="000000"/>
                          </a:solidFill>
                          <a:latin typeface="Oswald" charset="-52"/>
                        </a:rPr>
                        <a:t>ОХРАНА ОКРУЖАЮЩЕЙ СРЕДЫ</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2 227,8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4 391,9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4 173,1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187,3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95,0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595110">
                <a:tc>
                  <a:txBody>
                    <a:bodyPr/>
                    <a:lstStyle/>
                    <a:p>
                      <a:pPr algn="l" fontAlgn="b"/>
                      <a:r>
                        <a:rPr lang="ru-RU" sz="900" b="0" i="0" u="none" strike="noStrike">
                          <a:solidFill>
                            <a:srgbClr val="000000"/>
                          </a:solidFill>
                          <a:latin typeface="Oswald" charset="-52"/>
                        </a:rPr>
                        <a:t>Другие вопросы в области охраны окружающей среды</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2 227,8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4 391,9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4 173,1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187,3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95,0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первоначальному утвержденному плану на год обусловлено в</a:t>
                      </a:r>
                      <a:r>
                        <a:rPr lang="ru-RU" sz="900" b="0" i="0" u="none" strike="noStrike" dirty="0">
                          <a:solidFill>
                            <a:srgbClr val="000000"/>
                          </a:solidFill>
                          <a:latin typeface="Oswald" charset="-52"/>
                        </a:rPr>
                        <a:t>ыделением средства на выполнение услуг по ликвидации мест несанкционированного размещения отходов на территории города Урай, на оплату переходящих контрактов 2023 года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Наличие заключенных (переходящих) договоров (контрактов) со сроком выполнения и оплаты в 2025 году.</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96609">
                <a:tc>
                  <a:txBody>
                    <a:bodyPr/>
                    <a:lstStyle/>
                    <a:p>
                      <a:pPr algn="l" fontAlgn="b"/>
                      <a:r>
                        <a:rPr lang="ru-RU" sz="900" b="0" i="0" u="none" strike="noStrike">
                          <a:solidFill>
                            <a:srgbClr val="000000"/>
                          </a:solidFill>
                          <a:latin typeface="Oswald" charset="-52"/>
                        </a:rPr>
                        <a:t>ОБРАЗОВАНИЕ</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3 306 819,8</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4 377 708,5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3 981 253,1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120,4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90,9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33300">
                <a:tc>
                  <a:txBody>
                    <a:bodyPr/>
                    <a:lstStyle/>
                    <a:p>
                      <a:pPr algn="l" fontAlgn="b"/>
                      <a:r>
                        <a:rPr lang="ru-RU" sz="900" b="0" i="0" u="none" strike="noStrike">
                          <a:solidFill>
                            <a:srgbClr val="000000"/>
                          </a:solidFill>
                          <a:latin typeface="Oswald" charset="-52"/>
                        </a:rPr>
                        <a:t>Дошкольное образование</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754 363,0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813 736,1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810 485,3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107,4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99,6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первоначальному утвержденному плану на год обусловлено у</a:t>
                      </a:r>
                      <a:r>
                        <a:rPr lang="ru-RU" sz="900" b="0" i="0" u="none" strike="noStrike" dirty="0">
                          <a:solidFill>
                            <a:srgbClr val="000000"/>
                          </a:solidFill>
                          <a:latin typeface="Oswald" charset="-52"/>
                        </a:rPr>
                        <a:t>величением ассигнований для обеспечения </a:t>
                      </a:r>
                      <a:r>
                        <a:rPr lang="ru-RU" sz="900" b="0" i="0" u="none" strike="noStrike" dirty="0" err="1">
                          <a:solidFill>
                            <a:srgbClr val="000000"/>
                          </a:solidFill>
                          <a:latin typeface="Oswald" charset="-52"/>
                        </a:rPr>
                        <a:t>гос.гарантий</a:t>
                      </a:r>
                      <a:r>
                        <a:rPr lang="ru-RU" sz="900" b="0" i="0" u="none" strike="noStrike" dirty="0">
                          <a:solidFill>
                            <a:srgbClr val="000000"/>
                          </a:solidFill>
                          <a:latin typeface="Oswald" charset="-52"/>
                        </a:rPr>
                        <a:t> в области образования в связи с увеличением с  01.07.2024 нормативов расходов на содержание 1 ребенка в дошкольных организациях.</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700412">
                <a:tc>
                  <a:txBody>
                    <a:bodyPr/>
                    <a:lstStyle/>
                    <a:p>
                      <a:pPr algn="l" fontAlgn="b"/>
                      <a:r>
                        <a:rPr lang="ru-RU" sz="900" b="0" i="0" u="none" strike="noStrike">
                          <a:solidFill>
                            <a:srgbClr val="000000"/>
                          </a:solidFill>
                          <a:latin typeface="Oswald" charset="-52"/>
                        </a:rPr>
                        <a:t>Общее образование</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2 296 534,4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3 317 016,2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2 925 457,7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127,4</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88,2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первоначальному утвержденному плану на год обусловлено у</a:t>
                      </a:r>
                      <a:r>
                        <a:rPr lang="ru-RU" sz="900" b="0" i="0" u="none" strike="noStrike" dirty="0">
                          <a:solidFill>
                            <a:srgbClr val="000000"/>
                          </a:solidFill>
                          <a:latin typeface="Oswald" charset="-52"/>
                        </a:rPr>
                        <a:t>величением сметной стоимости строительства объекта  «Средняя школа в мкр.1А (Общеобразовательная организация с универсальной </a:t>
                      </a:r>
                      <a:r>
                        <a:rPr lang="ru-RU" sz="900" b="0" i="0" u="none" strike="noStrike" dirty="0" err="1">
                          <a:solidFill>
                            <a:srgbClr val="000000"/>
                          </a:solidFill>
                          <a:latin typeface="Oswald" charset="-52"/>
                        </a:rPr>
                        <a:t>безбарьерной</a:t>
                      </a:r>
                      <a:r>
                        <a:rPr lang="ru-RU" sz="900" b="0" i="0" u="none" strike="noStrike" dirty="0">
                          <a:solidFill>
                            <a:srgbClr val="000000"/>
                          </a:solidFill>
                          <a:latin typeface="Oswald" charset="-52"/>
                        </a:rPr>
                        <a:t> средой)» на 900 мест в связи с получением заключения  </a:t>
                      </a:r>
                      <a:r>
                        <a:rPr lang="ru-RU" sz="900" b="0" i="0" u="none" strike="noStrike" dirty="0" err="1">
                          <a:solidFill>
                            <a:srgbClr val="000000"/>
                          </a:solidFill>
                          <a:latin typeface="Oswald" charset="-52"/>
                        </a:rPr>
                        <a:t>гос.экспертизы</a:t>
                      </a:r>
                      <a:r>
                        <a:rPr lang="ru-RU" sz="900" b="0" i="0" u="none" strike="noStrike" dirty="0">
                          <a:solidFill>
                            <a:srgbClr val="000000"/>
                          </a:solidFill>
                          <a:latin typeface="Oswald" charset="-52"/>
                        </a:rPr>
                        <a:t>. Увеличение ассигнований для обеспечения </a:t>
                      </a:r>
                      <a:r>
                        <a:rPr lang="ru-RU" sz="900" b="0" i="0" u="none" strike="noStrike" dirty="0" err="1">
                          <a:solidFill>
                            <a:srgbClr val="000000"/>
                          </a:solidFill>
                          <a:latin typeface="Oswald" charset="-52"/>
                        </a:rPr>
                        <a:t>гос.гарантий</a:t>
                      </a:r>
                      <a:r>
                        <a:rPr lang="ru-RU" sz="900" b="0" i="0" u="none" strike="noStrike" dirty="0">
                          <a:solidFill>
                            <a:srgbClr val="000000"/>
                          </a:solidFill>
                          <a:latin typeface="Oswald" charset="-52"/>
                        </a:rPr>
                        <a:t> в области образования в связи с увеличением с  01.07.2024 нормативов расходов на содержание 1 ребенка в общеобразовательных организациях.</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уточненной сводной бюджетной росписи на год обусловлено </a:t>
                      </a:r>
                      <a:r>
                        <a:rPr lang="ru-RU" sz="900" b="0" i="0" u="none" strike="noStrike" dirty="0">
                          <a:solidFill>
                            <a:srgbClr val="000000"/>
                          </a:solidFill>
                          <a:latin typeface="Oswald" charset="-52"/>
                        </a:rPr>
                        <a:t>освоением средства субсидии ОБ с </a:t>
                      </a:r>
                      <a:r>
                        <a:rPr lang="ru-RU" sz="900" b="0" i="0" u="none" strike="noStrike" dirty="0" err="1">
                          <a:solidFill>
                            <a:srgbClr val="000000"/>
                          </a:solidFill>
                          <a:latin typeface="Oswald" charset="-52"/>
                        </a:rPr>
                        <a:t>софинансированием</a:t>
                      </a:r>
                      <a:r>
                        <a:rPr lang="ru-RU" sz="900" b="0" i="0" u="none" strike="noStrike" dirty="0">
                          <a:solidFill>
                            <a:srgbClr val="000000"/>
                          </a:solidFill>
                          <a:latin typeface="Oswald" charset="-52"/>
                        </a:rPr>
                        <a:t> из местного бюджета, предусмотренные на строительство объекта «Средняя школа в </a:t>
                      </a:r>
                      <a:r>
                        <a:rPr lang="ru-RU" sz="900" b="0" i="0" u="none" strike="noStrike" dirty="0" err="1">
                          <a:solidFill>
                            <a:srgbClr val="000000"/>
                          </a:solidFill>
                          <a:latin typeface="Oswald" charset="-52"/>
                        </a:rPr>
                        <a:t>мкр</a:t>
                      </a:r>
                      <a:r>
                        <a:rPr lang="ru-RU" sz="900" b="0" i="0" u="none" strike="noStrike" dirty="0">
                          <a:solidFill>
                            <a:srgbClr val="000000"/>
                          </a:solidFill>
                          <a:latin typeface="Oswald" charset="-52"/>
                        </a:rPr>
                        <a:t>. 1А на 900 мест» в связи с переносом срока ввода объекта на 2025 год. Не освоены средства местного бюджета, предусмотренные на разработку ПСД объекта "Капитальный ремонт МБОУ СОШ №12". Заключен МК со сроком исполнения - до 17.03.2025.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333300">
                <a:tc>
                  <a:txBody>
                    <a:bodyPr/>
                    <a:lstStyle/>
                    <a:p>
                      <a:pPr algn="l" fontAlgn="b"/>
                      <a:r>
                        <a:rPr lang="ru-RU" sz="900" b="0" i="0" u="none" strike="noStrike">
                          <a:solidFill>
                            <a:srgbClr val="000000"/>
                          </a:solidFill>
                          <a:latin typeface="Oswald" charset="-52"/>
                        </a:rPr>
                        <a:t>Дополнительное образование детей</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175 251,9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168 109,9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166 771,6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95,2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99,2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первоначальному утвержденному плану на год обусловлено у</a:t>
                      </a:r>
                      <a:r>
                        <a:rPr lang="ru-RU" sz="900" b="0" i="0" u="none" strike="noStrike" dirty="0">
                          <a:solidFill>
                            <a:srgbClr val="000000"/>
                          </a:solidFill>
                          <a:latin typeface="Oswald" charset="-52"/>
                        </a:rPr>
                        <a:t>меньшением ассигнований на выполнение МЗ МБОУ ДОД ДШИ  (уменьшение среднесписочной численности план 41,0 факт 40,6, экономия по коммунальным услугам)</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193217">
                <a:tc>
                  <a:txBody>
                    <a:bodyPr/>
                    <a:lstStyle/>
                    <a:p>
                      <a:pPr algn="l" fontAlgn="b"/>
                      <a:r>
                        <a:rPr lang="ru-RU" sz="900" b="0" i="0" u="none" strike="noStrike">
                          <a:solidFill>
                            <a:srgbClr val="000000"/>
                          </a:solidFill>
                          <a:latin typeface="Oswald" charset="-52"/>
                        </a:rPr>
                        <a:t>Профессиональная подготовка, переподготовка и повышение квалификации</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752,7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918,3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918,3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122,0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первоначальному утвержденному плану на год обусловлено у</a:t>
                      </a:r>
                      <a:r>
                        <a:rPr lang="ru-RU" sz="900" b="0" i="0" u="none" strike="noStrike" dirty="0">
                          <a:solidFill>
                            <a:srgbClr val="000000"/>
                          </a:solidFill>
                          <a:latin typeface="Oswald" charset="-52"/>
                        </a:rPr>
                        <a:t>величением ассигнований на повышение квалификации муниципальных служащих и работников ОМС.</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463721">
                <a:tc>
                  <a:txBody>
                    <a:bodyPr/>
                    <a:lstStyle/>
                    <a:p>
                      <a:pPr algn="l" fontAlgn="b"/>
                      <a:r>
                        <a:rPr lang="ru-RU" sz="900" b="0" i="0" u="none" strike="noStrike">
                          <a:solidFill>
                            <a:srgbClr val="000000"/>
                          </a:solidFill>
                          <a:latin typeface="Oswald" charset="-52"/>
                        </a:rPr>
                        <a:t>Молодежная политика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18 153,6</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19 474,9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19 474,9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107,3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первоначальному утвержденному плану на год обусловлено у</a:t>
                      </a:r>
                      <a:r>
                        <a:rPr lang="ru-RU" sz="900" b="0" i="0" u="none" strike="noStrike" dirty="0">
                          <a:solidFill>
                            <a:srgbClr val="000000"/>
                          </a:solidFill>
                          <a:latin typeface="Oswald" charset="-52"/>
                        </a:rPr>
                        <a:t>величением ассигнований в связи с получением субсидии ОБ (по результатам окружного конкурсного отбора) на организацию деятельности молодежных трудовых отрядов, ИМТ ОБ на финансирование наказов депутатам Думы </a:t>
                      </a:r>
                      <a:r>
                        <a:rPr lang="ru-RU" sz="900" b="0" i="0" u="none" strike="noStrike" dirty="0" err="1">
                          <a:solidFill>
                            <a:srgbClr val="000000"/>
                          </a:solidFill>
                          <a:latin typeface="Oswald" charset="-52"/>
                        </a:rPr>
                        <a:t>ХМАО-Югры</a:t>
                      </a:r>
                      <a:r>
                        <a:rPr lang="ru-RU" sz="900" b="0" i="0" u="none" strike="noStrike" dirty="0">
                          <a:solidFill>
                            <a:srgbClr val="000000"/>
                          </a:solidFill>
                          <a:latin typeface="Oswald" charset="-52"/>
                        </a:rPr>
                        <a:t>.</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178726">
                <a:tc>
                  <a:txBody>
                    <a:bodyPr/>
                    <a:lstStyle/>
                    <a:p>
                      <a:pPr algn="l" fontAlgn="b"/>
                      <a:r>
                        <a:rPr lang="ru-RU" sz="900" b="0" i="0" u="none" strike="noStrike">
                          <a:solidFill>
                            <a:srgbClr val="000000"/>
                          </a:solidFill>
                          <a:latin typeface="Oswald" charset="-52"/>
                        </a:rPr>
                        <a:t>Другие вопросы в области образования</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07</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09</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61 764,2</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58 453,1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58 145,3</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94,1</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99,5</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первоначальному утвержденному плану на год обусловлено у</a:t>
                      </a:r>
                      <a:r>
                        <a:rPr lang="ru-RU" sz="900" b="0" i="0" u="none" strike="noStrike" dirty="0">
                          <a:solidFill>
                            <a:srgbClr val="000000"/>
                          </a:solidFill>
                          <a:latin typeface="Oswald" charset="-52"/>
                        </a:rPr>
                        <a:t>меньшением ассигнований в связи с экономией средств в части организации летнего отдыха.</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830" marR="4830" marT="48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304800" y="0"/>
            <a:ext cx="7315200" cy="685800"/>
          </a:xfrm>
          <a:prstGeom prst="rect">
            <a:avLst/>
          </a:prstGeom>
          <a:noFill/>
        </p:spPr>
      </p:pic>
      <p:sp>
        <p:nvSpPr>
          <p:cNvPr id="2" name="Прямоугольник 1">
            <a:extLst>
              <a:ext uri="{FF2B5EF4-FFF2-40B4-BE49-F238E27FC236}">
                <a16:creationId xmlns:a16="http://schemas.microsoft.com/office/drawing/2014/main" xmlns="" id="{B86157CD-F2AD-4A0C-B3EF-B29C18068722}"/>
              </a:ext>
            </a:extLst>
          </p:cNvPr>
          <p:cNvSpPr/>
          <p:nvPr/>
        </p:nvSpPr>
        <p:spPr>
          <a:xfrm>
            <a:off x="304800" y="2286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расходов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sp>
        <p:nvSpPr>
          <p:cNvPr id="17" name="Прямоугольник 16"/>
          <p:cNvSpPr/>
          <p:nvPr/>
        </p:nvSpPr>
        <p:spPr>
          <a:xfrm>
            <a:off x="10439400" y="457200"/>
            <a:ext cx="1574470" cy="276999"/>
          </a:xfrm>
          <a:prstGeom prst="rect">
            <a:avLst/>
          </a:prstGeom>
        </p:spPr>
        <p:txBody>
          <a:bodyPr wrap="none">
            <a:spAutoFit/>
          </a:bodyPr>
          <a:lstStyle/>
          <a:p>
            <a:r>
              <a:rPr lang="ru-RU" sz="1200" dirty="0">
                <a:latin typeface="Oswald" charset="-52"/>
              </a:rPr>
              <a:t>(продолжение таблицы)</a:t>
            </a:r>
            <a:endParaRPr lang="ru-RU" sz="1200" dirty="0"/>
          </a:p>
        </p:txBody>
      </p:sp>
      <p:graphicFrame>
        <p:nvGraphicFramePr>
          <p:cNvPr id="6" name="Таблица 5"/>
          <p:cNvGraphicFramePr>
            <a:graphicFrameLocks noGrp="1"/>
          </p:cNvGraphicFramePr>
          <p:nvPr/>
        </p:nvGraphicFramePr>
        <p:xfrm>
          <a:off x="152396" y="762000"/>
          <a:ext cx="12039604" cy="5957144"/>
        </p:xfrm>
        <a:graphic>
          <a:graphicData uri="http://schemas.openxmlformats.org/drawingml/2006/table">
            <a:tbl>
              <a:tblPr/>
              <a:tblGrid>
                <a:gridCol w="2451761">
                  <a:extLst>
                    <a:ext uri="{9D8B030D-6E8A-4147-A177-3AD203B41FA5}">
                      <a16:colId xmlns:a16="http://schemas.microsoft.com/office/drawing/2014/main" xmlns="" val="20000"/>
                    </a:ext>
                  </a:extLst>
                </a:gridCol>
                <a:gridCol w="364548">
                  <a:extLst>
                    <a:ext uri="{9D8B030D-6E8A-4147-A177-3AD203B41FA5}">
                      <a16:colId xmlns:a16="http://schemas.microsoft.com/office/drawing/2014/main" xmlns="" val="20001"/>
                    </a:ext>
                  </a:extLst>
                </a:gridCol>
                <a:gridCol w="364548">
                  <a:extLst>
                    <a:ext uri="{9D8B030D-6E8A-4147-A177-3AD203B41FA5}">
                      <a16:colId xmlns:a16="http://schemas.microsoft.com/office/drawing/2014/main" xmlns="" val="20002"/>
                    </a:ext>
                  </a:extLst>
                </a:gridCol>
                <a:gridCol w="810107">
                  <a:extLst>
                    <a:ext uri="{9D8B030D-6E8A-4147-A177-3AD203B41FA5}">
                      <a16:colId xmlns:a16="http://schemas.microsoft.com/office/drawing/2014/main" xmlns="" val="20003"/>
                    </a:ext>
                  </a:extLst>
                </a:gridCol>
                <a:gridCol w="810107">
                  <a:extLst>
                    <a:ext uri="{9D8B030D-6E8A-4147-A177-3AD203B41FA5}">
                      <a16:colId xmlns:a16="http://schemas.microsoft.com/office/drawing/2014/main" xmlns="" val="20004"/>
                    </a:ext>
                  </a:extLst>
                </a:gridCol>
                <a:gridCol w="810107">
                  <a:extLst>
                    <a:ext uri="{9D8B030D-6E8A-4147-A177-3AD203B41FA5}">
                      <a16:colId xmlns:a16="http://schemas.microsoft.com/office/drawing/2014/main" xmlns="" val="20005"/>
                    </a:ext>
                  </a:extLst>
                </a:gridCol>
                <a:gridCol w="876821">
                  <a:extLst>
                    <a:ext uri="{9D8B030D-6E8A-4147-A177-3AD203B41FA5}">
                      <a16:colId xmlns:a16="http://schemas.microsoft.com/office/drawing/2014/main" xmlns="" val="20006"/>
                    </a:ext>
                  </a:extLst>
                </a:gridCol>
                <a:gridCol w="762453">
                  <a:extLst>
                    <a:ext uri="{9D8B030D-6E8A-4147-A177-3AD203B41FA5}">
                      <a16:colId xmlns:a16="http://schemas.microsoft.com/office/drawing/2014/main" xmlns="" val="20007"/>
                    </a:ext>
                  </a:extLst>
                </a:gridCol>
                <a:gridCol w="3047575">
                  <a:extLst>
                    <a:ext uri="{9D8B030D-6E8A-4147-A177-3AD203B41FA5}">
                      <a16:colId xmlns:a16="http://schemas.microsoft.com/office/drawing/2014/main" xmlns="" val="20008"/>
                    </a:ext>
                  </a:extLst>
                </a:gridCol>
                <a:gridCol w="1741577">
                  <a:extLst>
                    <a:ext uri="{9D8B030D-6E8A-4147-A177-3AD203B41FA5}">
                      <a16:colId xmlns:a16="http://schemas.microsoft.com/office/drawing/2014/main" xmlns="" val="20009"/>
                    </a:ext>
                  </a:extLst>
                </a:gridCol>
              </a:tblGrid>
              <a:tr h="152400">
                <a:tc>
                  <a:txBody>
                    <a:bodyPr/>
                    <a:lstStyle/>
                    <a:p>
                      <a:pPr algn="ctr" fontAlgn="ctr"/>
                      <a:r>
                        <a:rPr lang="ru-RU" sz="800" b="0" i="0" u="none" strike="noStrike" dirty="0">
                          <a:solidFill>
                            <a:srgbClr val="000000"/>
                          </a:solidFill>
                          <a:latin typeface="Oswald" charset="-52"/>
                        </a:rPr>
                        <a:t>1</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2</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3</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4</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5</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6</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7=6/4*100%</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latin typeface="Oswald" charset="-52"/>
                        </a:rPr>
                        <a:t>8=6/5*100%</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solidFill>
                            <a:srgbClr val="000000"/>
                          </a:solidFill>
                          <a:latin typeface="Oswald" charset="-52"/>
                        </a:rPr>
                        <a:t>9</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latin typeface="Oswald" charset="-52"/>
                        </a:rPr>
                        <a:t>10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228600">
                <a:tc>
                  <a:txBody>
                    <a:bodyPr/>
                    <a:lstStyle/>
                    <a:p>
                      <a:pPr algn="l" fontAlgn="b"/>
                      <a:r>
                        <a:rPr lang="ru-RU" sz="900" b="0" i="0" u="none" strike="noStrike" dirty="0">
                          <a:solidFill>
                            <a:srgbClr val="000000"/>
                          </a:solidFill>
                          <a:latin typeface="Oswald" charset="-52"/>
                        </a:rPr>
                        <a:t>КУЛЬТУРА, КИНЕМАТОГРАФИЯ</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08</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199 555,4</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226 157,9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226 127,8</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113,3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47202">
                <a:tc>
                  <a:txBody>
                    <a:bodyPr/>
                    <a:lstStyle/>
                    <a:p>
                      <a:pPr algn="l" fontAlgn="b"/>
                      <a:r>
                        <a:rPr lang="ru-RU" sz="900" b="0" i="0" u="none" strike="noStrike">
                          <a:solidFill>
                            <a:srgbClr val="000000"/>
                          </a:solidFill>
                          <a:latin typeface="Oswald" charset="-52"/>
                        </a:rPr>
                        <a:t>Культура</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08</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199 138,1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225 740,6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225 710,5</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113,3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 утвержденному плану на год обусловлено увеличением расходов </a:t>
                      </a:r>
                      <a:r>
                        <a:rPr lang="ru-RU" sz="900" b="0" i="0" u="none" strike="noStrike" dirty="0">
                          <a:solidFill>
                            <a:srgbClr val="000000"/>
                          </a:solidFill>
                          <a:latin typeface="Oswald" charset="-52"/>
                        </a:rPr>
                        <a:t>в связи с увеличением целевого показателя по заработной плате отдельных категорий работников  МАУ "Культура"</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2"/>
                  </a:ext>
                </a:extLst>
              </a:tr>
              <a:tr h="179783">
                <a:tc>
                  <a:txBody>
                    <a:bodyPr/>
                    <a:lstStyle/>
                    <a:p>
                      <a:pPr algn="l" fontAlgn="b"/>
                      <a:r>
                        <a:rPr lang="ru-RU" sz="900" b="0" i="0" u="none" strike="noStrike" dirty="0">
                          <a:solidFill>
                            <a:srgbClr val="000000"/>
                          </a:solidFill>
                          <a:latin typeface="Oswald" charset="-52"/>
                        </a:rPr>
                        <a:t>Другие вопросы в области культуры, кинематографии</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08</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04</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417,3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417,3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417,3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89892">
                <a:tc>
                  <a:txBody>
                    <a:bodyPr/>
                    <a:lstStyle/>
                    <a:p>
                      <a:pPr algn="l" fontAlgn="b"/>
                      <a:r>
                        <a:rPr lang="ru-RU" sz="900" b="0" i="0" u="none" strike="noStrike">
                          <a:solidFill>
                            <a:srgbClr val="000000"/>
                          </a:solidFill>
                          <a:latin typeface="Oswald" charset="-52"/>
                        </a:rPr>
                        <a:t>ЗДРАВООХРАНЕНИЕ</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09</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828,5</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1 353,5</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1 166,0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140,7</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86,1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37094">
                <a:tc>
                  <a:txBody>
                    <a:bodyPr/>
                    <a:lstStyle/>
                    <a:p>
                      <a:pPr algn="l" fontAlgn="b"/>
                      <a:r>
                        <a:rPr lang="ru-RU" sz="900" b="0" i="0" u="none" strike="noStrike">
                          <a:solidFill>
                            <a:srgbClr val="000000"/>
                          </a:solidFill>
                          <a:latin typeface="Oswald" charset="-52"/>
                        </a:rPr>
                        <a:t>Санитарно-эпидемиологическое благополучие</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09</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07</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525,0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350,0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66,7</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первоначально утвержденному плану на год обусловлено в</a:t>
                      </a:r>
                      <a:r>
                        <a:rPr lang="ru-RU" sz="900" b="0" i="0" u="none" strike="noStrike" dirty="0">
                          <a:solidFill>
                            <a:srgbClr val="000000"/>
                          </a:solidFill>
                          <a:latin typeface="Oswald" charset="-52"/>
                        </a:rPr>
                        <a:t>ыделением средств из резервного фонда администрации города Урай на осуществление закупки на оказание услуг по вскрытию, дезинфекции и в последующем утилизации цинковых гробов.</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dirty="0">
                          <a:latin typeface="Oswald" charset="-52"/>
                        </a:rPr>
                        <a:t>Отклонение исполнения к уточненной сводной бюджетной росписи на год обусловлено о</a:t>
                      </a:r>
                      <a:r>
                        <a:rPr lang="ru-RU" sz="900" b="0" i="0" u="none" strike="noStrike" dirty="0">
                          <a:solidFill>
                            <a:srgbClr val="000000"/>
                          </a:solidFill>
                          <a:latin typeface="Oswald" charset="-52"/>
                        </a:rPr>
                        <a:t>платой  с учетом фактического исполнения.</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48321">
                <a:tc>
                  <a:txBody>
                    <a:bodyPr/>
                    <a:lstStyle/>
                    <a:p>
                      <a:pPr algn="l" fontAlgn="b"/>
                      <a:r>
                        <a:rPr lang="ru-RU" sz="900" b="0" i="0" u="none" strike="noStrike">
                          <a:solidFill>
                            <a:srgbClr val="000000"/>
                          </a:solidFill>
                          <a:latin typeface="Oswald" charset="-52"/>
                        </a:rPr>
                        <a:t>Другие вопросы в области здравоохранения</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09</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09</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828,5</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828,5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816,0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98,5</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98,5</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89892">
                <a:tc>
                  <a:txBody>
                    <a:bodyPr/>
                    <a:lstStyle/>
                    <a:p>
                      <a:pPr algn="l" fontAlgn="b"/>
                      <a:r>
                        <a:rPr lang="ru-RU" sz="900" b="0" i="0" u="none" strike="noStrike">
                          <a:solidFill>
                            <a:srgbClr val="000000"/>
                          </a:solidFill>
                          <a:latin typeface="Oswald" charset="-52"/>
                        </a:rPr>
                        <a:t>СОЦИАЛЬНАЯ ПОЛИТИКА</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69 473,5</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135 484,9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134 481,5</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193,6</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99,3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179783">
                <a:tc>
                  <a:txBody>
                    <a:bodyPr/>
                    <a:lstStyle/>
                    <a:p>
                      <a:pPr algn="l" fontAlgn="b"/>
                      <a:r>
                        <a:rPr lang="ru-RU" sz="900" b="0" i="0" u="none" strike="noStrike">
                          <a:solidFill>
                            <a:srgbClr val="000000"/>
                          </a:solidFill>
                          <a:latin typeface="Oswald" charset="-52"/>
                        </a:rPr>
                        <a:t>Пенсионное обеспечение</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12 409,9</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15 148,5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15 148,5</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122,1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dirty="0">
                          <a:latin typeface="Oswald" charset="-52"/>
                        </a:rPr>
                        <a:t>Отклонение исполнения к первоначально утвержденному плану на год обусловлено увеличением расходов </a:t>
                      </a:r>
                      <a:r>
                        <a:rPr lang="ru-RU" sz="900" b="0" i="0" u="none" strike="noStrike" dirty="0">
                          <a:solidFill>
                            <a:srgbClr val="000000"/>
                          </a:solidFill>
                          <a:latin typeface="Oswald" charset="-52"/>
                        </a:rPr>
                        <a:t>на выплату пенсии за выслугу лет в связи с увеличением количества получателей.</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1379836">
                <a:tc>
                  <a:txBody>
                    <a:bodyPr/>
                    <a:lstStyle/>
                    <a:p>
                      <a:pPr algn="l" fontAlgn="b"/>
                      <a:r>
                        <a:rPr lang="ru-RU" sz="900" b="0" i="0" u="none" strike="noStrike" dirty="0">
                          <a:solidFill>
                            <a:srgbClr val="000000"/>
                          </a:solidFill>
                          <a:latin typeface="Oswald" charset="-52"/>
                        </a:rPr>
                        <a:t>Социальное обеспечение населения</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2 046,6</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65 293,3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65 293,3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3 190,3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Увеличение объема субсидии ОБ в рамках реализации муниципальным образованием полномочий в области строительства и жилищных отношений (предоставление субсидии участникам специальной военной операции, членам их семей, состоящим на учете в качестве нуждающихся в жилых помещениях, предоставляемых по договорам социального найма, на приобретение (строительство) жилых помещений в собственность (единая субсидия). Выделены средства на предоставление дополнительной меры соц.поддержки гражданам Российской Федерации, заключившим контракт о прохождении военной службы в Вооруженных силах Российской Федерации и направленным для выполнения задач в ходе специальной военной операции на территориях Украины, Донецкой Народной Республики, Луганской Народной Республики, Запорожской и Херсонской областей (решение Думы г.Урай от 07.08.2024 №52).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615758">
                <a:tc>
                  <a:txBody>
                    <a:bodyPr/>
                    <a:lstStyle/>
                    <a:p>
                      <a:pPr algn="l" fontAlgn="b"/>
                      <a:r>
                        <a:rPr lang="ru-RU" sz="900" b="0" i="0" u="none" strike="noStrike">
                          <a:solidFill>
                            <a:srgbClr val="000000"/>
                          </a:solidFill>
                          <a:latin typeface="Oswald" charset="-52"/>
                        </a:rPr>
                        <a:t>Охрана семьи и детства</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04</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55 017,0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53 736,6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52 895,7</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96,1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98,4</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Уменьшение  ассигнований для обеспечения государственных гарантий на получение образования и осуществления переданных органам местного самоуправления муниципальных образований Ханты-Мансийского автономного округа – </a:t>
                      </a:r>
                      <a:r>
                        <a:rPr lang="ru-RU" sz="900" b="0" i="0" u="none" strike="noStrike" dirty="0" err="1">
                          <a:solidFill>
                            <a:srgbClr val="000000"/>
                          </a:solidFill>
                          <a:latin typeface="Oswald" charset="-52"/>
                        </a:rPr>
                        <a:t>Югры</a:t>
                      </a:r>
                      <a:r>
                        <a:rPr lang="ru-RU" sz="900" b="0" i="0" u="none" strike="noStrike" dirty="0">
                          <a:solidFill>
                            <a:srgbClr val="000000"/>
                          </a:solidFill>
                          <a:latin typeface="Oswald" charset="-52"/>
                        </a:rPr>
                        <a:t> отдельных государственных полномочий в области образования (снижение норматива на содержание ребенка в дошкольных организациях)</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400018">
                <a:tc>
                  <a:txBody>
                    <a:bodyPr/>
                    <a:lstStyle/>
                    <a:p>
                      <a:pPr algn="l" fontAlgn="b"/>
                      <a:r>
                        <a:rPr lang="ru-RU" sz="900" b="0" i="0" u="none" strike="noStrike">
                          <a:solidFill>
                            <a:srgbClr val="000000"/>
                          </a:solidFill>
                          <a:latin typeface="Oswald" charset="-52"/>
                        </a:rPr>
                        <a:t>Другие вопросы в области социальной политики</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06</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1 306,5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1 144,0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87,6</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Использование (перераспределение) средств резервного фонда администрации города Урай на оказание разовой материальной помощи, пострадавшим от пожара. Выделены средства на закупку продуктовых наборов для граждан, призванных на военную службу.</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Оплата произведена с учетом фактического исполнения.</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228600" y="76200"/>
            <a:ext cx="7391400" cy="685800"/>
          </a:xfrm>
          <a:prstGeom prst="rect">
            <a:avLst/>
          </a:prstGeom>
          <a:noFill/>
        </p:spPr>
      </p:pic>
      <p:sp>
        <p:nvSpPr>
          <p:cNvPr id="2" name="Прямоугольник 1">
            <a:extLst>
              <a:ext uri="{FF2B5EF4-FFF2-40B4-BE49-F238E27FC236}">
                <a16:creationId xmlns:a16="http://schemas.microsoft.com/office/drawing/2014/main" xmlns="" id="{B86157CD-F2AD-4A0C-B3EF-B29C18068722}"/>
              </a:ext>
            </a:extLst>
          </p:cNvPr>
          <p:cNvSpPr/>
          <p:nvPr/>
        </p:nvSpPr>
        <p:spPr>
          <a:xfrm>
            <a:off x="304800" y="2286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Анализ исполнения расходов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sp>
        <p:nvSpPr>
          <p:cNvPr id="17" name="Прямоугольник 16"/>
          <p:cNvSpPr/>
          <p:nvPr/>
        </p:nvSpPr>
        <p:spPr>
          <a:xfrm>
            <a:off x="10439400" y="457200"/>
            <a:ext cx="1574470" cy="276999"/>
          </a:xfrm>
          <a:prstGeom prst="rect">
            <a:avLst/>
          </a:prstGeom>
        </p:spPr>
        <p:txBody>
          <a:bodyPr wrap="none">
            <a:spAutoFit/>
          </a:bodyPr>
          <a:lstStyle/>
          <a:p>
            <a:r>
              <a:rPr lang="ru-RU" sz="1200" dirty="0">
                <a:latin typeface="Oswald" charset="-52"/>
              </a:rPr>
              <a:t>(продолжение таблицы)</a:t>
            </a:r>
            <a:endParaRPr lang="ru-RU" sz="1200" dirty="0"/>
          </a:p>
        </p:txBody>
      </p:sp>
      <p:graphicFrame>
        <p:nvGraphicFramePr>
          <p:cNvPr id="6" name="Таблица 5"/>
          <p:cNvGraphicFramePr>
            <a:graphicFrameLocks noGrp="1"/>
          </p:cNvGraphicFramePr>
          <p:nvPr/>
        </p:nvGraphicFramePr>
        <p:xfrm>
          <a:off x="76198" y="1143000"/>
          <a:ext cx="12039603" cy="3496210"/>
        </p:xfrm>
        <a:graphic>
          <a:graphicData uri="http://schemas.openxmlformats.org/drawingml/2006/table">
            <a:tbl>
              <a:tblPr/>
              <a:tblGrid>
                <a:gridCol w="2451761">
                  <a:extLst>
                    <a:ext uri="{9D8B030D-6E8A-4147-A177-3AD203B41FA5}">
                      <a16:colId xmlns:a16="http://schemas.microsoft.com/office/drawing/2014/main" xmlns="" val="20000"/>
                    </a:ext>
                  </a:extLst>
                </a:gridCol>
                <a:gridCol w="364548">
                  <a:extLst>
                    <a:ext uri="{9D8B030D-6E8A-4147-A177-3AD203B41FA5}">
                      <a16:colId xmlns:a16="http://schemas.microsoft.com/office/drawing/2014/main" xmlns="" val="20001"/>
                    </a:ext>
                  </a:extLst>
                </a:gridCol>
                <a:gridCol w="364548">
                  <a:extLst>
                    <a:ext uri="{9D8B030D-6E8A-4147-A177-3AD203B41FA5}">
                      <a16:colId xmlns:a16="http://schemas.microsoft.com/office/drawing/2014/main" xmlns="" val="20002"/>
                    </a:ext>
                  </a:extLst>
                </a:gridCol>
                <a:gridCol w="810107">
                  <a:extLst>
                    <a:ext uri="{9D8B030D-6E8A-4147-A177-3AD203B41FA5}">
                      <a16:colId xmlns:a16="http://schemas.microsoft.com/office/drawing/2014/main" xmlns="" val="20003"/>
                    </a:ext>
                  </a:extLst>
                </a:gridCol>
                <a:gridCol w="810107">
                  <a:extLst>
                    <a:ext uri="{9D8B030D-6E8A-4147-A177-3AD203B41FA5}">
                      <a16:colId xmlns:a16="http://schemas.microsoft.com/office/drawing/2014/main" xmlns="" val="20004"/>
                    </a:ext>
                  </a:extLst>
                </a:gridCol>
                <a:gridCol w="810107">
                  <a:extLst>
                    <a:ext uri="{9D8B030D-6E8A-4147-A177-3AD203B41FA5}">
                      <a16:colId xmlns:a16="http://schemas.microsoft.com/office/drawing/2014/main" xmlns="" val="20005"/>
                    </a:ext>
                  </a:extLst>
                </a:gridCol>
                <a:gridCol w="876821">
                  <a:extLst>
                    <a:ext uri="{9D8B030D-6E8A-4147-A177-3AD203B41FA5}">
                      <a16:colId xmlns:a16="http://schemas.microsoft.com/office/drawing/2014/main" xmlns="" val="20006"/>
                    </a:ext>
                  </a:extLst>
                </a:gridCol>
                <a:gridCol w="762453">
                  <a:extLst>
                    <a:ext uri="{9D8B030D-6E8A-4147-A177-3AD203B41FA5}">
                      <a16:colId xmlns:a16="http://schemas.microsoft.com/office/drawing/2014/main" xmlns="" val="20007"/>
                    </a:ext>
                  </a:extLst>
                </a:gridCol>
                <a:gridCol w="2423167">
                  <a:extLst>
                    <a:ext uri="{9D8B030D-6E8A-4147-A177-3AD203B41FA5}">
                      <a16:colId xmlns:a16="http://schemas.microsoft.com/office/drawing/2014/main" xmlns="" val="20008"/>
                    </a:ext>
                  </a:extLst>
                </a:gridCol>
                <a:gridCol w="2365984">
                  <a:extLst>
                    <a:ext uri="{9D8B030D-6E8A-4147-A177-3AD203B41FA5}">
                      <a16:colId xmlns:a16="http://schemas.microsoft.com/office/drawing/2014/main" xmlns="" val="20009"/>
                    </a:ext>
                  </a:extLst>
                </a:gridCol>
              </a:tblGrid>
              <a:tr h="50215">
                <a:tc>
                  <a:txBody>
                    <a:bodyPr/>
                    <a:lstStyle/>
                    <a:p>
                      <a:pPr algn="ctr" fontAlgn="ctr"/>
                      <a:r>
                        <a:rPr lang="ru-RU" sz="800" b="0" i="0" u="none" strike="noStrike" dirty="0">
                          <a:solidFill>
                            <a:srgbClr val="000000"/>
                          </a:solidFill>
                          <a:latin typeface="Oswald" charset="-52"/>
                        </a:rPr>
                        <a:t>1</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2</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3</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4</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5</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6</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a:solidFill>
                            <a:srgbClr val="000000"/>
                          </a:solidFill>
                          <a:latin typeface="Oswald" charset="-52"/>
                        </a:rPr>
                        <a:t>7=6/4*100%</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800" b="0" i="0" u="none" strike="noStrike">
                          <a:solidFill>
                            <a:srgbClr val="000000"/>
                          </a:solidFill>
                          <a:latin typeface="Oswald" charset="-52"/>
                        </a:rPr>
                        <a:t>8=6/5*100%</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800" b="0" i="0" u="none" strike="noStrike">
                          <a:solidFill>
                            <a:srgbClr val="000000"/>
                          </a:solidFill>
                          <a:latin typeface="Oswald" charset="-52"/>
                        </a:rPr>
                        <a:t>9</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0" i="0" u="none" strike="noStrike">
                          <a:solidFill>
                            <a:srgbClr val="000000"/>
                          </a:solidFill>
                          <a:latin typeface="Oswald" charset="-52"/>
                        </a:rPr>
                        <a:t>10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330785">
                <a:tc>
                  <a:txBody>
                    <a:bodyPr/>
                    <a:lstStyle/>
                    <a:p>
                      <a:pPr algn="l" fontAlgn="b"/>
                      <a:r>
                        <a:rPr lang="ru-RU" sz="900" b="0" i="0" u="none" strike="noStrike" dirty="0">
                          <a:solidFill>
                            <a:srgbClr val="000000"/>
                          </a:solidFill>
                          <a:latin typeface="Oswald" charset="-52"/>
                        </a:rPr>
                        <a:t>ФИЗИЧЕСКАЯ КУЛЬТУРА И СПОРТ</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11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231 222,6</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244 733,1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dirty="0">
                          <a:solidFill>
                            <a:srgbClr val="000000"/>
                          </a:solidFill>
                          <a:latin typeface="Oswald" charset="-52"/>
                        </a:rPr>
                        <a:t>244 662,6</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105,8</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400018">
                <a:tc>
                  <a:txBody>
                    <a:bodyPr/>
                    <a:lstStyle/>
                    <a:p>
                      <a:pPr algn="l" fontAlgn="b"/>
                      <a:r>
                        <a:rPr lang="ru-RU" sz="900" b="0" i="0" u="none" strike="noStrike">
                          <a:solidFill>
                            <a:srgbClr val="000000"/>
                          </a:solidFill>
                          <a:latin typeface="Oswald" charset="-52"/>
                        </a:rPr>
                        <a:t>Массовый спорт</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02</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1 931,8</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5 496,8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5 496,8</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284,5</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dirty="0">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dirty="0">
                          <a:latin typeface="Oswald" charset="-52"/>
                        </a:rPr>
                        <a:t>Отклонение исполнения к первоначально утвержденному плану на год обусловлено увеличением расходов </a:t>
                      </a:r>
                      <a:r>
                        <a:rPr lang="ru-RU" sz="900" b="0" i="0" u="none" strike="noStrike" dirty="0">
                          <a:solidFill>
                            <a:srgbClr val="000000"/>
                          </a:solidFill>
                          <a:latin typeface="Oswald" charset="-52"/>
                        </a:rPr>
                        <a:t>на текущее содержание МАУ СШ "Старт" (сертификация, текущий ремонт объектов спорта (подготовка к новому учебному году), участие спортивных команд города в межмуниципальных и региональных спортивных соревнованиях).</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382039">
                <a:tc>
                  <a:txBody>
                    <a:bodyPr/>
                    <a:lstStyle/>
                    <a:p>
                      <a:pPr algn="l" fontAlgn="b"/>
                      <a:r>
                        <a:rPr lang="ru-RU" sz="900" b="0" i="0" u="none" strike="noStrike">
                          <a:solidFill>
                            <a:srgbClr val="000000"/>
                          </a:solidFill>
                          <a:latin typeface="Oswald" charset="-52"/>
                        </a:rPr>
                        <a:t>Спорт высших достижений</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229 290,8</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239 236,3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239 165,8</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104,3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ru-RU" sz="900" dirty="0">
                          <a:latin typeface="Oswald" charset="-52"/>
                        </a:rPr>
                        <a:t>Отклонение исполнения к первоначально утвержденному плану на год обусловлено увеличением расходов </a:t>
                      </a:r>
                      <a:r>
                        <a:rPr lang="ru-RU" sz="900" b="0" i="0" u="none" strike="noStrike" dirty="0">
                          <a:solidFill>
                            <a:srgbClr val="000000"/>
                          </a:solidFill>
                          <a:latin typeface="Oswald" charset="-52"/>
                        </a:rPr>
                        <a:t>в связи с увеличением целевого показателя по заработной плате отдельных категорий работников (тренерский состав) доп.образования (с 95 326,0 руб. до 103 546,6 руб. МАУДО "СШ "Старт")</a:t>
                      </a:r>
                    </a:p>
                  </a:txBody>
                  <a:tcPr marL="4495" marR="4495" marT="44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86596">
                <a:tc>
                  <a:txBody>
                    <a:bodyPr/>
                    <a:lstStyle/>
                    <a:p>
                      <a:pPr algn="l" fontAlgn="b"/>
                      <a:r>
                        <a:rPr lang="ru-RU" sz="900" b="0" i="0" u="none" strike="noStrike">
                          <a:solidFill>
                            <a:srgbClr val="000000"/>
                          </a:solidFill>
                          <a:latin typeface="Oswald" charset="-52"/>
                        </a:rPr>
                        <a:t>СРЕДСТВА МАССОВОЙ ИНФОРМАЦИИ</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12</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14 808,1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14 808,1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14 808,1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148321">
                <a:tc>
                  <a:txBody>
                    <a:bodyPr/>
                    <a:lstStyle/>
                    <a:p>
                      <a:pPr algn="l" fontAlgn="b"/>
                      <a:r>
                        <a:rPr lang="ru-RU" sz="900" b="0" i="0" u="none" strike="noStrike">
                          <a:solidFill>
                            <a:srgbClr val="000000"/>
                          </a:solidFill>
                          <a:latin typeface="Oswald" charset="-52"/>
                        </a:rPr>
                        <a:t>Периодическая печать и издательства</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12</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02</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14 808,1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14 808,1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14 808,1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100,0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75289">
                <a:tc>
                  <a:txBody>
                    <a:bodyPr/>
                    <a:lstStyle/>
                    <a:p>
                      <a:pPr algn="l" fontAlgn="b"/>
                      <a:r>
                        <a:rPr lang="ru-RU" sz="900" b="0" i="0" u="none" strike="noStrike">
                          <a:solidFill>
                            <a:srgbClr val="000000"/>
                          </a:solidFill>
                          <a:latin typeface="Oswald" charset="-52"/>
                        </a:rPr>
                        <a:t>ОБСЛУЖИВАНИЕ ГОСУДАРСТВЕННОГО И МУНИЦИПАЛЬНОГО ДОЛГА</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1 448,9</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179783">
                <a:tc>
                  <a:txBody>
                    <a:bodyPr/>
                    <a:lstStyle/>
                    <a:p>
                      <a:pPr algn="l" fontAlgn="b"/>
                      <a:r>
                        <a:rPr lang="ru-RU" sz="900" b="0" i="0" u="none" strike="noStrike">
                          <a:solidFill>
                            <a:srgbClr val="000000"/>
                          </a:solidFill>
                          <a:latin typeface="Oswald" charset="-52"/>
                        </a:rPr>
                        <a:t>Обслуживание государственного внутреннего и муниципального долга</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13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01</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r>
                        <a:rPr lang="ru-RU" sz="900" b="0" i="0" u="none" strike="noStrike">
                          <a:solidFill>
                            <a:srgbClr val="000000"/>
                          </a:solidFill>
                          <a:latin typeface="Oswald" charset="-52"/>
                        </a:rPr>
                        <a:t>1 448,9</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0,0</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Высвобождение бюджетных ассигнований в связи с отсутствием долговых обязательств у МО.</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Отсутствие долговых обязательств у МО.</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399334">
                <a:tc>
                  <a:txBody>
                    <a:bodyPr/>
                    <a:lstStyle/>
                    <a:p>
                      <a:pPr algn="l" fontAlgn="b"/>
                      <a:r>
                        <a:rPr lang="ru-RU" sz="900" b="0" i="0" u="none" strike="noStrike">
                          <a:solidFill>
                            <a:srgbClr val="000000"/>
                          </a:solidFill>
                          <a:latin typeface="Oswald" charset="-52"/>
                        </a:rPr>
                        <a:t>Всего расходов</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5 149 860,4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6 846 819,6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r>
                        <a:rPr lang="ru-RU" sz="900" b="0" i="0" u="none" strike="noStrike" dirty="0">
                          <a:solidFill>
                            <a:srgbClr val="000000"/>
                          </a:solidFill>
                          <a:latin typeface="Oswald" charset="-52"/>
                        </a:rPr>
                        <a:t>          6 322 476,2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122,8</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900" b="0" i="0" u="none" strike="noStrike">
                          <a:solidFill>
                            <a:srgbClr val="000000"/>
                          </a:solidFill>
                          <a:latin typeface="Oswald" charset="-52"/>
                        </a:rPr>
                        <a:t>92,3</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900" b="0" i="0" u="none" strike="noStrike" dirty="0">
                          <a:solidFill>
                            <a:srgbClr val="000000"/>
                          </a:solidFill>
                          <a:latin typeface="Oswald" charset="-52"/>
                        </a:rPr>
                        <a:t> </a:t>
                      </a:r>
                    </a:p>
                  </a:txBody>
                  <a:tcPr marL="4495" marR="4495" marT="449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Y:\Влад\2019\эскизы\сетка.png"/>
          <p:cNvPicPr>
            <a:picLocks noChangeAspect="1" noChangeArrowheads="1"/>
          </p:cNvPicPr>
          <p:nvPr/>
        </p:nvPicPr>
        <p:blipFill>
          <a:blip r:embed="rId3" cstate="print"/>
          <a:srcRect l="1936" t="2420" r="1543" b="81698"/>
          <a:stretch>
            <a:fillRect/>
          </a:stretch>
        </p:blipFill>
        <p:spPr bwMode="auto">
          <a:xfrm>
            <a:off x="2971800" y="14413"/>
            <a:ext cx="9054408" cy="747587"/>
          </a:xfrm>
          <a:prstGeom prst="rect">
            <a:avLst/>
          </a:prstGeom>
          <a:noFill/>
        </p:spPr>
      </p:pic>
      <p:pic>
        <p:nvPicPr>
          <p:cNvPr id="6" name="Picture 2" descr="Y:\Влад\2019\эскизы\герб.png"/>
          <p:cNvPicPr>
            <a:picLocks noChangeAspect="1" noChangeArrowheads="1"/>
          </p:cNvPicPr>
          <p:nvPr/>
        </p:nvPicPr>
        <p:blipFill>
          <a:blip r:embed="rId4" cstate="print"/>
          <a:srcRect l="89185" b="81873"/>
          <a:stretch>
            <a:fillRect/>
          </a:stretch>
        </p:blipFill>
        <p:spPr bwMode="auto">
          <a:xfrm>
            <a:off x="11486280" y="0"/>
            <a:ext cx="705720" cy="924627"/>
          </a:xfrm>
          <a:prstGeom prst="rect">
            <a:avLst/>
          </a:prstGeom>
          <a:noFill/>
        </p:spPr>
      </p:pic>
      <p:pic>
        <p:nvPicPr>
          <p:cNvPr id="11" name="Picture 5" descr="Y:\Влад\2019\эскизы\сетка.png"/>
          <p:cNvPicPr>
            <a:picLocks noChangeAspect="1" noChangeArrowheads="1"/>
          </p:cNvPicPr>
          <p:nvPr/>
        </p:nvPicPr>
        <p:blipFill>
          <a:blip r:embed="rId3" cstate="print"/>
          <a:srcRect l="1936" t="2420" r="66193" b="81698"/>
          <a:stretch>
            <a:fillRect/>
          </a:stretch>
        </p:blipFill>
        <p:spPr bwMode="auto">
          <a:xfrm>
            <a:off x="0" y="0"/>
            <a:ext cx="2971800" cy="762000"/>
          </a:xfrm>
          <a:prstGeom prst="rect">
            <a:avLst/>
          </a:prstGeom>
          <a:noFill/>
        </p:spPr>
      </p:pic>
      <p:pic>
        <p:nvPicPr>
          <p:cNvPr id="4" name="Picture 3" descr="Y:\Влад\2019\эскизы\зелёная.png"/>
          <p:cNvPicPr>
            <a:picLocks noChangeAspect="1" noChangeArrowheads="1"/>
          </p:cNvPicPr>
          <p:nvPr/>
        </p:nvPicPr>
        <p:blipFill>
          <a:blip r:embed="rId5" cstate="print"/>
          <a:srcRect t="10663" r="48323" b="76542"/>
          <a:stretch>
            <a:fillRect/>
          </a:stretch>
        </p:blipFill>
        <p:spPr bwMode="auto">
          <a:xfrm>
            <a:off x="228600" y="152400"/>
            <a:ext cx="7924800" cy="609600"/>
          </a:xfrm>
          <a:prstGeom prst="rect">
            <a:avLst/>
          </a:prstGeom>
          <a:noFill/>
        </p:spPr>
      </p:pic>
      <p:pic>
        <p:nvPicPr>
          <p:cNvPr id="5" name="Picture 5" descr="закладка урай copy"/>
          <p:cNvPicPr>
            <a:picLocks noChangeAspect="1" noChangeArrowheads="1"/>
          </p:cNvPicPr>
          <p:nvPr/>
        </p:nvPicPr>
        <p:blipFill>
          <a:blip r:embed="rId6" cstate="print"/>
          <a:srcRect/>
          <a:stretch>
            <a:fillRect/>
          </a:stretch>
        </p:blipFill>
        <p:spPr bwMode="auto">
          <a:xfrm>
            <a:off x="1" y="152399"/>
            <a:ext cx="547932" cy="720000"/>
          </a:xfrm>
          <a:prstGeom prst="rect">
            <a:avLst/>
          </a:prstGeom>
          <a:noFill/>
          <a:ln w="9525">
            <a:noFill/>
            <a:miter lim="800000"/>
            <a:headEnd/>
            <a:tailEnd/>
          </a:ln>
        </p:spPr>
      </p:pic>
      <p:sp>
        <p:nvSpPr>
          <p:cNvPr id="2" name="Прямоугольник 1">
            <a:extLst>
              <a:ext uri="{FF2B5EF4-FFF2-40B4-BE49-F238E27FC236}">
                <a16:creationId xmlns="" xmlns:a16="http://schemas.microsoft.com/office/drawing/2014/main" id="{B86157CD-F2AD-4A0C-B3EF-B29C18068722}"/>
              </a:ext>
            </a:extLst>
          </p:cNvPr>
          <p:cNvSpPr/>
          <p:nvPr/>
        </p:nvSpPr>
        <p:spPr>
          <a:xfrm>
            <a:off x="609600" y="304800"/>
            <a:ext cx="7696200" cy="369332"/>
          </a:xfrm>
          <a:prstGeom prst="rect">
            <a:avLst/>
          </a:prstGeom>
        </p:spPr>
        <p:txBody>
          <a:bodyPr wrap="square">
            <a:spAutoFit/>
          </a:bodyPr>
          <a:lstStyle/>
          <a:p>
            <a:r>
              <a:rPr lang="ru-RU" i="1" dirty="0">
                <a:solidFill>
                  <a:schemeClr val="bg1"/>
                </a:solidFill>
                <a:latin typeface="Oswald" charset="-52"/>
                <a:cs typeface="Times New Roman" panose="02020603050405020304" pitchFamily="18" charset="0"/>
              </a:rPr>
              <a:t>Исполнение и структура расходов бюджета города Урай за 2024 год, тыс.рублей</a:t>
            </a:r>
            <a:endParaRPr lang="ru-RU" dirty="0">
              <a:solidFill>
                <a:schemeClr val="bg1"/>
              </a:solidFill>
              <a:latin typeface="Oswald" charset="-52"/>
              <a:cs typeface="Times New Roman" panose="02020603050405020304" pitchFamily="18" charset="0"/>
            </a:endParaRPr>
          </a:p>
        </p:txBody>
      </p:sp>
      <p:graphicFrame>
        <p:nvGraphicFramePr>
          <p:cNvPr id="17" name="Диаграмма 16"/>
          <p:cNvGraphicFramePr/>
          <p:nvPr>
            <p:extLst>
              <p:ext uri="{D42A27DB-BD31-4B8C-83A1-F6EECF244321}">
                <p14:modId xmlns="" xmlns:p14="http://schemas.microsoft.com/office/powerpoint/2010/main" val="1650219409"/>
              </p:ext>
            </p:extLst>
          </p:nvPr>
        </p:nvGraphicFramePr>
        <p:xfrm>
          <a:off x="-76200" y="1752600"/>
          <a:ext cx="5486400" cy="3581400"/>
        </p:xfrm>
        <a:graphic>
          <a:graphicData uri="http://schemas.openxmlformats.org/drawingml/2006/chart">
            <c:chart xmlns:c="http://schemas.openxmlformats.org/drawingml/2006/chart" xmlns:r="http://schemas.openxmlformats.org/officeDocument/2006/relationships" r:id="rId7"/>
          </a:graphicData>
        </a:graphic>
      </p:graphicFrame>
      <p:sp>
        <p:nvSpPr>
          <p:cNvPr id="18" name="TextBox 17"/>
          <p:cNvSpPr txBox="1"/>
          <p:nvPr/>
        </p:nvSpPr>
        <p:spPr>
          <a:xfrm>
            <a:off x="0" y="914400"/>
            <a:ext cx="5638800" cy="830997"/>
          </a:xfrm>
          <a:prstGeom prst="rect">
            <a:avLst/>
          </a:prstGeom>
          <a:noFill/>
        </p:spPr>
        <p:txBody>
          <a:bodyPr wrap="square" rtlCol="0">
            <a:spAutoFit/>
          </a:bodyPr>
          <a:lstStyle/>
          <a:p>
            <a:pPr algn="ctr"/>
            <a:r>
              <a:rPr lang="ru-RU" sz="1600" dirty="0">
                <a:latin typeface="Oswald" charset="-52"/>
              </a:rPr>
              <a:t>Расходы на реализацию муниципальных программ </a:t>
            </a:r>
          </a:p>
          <a:p>
            <a:pPr algn="ctr"/>
            <a:r>
              <a:rPr lang="ru-RU" sz="1600" dirty="0">
                <a:latin typeface="Oswald" charset="-52"/>
              </a:rPr>
              <a:t>города Урай в разрезе источников финансирования, </a:t>
            </a:r>
          </a:p>
          <a:p>
            <a:pPr algn="ctr"/>
            <a:r>
              <a:rPr lang="ru-RU" sz="1600" dirty="0">
                <a:latin typeface="Oswald" charset="-52"/>
              </a:rPr>
              <a:t>тыс.рублей</a:t>
            </a:r>
          </a:p>
        </p:txBody>
      </p:sp>
      <p:sp>
        <p:nvSpPr>
          <p:cNvPr id="13" name="Прямоугольник 12">
            <a:extLst>
              <a:ext uri="{FF2B5EF4-FFF2-40B4-BE49-F238E27FC236}">
                <a16:creationId xmlns="" xmlns:a16="http://schemas.microsoft.com/office/drawing/2014/main" id="{20222A12-2B62-485A-B14C-A574ED929BCE}"/>
              </a:ext>
            </a:extLst>
          </p:cNvPr>
          <p:cNvSpPr/>
          <p:nvPr/>
        </p:nvSpPr>
        <p:spPr>
          <a:xfrm>
            <a:off x="304800" y="5562600"/>
            <a:ext cx="5105400" cy="523220"/>
          </a:xfrm>
          <a:prstGeom prst="rect">
            <a:avLst/>
          </a:prstGeom>
        </p:spPr>
        <p:txBody>
          <a:bodyPr wrap="square">
            <a:spAutoFit/>
          </a:bodyPr>
          <a:lstStyle/>
          <a:p>
            <a:r>
              <a:rPr lang="ru-RU" sz="1400" dirty="0">
                <a:latin typeface="Oswald" panose="020B0604020202020204" charset="-52"/>
                <a:cs typeface="Times New Roman Cyr" pitchFamily="18" charset="0"/>
              </a:rPr>
              <a:t>Оценка эффективности реализации муниципальных </a:t>
            </a:r>
            <a:r>
              <a:rPr lang="ru-RU" sz="1400" dirty="0" smtClean="0">
                <a:latin typeface="Oswald" panose="020B0604020202020204" charset="-52"/>
                <a:cs typeface="Times New Roman Cyr" pitchFamily="18" charset="0"/>
              </a:rPr>
              <a:t>программ</a:t>
            </a:r>
          </a:p>
          <a:p>
            <a:r>
              <a:rPr lang="en-US" sz="1400" dirty="0" smtClean="0">
                <a:latin typeface="Oswald" charset="-52"/>
                <a:hlinkClick r:id="rId8"/>
              </a:rPr>
              <a:t>https://uray.ru/strategiya-razvitiya/municipalnye-programmy/</a:t>
            </a:r>
            <a:endParaRPr lang="ru-RU" sz="1600" dirty="0">
              <a:solidFill>
                <a:srgbClr val="0000FF"/>
              </a:solidFill>
              <a:latin typeface="Oswald" panose="020B0604020202020204" charset="-52"/>
              <a:cs typeface="Times New Roman Cyr" pitchFamily="18" charset="0"/>
            </a:endParaRPr>
          </a:p>
        </p:txBody>
      </p:sp>
      <p:sp>
        <p:nvSpPr>
          <p:cNvPr id="15" name="Правая фигурная скобка 14"/>
          <p:cNvSpPr/>
          <p:nvPr/>
        </p:nvSpPr>
        <p:spPr>
          <a:xfrm>
            <a:off x="3276600" y="2362200"/>
            <a:ext cx="457200" cy="2438400"/>
          </a:xfrm>
          <a:prstGeom prst="rightBrace">
            <a:avLst/>
          </a:prstGeom>
          <a:ln w="12700">
            <a:solidFill>
              <a:srgbClr val="3333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dirty="0"/>
          </a:p>
        </p:txBody>
      </p:sp>
      <p:graphicFrame>
        <p:nvGraphicFramePr>
          <p:cNvPr id="19" name="Таблица 18"/>
          <p:cNvGraphicFramePr>
            <a:graphicFrameLocks noGrp="1"/>
          </p:cNvGraphicFramePr>
          <p:nvPr/>
        </p:nvGraphicFramePr>
        <p:xfrm>
          <a:off x="5334000" y="2209800"/>
          <a:ext cx="6553200" cy="4488240"/>
        </p:xfrm>
        <a:graphic>
          <a:graphicData uri="http://schemas.openxmlformats.org/drawingml/2006/table">
            <a:tbl>
              <a:tblPr firstRow="1" bandRow="1">
                <a:tableStyleId>{5C22544A-7EE6-4342-B048-85BDC9FD1C3A}</a:tableStyleId>
              </a:tblPr>
              <a:tblGrid>
                <a:gridCol w="5570220"/>
                <a:gridCol w="982980"/>
              </a:tblGrid>
              <a:tr h="343089">
                <a:tc>
                  <a:txBody>
                    <a:bodyPr/>
                    <a:lstStyle/>
                    <a:p>
                      <a:pPr algn="ctr"/>
                      <a:r>
                        <a:rPr lang="ru-RU" sz="1000" b="1" dirty="0" smtClean="0">
                          <a:solidFill>
                            <a:schemeClr val="tx1"/>
                          </a:solidFill>
                          <a:latin typeface="Oswald" charset="-52"/>
                        </a:rPr>
                        <a:t>Наименование</a:t>
                      </a:r>
                      <a:endParaRPr lang="ru-RU" sz="1000" b="1" dirty="0">
                        <a:solidFill>
                          <a:schemeClr val="tx1"/>
                        </a:solidFill>
                        <a:latin typeface="Oswald" charset="-52"/>
                      </a:endParaRPr>
                    </a:p>
                  </a:txBody>
                  <a:tcPr>
                    <a:solidFill>
                      <a:schemeClr val="accent3">
                        <a:lumMod val="40000"/>
                        <a:lumOff val="60000"/>
                      </a:schemeClr>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1000" b="1" i="0" u="none" strike="noStrike" dirty="0" smtClean="0">
                          <a:solidFill>
                            <a:schemeClr val="tx1"/>
                          </a:solidFill>
                          <a:latin typeface="Oswald" charset="-52"/>
                        </a:rPr>
                        <a:t>Результат</a:t>
                      </a:r>
                      <a:r>
                        <a:rPr lang="ru-RU" sz="1000" b="1" i="0" u="none" strike="noStrike" baseline="0" dirty="0" smtClean="0">
                          <a:solidFill>
                            <a:schemeClr val="tx1"/>
                          </a:solidFill>
                          <a:latin typeface="Oswald" charset="-52"/>
                        </a:rPr>
                        <a:t> оценки</a:t>
                      </a:r>
                      <a:endParaRPr lang="ru-RU" sz="1000" b="1" dirty="0">
                        <a:solidFill>
                          <a:schemeClr val="tx1"/>
                        </a:solidFill>
                      </a:endParaRPr>
                    </a:p>
                  </a:txBody>
                  <a:tcPr>
                    <a:solidFill>
                      <a:schemeClr val="accent3">
                        <a:lumMod val="40000"/>
                        <a:lumOff val="60000"/>
                      </a:schemeClr>
                    </a:solidFill>
                  </a:tcPr>
                </a:tc>
              </a:tr>
              <a:tr h="211132">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ru-RU" sz="1000" b="0" i="0" u="none" strike="noStrike" dirty="0" smtClean="0">
                          <a:solidFill>
                            <a:srgbClr val="000000"/>
                          </a:solidFill>
                          <a:latin typeface="Oswald" charset="-52"/>
                        </a:rPr>
                        <a:t>1. МП «Развитие образования и молодежной политики в городе Урай» на 2019-2030 годы</a:t>
                      </a:r>
                      <a:endParaRPr lang="ru-RU" sz="1000" dirty="0"/>
                    </a:p>
                  </a:txBody>
                  <a:tcPr>
                    <a:solidFill>
                      <a:schemeClr val="accent3">
                        <a:lumMod val="20000"/>
                        <a:lumOff val="80000"/>
                      </a:schemeClr>
                    </a:solidFill>
                  </a:tcPr>
                </a:tc>
                <a:tc>
                  <a:txBody>
                    <a:bodyPr/>
                    <a:lstStyle/>
                    <a:p>
                      <a:pPr algn="ctr" fontAlgn="b"/>
                      <a:r>
                        <a:rPr lang="ru-RU" sz="1000" b="0" i="0" u="none" strike="noStrike" dirty="0" smtClean="0">
                          <a:solidFill>
                            <a:srgbClr val="000000"/>
                          </a:solidFill>
                          <a:latin typeface="Oswald" charset="-52"/>
                        </a:rPr>
                        <a:t>эффективная</a:t>
                      </a:r>
                      <a:endParaRPr lang="ru-RU" sz="1000" b="0" i="0" u="none" strike="noStrike" dirty="0">
                        <a:solidFill>
                          <a:srgbClr val="000000"/>
                        </a:solidFill>
                        <a:latin typeface="Oswald" charset="-52"/>
                      </a:endParaRPr>
                    </a:p>
                  </a:txBody>
                  <a:tcPr marL="6608" marR="6608" marT="6608" marB="0" anchor="b">
                    <a:solidFill>
                      <a:schemeClr val="accent3">
                        <a:lumMod val="20000"/>
                        <a:lumOff val="80000"/>
                      </a:schemeClr>
                    </a:solidFill>
                  </a:tcPr>
                </a:tc>
              </a:tr>
              <a:tr h="211132">
                <a:tc>
                  <a:txBody>
                    <a:bodyPr/>
                    <a:lstStyle/>
                    <a:p>
                      <a:r>
                        <a:rPr lang="ru-RU" sz="1000" b="0" i="0" u="none" strike="noStrike" dirty="0" smtClean="0">
                          <a:solidFill>
                            <a:srgbClr val="000000"/>
                          </a:solidFill>
                          <a:latin typeface="Oswald" charset="-52"/>
                        </a:rPr>
                        <a:t>2. МП «Развитие физической культуры, спорта и туризма в городе Урай» на 2019-2030 годы</a:t>
                      </a:r>
                      <a:endParaRPr lang="ru-RU" sz="1000" dirty="0"/>
                    </a:p>
                  </a:txBody>
                  <a:tcPr>
                    <a:solidFill>
                      <a:schemeClr val="accent3">
                        <a:lumMod val="20000"/>
                        <a:lumOff val="80000"/>
                      </a:schemeClr>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b="0" i="0" u="none" strike="noStrike" dirty="0" smtClean="0">
                          <a:solidFill>
                            <a:srgbClr val="000000"/>
                          </a:solidFill>
                          <a:latin typeface="Oswald" charset="-52"/>
                        </a:rPr>
                        <a:t>эффективная</a:t>
                      </a:r>
                      <a:endParaRPr lang="ru-RU" sz="1000" b="0" i="0" u="none" strike="noStrike" dirty="0">
                        <a:solidFill>
                          <a:srgbClr val="000000"/>
                        </a:solidFill>
                        <a:latin typeface="Oswald" charset="-52"/>
                      </a:endParaRPr>
                    </a:p>
                  </a:txBody>
                  <a:tcPr marL="6608" marR="6608" marT="6608" marB="0" anchor="b">
                    <a:solidFill>
                      <a:schemeClr val="accent3">
                        <a:lumMod val="20000"/>
                        <a:lumOff val="80000"/>
                      </a:schemeClr>
                    </a:solidFill>
                  </a:tcPr>
                </a:tc>
              </a:tr>
              <a:tr h="137679">
                <a:tc>
                  <a:txBody>
                    <a:bodyPr/>
                    <a:lstStyle/>
                    <a:p>
                      <a:pPr algn="l" fontAlgn="b"/>
                      <a:r>
                        <a:rPr lang="ru-RU" sz="1000" b="0" i="0" u="none" strike="noStrike" dirty="0" smtClean="0">
                          <a:solidFill>
                            <a:srgbClr val="000000"/>
                          </a:solidFill>
                          <a:latin typeface="Oswald" charset="-52"/>
                        </a:rPr>
                        <a:t> 3</a:t>
                      </a:r>
                      <a:r>
                        <a:rPr lang="ru-RU" sz="1000" b="0" i="0" u="none" strike="noStrike" dirty="0">
                          <a:solidFill>
                            <a:srgbClr val="000000"/>
                          </a:solidFill>
                          <a:latin typeface="Oswald" charset="-52"/>
                        </a:rPr>
                        <a:t>. </a:t>
                      </a:r>
                      <a:r>
                        <a:rPr lang="ru-RU" sz="1000" b="0" i="0" u="none" strike="noStrike" dirty="0" smtClean="0">
                          <a:solidFill>
                            <a:srgbClr val="000000"/>
                          </a:solidFill>
                          <a:latin typeface="Oswald" charset="-52"/>
                        </a:rPr>
                        <a:t>МП «Культура </a:t>
                      </a:r>
                      <a:r>
                        <a:rPr lang="ru-RU" sz="1000" b="0" i="0" u="none" strike="noStrike" dirty="0">
                          <a:solidFill>
                            <a:srgbClr val="000000"/>
                          </a:solidFill>
                          <a:latin typeface="Oswald" charset="-52"/>
                        </a:rPr>
                        <a:t>города Урай» </a:t>
                      </a:r>
                    </a:p>
                  </a:txBody>
                  <a:tcPr marL="6608" marR="6608" marT="6608" marB="0" anchor="b">
                    <a:solidFill>
                      <a:schemeClr val="accent3">
                        <a:lumMod val="20000"/>
                        <a:lumOff val="80000"/>
                      </a:schemeClr>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b="0" i="0" u="none" strike="noStrike" dirty="0" smtClean="0">
                          <a:solidFill>
                            <a:srgbClr val="000000"/>
                          </a:solidFill>
                          <a:latin typeface="Oswald" charset="-52"/>
                        </a:rPr>
                        <a:t>эффективная</a:t>
                      </a:r>
                      <a:endParaRPr lang="ru-RU" sz="1000" b="0" i="0" u="none" strike="noStrike" dirty="0">
                        <a:solidFill>
                          <a:srgbClr val="000000"/>
                        </a:solidFill>
                        <a:latin typeface="Oswald" charset="-52"/>
                      </a:endParaRPr>
                    </a:p>
                  </a:txBody>
                  <a:tcPr marL="6608" marR="6608" marT="6608" marB="0" anchor="b">
                    <a:solidFill>
                      <a:schemeClr val="accent3">
                        <a:lumMod val="20000"/>
                        <a:lumOff val="80000"/>
                      </a:schemeClr>
                    </a:solidFill>
                  </a:tcPr>
                </a:tc>
              </a:tr>
              <a:tr h="137679">
                <a:tc>
                  <a:txBody>
                    <a:bodyPr/>
                    <a:lstStyle/>
                    <a:p>
                      <a:pPr algn="l" fontAlgn="b"/>
                      <a:r>
                        <a:rPr lang="ru-RU" sz="1000" b="0" i="0" u="none" strike="noStrike" dirty="0" smtClean="0">
                          <a:solidFill>
                            <a:srgbClr val="000000"/>
                          </a:solidFill>
                          <a:latin typeface="Oswald" charset="-52"/>
                        </a:rPr>
                        <a:t> 4</a:t>
                      </a:r>
                      <a:r>
                        <a:rPr lang="ru-RU" sz="1000" b="0" i="0" u="none" strike="noStrike" dirty="0">
                          <a:solidFill>
                            <a:srgbClr val="000000"/>
                          </a:solidFill>
                          <a:latin typeface="Oswald" charset="-52"/>
                        </a:rPr>
                        <a:t>. </a:t>
                      </a:r>
                      <a:r>
                        <a:rPr lang="ru-RU" sz="1000" b="0" i="0" u="none" strike="noStrike" dirty="0" smtClean="0">
                          <a:solidFill>
                            <a:srgbClr val="000000"/>
                          </a:solidFill>
                          <a:latin typeface="Oswald" charset="-52"/>
                        </a:rPr>
                        <a:t>МП «Развитие </a:t>
                      </a:r>
                      <a:r>
                        <a:rPr lang="ru-RU" sz="1000" b="0" i="0" u="none" strike="noStrike" dirty="0">
                          <a:solidFill>
                            <a:srgbClr val="000000"/>
                          </a:solidFill>
                          <a:latin typeface="Oswald" charset="-52"/>
                        </a:rPr>
                        <a:t>гражданского общества на территории города Урай» </a:t>
                      </a:r>
                    </a:p>
                  </a:txBody>
                  <a:tcPr marL="6608" marR="6608" marT="6608" marB="0" anchor="b">
                    <a:solidFill>
                      <a:schemeClr val="accent3">
                        <a:lumMod val="20000"/>
                        <a:lumOff val="80000"/>
                      </a:schemeClr>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b="0" i="0" u="none" strike="noStrike" dirty="0" smtClean="0">
                          <a:solidFill>
                            <a:srgbClr val="000000"/>
                          </a:solidFill>
                          <a:latin typeface="Oswald" charset="-52"/>
                        </a:rPr>
                        <a:t>эффективная</a:t>
                      </a:r>
                      <a:endParaRPr lang="ru-RU" sz="1000" b="0" i="0" u="none" strike="noStrike" dirty="0">
                        <a:solidFill>
                          <a:srgbClr val="000000"/>
                        </a:solidFill>
                        <a:latin typeface="Oswald" charset="-52"/>
                      </a:endParaRPr>
                    </a:p>
                  </a:txBody>
                  <a:tcPr marL="6608" marR="6608" marT="6608" marB="0" anchor="b">
                    <a:solidFill>
                      <a:schemeClr val="accent3">
                        <a:lumMod val="20000"/>
                        <a:lumOff val="80000"/>
                      </a:schemeClr>
                    </a:solidFill>
                  </a:tcPr>
                </a:tc>
              </a:tr>
              <a:tr h="269637">
                <a:tc>
                  <a:txBody>
                    <a:bodyPr/>
                    <a:lstStyle/>
                    <a:p>
                      <a:pPr algn="l" fontAlgn="b"/>
                      <a:r>
                        <a:rPr lang="ru-RU" sz="1000" b="0" i="0" u="none" strike="noStrike" dirty="0" smtClean="0">
                          <a:solidFill>
                            <a:srgbClr val="000000"/>
                          </a:solidFill>
                          <a:latin typeface="Oswald" charset="-52"/>
                        </a:rPr>
                        <a:t> 5</a:t>
                      </a:r>
                      <a:r>
                        <a:rPr lang="ru-RU" sz="1000" b="0" i="0" u="none" strike="noStrike" dirty="0">
                          <a:solidFill>
                            <a:srgbClr val="000000"/>
                          </a:solidFill>
                          <a:latin typeface="Oswald" charset="-52"/>
                        </a:rPr>
                        <a:t>. </a:t>
                      </a:r>
                      <a:r>
                        <a:rPr lang="ru-RU" sz="1000" b="0" i="0" u="none" strike="noStrike" dirty="0" smtClean="0">
                          <a:solidFill>
                            <a:srgbClr val="000000"/>
                          </a:solidFill>
                          <a:latin typeface="Oswald" charset="-52"/>
                        </a:rPr>
                        <a:t>МП «Улучшение </a:t>
                      </a:r>
                      <a:r>
                        <a:rPr lang="ru-RU" sz="1000" b="0" i="0" u="none" strike="noStrike" dirty="0">
                          <a:solidFill>
                            <a:srgbClr val="000000"/>
                          </a:solidFill>
                          <a:latin typeface="Oswald" charset="-52"/>
                        </a:rPr>
                        <a:t>жилищных условий жителей, проживающих на территории муниципального образования город Урай» на 2019-2030 годы</a:t>
                      </a:r>
                    </a:p>
                  </a:txBody>
                  <a:tcPr marL="6608" marR="6608" marT="6608" marB="0" anchor="b">
                    <a:solidFill>
                      <a:schemeClr val="accent3">
                        <a:lumMod val="20000"/>
                        <a:lumOff val="80000"/>
                      </a:schemeClr>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b="0" i="0" u="none" strike="noStrike" dirty="0" smtClean="0">
                          <a:solidFill>
                            <a:srgbClr val="000000"/>
                          </a:solidFill>
                          <a:latin typeface="Oswald" charset="-52"/>
                        </a:rPr>
                        <a:t>эффективная</a:t>
                      </a:r>
                    </a:p>
                    <a:p>
                      <a:pPr algn="ctr" fontAlgn="b"/>
                      <a:endParaRPr lang="ru-RU" sz="1000" b="0" i="0" u="none" strike="noStrike" dirty="0">
                        <a:solidFill>
                          <a:srgbClr val="000000"/>
                        </a:solidFill>
                        <a:latin typeface="Oswald" charset="-52"/>
                      </a:endParaRPr>
                    </a:p>
                  </a:txBody>
                  <a:tcPr marL="6608" marR="6608" marT="6608" marB="0" anchor="b">
                    <a:solidFill>
                      <a:schemeClr val="accent3">
                        <a:lumMod val="20000"/>
                        <a:lumOff val="80000"/>
                      </a:schemeClr>
                    </a:solidFill>
                  </a:tcPr>
                </a:tc>
              </a:tr>
              <a:tr h="269637">
                <a:tc>
                  <a:txBody>
                    <a:bodyPr/>
                    <a:lstStyle/>
                    <a:p>
                      <a:pPr algn="l" fontAlgn="b"/>
                      <a:r>
                        <a:rPr lang="ru-RU" sz="1000" b="0" i="0" u="none" strike="noStrike" dirty="0" smtClean="0">
                          <a:solidFill>
                            <a:srgbClr val="000000"/>
                          </a:solidFill>
                          <a:latin typeface="Oswald" charset="-52"/>
                        </a:rPr>
                        <a:t> 6</a:t>
                      </a:r>
                      <a:r>
                        <a:rPr lang="ru-RU" sz="1000" b="0" i="0" u="none" strike="noStrike" dirty="0">
                          <a:solidFill>
                            <a:srgbClr val="000000"/>
                          </a:solidFill>
                          <a:latin typeface="Oswald" charset="-52"/>
                        </a:rPr>
                        <a:t>. </a:t>
                      </a:r>
                      <a:r>
                        <a:rPr lang="ru-RU" sz="1000" b="0" i="0" u="none" strike="noStrike" dirty="0" smtClean="0">
                          <a:solidFill>
                            <a:srgbClr val="000000"/>
                          </a:solidFill>
                          <a:latin typeface="Oswald" charset="-52"/>
                        </a:rPr>
                        <a:t>МП «Защита </a:t>
                      </a:r>
                      <a:r>
                        <a:rPr lang="ru-RU" sz="1000" b="0" i="0" u="none" strike="noStrike" dirty="0">
                          <a:solidFill>
                            <a:srgbClr val="000000"/>
                          </a:solidFill>
                          <a:latin typeface="Oswald" charset="-52"/>
                        </a:rPr>
                        <a:t>населения и территории от чрезвычайных ситуаций, совершенствование гражданской обороны и обеспечение первичных мер пожарной безопасности» на 2019-2030 годы</a:t>
                      </a:r>
                    </a:p>
                  </a:txBody>
                  <a:tcPr marL="6608" marR="6608" marT="6608" marB="0" anchor="b">
                    <a:solidFill>
                      <a:schemeClr val="accent3">
                        <a:lumMod val="20000"/>
                        <a:lumOff val="80000"/>
                      </a:schemeClr>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b="0" i="0" u="none" strike="noStrike" dirty="0" smtClean="0">
                          <a:solidFill>
                            <a:srgbClr val="000000"/>
                          </a:solidFill>
                          <a:latin typeface="Oswald" charset="-52"/>
                        </a:rPr>
                        <a:t>умеренно эффективная</a:t>
                      </a:r>
                      <a:endParaRPr lang="ru-RU" sz="1000" b="0" i="0" u="none" strike="noStrike" dirty="0">
                        <a:solidFill>
                          <a:srgbClr val="000000"/>
                        </a:solidFill>
                        <a:latin typeface="Oswald" charset="-52"/>
                      </a:endParaRPr>
                    </a:p>
                  </a:txBody>
                  <a:tcPr marL="6608" marR="6608" marT="6608" marB="0" anchor="b">
                    <a:solidFill>
                      <a:schemeClr val="accent3">
                        <a:lumMod val="20000"/>
                        <a:lumOff val="80000"/>
                      </a:schemeClr>
                    </a:solidFill>
                  </a:tcPr>
                </a:tc>
              </a:tr>
              <a:tr h="137679">
                <a:tc>
                  <a:txBody>
                    <a:bodyPr/>
                    <a:lstStyle/>
                    <a:p>
                      <a:pPr algn="l" fontAlgn="b"/>
                      <a:r>
                        <a:rPr lang="ru-RU" sz="1000" b="0" i="0" u="none" strike="noStrike" dirty="0" smtClean="0">
                          <a:solidFill>
                            <a:srgbClr val="000000"/>
                          </a:solidFill>
                          <a:latin typeface="Oswald" charset="-52"/>
                        </a:rPr>
                        <a:t> 7</a:t>
                      </a:r>
                      <a:r>
                        <a:rPr lang="ru-RU" sz="1000" b="0" i="0" u="none" strike="noStrike" dirty="0">
                          <a:solidFill>
                            <a:srgbClr val="000000"/>
                          </a:solidFill>
                          <a:latin typeface="Oswald" charset="-52"/>
                        </a:rPr>
                        <a:t>. </a:t>
                      </a:r>
                      <a:r>
                        <a:rPr lang="ru-RU" sz="1000" b="0" i="0" u="none" strike="noStrike" dirty="0" smtClean="0">
                          <a:solidFill>
                            <a:srgbClr val="000000"/>
                          </a:solidFill>
                          <a:latin typeface="Oswald" charset="-52"/>
                        </a:rPr>
                        <a:t>МП «Охрана </a:t>
                      </a:r>
                      <a:r>
                        <a:rPr lang="ru-RU" sz="1000" b="0" i="0" u="none" strike="noStrike" dirty="0">
                          <a:solidFill>
                            <a:srgbClr val="000000"/>
                          </a:solidFill>
                          <a:latin typeface="Oswald" charset="-52"/>
                        </a:rPr>
                        <a:t>окружающей среды в границах города Урай» </a:t>
                      </a:r>
                    </a:p>
                  </a:txBody>
                  <a:tcPr marL="6608" marR="6608" marT="6608" marB="0" anchor="b">
                    <a:solidFill>
                      <a:schemeClr val="accent3">
                        <a:lumMod val="20000"/>
                        <a:lumOff val="80000"/>
                      </a:schemeClr>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b="0" i="0" u="none" strike="noStrike" dirty="0" smtClean="0">
                          <a:solidFill>
                            <a:srgbClr val="000000"/>
                          </a:solidFill>
                          <a:latin typeface="Oswald" charset="-52"/>
                        </a:rPr>
                        <a:t>эффективная</a:t>
                      </a:r>
                      <a:endParaRPr lang="ru-RU" sz="1000" b="0" i="0" u="none" strike="noStrike" dirty="0">
                        <a:solidFill>
                          <a:srgbClr val="000000"/>
                        </a:solidFill>
                        <a:latin typeface="Oswald" charset="-52"/>
                      </a:endParaRPr>
                    </a:p>
                  </a:txBody>
                  <a:tcPr marL="6608" marR="6608" marT="6608" marB="0" anchor="b">
                    <a:solidFill>
                      <a:schemeClr val="accent3">
                        <a:lumMod val="20000"/>
                        <a:lumOff val="80000"/>
                      </a:schemeClr>
                    </a:solidFill>
                  </a:tcPr>
                </a:tc>
              </a:tr>
              <a:tr h="269637">
                <a:tc>
                  <a:txBody>
                    <a:bodyPr/>
                    <a:lstStyle/>
                    <a:p>
                      <a:pPr algn="l" fontAlgn="b"/>
                      <a:r>
                        <a:rPr lang="ru-RU" sz="1000" b="0" i="0" u="none" strike="noStrike" dirty="0">
                          <a:solidFill>
                            <a:srgbClr val="000000"/>
                          </a:solidFill>
                          <a:latin typeface="Oswald" charset="-52"/>
                        </a:rPr>
                        <a:t>8. </a:t>
                      </a:r>
                      <a:r>
                        <a:rPr lang="ru-RU" sz="1000" b="0" i="0" u="none" strike="noStrike" dirty="0" smtClean="0">
                          <a:solidFill>
                            <a:srgbClr val="000000"/>
                          </a:solidFill>
                          <a:latin typeface="Oswald" charset="-52"/>
                        </a:rPr>
                        <a:t>МП «Развитие </a:t>
                      </a:r>
                      <a:r>
                        <a:rPr lang="ru-RU" sz="1000" b="0" i="0" u="none" strike="noStrike" dirty="0">
                          <a:solidFill>
                            <a:srgbClr val="000000"/>
                          </a:solidFill>
                          <a:latin typeface="Oswald" charset="-52"/>
                        </a:rPr>
                        <a:t>транспортной системы города Урай» </a:t>
                      </a:r>
                    </a:p>
                  </a:txBody>
                  <a:tcPr marL="6608" marR="6608" marT="6608" marB="0" anchor="b">
                    <a:solidFill>
                      <a:schemeClr val="accent3">
                        <a:lumMod val="20000"/>
                        <a:lumOff val="80000"/>
                      </a:schemeClr>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b="0" i="0" u="none" strike="noStrike" dirty="0" smtClean="0">
                          <a:solidFill>
                            <a:srgbClr val="000000"/>
                          </a:solidFill>
                          <a:latin typeface="Oswald" charset="-52"/>
                        </a:rPr>
                        <a:t>умеренно эффективная</a:t>
                      </a:r>
                      <a:endParaRPr lang="ru-RU" sz="1000" b="0" i="0" u="none" strike="noStrike" dirty="0">
                        <a:solidFill>
                          <a:srgbClr val="000000"/>
                        </a:solidFill>
                        <a:latin typeface="Oswald" charset="-52"/>
                      </a:endParaRPr>
                    </a:p>
                  </a:txBody>
                  <a:tcPr marL="6608" marR="6608" marT="6608" marB="0" anchor="b">
                    <a:solidFill>
                      <a:schemeClr val="accent3">
                        <a:lumMod val="20000"/>
                        <a:lumOff val="80000"/>
                      </a:schemeClr>
                    </a:solidFill>
                  </a:tcPr>
                </a:tc>
              </a:tr>
              <a:tr h="269637">
                <a:tc>
                  <a:txBody>
                    <a:bodyPr/>
                    <a:lstStyle/>
                    <a:p>
                      <a:pPr algn="l" fontAlgn="b"/>
                      <a:r>
                        <a:rPr lang="ru-RU" sz="1000" b="0" i="0" u="none" strike="noStrike" dirty="0">
                          <a:solidFill>
                            <a:srgbClr val="000000"/>
                          </a:solidFill>
                          <a:latin typeface="Oswald" charset="-52"/>
                        </a:rPr>
                        <a:t>9. </a:t>
                      </a:r>
                      <a:r>
                        <a:rPr lang="ru-RU" sz="1000" b="0" i="0" u="none" strike="noStrike" dirty="0" smtClean="0">
                          <a:solidFill>
                            <a:srgbClr val="000000"/>
                          </a:solidFill>
                          <a:latin typeface="Oswald" charset="-52"/>
                        </a:rPr>
                        <a:t>МП «Укрепление </a:t>
                      </a:r>
                      <a:r>
                        <a:rPr lang="ru-RU" sz="1000" b="0" i="0" u="none" strike="noStrike" dirty="0">
                          <a:solidFill>
                            <a:srgbClr val="000000"/>
                          </a:solidFill>
                          <a:latin typeface="Oswald" charset="-52"/>
                        </a:rPr>
                        <a:t>межнационального и межконфессионального согласия, профилактика экстремизма на территории города Урай»</a:t>
                      </a:r>
                    </a:p>
                  </a:txBody>
                  <a:tcPr marL="6608" marR="6608" marT="6608" marB="0" anchor="b">
                    <a:solidFill>
                      <a:schemeClr val="accent3">
                        <a:lumMod val="20000"/>
                        <a:lumOff val="80000"/>
                      </a:schemeClr>
                    </a:solidFill>
                  </a:tcPr>
                </a:tc>
                <a:tc>
                  <a:txBody>
                    <a:bodyPr/>
                    <a:lstStyle/>
                    <a:p>
                      <a:pPr algn="ctr" fontAlgn="b"/>
                      <a:r>
                        <a:rPr lang="ru-RU" sz="1000" b="0" i="0" u="none" strike="noStrike" dirty="0" smtClean="0">
                          <a:solidFill>
                            <a:srgbClr val="000000"/>
                          </a:solidFill>
                          <a:latin typeface="Oswald" charset="-52"/>
                        </a:rPr>
                        <a:t>эффективная</a:t>
                      </a:r>
                      <a:endParaRPr lang="ru-RU" sz="1000" b="0" i="0" u="none" strike="noStrike" dirty="0">
                        <a:solidFill>
                          <a:srgbClr val="000000"/>
                        </a:solidFill>
                        <a:latin typeface="Oswald" charset="-52"/>
                      </a:endParaRPr>
                    </a:p>
                  </a:txBody>
                  <a:tcPr marL="6608" marR="6608" marT="6608" marB="0" anchor="b">
                    <a:solidFill>
                      <a:schemeClr val="accent3">
                        <a:lumMod val="20000"/>
                        <a:lumOff val="80000"/>
                      </a:schemeClr>
                    </a:solidFill>
                  </a:tcPr>
                </a:tc>
              </a:tr>
              <a:tr h="269637">
                <a:tc>
                  <a:txBody>
                    <a:bodyPr/>
                    <a:lstStyle/>
                    <a:p>
                      <a:pPr algn="l" fontAlgn="b"/>
                      <a:r>
                        <a:rPr lang="ru-RU" sz="1000" b="0" i="0" u="none" strike="noStrike" dirty="0">
                          <a:solidFill>
                            <a:srgbClr val="000000"/>
                          </a:solidFill>
                          <a:latin typeface="Oswald" charset="-52"/>
                        </a:rPr>
                        <a:t>10. </a:t>
                      </a:r>
                      <a:r>
                        <a:rPr lang="ru-RU" sz="1000" b="0" i="0" u="none" strike="noStrike" dirty="0" smtClean="0">
                          <a:solidFill>
                            <a:srgbClr val="000000"/>
                          </a:solidFill>
                          <a:latin typeface="Oswald" charset="-52"/>
                        </a:rPr>
                        <a:t>МП</a:t>
                      </a:r>
                      <a:r>
                        <a:rPr lang="ru-RU" sz="1000" b="0" i="0" u="none" strike="noStrike" baseline="0" dirty="0" smtClean="0">
                          <a:solidFill>
                            <a:srgbClr val="000000"/>
                          </a:solidFill>
                          <a:latin typeface="Oswald" charset="-52"/>
                        </a:rPr>
                        <a:t> </a:t>
                      </a:r>
                      <a:r>
                        <a:rPr lang="ru-RU" sz="1000" b="0" i="0" u="none" strike="noStrike" dirty="0" smtClean="0">
                          <a:solidFill>
                            <a:srgbClr val="000000"/>
                          </a:solidFill>
                          <a:latin typeface="Oswald" charset="-52"/>
                        </a:rPr>
                        <a:t>«Профилактика </a:t>
                      </a:r>
                      <a:r>
                        <a:rPr lang="ru-RU" sz="1000" b="0" i="0" u="none" strike="noStrike" dirty="0">
                          <a:solidFill>
                            <a:srgbClr val="000000"/>
                          </a:solidFill>
                          <a:latin typeface="Oswald" charset="-52"/>
                        </a:rPr>
                        <a:t>правонарушений на территории города Урай» на 2018-2030 годы</a:t>
                      </a:r>
                    </a:p>
                  </a:txBody>
                  <a:tcPr marL="6608" marR="6608" marT="6608" marB="0" anchor="b">
                    <a:solidFill>
                      <a:schemeClr val="accent3">
                        <a:lumMod val="20000"/>
                        <a:lumOff val="80000"/>
                      </a:schemeClr>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b="0" i="0" u="none" strike="noStrike" dirty="0" smtClean="0">
                          <a:solidFill>
                            <a:srgbClr val="000000"/>
                          </a:solidFill>
                          <a:latin typeface="Oswald" charset="-52"/>
                        </a:rPr>
                        <a:t>умеренно эффективная</a:t>
                      </a:r>
                      <a:endParaRPr lang="ru-RU" sz="1000" b="0" i="0" u="none" strike="noStrike" dirty="0">
                        <a:solidFill>
                          <a:srgbClr val="000000"/>
                        </a:solidFill>
                        <a:latin typeface="Oswald" charset="-52"/>
                      </a:endParaRPr>
                    </a:p>
                  </a:txBody>
                  <a:tcPr marL="6608" marR="6608" marT="6608" marB="0" anchor="b">
                    <a:solidFill>
                      <a:schemeClr val="accent3">
                        <a:lumMod val="20000"/>
                        <a:lumOff val="80000"/>
                      </a:schemeClr>
                    </a:solidFill>
                  </a:tcPr>
                </a:tc>
              </a:tr>
              <a:tr h="269637">
                <a:tc>
                  <a:txBody>
                    <a:bodyPr/>
                    <a:lstStyle/>
                    <a:p>
                      <a:pPr algn="l" fontAlgn="b"/>
                      <a:r>
                        <a:rPr lang="ru-RU" sz="1000" b="0" i="0" u="none" strike="noStrike" dirty="0">
                          <a:solidFill>
                            <a:srgbClr val="000000"/>
                          </a:solidFill>
                          <a:latin typeface="Oswald" charset="-52"/>
                        </a:rPr>
                        <a:t>11. </a:t>
                      </a:r>
                      <a:r>
                        <a:rPr lang="ru-RU" sz="1000" b="0" i="0" u="none" strike="noStrike" dirty="0" smtClean="0">
                          <a:solidFill>
                            <a:srgbClr val="000000"/>
                          </a:solidFill>
                          <a:latin typeface="Oswald" charset="-52"/>
                        </a:rPr>
                        <a:t>МП «Развитие </a:t>
                      </a:r>
                      <a:r>
                        <a:rPr lang="ru-RU" sz="1000" b="0" i="0" u="none" strike="noStrike" dirty="0">
                          <a:solidFill>
                            <a:srgbClr val="000000"/>
                          </a:solidFill>
                          <a:latin typeface="Oswald" charset="-52"/>
                        </a:rPr>
                        <a:t>малого и среднего предпринимательства, потребительского рынка и сельскохозяйственных товаропроизводителей города Урай» </a:t>
                      </a:r>
                    </a:p>
                  </a:txBody>
                  <a:tcPr marL="6608" marR="6608" marT="6608" marB="0" anchor="b">
                    <a:solidFill>
                      <a:schemeClr val="accent3">
                        <a:lumMod val="20000"/>
                        <a:lumOff val="80000"/>
                      </a:schemeClr>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b="0" i="0" u="none" strike="noStrike" dirty="0" smtClean="0">
                          <a:solidFill>
                            <a:srgbClr val="000000"/>
                          </a:solidFill>
                          <a:latin typeface="Oswald" charset="-52"/>
                        </a:rPr>
                        <a:t>эффективная</a:t>
                      </a:r>
                    </a:p>
                    <a:p>
                      <a:pPr algn="ctr" fontAlgn="b"/>
                      <a:endParaRPr lang="ru-RU" sz="1000" b="0" i="0" u="none" strike="noStrike" dirty="0">
                        <a:solidFill>
                          <a:srgbClr val="000000"/>
                        </a:solidFill>
                        <a:latin typeface="Oswald" charset="-52"/>
                      </a:endParaRPr>
                    </a:p>
                  </a:txBody>
                  <a:tcPr marL="6608" marR="6608" marT="6608" marB="0" anchor="b">
                    <a:solidFill>
                      <a:schemeClr val="accent3">
                        <a:lumMod val="20000"/>
                        <a:lumOff val="80000"/>
                      </a:schemeClr>
                    </a:solidFill>
                  </a:tcPr>
                </a:tc>
              </a:tr>
              <a:tr h="137679">
                <a:tc>
                  <a:txBody>
                    <a:bodyPr/>
                    <a:lstStyle/>
                    <a:p>
                      <a:pPr algn="l" fontAlgn="b"/>
                      <a:r>
                        <a:rPr lang="ru-RU" sz="1000" b="0" i="0" u="none" strike="noStrike" dirty="0">
                          <a:solidFill>
                            <a:srgbClr val="000000"/>
                          </a:solidFill>
                          <a:latin typeface="Oswald" charset="-52"/>
                        </a:rPr>
                        <a:t>12. </a:t>
                      </a:r>
                      <a:r>
                        <a:rPr lang="ru-RU" sz="1000" b="0" i="0" u="none" strike="noStrike" dirty="0" smtClean="0">
                          <a:solidFill>
                            <a:srgbClr val="000000"/>
                          </a:solidFill>
                          <a:latin typeface="Oswald" charset="-52"/>
                        </a:rPr>
                        <a:t>МП «Информационное </a:t>
                      </a:r>
                      <a:r>
                        <a:rPr lang="ru-RU" sz="1000" b="0" i="0" u="none" strike="noStrike" dirty="0">
                          <a:solidFill>
                            <a:srgbClr val="000000"/>
                          </a:solidFill>
                          <a:latin typeface="Oswald" charset="-52"/>
                        </a:rPr>
                        <a:t>общество – Урай» на 2019-2030 годы</a:t>
                      </a:r>
                    </a:p>
                  </a:txBody>
                  <a:tcPr marL="6608" marR="6608" marT="6608" marB="0" anchor="b">
                    <a:solidFill>
                      <a:schemeClr val="accent3">
                        <a:lumMod val="20000"/>
                        <a:lumOff val="80000"/>
                      </a:schemeClr>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b="0" i="0" u="none" strike="noStrike" dirty="0" smtClean="0">
                          <a:solidFill>
                            <a:srgbClr val="000000"/>
                          </a:solidFill>
                          <a:latin typeface="Oswald" charset="-52"/>
                        </a:rPr>
                        <a:t>эффективная</a:t>
                      </a:r>
                      <a:endParaRPr lang="ru-RU" sz="1000" b="0" i="0" u="none" strike="noStrike" dirty="0">
                        <a:solidFill>
                          <a:srgbClr val="000000"/>
                        </a:solidFill>
                        <a:latin typeface="Oswald" charset="-52"/>
                      </a:endParaRPr>
                    </a:p>
                  </a:txBody>
                  <a:tcPr marL="6608" marR="6608" marT="6608" marB="0" anchor="b">
                    <a:solidFill>
                      <a:schemeClr val="accent3">
                        <a:lumMod val="20000"/>
                        <a:lumOff val="80000"/>
                      </a:schemeClr>
                    </a:solidFill>
                  </a:tcPr>
                </a:tc>
              </a:tr>
              <a:tr h="137679">
                <a:tc>
                  <a:txBody>
                    <a:bodyPr/>
                    <a:lstStyle/>
                    <a:p>
                      <a:pPr algn="l" fontAlgn="b"/>
                      <a:r>
                        <a:rPr lang="ru-RU" sz="1000" b="0" i="0" u="none" strike="noStrike" dirty="0">
                          <a:solidFill>
                            <a:srgbClr val="000000"/>
                          </a:solidFill>
                          <a:latin typeface="Oswald" charset="-52"/>
                        </a:rPr>
                        <a:t>13. </a:t>
                      </a:r>
                      <a:r>
                        <a:rPr lang="ru-RU" sz="1000" b="0" i="0" u="none" strike="noStrike" dirty="0" smtClean="0">
                          <a:solidFill>
                            <a:srgbClr val="000000"/>
                          </a:solidFill>
                          <a:latin typeface="Oswald" charset="-52"/>
                        </a:rPr>
                        <a:t>МП  «</a:t>
                      </a:r>
                      <a:r>
                        <a:rPr lang="ru-RU" sz="1000" b="0" i="0" u="none" strike="noStrike" dirty="0">
                          <a:solidFill>
                            <a:srgbClr val="000000"/>
                          </a:solidFill>
                          <a:latin typeface="Oswald" charset="-52"/>
                        </a:rPr>
                        <a:t>Формирование комфортной  городской среды города Урай»</a:t>
                      </a:r>
                    </a:p>
                  </a:txBody>
                  <a:tcPr marL="6608" marR="6608" marT="6608" marB="0" anchor="b">
                    <a:solidFill>
                      <a:schemeClr val="accent3">
                        <a:lumMod val="20000"/>
                        <a:lumOff val="80000"/>
                      </a:schemeClr>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b="0" i="0" u="none" strike="noStrike" dirty="0" smtClean="0">
                          <a:solidFill>
                            <a:srgbClr val="000000"/>
                          </a:solidFill>
                          <a:latin typeface="Oswald" charset="-52"/>
                        </a:rPr>
                        <a:t>эффективная</a:t>
                      </a:r>
                      <a:endParaRPr lang="ru-RU" sz="1000" b="0" i="0" u="none" strike="noStrike" dirty="0">
                        <a:solidFill>
                          <a:srgbClr val="000000"/>
                        </a:solidFill>
                        <a:latin typeface="Oswald" charset="-52"/>
                      </a:endParaRPr>
                    </a:p>
                  </a:txBody>
                  <a:tcPr marL="6608" marR="6608" marT="6608" marB="0" anchor="b">
                    <a:solidFill>
                      <a:schemeClr val="accent3">
                        <a:lumMod val="20000"/>
                        <a:lumOff val="80000"/>
                      </a:schemeClr>
                    </a:solidFill>
                  </a:tcPr>
                </a:tc>
              </a:tr>
              <a:tr h="137679">
                <a:tc>
                  <a:txBody>
                    <a:bodyPr/>
                    <a:lstStyle/>
                    <a:p>
                      <a:pPr algn="l" fontAlgn="b"/>
                      <a:r>
                        <a:rPr lang="ru-RU" sz="1000" b="0" i="0" u="none" strike="noStrike" dirty="0">
                          <a:solidFill>
                            <a:srgbClr val="000000"/>
                          </a:solidFill>
                          <a:latin typeface="Oswald" charset="-52"/>
                        </a:rPr>
                        <a:t>14. </a:t>
                      </a:r>
                      <a:r>
                        <a:rPr lang="ru-RU" sz="1000" b="0" i="0" u="none" strike="noStrike" dirty="0" smtClean="0">
                          <a:solidFill>
                            <a:srgbClr val="000000"/>
                          </a:solidFill>
                          <a:latin typeface="Oswald" charset="-52"/>
                        </a:rPr>
                        <a:t>МП «Обеспечение </a:t>
                      </a:r>
                      <a:r>
                        <a:rPr lang="ru-RU" sz="1000" b="0" i="0" u="none" strike="noStrike" dirty="0">
                          <a:solidFill>
                            <a:srgbClr val="000000"/>
                          </a:solidFill>
                          <a:latin typeface="Oswald" charset="-52"/>
                        </a:rPr>
                        <a:t>градостроительной деятельности на территории города Урай» на  2018-2030 годы</a:t>
                      </a:r>
                    </a:p>
                  </a:txBody>
                  <a:tcPr marL="6608" marR="6608" marT="6608" marB="0" anchor="b">
                    <a:solidFill>
                      <a:schemeClr val="accent3">
                        <a:lumMod val="20000"/>
                        <a:lumOff val="80000"/>
                      </a:schemeClr>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b="0" i="0" u="none" strike="noStrike" dirty="0" smtClean="0">
                          <a:solidFill>
                            <a:srgbClr val="000000"/>
                          </a:solidFill>
                          <a:latin typeface="Oswald" charset="-52"/>
                        </a:rPr>
                        <a:t>эффективная</a:t>
                      </a:r>
                      <a:endParaRPr lang="ru-RU" sz="1000" b="0" i="0" u="none" strike="noStrike" dirty="0">
                        <a:solidFill>
                          <a:srgbClr val="000000"/>
                        </a:solidFill>
                        <a:latin typeface="Oswald" charset="-52"/>
                      </a:endParaRPr>
                    </a:p>
                  </a:txBody>
                  <a:tcPr marL="6608" marR="6608" marT="6608" marB="0" anchor="b">
                    <a:solidFill>
                      <a:schemeClr val="accent3">
                        <a:lumMod val="20000"/>
                        <a:lumOff val="80000"/>
                      </a:schemeClr>
                    </a:solidFill>
                  </a:tcPr>
                </a:tc>
              </a:tr>
              <a:tr h="137679">
                <a:tc>
                  <a:txBody>
                    <a:bodyPr/>
                    <a:lstStyle/>
                    <a:p>
                      <a:pPr algn="l" fontAlgn="b"/>
                      <a:r>
                        <a:rPr lang="ru-RU" sz="1000" b="0" i="0" u="none" strike="noStrike" dirty="0">
                          <a:solidFill>
                            <a:srgbClr val="000000"/>
                          </a:solidFill>
                          <a:latin typeface="Oswald" charset="-52"/>
                        </a:rPr>
                        <a:t>15. </a:t>
                      </a:r>
                      <a:r>
                        <a:rPr lang="ru-RU" sz="1000" b="0" i="0" u="none" strike="noStrike" dirty="0" smtClean="0">
                          <a:solidFill>
                            <a:srgbClr val="000000"/>
                          </a:solidFill>
                          <a:latin typeface="Oswald" charset="-52"/>
                        </a:rPr>
                        <a:t>МП «Управление </a:t>
                      </a:r>
                      <a:r>
                        <a:rPr lang="ru-RU" sz="1000" b="0" i="0" u="none" strike="noStrike" dirty="0">
                          <a:solidFill>
                            <a:srgbClr val="000000"/>
                          </a:solidFill>
                          <a:latin typeface="Oswald" charset="-52"/>
                        </a:rPr>
                        <a:t>муниципальными финансами в городе Урай» </a:t>
                      </a:r>
                    </a:p>
                  </a:txBody>
                  <a:tcPr marL="6608" marR="6608" marT="6608" marB="0" anchor="b">
                    <a:solidFill>
                      <a:schemeClr val="accent3">
                        <a:lumMod val="20000"/>
                        <a:lumOff val="80000"/>
                      </a:schemeClr>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b="0" i="0" u="none" strike="noStrike" dirty="0" smtClean="0">
                          <a:solidFill>
                            <a:srgbClr val="000000"/>
                          </a:solidFill>
                          <a:latin typeface="Oswald" charset="-52"/>
                        </a:rPr>
                        <a:t>эффективная</a:t>
                      </a:r>
                      <a:endParaRPr lang="ru-RU" sz="1000" b="0" i="0" u="none" strike="noStrike" dirty="0">
                        <a:solidFill>
                          <a:srgbClr val="000000"/>
                        </a:solidFill>
                        <a:latin typeface="Oswald" charset="-52"/>
                      </a:endParaRPr>
                    </a:p>
                  </a:txBody>
                  <a:tcPr marL="6608" marR="6608" marT="6608" marB="0" anchor="b">
                    <a:solidFill>
                      <a:schemeClr val="accent3">
                        <a:lumMod val="20000"/>
                        <a:lumOff val="80000"/>
                      </a:schemeClr>
                    </a:solidFill>
                  </a:tcPr>
                </a:tc>
              </a:tr>
              <a:tr h="269637">
                <a:tc>
                  <a:txBody>
                    <a:bodyPr/>
                    <a:lstStyle/>
                    <a:p>
                      <a:pPr algn="l" fontAlgn="b"/>
                      <a:r>
                        <a:rPr lang="ru-RU" sz="1000" b="0" i="0" u="none" strike="noStrike" dirty="0">
                          <a:solidFill>
                            <a:srgbClr val="000000"/>
                          </a:solidFill>
                          <a:latin typeface="Oswald" charset="-52"/>
                        </a:rPr>
                        <a:t>16. </a:t>
                      </a:r>
                      <a:r>
                        <a:rPr lang="ru-RU" sz="1000" b="0" i="0" u="none" strike="noStrike" dirty="0" smtClean="0">
                          <a:solidFill>
                            <a:srgbClr val="000000"/>
                          </a:solidFill>
                          <a:latin typeface="Oswald" charset="-52"/>
                        </a:rPr>
                        <a:t>МП «Совершенствование </a:t>
                      </a:r>
                      <a:r>
                        <a:rPr lang="ru-RU" sz="1000" b="0" i="0" u="none" strike="noStrike" dirty="0">
                          <a:solidFill>
                            <a:srgbClr val="000000"/>
                          </a:solidFill>
                          <a:latin typeface="Oswald" charset="-52"/>
                        </a:rPr>
                        <a:t>и развитие муниципального управления в городе Урай» на 2018-2030 годы</a:t>
                      </a:r>
                    </a:p>
                  </a:txBody>
                  <a:tcPr marL="6608" marR="6608" marT="6608" marB="0" anchor="b">
                    <a:solidFill>
                      <a:schemeClr val="accent3">
                        <a:lumMod val="20000"/>
                        <a:lumOff val="80000"/>
                      </a:schemeClr>
                    </a:solidFill>
                  </a:tcPr>
                </a:tc>
                <a:tc>
                  <a:txBody>
                    <a:bodyPr/>
                    <a:lstStyle/>
                    <a:p>
                      <a:pPr algn="ctr" fontAlgn="b"/>
                      <a:r>
                        <a:rPr lang="ru-RU" sz="1000" b="0" i="0" u="none" strike="noStrike" dirty="0" smtClean="0">
                          <a:solidFill>
                            <a:srgbClr val="000000"/>
                          </a:solidFill>
                          <a:latin typeface="Oswald" charset="-52"/>
                        </a:rPr>
                        <a:t>умеренно эффективная</a:t>
                      </a:r>
                      <a:endParaRPr lang="ru-RU" sz="1000" b="0" i="0" u="none" strike="noStrike" dirty="0">
                        <a:solidFill>
                          <a:srgbClr val="000000"/>
                        </a:solidFill>
                        <a:latin typeface="Oswald" charset="-52"/>
                      </a:endParaRPr>
                    </a:p>
                  </a:txBody>
                  <a:tcPr marL="6608" marR="6608" marT="6608" marB="0" anchor="b">
                    <a:solidFill>
                      <a:schemeClr val="accent3">
                        <a:lumMod val="20000"/>
                        <a:lumOff val="80000"/>
                      </a:schemeClr>
                    </a:solidFill>
                  </a:tcPr>
                </a:tc>
              </a:tr>
              <a:tr h="269637">
                <a:tc>
                  <a:txBody>
                    <a:bodyPr/>
                    <a:lstStyle/>
                    <a:p>
                      <a:pPr algn="l" fontAlgn="b"/>
                      <a:r>
                        <a:rPr lang="ru-RU" sz="1000" b="0" i="0" u="none" strike="noStrike" dirty="0">
                          <a:solidFill>
                            <a:srgbClr val="000000"/>
                          </a:solidFill>
                          <a:latin typeface="Oswald" charset="-52"/>
                        </a:rPr>
                        <a:t>17. </a:t>
                      </a:r>
                      <a:r>
                        <a:rPr lang="ru-RU" sz="1000" b="0" i="0" u="none" strike="noStrike" dirty="0" smtClean="0">
                          <a:solidFill>
                            <a:srgbClr val="000000"/>
                          </a:solidFill>
                          <a:latin typeface="Oswald" charset="-52"/>
                        </a:rPr>
                        <a:t>МП «Развитие </a:t>
                      </a:r>
                      <a:r>
                        <a:rPr lang="ru-RU" sz="1000" b="0" i="0" u="none" strike="noStrike" dirty="0">
                          <a:solidFill>
                            <a:srgbClr val="000000"/>
                          </a:solidFill>
                          <a:latin typeface="Oswald" charset="-52"/>
                        </a:rPr>
                        <a:t>жилищно-коммунального комплекса и повышение энергетической эффективности в городе Урай» на 2019-2030 годы</a:t>
                      </a:r>
                    </a:p>
                  </a:txBody>
                  <a:tcPr marL="6608" marR="6608" marT="6608" marB="0" anchor="b">
                    <a:solidFill>
                      <a:schemeClr val="accent3">
                        <a:lumMod val="20000"/>
                        <a:lumOff val="80000"/>
                      </a:schemeClr>
                    </a:solidFill>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000" b="0" i="0" u="none" strike="noStrike" dirty="0" smtClean="0">
                          <a:solidFill>
                            <a:srgbClr val="000000"/>
                          </a:solidFill>
                          <a:latin typeface="Oswald" charset="-52"/>
                        </a:rPr>
                        <a:t>эффективная</a:t>
                      </a:r>
                    </a:p>
                    <a:p>
                      <a:pPr algn="ctr" fontAlgn="b"/>
                      <a:endParaRPr lang="ru-RU" sz="1000" b="0" i="0" u="none" strike="noStrike" dirty="0">
                        <a:solidFill>
                          <a:srgbClr val="000000"/>
                        </a:solidFill>
                        <a:latin typeface="Oswald" charset="-52"/>
                      </a:endParaRPr>
                    </a:p>
                  </a:txBody>
                  <a:tcPr marL="6608" marR="6608" marT="6608" marB="0" anchor="b">
                    <a:solidFill>
                      <a:schemeClr val="accent3">
                        <a:lumMod val="20000"/>
                        <a:lumOff val="80000"/>
                      </a:schemeClr>
                    </a:solidFill>
                  </a:tcPr>
                </a:tc>
              </a:tr>
            </a:tbl>
          </a:graphicData>
        </a:graphic>
      </p:graphicFrame>
      <p:sp>
        <p:nvSpPr>
          <p:cNvPr id="16" name="Правая фигурная скобка 15"/>
          <p:cNvSpPr/>
          <p:nvPr/>
        </p:nvSpPr>
        <p:spPr>
          <a:xfrm>
            <a:off x="1600200" y="2819400"/>
            <a:ext cx="304800" cy="1981200"/>
          </a:xfrm>
          <a:prstGeom prst="rightBrace">
            <a:avLst/>
          </a:prstGeom>
          <a:ln w="12700">
            <a:solidFill>
              <a:srgbClr val="3333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dirty="0">
              <a:solidFill>
                <a:srgbClr val="0066FF"/>
              </a:solidFill>
            </a:endParaRPr>
          </a:p>
        </p:txBody>
      </p:sp>
      <p:sp>
        <p:nvSpPr>
          <p:cNvPr id="20" name="Прямоугольник 19"/>
          <p:cNvSpPr/>
          <p:nvPr/>
        </p:nvSpPr>
        <p:spPr>
          <a:xfrm rot="16200000">
            <a:off x="1498238" y="3764577"/>
            <a:ext cx="1079142" cy="307777"/>
          </a:xfrm>
          <a:prstGeom prst="rect">
            <a:avLst/>
          </a:prstGeom>
        </p:spPr>
        <p:txBody>
          <a:bodyPr wrap="none">
            <a:spAutoFit/>
          </a:bodyPr>
          <a:lstStyle/>
          <a:p>
            <a:r>
              <a:rPr lang="ru-RU" sz="1400" b="1" dirty="0" smtClean="0">
                <a:latin typeface="Oswald" charset="-52"/>
              </a:rPr>
              <a:t>4 917 599,6</a:t>
            </a:r>
            <a:endParaRPr lang="ru-RU" sz="1400" b="1" dirty="0">
              <a:latin typeface="Oswald" charset="-52"/>
            </a:endParaRPr>
          </a:p>
        </p:txBody>
      </p:sp>
      <p:sp>
        <p:nvSpPr>
          <p:cNvPr id="21" name="Прямоугольник 20"/>
          <p:cNvSpPr/>
          <p:nvPr/>
        </p:nvSpPr>
        <p:spPr>
          <a:xfrm rot="20651776">
            <a:off x="1390135" y="2342781"/>
            <a:ext cx="1015021" cy="276999"/>
          </a:xfrm>
          <a:prstGeom prst="rect">
            <a:avLst/>
          </a:prstGeom>
        </p:spPr>
        <p:txBody>
          <a:bodyPr wrap="none">
            <a:spAutoFit/>
          </a:bodyPr>
          <a:lstStyle/>
          <a:p>
            <a:r>
              <a:rPr lang="ru-RU" sz="1200" b="1" dirty="0" smtClean="0">
                <a:solidFill>
                  <a:srgbClr val="FF0000"/>
                </a:solidFill>
                <a:latin typeface="Oswald" charset="-52"/>
              </a:rPr>
              <a:t>+1 404 876,6</a:t>
            </a:r>
            <a:endParaRPr lang="ru-RU" sz="1200" b="1" dirty="0">
              <a:solidFill>
                <a:srgbClr val="FF0000"/>
              </a:solidFill>
              <a:latin typeface="Oswald" charset="-52"/>
            </a:endParaRPr>
          </a:p>
        </p:txBody>
      </p:sp>
      <p:graphicFrame>
        <p:nvGraphicFramePr>
          <p:cNvPr id="22" name="Таблица 21"/>
          <p:cNvGraphicFramePr>
            <a:graphicFrameLocks noGrp="1"/>
          </p:cNvGraphicFramePr>
          <p:nvPr/>
        </p:nvGraphicFramePr>
        <p:xfrm>
          <a:off x="5334001" y="838200"/>
          <a:ext cx="6553200" cy="1371600"/>
        </p:xfrm>
        <a:graphic>
          <a:graphicData uri="http://schemas.openxmlformats.org/drawingml/2006/table">
            <a:tbl>
              <a:tblPr firstRow="1" bandRow="1">
                <a:tableStyleId>{5C22544A-7EE6-4342-B048-85BDC9FD1C3A}</a:tableStyleId>
              </a:tblPr>
              <a:tblGrid>
                <a:gridCol w="3148940"/>
                <a:gridCol w="1191490"/>
                <a:gridCol w="1106385"/>
                <a:gridCol w="1106385"/>
              </a:tblGrid>
              <a:tr h="381000">
                <a:tc>
                  <a:txBody>
                    <a:bodyPr/>
                    <a:lstStyle/>
                    <a:p>
                      <a:pPr algn="ctr"/>
                      <a:r>
                        <a:rPr lang="ru-RU" sz="1100" b="0" dirty="0" smtClean="0">
                          <a:solidFill>
                            <a:schemeClr val="tx1"/>
                          </a:solidFill>
                          <a:latin typeface="Oswald" charset="-52"/>
                        </a:rPr>
                        <a:t>Показатели</a:t>
                      </a:r>
                      <a:endParaRPr lang="ru-RU" sz="1100" b="0" dirty="0">
                        <a:solidFill>
                          <a:schemeClr val="tx1"/>
                        </a:solidFill>
                        <a:latin typeface="Oswald" charset="-52"/>
                      </a:endParaRPr>
                    </a:p>
                  </a:txBody>
                  <a:tcPr anchor="ctr">
                    <a:solidFill>
                      <a:schemeClr val="accent3">
                        <a:lumMod val="20000"/>
                        <a:lumOff val="80000"/>
                      </a:schemeClr>
                    </a:solidFill>
                  </a:tcPr>
                </a:tc>
                <a:tc>
                  <a:txBody>
                    <a:bodyPr/>
                    <a:lstStyle/>
                    <a:p>
                      <a:pPr algn="ctr"/>
                      <a:r>
                        <a:rPr lang="ru-RU" sz="1100" b="0" dirty="0" smtClean="0">
                          <a:solidFill>
                            <a:schemeClr val="tx1"/>
                          </a:solidFill>
                          <a:latin typeface="Oswald" charset="-52"/>
                        </a:rPr>
                        <a:t>План на 2024 год</a:t>
                      </a:r>
                      <a:endParaRPr lang="ru-RU" sz="1100" b="0" dirty="0">
                        <a:solidFill>
                          <a:schemeClr val="tx1"/>
                        </a:solidFill>
                        <a:latin typeface="Oswald" charset="-52"/>
                      </a:endParaRPr>
                    </a:p>
                  </a:txBody>
                  <a:tcPr anchor="ctr">
                    <a:solidFill>
                      <a:schemeClr val="accent3">
                        <a:lumMod val="20000"/>
                        <a:lumOff val="80000"/>
                      </a:schemeClr>
                    </a:solidFill>
                  </a:tcPr>
                </a:tc>
                <a:tc>
                  <a:txBody>
                    <a:bodyPr/>
                    <a:lstStyle/>
                    <a:p>
                      <a:pPr algn="ctr"/>
                      <a:r>
                        <a:rPr lang="ru-RU" sz="1100" b="0" dirty="0" smtClean="0">
                          <a:solidFill>
                            <a:schemeClr val="tx1"/>
                          </a:solidFill>
                          <a:latin typeface="Oswald" charset="-52"/>
                        </a:rPr>
                        <a:t>Исполнено</a:t>
                      </a:r>
                      <a:r>
                        <a:rPr lang="ru-RU" sz="1100" b="0" baseline="0" dirty="0" smtClean="0">
                          <a:solidFill>
                            <a:schemeClr val="tx1"/>
                          </a:solidFill>
                          <a:latin typeface="Oswald" charset="-52"/>
                        </a:rPr>
                        <a:t> на 01.01.2025</a:t>
                      </a:r>
                      <a:endParaRPr lang="ru-RU" sz="1100" b="0" dirty="0">
                        <a:solidFill>
                          <a:schemeClr val="tx1"/>
                        </a:solidFill>
                        <a:latin typeface="Oswald" charset="-52"/>
                      </a:endParaRPr>
                    </a:p>
                  </a:txBody>
                  <a:tcPr anchor="ctr">
                    <a:solidFill>
                      <a:schemeClr val="accent3">
                        <a:lumMod val="20000"/>
                        <a:lumOff val="80000"/>
                      </a:schemeClr>
                    </a:solidFill>
                  </a:tcPr>
                </a:tc>
                <a:tc>
                  <a:txBody>
                    <a:bodyPr/>
                    <a:lstStyle/>
                    <a:p>
                      <a:pPr algn="ctr"/>
                      <a:r>
                        <a:rPr lang="ru-RU" sz="1100" b="0" dirty="0" smtClean="0">
                          <a:solidFill>
                            <a:schemeClr val="tx1"/>
                          </a:solidFill>
                          <a:latin typeface="Oswald" charset="-52"/>
                        </a:rPr>
                        <a:t>% исполнения к годовым назначениям</a:t>
                      </a:r>
                      <a:endParaRPr lang="ru-RU" sz="1100" b="0" dirty="0">
                        <a:solidFill>
                          <a:schemeClr val="tx1"/>
                        </a:solidFill>
                        <a:latin typeface="Oswald" charset="-52"/>
                      </a:endParaRPr>
                    </a:p>
                  </a:txBody>
                  <a:tcPr anchor="ctr">
                    <a:solidFill>
                      <a:schemeClr val="accent3">
                        <a:lumMod val="20000"/>
                        <a:lumOff val="80000"/>
                      </a:schemeClr>
                    </a:solidFill>
                  </a:tcPr>
                </a:tc>
              </a:tr>
              <a:tr h="251737">
                <a:tc>
                  <a:txBody>
                    <a:bodyPr/>
                    <a:lstStyle/>
                    <a:p>
                      <a:r>
                        <a:rPr lang="ru-RU" sz="1100" b="0" dirty="0" smtClean="0">
                          <a:solidFill>
                            <a:schemeClr val="tx1"/>
                          </a:solidFill>
                          <a:latin typeface="Oswald" charset="-52"/>
                        </a:rPr>
                        <a:t>Расходы бюджета городского округа - всего</a:t>
                      </a:r>
                      <a:endParaRPr lang="ru-RU" sz="1100" b="0" dirty="0">
                        <a:solidFill>
                          <a:schemeClr val="tx1"/>
                        </a:solidFill>
                        <a:latin typeface="Oswald" charset="-52"/>
                      </a:endParaRPr>
                    </a:p>
                  </a:txBody>
                  <a:tcPr>
                    <a:solidFill>
                      <a:schemeClr val="accent3">
                        <a:lumMod val="20000"/>
                        <a:lumOff val="80000"/>
                      </a:schemeClr>
                    </a:solidFill>
                  </a:tcPr>
                </a:tc>
                <a:tc>
                  <a:txBody>
                    <a:bodyPr/>
                    <a:lstStyle/>
                    <a:p>
                      <a:pPr algn="r"/>
                      <a:r>
                        <a:rPr lang="ru-RU" sz="1100" b="0" dirty="0" smtClean="0">
                          <a:solidFill>
                            <a:schemeClr val="tx1"/>
                          </a:solidFill>
                          <a:latin typeface="Oswald" charset="-52"/>
                        </a:rPr>
                        <a:t>6 846 819,6</a:t>
                      </a:r>
                      <a:endParaRPr lang="ru-RU" sz="1100" b="0" dirty="0">
                        <a:solidFill>
                          <a:schemeClr val="tx1"/>
                        </a:solidFill>
                        <a:latin typeface="Oswald" charset="-52"/>
                      </a:endParaRPr>
                    </a:p>
                  </a:txBody>
                  <a:tcPr>
                    <a:solidFill>
                      <a:schemeClr val="accent3">
                        <a:lumMod val="20000"/>
                        <a:lumOff val="80000"/>
                      </a:schemeClr>
                    </a:solidFill>
                  </a:tcPr>
                </a:tc>
                <a:tc>
                  <a:txBody>
                    <a:bodyPr/>
                    <a:lstStyle/>
                    <a:p>
                      <a:pPr algn="r"/>
                      <a:r>
                        <a:rPr lang="ru-RU" sz="1100" b="0" dirty="0" smtClean="0">
                          <a:solidFill>
                            <a:schemeClr val="tx1"/>
                          </a:solidFill>
                          <a:latin typeface="Oswald" charset="-52"/>
                        </a:rPr>
                        <a:t>6 322 476,2</a:t>
                      </a:r>
                      <a:endParaRPr lang="ru-RU" sz="1100" b="0" dirty="0">
                        <a:solidFill>
                          <a:schemeClr val="tx1"/>
                        </a:solidFill>
                        <a:latin typeface="Oswald" charset="-52"/>
                      </a:endParaRPr>
                    </a:p>
                  </a:txBody>
                  <a:tcPr>
                    <a:solidFill>
                      <a:schemeClr val="accent3">
                        <a:lumMod val="20000"/>
                        <a:lumOff val="80000"/>
                      </a:schemeClr>
                    </a:solidFill>
                  </a:tcPr>
                </a:tc>
                <a:tc>
                  <a:txBody>
                    <a:bodyPr/>
                    <a:lstStyle/>
                    <a:p>
                      <a:pPr algn="r"/>
                      <a:r>
                        <a:rPr lang="ru-RU" sz="1100" b="0" dirty="0" smtClean="0">
                          <a:solidFill>
                            <a:schemeClr val="tx1"/>
                          </a:solidFill>
                          <a:latin typeface="Oswald" charset="-52"/>
                        </a:rPr>
                        <a:t>92,3</a:t>
                      </a:r>
                      <a:endParaRPr lang="ru-RU" sz="1100" b="0" dirty="0">
                        <a:solidFill>
                          <a:schemeClr val="tx1"/>
                        </a:solidFill>
                        <a:latin typeface="Oswald" charset="-52"/>
                      </a:endParaRPr>
                    </a:p>
                  </a:txBody>
                  <a:tcPr>
                    <a:solidFill>
                      <a:schemeClr val="accent3">
                        <a:lumMod val="20000"/>
                        <a:lumOff val="80000"/>
                      </a:schemeClr>
                    </a:solidFill>
                  </a:tcPr>
                </a:tc>
              </a:tr>
              <a:tr h="251737">
                <a:tc>
                  <a:txBody>
                    <a:bodyPr/>
                    <a:lstStyle/>
                    <a:p>
                      <a:r>
                        <a:rPr lang="ru-RU" sz="1100" b="0" dirty="0" smtClean="0">
                          <a:solidFill>
                            <a:schemeClr val="tx1"/>
                          </a:solidFill>
                          <a:latin typeface="Oswald" charset="-52"/>
                        </a:rPr>
                        <a:t>Расходы на реализацию муниципальных программ</a:t>
                      </a:r>
                      <a:endParaRPr lang="ru-RU" sz="1100" b="0" dirty="0">
                        <a:solidFill>
                          <a:schemeClr val="tx1"/>
                        </a:solidFill>
                        <a:latin typeface="Oswald" charset="-52"/>
                      </a:endParaRPr>
                    </a:p>
                  </a:txBody>
                  <a:tcPr>
                    <a:solidFill>
                      <a:schemeClr val="accent3">
                        <a:lumMod val="20000"/>
                        <a:lumOff val="80000"/>
                      </a:schemeClr>
                    </a:solidFill>
                  </a:tcPr>
                </a:tc>
                <a:tc>
                  <a:txBody>
                    <a:bodyPr/>
                    <a:lstStyle/>
                    <a:p>
                      <a:pPr algn="r"/>
                      <a:r>
                        <a:rPr lang="ru-RU" sz="1100" b="0" dirty="0" smtClean="0">
                          <a:solidFill>
                            <a:schemeClr val="tx1"/>
                          </a:solidFill>
                          <a:latin typeface="Oswald" charset="-52"/>
                        </a:rPr>
                        <a:t>6 795 860,2</a:t>
                      </a:r>
                      <a:endParaRPr lang="ru-RU" sz="1100" b="0" dirty="0">
                        <a:solidFill>
                          <a:schemeClr val="tx1"/>
                        </a:solidFill>
                        <a:latin typeface="Oswald" charset="-52"/>
                      </a:endParaRPr>
                    </a:p>
                  </a:txBody>
                  <a:tcPr>
                    <a:solidFill>
                      <a:schemeClr val="accent3">
                        <a:lumMod val="20000"/>
                        <a:lumOff val="80000"/>
                      </a:schemeClr>
                    </a:solidFill>
                  </a:tcPr>
                </a:tc>
                <a:tc>
                  <a:txBody>
                    <a:bodyPr/>
                    <a:lstStyle/>
                    <a:p>
                      <a:pPr algn="r"/>
                      <a:r>
                        <a:rPr lang="ru-RU" sz="1100" b="0" dirty="0" smtClean="0">
                          <a:solidFill>
                            <a:schemeClr val="tx1"/>
                          </a:solidFill>
                          <a:latin typeface="Oswald" charset="-52"/>
                        </a:rPr>
                        <a:t>6 279 868,6</a:t>
                      </a:r>
                      <a:endParaRPr lang="ru-RU" sz="1100" b="0" dirty="0">
                        <a:solidFill>
                          <a:schemeClr val="tx1"/>
                        </a:solidFill>
                        <a:latin typeface="Oswald" charset="-52"/>
                      </a:endParaRPr>
                    </a:p>
                  </a:txBody>
                  <a:tcPr>
                    <a:solidFill>
                      <a:schemeClr val="accent3">
                        <a:lumMod val="20000"/>
                        <a:lumOff val="80000"/>
                      </a:schemeClr>
                    </a:solidFill>
                  </a:tcPr>
                </a:tc>
                <a:tc>
                  <a:txBody>
                    <a:bodyPr/>
                    <a:lstStyle/>
                    <a:p>
                      <a:pPr algn="r"/>
                      <a:r>
                        <a:rPr lang="ru-RU" sz="1100" b="0" dirty="0" smtClean="0">
                          <a:solidFill>
                            <a:schemeClr val="tx1"/>
                          </a:solidFill>
                          <a:latin typeface="Oswald" charset="-52"/>
                        </a:rPr>
                        <a:t>92,4</a:t>
                      </a:r>
                      <a:endParaRPr lang="ru-RU" sz="1100" b="0" dirty="0">
                        <a:solidFill>
                          <a:schemeClr val="tx1"/>
                        </a:solidFill>
                        <a:latin typeface="Oswald" charset="-52"/>
                      </a:endParaRPr>
                    </a:p>
                  </a:txBody>
                  <a:tcPr>
                    <a:solidFill>
                      <a:schemeClr val="accent3">
                        <a:lumMod val="20000"/>
                        <a:lumOff val="80000"/>
                      </a:schemeClr>
                    </a:solidFill>
                  </a:tcPr>
                </a:tc>
              </a:tr>
              <a:tr h="251737">
                <a:tc>
                  <a:txBody>
                    <a:bodyPr/>
                    <a:lstStyle/>
                    <a:p>
                      <a:r>
                        <a:rPr lang="ru-RU" sz="1100" b="0" dirty="0" smtClean="0">
                          <a:solidFill>
                            <a:schemeClr val="tx1"/>
                          </a:solidFill>
                          <a:latin typeface="Oswald" charset="-52"/>
                        </a:rPr>
                        <a:t>Удельный вес в расходах, %</a:t>
                      </a:r>
                      <a:endParaRPr lang="ru-RU" sz="1100" b="0" dirty="0">
                        <a:solidFill>
                          <a:schemeClr val="tx1"/>
                        </a:solidFill>
                        <a:latin typeface="Oswald" charset="-52"/>
                      </a:endParaRPr>
                    </a:p>
                  </a:txBody>
                  <a:tcPr>
                    <a:solidFill>
                      <a:schemeClr val="accent3">
                        <a:lumMod val="20000"/>
                        <a:lumOff val="80000"/>
                      </a:schemeClr>
                    </a:solidFill>
                  </a:tcPr>
                </a:tc>
                <a:tc>
                  <a:txBody>
                    <a:bodyPr/>
                    <a:lstStyle/>
                    <a:p>
                      <a:pPr algn="r"/>
                      <a:r>
                        <a:rPr lang="ru-RU" sz="1100" b="0" dirty="0" smtClean="0">
                          <a:solidFill>
                            <a:schemeClr val="tx1"/>
                          </a:solidFill>
                          <a:latin typeface="Oswald" charset="-52"/>
                        </a:rPr>
                        <a:t>99,3</a:t>
                      </a:r>
                      <a:endParaRPr lang="ru-RU" sz="1100" b="0" dirty="0">
                        <a:solidFill>
                          <a:schemeClr val="tx1"/>
                        </a:solidFill>
                        <a:latin typeface="Oswald" charset="-52"/>
                      </a:endParaRPr>
                    </a:p>
                  </a:txBody>
                  <a:tcPr>
                    <a:solidFill>
                      <a:schemeClr val="accent3">
                        <a:lumMod val="20000"/>
                        <a:lumOff val="80000"/>
                      </a:schemeClr>
                    </a:solidFill>
                  </a:tcPr>
                </a:tc>
                <a:tc>
                  <a:txBody>
                    <a:bodyPr/>
                    <a:lstStyle/>
                    <a:p>
                      <a:pPr algn="r"/>
                      <a:r>
                        <a:rPr lang="ru-RU" sz="1100" b="0" dirty="0" smtClean="0">
                          <a:solidFill>
                            <a:schemeClr val="tx1"/>
                          </a:solidFill>
                          <a:latin typeface="Oswald" charset="-52"/>
                        </a:rPr>
                        <a:t>99,3</a:t>
                      </a:r>
                      <a:endParaRPr lang="ru-RU" sz="1100" b="0" dirty="0">
                        <a:solidFill>
                          <a:schemeClr val="tx1"/>
                        </a:solidFill>
                        <a:latin typeface="Oswald" charset="-52"/>
                      </a:endParaRPr>
                    </a:p>
                  </a:txBody>
                  <a:tcPr>
                    <a:solidFill>
                      <a:schemeClr val="accent3">
                        <a:lumMod val="20000"/>
                        <a:lumOff val="80000"/>
                      </a:schemeClr>
                    </a:solidFill>
                  </a:tcPr>
                </a:tc>
                <a:tc>
                  <a:txBody>
                    <a:bodyPr/>
                    <a:lstStyle/>
                    <a:p>
                      <a:pPr algn="r"/>
                      <a:endParaRPr lang="ru-RU" sz="1100" b="0" dirty="0">
                        <a:solidFill>
                          <a:schemeClr val="tx1"/>
                        </a:solidFill>
                        <a:latin typeface="Oswald" charset="-52"/>
                      </a:endParaRPr>
                    </a:p>
                  </a:txBody>
                  <a:tcPr>
                    <a:solidFill>
                      <a:schemeClr val="accent3">
                        <a:lumMod val="20000"/>
                        <a:lumOff val="80000"/>
                      </a:scheme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138576" y="346720"/>
            <a:ext cx="8243424" cy="796280"/>
          </a:xfrm>
          <a:prstGeom prst="rect">
            <a:avLst/>
          </a:prstGeom>
          <a:noFill/>
        </p:spPr>
      </p:pic>
      <p:sp>
        <p:nvSpPr>
          <p:cNvPr id="2" name="Прямоугольник 1">
            <a:extLst>
              <a:ext uri="{FF2B5EF4-FFF2-40B4-BE49-F238E27FC236}">
                <a16:creationId xmlns="" xmlns:a16="http://schemas.microsoft.com/office/drawing/2014/main" id="{3B8F5CD0-03BA-4D49-854F-94AA35F63CE8}"/>
              </a:ext>
            </a:extLst>
          </p:cNvPr>
          <p:cNvSpPr/>
          <p:nvPr/>
        </p:nvSpPr>
        <p:spPr>
          <a:xfrm>
            <a:off x="609600" y="482025"/>
            <a:ext cx="9448800" cy="584775"/>
          </a:xfrm>
          <a:prstGeom prst="rect">
            <a:avLst/>
          </a:prstGeom>
        </p:spPr>
        <p:txBody>
          <a:bodyPr wrap="square">
            <a:spAutoFit/>
          </a:bodyPr>
          <a:lstStyle/>
          <a:p>
            <a:pPr lvl="0" fontAlgn="base">
              <a:spcBef>
                <a:spcPct val="0"/>
              </a:spcBef>
              <a:spcAft>
                <a:spcPct val="0"/>
              </a:spcAft>
            </a:pPr>
            <a:r>
              <a:rPr lang="ru-RU" sz="1600" dirty="0">
                <a:solidFill>
                  <a:schemeClr val="bg1"/>
                </a:solidFill>
                <a:latin typeface="Oswald" panose="020B0604020202020204" charset="-52"/>
                <a:cs typeface="Times New Roman Cyr" pitchFamily="18" charset="0"/>
              </a:rPr>
              <a:t>РЕГИОНАЛЬНЫЕ ПРОЕКТЫ, НАПРАВЛЕННЫЕ НА ДОСТИЖЕНИЕ РЕЗУЛЬТАТОВ НАЦИОНАЛЬНЫХ ПРОЕКТОВ,РЕАЛИЗУЕМЫХ НА ТЕРРИТОРИИ ГОРОДА УРАЙ В 2024 ГОДУ, </a:t>
            </a:r>
            <a:r>
              <a:rPr lang="ru-RU" sz="1600" dirty="0" err="1">
                <a:solidFill>
                  <a:schemeClr val="bg1"/>
                </a:solidFill>
                <a:latin typeface="Oswald" panose="020B0604020202020204" charset="-52"/>
                <a:cs typeface="Times New Roman Cyr" pitchFamily="18" charset="0"/>
              </a:rPr>
              <a:t>тыс.рублей</a:t>
            </a:r>
            <a:r>
              <a:rPr lang="ru-RU" sz="1600" dirty="0">
                <a:solidFill>
                  <a:schemeClr val="bg1"/>
                </a:solidFill>
                <a:latin typeface="Oswald" panose="020B0604020202020204" charset="-52"/>
                <a:cs typeface="Times New Roman Cyr" pitchFamily="18" charset="0"/>
              </a:rPr>
              <a:t>  </a:t>
            </a:r>
          </a:p>
        </p:txBody>
      </p:sp>
      <p:sp>
        <p:nvSpPr>
          <p:cNvPr id="7" name="Прямоугольник 6">
            <a:extLst>
              <a:ext uri="{FF2B5EF4-FFF2-40B4-BE49-F238E27FC236}">
                <a16:creationId xmlns="" xmlns:a16="http://schemas.microsoft.com/office/drawing/2014/main" id="{3AB5B7CC-749A-4AC6-9BD3-D93C7FBF0E9F}"/>
              </a:ext>
            </a:extLst>
          </p:cNvPr>
          <p:cNvSpPr/>
          <p:nvPr/>
        </p:nvSpPr>
        <p:spPr>
          <a:xfrm>
            <a:off x="533400" y="1371600"/>
            <a:ext cx="9372600" cy="400110"/>
          </a:xfrm>
          <a:prstGeom prst="rect">
            <a:avLst/>
          </a:prstGeom>
        </p:spPr>
        <p:txBody>
          <a:bodyPr wrap="square">
            <a:spAutoFit/>
          </a:bodyPr>
          <a:lstStyle/>
          <a:p>
            <a:pPr lvl="0" indent="444500" algn="just" eaLnBrk="0" hangingPunct="0"/>
            <a:r>
              <a:rPr lang="ru-RU" sz="2000" dirty="0" smtClean="0">
                <a:latin typeface="Oswald" panose="020B0604020202020204" charset="-52"/>
                <a:ea typeface="Times New Roman" pitchFamily="18" charset="0"/>
                <a:cs typeface="Times New Roman Cyr" pitchFamily="18" charset="0"/>
              </a:rPr>
              <a:t>На </a:t>
            </a:r>
            <a:r>
              <a:rPr lang="ru-RU" sz="2000" dirty="0">
                <a:latin typeface="Oswald" panose="020B0604020202020204" charset="-52"/>
                <a:ea typeface="Times New Roman" pitchFamily="18" charset="0"/>
                <a:cs typeface="Times New Roman Cyr" pitchFamily="18" charset="0"/>
              </a:rPr>
              <a:t>реализацию </a:t>
            </a:r>
            <a:r>
              <a:rPr lang="ru-RU" sz="2000" dirty="0" smtClean="0">
                <a:latin typeface="Oswald" panose="020B0604020202020204" charset="-52"/>
                <a:ea typeface="Times New Roman" pitchFamily="18" charset="0"/>
                <a:cs typeface="Times New Roman Cyr" pitchFamily="18" charset="0"/>
              </a:rPr>
              <a:t>в </a:t>
            </a:r>
            <a:r>
              <a:rPr lang="ru-RU" sz="2000" dirty="0">
                <a:latin typeface="Oswald" panose="020B0604020202020204" charset="-52"/>
                <a:ea typeface="Times New Roman" pitchFamily="18" charset="0"/>
                <a:cs typeface="Times New Roman Cyr" pitchFamily="18" charset="0"/>
              </a:rPr>
              <a:t>2024 году направлено </a:t>
            </a:r>
            <a:r>
              <a:rPr lang="ru-RU" sz="2000" b="1" dirty="0">
                <a:latin typeface="Oswald" panose="020B0604020202020204" charset="-52"/>
                <a:ea typeface="Times New Roman" pitchFamily="18" charset="0"/>
                <a:cs typeface="Times New Roman Cyr" pitchFamily="18" charset="0"/>
              </a:rPr>
              <a:t>1 849 173,2 </a:t>
            </a:r>
            <a:r>
              <a:rPr lang="ru-RU" sz="2000" b="1" dirty="0" smtClean="0">
                <a:latin typeface="Oswald" panose="020B0604020202020204" charset="-52"/>
                <a:ea typeface="Times New Roman" pitchFamily="18" charset="0"/>
                <a:cs typeface="Times New Roman Cyr" pitchFamily="18" charset="0"/>
              </a:rPr>
              <a:t>тыс.рублей</a:t>
            </a:r>
            <a:r>
              <a:rPr lang="ru-RU" sz="2000" dirty="0" smtClean="0">
                <a:latin typeface="Oswald" panose="020B0604020202020204" charset="-52"/>
                <a:cs typeface="Times New Roman Cyr" pitchFamily="18" charset="0"/>
              </a:rPr>
              <a:t> </a:t>
            </a:r>
            <a:endParaRPr lang="ru-RU" sz="2000" dirty="0">
              <a:latin typeface="Oswald" panose="020B0604020202020204" charset="-52"/>
              <a:cs typeface="Times New Roman Cyr" pitchFamily="18" charset="0"/>
            </a:endParaRPr>
          </a:p>
        </p:txBody>
      </p:sp>
      <p:graphicFrame>
        <p:nvGraphicFramePr>
          <p:cNvPr id="13" name="Схема 12">
            <a:extLst>
              <a:ext uri="{FF2B5EF4-FFF2-40B4-BE49-F238E27FC236}">
                <a16:creationId xmlns="" xmlns:a16="http://schemas.microsoft.com/office/drawing/2014/main" id="{6E1F4943-F172-41E6-95B4-B2D6D70D811B}"/>
              </a:ext>
            </a:extLst>
          </p:cNvPr>
          <p:cNvGraphicFramePr/>
          <p:nvPr>
            <p:extLst>
              <p:ext uri="{D42A27DB-BD31-4B8C-83A1-F6EECF244321}">
                <p14:modId xmlns="" xmlns:p14="http://schemas.microsoft.com/office/powerpoint/2010/main" val="2806683287"/>
              </p:ext>
            </p:extLst>
          </p:nvPr>
        </p:nvGraphicFramePr>
        <p:xfrm>
          <a:off x="457201" y="2057400"/>
          <a:ext cx="8610599"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Прямоугольник 16">
            <a:extLst>
              <a:ext uri="{FF2B5EF4-FFF2-40B4-BE49-F238E27FC236}">
                <a16:creationId xmlns="" xmlns:a16="http://schemas.microsoft.com/office/drawing/2014/main" id="{686ED1CD-0E71-4048-BF94-C4DAD1EA9DE4}"/>
              </a:ext>
            </a:extLst>
          </p:cNvPr>
          <p:cNvSpPr/>
          <p:nvPr/>
        </p:nvSpPr>
        <p:spPr>
          <a:xfrm>
            <a:off x="9220200" y="2438400"/>
            <a:ext cx="2388795" cy="646331"/>
          </a:xfrm>
          <a:prstGeom prst="rect">
            <a:avLst/>
          </a:prstGeom>
        </p:spPr>
        <p:txBody>
          <a:bodyPr wrap="none">
            <a:spAutoFit/>
          </a:bodyPr>
          <a:lstStyle/>
          <a:p>
            <a:r>
              <a:rPr lang="ru-RU" dirty="0">
                <a:latin typeface="Oswald" panose="020B0604020202020204" charset="-52"/>
                <a:cs typeface="Times New Roman Cyr" pitchFamily="18" charset="0"/>
              </a:rPr>
              <a:t>План – </a:t>
            </a:r>
            <a:r>
              <a:rPr lang="ru-RU" dirty="0" smtClean="0">
                <a:latin typeface="Oswald" panose="020B0604020202020204" charset="-52"/>
                <a:cs typeface="Times New Roman Cyr" pitchFamily="18" charset="0"/>
              </a:rPr>
              <a:t>2 201 739,1</a:t>
            </a:r>
            <a:endParaRPr lang="ru-RU" dirty="0">
              <a:latin typeface="Oswald" panose="020B0604020202020204" charset="-52"/>
              <a:cs typeface="Times New Roman Cyr" pitchFamily="18" charset="0"/>
            </a:endParaRPr>
          </a:p>
          <a:p>
            <a:r>
              <a:rPr lang="ru-RU" dirty="0">
                <a:latin typeface="Oswald" panose="020B0604020202020204" charset="-52"/>
                <a:cs typeface="Times New Roman Cyr" pitchFamily="18" charset="0"/>
              </a:rPr>
              <a:t>исполнено – 1 </a:t>
            </a:r>
            <a:r>
              <a:rPr lang="ru-RU" dirty="0" smtClean="0">
                <a:latin typeface="Oswald" panose="020B0604020202020204" charset="-52"/>
                <a:cs typeface="Times New Roman Cyr" pitchFamily="18" charset="0"/>
              </a:rPr>
              <a:t>828 603,6</a:t>
            </a:r>
            <a:endParaRPr lang="ru-RU" sz="1600" dirty="0">
              <a:latin typeface="Oswald" panose="020B0604020202020204" charset="-52"/>
              <a:cs typeface="Times New Roman Cyr" pitchFamily="18" charset="0"/>
            </a:endParaRPr>
          </a:p>
        </p:txBody>
      </p:sp>
      <p:sp>
        <p:nvSpPr>
          <p:cNvPr id="15" name="Прямоугольник 14">
            <a:extLst>
              <a:ext uri="{FF2B5EF4-FFF2-40B4-BE49-F238E27FC236}">
                <a16:creationId xmlns="" xmlns:a16="http://schemas.microsoft.com/office/drawing/2014/main" id="{234A74C2-519E-4ABC-B2E3-529842A7F126}"/>
              </a:ext>
            </a:extLst>
          </p:cNvPr>
          <p:cNvSpPr/>
          <p:nvPr/>
        </p:nvSpPr>
        <p:spPr>
          <a:xfrm>
            <a:off x="9296400" y="3657600"/>
            <a:ext cx="2895600" cy="646331"/>
          </a:xfrm>
          <a:prstGeom prst="rect">
            <a:avLst/>
          </a:prstGeom>
        </p:spPr>
        <p:txBody>
          <a:bodyPr wrap="square">
            <a:spAutoFit/>
          </a:bodyPr>
          <a:lstStyle/>
          <a:p>
            <a:r>
              <a:rPr lang="ru-RU" dirty="0">
                <a:latin typeface="Oswald" panose="020B0604020202020204" charset="-52"/>
                <a:cs typeface="Times New Roman Cyr" pitchFamily="18" charset="0"/>
              </a:rPr>
              <a:t>План – 16 355,7</a:t>
            </a:r>
          </a:p>
          <a:p>
            <a:r>
              <a:rPr lang="ru-RU" dirty="0">
                <a:latin typeface="Oswald" panose="020B0604020202020204" charset="-52"/>
                <a:cs typeface="Times New Roman Cyr" pitchFamily="18" charset="0"/>
              </a:rPr>
              <a:t>исполнено – 16 </a:t>
            </a:r>
            <a:r>
              <a:rPr lang="ru-RU" dirty="0" smtClean="0">
                <a:latin typeface="Oswald" panose="020B0604020202020204" charset="-52"/>
                <a:cs typeface="Times New Roman Cyr" pitchFamily="18" charset="0"/>
              </a:rPr>
              <a:t>355,6 </a:t>
            </a:r>
            <a:endParaRPr lang="ru-RU" sz="1600" dirty="0"/>
          </a:p>
        </p:txBody>
      </p:sp>
      <p:sp>
        <p:nvSpPr>
          <p:cNvPr id="16" name="Прямоугольник 15">
            <a:extLst>
              <a:ext uri="{FF2B5EF4-FFF2-40B4-BE49-F238E27FC236}">
                <a16:creationId xmlns="" xmlns:a16="http://schemas.microsoft.com/office/drawing/2014/main" id="{2096C469-502F-4E36-AEA0-F03902C55425}"/>
              </a:ext>
            </a:extLst>
          </p:cNvPr>
          <p:cNvSpPr/>
          <p:nvPr/>
        </p:nvSpPr>
        <p:spPr>
          <a:xfrm>
            <a:off x="9296400" y="5181600"/>
            <a:ext cx="2895600" cy="646331"/>
          </a:xfrm>
          <a:prstGeom prst="rect">
            <a:avLst/>
          </a:prstGeom>
        </p:spPr>
        <p:txBody>
          <a:bodyPr wrap="square">
            <a:spAutoFit/>
          </a:bodyPr>
          <a:lstStyle/>
          <a:p>
            <a:r>
              <a:rPr lang="ru-RU" dirty="0">
                <a:latin typeface="Oswald" panose="020B0604020202020204" charset="-52"/>
                <a:cs typeface="Times New Roman Cyr" pitchFamily="18" charset="0"/>
              </a:rPr>
              <a:t>План – </a:t>
            </a:r>
            <a:r>
              <a:rPr lang="ru-RU" dirty="0" smtClean="0">
                <a:latin typeface="Oswald" panose="020B0604020202020204" charset="-52"/>
                <a:cs typeface="Times New Roman Cyr" pitchFamily="18" charset="0"/>
              </a:rPr>
              <a:t>4 214,0</a:t>
            </a:r>
            <a:endParaRPr lang="ru-RU" dirty="0">
              <a:latin typeface="Oswald" panose="020B0604020202020204" charset="-52"/>
              <a:cs typeface="Times New Roman Cyr" pitchFamily="18" charset="0"/>
            </a:endParaRPr>
          </a:p>
          <a:p>
            <a:r>
              <a:rPr lang="ru-RU" dirty="0">
                <a:latin typeface="Oswald" panose="020B0604020202020204" charset="-52"/>
                <a:cs typeface="Times New Roman Cyr" pitchFamily="18" charset="0"/>
              </a:rPr>
              <a:t>исполнено – </a:t>
            </a:r>
            <a:r>
              <a:rPr lang="ru-RU" dirty="0" smtClean="0">
                <a:latin typeface="Oswald" panose="020B0604020202020204" charset="-52"/>
                <a:cs typeface="Times New Roman Cyr" pitchFamily="18" charset="0"/>
              </a:rPr>
              <a:t>4 214,0</a:t>
            </a:r>
            <a:endParaRPr lang="ru-RU" sz="1600" dirty="0"/>
          </a:p>
        </p:txBody>
      </p:sp>
      <p:pic>
        <p:nvPicPr>
          <p:cNvPr id="12" name="Picture 5" descr="закладка урай copy"/>
          <p:cNvPicPr>
            <a:picLocks noChangeAspect="1" noChangeArrowheads="1"/>
          </p:cNvPicPr>
          <p:nvPr/>
        </p:nvPicPr>
        <p:blipFill>
          <a:blip r:embed="rId8" cstate="print"/>
          <a:srcRect/>
          <a:stretch>
            <a:fillRect/>
          </a:stretch>
        </p:blipFill>
        <p:spPr bwMode="auto">
          <a:xfrm>
            <a:off x="76199" y="381000"/>
            <a:ext cx="575328" cy="756000"/>
          </a:xfrm>
          <a:prstGeom prst="rect">
            <a:avLst/>
          </a:prstGeom>
          <a:noFill/>
          <a:ln w="9525">
            <a:noFill/>
            <a:miter lim="800000"/>
            <a:headEnd/>
            <a:tailEnd/>
          </a:ln>
        </p:spPr>
      </p:pic>
    </p:spTree>
    <p:extLst>
      <p:ext uri="{BB962C8B-B14F-4D97-AF65-F5344CB8AC3E}">
        <p14:creationId xmlns="" xmlns:p14="http://schemas.microsoft.com/office/powerpoint/2010/main" val="32068021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152401" y="0"/>
            <a:ext cx="7467600" cy="720080"/>
          </a:xfrm>
          <a:prstGeom prst="rect">
            <a:avLst/>
          </a:prstGeom>
          <a:noFill/>
        </p:spPr>
      </p:pic>
      <p:sp>
        <p:nvSpPr>
          <p:cNvPr id="2" name="Прямоугольник 1">
            <a:extLst>
              <a:ext uri="{FF2B5EF4-FFF2-40B4-BE49-F238E27FC236}">
                <a16:creationId xmlns:a16="http://schemas.microsoft.com/office/drawing/2014/main" xmlns="" id="{3B8F5CD0-03BA-4D49-854F-94AA35F63CE8}"/>
              </a:ext>
            </a:extLst>
          </p:cNvPr>
          <p:cNvSpPr/>
          <p:nvPr/>
        </p:nvSpPr>
        <p:spPr>
          <a:xfrm>
            <a:off x="62376" y="272481"/>
            <a:ext cx="9996024" cy="369332"/>
          </a:xfrm>
          <a:prstGeom prst="rect">
            <a:avLst/>
          </a:prstGeom>
        </p:spPr>
        <p:txBody>
          <a:bodyPr wrap="square">
            <a:spAutoFit/>
          </a:bodyPr>
          <a:lstStyle/>
          <a:p>
            <a:pPr fontAlgn="auto">
              <a:spcBef>
                <a:spcPts val="0"/>
              </a:spcBef>
              <a:spcAft>
                <a:spcPts val="0"/>
              </a:spcAft>
              <a:defRPr/>
            </a:pPr>
            <a:r>
              <a:rPr lang="ru-RU" dirty="0" smtClean="0">
                <a:solidFill>
                  <a:schemeClr val="bg1"/>
                </a:solidFill>
                <a:latin typeface="Oswald" charset="-52"/>
                <a:cs typeface="Times New Roman" panose="02020603050405020304" pitchFamily="18" charset="0"/>
              </a:rPr>
              <a:t>Реализация мероприятий, направленных на повышение оплаты труда в 2024 году</a:t>
            </a:r>
            <a:r>
              <a:rPr lang="ru-RU" sz="1600" dirty="0" smtClean="0">
                <a:solidFill>
                  <a:schemeClr val="bg1"/>
                </a:solidFill>
                <a:latin typeface="Oswald" panose="020B0604020202020204" charset="-52"/>
                <a:cs typeface="Times New Roman Cyr" pitchFamily="18" charset="0"/>
              </a:rPr>
              <a:t> </a:t>
            </a:r>
            <a:endParaRPr lang="ru-RU" sz="1600" dirty="0">
              <a:solidFill>
                <a:schemeClr val="bg1"/>
              </a:solidFill>
              <a:latin typeface="Oswald" panose="020B0604020202020204" charset="-52"/>
              <a:cs typeface="Times New Roman Cyr" pitchFamily="18" charset="0"/>
            </a:endParaRPr>
          </a:p>
        </p:txBody>
      </p:sp>
      <p:sp>
        <p:nvSpPr>
          <p:cNvPr id="13" name="Пятиугольник 12"/>
          <p:cNvSpPr/>
          <p:nvPr/>
        </p:nvSpPr>
        <p:spPr>
          <a:xfrm>
            <a:off x="533400" y="1066800"/>
            <a:ext cx="3384376" cy="864096"/>
          </a:xfrm>
          <a:prstGeom prst="homePlate">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chemeClr val="tx1"/>
                </a:solidFill>
                <a:latin typeface="Oswald" charset="-52"/>
                <a:cs typeface="Times New Roman Cyr" pitchFamily="18" charset="0"/>
              </a:rPr>
              <a:t>Категории работников, подпадающие под действие Указов Президента Российской Федерации</a:t>
            </a:r>
            <a:endParaRPr lang="ru-RU" sz="1400" dirty="0">
              <a:solidFill>
                <a:schemeClr val="tx1"/>
              </a:solidFill>
              <a:latin typeface="Oswald" charset="-52"/>
              <a:cs typeface="Times New Roman Cyr" pitchFamily="18" charset="0"/>
            </a:endParaRPr>
          </a:p>
        </p:txBody>
      </p:sp>
      <p:sp>
        <p:nvSpPr>
          <p:cNvPr id="14" name="Пятиугольник 13"/>
          <p:cNvSpPr/>
          <p:nvPr/>
        </p:nvSpPr>
        <p:spPr>
          <a:xfrm>
            <a:off x="539552" y="2420888"/>
            <a:ext cx="3312368" cy="864096"/>
          </a:xfrm>
          <a:prstGeom prst="homePlate">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chemeClr val="tx1"/>
                </a:solidFill>
                <a:latin typeface="Oswald" charset="-52"/>
                <a:cs typeface="Times New Roman Cyr" pitchFamily="18" charset="0"/>
              </a:rPr>
              <a:t>Прочие категории работников, не подпадающие под действие Указов Президента Российской Федерации</a:t>
            </a:r>
            <a:endParaRPr lang="ru-RU" sz="1400" dirty="0">
              <a:solidFill>
                <a:schemeClr val="tx1"/>
              </a:solidFill>
              <a:latin typeface="Oswald" charset="-52"/>
              <a:cs typeface="Times New Roman Cyr" pitchFamily="18" charset="0"/>
            </a:endParaRPr>
          </a:p>
        </p:txBody>
      </p:sp>
      <p:sp>
        <p:nvSpPr>
          <p:cNvPr id="15" name="Пятиугольник 14"/>
          <p:cNvSpPr/>
          <p:nvPr/>
        </p:nvSpPr>
        <p:spPr>
          <a:xfrm>
            <a:off x="539552" y="3933056"/>
            <a:ext cx="3312368" cy="864096"/>
          </a:xfrm>
          <a:prstGeom prst="homePlate">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chemeClr val="tx1"/>
                </a:solidFill>
                <a:latin typeface="Oswald" charset="-52"/>
                <a:cs typeface="Times New Roman Cyr" pitchFamily="18" charset="0"/>
              </a:rPr>
              <a:t>Минимальный размер оплаты труда (МРОТ)  в </a:t>
            </a:r>
            <a:r>
              <a:rPr lang="ru-RU" sz="1400" dirty="0" err="1" smtClean="0">
                <a:solidFill>
                  <a:schemeClr val="tx1"/>
                </a:solidFill>
                <a:latin typeface="Oswald" charset="-52"/>
                <a:cs typeface="Times New Roman Cyr" pitchFamily="18" charset="0"/>
              </a:rPr>
              <a:t>ХМАО-Югре</a:t>
            </a:r>
            <a:r>
              <a:rPr lang="ru-RU" sz="1400" dirty="0" smtClean="0">
                <a:solidFill>
                  <a:schemeClr val="tx1"/>
                </a:solidFill>
                <a:latin typeface="Oswald" charset="-52"/>
                <a:cs typeface="Times New Roman Cyr" pitchFamily="18" charset="0"/>
              </a:rPr>
              <a:t> </a:t>
            </a:r>
            <a:endParaRPr lang="ru-RU" sz="1400" dirty="0">
              <a:solidFill>
                <a:schemeClr val="tx1"/>
              </a:solidFill>
              <a:latin typeface="Oswald" charset="-52"/>
              <a:cs typeface="Times New Roman Cyr" pitchFamily="18" charset="0"/>
            </a:endParaRPr>
          </a:p>
        </p:txBody>
      </p:sp>
      <p:sp>
        <p:nvSpPr>
          <p:cNvPr id="16" name="Прямоугольник 15"/>
          <p:cNvSpPr/>
          <p:nvPr/>
        </p:nvSpPr>
        <p:spPr>
          <a:xfrm>
            <a:off x="4648200" y="762000"/>
            <a:ext cx="4752528" cy="1656184"/>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itchFamily="2" charset="2"/>
              <a:buChar char="Ø"/>
            </a:pPr>
            <a:r>
              <a:rPr lang="ru-RU" sz="1300" dirty="0" smtClean="0">
                <a:solidFill>
                  <a:schemeClr val="tx1"/>
                </a:solidFill>
                <a:latin typeface="Oswald" charset="-52"/>
                <a:ea typeface="Calibri"/>
                <a:cs typeface="Times New Roman"/>
              </a:rPr>
              <a:t> Работники учреждений культуры            – </a:t>
            </a:r>
            <a:r>
              <a:rPr lang="ru-RU" sz="1300" b="1" dirty="0" smtClean="0">
                <a:solidFill>
                  <a:schemeClr val="tx1"/>
                </a:solidFill>
                <a:latin typeface="Oswald" charset="-52"/>
                <a:ea typeface="Calibri"/>
                <a:cs typeface="Times New Roman"/>
              </a:rPr>
              <a:t>95 689,4 рублей</a:t>
            </a:r>
            <a:endParaRPr lang="ru-RU" sz="1300" dirty="0" smtClean="0">
              <a:solidFill>
                <a:schemeClr val="tx1"/>
              </a:solidFill>
              <a:latin typeface="Oswald" charset="-52"/>
              <a:ea typeface="Calibri"/>
              <a:cs typeface="Times New Roman"/>
            </a:endParaRPr>
          </a:p>
          <a:p>
            <a:pPr>
              <a:buFont typeface="Wingdings" pitchFamily="2" charset="2"/>
              <a:buChar char="Ø"/>
            </a:pPr>
            <a:r>
              <a:rPr lang="ru-RU" sz="1300" dirty="0" smtClean="0">
                <a:solidFill>
                  <a:schemeClr val="tx1"/>
                </a:solidFill>
                <a:latin typeface="Oswald" charset="-52"/>
                <a:ea typeface="Calibri"/>
                <a:cs typeface="Times New Roman"/>
              </a:rPr>
              <a:t> Педагогические работники доп.образования       </a:t>
            </a:r>
          </a:p>
          <a:p>
            <a:r>
              <a:rPr lang="ru-RU" sz="1300" dirty="0" smtClean="0">
                <a:solidFill>
                  <a:schemeClr val="tx1"/>
                </a:solidFill>
                <a:latin typeface="Oswald" charset="-52"/>
                <a:ea typeface="Calibri"/>
                <a:cs typeface="Times New Roman"/>
              </a:rPr>
              <a:t>                                                                        – </a:t>
            </a:r>
            <a:r>
              <a:rPr lang="ru-RU" sz="1300" b="1" dirty="0" smtClean="0">
                <a:solidFill>
                  <a:schemeClr val="tx1"/>
                </a:solidFill>
                <a:latin typeface="Oswald" charset="-52"/>
                <a:ea typeface="Calibri"/>
                <a:cs typeface="Times New Roman"/>
              </a:rPr>
              <a:t>103 546,7 рублей</a:t>
            </a:r>
            <a:endParaRPr lang="ru-RU" sz="1300" dirty="0" smtClean="0">
              <a:solidFill>
                <a:schemeClr val="tx1"/>
              </a:solidFill>
              <a:latin typeface="Oswald" charset="-52"/>
              <a:ea typeface="Calibri"/>
              <a:cs typeface="Times New Roman"/>
            </a:endParaRPr>
          </a:p>
          <a:p>
            <a:pPr>
              <a:buFont typeface="Wingdings" pitchFamily="2" charset="2"/>
              <a:buChar char="Ø"/>
            </a:pPr>
            <a:r>
              <a:rPr lang="ru-RU" sz="1300" dirty="0" smtClean="0">
                <a:solidFill>
                  <a:schemeClr val="tx1"/>
                </a:solidFill>
                <a:latin typeface="Oswald" charset="-52"/>
                <a:ea typeface="Calibri"/>
                <a:cs typeface="Times New Roman"/>
              </a:rPr>
              <a:t> Педагогические работники дошкольных организаций </a:t>
            </a:r>
          </a:p>
          <a:p>
            <a:r>
              <a:rPr lang="ru-RU" sz="1300" dirty="0" smtClean="0">
                <a:solidFill>
                  <a:schemeClr val="tx1"/>
                </a:solidFill>
                <a:latin typeface="Oswald" charset="-52"/>
                <a:ea typeface="Calibri"/>
                <a:cs typeface="Times New Roman"/>
              </a:rPr>
              <a:t>                                                                        – </a:t>
            </a:r>
            <a:r>
              <a:rPr lang="ru-RU" sz="1300" b="1" dirty="0" smtClean="0">
                <a:solidFill>
                  <a:schemeClr val="tx1"/>
                </a:solidFill>
                <a:latin typeface="Oswald" charset="-52"/>
                <a:ea typeface="Calibri"/>
                <a:cs typeface="Times New Roman"/>
              </a:rPr>
              <a:t>94 380,9 рублей</a:t>
            </a:r>
          </a:p>
          <a:p>
            <a:pPr>
              <a:buFont typeface="Wingdings" pitchFamily="2" charset="2"/>
              <a:buChar char="Ø"/>
            </a:pPr>
            <a:r>
              <a:rPr lang="ru-RU" sz="1300" dirty="0" smtClean="0">
                <a:solidFill>
                  <a:schemeClr val="tx1"/>
                </a:solidFill>
                <a:latin typeface="Oswald" charset="-52"/>
                <a:ea typeface="Calibri"/>
                <a:cs typeface="Times New Roman"/>
              </a:rPr>
              <a:t> Педагогические работники образовательных организаций</a:t>
            </a:r>
          </a:p>
          <a:p>
            <a:r>
              <a:rPr lang="ru-RU" sz="1300" dirty="0" smtClean="0">
                <a:solidFill>
                  <a:schemeClr val="tx1"/>
                </a:solidFill>
                <a:latin typeface="Oswald" charset="-52"/>
                <a:ea typeface="Calibri"/>
                <a:cs typeface="Times New Roman"/>
              </a:rPr>
              <a:t>                                                                        – </a:t>
            </a:r>
            <a:r>
              <a:rPr lang="ru-RU" sz="1300" b="1" dirty="0" smtClean="0">
                <a:solidFill>
                  <a:schemeClr val="tx1"/>
                </a:solidFill>
                <a:latin typeface="Oswald" charset="-52"/>
                <a:ea typeface="Calibri"/>
                <a:cs typeface="Times New Roman"/>
              </a:rPr>
              <a:t>98 713,8 рублей</a:t>
            </a:r>
          </a:p>
        </p:txBody>
      </p:sp>
      <p:sp>
        <p:nvSpPr>
          <p:cNvPr id="17" name="Прямоугольник 16"/>
          <p:cNvSpPr/>
          <p:nvPr/>
        </p:nvSpPr>
        <p:spPr>
          <a:xfrm>
            <a:off x="4648200" y="2667000"/>
            <a:ext cx="4752528" cy="504056"/>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cs typeface="Times New Roman Cyr" pitchFamily="18" charset="0"/>
              </a:rPr>
              <a:t>Индексация </a:t>
            </a:r>
            <a:r>
              <a:rPr lang="ru-RU" sz="1400" b="1" dirty="0" smtClean="0">
                <a:solidFill>
                  <a:schemeClr val="tx1"/>
                </a:solidFill>
                <a:latin typeface="Oswald" charset="-52"/>
                <a:cs typeface="Times New Roman Cyr" pitchFamily="18" charset="0"/>
              </a:rPr>
              <a:t>на</a:t>
            </a:r>
            <a:r>
              <a:rPr lang="ru-RU" sz="1400" dirty="0" smtClean="0">
                <a:solidFill>
                  <a:schemeClr val="tx1"/>
                </a:solidFill>
                <a:latin typeface="Oswald" charset="-52"/>
                <a:cs typeface="Times New Roman Cyr" pitchFamily="18" charset="0"/>
              </a:rPr>
              <a:t> </a:t>
            </a:r>
            <a:r>
              <a:rPr lang="ru-RU" sz="1400" b="1" dirty="0" smtClean="0">
                <a:solidFill>
                  <a:schemeClr val="tx1"/>
                </a:solidFill>
                <a:latin typeface="Oswald" charset="-52"/>
                <a:cs typeface="Times New Roman Cyr" pitchFamily="18" charset="0"/>
              </a:rPr>
              <a:t>4,0%</a:t>
            </a:r>
            <a:r>
              <a:rPr lang="ru-RU" sz="1400" dirty="0" smtClean="0">
                <a:solidFill>
                  <a:schemeClr val="tx1"/>
                </a:solidFill>
                <a:latin typeface="Oswald" charset="-52"/>
                <a:cs typeface="Times New Roman Cyr" pitchFamily="18" charset="0"/>
              </a:rPr>
              <a:t> с 1 октября 2024 года </a:t>
            </a:r>
            <a:endParaRPr lang="ru-RU" sz="1400" dirty="0">
              <a:solidFill>
                <a:schemeClr val="tx1"/>
              </a:solidFill>
              <a:latin typeface="Oswald" charset="-52"/>
              <a:cs typeface="Times New Roman Cyr" pitchFamily="18" charset="0"/>
            </a:endParaRPr>
          </a:p>
        </p:txBody>
      </p:sp>
      <p:sp>
        <p:nvSpPr>
          <p:cNvPr id="18" name="Прямоугольник 17"/>
          <p:cNvSpPr/>
          <p:nvPr/>
        </p:nvSpPr>
        <p:spPr>
          <a:xfrm>
            <a:off x="4343400" y="3810000"/>
            <a:ext cx="1584176" cy="1008112"/>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cs typeface="Times New Roman Cyr" pitchFamily="18" charset="0"/>
              </a:rPr>
              <a:t>С 1 июня 2023 года – </a:t>
            </a:r>
            <a:r>
              <a:rPr lang="ru-RU" sz="1400" b="1" u="sng" dirty="0" smtClean="0">
                <a:solidFill>
                  <a:schemeClr val="tx1"/>
                </a:solidFill>
                <a:latin typeface="Oswald" charset="-52"/>
                <a:cs typeface="Times New Roman Cyr" pitchFamily="18" charset="0"/>
              </a:rPr>
              <a:t>35 732,4 рублей</a:t>
            </a:r>
            <a:endParaRPr lang="ru-RU" sz="1400" b="1" u="sng" dirty="0">
              <a:solidFill>
                <a:schemeClr val="tx1"/>
              </a:solidFill>
              <a:latin typeface="Oswald" charset="-52"/>
              <a:cs typeface="Times New Roman Cyr" pitchFamily="18" charset="0"/>
            </a:endParaRPr>
          </a:p>
        </p:txBody>
      </p:sp>
      <p:sp>
        <p:nvSpPr>
          <p:cNvPr id="23" name="Прямоугольник 22"/>
          <p:cNvSpPr/>
          <p:nvPr/>
        </p:nvSpPr>
        <p:spPr>
          <a:xfrm>
            <a:off x="7308304" y="3789040"/>
            <a:ext cx="1584176" cy="1008112"/>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cs typeface="Times New Roman Cyr" pitchFamily="18" charset="0"/>
              </a:rPr>
              <a:t>С 1 января 2024 года – </a:t>
            </a:r>
            <a:r>
              <a:rPr lang="ru-RU" sz="1400" b="1" u="sng" dirty="0" smtClean="0">
                <a:solidFill>
                  <a:schemeClr val="tx1"/>
                </a:solidFill>
                <a:latin typeface="Oswald" charset="-52"/>
                <a:cs typeface="Times New Roman Cyr" pitchFamily="18" charset="0"/>
              </a:rPr>
              <a:t>42 332,4 рубля</a:t>
            </a:r>
            <a:endParaRPr lang="ru-RU" sz="1400" b="1" u="sng" dirty="0">
              <a:solidFill>
                <a:schemeClr val="tx1"/>
              </a:solidFill>
              <a:latin typeface="Oswald" charset="-52"/>
              <a:cs typeface="Times New Roman Cyr" pitchFamily="18" charset="0"/>
            </a:endParaRPr>
          </a:p>
        </p:txBody>
      </p:sp>
      <p:sp>
        <p:nvSpPr>
          <p:cNvPr id="24" name="Стрелка вправо 23"/>
          <p:cNvSpPr/>
          <p:nvPr/>
        </p:nvSpPr>
        <p:spPr>
          <a:xfrm>
            <a:off x="6012160" y="3861048"/>
            <a:ext cx="1224136" cy="864096"/>
          </a:xfrm>
          <a:prstGeom prst="rightArrow">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b="1" dirty="0" smtClean="0">
                <a:solidFill>
                  <a:schemeClr val="tx1"/>
                </a:solidFill>
                <a:latin typeface="Oswald" charset="-52"/>
                <a:cs typeface="Times New Roman Cyr" pitchFamily="18" charset="0"/>
              </a:rPr>
              <a:t>Рост на 18,5%</a:t>
            </a:r>
            <a:endParaRPr lang="ru-RU" sz="1300" b="1" dirty="0">
              <a:solidFill>
                <a:schemeClr val="tx1"/>
              </a:solidFill>
              <a:latin typeface="Oswald" charset="-52"/>
              <a:cs typeface="Times New Roman Cyr" pitchFamily="18" charset="0"/>
            </a:endParaRPr>
          </a:p>
        </p:txBody>
      </p:sp>
      <p:sp>
        <p:nvSpPr>
          <p:cNvPr id="25" name="Прямоугольник 24"/>
          <p:cNvSpPr/>
          <p:nvPr/>
        </p:nvSpPr>
        <p:spPr>
          <a:xfrm>
            <a:off x="1691680" y="5805264"/>
            <a:ext cx="5688632" cy="648072"/>
          </a:xfrm>
          <a:prstGeom prst="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chemeClr val="tx1"/>
                </a:solidFill>
                <a:latin typeface="Oswald" charset="-52"/>
                <a:cs typeface="Times New Roman" panose="02020603050405020304" pitchFamily="18" charset="0"/>
              </a:rPr>
              <a:t>Всего на повышение оплаты труда направлено </a:t>
            </a:r>
          </a:p>
          <a:p>
            <a:pPr algn="ctr"/>
            <a:r>
              <a:rPr lang="ru-RU" sz="1600" dirty="0" smtClean="0">
                <a:solidFill>
                  <a:srgbClr val="FF0000"/>
                </a:solidFill>
                <a:latin typeface="Oswald" charset="-52"/>
                <a:cs typeface="Times New Roman" panose="02020603050405020304" pitchFamily="18" charset="0"/>
              </a:rPr>
              <a:t>37,8 </a:t>
            </a:r>
            <a:r>
              <a:rPr lang="ru-RU" sz="1600" dirty="0" smtClean="0">
                <a:solidFill>
                  <a:schemeClr val="tx1"/>
                </a:solidFill>
                <a:latin typeface="Oswald" charset="-52"/>
                <a:cs typeface="Times New Roman" panose="02020603050405020304" pitchFamily="18" charset="0"/>
              </a:rPr>
              <a:t>млн.рублей</a:t>
            </a:r>
            <a:endParaRPr lang="ru-RU" sz="1600" dirty="0">
              <a:solidFill>
                <a:schemeClr val="tx1"/>
              </a:solidFill>
              <a:latin typeface="Oswald" charset="-52"/>
            </a:endParaRPr>
          </a:p>
        </p:txBody>
      </p:sp>
      <p:sp>
        <p:nvSpPr>
          <p:cNvPr id="26" name="Стрелка вниз 25"/>
          <p:cNvSpPr/>
          <p:nvPr/>
        </p:nvSpPr>
        <p:spPr>
          <a:xfrm>
            <a:off x="3995936" y="5157192"/>
            <a:ext cx="936104" cy="546360"/>
          </a:xfrm>
          <a:prstGeom prst="downArrow">
            <a:avLst>
              <a:gd name="adj1" fmla="val 50000"/>
              <a:gd name="adj2" fmla="val 48725"/>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xmlns="" val="32122360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152399" y="54496"/>
            <a:ext cx="9525001" cy="720080"/>
          </a:xfrm>
          <a:prstGeom prst="rect">
            <a:avLst/>
          </a:prstGeom>
          <a:noFill/>
        </p:spPr>
      </p:pic>
      <p:sp>
        <p:nvSpPr>
          <p:cNvPr id="2" name="Прямоугольник 1">
            <a:extLst>
              <a:ext uri="{FF2B5EF4-FFF2-40B4-BE49-F238E27FC236}">
                <a16:creationId xmlns:a16="http://schemas.microsoft.com/office/drawing/2014/main" xmlns="" id="{3B8F5CD0-03BA-4D49-854F-94AA35F63CE8}"/>
              </a:ext>
            </a:extLst>
          </p:cNvPr>
          <p:cNvSpPr/>
          <p:nvPr/>
        </p:nvSpPr>
        <p:spPr>
          <a:xfrm>
            <a:off x="62376" y="272480"/>
            <a:ext cx="9996024" cy="615553"/>
          </a:xfrm>
          <a:prstGeom prst="rect">
            <a:avLst/>
          </a:prstGeom>
        </p:spPr>
        <p:txBody>
          <a:bodyPr wrap="square">
            <a:spAutoFit/>
          </a:bodyPr>
          <a:lstStyle/>
          <a:p>
            <a:r>
              <a:rPr lang="ru-RU" dirty="0" smtClean="0">
                <a:solidFill>
                  <a:schemeClr val="bg1"/>
                </a:solidFill>
                <a:latin typeface="Oswald" panose="020B0604020202020204" charset="-52"/>
                <a:cs typeface="Times New Roman Cyr" pitchFamily="18" charset="0"/>
              </a:rPr>
              <a:t>Исполнение расходов бюджета города, направленных на поддержку семьи и детей, </a:t>
            </a:r>
            <a:r>
              <a:rPr lang="ru-RU" dirty="0">
                <a:solidFill>
                  <a:schemeClr val="bg1"/>
                </a:solidFill>
                <a:latin typeface="Oswald" panose="020B0604020202020204" charset="-52"/>
                <a:cs typeface="Times New Roman Cyr" pitchFamily="18" charset="0"/>
              </a:rPr>
              <a:t>тыс.рублей</a:t>
            </a:r>
          </a:p>
          <a:p>
            <a:pPr lvl="0" fontAlgn="base">
              <a:spcBef>
                <a:spcPct val="0"/>
              </a:spcBef>
              <a:spcAft>
                <a:spcPct val="0"/>
              </a:spcAft>
            </a:pPr>
            <a:r>
              <a:rPr lang="ru-RU" sz="1600" dirty="0">
                <a:solidFill>
                  <a:schemeClr val="bg1"/>
                </a:solidFill>
                <a:latin typeface="Oswald" panose="020B0604020202020204" charset="-52"/>
                <a:cs typeface="Times New Roman Cyr" pitchFamily="18" charset="0"/>
              </a:rPr>
              <a:t>, </a:t>
            </a:r>
          </a:p>
        </p:txBody>
      </p:sp>
      <p:pic>
        <p:nvPicPr>
          <p:cNvPr id="11" name="Picture 4" descr="Действующих мер поддержки семей пока недостаточно | Аналитический центр при  Правительстве Российской Федерации">
            <a:extLst>
              <a:ext uri="{FF2B5EF4-FFF2-40B4-BE49-F238E27FC236}">
                <a16:creationId xmlns:a16="http://schemas.microsoft.com/office/drawing/2014/main" xmlns="" id="{24622594-8D1E-49C3-A0AA-E977E7E87472}"/>
              </a:ext>
            </a:extLst>
          </p:cNvPr>
          <p:cNvPicPr>
            <a:picLocks noChangeAspect="1" noChangeArrowheads="1"/>
          </p:cNvPicPr>
          <p:nvPr/>
        </p:nvPicPr>
        <p:blipFill>
          <a:blip r:embed="rId3" cstate="print"/>
          <a:srcRect/>
          <a:stretch>
            <a:fillRect/>
          </a:stretch>
        </p:blipFill>
        <p:spPr bwMode="auto">
          <a:xfrm>
            <a:off x="533400" y="2209800"/>
            <a:ext cx="2593600" cy="1800200"/>
          </a:xfrm>
          <a:prstGeom prst="rect">
            <a:avLst/>
          </a:prstGeom>
          <a:noFill/>
        </p:spPr>
      </p:pic>
      <p:sp>
        <p:nvSpPr>
          <p:cNvPr id="3" name="Прямоугольник 2">
            <a:extLst>
              <a:ext uri="{FF2B5EF4-FFF2-40B4-BE49-F238E27FC236}">
                <a16:creationId xmlns:a16="http://schemas.microsoft.com/office/drawing/2014/main" xmlns="" id="{7412CB9C-42D1-42B8-BD85-66AFF3AF0A0A}"/>
              </a:ext>
            </a:extLst>
          </p:cNvPr>
          <p:cNvSpPr/>
          <p:nvPr/>
        </p:nvSpPr>
        <p:spPr>
          <a:xfrm>
            <a:off x="152400" y="838200"/>
            <a:ext cx="3061824" cy="1323439"/>
          </a:xfrm>
          <a:prstGeom prst="rect">
            <a:avLst/>
          </a:prstGeom>
        </p:spPr>
        <p:txBody>
          <a:bodyPr wrap="square">
            <a:spAutoFit/>
          </a:bodyPr>
          <a:lstStyle/>
          <a:p>
            <a:pPr algn="ctr"/>
            <a:r>
              <a:rPr lang="ru-RU" sz="1600" dirty="0">
                <a:solidFill>
                  <a:srgbClr val="0000FF"/>
                </a:solidFill>
                <a:latin typeface="Oswald" panose="020B0604020202020204" charset="-52"/>
                <a:cs typeface="Times New Roman Cyr" pitchFamily="18" charset="0"/>
              </a:rPr>
              <a:t>Доля расходов, направленных на поддержку семьи и детей, от общего объема расходов бюджета города Урай в </a:t>
            </a:r>
            <a:r>
              <a:rPr lang="ru-RU" sz="1600" dirty="0" smtClean="0">
                <a:solidFill>
                  <a:srgbClr val="0000FF"/>
                </a:solidFill>
                <a:latin typeface="Oswald" panose="020B0604020202020204" charset="-52"/>
                <a:cs typeface="Times New Roman Cyr" pitchFamily="18" charset="0"/>
              </a:rPr>
              <a:t>2024 </a:t>
            </a:r>
            <a:r>
              <a:rPr lang="ru-RU" sz="1600" dirty="0">
                <a:solidFill>
                  <a:srgbClr val="0000FF"/>
                </a:solidFill>
                <a:latin typeface="Oswald" panose="020B0604020202020204" charset="-52"/>
                <a:cs typeface="Times New Roman Cyr" pitchFamily="18" charset="0"/>
              </a:rPr>
              <a:t>году</a:t>
            </a:r>
          </a:p>
          <a:p>
            <a:pPr algn="ctr"/>
            <a:r>
              <a:rPr lang="ru-RU" sz="1600" dirty="0">
                <a:solidFill>
                  <a:srgbClr val="0000FF"/>
                </a:solidFill>
                <a:latin typeface="Oswald" panose="020B0604020202020204" charset="-52"/>
                <a:cs typeface="Times New Roman Cyr" pitchFamily="18" charset="0"/>
              </a:rPr>
              <a:t> </a:t>
            </a:r>
            <a:r>
              <a:rPr lang="ru-RU" sz="1600" dirty="0" smtClean="0">
                <a:solidFill>
                  <a:srgbClr val="0000FF"/>
                </a:solidFill>
                <a:latin typeface="Oswald" panose="020B0604020202020204" charset="-52"/>
                <a:cs typeface="Times New Roman Cyr" pitchFamily="18" charset="0"/>
              </a:rPr>
              <a:t>72,8%</a:t>
            </a:r>
            <a:endParaRPr lang="ru-RU" sz="1600" dirty="0">
              <a:solidFill>
                <a:srgbClr val="0000FF"/>
              </a:solidFill>
              <a:latin typeface="Oswald" panose="020B0604020202020204" charset="-52"/>
              <a:cs typeface="Times New Roman Cyr" pitchFamily="18" charset="0"/>
            </a:endParaRPr>
          </a:p>
        </p:txBody>
      </p:sp>
      <p:sp>
        <p:nvSpPr>
          <p:cNvPr id="19" name="Скругленный прямоугольник 13">
            <a:extLst>
              <a:ext uri="{FF2B5EF4-FFF2-40B4-BE49-F238E27FC236}">
                <a16:creationId xmlns:a16="http://schemas.microsoft.com/office/drawing/2014/main" xmlns="" id="{BB8958FD-71CE-453F-BD9E-FDF07FEC46AA}"/>
              </a:ext>
            </a:extLst>
          </p:cNvPr>
          <p:cNvSpPr/>
          <p:nvPr/>
        </p:nvSpPr>
        <p:spPr>
          <a:xfrm>
            <a:off x="251520" y="5589240"/>
            <a:ext cx="2808312" cy="1268760"/>
          </a:xfrm>
          <a:prstGeom prst="round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ru-RU" sz="1400" u="sng" dirty="0" smtClean="0">
                <a:solidFill>
                  <a:srgbClr val="0000FF"/>
                </a:solidFill>
                <a:latin typeface="Oswald" charset="-52"/>
                <a:cs typeface="Times New Roman Cyr" pitchFamily="18" charset="0"/>
              </a:rPr>
              <a:t>ВСЕГО ЗА 2023 ГОД</a:t>
            </a:r>
            <a:r>
              <a:rPr lang="en-US" sz="1400" u="sng" dirty="0" smtClean="0">
                <a:solidFill>
                  <a:srgbClr val="0000FF"/>
                </a:solidFill>
                <a:latin typeface="Oswald" charset="-52"/>
                <a:cs typeface="Times New Roman Cyr" pitchFamily="18" charset="0"/>
              </a:rPr>
              <a:t>:</a:t>
            </a:r>
            <a:endParaRPr lang="ru-RU" sz="1400" u="sng" dirty="0" smtClean="0">
              <a:solidFill>
                <a:srgbClr val="0000FF"/>
              </a:solidFill>
              <a:latin typeface="Oswald" charset="-52"/>
              <a:cs typeface="Times New Roman Cyr" pitchFamily="18" charset="0"/>
            </a:endParaRPr>
          </a:p>
          <a:p>
            <a:pPr algn="ctr"/>
            <a:r>
              <a:rPr lang="ru-RU" sz="1400" u="sng" dirty="0" smtClean="0">
                <a:solidFill>
                  <a:srgbClr val="0000FF"/>
                </a:solidFill>
                <a:latin typeface="Oswald" charset="-52"/>
                <a:cs typeface="Times New Roman Cyr" pitchFamily="18" charset="0"/>
              </a:rPr>
              <a:t> 2 892 326,1тыс.рублей</a:t>
            </a:r>
          </a:p>
          <a:p>
            <a:pPr marL="285750" indent="-285750" algn="ctr">
              <a:buFont typeface="Wingdings" panose="05000000000000000000" pitchFamily="2" charset="2"/>
              <a:buChar char="ü"/>
            </a:pPr>
            <a:r>
              <a:rPr lang="ru-RU" sz="1400" dirty="0" smtClean="0">
                <a:solidFill>
                  <a:srgbClr val="0000FF"/>
                </a:solidFill>
                <a:latin typeface="Oswald" charset="-52"/>
                <a:cs typeface="Times New Roman Cyr" pitchFamily="18" charset="0"/>
              </a:rPr>
              <a:t>ФБ,ОБ – 2 069 074,3 тыс.рублей</a:t>
            </a:r>
          </a:p>
          <a:p>
            <a:pPr marL="285750" indent="-285750" algn="ctr">
              <a:buFont typeface="Wingdings" panose="05000000000000000000" pitchFamily="2" charset="2"/>
              <a:buChar char="ü"/>
            </a:pPr>
            <a:r>
              <a:rPr lang="ru-RU" sz="1400" dirty="0" smtClean="0">
                <a:solidFill>
                  <a:srgbClr val="0000FF"/>
                </a:solidFill>
                <a:latin typeface="Oswald" charset="-52"/>
                <a:cs typeface="Times New Roman Cyr" pitchFamily="18" charset="0"/>
              </a:rPr>
              <a:t>МБ – 823 251,8тыс.рублей</a:t>
            </a:r>
            <a:endParaRPr lang="ru-RU" sz="1400" dirty="0">
              <a:solidFill>
                <a:srgbClr val="0000FF"/>
              </a:solidFill>
              <a:latin typeface="Oswald" charset="-52"/>
              <a:cs typeface="Times New Roman Cyr" pitchFamily="18" charset="0"/>
            </a:endParaRPr>
          </a:p>
        </p:txBody>
      </p:sp>
      <p:sp>
        <p:nvSpPr>
          <p:cNvPr id="20" name="Скругленный прямоугольник 13">
            <a:extLst>
              <a:ext uri="{FF2B5EF4-FFF2-40B4-BE49-F238E27FC236}">
                <a16:creationId xmlns:a16="http://schemas.microsoft.com/office/drawing/2014/main" xmlns="" id="{783E4526-894D-4C7F-ACCD-B4DC92B99A6E}"/>
              </a:ext>
            </a:extLst>
          </p:cNvPr>
          <p:cNvSpPr/>
          <p:nvPr/>
        </p:nvSpPr>
        <p:spPr>
          <a:xfrm>
            <a:off x="3851920" y="5571154"/>
            <a:ext cx="3528392" cy="1286846"/>
          </a:xfrm>
          <a:prstGeom prst="round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ru-RU" sz="1400" u="sng" dirty="0">
                <a:solidFill>
                  <a:srgbClr val="0000FF"/>
                </a:solidFill>
                <a:latin typeface="Oswald" charset="-52"/>
                <a:cs typeface="Times New Roman Cyr" pitchFamily="18" charset="0"/>
              </a:rPr>
              <a:t>ВСЕГО ЗА </a:t>
            </a:r>
            <a:r>
              <a:rPr lang="ru-RU" sz="1400" u="sng" dirty="0" smtClean="0">
                <a:solidFill>
                  <a:srgbClr val="0000FF"/>
                </a:solidFill>
                <a:latin typeface="Oswald" charset="-52"/>
                <a:cs typeface="Times New Roman Cyr" pitchFamily="18" charset="0"/>
              </a:rPr>
              <a:t>2024 </a:t>
            </a:r>
            <a:r>
              <a:rPr lang="ru-RU" sz="1400" u="sng" dirty="0">
                <a:solidFill>
                  <a:srgbClr val="0000FF"/>
                </a:solidFill>
                <a:latin typeface="Oswald" charset="-52"/>
                <a:cs typeface="Times New Roman Cyr" pitchFamily="18" charset="0"/>
              </a:rPr>
              <a:t>ГОД</a:t>
            </a:r>
            <a:r>
              <a:rPr lang="en-US" sz="1400" u="sng" dirty="0">
                <a:solidFill>
                  <a:srgbClr val="0000FF"/>
                </a:solidFill>
                <a:latin typeface="Oswald" charset="-52"/>
                <a:cs typeface="Times New Roman Cyr" pitchFamily="18" charset="0"/>
              </a:rPr>
              <a:t>:</a:t>
            </a:r>
            <a:endParaRPr lang="ru-RU" sz="1400" u="sng" dirty="0">
              <a:solidFill>
                <a:srgbClr val="0000FF"/>
              </a:solidFill>
              <a:latin typeface="Oswald" charset="-52"/>
              <a:cs typeface="Times New Roman Cyr" pitchFamily="18" charset="0"/>
            </a:endParaRPr>
          </a:p>
          <a:p>
            <a:pPr algn="ctr"/>
            <a:r>
              <a:rPr lang="ru-RU" sz="1400" u="sng" dirty="0" smtClean="0">
                <a:solidFill>
                  <a:srgbClr val="0000FF"/>
                </a:solidFill>
                <a:latin typeface="Oswald" charset="-52"/>
                <a:cs typeface="Times New Roman Cyr" pitchFamily="18" charset="0"/>
              </a:rPr>
              <a:t>4 606 078,1тыс.рублей</a:t>
            </a:r>
            <a:endParaRPr lang="ru-RU" sz="1400" u="sng" dirty="0">
              <a:solidFill>
                <a:srgbClr val="0000FF"/>
              </a:solidFill>
              <a:latin typeface="Oswald" charset="-52"/>
              <a:cs typeface="Times New Roman Cyr" pitchFamily="18" charset="0"/>
            </a:endParaRPr>
          </a:p>
          <a:p>
            <a:pPr marL="285750" indent="-285750" algn="ctr">
              <a:buFont typeface="Wingdings" panose="05000000000000000000" pitchFamily="2" charset="2"/>
              <a:buChar char="ü"/>
            </a:pPr>
            <a:r>
              <a:rPr lang="ru-RU" sz="1400" dirty="0">
                <a:solidFill>
                  <a:srgbClr val="0000FF"/>
                </a:solidFill>
                <a:latin typeface="Oswald" charset="-52"/>
                <a:cs typeface="Times New Roman Cyr" pitchFamily="18" charset="0"/>
              </a:rPr>
              <a:t>ФБ,ОБ – </a:t>
            </a:r>
            <a:r>
              <a:rPr lang="ru-RU" sz="1400" dirty="0" smtClean="0">
                <a:solidFill>
                  <a:srgbClr val="0000FF"/>
                </a:solidFill>
                <a:latin typeface="Oswald" charset="-52"/>
                <a:cs typeface="Times New Roman Cyr" pitchFamily="18" charset="0"/>
              </a:rPr>
              <a:t>3 520 485,2 тыс.рублей</a:t>
            </a:r>
            <a:endParaRPr lang="ru-RU" sz="1400" dirty="0">
              <a:solidFill>
                <a:srgbClr val="0000FF"/>
              </a:solidFill>
              <a:latin typeface="Oswald" charset="-52"/>
              <a:cs typeface="Times New Roman Cyr" pitchFamily="18" charset="0"/>
            </a:endParaRPr>
          </a:p>
          <a:p>
            <a:pPr marL="285750" indent="-285750" algn="ctr">
              <a:buFont typeface="Wingdings" panose="05000000000000000000" pitchFamily="2" charset="2"/>
              <a:buChar char="ü"/>
            </a:pPr>
            <a:r>
              <a:rPr lang="ru-RU" sz="1400" dirty="0">
                <a:solidFill>
                  <a:srgbClr val="0000FF"/>
                </a:solidFill>
                <a:latin typeface="Oswald" charset="-52"/>
                <a:cs typeface="Times New Roman Cyr" pitchFamily="18" charset="0"/>
              </a:rPr>
              <a:t>МБ – </a:t>
            </a:r>
            <a:r>
              <a:rPr lang="ru-RU" sz="1400" dirty="0" smtClean="0">
                <a:solidFill>
                  <a:srgbClr val="0000FF"/>
                </a:solidFill>
                <a:latin typeface="Oswald" charset="-52"/>
                <a:cs typeface="Times New Roman Cyr" pitchFamily="18" charset="0"/>
              </a:rPr>
              <a:t>1 085 592,9 тыс.рублей</a:t>
            </a:r>
            <a:endParaRPr lang="ru-RU" sz="1400" dirty="0">
              <a:solidFill>
                <a:srgbClr val="0000FF"/>
              </a:solidFill>
              <a:latin typeface="Oswald" charset="-52"/>
              <a:cs typeface="Times New Roman Cyr" pitchFamily="18" charset="0"/>
            </a:endParaRPr>
          </a:p>
        </p:txBody>
      </p:sp>
      <p:sp>
        <p:nvSpPr>
          <p:cNvPr id="5" name="Прямоугольник 4">
            <a:extLst>
              <a:ext uri="{FF2B5EF4-FFF2-40B4-BE49-F238E27FC236}">
                <a16:creationId xmlns:a16="http://schemas.microsoft.com/office/drawing/2014/main" xmlns="" id="{DA214813-2731-4AA8-831B-82B45002C023}"/>
              </a:ext>
            </a:extLst>
          </p:cNvPr>
          <p:cNvSpPr/>
          <p:nvPr/>
        </p:nvSpPr>
        <p:spPr>
          <a:xfrm>
            <a:off x="96951" y="5105400"/>
            <a:ext cx="1146468" cy="369332"/>
          </a:xfrm>
          <a:prstGeom prst="rect">
            <a:avLst/>
          </a:prstGeom>
        </p:spPr>
        <p:txBody>
          <a:bodyPr wrap="none">
            <a:spAutoFit/>
          </a:bodyPr>
          <a:lstStyle/>
          <a:p>
            <a:pPr algn="ctr"/>
            <a:r>
              <a:rPr lang="ru-RU" dirty="0" err="1">
                <a:latin typeface="Oswald" charset="-52"/>
                <a:cs typeface="Times New Roman" pitchFamily="18" charset="0"/>
              </a:rPr>
              <a:t>Справочно</a:t>
            </a:r>
            <a:r>
              <a:rPr lang="en-US" dirty="0">
                <a:latin typeface="Oswald" charset="-52"/>
                <a:cs typeface="Times New Roman" pitchFamily="18" charset="0"/>
              </a:rPr>
              <a:t>:</a:t>
            </a:r>
            <a:endParaRPr lang="ru-RU" dirty="0">
              <a:latin typeface="Oswald" charset="-52"/>
              <a:cs typeface="Times New Roman" pitchFamily="18" charset="0"/>
            </a:endParaRPr>
          </a:p>
        </p:txBody>
      </p:sp>
      <p:sp>
        <p:nvSpPr>
          <p:cNvPr id="21" name="Прямоугольник 20">
            <a:extLst>
              <a:ext uri="{FF2B5EF4-FFF2-40B4-BE49-F238E27FC236}">
                <a16:creationId xmlns:a16="http://schemas.microsoft.com/office/drawing/2014/main" xmlns="" id="{0876C4BC-899F-497A-85C3-487335300522}"/>
              </a:ext>
            </a:extLst>
          </p:cNvPr>
          <p:cNvSpPr/>
          <p:nvPr/>
        </p:nvSpPr>
        <p:spPr>
          <a:xfrm>
            <a:off x="6324600" y="762000"/>
            <a:ext cx="2430016" cy="584775"/>
          </a:xfrm>
          <a:prstGeom prst="rect">
            <a:avLst/>
          </a:prstGeom>
        </p:spPr>
        <p:txBody>
          <a:bodyPr wrap="square">
            <a:spAutoFit/>
          </a:bodyPr>
          <a:lstStyle/>
          <a:p>
            <a:pPr algn="ctr"/>
            <a:r>
              <a:rPr lang="ru-RU" sz="1600" i="1" dirty="0">
                <a:solidFill>
                  <a:srgbClr val="FF0000"/>
                </a:solidFill>
                <a:latin typeface="Oswald" charset="-52"/>
                <a:cs typeface="Times New Roman" pitchFamily="18" charset="0"/>
              </a:rPr>
              <a:t> </a:t>
            </a:r>
            <a:r>
              <a:rPr lang="ru-RU" sz="1600" i="1" dirty="0">
                <a:solidFill>
                  <a:srgbClr val="FF0000"/>
                </a:solidFill>
                <a:latin typeface="Oswald" charset="-52"/>
                <a:cs typeface="Times New Roman Cyr" pitchFamily="18" charset="0"/>
              </a:rPr>
              <a:t>% Удельный вес, в общем объеме расходов</a:t>
            </a:r>
          </a:p>
        </p:txBody>
      </p:sp>
      <p:sp>
        <p:nvSpPr>
          <p:cNvPr id="10" name="Стрелка вправо 9"/>
          <p:cNvSpPr/>
          <p:nvPr/>
        </p:nvSpPr>
        <p:spPr>
          <a:xfrm>
            <a:off x="3200400" y="5867400"/>
            <a:ext cx="533400" cy="45720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2" name="Диаграмма 11"/>
          <p:cNvGraphicFramePr/>
          <p:nvPr/>
        </p:nvGraphicFramePr>
        <p:xfrm>
          <a:off x="4648200" y="1066800"/>
          <a:ext cx="7239000" cy="4267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32122360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1066800" y="43349"/>
            <a:ext cx="8610600" cy="720080"/>
          </a:xfrm>
          <a:prstGeom prst="rect">
            <a:avLst/>
          </a:prstGeom>
          <a:noFill/>
        </p:spPr>
      </p:pic>
      <p:sp>
        <p:nvSpPr>
          <p:cNvPr id="2" name="Прямоугольник 1">
            <a:extLst>
              <a:ext uri="{FF2B5EF4-FFF2-40B4-BE49-F238E27FC236}">
                <a16:creationId xmlns:a16="http://schemas.microsoft.com/office/drawing/2014/main" xmlns="" id="{E55CC1CF-ABEA-402A-AF41-750302571190}"/>
              </a:ext>
            </a:extLst>
          </p:cNvPr>
          <p:cNvSpPr/>
          <p:nvPr/>
        </p:nvSpPr>
        <p:spPr>
          <a:xfrm>
            <a:off x="1066800" y="76200"/>
            <a:ext cx="7742097" cy="646331"/>
          </a:xfrm>
          <a:prstGeom prst="rect">
            <a:avLst/>
          </a:prstGeom>
        </p:spPr>
        <p:txBody>
          <a:bodyPr wrap="square">
            <a:spAutoFit/>
          </a:bodyPr>
          <a:lstStyle/>
          <a:p>
            <a:pPr fontAlgn="b"/>
            <a:r>
              <a:rPr lang="ru-RU" dirty="0">
                <a:solidFill>
                  <a:schemeClr val="bg1"/>
                </a:solidFill>
                <a:latin typeface="Oswald" panose="020B0604020202020204" charset="-52"/>
                <a:cs typeface="Times New Roman" panose="02020603050405020304" pitchFamily="18" charset="0"/>
              </a:rPr>
              <a:t>Муниципальная программа «Развитие образования и молодежной политики в городе </a:t>
            </a:r>
            <a:r>
              <a:rPr lang="ru-RU" dirty="0" err="1">
                <a:solidFill>
                  <a:schemeClr val="bg1"/>
                </a:solidFill>
                <a:latin typeface="Oswald" panose="020B0604020202020204" charset="-52"/>
                <a:cs typeface="Times New Roman" panose="02020603050405020304" pitchFamily="18" charset="0"/>
              </a:rPr>
              <a:t>Урай</a:t>
            </a:r>
            <a:r>
              <a:rPr lang="ru-RU" dirty="0">
                <a:solidFill>
                  <a:schemeClr val="bg1"/>
                </a:solidFill>
                <a:latin typeface="Oswald" panose="020B0604020202020204" charset="-52"/>
                <a:cs typeface="Times New Roman" panose="02020603050405020304" pitchFamily="18" charset="0"/>
              </a:rPr>
              <a:t>» на 2019-2030 годы</a:t>
            </a:r>
          </a:p>
        </p:txBody>
      </p:sp>
      <p:sp>
        <p:nvSpPr>
          <p:cNvPr id="8" name="Прямоугольник 7">
            <a:extLst>
              <a:ext uri="{FF2B5EF4-FFF2-40B4-BE49-F238E27FC236}">
                <a16:creationId xmlns:a16="http://schemas.microsoft.com/office/drawing/2014/main" xmlns="" id="{51B3B576-4C52-490E-9074-6E61DBA2B2E8}"/>
              </a:ext>
            </a:extLst>
          </p:cNvPr>
          <p:cNvSpPr/>
          <p:nvPr/>
        </p:nvSpPr>
        <p:spPr>
          <a:xfrm>
            <a:off x="324065" y="941462"/>
            <a:ext cx="3456384" cy="523220"/>
          </a:xfrm>
          <a:prstGeom prst="rect">
            <a:avLst/>
          </a:prstGeom>
        </p:spPr>
        <p:txBody>
          <a:bodyPr wrap="square">
            <a:spAutoFit/>
          </a:bodyPr>
          <a:lstStyle/>
          <a:p>
            <a:r>
              <a:rPr lang="ru-RU" sz="1400" u="sng" dirty="0">
                <a:latin typeface="Oswald" panose="020B0604020202020204" charset="-52"/>
                <a:cs typeface="Arial" pitchFamily="34" charset="0"/>
              </a:rPr>
              <a:t>Ответственный исполнитель</a:t>
            </a:r>
            <a:r>
              <a:rPr lang="ru-RU" sz="1400" dirty="0">
                <a:latin typeface="Oswald" panose="020B0604020202020204" charset="-52"/>
                <a:cs typeface="Arial" pitchFamily="34" charset="0"/>
              </a:rPr>
              <a:t>  –  Управление образования администрации города Урай</a:t>
            </a:r>
          </a:p>
        </p:txBody>
      </p:sp>
      <p:sp>
        <p:nvSpPr>
          <p:cNvPr id="9" name="Прямоугольник 8">
            <a:extLst>
              <a:ext uri="{FF2B5EF4-FFF2-40B4-BE49-F238E27FC236}">
                <a16:creationId xmlns:a16="http://schemas.microsoft.com/office/drawing/2014/main" xmlns="" id="{C0357449-2306-475E-AC54-3D44230C928A}"/>
              </a:ext>
            </a:extLst>
          </p:cNvPr>
          <p:cNvSpPr/>
          <p:nvPr/>
        </p:nvSpPr>
        <p:spPr>
          <a:xfrm>
            <a:off x="4724400" y="989038"/>
            <a:ext cx="6858000" cy="738664"/>
          </a:xfrm>
          <a:prstGeom prst="rect">
            <a:avLst/>
          </a:prstGeom>
        </p:spPr>
        <p:txBody>
          <a:bodyPr wrap="square">
            <a:spAutoFit/>
          </a:bodyPr>
          <a:lstStyle/>
          <a:p>
            <a:r>
              <a:rPr lang="ru-RU" sz="1400" u="sng" dirty="0">
                <a:latin typeface="Oswald" panose="020B0604020202020204" charset="-52"/>
              </a:rPr>
              <a:t>Цель:</a:t>
            </a:r>
            <a:r>
              <a:rPr lang="ru-RU" sz="1400" dirty="0">
                <a:latin typeface="Oswald" panose="020B0604020202020204" charset="-52"/>
              </a:rPr>
              <a:t> обеспечение доступности качественного образования, соответствующего требованиям инновационного развития экономики и современным потребностям общества, а также всестороннего развития и самореализации подростков и молодежи</a:t>
            </a:r>
          </a:p>
        </p:txBody>
      </p:sp>
      <p:graphicFrame>
        <p:nvGraphicFramePr>
          <p:cNvPr id="10" name="Таблица 9">
            <a:extLst>
              <a:ext uri="{FF2B5EF4-FFF2-40B4-BE49-F238E27FC236}">
                <a16:creationId xmlns:a16="http://schemas.microsoft.com/office/drawing/2014/main" xmlns="" id="{1B8AD86B-ABEA-407E-A431-EBBCAD5A38E8}"/>
              </a:ext>
            </a:extLst>
          </p:cNvPr>
          <p:cNvGraphicFramePr>
            <a:graphicFrameLocks noGrp="1"/>
          </p:cNvGraphicFramePr>
          <p:nvPr>
            <p:extLst>
              <p:ext uri="{D42A27DB-BD31-4B8C-83A1-F6EECF244321}">
                <p14:modId xmlns:p14="http://schemas.microsoft.com/office/powerpoint/2010/main" xmlns="" val="2605897400"/>
              </p:ext>
            </p:extLst>
          </p:nvPr>
        </p:nvGraphicFramePr>
        <p:xfrm>
          <a:off x="4724400" y="2057400"/>
          <a:ext cx="6858000" cy="4267198"/>
        </p:xfrm>
        <a:graphic>
          <a:graphicData uri="http://schemas.openxmlformats.org/drawingml/2006/table">
            <a:tbl>
              <a:tblPr firstRow="1" bandRow="1">
                <a:tableStyleId>{5C22544A-7EE6-4342-B048-85BDC9FD1C3A}</a:tableStyleId>
              </a:tblPr>
              <a:tblGrid>
                <a:gridCol w="1766006">
                  <a:extLst>
                    <a:ext uri="{9D8B030D-6E8A-4147-A177-3AD203B41FA5}">
                      <a16:colId xmlns:a16="http://schemas.microsoft.com/office/drawing/2014/main" xmlns="" val="20000"/>
                    </a:ext>
                  </a:extLst>
                </a:gridCol>
                <a:gridCol w="5091994">
                  <a:extLst>
                    <a:ext uri="{9D8B030D-6E8A-4147-A177-3AD203B41FA5}">
                      <a16:colId xmlns:a16="http://schemas.microsoft.com/office/drawing/2014/main" xmlns="" val="20001"/>
                    </a:ext>
                  </a:extLst>
                </a:gridCol>
              </a:tblGrid>
              <a:tr h="980977">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0" dirty="0">
                          <a:solidFill>
                            <a:schemeClr val="tx1"/>
                          </a:solidFill>
                          <a:latin typeface="Oswald" panose="020B0604020202020204"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0" dirty="0">
                          <a:solidFill>
                            <a:schemeClr val="tx1"/>
                          </a:solidFill>
                          <a:latin typeface="Oswald" panose="020B0604020202020204" charset="-52"/>
                          <a:cs typeface="Times New Roman" pitchFamily="18" charset="0"/>
                        </a:rPr>
                        <a:t>3 910 912,1 тыс.рублей, </a:t>
                      </a:r>
                      <a:r>
                        <a:rPr lang="ru-RU" sz="1400" b="0" dirty="0">
                          <a:solidFill>
                            <a:schemeClr val="tx1"/>
                          </a:solidFill>
                          <a:latin typeface="Oswald" panose="020B0604020202020204" charset="-52"/>
                          <a:cs typeface="Times New Roman" pitchFamily="18" charset="0"/>
                        </a:rPr>
                        <a:t>в том числе:</a:t>
                      </a:r>
                      <a:endParaRPr lang="ru-RU" b="0" dirty="0">
                        <a:solidFill>
                          <a:schemeClr val="tx1"/>
                        </a:solidFill>
                        <a:latin typeface="Oswald" panose="020B0604020202020204" charset="-52"/>
                        <a:cs typeface="Times New Roman"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391592">
                <a:tc>
                  <a:txBody>
                    <a:bodyPr/>
                    <a:lstStyle/>
                    <a:p>
                      <a:pPr algn="r"/>
                      <a:r>
                        <a:rPr lang="ru-RU" sz="1600" dirty="0">
                          <a:solidFill>
                            <a:schemeClr val="tx1"/>
                          </a:solidFill>
                          <a:latin typeface="Oswald" panose="020B0604020202020204" charset="-52"/>
                          <a:cs typeface="Times New Roman" pitchFamily="18" charset="0"/>
                        </a:rPr>
                        <a:t>831 908,4</a:t>
                      </a:r>
                    </a:p>
                  </a:txBody>
                  <a:tcPr>
                    <a:solidFill>
                      <a:schemeClr val="accent3">
                        <a:lumMod val="20000"/>
                        <a:lumOff val="80000"/>
                      </a:schemeClr>
                    </a:solidFill>
                  </a:tcPr>
                </a:tc>
                <a:tc>
                  <a:txBody>
                    <a:bodyPr/>
                    <a:lstStyle/>
                    <a:p>
                      <a:r>
                        <a:rPr lang="ru-RU" dirty="0">
                          <a:solidFill>
                            <a:schemeClr val="tx1"/>
                          </a:solidFill>
                          <a:latin typeface="Oswald" panose="020B0604020202020204" charset="-52"/>
                          <a:cs typeface="Times New Roman" pitchFamily="18" charset="0"/>
                        </a:rPr>
                        <a:t>Дошкольное образование</a:t>
                      </a:r>
                    </a:p>
                  </a:txBody>
                  <a:tcPr>
                    <a:solidFill>
                      <a:schemeClr val="accent3">
                        <a:lumMod val="20000"/>
                        <a:lumOff val="80000"/>
                      </a:schemeClr>
                    </a:solidFill>
                  </a:tcPr>
                </a:tc>
                <a:extLst>
                  <a:ext uri="{0D108BD9-81ED-4DB2-BD59-A6C34878D82A}">
                    <a16:rowId xmlns:a16="http://schemas.microsoft.com/office/drawing/2014/main" xmlns="" val="10001"/>
                  </a:ext>
                </a:extLst>
              </a:tr>
              <a:tr h="391592">
                <a:tc>
                  <a:txBody>
                    <a:bodyPr/>
                    <a:lstStyle/>
                    <a:p>
                      <a:pPr algn="r"/>
                      <a:r>
                        <a:rPr lang="ru-RU" sz="1600" dirty="0">
                          <a:solidFill>
                            <a:schemeClr val="tx1"/>
                          </a:solidFill>
                          <a:latin typeface="Oswald" panose="020B0604020202020204" charset="-52"/>
                          <a:cs typeface="Times New Roman" pitchFamily="18" charset="0"/>
                        </a:rPr>
                        <a:t>1 842 638,0</a:t>
                      </a:r>
                    </a:p>
                  </a:txBody>
                  <a:tcPr>
                    <a:solidFill>
                      <a:schemeClr val="accent3">
                        <a:lumMod val="20000"/>
                        <a:lumOff val="80000"/>
                      </a:schemeClr>
                    </a:solidFill>
                  </a:tcPr>
                </a:tc>
                <a:tc>
                  <a:txBody>
                    <a:bodyPr/>
                    <a:lstStyle/>
                    <a:p>
                      <a:r>
                        <a:rPr lang="ru-RU" dirty="0">
                          <a:solidFill>
                            <a:schemeClr val="tx1"/>
                          </a:solidFill>
                          <a:latin typeface="Oswald" panose="020B0604020202020204" charset="-52"/>
                          <a:cs typeface="Times New Roman" pitchFamily="18" charset="0"/>
                        </a:rPr>
                        <a:t>Развитие современной инфраструктуры </a:t>
                      </a:r>
                    </a:p>
                  </a:txBody>
                  <a:tcPr>
                    <a:solidFill>
                      <a:schemeClr val="accent3">
                        <a:lumMod val="20000"/>
                        <a:lumOff val="80000"/>
                      </a:schemeClr>
                    </a:solidFill>
                  </a:tcPr>
                </a:tc>
                <a:extLst>
                  <a:ext uri="{0D108BD9-81ED-4DB2-BD59-A6C34878D82A}">
                    <a16:rowId xmlns:a16="http://schemas.microsoft.com/office/drawing/2014/main" xmlns="" val="10002"/>
                  </a:ext>
                </a:extLst>
              </a:tr>
              <a:tr h="391592">
                <a:tc>
                  <a:txBody>
                    <a:bodyPr/>
                    <a:lstStyle/>
                    <a:p>
                      <a:pPr algn="r"/>
                      <a:r>
                        <a:rPr lang="ru-RU" sz="1600" dirty="0">
                          <a:solidFill>
                            <a:schemeClr val="tx1"/>
                          </a:solidFill>
                          <a:latin typeface="Oswald" panose="020B0604020202020204" charset="-52"/>
                          <a:cs typeface="Times New Roman" pitchFamily="18" charset="0"/>
                        </a:rPr>
                        <a:t>1 013 903,8</a:t>
                      </a:r>
                    </a:p>
                  </a:txBody>
                  <a:tcPr>
                    <a:solidFill>
                      <a:schemeClr val="accent3">
                        <a:lumMod val="20000"/>
                        <a:lumOff val="80000"/>
                      </a:schemeClr>
                    </a:solidFill>
                  </a:tcPr>
                </a:tc>
                <a:tc>
                  <a:txBody>
                    <a:bodyPr/>
                    <a:lstStyle/>
                    <a:p>
                      <a:r>
                        <a:rPr lang="ru-RU" dirty="0">
                          <a:solidFill>
                            <a:schemeClr val="tx1"/>
                          </a:solidFill>
                          <a:latin typeface="Oswald" panose="020B0604020202020204" charset="-52"/>
                          <a:cs typeface="Times New Roman" pitchFamily="18" charset="0"/>
                        </a:rPr>
                        <a:t>Общее</a:t>
                      </a:r>
                      <a:r>
                        <a:rPr lang="ru-RU" baseline="0" dirty="0">
                          <a:solidFill>
                            <a:schemeClr val="tx1"/>
                          </a:solidFill>
                          <a:latin typeface="Oswald" panose="020B0604020202020204" charset="-52"/>
                          <a:cs typeface="Times New Roman" pitchFamily="18" charset="0"/>
                        </a:rPr>
                        <a:t> и д</a:t>
                      </a:r>
                      <a:r>
                        <a:rPr lang="ru-RU" dirty="0">
                          <a:solidFill>
                            <a:schemeClr val="tx1"/>
                          </a:solidFill>
                          <a:latin typeface="Oswald" panose="020B0604020202020204" charset="-52"/>
                          <a:cs typeface="Times New Roman" pitchFamily="18" charset="0"/>
                        </a:rPr>
                        <a:t>ополнительное образование детей</a:t>
                      </a:r>
                    </a:p>
                  </a:txBody>
                  <a:tcPr>
                    <a:solidFill>
                      <a:schemeClr val="accent3">
                        <a:lumMod val="20000"/>
                        <a:lumOff val="80000"/>
                      </a:schemeClr>
                    </a:solidFill>
                  </a:tcPr>
                </a:tc>
                <a:extLst>
                  <a:ext uri="{0D108BD9-81ED-4DB2-BD59-A6C34878D82A}">
                    <a16:rowId xmlns:a16="http://schemas.microsoft.com/office/drawing/2014/main" xmlns="" val="10003"/>
                  </a:ext>
                </a:extLst>
              </a:tr>
              <a:tr h="598474">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latin typeface="Oswald" panose="020B0604020202020204" charset="-52"/>
                          <a:cs typeface="Times New Roman" pitchFamily="18" charset="0"/>
                        </a:rPr>
                        <a:t>38 790,2</a:t>
                      </a:r>
                    </a:p>
                  </a:txBody>
                  <a:tcPr>
                    <a:solidFill>
                      <a:schemeClr val="accent3">
                        <a:lumMod val="20000"/>
                        <a:lumOff val="80000"/>
                      </a:schemeClr>
                    </a:solidFill>
                  </a:tcPr>
                </a:tc>
                <a:tc>
                  <a:txBody>
                    <a:bodyPr/>
                    <a:lstStyle/>
                    <a:p>
                      <a:r>
                        <a:rPr lang="ru-RU" dirty="0">
                          <a:solidFill>
                            <a:schemeClr val="tx1"/>
                          </a:solidFill>
                          <a:latin typeface="Oswald" panose="020B0604020202020204" charset="-52"/>
                          <a:cs typeface="Times New Roman" pitchFamily="18" charset="0"/>
                        </a:rPr>
                        <a:t>Развитие муниципальной методической службы </a:t>
                      </a:r>
                    </a:p>
                  </a:txBody>
                  <a:tcPr>
                    <a:solidFill>
                      <a:schemeClr val="accent3">
                        <a:lumMod val="20000"/>
                        <a:lumOff val="80000"/>
                      </a:schemeClr>
                    </a:solidFill>
                  </a:tcPr>
                </a:tc>
                <a:extLst>
                  <a:ext uri="{0D108BD9-81ED-4DB2-BD59-A6C34878D82A}">
                    <a16:rowId xmlns:a16="http://schemas.microsoft.com/office/drawing/2014/main" xmlns="" val="10004"/>
                  </a:ext>
                </a:extLst>
              </a:tr>
              <a:tr h="391592">
                <a:tc>
                  <a:txBody>
                    <a:bodyPr/>
                    <a:lstStyle/>
                    <a:p>
                      <a:pPr algn="r"/>
                      <a:r>
                        <a:rPr lang="ru-RU" sz="1600" dirty="0">
                          <a:solidFill>
                            <a:schemeClr val="tx1"/>
                          </a:solidFill>
                          <a:latin typeface="Oswald" panose="020B0604020202020204" charset="-52"/>
                          <a:cs typeface="Times New Roman" pitchFamily="18" charset="0"/>
                        </a:rPr>
                        <a:t>144 583,3</a:t>
                      </a:r>
                    </a:p>
                  </a:txBody>
                  <a:tcPr>
                    <a:solidFill>
                      <a:schemeClr val="accent3">
                        <a:lumMod val="20000"/>
                        <a:lumOff val="80000"/>
                      </a:schemeClr>
                    </a:solidFill>
                  </a:tcPr>
                </a:tc>
                <a:tc>
                  <a:txBody>
                    <a:bodyPr/>
                    <a:lstStyle/>
                    <a:p>
                      <a:r>
                        <a:rPr lang="ru-RU" dirty="0" err="1">
                          <a:solidFill>
                            <a:schemeClr val="tx1"/>
                          </a:solidFill>
                          <a:latin typeface="Oswald" panose="020B0604020202020204" charset="-52"/>
                          <a:cs typeface="Times New Roman" pitchFamily="18" charset="0"/>
                        </a:rPr>
                        <a:t>Здоровьесбережение</a:t>
                      </a:r>
                      <a:r>
                        <a:rPr lang="ru-RU" dirty="0">
                          <a:solidFill>
                            <a:schemeClr val="tx1"/>
                          </a:solidFill>
                          <a:latin typeface="Oswald" panose="020B0604020202020204" charset="-52"/>
                          <a:cs typeface="Times New Roman" pitchFamily="18" charset="0"/>
                        </a:rPr>
                        <a:t> и </a:t>
                      </a:r>
                      <a:r>
                        <a:rPr lang="ru-RU" dirty="0" err="1">
                          <a:solidFill>
                            <a:schemeClr val="tx1"/>
                          </a:solidFill>
                          <a:latin typeface="Oswald" panose="020B0604020202020204" charset="-52"/>
                          <a:cs typeface="Times New Roman" pitchFamily="18" charset="0"/>
                        </a:rPr>
                        <a:t>здоровьесозидание</a:t>
                      </a:r>
                      <a:r>
                        <a:rPr lang="ru-RU" dirty="0">
                          <a:solidFill>
                            <a:schemeClr val="tx1"/>
                          </a:solidFill>
                          <a:latin typeface="Oswald" panose="020B0604020202020204" charset="-52"/>
                          <a:cs typeface="Times New Roman" pitchFamily="18" charset="0"/>
                        </a:rPr>
                        <a:t> </a:t>
                      </a:r>
                    </a:p>
                  </a:txBody>
                  <a:tcPr>
                    <a:solidFill>
                      <a:schemeClr val="accent3">
                        <a:lumMod val="20000"/>
                        <a:lumOff val="80000"/>
                      </a:schemeClr>
                    </a:solidFill>
                  </a:tcPr>
                </a:tc>
                <a:extLst>
                  <a:ext uri="{0D108BD9-81ED-4DB2-BD59-A6C34878D82A}">
                    <a16:rowId xmlns:a16="http://schemas.microsoft.com/office/drawing/2014/main" xmlns="" val="10006"/>
                  </a:ext>
                </a:extLst>
              </a:tr>
              <a:tr h="391592">
                <a:tc>
                  <a:txBody>
                    <a:bodyPr/>
                    <a:lstStyle/>
                    <a:p>
                      <a:pPr algn="r"/>
                      <a:r>
                        <a:rPr lang="ru-RU" sz="1600" dirty="0">
                          <a:solidFill>
                            <a:schemeClr val="tx1"/>
                          </a:solidFill>
                          <a:latin typeface="Oswald" panose="020B0604020202020204" charset="-52"/>
                          <a:cs typeface="Times New Roman" pitchFamily="18" charset="0"/>
                        </a:rPr>
                        <a:t>19 281,9</a:t>
                      </a:r>
                    </a:p>
                  </a:txBody>
                  <a:tcPr>
                    <a:solidFill>
                      <a:schemeClr val="accent3">
                        <a:lumMod val="20000"/>
                        <a:lumOff val="80000"/>
                      </a:schemeClr>
                    </a:solidFill>
                  </a:tcPr>
                </a:tc>
                <a:tc>
                  <a:txBody>
                    <a:bodyPr/>
                    <a:lstStyle/>
                    <a:p>
                      <a:r>
                        <a:rPr lang="ru-RU" dirty="0">
                          <a:solidFill>
                            <a:schemeClr val="tx1"/>
                          </a:solidFill>
                          <a:latin typeface="Oswald" panose="020B0604020202020204" charset="-52"/>
                          <a:cs typeface="Times New Roman" pitchFamily="18" charset="0"/>
                        </a:rPr>
                        <a:t>Молодежная политика </a:t>
                      </a:r>
                    </a:p>
                  </a:txBody>
                  <a:tcPr>
                    <a:solidFill>
                      <a:schemeClr val="accent3">
                        <a:lumMod val="20000"/>
                        <a:lumOff val="80000"/>
                      </a:schemeClr>
                    </a:solidFill>
                  </a:tcPr>
                </a:tc>
                <a:extLst>
                  <a:ext uri="{0D108BD9-81ED-4DB2-BD59-A6C34878D82A}">
                    <a16:rowId xmlns:a16="http://schemas.microsoft.com/office/drawing/2014/main" xmlns="" val="10007"/>
                  </a:ext>
                </a:extLst>
              </a:tr>
              <a:tr h="729787">
                <a:tc>
                  <a:txBody>
                    <a:bodyPr/>
                    <a:lstStyle/>
                    <a:p>
                      <a:pPr algn="r"/>
                      <a:r>
                        <a:rPr lang="ru-RU" sz="1600" dirty="0">
                          <a:solidFill>
                            <a:schemeClr val="tx1"/>
                          </a:solidFill>
                          <a:latin typeface="Oswald" panose="020B0604020202020204" charset="-52"/>
                          <a:cs typeface="Times New Roman" pitchFamily="18" charset="0"/>
                        </a:rPr>
                        <a:t>19 806,5</a:t>
                      </a:r>
                    </a:p>
                  </a:txBody>
                  <a:tcPr>
                    <a:solidFill>
                      <a:schemeClr val="accent3">
                        <a:lumMod val="20000"/>
                        <a:lumOff val="80000"/>
                      </a:schemeClr>
                    </a:solidFill>
                  </a:tcPr>
                </a:tc>
                <a:tc>
                  <a:txBody>
                    <a:bodyPr/>
                    <a:lstStyle/>
                    <a:p>
                      <a:r>
                        <a:rPr lang="ru-RU" dirty="0">
                          <a:solidFill>
                            <a:schemeClr val="tx1"/>
                          </a:solidFill>
                          <a:latin typeface="Oswald" panose="020B0604020202020204" charset="-52"/>
                          <a:cs typeface="Times New Roman" pitchFamily="18" charset="0"/>
                        </a:rPr>
                        <a:t>Каникулярный отдых </a:t>
                      </a:r>
                    </a:p>
                  </a:txBody>
                  <a:tcPr>
                    <a:solidFill>
                      <a:schemeClr val="accent3">
                        <a:lumMod val="20000"/>
                        <a:lumOff val="80000"/>
                      </a:schemeClr>
                    </a:solidFill>
                  </a:tcPr>
                </a:tc>
                <a:extLst>
                  <a:ext uri="{0D108BD9-81ED-4DB2-BD59-A6C34878D82A}">
                    <a16:rowId xmlns:a16="http://schemas.microsoft.com/office/drawing/2014/main" xmlns="" val="10005"/>
                  </a:ext>
                </a:extLst>
              </a:tr>
            </a:tbl>
          </a:graphicData>
        </a:graphic>
      </p:graphicFrame>
      <p:sp>
        <p:nvSpPr>
          <p:cNvPr id="12" name="Прямоугольник 11">
            <a:extLst>
              <a:ext uri="{FF2B5EF4-FFF2-40B4-BE49-F238E27FC236}">
                <a16:creationId xmlns:a16="http://schemas.microsoft.com/office/drawing/2014/main" xmlns="" id="{716C3711-E79F-4F44-9D1E-957368B89E2F}"/>
              </a:ext>
            </a:extLst>
          </p:cNvPr>
          <p:cNvSpPr/>
          <p:nvPr/>
        </p:nvSpPr>
        <p:spPr>
          <a:xfrm>
            <a:off x="324065" y="1916849"/>
            <a:ext cx="3347864" cy="646331"/>
          </a:xfrm>
          <a:prstGeom prst="rect">
            <a:avLst/>
          </a:prstGeom>
        </p:spPr>
        <p:txBody>
          <a:bodyPr wrap="square">
            <a:spAutoFit/>
          </a:bodyPr>
          <a:lstStyle/>
          <a:p>
            <a:pPr algn="ctr"/>
            <a:r>
              <a:rPr lang="ru-RU" dirty="0">
                <a:latin typeface="Oswald" panose="020B0604020202020204" charset="-52"/>
                <a:cs typeface="Times New Roman" pitchFamily="18" charset="0"/>
              </a:rPr>
              <a:t>Оказание услуг в рамках реализации программы осуществляют:</a:t>
            </a:r>
          </a:p>
        </p:txBody>
      </p:sp>
      <p:sp>
        <p:nvSpPr>
          <p:cNvPr id="13" name="Прямоугольник 12">
            <a:extLst>
              <a:ext uri="{FF2B5EF4-FFF2-40B4-BE49-F238E27FC236}">
                <a16:creationId xmlns:a16="http://schemas.microsoft.com/office/drawing/2014/main" xmlns="" id="{F5069197-D524-44A7-AB4E-8EFF389E282E}"/>
              </a:ext>
            </a:extLst>
          </p:cNvPr>
          <p:cNvSpPr/>
          <p:nvPr/>
        </p:nvSpPr>
        <p:spPr>
          <a:xfrm>
            <a:off x="179512" y="3068960"/>
            <a:ext cx="4544888" cy="2277547"/>
          </a:xfrm>
          <a:prstGeom prst="rect">
            <a:avLst/>
          </a:prstGeom>
        </p:spPr>
        <p:txBody>
          <a:bodyPr wrap="square">
            <a:spAutoFit/>
          </a:bodyPr>
          <a:lstStyle/>
          <a:p>
            <a:pPr lvl="0" fontAlgn="b">
              <a:buFont typeface="Wingdings" pitchFamily="2" charset="2"/>
              <a:buChar char="v"/>
            </a:pPr>
            <a:r>
              <a:rPr lang="ru-RU" dirty="0">
                <a:solidFill>
                  <a:srgbClr val="000000"/>
                </a:solidFill>
                <a:latin typeface="Oswald" panose="020B0604020202020204" charset="-52"/>
                <a:cs typeface="Times New Roman" panose="02020603050405020304" pitchFamily="18" charset="0"/>
              </a:rPr>
              <a:t>  5 дошкольных образовательных организаций</a:t>
            </a:r>
          </a:p>
          <a:p>
            <a:pPr fontAlgn="b">
              <a:buFont typeface="Wingdings" pitchFamily="2" charset="2"/>
              <a:buChar char="v"/>
            </a:pPr>
            <a:r>
              <a:rPr lang="ru-RU" dirty="0">
                <a:solidFill>
                  <a:srgbClr val="000000"/>
                </a:solidFill>
                <a:latin typeface="Oswald" panose="020B0604020202020204" charset="-52"/>
                <a:cs typeface="Times New Roman" panose="02020603050405020304" pitchFamily="18" charset="0"/>
              </a:rPr>
              <a:t>  5 </a:t>
            </a:r>
            <a:r>
              <a:rPr lang="ru-RU" dirty="0">
                <a:latin typeface="Oswald" panose="020B0604020202020204" charset="-52"/>
                <a:cs typeface="Times New Roman" pitchFamily="18" charset="0"/>
              </a:rPr>
              <a:t>общеобразовательных организаций</a:t>
            </a:r>
          </a:p>
          <a:p>
            <a:pPr lvl="0" fontAlgn="b">
              <a:buFont typeface="Wingdings" pitchFamily="2" charset="2"/>
              <a:buChar char="v"/>
            </a:pPr>
            <a:r>
              <a:rPr lang="ru-RU" dirty="0">
                <a:solidFill>
                  <a:srgbClr val="000000"/>
                </a:solidFill>
                <a:latin typeface="Oswald" panose="020B0604020202020204" charset="-52"/>
                <a:cs typeface="Times New Roman" pitchFamily="18" charset="0"/>
              </a:rPr>
              <a:t>  1 учреждение дополнительного образования</a:t>
            </a:r>
          </a:p>
          <a:p>
            <a:pPr lvl="0" fontAlgn="b"/>
            <a:endParaRPr lang="ru-RU" dirty="0">
              <a:solidFill>
                <a:srgbClr val="000000"/>
              </a:solidFill>
              <a:latin typeface="Oswald" panose="020B0604020202020204" charset="-52"/>
              <a:cs typeface="Times New Roman" pitchFamily="18" charset="0"/>
            </a:endParaRPr>
          </a:p>
          <a:p>
            <a:r>
              <a:rPr lang="ru-RU" dirty="0">
                <a:solidFill>
                  <a:srgbClr val="000000"/>
                </a:solidFill>
                <a:latin typeface="Oswald" panose="020B0604020202020204" charset="-52"/>
                <a:cs typeface="Times New Roman" pitchFamily="18" charset="0"/>
              </a:rPr>
              <a:t> </a:t>
            </a:r>
            <a:r>
              <a:rPr lang="ru-RU" dirty="0">
                <a:latin typeface="Oswald" panose="020B0604020202020204" charset="-52"/>
                <a:cs typeface="Times New Roman Cyr" panose="02020603050405020304" pitchFamily="18" charset="0"/>
              </a:rPr>
              <a:t>МАУ «МЦ города </a:t>
            </a:r>
            <a:r>
              <a:rPr lang="ru-RU" dirty="0" err="1">
                <a:latin typeface="Oswald" panose="020B0604020202020204" charset="-52"/>
                <a:cs typeface="Times New Roman Cyr" panose="02020603050405020304" pitchFamily="18" charset="0"/>
              </a:rPr>
              <a:t>Урай</a:t>
            </a:r>
            <a:r>
              <a:rPr lang="ru-RU" dirty="0">
                <a:latin typeface="Oswald" panose="020B0604020202020204" charset="-52"/>
                <a:cs typeface="Times New Roman Cyr" panose="02020603050405020304" pitchFamily="18" charset="0"/>
              </a:rPr>
              <a:t> «Центр молодежных и гражданских инициатив» (МАУ МП «ЦМИГИ»)</a:t>
            </a:r>
            <a:endParaRPr lang="ru-RU" dirty="0">
              <a:latin typeface="Oswald" panose="020B0604020202020204" charset="-52"/>
              <a:cs typeface="Times New Roman" pitchFamily="18" charset="0"/>
            </a:endParaRPr>
          </a:p>
          <a:p>
            <a:pPr lvl="0" fontAlgn="b">
              <a:buFont typeface="Wingdings" pitchFamily="2" charset="2"/>
              <a:buChar char="v"/>
            </a:pPr>
            <a:endParaRPr lang="ru-RU" sz="2000" dirty="0">
              <a:solidFill>
                <a:srgbClr val="000000"/>
              </a:solidFill>
              <a:latin typeface="Arial" pitchFamily="34" charset="0"/>
              <a:cs typeface="Arial" pitchFamily="34" charset="0"/>
            </a:endParaRPr>
          </a:p>
          <a:p>
            <a:pPr lvl="0" fontAlgn="b"/>
            <a:r>
              <a:rPr lang="ru-RU" sz="1400" dirty="0">
                <a:solidFill>
                  <a:srgbClr val="000000"/>
                </a:solidFill>
                <a:latin typeface="Arial" pitchFamily="34" charset="0"/>
                <a:cs typeface="Arial" pitchFamily="34" charset="0"/>
              </a:rPr>
              <a:t>  </a:t>
            </a:r>
          </a:p>
        </p:txBody>
      </p:sp>
      <p:pic>
        <p:nvPicPr>
          <p:cNvPr id="11" name="Picture 18" descr="книга, образование, школа, обучение, исследование значок в General Pack 3"/>
          <p:cNvPicPr>
            <a:picLocks noChangeAspect="1" noChangeArrowheads="1"/>
          </p:cNvPicPr>
          <p:nvPr/>
        </p:nvPicPr>
        <p:blipFill>
          <a:blip r:embed="rId4" cstate="print"/>
          <a:srcRect/>
          <a:stretch>
            <a:fillRect/>
          </a:stretch>
        </p:blipFill>
        <p:spPr bwMode="auto">
          <a:xfrm>
            <a:off x="0" y="0"/>
            <a:ext cx="755576" cy="755576"/>
          </a:xfrm>
          <a:prstGeom prst="rect">
            <a:avLst/>
          </a:prstGeom>
          <a:noFill/>
        </p:spPr>
      </p:pic>
    </p:spTree>
    <p:extLst>
      <p:ext uri="{BB962C8B-B14F-4D97-AF65-F5344CB8AC3E}">
        <p14:creationId xmlns:p14="http://schemas.microsoft.com/office/powerpoint/2010/main" xmlns="" val="21213105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1447800"/>
            <a:ext cx="1288379" cy="141577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Oswald" panose="020B0604020202020204" charset="-52"/>
                <a:cs typeface="Arial" pitchFamily="34" charset="0"/>
              </a:rPr>
              <a:t>Доступность дошкольного образования для детей в возрасте от полутора до трех лет – </a:t>
            </a:r>
            <a:r>
              <a:rPr lang="ru-RU" sz="1200" b="1" dirty="0">
                <a:solidFill>
                  <a:srgbClr val="000000"/>
                </a:solidFill>
                <a:latin typeface="Oswald" panose="020B0604020202020204" charset="-52"/>
                <a:cs typeface="Arial" pitchFamily="34" charset="0"/>
              </a:rPr>
              <a:t>100,0%</a:t>
            </a:r>
          </a:p>
          <a:p>
            <a:pPr lvl="0" algn="ctr" fontAlgn="b"/>
            <a:r>
              <a:rPr lang="ru-RU" sz="1400" dirty="0">
                <a:solidFill>
                  <a:srgbClr val="000000"/>
                </a:solidFill>
                <a:latin typeface="Arial" pitchFamily="34" charset="0"/>
                <a:cs typeface="Arial" pitchFamily="34" charset="0"/>
              </a:rPr>
              <a:t>  </a:t>
            </a:r>
          </a:p>
        </p:txBody>
      </p:sp>
      <p:sp>
        <p:nvSpPr>
          <p:cNvPr id="9" name="Прямоугольник 8"/>
          <p:cNvSpPr/>
          <p:nvPr/>
        </p:nvSpPr>
        <p:spPr>
          <a:xfrm>
            <a:off x="2133600" y="914400"/>
            <a:ext cx="7920880" cy="369332"/>
          </a:xfrm>
          <a:prstGeom prst="rect">
            <a:avLst/>
          </a:prstGeom>
          <a:solidFill>
            <a:schemeClr val="accent3">
              <a:lumMod val="60000"/>
              <a:lumOff val="40000"/>
            </a:schemeClr>
          </a:solidFill>
        </p:spPr>
        <p:txBody>
          <a:bodyPr wrap="square">
            <a:spAutoFit/>
          </a:bodyPr>
          <a:lstStyle/>
          <a:p>
            <a:pPr algn="ctr"/>
            <a:r>
              <a:rPr lang="ru-RU" b="1" dirty="0">
                <a:latin typeface="Oswald" panose="020B0604020202020204" charset="-52"/>
                <a:cs typeface="Arial" pitchFamily="34" charset="0"/>
              </a:rPr>
              <a:t>Основные показатели результативности программы за 2024 год:</a:t>
            </a:r>
            <a:endParaRPr lang="ru-RU" dirty="0">
              <a:latin typeface="Oswald" panose="020B0604020202020204" charset="-52"/>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 name="Picture 18" descr="книга, образование, школа, обучение, исследование значок в General Pack 3"/>
          <p:cNvPicPr>
            <a:picLocks noChangeAspect="1" noChangeArrowheads="1"/>
          </p:cNvPicPr>
          <p:nvPr/>
        </p:nvPicPr>
        <p:blipFill>
          <a:blip r:embed="rId3" cstate="print"/>
          <a:srcRect/>
          <a:stretch>
            <a:fillRect/>
          </a:stretch>
        </p:blipFill>
        <p:spPr bwMode="auto">
          <a:xfrm>
            <a:off x="0" y="0"/>
            <a:ext cx="755576" cy="755576"/>
          </a:xfrm>
          <a:prstGeom prst="rect">
            <a:avLst/>
          </a:prstGeom>
          <a:noFill/>
        </p:spPr>
      </p:pic>
      <p:sp>
        <p:nvSpPr>
          <p:cNvPr id="13" name="Прямоугольник 12"/>
          <p:cNvSpPr/>
          <p:nvPr/>
        </p:nvSpPr>
        <p:spPr>
          <a:xfrm>
            <a:off x="1631504" y="3789042"/>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874253" y="1382023"/>
            <a:ext cx="2005608" cy="1631216"/>
          </a:xfrm>
          <a:prstGeom prst="rect">
            <a:avLst/>
          </a:prstGeom>
        </p:spPr>
        <p:txBody>
          <a:bodyPr wrap="square">
            <a:spAutoFit/>
          </a:bodyPr>
          <a:lstStyle/>
          <a:p>
            <a:pPr lvl="0" algn="ctr" fontAlgn="b"/>
            <a:r>
              <a:rPr lang="ru-RU" sz="1400" dirty="0">
                <a:solidFill>
                  <a:srgbClr val="000000"/>
                </a:solidFill>
                <a:latin typeface="Oswald" panose="020B0604020202020204" charset="-52"/>
                <a:cs typeface="Arial" pitchFamily="34" charset="0"/>
              </a:rPr>
              <a:t> </a:t>
            </a:r>
            <a:r>
              <a:rPr lang="ru-RU" sz="1200" dirty="0">
                <a:solidFill>
                  <a:srgbClr val="000000"/>
                </a:solidFill>
                <a:latin typeface="Oswald" panose="020B0604020202020204" charset="-52"/>
                <a:cs typeface="Arial" pitchFamily="34" charset="0"/>
              </a:rPr>
              <a:t>Доля муниципальных образовательных организаций, соответствующих современным требованиям обучения, в общем количестве муниципальных образовательных организаций – </a:t>
            </a:r>
            <a:r>
              <a:rPr lang="ru-RU" sz="1200" b="1" dirty="0">
                <a:solidFill>
                  <a:srgbClr val="000000"/>
                </a:solidFill>
                <a:latin typeface="Oswald" panose="020B0604020202020204" charset="-52"/>
                <a:cs typeface="Arial" pitchFamily="34" charset="0"/>
              </a:rPr>
              <a:t>96,9%</a:t>
            </a: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5867400" y="1447800"/>
            <a:ext cx="1800200" cy="193899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Oswald" panose="020B0604020202020204" charset="-52"/>
                <a:cs typeface="Arial" pitchFamily="34" charset="0"/>
              </a:rPr>
              <a:t>Доля муниципальных общеобразовательных организаций, имеющих современную и безопасную цифровую образовательную среду, в общем количестве муниципальных общеобразовательных организаций – </a:t>
            </a:r>
            <a:r>
              <a:rPr lang="ru-RU" sz="1200" b="1" dirty="0">
                <a:solidFill>
                  <a:srgbClr val="000000"/>
                </a:solidFill>
                <a:latin typeface="Oswald" panose="020B0604020202020204" charset="-52"/>
                <a:cs typeface="Arial" pitchFamily="34" charset="0"/>
              </a:rPr>
              <a:t>100,0%</a:t>
            </a:r>
          </a:p>
          <a:p>
            <a:pPr lvl="0" algn="ctr" fontAlgn="b"/>
            <a:r>
              <a:rPr lang="ru-RU" sz="1200" dirty="0">
                <a:solidFill>
                  <a:srgbClr val="000000"/>
                </a:solidFill>
                <a:latin typeface="Arial" pitchFamily="34" charset="0"/>
                <a:cs typeface="Arial" pitchFamily="34" charset="0"/>
              </a:rPr>
              <a:t>  </a:t>
            </a:r>
          </a:p>
        </p:txBody>
      </p:sp>
      <p:sp>
        <p:nvSpPr>
          <p:cNvPr id="18" name="Прямоугольник 17"/>
          <p:cNvSpPr/>
          <p:nvPr/>
        </p:nvSpPr>
        <p:spPr>
          <a:xfrm>
            <a:off x="10134600" y="1447800"/>
            <a:ext cx="1826568" cy="1600438"/>
          </a:xfrm>
          <a:prstGeom prst="rect">
            <a:avLst/>
          </a:prstGeom>
        </p:spPr>
        <p:txBody>
          <a:bodyPr wrap="square">
            <a:spAutoFit/>
          </a:bodyPr>
          <a:lstStyle/>
          <a:p>
            <a:pPr lvl="0" algn="ctr" fontAlgn="b"/>
            <a:r>
              <a:rPr lang="ru-RU" sz="1400" dirty="0">
                <a:solidFill>
                  <a:srgbClr val="000000"/>
                </a:solidFill>
                <a:latin typeface="Oswald" panose="020B0604020202020204" charset="-52"/>
                <a:cs typeface="Times New Roman" panose="02020603050405020304" pitchFamily="18" charset="0"/>
              </a:rPr>
              <a:t> </a:t>
            </a:r>
            <a:r>
              <a:rPr lang="ru-RU" sz="1200" dirty="0">
                <a:solidFill>
                  <a:srgbClr val="000000"/>
                </a:solidFill>
                <a:latin typeface="Oswald" panose="020B0604020202020204" charset="-52"/>
                <a:cs typeface="Arial" pitchFamily="34" charset="0"/>
              </a:rPr>
              <a:t>Доля граждан, получивших услуги в негосударственных, в том числе некоммерческих организациях, в общем числе граждан, получивших услуги в сфере образования – </a:t>
            </a:r>
            <a:r>
              <a:rPr lang="ru-RU" sz="1200" b="1" dirty="0">
                <a:solidFill>
                  <a:srgbClr val="000000"/>
                </a:solidFill>
                <a:latin typeface="Oswald" panose="020B0604020202020204" charset="-52"/>
                <a:cs typeface="Arial" pitchFamily="34" charset="0"/>
              </a:rPr>
              <a:t>7,5%</a:t>
            </a:r>
          </a:p>
          <a:p>
            <a:pPr lvl="0" algn="ctr" fontAlgn="b"/>
            <a:r>
              <a:rPr lang="ru-RU" sz="1200" dirty="0">
                <a:solidFill>
                  <a:srgbClr val="000000"/>
                </a:solidFill>
                <a:latin typeface="Oswald" panose="020B0604020202020204" charset="-52"/>
                <a:cs typeface="Arial" pitchFamily="34" charset="0"/>
              </a:rPr>
              <a:t>  </a:t>
            </a:r>
          </a:p>
        </p:txBody>
      </p:sp>
      <p:sp>
        <p:nvSpPr>
          <p:cNvPr id="19" name="Прямоугольник 18"/>
          <p:cNvSpPr/>
          <p:nvPr/>
        </p:nvSpPr>
        <p:spPr>
          <a:xfrm>
            <a:off x="6248400" y="3429000"/>
            <a:ext cx="1080120" cy="1785104"/>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Oswald" panose="020B0604020202020204" charset="-52"/>
                <a:cs typeface="Arial" pitchFamily="34" charset="0"/>
              </a:rPr>
              <a:t>Доля детей в возрасте от 5 до 18 лет, охваченных дополнительным  образованием – </a:t>
            </a:r>
            <a:r>
              <a:rPr lang="ru-RU" sz="1200" b="1" dirty="0">
                <a:solidFill>
                  <a:srgbClr val="000000"/>
                </a:solidFill>
                <a:latin typeface="Oswald" panose="020B0604020202020204" charset="-52"/>
                <a:cs typeface="Arial" pitchFamily="34" charset="0"/>
              </a:rPr>
              <a:t>89,02%</a:t>
            </a:r>
          </a:p>
          <a:p>
            <a:pPr lvl="0" algn="ctr" fontAlgn="b"/>
            <a:r>
              <a:rPr lang="ru-RU" sz="1400" dirty="0">
                <a:solidFill>
                  <a:srgbClr val="000000"/>
                </a:solidFill>
                <a:latin typeface="Oswald" panose="020B0604020202020204" charset="-52"/>
                <a:cs typeface="Arial" pitchFamily="34" charset="0"/>
              </a:rPr>
              <a:t>  </a:t>
            </a:r>
          </a:p>
        </p:txBody>
      </p:sp>
      <p:sp>
        <p:nvSpPr>
          <p:cNvPr id="20" name="Прямоугольник 19"/>
          <p:cNvSpPr/>
          <p:nvPr/>
        </p:nvSpPr>
        <p:spPr>
          <a:xfrm>
            <a:off x="10287000" y="3429000"/>
            <a:ext cx="1709564" cy="1969770"/>
          </a:xfrm>
          <a:prstGeom prst="rect">
            <a:avLst/>
          </a:prstGeom>
        </p:spPr>
        <p:txBody>
          <a:bodyPr wrap="square">
            <a:spAutoFit/>
          </a:bodyPr>
          <a:lstStyle/>
          <a:p>
            <a:pPr lvl="0" algn="ctr" fontAlgn="b"/>
            <a:r>
              <a:rPr lang="ru-RU" sz="1200" dirty="0">
                <a:solidFill>
                  <a:srgbClr val="000000"/>
                </a:solidFill>
                <a:latin typeface="Oswald" panose="020B0604020202020204" charset="-52"/>
                <a:cs typeface="Arial" pitchFamily="34" charset="0"/>
              </a:rPr>
              <a:t>Доля детей в возрасте от 6 до 17 лет (включительно), охваченных всеми формами отдыха и оздоровления, от общей численности детей, нуждающихся в оздоровлении – </a:t>
            </a:r>
            <a:r>
              <a:rPr lang="ru-RU" sz="1200" b="1" dirty="0">
                <a:solidFill>
                  <a:srgbClr val="000000"/>
                </a:solidFill>
                <a:latin typeface="Oswald" panose="020B0604020202020204" charset="-52"/>
                <a:cs typeface="Arial" pitchFamily="34" charset="0"/>
              </a:rPr>
              <a:t>98,0%</a:t>
            </a:r>
          </a:p>
          <a:p>
            <a:pPr lvl="0" algn="ctr" fontAlgn="b"/>
            <a:r>
              <a:rPr lang="ru-RU" sz="1400" dirty="0">
                <a:solidFill>
                  <a:srgbClr val="000000"/>
                </a:solidFill>
                <a:latin typeface="Arial" pitchFamily="34" charset="0"/>
                <a:cs typeface="Arial" pitchFamily="34" charset="0"/>
              </a:rPr>
              <a:t>  </a:t>
            </a:r>
          </a:p>
        </p:txBody>
      </p:sp>
      <p:sp>
        <p:nvSpPr>
          <p:cNvPr id="21" name="Прямоугольник 20"/>
          <p:cNvSpPr/>
          <p:nvPr/>
        </p:nvSpPr>
        <p:spPr>
          <a:xfrm>
            <a:off x="8001000" y="3429000"/>
            <a:ext cx="1820416" cy="1785104"/>
          </a:xfrm>
          <a:prstGeom prst="rect">
            <a:avLst/>
          </a:prstGeom>
        </p:spPr>
        <p:txBody>
          <a:bodyPr wrap="square">
            <a:spAutoFit/>
          </a:bodyPr>
          <a:lstStyle/>
          <a:p>
            <a:pPr lvl="0" algn="ctr" fontAlgn="b"/>
            <a:r>
              <a:rPr lang="ru-RU" sz="1200" dirty="0">
                <a:solidFill>
                  <a:srgbClr val="000000"/>
                </a:solidFill>
                <a:latin typeface="Oswald" panose="020B0604020202020204" charset="-52"/>
                <a:cs typeface="Arial" pitchFamily="34" charset="0"/>
              </a:rPr>
              <a:t>Доля детей и молодежи (14-35 лет), задействованной в мероприятиях по вовлечению в творческую деятельность, от общей численности указанной категории – </a:t>
            </a:r>
            <a:r>
              <a:rPr lang="ru-RU" sz="1200" b="1" dirty="0">
                <a:solidFill>
                  <a:srgbClr val="000000"/>
                </a:solidFill>
                <a:latin typeface="Oswald" panose="020B0604020202020204" charset="-52"/>
                <a:cs typeface="Arial" pitchFamily="34" charset="0"/>
              </a:rPr>
              <a:t>72,9%</a:t>
            </a:r>
          </a:p>
          <a:p>
            <a:pPr lvl="0" algn="ctr" fontAlgn="b"/>
            <a:r>
              <a:rPr lang="ru-RU" sz="1400" dirty="0">
                <a:solidFill>
                  <a:srgbClr val="000000"/>
                </a:solidFill>
                <a:latin typeface="Arial" pitchFamily="34" charset="0"/>
                <a:cs typeface="Arial" pitchFamily="34" charset="0"/>
              </a:rPr>
              <a:t>  </a:t>
            </a:r>
          </a:p>
        </p:txBody>
      </p:sp>
      <p:sp>
        <p:nvSpPr>
          <p:cNvPr id="22" name="Прямоугольник 21"/>
          <p:cNvSpPr/>
          <p:nvPr/>
        </p:nvSpPr>
        <p:spPr>
          <a:xfrm>
            <a:off x="7848600" y="1447800"/>
            <a:ext cx="2137048" cy="193899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Oswald" panose="020B0604020202020204" charset="-52"/>
                <a:cs typeface="Arial" pitchFamily="34" charset="0"/>
              </a:rPr>
              <a:t>Доля обучающихся, участвующих в мероприятиях и проектах различного уровня, направленных на развитие и  воспитание детей и подростков, в общей численности обучающихся в муниципальных общеобразовательных организациях– </a:t>
            </a:r>
            <a:r>
              <a:rPr lang="ru-RU" sz="1200" b="1" dirty="0">
                <a:solidFill>
                  <a:srgbClr val="000000"/>
                </a:solidFill>
                <a:latin typeface="Oswald" panose="020B0604020202020204" charset="-52"/>
                <a:cs typeface="Arial" pitchFamily="34" charset="0"/>
              </a:rPr>
              <a:t>58,9%</a:t>
            </a:r>
          </a:p>
          <a:p>
            <a:pPr lvl="0" algn="ctr" fontAlgn="b"/>
            <a:r>
              <a:rPr lang="ru-RU" sz="1200" dirty="0">
                <a:solidFill>
                  <a:srgbClr val="000000"/>
                </a:solidFill>
                <a:latin typeface="Arial" pitchFamily="34" charset="0"/>
                <a:cs typeface="Arial" pitchFamily="34" charset="0"/>
              </a:rPr>
              <a:t>  </a:t>
            </a:r>
          </a:p>
        </p:txBody>
      </p:sp>
      <p:sp>
        <p:nvSpPr>
          <p:cNvPr id="25" name="Прямоугольник 24"/>
          <p:cNvSpPr/>
          <p:nvPr/>
        </p:nvSpPr>
        <p:spPr>
          <a:xfrm>
            <a:off x="3962400" y="1447800"/>
            <a:ext cx="1919809" cy="1600438"/>
          </a:xfrm>
          <a:prstGeom prst="rect">
            <a:avLst/>
          </a:prstGeom>
        </p:spPr>
        <p:txBody>
          <a:bodyPr wrap="square">
            <a:spAutoFit/>
          </a:bodyPr>
          <a:lstStyle/>
          <a:p>
            <a:pPr lvl="0" algn="ctr" fontAlgn="b"/>
            <a:r>
              <a:rPr lang="ru-RU" sz="1200" dirty="0">
                <a:solidFill>
                  <a:srgbClr val="000000"/>
                </a:solidFill>
                <a:latin typeface="Oswald" panose="020B0604020202020204" charset="-52"/>
                <a:cs typeface="Arial" pitchFamily="34" charset="0"/>
              </a:rPr>
              <a:t>Доля образовательных организаций, реализующих инновационные программы, обеспечивающих отработку новых технологий содержания обучения и воспитания по итогам конкурса – </a:t>
            </a:r>
            <a:r>
              <a:rPr lang="ru-RU" sz="1200" b="1" dirty="0">
                <a:solidFill>
                  <a:srgbClr val="000000"/>
                </a:solidFill>
                <a:latin typeface="Oswald" panose="020B0604020202020204" charset="-52"/>
                <a:cs typeface="Arial" pitchFamily="34" charset="0"/>
              </a:rPr>
              <a:t>58,3%</a:t>
            </a:r>
          </a:p>
          <a:p>
            <a:pPr lvl="0" algn="ctr" fontAlgn="b"/>
            <a:r>
              <a:rPr lang="ru-RU" sz="1400" dirty="0">
                <a:solidFill>
                  <a:srgbClr val="000000"/>
                </a:solidFill>
                <a:latin typeface="Arial" pitchFamily="34" charset="0"/>
                <a:cs typeface="Arial" pitchFamily="34" charset="0"/>
              </a:rPr>
              <a:t>  </a:t>
            </a:r>
          </a:p>
        </p:txBody>
      </p:sp>
      <p:sp>
        <p:nvSpPr>
          <p:cNvPr id="26" name="Прямоугольник 25"/>
          <p:cNvSpPr/>
          <p:nvPr/>
        </p:nvSpPr>
        <p:spPr>
          <a:xfrm>
            <a:off x="4267200" y="3429000"/>
            <a:ext cx="1728192" cy="1785104"/>
          </a:xfrm>
          <a:prstGeom prst="rect">
            <a:avLst/>
          </a:prstGeom>
        </p:spPr>
        <p:txBody>
          <a:bodyPr wrap="square">
            <a:spAutoFit/>
          </a:bodyPr>
          <a:lstStyle/>
          <a:p>
            <a:pPr lvl="0" algn="ctr" fontAlgn="b"/>
            <a:r>
              <a:rPr lang="ru-RU" sz="1400" dirty="0">
                <a:solidFill>
                  <a:srgbClr val="000000"/>
                </a:solidFill>
                <a:latin typeface="Oswald" panose="020B0604020202020204" charset="-52"/>
                <a:cs typeface="Times New Roman" panose="02020603050405020304" pitchFamily="18" charset="0"/>
              </a:rPr>
              <a:t> </a:t>
            </a:r>
            <a:r>
              <a:rPr lang="ru-RU" sz="1200" dirty="0">
                <a:solidFill>
                  <a:srgbClr val="000000"/>
                </a:solidFill>
                <a:latin typeface="Oswald" panose="020B0604020202020204" charset="-52"/>
                <a:cs typeface="Arial" pitchFamily="34" charset="0"/>
              </a:rPr>
              <a:t>Доля педагогических работников, повысивших уровень квалификации через участие в курсах повышения квалификации, стажировках, семинарах – </a:t>
            </a:r>
            <a:r>
              <a:rPr lang="ru-RU" sz="1200" b="1" dirty="0">
                <a:solidFill>
                  <a:srgbClr val="000000"/>
                </a:solidFill>
                <a:latin typeface="Oswald" panose="020B0604020202020204" charset="-52"/>
                <a:cs typeface="Arial" pitchFamily="34" charset="0"/>
              </a:rPr>
              <a:t>85,4%</a:t>
            </a:r>
          </a:p>
          <a:p>
            <a:pPr lvl="0" algn="ctr" fontAlgn="b"/>
            <a:r>
              <a:rPr lang="ru-RU" sz="1200" dirty="0">
                <a:solidFill>
                  <a:srgbClr val="000000"/>
                </a:solidFill>
                <a:latin typeface="Oswald" panose="020B0604020202020204" charset="-52"/>
                <a:cs typeface="Arial" pitchFamily="34" charset="0"/>
              </a:rPr>
              <a:t>  </a:t>
            </a:r>
          </a:p>
        </p:txBody>
      </p:sp>
      <p:sp>
        <p:nvSpPr>
          <p:cNvPr id="27" name="Прямоугольник 26"/>
          <p:cNvSpPr/>
          <p:nvPr/>
        </p:nvSpPr>
        <p:spPr>
          <a:xfrm>
            <a:off x="2133600" y="3429000"/>
            <a:ext cx="2032248" cy="1969770"/>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Oswald" panose="020B0604020202020204" charset="-52"/>
                <a:cs typeface="Arial" pitchFamily="34" charset="0"/>
              </a:rPr>
              <a:t>Доля муниципальных дошкольных образовательных организаций, здания которых находятся в аварийном состоянии или требуют капитального ремонта, в общем числе муниципальных дошкольных образовательных организаций– </a:t>
            </a:r>
            <a:r>
              <a:rPr lang="ru-RU" sz="1200" b="1" dirty="0">
                <a:solidFill>
                  <a:srgbClr val="000000"/>
                </a:solidFill>
                <a:latin typeface="Oswald" panose="020B0604020202020204" charset="-52"/>
                <a:cs typeface="Arial" pitchFamily="34" charset="0"/>
              </a:rPr>
              <a:t>20,0%</a:t>
            </a:r>
          </a:p>
          <a:p>
            <a:pPr lvl="0" algn="ctr" fontAlgn="b"/>
            <a:r>
              <a:rPr lang="ru-RU" sz="1400" dirty="0">
                <a:solidFill>
                  <a:srgbClr val="000000"/>
                </a:solidFill>
                <a:latin typeface="Arial" pitchFamily="34" charset="0"/>
                <a:cs typeface="Arial" pitchFamily="34" charset="0"/>
              </a:rPr>
              <a:t>  </a:t>
            </a:r>
          </a:p>
        </p:txBody>
      </p:sp>
      <p:sp>
        <p:nvSpPr>
          <p:cNvPr id="28" name="Прямоугольник 27"/>
          <p:cNvSpPr/>
          <p:nvPr/>
        </p:nvSpPr>
        <p:spPr>
          <a:xfrm>
            <a:off x="304800" y="3429000"/>
            <a:ext cx="1800200" cy="2369880"/>
          </a:xfrm>
          <a:prstGeom prst="rect">
            <a:avLst/>
          </a:prstGeom>
        </p:spPr>
        <p:txBody>
          <a:bodyPr wrap="square">
            <a:spAutoFit/>
          </a:bodyPr>
          <a:lstStyle/>
          <a:p>
            <a:pPr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Oswald" panose="020B0604020202020204" charset="-52"/>
                <a:cs typeface="Arial" pitchFamily="34" charset="0"/>
              </a:rPr>
              <a:t>Доля муниципальных общеобразовательных организаций, здания которых находятся в аварийном состоянии или требуют капитального ремонта, в общем числе муниципальных общеобразовательных организаций– </a:t>
            </a:r>
            <a:r>
              <a:rPr lang="ru-RU" sz="1200" b="1" dirty="0">
                <a:solidFill>
                  <a:srgbClr val="000000"/>
                </a:solidFill>
                <a:latin typeface="Oswald" panose="020B0604020202020204" charset="-52"/>
                <a:cs typeface="Arial" pitchFamily="34" charset="0"/>
              </a:rPr>
              <a:t>0%</a:t>
            </a:r>
          </a:p>
          <a:p>
            <a:pPr lvl="0" algn="ctr" fontAlgn="b"/>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pic>
        <p:nvPicPr>
          <p:cNvPr id="30" name="Picture 3" descr="Y:\Влад\2019\эскизы\зелёная.png">
            <a:extLst>
              <a:ext uri="{FF2B5EF4-FFF2-40B4-BE49-F238E27FC236}">
                <a16:creationId xmlns:a16="http://schemas.microsoft.com/office/drawing/2014/main" xmlns="" id="{29F8651F-57FB-41C3-AFBC-228EAFDD9C2E}"/>
              </a:ext>
            </a:extLst>
          </p:cNvPr>
          <p:cNvPicPr>
            <a:picLocks noChangeAspect="1" noChangeArrowheads="1"/>
          </p:cNvPicPr>
          <p:nvPr/>
        </p:nvPicPr>
        <p:blipFill>
          <a:blip r:embed="rId4" cstate="print"/>
          <a:srcRect t="10663" r="48323" b="76542"/>
          <a:stretch>
            <a:fillRect/>
          </a:stretch>
        </p:blipFill>
        <p:spPr bwMode="auto">
          <a:xfrm>
            <a:off x="990600" y="61961"/>
            <a:ext cx="9279374" cy="720080"/>
          </a:xfrm>
          <a:prstGeom prst="rect">
            <a:avLst/>
          </a:prstGeom>
          <a:noFill/>
        </p:spPr>
      </p:pic>
      <p:sp>
        <p:nvSpPr>
          <p:cNvPr id="4" name="Прямоугольник 3">
            <a:extLst>
              <a:ext uri="{FF2B5EF4-FFF2-40B4-BE49-F238E27FC236}">
                <a16:creationId xmlns:a16="http://schemas.microsoft.com/office/drawing/2014/main" xmlns="" id="{44528138-8C86-41DF-A19C-3F36AEE3DDAC}"/>
              </a:ext>
            </a:extLst>
          </p:cNvPr>
          <p:cNvSpPr/>
          <p:nvPr/>
        </p:nvSpPr>
        <p:spPr>
          <a:xfrm>
            <a:off x="990600" y="152400"/>
            <a:ext cx="8004480" cy="646331"/>
          </a:xfrm>
          <a:prstGeom prst="rect">
            <a:avLst/>
          </a:prstGeom>
        </p:spPr>
        <p:txBody>
          <a:bodyPr wrap="square">
            <a:spAutoFit/>
          </a:bodyPr>
          <a:lstStyle/>
          <a:p>
            <a:r>
              <a:rPr lang="ru-RU" dirty="0">
                <a:solidFill>
                  <a:schemeClr val="bg1"/>
                </a:solidFill>
                <a:latin typeface="Oswald" panose="020B0604020202020204" charset="-52"/>
                <a:cs typeface="Arial" pitchFamily="34" charset="0"/>
              </a:rPr>
              <a:t>Муниципальная программа «Развитие образования и молодежной политики в городе Урай» на 2019-2030 годы</a:t>
            </a: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838200" y="76200"/>
            <a:ext cx="10148424" cy="720080"/>
          </a:xfrm>
          <a:prstGeom prst="rect">
            <a:avLst/>
          </a:prstGeom>
          <a:noFill/>
        </p:spPr>
      </p:pic>
      <p:sp>
        <p:nvSpPr>
          <p:cNvPr id="2" name="Прямоугольник 1">
            <a:extLst>
              <a:ext uri="{FF2B5EF4-FFF2-40B4-BE49-F238E27FC236}">
                <a16:creationId xmlns:a16="http://schemas.microsoft.com/office/drawing/2014/main" xmlns="" id="{E55CC1CF-ABEA-402A-AF41-750302571190}"/>
              </a:ext>
            </a:extLst>
          </p:cNvPr>
          <p:cNvSpPr/>
          <p:nvPr/>
        </p:nvSpPr>
        <p:spPr>
          <a:xfrm>
            <a:off x="914400" y="152400"/>
            <a:ext cx="7665897" cy="646331"/>
          </a:xfrm>
          <a:prstGeom prst="rect">
            <a:avLst/>
          </a:prstGeom>
        </p:spPr>
        <p:txBody>
          <a:bodyPr wrap="square">
            <a:spAutoFit/>
          </a:bodyPr>
          <a:lstStyle/>
          <a:p>
            <a:pPr fontAlgn="b"/>
            <a:r>
              <a:rPr lang="ru-RU" dirty="0">
                <a:solidFill>
                  <a:schemeClr val="bg1"/>
                </a:solidFill>
                <a:latin typeface="Oswald" panose="020B0604020202020204" charset="-52"/>
                <a:cs typeface="Times New Roman" panose="02020603050405020304" pitchFamily="18" charset="0"/>
              </a:rPr>
              <a:t>Расходы бюджета на дошкольное образование, </a:t>
            </a:r>
          </a:p>
          <a:p>
            <a:pPr fontAlgn="b"/>
            <a:r>
              <a:rPr lang="ru-RU" dirty="0">
                <a:solidFill>
                  <a:schemeClr val="bg1"/>
                </a:solidFill>
                <a:latin typeface="Oswald" panose="020B0604020202020204" charset="-52"/>
                <a:cs typeface="Times New Roman" panose="02020603050405020304" pitchFamily="18" charset="0"/>
              </a:rPr>
              <a:t>охрану семьи и детства за 2024 год составили 941 095,3 тыс.рублей </a:t>
            </a:r>
          </a:p>
        </p:txBody>
      </p:sp>
      <p:graphicFrame>
        <p:nvGraphicFramePr>
          <p:cNvPr id="14" name="Таблица 13">
            <a:extLst>
              <a:ext uri="{FF2B5EF4-FFF2-40B4-BE49-F238E27FC236}">
                <a16:creationId xmlns:a16="http://schemas.microsoft.com/office/drawing/2014/main" xmlns="" id="{4546EFE3-69D6-477E-AFFE-572CB050731C}"/>
              </a:ext>
            </a:extLst>
          </p:cNvPr>
          <p:cNvGraphicFramePr>
            <a:graphicFrameLocks noGrp="1"/>
          </p:cNvGraphicFramePr>
          <p:nvPr>
            <p:extLst>
              <p:ext uri="{D42A27DB-BD31-4B8C-83A1-F6EECF244321}">
                <p14:modId xmlns:p14="http://schemas.microsoft.com/office/powerpoint/2010/main" xmlns="" val="4231751391"/>
              </p:ext>
            </p:extLst>
          </p:nvPr>
        </p:nvGraphicFramePr>
        <p:xfrm>
          <a:off x="1919536" y="1484785"/>
          <a:ext cx="8352928" cy="3985543"/>
        </p:xfrm>
        <a:graphic>
          <a:graphicData uri="http://schemas.openxmlformats.org/drawingml/2006/table">
            <a:tbl>
              <a:tblPr firstRow="1" bandRow="1">
                <a:tableStyleId>{5C22544A-7EE6-4342-B048-85BDC9FD1C3A}</a:tableStyleId>
              </a:tblPr>
              <a:tblGrid>
                <a:gridCol w="1544239">
                  <a:extLst>
                    <a:ext uri="{9D8B030D-6E8A-4147-A177-3AD203B41FA5}">
                      <a16:colId xmlns:a16="http://schemas.microsoft.com/office/drawing/2014/main" xmlns="" val="20000"/>
                    </a:ext>
                  </a:extLst>
                </a:gridCol>
                <a:gridCol w="6808689">
                  <a:extLst>
                    <a:ext uri="{9D8B030D-6E8A-4147-A177-3AD203B41FA5}">
                      <a16:colId xmlns:a16="http://schemas.microsoft.com/office/drawing/2014/main" xmlns="" val="20001"/>
                    </a:ext>
                  </a:extLst>
                </a:gridCol>
              </a:tblGrid>
              <a:tr h="585456">
                <a:tc>
                  <a:txBody>
                    <a:bodyPr/>
                    <a:lstStyle/>
                    <a:p>
                      <a:pPr algn="r"/>
                      <a:r>
                        <a:rPr lang="ru-RU" sz="1800" b="1" dirty="0">
                          <a:solidFill>
                            <a:schemeClr val="tx1"/>
                          </a:solidFill>
                          <a:latin typeface="Oswald" panose="020B0604020202020204" charset="-52"/>
                          <a:cs typeface="Times New Roman" pitchFamily="18" charset="0"/>
                        </a:rPr>
                        <a:t>130 651,2</a:t>
                      </a:r>
                    </a:p>
                  </a:txBody>
                  <a:tcPr>
                    <a:solidFill>
                      <a:schemeClr val="accent3">
                        <a:lumMod val="60000"/>
                        <a:lumOff val="4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800" b="0" dirty="0">
                          <a:solidFill>
                            <a:schemeClr val="tx1"/>
                          </a:solidFill>
                          <a:latin typeface="Oswald" panose="020B0604020202020204" charset="-52"/>
                          <a:cs typeface="Times New Roman" pitchFamily="18" charset="0"/>
                        </a:rPr>
                        <a:t>Расходы на обеспечение деятельности (оказание услуг) муниципальных учреждений</a:t>
                      </a:r>
                      <a:endParaRPr lang="ru-RU" sz="1800" b="0" i="0" u="none" strike="noStrike" dirty="0">
                        <a:solidFill>
                          <a:schemeClr val="tx1"/>
                        </a:solidFill>
                        <a:effectLst/>
                        <a:latin typeface="Oswald" panose="020B0604020202020204" charset="-52"/>
                        <a:cs typeface="Times New Roman" pitchFamily="18" charset="0"/>
                      </a:endParaRPr>
                    </a:p>
                  </a:txBody>
                  <a:tcPr>
                    <a:solidFill>
                      <a:schemeClr val="accent3">
                        <a:lumMod val="60000"/>
                        <a:lumOff val="40000"/>
                      </a:schemeClr>
                    </a:solidFill>
                  </a:tcPr>
                </a:tc>
                <a:extLst>
                  <a:ext uri="{0D108BD9-81ED-4DB2-BD59-A6C34878D82A}">
                    <a16:rowId xmlns:a16="http://schemas.microsoft.com/office/drawing/2014/main" xmlns="" val="10000"/>
                  </a:ext>
                </a:extLst>
              </a:tr>
              <a:tr h="836365">
                <a:tc>
                  <a:txBody>
                    <a:bodyPr/>
                    <a:lstStyle/>
                    <a:p>
                      <a:pPr algn="r"/>
                      <a:r>
                        <a:rPr lang="ru-RU" sz="1800" b="1" dirty="0">
                          <a:latin typeface="Oswald" panose="020B0604020202020204" charset="-52"/>
                          <a:cs typeface="Times New Roman" pitchFamily="18" charset="0"/>
                        </a:rPr>
                        <a:t>670 397,1</a:t>
                      </a:r>
                    </a:p>
                  </a:txBody>
                  <a:tcPr>
                    <a:solidFill>
                      <a:schemeClr val="accent3">
                        <a:lumMod val="40000"/>
                        <a:lumOff val="6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800" b="0" i="0" dirty="0">
                          <a:solidFill>
                            <a:schemeClr val="tx1"/>
                          </a:solidFill>
                          <a:latin typeface="Oswald" panose="020B0604020202020204" charset="-52"/>
                          <a:cs typeface="Times New Roman" pitchFamily="18" charset="0"/>
                        </a:rPr>
                        <a:t>Субвенция для 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a:t>
                      </a:r>
                      <a:endParaRPr lang="ru-RU" sz="1800" b="0" i="0" u="none" strike="noStrike" dirty="0">
                        <a:solidFill>
                          <a:schemeClr val="tx1"/>
                        </a:solidFill>
                        <a:effectLst/>
                        <a:latin typeface="Oswald" panose="020B0604020202020204" charset="-52"/>
                        <a:cs typeface="Times New Roman" pitchFamily="18" charset="0"/>
                      </a:endParaRPr>
                    </a:p>
                  </a:txBody>
                  <a:tcPr>
                    <a:solidFill>
                      <a:schemeClr val="accent3">
                        <a:lumMod val="40000"/>
                        <a:lumOff val="60000"/>
                      </a:schemeClr>
                    </a:solidFill>
                  </a:tcPr>
                </a:tc>
                <a:extLst>
                  <a:ext uri="{0D108BD9-81ED-4DB2-BD59-A6C34878D82A}">
                    <a16:rowId xmlns:a16="http://schemas.microsoft.com/office/drawing/2014/main" xmlns="" val="10001"/>
                  </a:ext>
                </a:extLst>
              </a:tr>
              <a:tr h="836365">
                <a:tc>
                  <a:txBody>
                    <a:bodyPr/>
                    <a:lstStyle/>
                    <a:p>
                      <a:pPr algn="r"/>
                      <a:r>
                        <a:rPr lang="ru-RU" sz="1800" b="1" dirty="0">
                          <a:latin typeface="Oswald" panose="020B0604020202020204" charset="-52"/>
                          <a:cs typeface="Times New Roman" pitchFamily="18" charset="0"/>
                        </a:rPr>
                        <a:t>30 610,1</a:t>
                      </a:r>
                    </a:p>
                  </a:txBody>
                  <a:tcPr>
                    <a:solidFill>
                      <a:schemeClr val="accent3">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strike="noStrike" dirty="0">
                          <a:solidFill>
                            <a:schemeClr val="tx1"/>
                          </a:solidFill>
                          <a:effectLst/>
                          <a:latin typeface="Oswald" panose="020B0604020202020204" charset="-52"/>
                          <a:cs typeface="Times New Roman" pitchFamily="18" charset="0"/>
                        </a:rPr>
                        <a:t>Субвенция на выплату компенсации части родительской платы за присмотр и уход за детьми в образовательных организациях, реализующих образовательные программы дошкольного образования</a:t>
                      </a:r>
                      <a:endParaRPr lang="ru-RU" sz="1800" dirty="0">
                        <a:latin typeface="Oswald" panose="020B0604020202020204" charset="-52"/>
                        <a:cs typeface="Times New Roman" pitchFamily="18" charset="0"/>
                      </a:endParaRPr>
                    </a:p>
                  </a:txBody>
                  <a:tcPr>
                    <a:solidFill>
                      <a:schemeClr val="accent3">
                        <a:lumMod val="20000"/>
                        <a:lumOff val="80000"/>
                      </a:schemeClr>
                    </a:solidFill>
                  </a:tcPr>
                </a:tc>
                <a:extLst>
                  <a:ext uri="{0D108BD9-81ED-4DB2-BD59-A6C34878D82A}">
                    <a16:rowId xmlns:a16="http://schemas.microsoft.com/office/drawing/2014/main" xmlns="" val="10002"/>
                  </a:ext>
                </a:extLst>
              </a:tr>
              <a:tr h="836365">
                <a:tc>
                  <a:txBody>
                    <a:bodyPr/>
                    <a:lstStyle/>
                    <a:p>
                      <a:pPr algn="r"/>
                      <a:r>
                        <a:rPr lang="ru-RU" sz="1800" b="1" dirty="0">
                          <a:latin typeface="Oswald" panose="020B0604020202020204" charset="-52"/>
                          <a:cs typeface="Times New Roman" pitchFamily="18" charset="0"/>
                        </a:rPr>
                        <a:t>250,0</a:t>
                      </a: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b="0" i="0" u="none" strike="noStrike" baseline="0" dirty="0">
                          <a:solidFill>
                            <a:schemeClr val="dk1"/>
                          </a:solidFill>
                          <a:latin typeface="Oswald" panose="020B0604020202020204" charset="-52"/>
                          <a:ea typeface="+mn-ea"/>
                          <a:cs typeface="+mn-cs"/>
                        </a:rPr>
                        <a:t>приобретение оборудования в рамках реализации проекта «Дорожная академия» </a:t>
                      </a:r>
                      <a:r>
                        <a:rPr lang="ru-RU" sz="1800" b="0" i="0" u="none" strike="noStrike" dirty="0">
                          <a:solidFill>
                            <a:schemeClr val="tx1"/>
                          </a:solidFill>
                          <a:effectLst/>
                          <a:latin typeface="Oswald" panose="020B0604020202020204" charset="-52"/>
                          <a:cs typeface="Times New Roman" pitchFamily="18" charset="0"/>
                        </a:rPr>
                        <a:t>в МБДОУ д/сад №21 (наказы избирателей Депутатам Думы ХМАО-ЮГРЫ)</a:t>
                      </a:r>
                      <a:endParaRPr lang="ru-RU" sz="1800" dirty="0">
                        <a:latin typeface="Oswald" panose="020B0604020202020204" charset="-52"/>
                        <a:cs typeface="Times New Roman" pitchFamily="18" charset="0"/>
                      </a:endParaRPr>
                    </a:p>
                  </a:txBody>
                  <a:tcPr>
                    <a:solidFill>
                      <a:schemeClr val="bg1">
                        <a:lumMod val="95000"/>
                      </a:schemeClr>
                    </a:solidFill>
                  </a:tcPr>
                </a:tc>
                <a:extLst>
                  <a:ext uri="{0D108BD9-81ED-4DB2-BD59-A6C34878D82A}">
                    <a16:rowId xmlns:a16="http://schemas.microsoft.com/office/drawing/2014/main" xmlns="" val="2332080591"/>
                  </a:ext>
                </a:extLst>
              </a:tr>
              <a:tr h="602263">
                <a:tc>
                  <a:txBody>
                    <a:bodyPr/>
                    <a:lstStyle/>
                    <a:p>
                      <a:pPr algn="r"/>
                      <a:r>
                        <a:rPr lang="ru-RU" sz="1800" b="1" dirty="0">
                          <a:latin typeface="Oswald" panose="020B0604020202020204" charset="-52"/>
                          <a:cs typeface="Times New Roman" pitchFamily="18" charset="0"/>
                        </a:rPr>
                        <a:t>9 186,9</a:t>
                      </a: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dirty="0">
                          <a:latin typeface="Oswald" panose="020B0604020202020204" charset="-52"/>
                          <a:cs typeface="Times New Roman" pitchFamily="18" charset="0"/>
                        </a:rPr>
                        <a:t>Расходы на проведение мероприятий</a:t>
                      </a:r>
                      <a:r>
                        <a:rPr lang="ru-RU" sz="1800" baseline="0" dirty="0">
                          <a:latin typeface="Oswald" panose="020B0604020202020204" charset="-52"/>
                          <a:cs typeface="Times New Roman" pitchFamily="18" charset="0"/>
                        </a:rPr>
                        <a:t> муниципальной программы</a:t>
                      </a:r>
                      <a:endParaRPr lang="ru-RU" sz="1800" dirty="0">
                        <a:latin typeface="Oswald" panose="020B0604020202020204" charset="-52"/>
                        <a:cs typeface="Times New Roman" pitchFamily="18" charset="0"/>
                      </a:endParaRPr>
                    </a:p>
                  </a:txBody>
                  <a:tcPr>
                    <a:solidFill>
                      <a:schemeClr val="bg1">
                        <a:lumMod val="95000"/>
                      </a:schemeClr>
                    </a:solidFill>
                  </a:tcPr>
                </a:tc>
                <a:extLst>
                  <a:ext uri="{0D108BD9-81ED-4DB2-BD59-A6C34878D82A}">
                    <a16:rowId xmlns:a16="http://schemas.microsoft.com/office/drawing/2014/main" xmlns="" val="10004"/>
                  </a:ext>
                </a:extLst>
              </a:tr>
            </a:tbl>
          </a:graphicData>
        </a:graphic>
      </p:graphicFrame>
      <p:sp>
        <p:nvSpPr>
          <p:cNvPr id="7" name="Прямоугольник 6">
            <a:extLst>
              <a:ext uri="{FF2B5EF4-FFF2-40B4-BE49-F238E27FC236}">
                <a16:creationId xmlns:a16="http://schemas.microsoft.com/office/drawing/2014/main" xmlns="" id="{4DD3505A-9A83-4300-9CD3-286F86B9C0FC}"/>
              </a:ext>
            </a:extLst>
          </p:cNvPr>
          <p:cNvSpPr/>
          <p:nvPr/>
        </p:nvSpPr>
        <p:spPr>
          <a:xfrm>
            <a:off x="762000" y="838453"/>
            <a:ext cx="9813321" cy="646331"/>
          </a:xfrm>
          <a:prstGeom prst="rect">
            <a:avLst/>
          </a:prstGeom>
        </p:spPr>
        <p:txBody>
          <a:bodyPr wrap="square">
            <a:spAutoFit/>
          </a:bodyPr>
          <a:lstStyle/>
          <a:p>
            <a:pPr algn="ctr"/>
            <a:r>
              <a:rPr lang="ru-RU" b="1" dirty="0">
                <a:solidFill>
                  <a:srgbClr val="0000FF"/>
                </a:solidFill>
                <a:latin typeface="Oswald" panose="020B0604020202020204" charset="-52"/>
                <a:cs typeface="Arial" pitchFamily="34" charset="0"/>
              </a:rPr>
              <a:t>Численность детей, посещающих дошкольные образовательные </a:t>
            </a:r>
          </a:p>
          <a:p>
            <a:pPr algn="ctr"/>
            <a:r>
              <a:rPr lang="ru-RU" b="1" dirty="0">
                <a:solidFill>
                  <a:srgbClr val="0000FF"/>
                </a:solidFill>
                <a:latin typeface="Oswald" panose="020B0604020202020204" charset="-52"/>
                <a:cs typeface="Arial" pitchFamily="34" charset="0"/>
              </a:rPr>
              <a:t>организации – </a:t>
            </a:r>
            <a:r>
              <a:rPr lang="ru-RU" b="1" u="sng" dirty="0">
                <a:solidFill>
                  <a:srgbClr val="0000FF"/>
                </a:solidFill>
                <a:latin typeface="Oswald" panose="020B0604020202020204" charset="-52"/>
                <a:cs typeface="Arial" pitchFamily="34" charset="0"/>
              </a:rPr>
              <a:t>2118 чел.</a:t>
            </a:r>
          </a:p>
        </p:txBody>
      </p:sp>
      <p:sp>
        <p:nvSpPr>
          <p:cNvPr id="15" name="Прямоугольник 14">
            <a:extLst>
              <a:ext uri="{FF2B5EF4-FFF2-40B4-BE49-F238E27FC236}">
                <a16:creationId xmlns:a16="http://schemas.microsoft.com/office/drawing/2014/main" xmlns="" id="{5DEBEC9F-45BD-49D6-8B75-9112A1C1B039}"/>
              </a:ext>
            </a:extLst>
          </p:cNvPr>
          <p:cNvSpPr/>
          <p:nvPr/>
        </p:nvSpPr>
        <p:spPr>
          <a:xfrm>
            <a:off x="2667000" y="5834881"/>
            <a:ext cx="6858000" cy="369332"/>
          </a:xfrm>
          <a:prstGeom prst="rect">
            <a:avLst/>
          </a:prstGeom>
        </p:spPr>
        <p:txBody>
          <a:bodyPr wrap="square">
            <a:spAutoFit/>
          </a:bodyPr>
          <a:lstStyle/>
          <a:p>
            <a:pPr algn="ctr"/>
            <a:r>
              <a:rPr lang="ru-RU" b="1" dirty="0">
                <a:solidFill>
                  <a:srgbClr val="0000FF"/>
                </a:solidFill>
                <a:latin typeface="Oswald" panose="020B0604020202020204" charset="-52"/>
                <a:cs typeface="Arial" pitchFamily="34" charset="0"/>
              </a:rPr>
              <a:t>Расходы на 1 дошкольника в 2024 году составили  </a:t>
            </a:r>
            <a:r>
              <a:rPr lang="ru-RU" b="1" u="sng" dirty="0">
                <a:solidFill>
                  <a:srgbClr val="3333FF"/>
                </a:solidFill>
                <a:latin typeface="Oswald" panose="020B0604020202020204" charset="-52"/>
                <a:cs typeface="Arial" pitchFamily="34" charset="0"/>
              </a:rPr>
              <a:t>444 332 руб</a:t>
            </a:r>
            <a:r>
              <a:rPr lang="ru-RU" b="1" u="sng" dirty="0">
                <a:solidFill>
                  <a:srgbClr val="0000FF"/>
                </a:solidFill>
                <a:latin typeface="Oswald" panose="020B0604020202020204" charset="-52"/>
                <a:cs typeface="Arial" pitchFamily="34" charset="0"/>
              </a:rPr>
              <a:t>.</a:t>
            </a:r>
          </a:p>
        </p:txBody>
      </p:sp>
      <p:pic>
        <p:nvPicPr>
          <p:cNvPr id="16" name="Picture 5" descr="\\adms4\home1$\SchepelinaSE\Desktop\43753.png">
            <a:extLst>
              <a:ext uri="{FF2B5EF4-FFF2-40B4-BE49-F238E27FC236}">
                <a16:creationId xmlns:a16="http://schemas.microsoft.com/office/drawing/2014/main" xmlns="" id="{301A15F5-DBF3-4817-885D-99842FFB361D}"/>
              </a:ext>
            </a:extLst>
          </p:cNvPr>
          <p:cNvPicPr>
            <a:picLocks noChangeAspect="1" noChangeArrowheads="1"/>
          </p:cNvPicPr>
          <p:nvPr/>
        </p:nvPicPr>
        <p:blipFill>
          <a:blip r:embed="rId4" cstate="print"/>
          <a:srcRect/>
          <a:stretch>
            <a:fillRect/>
          </a:stretch>
        </p:blipFill>
        <p:spPr bwMode="auto">
          <a:xfrm>
            <a:off x="228600" y="228600"/>
            <a:ext cx="504056" cy="504056"/>
          </a:xfrm>
          <a:prstGeom prst="rect">
            <a:avLst/>
          </a:prstGeom>
          <a:noFill/>
        </p:spPr>
      </p:pic>
    </p:spTree>
    <p:extLst>
      <p:ext uri="{BB962C8B-B14F-4D97-AF65-F5344CB8AC3E}">
        <p14:creationId xmlns:p14="http://schemas.microsoft.com/office/powerpoint/2010/main" xmlns="" val="25331568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838200" y="0"/>
            <a:ext cx="10148424" cy="720080"/>
          </a:xfrm>
          <a:prstGeom prst="rect">
            <a:avLst/>
          </a:prstGeom>
          <a:noFill/>
        </p:spPr>
      </p:pic>
      <p:sp>
        <p:nvSpPr>
          <p:cNvPr id="8" name="Прямоугольник 7">
            <a:extLst>
              <a:ext uri="{FF2B5EF4-FFF2-40B4-BE49-F238E27FC236}">
                <a16:creationId xmlns:a16="http://schemas.microsoft.com/office/drawing/2014/main" xmlns="" id="{D2A40534-C3E5-4DAE-A1BD-419A97B9E0C9}"/>
              </a:ext>
            </a:extLst>
          </p:cNvPr>
          <p:cNvSpPr/>
          <p:nvPr/>
        </p:nvSpPr>
        <p:spPr>
          <a:xfrm>
            <a:off x="838200" y="76200"/>
            <a:ext cx="10063696" cy="646331"/>
          </a:xfrm>
          <a:prstGeom prst="rect">
            <a:avLst/>
          </a:prstGeom>
        </p:spPr>
        <p:txBody>
          <a:bodyPr wrap="square">
            <a:spAutoFit/>
          </a:bodyPr>
          <a:lstStyle/>
          <a:p>
            <a:pPr fontAlgn="b"/>
            <a:r>
              <a:rPr lang="ru-RU" dirty="0">
                <a:solidFill>
                  <a:schemeClr val="bg1"/>
                </a:solidFill>
                <a:latin typeface="Oswald" panose="020B0604020202020204" charset="-52"/>
                <a:cs typeface="Times New Roman" panose="02020603050405020304" pitchFamily="18" charset="0"/>
              </a:rPr>
              <a:t>Расходы бюджета на общее образование и на развитие современной инфраструктуры за 2024 год </a:t>
            </a:r>
          </a:p>
          <a:p>
            <a:pPr fontAlgn="b"/>
            <a:r>
              <a:rPr lang="ru-RU" dirty="0">
                <a:solidFill>
                  <a:schemeClr val="bg1"/>
                </a:solidFill>
                <a:latin typeface="Oswald" panose="020B0604020202020204" charset="-52"/>
                <a:cs typeface="Times New Roman" panose="02020603050405020304" pitchFamily="18" charset="0"/>
              </a:rPr>
              <a:t>составили 2 925 457,7тыс.рублей</a:t>
            </a:r>
          </a:p>
        </p:txBody>
      </p:sp>
      <p:graphicFrame>
        <p:nvGraphicFramePr>
          <p:cNvPr id="13" name="Таблица 12">
            <a:extLst>
              <a:ext uri="{FF2B5EF4-FFF2-40B4-BE49-F238E27FC236}">
                <a16:creationId xmlns:a16="http://schemas.microsoft.com/office/drawing/2014/main" xmlns="" id="{2079AA52-6448-425F-9202-3646614D715B}"/>
              </a:ext>
            </a:extLst>
          </p:cNvPr>
          <p:cNvGraphicFramePr>
            <a:graphicFrameLocks noGrp="1"/>
          </p:cNvGraphicFramePr>
          <p:nvPr>
            <p:extLst>
              <p:ext uri="{D42A27DB-BD31-4B8C-83A1-F6EECF244321}">
                <p14:modId xmlns:p14="http://schemas.microsoft.com/office/powerpoint/2010/main" xmlns="" val="3284584794"/>
              </p:ext>
            </p:extLst>
          </p:nvPr>
        </p:nvGraphicFramePr>
        <p:xfrm>
          <a:off x="1752600" y="1133048"/>
          <a:ext cx="8839200" cy="4693920"/>
        </p:xfrm>
        <a:graphic>
          <a:graphicData uri="http://schemas.openxmlformats.org/drawingml/2006/table">
            <a:tbl>
              <a:tblPr firstRow="1" bandRow="1">
                <a:tableStyleId>{5C22544A-7EE6-4342-B048-85BDC9FD1C3A}</a:tableStyleId>
              </a:tblPr>
              <a:tblGrid>
                <a:gridCol w="1387974">
                  <a:extLst>
                    <a:ext uri="{9D8B030D-6E8A-4147-A177-3AD203B41FA5}">
                      <a16:colId xmlns:a16="http://schemas.microsoft.com/office/drawing/2014/main" xmlns="" val="20000"/>
                    </a:ext>
                  </a:extLst>
                </a:gridCol>
                <a:gridCol w="7451226">
                  <a:extLst>
                    <a:ext uri="{9D8B030D-6E8A-4147-A177-3AD203B41FA5}">
                      <a16:colId xmlns:a16="http://schemas.microsoft.com/office/drawing/2014/main" xmlns="" val="20001"/>
                    </a:ext>
                  </a:extLst>
                </a:gridCol>
              </a:tblGrid>
              <a:tr h="319974">
                <a:tc>
                  <a:txBody>
                    <a:bodyPr/>
                    <a:lstStyle/>
                    <a:p>
                      <a:pPr algn="r"/>
                      <a:r>
                        <a:rPr lang="ru-RU" sz="1600" b="0" dirty="0">
                          <a:solidFill>
                            <a:schemeClr val="tx1"/>
                          </a:solidFill>
                          <a:latin typeface="Oswald" panose="020B0604020202020204" charset="-52"/>
                          <a:cs typeface="Times New Roman" pitchFamily="18" charset="0"/>
                        </a:rPr>
                        <a:t>64 931,1</a:t>
                      </a:r>
                    </a:p>
                  </a:txBody>
                  <a:tcPr>
                    <a:solidFill>
                      <a:schemeClr val="accent3">
                        <a:lumMod val="60000"/>
                        <a:lumOff val="4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Oswald" panose="020B0604020202020204" charset="-52"/>
                          <a:cs typeface="Times New Roman" pitchFamily="18" charset="0"/>
                        </a:rPr>
                        <a:t>Расходы на обеспечение деятельности (оказание услуг) муниципальных учреждений</a:t>
                      </a:r>
                      <a:endParaRPr lang="ru-RU" sz="1600" b="0" i="0" u="none" strike="noStrike" dirty="0">
                        <a:solidFill>
                          <a:schemeClr val="tx1"/>
                        </a:solidFill>
                        <a:effectLst/>
                        <a:latin typeface="Oswald" panose="020B0604020202020204" charset="-52"/>
                        <a:cs typeface="Times New Roman" pitchFamily="18" charset="0"/>
                      </a:endParaRPr>
                    </a:p>
                  </a:txBody>
                  <a:tcPr>
                    <a:solidFill>
                      <a:schemeClr val="accent3">
                        <a:lumMod val="60000"/>
                        <a:lumOff val="40000"/>
                      </a:schemeClr>
                    </a:solidFill>
                  </a:tcPr>
                </a:tc>
                <a:extLst>
                  <a:ext uri="{0D108BD9-81ED-4DB2-BD59-A6C34878D82A}">
                    <a16:rowId xmlns:a16="http://schemas.microsoft.com/office/drawing/2014/main" xmlns="" val="10000"/>
                  </a:ext>
                </a:extLst>
              </a:tr>
              <a:tr h="530860">
                <a:tc>
                  <a:txBody>
                    <a:bodyPr/>
                    <a:lstStyle/>
                    <a:p>
                      <a:pPr algn="r"/>
                      <a:r>
                        <a:rPr lang="ru-RU" sz="1600" b="0" dirty="0">
                          <a:solidFill>
                            <a:schemeClr val="tx1"/>
                          </a:solidFill>
                          <a:latin typeface="Oswald" panose="020B0604020202020204" charset="-52"/>
                          <a:cs typeface="Times New Roman" pitchFamily="18" charset="0"/>
                        </a:rPr>
                        <a:t>820 821,9</a:t>
                      </a:r>
                    </a:p>
                  </a:txBody>
                  <a:tcPr>
                    <a:solidFill>
                      <a:schemeClr val="bg1">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i="0" dirty="0">
                          <a:solidFill>
                            <a:schemeClr val="tx1"/>
                          </a:solidFill>
                          <a:latin typeface="Oswald" panose="020B0604020202020204" charset="-52"/>
                          <a:cs typeface="Times New Roman" pitchFamily="18" charset="0"/>
                        </a:rPr>
                        <a:t>Субвенция для 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a:t>
                      </a:r>
                      <a:endParaRPr lang="ru-RU" sz="1600" b="0" i="0" u="none" strike="noStrike" dirty="0">
                        <a:solidFill>
                          <a:schemeClr val="tx1"/>
                        </a:solidFill>
                        <a:effectLst/>
                        <a:latin typeface="Oswald" panose="020B0604020202020204" charset="-52"/>
                        <a:cs typeface="Times New Roman" pitchFamily="18" charset="0"/>
                      </a:endParaRPr>
                    </a:p>
                  </a:txBody>
                  <a:tcPr>
                    <a:solidFill>
                      <a:schemeClr val="bg1">
                        <a:lumMod val="95000"/>
                      </a:schemeClr>
                    </a:solidFill>
                  </a:tcPr>
                </a:tc>
                <a:extLst>
                  <a:ext uri="{0D108BD9-81ED-4DB2-BD59-A6C34878D82A}">
                    <a16:rowId xmlns:a16="http://schemas.microsoft.com/office/drawing/2014/main" xmlns="" val="10001"/>
                  </a:ext>
                </a:extLst>
              </a:tr>
              <a:tr h="530860">
                <a:tc>
                  <a:txBody>
                    <a:bodyPr/>
                    <a:lstStyle/>
                    <a:p>
                      <a:pPr algn="r"/>
                      <a:r>
                        <a:rPr lang="ru-RU" sz="1600" b="0" dirty="0">
                          <a:latin typeface="Oswald" panose="020B0604020202020204" charset="-52"/>
                          <a:cs typeface="Times New Roman" pitchFamily="18" charset="0"/>
                        </a:rPr>
                        <a:t>56 774,2</a:t>
                      </a:r>
                    </a:p>
                  </a:txBody>
                  <a:tcPr>
                    <a:solidFill>
                      <a:schemeClr val="accent3">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i="0" u="none" strike="noStrike" dirty="0">
                          <a:solidFill>
                            <a:schemeClr val="tx1"/>
                          </a:solidFill>
                          <a:effectLst/>
                          <a:latin typeface="Oswald" panose="020B0604020202020204" charset="-52"/>
                          <a:cs typeface="Times New Roman" pitchFamily="18" charset="0"/>
                        </a:rPr>
                        <a:t>Ежемесячное денежное вознаграждение за классное руководство педагогическим работникам государственных и муниципальных общеобразовательных организаций</a:t>
                      </a:r>
                      <a:endParaRPr lang="ru-RU" sz="1600" b="0" dirty="0">
                        <a:latin typeface="Oswald" panose="020B0604020202020204" charset="-52"/>
                        <a:cs typeface="Times New Roman" pitchFamily="18" charset="0"/>
                      </a:endParaRPr>
                    </a:p>
                  </a:txBody>
                  <a:tcPr>
                    <a:solidFill>
                      <a:schemeClr val="accent3">
                        <a:lumMod val="20000"/>
                        <a:lumOff val="80000"/>
                      </a:schemeClr>
                    </a:solidFill>
                  </a:tcPr>
                </a:tc>
                <a:extLst>
                  <a:ext uri="{0D108BD9-81ED-4DB2-BD59-A6C34878D82A}">
                    <a16:rowId xmlns:a16="http://schemas.microsoft.com/office/drawing/2014/main" xmlns="" val="10002"/>
                  </a:ext>
                </a:extLst>
              </a:tr>
              <a:tr h="307340">
                <a:tc>
                  <a:txBody>
                    <a:bodyPr/>
                    <a:lstStyle/>
                    <a:p>
                      <a:pPr algn="r"/>
                      <a:r>
                        <a:rPr lang="ru-RU" sz="1600" b="0" dirty="0">
                          <a:latin typeface="Oswald" panose="020B0604020202020204" charset="-52"/>
                          <a:cs typeface="Times New Roman" pitchFamily="18" charset="0"/>
                        </a:rPr>
                        <a:t>143 164,7</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dirty="0">
                          <a:latin typeface="Oswald" panose="020B0604020202020204" charset="-52"/>
                          <a:cs typeface="Times New Roman" pitchFamily="18" charset="0"/>
                        </a:rPr>
                        <a:t>Питание обучающихся</a:t>
                      </a:r>
                    </a:p>
                  </a:txBody>
                  <a:tcPr>
                    <a:solidFill>
                      <a:schemeClr val="bg1">
                        <a:lumMod val="95000"/>
                      </a:schemeClr>
                    </a:solidFill>
                  </a:tcPr>
                </a:tc>
                <a:extLst>
                  <a:ext uri="{0D108BD9-81ED-4DB2-BD59-A6C34878D82A}">
                    <a16:rowId xmlns:a16="http://schemas.microsoft.com/office/drawing/2014/main" xmlns="" val="10003"/>
                  </a:ext>
                </a:extLst>
              </a:tr>
              <a:tr h="754379">
                <a:tc>
                  <a:txBody>
                    <a:bodyPr/>
                    <a:lstStyle/>
                    <a:p>
                      <a:pPr algn="r"/>
                      <a:r>
                        <a:rPr lang="ru-RU" sz="1600" b="0" dirty="0">
                          <a:latin typeface="Oswald" panose="020B0604020202020204" charset="-52"/>
                          <a:cs typeface="Times New Roman" pitchFamily="18" charset="0"/>
                        </a:rPr>
                        <a:t>1 825 657,1</a:t>
                      </a:r>
                    </a:p>
                  </a:txBody>
                  <a:tcPr>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kern="1200" dirty="0">
                          <a:solidFill>
                            <a:schemeClr val="dk1"/>
                          </a:solidFill>
                          <a:effectLst/>
                          <a:latin typeface="Oswald" panose="020B0604020202020204" charset="-52"/>
                          <a:ea typeface="+mn-ea"/>
                          <a:cs typeface="Times New Roman Cyr" panose="02020603050405020304" pitchFamily="18" charset="0"/>
                        </a:rPr>
                        <a:t>Региональный проект «Современная школа» (создание новых мест в общеобразовательных организациях в связи с ростом числа обучающихся, вызванным демографическим фактором (Строительство школы в мкр.1А) </a:t>
                      </a:r>
                      <a:endParaRPr lang="ru-RU" sz="1600" b="0" dirty="0">
                        <a:latin typeface="Oswald" panose="020B0604020202020204" charset="-52"/>
                        <a:cs typeface="Times New Roman Cyr" panose="02020603050405020304" pitchFamily="18" charset="0"/>
                      </a:endParaRPr>
                    </a:p>
                  </a:txBody>
                  <a:tcPr>
                    <a:solidFill>
                      <a:schemeClr val="accent3">
                        <a:lumMod val="40000"/>
                        <a:lumOff val="60000"/>
                      </a:schemeClr>
                    </a:solidFill>
                  </a:tcPr>
                </a:tc>
                <a:extLst>
                  <a:ext uri="{0D108BD9-81ED-4DB2-BD59-A6C34878D82A}">
                    <a16:rowId xmlns:a16="http://schemas.microsoft.com/office/drawing/2014/main" xmlns="" val="10004"/>
                  </a:ext>
                </a:extLst>
              </a:tr>
              <a:tr h="698499">
                <a:tc>
                  <a:txBody>
                    <a:bodyPr/>
                    <a:lstStyle/>
                    <a:p>
                      <a:pPr algn="r"/>
                      <a:r>
                        <a:rPr lang="ru-RU" sz="1600" b="0" dirty="0">
                          <a:latin typeface="Oswald" panose="020B0604020202020204" charset="-52"/>
                          <a:cs typeface="Times New Roman" pitchFamily="18" charset="0"/>
                        </a:rPr>
                        <a:t>2 946,5</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dirty="0">
                          <a:latin typeface="Oswald" panose="020B0604020202020204" charset="-52"/>
                          <a:cs typeface="Times New Roman" pitchFamily="18" charset="0"/>
                        </a:rPr>
                        <a:t>Региональный проект «Патриотическое воспитание граждан Российской Федерации» </a:t>
                      </a:r>
                      <a:r>
                        <a:rPr lang="ru-RU" sz="1400" b="0" dirty="0">
                          <a:latin typeface="Oswald" panose="020B0604020202020204" charset="-52"/>
                          <a:cs typeface="Times New Roman" pitchFamily="18" charset="0"/>
                        </a:rPr>
                        <a:t>(проведение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a:t>
                      </a:r>
                    </a:p>
                  </a:txBody>
                  <a:tcPr>
                    <a:solidFill>
                      <a:schemeClr val="bg1">
                        <a:lumMod val="95000"/>
                      </a:schemeClr>
                    </a:solidFill>
                  </a:tcPr>
                </a:tc>
                <a:extLst>
                  <a:ext uri="{0D108BD9-81ED-4DB2-BD59-A6C34878D82A}">
                    <a16:rowId xmlns:a16="http://schemas.microsoft.com/office/drawing/2014/main" xmlns="" val="10007"/>
                  </a:ext>
                </a:extLst>
              </a:tr>
              <a:tr h="866139">
                <a:tc>
                  <a:txBody>
                    <a:bodyPr/>
                    <a:lstStyle/>
                    <a:p>
                      <a:pPr algn="r"/>
                      <a:endParaRPr lang="ru-RU" sz="1600" b="0" dirty="0">
                        <a:solidFill>
                          <a:srgbClr val="FF0000"/>
                        </a:solidFill>
                        <a:latin typeface="Oswald" panose="020B0604020202020204" charset="-52"/>
                        <a:cs typeface="Times New Roman" pitchFamily="18" charset="0"/>
                      </a:endParaRPr>
                    </a:p>
                    <a:p>
                      <a:pPr algn="r"/>
                      <a:r>
                        <a:rPr lang="ru-RU" sz="1600" b="0" dirty="0">
                          <a:solidFill>
                            <a:schemeClr val="tx1"/>
                          </a:solidFill>
                          <a:latin typeface="Oswald" panose="020B0604020202020204" charset="-52"/>
                          <a:cs typeface="Times New Roman" pitchFamily="18" charset="0"/>
                        </a:rPr>
                        <a:t>219,8</a:t>
                      </a:r>
                    </a:p>
                  </a:txBody>
                  <a:tcPr>
                    <a:solidFill>
                      <a:schemeClr val="accent3">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0" dirty="0">
                          <a:latin typeface="Oswald" panose="020B0604020202020204" charset="-52"/>
                          <a:cs typeface="Times New Roman" pitchFamily="18" charset="0"/>
                        </a:rPr>
                        <a:t>Выплата ежемесячного денежного вознаграждения советникам директоров по воспитанию и взаимодействию с детскими общественными объединениями государственных общеобразовательных организаций, профессиональных образовательных организаций, муниципальных общеобразовательных организаций и профессиональных образовательных организаций (ФБ)</a:t>
                      </a:r>
                    </a:p>
                  </a:txBody>
                  <a:tcPr>
                    <a:solidFill>
                      <a:schemeClr val="accent3">
                        <a:lumMod val="60000"/>
                        <a:lumOff val="40000"/>
                      </a:schemeClr>
                    </a:solidFill>
                  </a:tcPr>
                </a:tc>
                <a:extLst>
                  <a:ext uri="{0D108BD9-81ED-4DB2-BD59-A6C34878D82A}">
                    <a16:rowId xmlns:a16="http://schemas.microsoft.com/office/drawing/2014/main" xmlns="" val="3611352644"/>
                  </a:ext>
                </a:extLst>
              </a:tr>
              <a:tr h="307340">
                <a:tc>
                  <a:txBody>
                    <a:bodyPr/>
                    <a:lstStyle/>
                    <a:p>
                      <a:pPr algn="r"/>
                      <a:r>
                        <a:rPr lang="ru-RU" sz="1600" b="0" dirty="0">
                          <a:solidFill>
                            <a:schemeClr val="tx1"/>
                          </a:solidFill>
                          <a:latin typeface="Oswald" panose="020B0604020202020204" charset="-52"/>
                          <a:cs typeface="Times New Roman" pitchFamily="18" charset="0"/>
                        </a:rPr>
                        <a:t>10 942,4</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dirty="0">
                          <a:solidFill>
                            <a:schemeClr val="tx1"/>
                          </a:solidFill>
                          <a:latin typeface="Oswald" panose="020B0604020202020204" charset="-52"/>
                          <a:cs typeface="Times New Roman" pitchFamily="18" charset="0"/>
                        </a:rPr>
                        <a:t>Расходы на проведение мероприятий муниципальной программы </a:t>
                      </a:r>
                    </a:p>
                  </a:txBody>
                  <a:tcPr>
                    <a:solidFill>
                      <a:schemeClr val="bg1"/>
                    </a:solidFill>
                  </a:tcPr>
                </a:tc>
                <a:extLst>
                  <a:ext uri="{0D108BD9-81ED-4DB2-BD59-A6C34878D82A}">
                    <a16:rowId xmlns:a16="http://schemas.microsoft.com/office/drawing/2014/main" xmlns="" val="10008"/>
                  </a:ext>
                </a:extLst>
              </a:tr>
            </a:tbl>
          </a:graphicData>
        </a:graphic>
      </p:graphicFrame>
      <p:sp>
        <p:nvSpPr>
          <p:cNvPr id="17" name="Прямоугольник 16">
            <a:extLst>
              <a:ext uri="{FF2B5EF4-FFF2-40B4-BE49-F238E27FC236}">
                <a16:creationId xmlns:a16="http://schemas.microsoft.com/office/drawing/2014/main" xmlns="" id="{D02B1FDB-1DAE-4FA0-8667-6DF3340619A2}"/>
              </a:ext>
            </a:extLst>
          </p:cNvPr>
          <p:cNvSpPr/>
          <p:nvPr/>
        </p:nvSpPr>
        <p:spPr>
          <a:xfrm>
            <a:off x="1990436" y="751323"/>
            <a:ext cx="8352928" cy="369332"/>
          </a:xfrm>
          <a:prstGeom prst="rect">
            <a:avLst/>
          </a:prstGeom>
        </p:spPr>
        <p:txBody>
          <a:bodyPr wrap="square">
            <a:spAutoFit/>
          </a:bodyPr>
          <a:lstStyle/>
          <a:p>
            <a:pPr algn="ctr"/>
            <a:r>
              <a:rPr lang="ru-RU" b="1" dirty="0">
                <a:latin typeface="Oswald" panose="020B0604020202020204" charset="-52"/>
                <a:cs typeface="Arial" pitchFamily="34" charset="0"/>
              </a:rPr>
              <a:t>Численность обучающихся в общеобразовательных организациях – </a:t>
            </a:r>
            <a:r>
              <a:rPr lang="ru-RU" b="1" u="sng" dirty="0">
                <a:solidFill>
                  <a:srgbClr val="FF0000"/>
                </a:solidFill>
                <a:latin typeface="Oswald" panose="020B0604020202020204" charset="-52"/>
                <a:cs typeface="Arial" pitchFamily="34" charset="0"/>
              </a:rPr>
              <a:t>5 247 чел.</a:t>
            </a:r>
          </a:p>
        </p:txBody>
      </p:sp>
      <p:sp>
        <p:nvSpPr>
          <p:cNvPr id="9" name="Прямоугольник 8">
            <a:extLst>
              <a:ext uri="{FF2B5EF4-FFF2-40B4-BE49-F238E27FC236}">
                <a16:creationId xmlns:a16="http://schemas.microsoft.com/office/drawing/2014/main" xmlns="" id="{5C374383-BD64-4E09-907E-E214F5F2E5F6}"/>
              </a:ext>
            </a:extLst>
          </p:cNvPr>
          <p:cNvSpPr/>
          <p:nvPr/>
        </p:nvSpPr>
        <p:spPr>
          <a:xfrm>
            <a:off x="1752600" y="6248400"/>
            <a:ext cx="8839200" cy="369332"/>
          </a:xfrm>
          <a:prstGeom prst="rect">
            <a:avLst/>
          </a:prstGeom>
        </p:spPr>
        <p:txBody>
          <a:bodyPr wrap="square">
            <a:spAutoFit/>
          </a:bodyPr>
          <a:lstStyle/>
          <a:p>
            <a:pPr algn="ctr"/>
            <a:r>
              <a:rPr lang="ru-RU" b="1" dirty="0">
                <a:latin typeface="Oswald" panose="020B0604020202020204" charset="-52"/>
                <a:cs typeface="Arial" pitchFamily="34" charset="0"/>
              </a:rPr>
              <a:t>Расходы на 1 ученика в 2024 году составили  </a:t>
            </a:r>
            <a:r>
              <a:rPr lang="ru-RU" b="1" u="sng" dirty="0">
                <a:latin typeface="Oswald" panose="020B0604020202020204" charset="-52"/>
                <a:cs typeface="Arial" pitchFamily="34" charset="0"/>
              </a:rPr>
              <a:t>557 548 руб.</a:t>
            </a:r>
          </a:p>
        </p:txBody>
      </p:sp>
      <p:pic>
        <p:nvPicPr>
          <p:cNvPr id="18" name="Picture 14" descr="\\adms4\home1$\SchepelinaSE\Desktop\65882.png">
            <a:extLst>
              <a:ext uri="{FF2B5EF4-FFF2-40B4-BE49-F238E27FC236}">
                <a16:creationId xmlns:a16="http://schemas.microsoft.com/office/drawing/2014/main" xmlns="" id="{D1D45F63-E2F0-4910-89E2-8AEE6A9B3255}"/>
              </a:ext>
            </a:extLst>
          </p:cNvPr>
          <p:cNvPicPr>
            <a:picLocks noChangeAspect="1" noChangeArrowheads="1"/>
          </p:cNvPicPr>
          <p:nvPr/>
        </p:nvPicPr>
        <p:blipFill>
          <a:blip r:embed="rId4" cstate="print"/>
          <a:srcRect/>
          <a:stretch>
            <a:fillRect/>
          </a:stretch>
        </p:blipFill>
        <p:spPr bwMode="auto">
          <a:xfrm>
            <a:off x="152400" y="152400"/>
            <a:ext cx="576064" cy="576064"/>
          </a:xfrm>
          <a:prstGeom prst="rect">
            <a:avLst/>
          </a:prstGeom>
          <a:noFill/>
        </p:spPr>
      </p:pic>
    </p:spTree>
    <p:extLst>
      <p:ext uri="{BB962C8B-B14F-4D97-AF65-F5344CB8AC3E}">
        <p14:creationId xmlns:p14="http://schemas.microsoft.com/office/powerpoint/2010/main" xmlns="" val="27172718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207568" y="116632"/>
            <a:ext cx="7992888" cy="369332"/>
          </a:xfrm>
          <a:prstGeom prst="rect">
            <a:avLst/>
          </a:prstGeom>
        </p:spPr>
        <p:txBody>
          <a:bodyPr wrap="square">
            <a:spAutoFit/>
          </a:bodyPr>
          <a:lstStyle/>
          <a:p>
            <a:pPr algn="ctr" fontAlgn="b"/>
            <a:r>
              <a:rPr lang="ru-RU" b="1" dirty="0">
                <a:solidFill>
                  <a:srgbClr val="000000"/>
                </a:solidFill>
                <a:latin typeface="Oswald" panose="020B0604020202020204" charset="-52"/>
                <a:cs typeface="Times New Roman" panose="02020603050405020304" pitchFamily="18" charset="0"/>
              </a:rPr>
              <a:t>Расходы бюджета на общее образование за 2024 год (2)  </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2468" name="AutoShape 4" descr="Блюдо – Бесплатные иконки: еда"/>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graphicFrame>
        <p:nvGraphicFramePr>
          <p:cNvPr id="18" name="Таблица 17"/>
          <p:cNvGraphicFramePr>
            <a:graphicFrameLocks noGrp="1"/>
          </p:cNvGraphicFramePr>
          <p:nvPr>
            <p:extLst>
              <p:ext uri="{D42A27DB-BD31-4B8C-83A1-F6EECF244321}">
                <p14:modId xmlns:p14="http://schemas.microsoft.com/office/powerpoint/2010/main" xmlns="" val="1424516553"/>
              </p:ext>
            </p:extLst>
          </p:nvPr>
        </p:nvGraphicFramePr>
        <p:xfrm>
          <a:off x="1919536" y="836712"/>
          <a:ext cx="8352928" cy="4608512"/>
        </p:xfrm>
        <a:graphic>
          <a:graphicData uri="http://schemas.openxmlformats.org/drawingml/2006/table">
            <a:tbl>
              <a:tblPr firstRow="1" bandRow="1">
                <a:tableStyleId>{5C22544A-7EE6-4342-B048-85BDC9FD1C3A}</a:tableStyleId>
              </a:tblPr>
              <a:tblGrid>
                <a:gridCol w="1440160">
                  <a:extLst>
                    <a:ext uri="{9D8B030D-6E8A-4147-A177-3AD203B41FA5}">
                      <a16:colId xmlns:a16="http://schemas.microsoft.com/office/drawing/2014/main" xmlns="" val="20000"/>
                    </a:ext>
                  </a:extLst>
                </a:gridCol>
                <a:gridCol w="6912768">
                  <a:extLst>
                    <a:ext uri="{9D8B030D-6E8A-4147-A177-3AD203B41FA5}">
                      <a16:colId xmlns:a16="http://schemas.microsoft.com/office/drawing/2014/main" xmlns="" val="20001"/>
                    </a:ext>
                  </a:extLst>
                </a:gridCol>
              </a:tblGrid>
              <a:tr h="73128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panose="020B0604020202020204" charset="-52"/>
                          <a:cs typeface="Times New Roman" pitchFamily="18" charset="0"/>
                        </a:rPr>
                        <a:t>Общий объем расходов на питание обучающихся составил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a:solidFill>
                            <a:schemeClr val="tx1"/>
                          </a:solidFill>
                          <a:latin typeface="Oswald" panose="020B0604020202020204" charset="-52"/>
                          <a:cs typeface="Times New Roman" pitchFamily="18" charset="0"/>
                        </a:rPr>
                        <a:t>143 164,7 </a:t>
                      </a:r>
                      <a:r>
                        <a:rPr lang="ru-RU" sz="1400" b="1" dirty="0" err="1">
                          <a:solidFill>
                            <a:srgbClr val="000000"/>
                          </a:solidFill>
                          <a:latin typeface="Oswald" panose="020B0604020202020204" charset="-52"/>
                          <a:cs typeface="Times New Roman" pitchFamily="18" charset="0"/>
                        </a:rPr>
                        <a:t>тыс.рублей</a:t>
                      </a:r>
                      <a:r>
                        <a:rPr lang="ru-RU" sz="1400" b="1" dirty="0">
                          <a:solidFill>
                            <a:srgbClr val="000000"/>
                          </a:solidFill>
                          <a:latin typeface="Oswald" panose="020B0604020202020204" charset="-52"/>
                          <a:cs typeface="Times New Roman" pitchFamily="18" charset="0"/>
                        </a:rPr>
                        <a:t>, в том числе:</a:t>
                      </a:r>
                      <a:endParaRPr lang="ru-RU" sz="1400" dirty="0">
                        <a:latin typeface="Oswald" panose="020B0604020202020204" charset="-52"/>
                        <a:cs typeface="Times New Roman" pitchFamily="18" charset="0"/>
                      </a:endParaRPr>
                    </a:p>
                  </a:txBody>
                  <a:tcPr>
                    <a:solidFill>
                      <a:schemeClr val="accent3"/>
                    </a:solidFill>
                  </a:tcPr>
                </a:tc>
                <a:tc hMerge="1">
                  <a:txBody>
                    <a:bodyPr/>
                    <a:lstStyle/>
                    <a:p>
                      <a:endParaRPr lang="ru-RU" dirty="0"/>
                    </a:p>
                  </a:txBody>
                  <a:tcPr/>
                </a:tc>
                <a:extLst>
                  <a:ext uri="{0D108BD9-81ED-4DB2-BD59-A6C34878D82A}">
                    <a16:rowId xmlns:a16="http://schemas.microsoft.com/office/drawing/2014/main" xmlns="" val="10000"/>
                  </a:ext>
                </a:extLst>
              </a:tr>
              <a:tr h="2193845">
                <a:tc>
                  <a:txBody>
                    <a:bodyPr/>
                    <a:lstStyle/>
                    <a:p>
                      <a:pPr algn="r"/>
                      <a:r>
                        <a:rPr lang="ru-RU" sz="1600" b="1" dirty="0">
                          <a:latin typeface="Oswald" panose="020B0604020202020204" charset="-52"/>
                          <a:cs typeface="Times New Roman" pitchFamily="18" charset="0"/>
                        </a:rPr>
                        <a:t>92 429,3</a:t>
                      </a:r>
                    </a:p>
                  </a:txBody>
                  <a:tcPr>
                    <a:solidFill>
                      <a:schemeClr val="accent3">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Oswald" panose="020B0604020202020204" charset="-52"/>
                          <a:cs typeface="Times New Roman" pitchFamily="18" charset="0"/>
                        </a:rPr>
                        <a:t>Субвенция на социальную поддержку отдельных категорий обучающихся в муниципальных общеобразовательных организациях, частных общеобразовательных организациях, осуществляющих образовательную деятельность по имеющим государственную аккредитацию основным общеобразовательным программам </a:t>
                      </a:r>
                      <a:r>
                        <a:rPr lang="ru-RU" sz="1600" b="0" i="0" u="none" strike="noStrike" dirty="0">
                          <a:solidFill>
                            <a:schemeClr val="tx1"/>
                          </a:solidFill>
                          <a:effectLst/>
                          <a:latin typeface="Oswald" panose="020B0604020202020204" charset="-52"/>
                          <a:cs typeface="Times New Roman" pitchFamily="18" charset="0"/>
                        </a:rPr>
                        <a:t>(питание детей из малоимущих семей, из многодетных семей, детей-сирот и детей, оставшихся без попечения родителей, обучающихся с ограниченными возможностями здоровья)</a:t>
                      </a:r>
                      <a:endParaRPr lang="ru-RU" sz="1600" b="0" i="0" dirty="0">
                        <a:latin typeface="Oswald" panose="020B0604020202020204" charset="-52"/>
                        <a:cs typeface="Times New Roman" pitchFamily="18" charset="0"/>
                      </a:endParaRPr>
                    </a:p>
                  </a:txBody>
                  <a:tcPr>
                    <a:solidFill>
                      <a:schemeClr val="accent3">
                        <a:lumMod val="60000"/>
                        <a:lumOff val="40000"/>
                      </a:schemeClr>
                    </a:solidFill>
                  </a:tcPr>
                </a:tc>
                <a:extLst>
                  <a:ext uri="{0D108BD9-81ED-4DB2-BD59-A6C34878D82A}">
                    <a16:rowId xmlns:a16="http://schemas.microsoft.com/office/drawing/2014/main" xmlns="" val="10001"/>
                  </a:ext>
                </a:extLst>
              </a:tr>
              <a:tr h="950667">
                <a:tc>
                  <a:txBody>
                    <a:bodyPr/>
                    <a:lstStyle/>
                    <a:p>
                      <a:pPr algn="r"/>
                      <a:r>
                        <a:rPr lang="ru-RU" sz="1600" b="1" dirty="0">
                          <a:latin typeface="Oswald" panose="020B0604020202020204" charset="-52"/>
                          <a:cs typeface="Times New Roman" pitchFamily="18" charset="0"/>
                        </a:rPr>
                        <a:t>30 967,1</a:t>
                      </a:r>
                    </a:p>
                  </a:txBody>
                  <a:tcPr>
                    <a:solidFill>
                      <a:schemeClr val="bg1">
                        <a:lumMod val="95000"/>
                      </a:schemeClr>
                    </a:solidFill>
                  </a:tcPr>
                </a:tc>
                <a:tc>
                  <a:txBody>
                    <a:bodyPr/>
                    <a:lstStyle/>
                    <a:p>
                      <a:r>
                        <a:rPr lang="ru-RU" sz="1600" dirty="0">
                          <a:latin typeface="Oswald" panose="020B0604020202020204" charset="-52"/>
                          <a:cs typeface="Times New Roman" pitchFamily="18" charset="0"/>
                        </a:rPr>
                        <a:t>Организация бесплатного горячего питания обучающихся, получающих начальное общее образование </a:t>
                      </a:r>
                      <a:r>
                        <a:rPr lang="ru-RU" sz="1600" b="0" i="0" u="none" strike="noStrike" dirty="0">
                          <a:solidFill>
                            <a:schemeClr val="tx1"/>
                          </a:solidFill>
                          <a:effectLst/>
                          <a:latin typeface="Oswald" panose="020B0604020202020204" charset="-52"/>
                          <a:cs typeface="Times New Roman" pitchFamily="18" charset="0"/>
                        </a:rPr>
                        <a:t>(1- 4 классы) </a:t>
                      </a:r>
                      <a:r>
                        <a:rPr lang="ru-RU" sz="1600" dirty="0">
                          <a:latin typeface="Oswald" panose="020B0604020202020204" charset="-52"/>
                          <a:cs typeface="Times New Roman" pitchFamily="18" charset="0"/>
                        </a:rPr>
                        <a:t>в государственных и муниципальных образовательных организациях</a:t>
                      </a:r>
                    </a:p>
                  </a:txBody>
                  <a:tcPr>
                    <a:solidFill>
                      <a:schemeClr val="bg1">
                        <a:lumMod val="95000"/>
                      </a:schemeClr>
                    </a:solidFill>
                  </a:tcPr>
                </a:tc>
                <a:extLst>
                  <a:ext uri="{0D108BD9-81ED-4DB2-BD59-A6C34878D82A}">
                    <a16:rowId xmlns:a16="http://schemas.microsoft.com/office/drawing/2014/main" xmlns="" val="10002"/>
                  </a:ext>
                </a:extLst>
              </a:tr>
              <a:tr h="732718">
                <a:tc>
                  <a:txBody>
                    <a:bodyPr/>
                    <a:lstStyle/>
                    <a:p>
                      <a:pPr algn="r"/>
                      <a:r>
                        <a:rPr lang="ru-RU" sz="1600" b="1" dirty="0">
                          <a:latin typeface="Oswald" panose="020B0604020202020204" charset="-52"/>
                          <a:cs typeface="Times New Roman" pitchFamily="18" charset="0"/>
                        </a:rPr>
                        <a:t>19 768,3</a:t>
                      </a:r>
                    </a:p>
                  </a:txBody>
                  <a:tcPr>
                    <a:solidFill>
                      <a:schemeClr val="accent3">
                        <a:lumMod val="20000"/>
                        <a:lumOff val="80000"/>
                      </a:schemeClr>
                    </a:solidFill>
                  </a:tcPr>
                </a:tc>
                <a:tc>
                  <a:txBody>
                    <a:bodyPr/>
                    <a:lstStyle/>
                    <a:p>
                      <a:r>
                        <a:rPr lang="ru-RU" sz="1600" b="0" i="0" u="none" strike="noStrike" dirty="0">
                          <a:solidFill>
                            <a:schemeClr val="tx1"/>
                          </a:solidFill>
                          <a:effectLst/>
                          <a:latin typeface="Oswald" panose="020B0604020202020204" charset="-52"/>
                          <a:cs typeface="Times New Roman" pitchFamily="18" charset="0"/>
                        </a:rPr>
                        <a:t>Питание обучающихся  5 -11 классов за счет средств местного бюджета</a:t>
                      </a:r>
                      <a:endParaRPr lang="ru-RU" sz="1600" dirty="0">
                        <a:latin typeface="Oswald" panose="020B0604020202020204" charset="-52"/>
                        <a:cs typeface="Times New Roman" pitchFamily="18" charset="0"/>
                      </a:endParaRPr>
                    </a:p>
                  </a:txBody>
                  <a:tcPr>
                    <a:solidFill>
                      <a:schemeClr val="accent3">
                        <a:lumMod val="20000"/>
                        <a:lumOff val="80000"/>
                      </a:schemeClr>
                    </a:solidFill>
                  </a:tcPr>
                </a:tc>
                <a:extLst>
                  <a:ext uri="{0D108BD9-81ED-4DB2-BD59-A6C34878D82A}">
                    <a16:rowId xmlns:a16="http://schemas.microsoft.com/office/drawing/2014/main" xmlns="" val="10003"/>
                  </a:ext>
                </a:extLst>
              </a:tr>
            </a:tbl>
          </a:graphicData>
        </a:graphic>
      </p:graphicFrame>
      <p:pic>
        <p:nvPicPr>
          <p:cNvPr id="20" name="Picture 14" descr="\\adms4\home1$\SchepelinaSE\Desktop\65882.png"/>
          <p:cNvPicPr>
            <a:picLocks noChangeAspect="1" noChangeArrowheads="1"/>
          </p:cNvPicPr>
          <p:nvPr/>
        </p:nvPicPr>
        <p:blipFill>
          <a:blip r:embed="rId3" cstate="print"/>
          <a:srcRect/>
          <a:stretch>
            <a:fillRect/>
          </a:stretch>
        </p:blipFill>
        <p:spPr bwMode="auto">
          <a:xfrm>
            <a:off x="1703512" y="116632"/>
            <a:ext cx="576064" cy="576064"/>
          </a:xfrm>
          <a:prstGeom prst="rect">
            <a:avLst/>
          </a:prstGeom>
          <a:noFill/>
        </p:spPr>
      </p:pic>
    </p:spTree>
    <p:extLst>
      <p:ext uri="{BB962C8B-B14F-4D97-AF65-F5344CB8AC3E}">
        <p14:creationId xmlns:p14="http://schemas.microsoft.com/office/powerpoint/2010/main" xmlns="" val="3725652655"/>
      </p:ext>
    </p:extLst>
  </p:cSld>
  <p:clrMapOvr>
    <a:masterClrMapping/>
  </p:clrMapOvr>
  <p:transition spd="slow" advClick="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2466" name="Picture 2" descr="Зачем взрослым учиться? — Workle"/>
          <p:cNvPicPr>
            <a:picLocks noChangeAspect="1" noChangeArrowheads="1"/>
          </p:cNvPicPr>
          <p:nvPr/>
        </p:nvPicPr>
        <p:blipFill>
          <a:blip r:embed="rId3" cstate="print"/>
          <a:srcRect/>
          <a:stretch>
            <a:fillRect/>
          </a:stretch>
        </p:blipFill>
        <p:spPr bwMode="auto">
          <a:xfrm>
            <a:off x="609600" y="76200"/>
            <a:ext cx="609685" cy="609685"/>
          </a:xfrm>
          <a:prstGeom prst="rect">
            <a:avLst/>
          </a:prstGeom>
          <a:noFill/>
        </p:spPr>
      </p:pic>
      <p:graphicFrame>
        <p:nvGraphicFramePr>
          <p:cNvPr id="9" name="Таблица 8"/>
          <p:cNvGraphicFramePr>
            <a:graphicFrameLocks noGrp="1"/>
          </p:cNvGraphicFramePr>
          <p:nvPr>
            <p:extLst>
              <p:ext uri="{D42A27DB-BD31-4B8C-83A1-F6EECF244321}">
                <p14:modId xmlns:p14="http://schemas.microsoft.com/office/powerpoint/2010/main" xmlns="" val="2916868522"/>
              </p:ext>
            </p:extLst>
          </p:nvPr>
        </p:nvGraphicFramePr>
        <p:xfrm>
          <a:off x="1752600" y="1268760"/>
          <a:ext cx="8519864" cy="1992890"/>
        </p:xfrm>
        <a:graphic>
          <a:graphicData uri="http://schemas.openxmlformats.org/drawingml/2006/table">
            <a:tbl>
              <a:tblPr firstRow="1" bandRow="1">
                <a:tableStyleId>{5C22544A-7EE6-4342-B048-85BDC9FD1C3A}</a:tableStyleId>
              </a:tblPr>
              <a:tblGrid>
                <a:gridCol w="1575101">
                  <a:extLst>
                    <a:ext uri="{9D8B030D-6E8A-4147-A177-3AD203B41FA5}">
                      <a16:colId xmlns:a16="http://schemas.microsoft.com/office/drawing/2014/main" xmlns="" val="20000"/>
                    </a:ext>
                  </a:extLst>
                </a:gridCol>
                <a:gridCol w="6944763">
                  <a:extLst>
                    <a:ext uri="{9D8B030D-6E8A-4147-A177-3AD203B41FA5}">
                      <a16:colId xmlns:a16="http://schemas.microsoft.com/office/drawing/2014/main" xmlns="" val="20001"/>
                    </a:ext>
                  </a:extLst>
                </a:gridCol>
              </a:tblGrid>
              <a:tr h="720080">
                <a:tc>
                  <a:txBody>
                    <a:bodyPr/>
                    <a:lstStyle/>
                    <a:p>
                      <a:pPr algn="r"/>
                      <a:r>
                        <a:rPr lang="ru-RU" sz="1600" b="1" dirty="0">
                          <a:solidFill>
                            <a:schemeClr val="tx1"/>
                          </a:solidFill>
                          <a:latin typeface="Oswald" charset="-52"/>
                          <a:cs typeface="Times New Roman" pitchFamily="18" charset="0"/>
                        </a:rPr>
                        <a:t>38 398,8</a:t>
                      </a:r>
                    </a:p>
                  </a:txBody>
                  <a:tcPr>
                    <a:solidFill>
                      <a:schemeClr val="accent3">
                        <a:lumMod val="60000"/>
                        <a:lumOff val="4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Oswald" charset="-52"/>
                          <a:cs typeface="Times New Roman" pitchFamily="18" charset="0"/>
                        </a:rPr>
                        <a:t>Расходы на обеспечение деятельности (оказание услуг) МБУ ДО «Центр дополнительного образования»</a:t>
                      </a:r>
                    </a:p>
                  </a:txBody>
                  <a:tcPr>
                    <a:solidFill>
                      <a:schemeClr val="accent3">
                        <a:lumMod val="60000"/>
                        <a:lumOff val="40000"/>
                      </a:schemeClr>
                    </a:solidFill>
                  </a:tcPr>
                </a:tc>
                <a:extLst>
                  <a:ext uri="{0D108BD9-81ED-4DB2-BD59-A6C34878D82A}">
                    <a16:rowId xmlns:a16="http://schemas.microsoft.com/office/drawing/2014/main" xmlns="" val="10000"/>
                  </a:ext>
                </a:extLst>
              </a:tr>
              <a:tr h="696746">
                <a:tc>
                  <a:txBody>
                    <a:bodyPr/>
                    <a:lstStyle/>
                    <a:p>
                      <a:pPr algn="r"/>
                      <a:r>
                        <a:rPr lang="ru-RU" sz="1600" b="1" dirty="0">
                          <a:solidFill>
                            <a:schemeClr val="tx1"/>
                          </a:solidFill>
                          <a:latin typeface="Oswald" charset="-52"/>
                          <a:cs typeface="Times New Roman" pitchFamily="18" charset="0"/>
                        </a:rPr>
                        <a:t>28 142,4</a:t>
                      </a:r>
                    </a:p>
                  </a:txBody>
                  <a:tcPr>
                    <a:solidFill>
                      <a:schemeClr val="accent3">
                        <a:lumMod val="40000"/>
                        <a:lumOff val="6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dirty="0">
                          <a:latin typeface="Oswald" charset="-52"/>
                          <a:ea typeface="Times New Roman" panose="02020603050405020304" pitchFamily="18" charset="0"/>
                          <a:cs typeface="Times New Roman" pitchFamily="18" charset="0"/>
                        </a:rPr>
                        <a:t>Финансовое обеспечение сертификатов дополнительного образования по дополнительным </a:t>
                      </a:r>
                      <a:r>
                        <a:rPr lang="ru-RU" sz="1600" dirty="0" err="1">
                          <a:latin typeface="Oswald" charset="-52"/>
                          <a:ea typeface="Times New Roman" panose="02020603050405020304" pitchFamily="18" charset="0"/>
                          <a:cs typeface="Times New Roman" pitchFamily="18" charset="0"/>
                        </a:rPr>
                        <a:t>общеразвивающим</a:t>
                      </a:r>
                      <a:r>
                        <a:rPr lang="ru-RU" sz="1600" dirty="0">
                          <a:latin typeface="Oswald" charset="-52"/>
                          <a:ea typeface="Times New Roman" panose="02020603050405020304" pitchFamily="18" charset="0"/>
                          <a:cs typeface="Times New Roman" pitchFamily="18" charset="0"/>
                        </a:rPr>
                        <a:t> программам </a:t>
                      </a:r>
                      <a:endParaRPr lang="ru-RU" sz="1600" b="0" i="0" u="none" strike="noStrike" dirty="0">
                        <a:solidFill>
                          <a:schemeClr val="tx1"/>
                        </a:solidFill>
                        <a:effectLst/>
                        <a:latin typeface="Oswald" charset="-52"/>
                        <a:cs typeface="Times New Roman" pitchFamily="18" charset="0"/>
                      </a:endParaRPr>
                    </a:p>
                  </a:txBody>
                  <a:tcPr>
                    <a:solidFill>
                      <a:schemeClr val="accent3">
                        <a:lumMod val="40000"/>
                        <a:lumOff val="60000"/>
                      </a:schemeClr>
                    </a:solidFill>
                  </a:tcPr>
                </a:tc>
                <a:extLst>
                  <a:ext uri="{0D108BD9-81ED-4DB2-BD59-A6C34878D82A}">
                    <a16:rowId xmlns:a16="http://schemas.microsoft.com/office/drawing/2014/main" xmlns="" val="10001"/>
                  </a:ext>
                </a:extLst>
              </a:tr>
              <a:tr h="576064">
                <a:tc>
                  <a:txBody>
                    <a:bodyPr/>
                    <a:lstStyle/>
                    <a:p>
                      <a:pPr algn="r"/>
                      <a:r>
                        <a:rPr lang="ru-RU" sz="1600" b="1" dirty="0">
                          <a:solidFill>
                            <a:schemeClr val="tx1"/>
                          </a:solidFill>
                          <a:latin typeface="Oswald" charset="-52"/>
                          <a:cs typeface="Times New Roman" pitchFamily="18" charset="0"/>
                        </a:rPr>
                        <a:t>390,6</a:t>
                      </a:r>
                    </a:p>
                  </a:txBody>
                  <a:tcPr>
                    <a:solidFill>
                      <a:schemeClr val="accent3">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Oswald" charset="-52"/>
                          <a:cs typeface="Times New Roman" pitchFamily="18" charset="0"/>
                        </a:rPr>
                        <a:t>Расходы на проведение мероприятий муниципальной программы </a:t>
                      </a:r>
                    </a:p>
                  </a:txBody>
                  <a:tcPr>
                    <a:solidFill>
                      <a:schemeClr val="accent3">
                        <a:lumMod val="20000"/>
                        <a:lumOff val="80000"/>
                      </a:schemeClr>
                    </a:solidFill>
                  </a:tcPr>
                </a:tc>
                <a:extLst>
                  <a:ext uri="{0D108BD9-81ED-4DB2-BD59-A6C34878D82A}">
                    <a16:rowId xmlns:a16="http://schemas.microsoft.com/office/drawing/2014/main" xmlns="" val="10003"/>
                  </a:ext>
                </a:extLst>
              </a:tr>
            </a:tbl>
          </a:graphicData>
        </a:graphic>
      </p:graphicFrame>
      <p:pic>
        <p:nvPicPr>
          <p:cNvPr id="10" name="Picture 3" descr="Y:\Влад\2019\эскизы\зелёная.png"/>
          <p:cNvPicPr>
            <a:picLocks noChangeAspect="1" noChangeArrowheads="1"/>
          </p:cNvPicPr>
          <p:nvPr/>
        </p:nvPicPr>
        <p:blipFill>
          <a:blip r:embed="rId4" cstate="print"/>
          <a:srcRect t="10663" r="48323" b="76542"/>
          <a:stretch>
            <a:fillRect/>
          </a:stretch>
        </p:blipFill>
        <p:spPr bwMode="auto">
          <a:xfrm>
            <a:off x="1752600" y="0"/>
            <a:ext cx="8610600" cy="720080"/>
          </a:xfrm>
          <a:prstGeom prst="rect">
            <a:avLst/>
          </a:prstGeom>
          <a:noFill/>
        </p:spPr>
      </p:pic>
      <p:sp>
        <p:nvSpPr>
          <p:cNvPr id="11" name="Прямоугольник 10"/>
          <p:cNvSpPr/>
          <p:nvPr/>
        </p:nvSpPr>
        <p:spPr>
          <a:xfrm>
            <a:off x="1676400" y="228600"/>
            <a:ext cx="93726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Расходы бюджета на дополнительное образование за 2024 год составили 66 931,8 тыс.рублей</a:t>
            </a:r>
          </a:p>
        </p:txBody>
      </p:sp>
    </p:spTree>
    <p:extLst>
      <p:ext uri="{BB962C8B-B14F-4D97-AF65-F5344CB8AC3E}">
        <p14:creationId xmlns:p14="http://schemas.microsoft.com/office/powerpoint/2010/main" xmlns="" val="20485339"/>
      </p:ext>
    </p:extLst>
  </p:cSld>
  <p:clrMapOvr>
    <a:masterClrMapping/>
  </p:clrMapOvr>
  <p:transition spd="slow" advClick="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3" name="Picture 7" descr="иконка отдых png: 2 тыс изображений найдено в Яндекс Картинках"/>
          <p:cNvPicPr>
            <a:picLocks noChangeAspect="1" noChangeArrowheads="1"/>
          </p:cNvPicPr>
          <p:nvPr/>
        </p:nvPicPr>
        <p:blipFill>
          <a:blip r:embed="rId3" cstate="print"/>
          <a:srcRect/>
          <a:stretch>
            <a:fillRect/>
          </a:stretch>
        </p:blipFill>
        <p:spPr bwMode="auto">
          <a:xfrm>
            <a:off x="1371600" y="381000"/>
            <a:ext cx="648072" cy="648072"/>
          </a:xfrm>
          <a:prstGeom prst="rect">
            <a:avLst/>
          </a:prstGeom>
          <a:noFill/>
        </p:spPr>
      </p:pic>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graphicFrame>
        <p:nvGraphicFramePr>
          <p:cNvPr id="9" name="Таблица 8"/>
          <p:cNvGraphicFramePr>
            <a:graphicFrameLocks noGrp="1"/>
          </p:cNvGraphicFramePr>
          <p:nvPr>
            <p:extLst>
              <p:ext uri="{D42A27DB-BD31-4B8C-83A1-F6EECF244321}">
                <p14:modId xmlns:p14="http://schemas.microsoft.com/office/powerpoint/2010/main" xmlns="" val="2311327367"/>
              </p:ext>
            </p:extLst>
          </p:nvPr>
        </p:nvGraphicFramePr>
        <p:xfrm>
          <a:off x="2286000" y="1676400"/>
          <a:ext cx="8153400" cy="2226920"/>
        </p:xfrm>
        <a:graphic>
          <a:graphicData uri="http://schemas.openxmlformats.org/drawingml/2006/table">
            <a:tbl>
              <a:tblPr firstRow="1" bandRow="1">
                <a:tableStyleId>{5C22544A-7EE6-4342-B048-85BDC9FD1C3A}</a:tableStyleId>
              </a:tblPr>
              <a:tblGrid>
                <a:gridCol w="1405758">
                  <a:extLst>
                    <a:ext uri="{9D8B030D-6E8A-4147-A177-3AD203B41FA5}">
                      <a16:colId xmlns:a16="http://schemas.microsoft.com/office/drawing/2014/main" xmlns="" val="20000"/>
                    </a:ext>
                  </a:extLst>
                </a:gridCol>
                <a:gridCol w="6747642">
                  <a:extLst>
                    <a:ext uri="{9D8B030D-6E8A-4147-A177-3AD203B41FA5}">
                      <a16:colId xmlns:a16="http://schemas.microsoft.com/office/drawing/2014/main" xmlns="" val="20001"/>
                    </a:ext>
                  </a:extLst>
                </a:gridCol>
              </a:tblGrid>
              <a:tr h="489560">
                <a:tc>
                  <a:txBody>
                    <a:bodyPr/>
                    <a:lstStyle/>
                    <a:p>
                      <a:pPr algn="r"/>
                      <a:r>
                        <a:rPr lang="ru-RU" sz="1600" b="1" dirty="0">
                          <a:solidFill>
                            <a:schemeClr val="tx1"/>
                          </a:solidFill>
                          <a:latin typeface="Oswald" charset="-52"/>
                          <a:cs typeface="Times New Roman" pitchFamily="18" charset="0"/>
                        </a:rPr>
                        <a:t>17 470,2</a:t>
                      </a:r>
                    </a:p>
                  </a:txBody>
                  <a:tcPr>
                    <a:solidFill>
                      <a:schemeClr val="accent3">
                        <a:lumMod val="60000"/>
                        <a:lumOff val="4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Oswald" charset="-52"/>
                          <a:cs typeface="Times New Roman" pitchFamily="18" charset="0"/>
                        </a:rPr>
                        <a:t>Расходы на обеспечение деятельности (оказание услуг) </a:t>
                      </a:r>
                    </a:p>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Oswald" charset="-52"/>
                          <a:cs typeface="Times New Roman Cyr" panose="02020603050405020304" pitchFamily="18" charset="0"/>
                        </a:rPr>
                        <a:t>МАУ «Центр молодежных и гражданских инициатив» (МАУ МП «ЦМИГИ»)</a:t>
                      </a:r>
                      <a:endParaRPr lang="ru-RU" sz="1600" b="0" i="0" u="none" strike="noStrike" dirty="0">
                        <a:solidFill>
                          <a:schemeClr val="tx1"/>
                        </a:solidFill>
                        <a:effectLst/>
                        <a:latin typeface="Oswald" charset="-52"/>
                        <a:cs typeface="Times New Roman" pitchFamily="18" charset="0"/>
                      </a:endParaRPr>
                    </a:p>
                  </a:txBody>
                  <a:tcPr>
                    <a:solidFill>
                      <a:schemeClr val="accent3">
                        <a:lumMod val="60000"/>
                        <a:lumOff val="40000"/>
                      </a:schemeClr>
                    </a:solidFill>
                  </a:tcPr>
                </a:tc>
                <a:extLst>
                  <a:ext uri="{0D108BD9-81ED-4DB2-BD59-A6C34878D82A}">
                    <a16:rowId xmlns:a16="http://schemas.microsoft.com/office/drawing/2014/main" xmlns="" val="10003"/>
                  </a:ext>
                </a:extLst>
              </a:tr>
              <a:tr h="489560">
                <a:tc>
                  <a:txBody>
                    <a:bodyPr/>
                    <a:lstStyle/>
                    <a:p>
                      <a:pPr algn="r"/>
                      <a:r>
                        <a:rPr lang="ru-RU" sz="1600" b="1" dirty="0">
                          <a:solidFill>
                            <a:schemeClr val="tx1"/>
                          </a:solidFill>
                          <a:latin typeface="Oswald" charset="-52"/>
                          <a:cs typeface="Times New Roman" pitchFamily="18" charset="0"/>
                        </a:rPr>
                        <a:t>200,0</a:t>
                      </a:r>
                    </a:p>
                  </a:txBody>
                  <a:tcPr>
                    <a:solidFill>
                      <a:schemeClr val="accent3">
                        <a:lumMod val="40000"/>
                        <a:lumOff val="6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dirty="0">
                          <a:solidFill>
                            <a:schemeClr val="tx1"/>
                          </a:solidFill>
                          <a:latin typeface="Oswald" charset="-52"/>
                          <a:cs typeface="Times New Roman" pitchFamily="18" charset="0"/>
                        </a:rPr>
                        <a:t>Реализация наказов избирателей депутатам Думы Ханты-Мансийского автономного округа – </a:t>
                      </a:r>
                      <a:r>
                        <a:rPr lang="ru-RU" sz="1600" dirty="0" err="1">
                          <a:solidFill>
                            <a:schemeClr val="tx1"/>
                          </a:solidFill>
                          <a:latin typeface="Oswald" charset="-52"/>
                          <a:cs typeface="Times New Roman" pitchFamily="18" charset="0"/>
                        </a:rPr>
                        <a:t>Югры</a:t>
                      </a:r>
                      <a:r>
                        <a:rPr lang="ru-RU" sz="1600" dirty="0">
                          <a:solidFill>
                            <a:schemeClr val="tx1"/>
                          </a:solidFill>
                          <a:latin typeface="Oswald" charset="-52"/>
                          <a:cs typeface="Times New Roman" pitchFamily="18" charset="0"/>
                        </a:rPr>
                        <a:t> (приобретение интерактивной панели) </a:t>
                      </a:r>
                      <a:endParaRPr lang="ru-RU" sz="1600" b="0" i="0" u="none" strike="noStrike" dirty="0">
                        <a:solidFill>
                          <a:schemeClr val="tx1"/>
                        </a:solidFill>
                        <a:effectLst/>
                        <a:latin typeface="Oswald" charset="-52"/>
                        <a:cs typeface="Times New Roman" pitchFamily="18" charset="0"/>
                      </a:endParaRPr>
                    </a:p>
                  </a:txBody>
                  <a:tcPr>
                    <a:solidFill>
                      <a:schemeClr val="accent3">
                        <a:lumMod val="40000"/>
                        <a:lumOff val="60000"/>
                      </a:schemeClr>
                    </a:solidFill>
                  </a:tcPr>
                </a:tc>
                <a:extLst>
                  <a:ext uri="{0D108BD9-81ED-4DB2-BD59-A6C34878D82A}">
                    <a16:rowId xmlns:a16="http://schemas.microsoft.com/office/drawing/2014/main" xmlns="" val="10001"/>
                  </a:ext>
                </a:extLst>
              </a:tr>
              <a:tr h="489560">
                <a:tc>
                  <a:txBody>
                    <a:bodyPr/>
                    <a:lstStyle/>
                    <a:p>
                      <a:pPr algn="r"/>
                      <a:r>
                        <a:rPr lang="ru-RU" sz="1600" b="1" dirty="0">
                          <a:solidFill>
                            <a:schemeClr val="tx1"/>
                          </a:solidFill>
                          <a:latin typeface="Oswald" charset="-52"/>
                          <a:cs typeface="Times New Roman" pitchFamily="18" charset="0"/>
                        </a:rPr>
                        <a:t>691,0</a:t>
                      </a:r>
                    </a:p>
                  </a:txBody>
                  <a:tcPr>
                    <a:solidFill>
                      <a:schemeClr val="accent3">
                        <a:lumMod val="20000"/>
                        <a:lumOff val="8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i="0" u="none" strike="noStrike" dirty="0">
                          <a:solidFill>
                            <a:schemeClr val="tx1"/>
                          </a:solidFill>
                          <a:effectLst/>
                          <a:latin typeface="Oswald" charset="-52"/>
                          <a:cs typeface="Times New Roman" pitchFamily="18" charset="0"/>
                        </a:rPr>
                        <a:t>Организация деятельности молодежных трудовых отрядов</a:t>
                      </a:r>
                    </a:p>
                  </a:txBody>
                  <a:tcPr>
                    <a:solidFill>
                      <a:schemeClr val="accent3">
                        <a:lumMod val="20000"/>
                        <a:lumOff val="80000"/>
                      </a:schemeClr>
                    </a:solidFill>
                  </a:tcPr>
                </a:tc>
                <a:extLst>
                  <a:ext uri="{0D108BD9-81ED-4DB2-BD59-A6C34878D82A}">
                    <a16:rowId xmlns:a16="http://schemas.microsoft.com/office/drawing/2014/main" xmlns="" val="10002"/>
                  </a:ext>
                </a:extLst>
              </a:tr>
              <a:tr h="489560">
                <a:tc>
                  <a:txBody>
                    <a:bodyPr/>
                    <a:lstStyle/>
                    <a:p>
                      <a:pPr algn="r"/>
                      <a:r>
                        <a:rPr lang="ru-RU" sz="1600" b="1" dirty="0">
                          <a:solidFill>
                            <a:schemeClr val="tx1"/>
                          </a:solidFill>
                          <a:latin typeface="Oswald" charset="-52"/>
                          <a:cs typeface="Times New Roman" pitchFamily="18" charset="0"/>
                        </a:rPr>
                        <a:t>920,7</a:t>
                      </a:r>
                    </a:p>
                  </a:txBody>
                  <a:tcPr>
                    <a:solidFill>
                      <a:schemeClr val="bg1">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dirty="0">
                          <a:solidFill>
                            <a:schemeClr val="tx1"/>
                          </a:solidFill>
                          <a:latin typeface="Oswald" charset="-52"/>
                          <a:cs typeface="Times New Roman" pitchFamily="18" charset="0"/>
                        </a:rPr>
                        <a:t>Расходы на проведение мероприятий муниципальной программы </a:t>
                      </a:r>
                    </a:p>
                    <a:p>
                      <a:pPr marL="0" marR="0" lvl="0" indent="0" algn="l" defTabSz="914400" rtl="0" eaLnBrk="1" fontAlgn="b" latinLnBrk="0" hangingPunct="1">
                        <a:lnSpc>
                          <a:spcPct val="100000"/>
                        </a:lnSpc>
                        <a:spcBef>
                          <a:spcPts val="0"/>
                        </a:spcBef>
                        <a:spcAft>
                          <a:spcPts val="0"/>
                        </a:spcAft>
                        <a:buClrTx/>
                        <a:buSzTx/>
                        <a:buFontTx/>
                        <a:buNone/>
                        <a:tabLst/>
                        <a:defRPr/>
                      </a:pPr>
                      <a:endParaRPr lang="ru-RU" sz="1600" b="0" i="0" u="none" strike="noStrike" dirty="0">
                        <a:solidFill>
                          <a:schemeClr val="tx1"/>
                        </a:solidFill>
                        <a:effectLst/>
                        <a:latin typeface="Oswald" charset="-52"/>
                        <a:cs typeface="Times New Roman" pitchFamily="18" charset="0"/>
                      </a:endParaRPr>
                    </a:p>
                  </a:txBody>
                  <a:tcPr>
                    <a:solidFill>
                      <a:schemeClr val="bg1">
                        <a:lumMod val="95000"/>
                      </a:schemeClr>
                    </a:solidFill>
                  </a:tcPr>
                </a:tc>
                <a:extLst>
                  <a:ext uri="{0D108BD9-81ED-4DB2-BD59-A6C34878D82A}">
                    <a16:rowId xmlns:a16="http://schemas.microsoft.com/office/drawing/2014/main" xmlns="" val="3567417255"/>
                  </a:ext>
                </a:extLst>
              </a:tr>
            </a:tbl>
          </a:graphicData>
        </a:graphic>
      </p:graphicFrame>
      <p:sp>
        <p:nvSpPr>
          <p:cNvPr id="70660" name="AutoShape 4" descr="Молодежь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0661" name="Picture 5" descr="\\adms4\home1$\SchepelinaSE\Desktop\2624906.png"/>
          <p:cNvPicPr>
            <a:picLocks noChangeAspect="1" noChangeArrowheads="1"/>
          </p:cNvPicPr>
          <p:nvPr/>
        </p:nvPicPr>
        <p:blipFill>
          <a:blip r:embed="rId4" cstate="print"/>
          <a:srcRect/>
          <a:stretch>
            <a:fillRect/>
          </a:stretch>
        </p:blipFill>
        <p:spPr bwMode="auto">
          <a:xfrm>
            <a:off x="1219200" y="228600"/>
            <a:ext cx="585143" cy="585143"/>
          </a:xfrm>
          <a:prstGeom prst="rect">
            <a:avLst/>
          </a:prstGeom>
          <a:noFill/>
        </p:spPr>
      </p:pic>
      <p:pic>
        <p:nvPicPr>
          <p:cNvPr id="43010" name="Picture 2" descr="Детский мусульманский лагерь — АВН ТУР"/>
          <p:cNvPicPr>
            <a:picLocks noChangeAspect="1" noChangeArrowheads="1"/>
          </p:cNvPicPr>
          <p:nvPr/>
        </p:nvPicPr>
        <p:blipFill>
          <a:blip r:embed="rId5" cstate="print"/>
          <a:srcRect/>
          <a:stretch>
            <a:fillRect/>
          </a:stretch>
        </p:blipFill>
        <p:spPr bwMode="auto">
          <a:xfrm>
            <a:off x="381000" y="4191000"/>
            <a:ext cx="3520000" cy="2133600"/>
          </a:xfrm>
          <a:prstGeom prst="rect">
            <a:avLst/>
          </a:prstGeom>
          <a:noFill/>
        </p:spPr>
      </p:pic>
      <p:pic>
        <p:nvPicPr>
          <p:cNvPr id="43012" name="Picture 4" descr="Семейный подряд, или Бум близнецов в трудовых отрядах Урая / Наши города"/>
          <p:cNvPicPr>
            <a:picLocks noChangeAspect="1" noChangeArrowheads="1"/>
          </p:cNvPicPr>
          <p:nvPr/>
        </p:nvPicPr>
        <p:blipFill>
          <a:blip r:embed="rId6" cstate="print"/>
          <a:srcRect/>
          <a:stretch>
            <a:fillRect/>
          </a:stretch>
        </p:blipFill>
        <p:spPr bwMode="auto">
          <a:xfrm>
            <a:off x="8839200" y="4191000"/>
            <a:ext cx="3029404" cy="2133600"/>
          </a:xfrm>
          <a:prstGeom prst="rect">
            <a:avLst/>
          </a:prstGeom>
          <a:noFill/>
        </p:spPr>
      </p:pic>
      <p:pic>
        <p:nvPicPr>
          <p:cNvPr id="43014" name="Picture 6" descr="Старт трудового лета в Урае / Наши города"/>
          <p:cNvPicPr>
            <a:picLocks noChangeAspect="1" noChangeArrowheads="1"/>
          </p:cNvPicPr>
          <p:nvPr/>
        </p:nvPicPr>
        <p:blipFill>
          <a:blip r:embed="rId7" cstate="print"/>
          <a:srcRect/>
          <a:stretch>
            <a:fillRect/>
          </a:stretch>
        </p:blipFill>
        <p:spPr bwMode="auto">
          <a:xfrm>
            <a:off x="4419600" y="4191000"/>
            <a:ext cx="3299887" cy="2119800"/>
          </a:xfrm>
          <a:prstGeom prst="rect">
            <a:avLst/>
          </a:prstGeom>
          <a:noFill/>
        </p:spPr>
      </p:pic>
      <p:pic>
        <p:nvPicPr>
          <p:cNvPr id="14" name="Picture 3" descr="Y:\Влад\2019\эскизы\зелёная.png"/>
          <p:cNvPicPr>
            <a:picLocks noChangeAspect="1" noChangeArrowheads="1"/>
          </p:cNvPicPr>
          <p:nvPr/>
        </p:nvPicPr>
        <p:blipFill>
          <a:blip r:embed="rId8" cstate="print"/>
          <a:srcRect t="10663" r="48323" b="76542"/>
          <a:stretch>
            <a:fillRect/>
          </a:stretch>
        </p:blipFill>
        <p:spPr bwMode="auto">
          <a:xfrm>
            <a:off x="2286000" y="228600"/>
            <a:ext cx="8229600" cy="720080"/>
          </a:xfrm>
          <a:prstGeom prst="rect">
            <a:avLst/>
          </a:prstGeom>
          <a:noFill/>
        </p:spPr>
      </p:pic>
      <p:sp>
        <p:nvSpPr>
          <p:cNvPr id="15" name="Прямоугольник 14"/>
          <p:cNvSpPr/>
          <p:nvPr/>
        </p:nvSpPr>
        <p:spPr>
          <a:xfrm>
            <a:off x="2286000" y="381000"/>
            <a:ext cx="81534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Расходы бюджета на молодежную политику за 2024 год составили 19 281,9 тыс.рублей  </a:t>
            </a:r>
          </a:p>
        </p:txBody>
      </p:sp>
    </p:spTree>
    <p:extLst>
      <p:ext uri="{BB962C8B-B14F-4D97-AF65-F5344CB8AC3E}">
        <p14:creationId xmlns:p14="http://schemas.microsoft.com/office/powerpoint/2010/main" xmlns="" val="2235742704"/>
      </p:ext>
    </p:extLst>
  </p:cSld>
  <p:clrMapOvr>
    <a:masterClrMapping/>
  </p:clrMapOvr>
  <p:transition spd="slow" advClick="0"/>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990600" y="0"/>
            <a:ext cx="8915400" cy="720080"/>
          </a:xfrm>
          <a:prstGeom prst="rect">
            <a:avLst/>
          </a:prstGeom>
          <a:noFill/>
        </p:spPr>
      </p:pic>
      <p:sp>
        <p:nvSpPr>
          <p:cNvPr id="2" name="Прямоугольник 1">
            <a:extLst>
              <a:ext uri="{FF2B5EF4-FFF2-40B4-BE49-F238E27FC236}">
                <a16:creationId xmlns:a16="http://schemas.microsoft.com/office/drawing/2014/main" xmlns="" id="{E55CC1CF-ABEA-402A-AF41-750302571190}"/>
              </a:ext>
            </a:extLst>
          </p:cNvPr>
          <p:cNvSpPr/>
          <p:nvPr/>
        </p:nvSpPr>
        <p:spPr>
          <a:xfrm>
            <a:off x="990600" y="228600"/>
            <a:ext cx="7547664" cy="369332"/>
          </a:xfrm>
          <a:prstGeom prst="rect">
            <a:avLst/>
          </a:prstGeom>
        </p:spPr>
        <p:txBody>
          <a:bodyPr wrap="square">
            <a:spAutoFit/>
          </a:bodyPr>
          <a:lstStyle/>
          <a:p>
            <a:pPr fontAlgn="b"/>
            <a:r>
              <a:rPr lang="ru-RU" dirty="0">
                <a:solidFill>
                  <a:schemeClr val="bg1"/>
                </a:solidFill>
                <a:latin typeface="Oswald" panose="020B0604020202020204" charset="-52"/>
                <a:cs typeface="Times New Roman" panose="02020603050405020304" pitchFamily="18" charset="0"/>
              </a:rPr>
              <a:t>Муниципальная программа «Культура города </a:t>
            </a:r>
            <a:r>
              <a:rPr lang="ru-RU" dirty="0" err="1">
                <a:solidFill>
                  <a:schemeClr val="bg1"/>
                </a:solidFill>
                <a:latin typeface="Oswald" panose="020B0604020202020204" charset="-52"/>
                <a:cs typeface="Times New Roman" panose="02020603050405020304" pitchFamily="18" charset="0"/>
              </a:rPr>
              <a:t>Урай</a:t>
            </a:r>
            <a:r>
              <a:rPr lang="ru-RU" dirty="0">
                <a:solidFill>
                  <a:schemeClr val="bg1"/>
                </a:solidFill>
                <a:latin typeface="Oswald" panose="020B0604020202020204" charset="-52"/>
                <a:cs typeface="Times New Roman" panose="02020603050405020304" pitchFamily="18" charset="0"/>
              </a:rPr>
              <a:t>»</a:t>
            </a:r>
          </a:p>
        </p:txBody>
      </p:sp>
      <p:graphicFrame>
        <p:nvGraphicFramePr>
          <p:cNvPr id="14" name="Таблица 13">
            <a:extLst>
              <a:ext uri="{FF2B5EF4-FFF2-40B4-BE49-F238E27FC236}">
                <a16:creationId xmlns:a16="http://schemas.microsoft.com/office/drawing/2014/main" xmlns="" id="{975599B9-5395-4E95-8399-F88A0F8159E1}"/>
              </a:ext>
            </a:extLst>
          </p:cNvPr>
          <p:cNvGraphicFramePr>
            <a:graphicFrameLocks noGrp="1"/>
          </p:cNvGraphicFramePr>
          <p:nvPr>
            <p:extLst>
              <p:ext uri="{D42A27DB-BD31-4B8C-83A1-F6EECF244321}">
                <p14:modId xmlns:p14="http://schemas.microsoft.com/office/powerpoint/2010/main" xmlns="" val="1316547013"/>
              </p:ext>
            </p:extLst>
          </p:nvPr>
        </p:nvGraphicFramePr>
        <p:xfrm>
          <a:off x="1905000" y="2057400"/>
          <a:ext cx="8640960" cy="4464805"/>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xmlns="" val="20000"/>
                    </a:ext>
                  </a:extLst>
                </a:gridCol>
                <a:gridCol w="7272808">
                  <a:extLst>
                    <a:ext uri="{9D8B030D-6E8A-4147-A177-3AD203B41FA5}">
                      <a16:colId xmlns:a16="http://schemas.microsoft.com/office/drawing/2014/main" xmlns="" val="20001"/>
                    </a:ext>
                  </a:extLst>
                </a:gridCol>
              </a:tblGrid>
              <a:tr h="721713">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Oswald" panose="020B0604020202020204"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Oswald" panose="020B0604020202020204" charset="-52"/>
                          <a:cs typeface="Times New Roman" pitchFamily="18" charset="0"/>
                        </a:rPr>
                        <a:t>309 312,3 </a:t>
                      </a:r>
                      <a:r>
                        <a:rPr lang="ru-RU" sz="1800" b="1" dirty="0" err="1">
                          <a:solidFill>
                            <a:srgbClr val="000000"/>
                          </a:solidFill>
                          <a:latin typeface="Oswald" panose="020B0604020202020204" charset="-52"/>
                          <a:cs typeface="Times New Roman" pitchFamily="18" charset="0"/>
                        </a:rPr>
                        <a:t>тыс.рублей</a:t>
                      </a:r>
                      <a:r>
                        <a:rPr lang="ru-RU" sz="1800" b="1" dirty="0">
                          <a:solidFill>
                            <a:srgbClr val="000000"/>
                          </a:solidFill>
                          <a:latin typeface="Oswald" panose="020B0604020202020204" charset="-52"/>
                          <a:cs typeface="Times New Roman" pitchFamily="18" charset="0"/>
                        </a:rPr>
                        <a:t>, </a:t>
                      </a:r>
                      <a:r>
                        <a:rPr lang="ru-RU" sz="1400" b="1" dirty="0">
                          <a:solidFill>
                            <a:srgbClr val="000000"/>
                          </a:solidFill>
                          <a:latin typeface="Oswald" panose="020B0604020202020204" charset="-52"/>
                          <a:cs typeface="Times New Roman" pitchFamily="18" charset="0"/>
                        </a:rPr>
                        <a:t>в том числе:</a:t>
                      </a:r>
                      <a:endParaRPr lang="ru-RU" dirty="0">
                        <a:latin typeface="Oswald" panose="020B0604020202020204" charset="-52"/>
                        <a:cs typeface="Times New Roman"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513681">
                <a:tc>
                  <a:txBody>
                    <a:bodyPr/>
                    <a:lstStyle/>
                    <a:p>
                      <a:pPr algn="r"/>
                      <a:r>
                        <a:rPr lang="ru-RU" sz="1600" b="1" dirty="0">
                          <a:latin typeface="Oswald" panose="020B0604020202020204" charset="-52"/>
                          <a:cs typeface="Times New Roman" pitchFamily="18" charset="0"/>
                        </a:rPr>
                        <a:t>203 428,4</a:t>
                      </a:r>
                    </a:p>
                  </a:txBody>
                  <a:tcPr>
                    <a:solidFill>
                      <a:schemeClr val="accent3">
                        <a:lumMod val="40000"/>
                        <a:lumOff val="60000"/>
                      </a:schemeClr>
                    </a:solidFill>
                  </a:tcPr>
                </a:tc>
                <a:tc>
                  <a:txBody>
                    <a:bodyPr/>
                    <a:lstStyle/>
                    <a:p>
                      <a:r>
                        <a:rPr lang="ru-RU" sz="1600" b="0" dirty="0">
                          <a:solidFill>
                            <a:schemeClr val="tx1"/>
                          </a:solidFill>
                          <a:latin typeface="Oswald" panose="020B0604020202020204" charset="-52"/>
                          <a:cs typeface="Times New Roman" pitchFamily="18" charset="0"/>
                        </a:rPr>
                        <a:t>Расходы на обеспечение деятельности (оказание услуг) </a:t>
                      </a:r>
                      <a:r>
                        <a:rPr lang="ru-RU" sz="1600" b="0" i="0" dirty="0">
                          <a:solidFill>
                            <a:schemeClr val="tx1"/>
                          </a:solidFill>
                          <a:latin typeface="Oswald" panose="020B0604020202020204" charset="-52"/>
                          <a:cs typeface="Times New Roman" pitchFamily="18" charset="0"/>
                        </a:rPr>
                        <a:t>МАУ «Культура» </a:t>
                      </a:r>
                      <a:endParaRPr lang="ru-RU" sz="1600" dirty="0">
                        <a:latin typeface="Oswald" panose="020B0604020202020204" charset="-52"/>
                        <a:cs typeface="Times New Roman" pitchFamily="18" charset="0"/>
                      </a:endParaRPr>
                    </a:p>
                  </a:txBody>
                  <a:tcPr>
                    <a:solidFill>
                      <a:schemeClr val="accent3">
                        <a:lumMod val="40000"/>
                        <a:lumOff val="60000"/>
                      </a:schemeClr>
                    </a:solidFill>
                  </a:tcPr>
                </a:tc>
                <a:extLst>
                  <a:ext uri="{0D108BD9-81ED-4DB2-BD59-A6C34878D82A}">
                    <a16:rowId xmlns:a16="http://schemas.microsoft.com/office/drawing/2014/main" xmlns="" val="10001"/>
                  </a:ext>
                </a:extLst>
              </a:tr>
              <a:tr h="506695">
                <a:tc>
                  <a:txBody>
                    <a:bodyPr/>
                    <a:lstStyle/>
                    <a:p>
                      <a:pPr algn="r"/>
                      <a:r>
                        <a:rPr lang="ru-RU" sz="1600" b="1" dirty="0">
                          <a:latin typeface="Oswald" panose="020B0604020202020204" charset="-52"/>
                          <a:cs typeface="Times New Roman" pitchFamily="18" charset="0"/>
                        </a:rPr>
                        <a:t>99 799,8</a:t>
                      </a:r>
                    </a:p>
                  </a:txBody>
                  <a:tcPr>
                    <a:solidFill>
                      <a:schemeClr val="bg1">
                        <a:lumMod val="95000"/>
                      </a:schemeClr>
                    </a:solidFill>
                  </a:tcPr>
                </a:tc>
                <a:tc>
                  <a:txBody>
                    <a:bodyPr/>
                    <a:lstStyle/>
                    <a:p>
                      <a:r>
                        <a:rPr lang="ru-RU" sz="1600" b="0" dirty="0">
                          <a:solidFill>
                            <a:schemeClr val="tx1"/>
                          </a:solidFill>
                          <a:latin typeface="Oswald" panose="020B0604020202020204" charset="-52"/>
                          <a:cs typeface="Times New Roman" pitchFamily="18" charset="0"/>
                        </a:rPr>
                        <a:t>Расходы на обеспечение деятельности (оказание услуг) </a:t>
                      </a:r>
                      <a:r>
                        <a:rPr lang="ru-RU" sz="1600" b="0" i="0" dirty="0">
                          <a:solidFill>
                            <a:schemeClr val="tx1"/>
                          </a:solidFill>
                          <a:latin typeface="Oswald" panose="020B0604020202020204" charset="-52"/>
                          <a:cs typeface="Times New Roman" pitchFamily="18" charset="0"/>
                        </a:rPr>
                        <a:t>МАУ «Детская школа искусств» </a:t>
                      </a:r>
                      <a:endParaRPr lang="ru-RU" sz="1600" dirty="0">
                        <a:latin typeface="Oswald" panose="020B0604020202020204" charset="-52"/>
                        <a:cs typeface="Times New Roman" pitchFamily="18" charset="0"/>
                      </a:endParaRPr>
                    </a:p>
                  </a:txBody>
                  <a:tcPr>
                    <a:solidFill>
                      <a:schemeClr val="bg1">
                        <a:lumMod val="95000"/>
                      </a:schemeClr>
                    </a:solidFill>
                  </a:tcPr>
                </a:tc>
                <a:extLst>
                  <a:ext uri="{0D108BD9-81ED-4DB2-BD59-A6C34878D82A}">
                    <a16:rowId xmlns:a16="http://schemas.microsoft.com/office/drawing/2014/main" xmlns="" val="10002"/>
                  </a:ext>
                </a:extLst>
              </a:tr>
              <a:tr h="573008">
                <a:tc>
                  <a:txBody>
                    <a:bodyPr/>
                    <a:lstStyle/>
                    <a:p>
                      <a:pPr algn="r"/>
                      <a:r>
                        <a:rPr lang="ru-RU" sz="1600" b="1" dirty="0">
                          <a:latin typeface="Oswald" panose="020B0604020202020204" charset="-52"/>
                          <a:cs typeface="Times New Roman" pitchFamily="18" charset="0"/>
                        </a:rPr>
                        <a:t>632,5</a:t>
                      </a:r>
                    </a:p>
                  </a:txBody>
                  <a:tcPr>
                    <a:solidFill>
                      <a:schemeClr val="accent3">
                        <a:lumMod val="40000"/>
                        <a:lumOff val="60000"/>
                      </a:schemeClr>
                    </a:solidFill>
                  </a:tcPr>
                </a:tc>
                <a:tc>
                  <a:txBody>
                    <a:bodyPr/>
                    <a:lstStyle/>
                    <a:p>
                      <a:r>
                        <a:rPr lang="ru-RU" sz="1600" b="0" i="0" u="none" strike="noStrike" dirty="0">
                          <a:solidFill>
                            <a:schemeClr val="tx1"/>
                          </a:solidFill>
                          <a:effectLst/>
                          <a:latin typeface="Oswald" panose="020B0604020202020204" charset="-52"/>
                          <a:cs typeface="Times New Roman" pitchFamily="18" charset="0"/>
                        </a:rPr>
                        <a:t>На развитие сферы культуры, государственную поддержку отрасли культуры </a:t>
                      </a:r>
                      <a:endParaRPr lang="ru-RU" sz="1600" dirty="0">
                        <a:latin typeface="Oswald" panose="020B0604020202020204" charset="-52"/>
                        <a:cs typeface="Times New Roman" pitchFamily="18" charset="0"/>
                      </a:endParaRPr>
                    </a:p>
                  </a:txBody>
                  <a:tcPr>
                    <a:solidFill>
                      <a:schemeClr val="accent3">
                        <a:lumMod val="40000"/>
                        <a:lumOff val="60000"/>
                      </a:schemeClr>
                    </a:solidFill>
                  </a:tcPr>
                </a:tc>
                <a:extLst>
                  <a:ext uri="{0D108BD9-81ED-4DB2-BD59-A6C34878D82A}">
                    <a16:rowId xmlns:a16="http://schemas.microsoft.com/office/drawing/2014/main" xmlns="" val="10003"/>
                  </a:ext>
                </a:extLst>
              </a:tr>
              <a:tr h="432048">
                <a:tc>
                  <a:txBody>
                    <a:bodyPr/>
                    <a:lstStyle/>
                    <a:p>
                      <a:pPr algn="r"/>
                      <a:r>
                        <a:rPr lang="ru-RU" sz="1600" b="1" dirty="0">
                          <a:latin typeface="Oswald" panose="020B0604020202020204" charset="-52"/>
                          <a:cs typeface="Times New Roman" pitchFamily="18" charset="0"/>
                        </a:rPr>
                        <a:t>4 294,6</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Oswald" panose="020B0604020202020204" charset="-52"/>
                          <a:cs typeface="Times New Roman" pitchFamily="18" charset="0"/>
                        </a:rPr>
                        <a:t>Расходы на проведение мероприятий муниципальной программы (проведение общегородских праздничных мероприятий) </a:t>
                      </a:r>
                    </a:p>
                  </a:txBody>
                  <a:tcPr>
                    <a:solidFill>
                      <a:schemeClr val="bg1">
                        <a:lumMod val="95000"/>
                      </a:schemeClr>
                    </a:solidFill>
                  </a:tcPr>
                </a:tc>
                <a:extLst>
                  <a:ext uri="{0D108BD9-81ED-4DB2-BD59-A6C34878D82A}">
                    <a16:rowId xmlns:a16="http://schemas.microsoft.com/office/drawing/2014/main" xmlns="" val="10006"/>
                  </a:ext>
                </a:extLst>
              </a:tr>
              <a:tr h="564748">
                <a:tc>
                  <a:txBody>
                    <a:bodyPr/>
                    <a:lstStyle/>
                    <a:p>
                      <a:pPr algn="r"/>
                      <a:r>
                        <a:rPr lang="ru-RU" sz="1600" b="1" dirty="0">
                          <a:latin typeface="Oswald" panose="020B0604020202020204" charset="-52"/>
                          <a:cs typeface="Times New Roman" pitchFamily="18" charset="0"/>
                        </a:rPr>
                        <a:t>957,0</a:t>
                      </a:r>
                    </a:p>
                  </a:txBody>
                  <a:tcPr>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Oswald" panose="020B0604020202020204" charset="-52"/>
                          <a:cs typeface="Times New Roman" pitchFamily="18" charset="0"/>
                        </a:rPr>
                        <a:t>Реализация наказов избирателей депутатам Думы Ханты-Мансийского автономного округа – Югры </a:t>
                      </a:r>
                      <a:r>
                        <a:rPr lang="ru-RU" sz="1400" dirty="0">
                          <a:latin typeface="Oswald" panose="020B0604020202020204" charset="-52"/>
                          <a:cs typeface="Times New Roman" pitchFamily="18" charset="0"/>
                        </a:rPr>
                        <a:t>(приобретение сценических костюмов, звукового оборудования для культурно-досугового центра «Нефтяник», организация и проведение фестивалей и конкурсов в КЦК «Юность </a:t>
                      </a:r>
                      <a:r>
                        <a:rPr lang="ru-RU" sz="1400" dirty="0" err="1">
                          <a:latin typeface="Oswald" panose="020B0604020202020204" charset="-52"/>
                          <a:cs typeface="Times New Roman" pitchFamily="18" charset="0"/>
                        </a:rPr>
                        <a:t>Шаима</a:t>
                      </a:r>
                      <a:r>
                        <a:rPr lang="ru-RU" sz="1400" dirty="0">
                          <a:latin typeface="Oswald" panose="020B0604020202020204" charset="-52"/>
                          <a:cs typeface="Times New Roman" pitchFamily="18" charset="0"/>
                        </a:rPr>
                        <a:t>», мебель для КЦК «Нефтяник»)</a:t>
                      </a:r>
                    </a:p>
                  </a:txBody>
                  <a:tcPr>
                    <a:solidFill>
                      <a:schemeClr val="accent3">
                        <a:lumMod val="40000"/>
                        <a:lumOff val="60000"/>
                      </a:schemeClr>
                    </a:solidFill>
                  </a:tcPr>
                </a:tc>
                <a:extLst>
                  <a:ext uri="{0D108BD9-81ED-4DB2-BD59-A6C34878D82A}">
                    <a16:rowId xmlns:a16="http://schemas.microsoft.com/office/drawing/2014/main" xmlns="" val="10007"/>
                  </a:ext>
                </a:extLst>
              </a:tr>
              <a:tr h="564748">
                <a:tc>
                  <a:txBody>
                    <a:bodyPr/>
                    <a:lstStyle/>
                    <a:p>
                      <a:pPr algn="r"/>
                      <a:r>
                        <a:rPr lang="ru-RU" sz="1600" b="1" dirty="0">
                          <a:latin typeface="Oswald" panose="020B0604020202020204" charset="-52"/>
                          <a:cs typeface="Times New Roman" pitchFamily="18" charset="0"/>
                        </a:rPr>
                        <a:t>200,0</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Oswald" panose="020B0604020202020204" charset="-52"/>
                          <a:cs typeface="Times New Roman" pitchFamily="18" charset="0"/>
                        </a:rPr>
                        <a:t>Реализация наказов избирателей депутатам Думы города </a:t>
                      </a:r>
                      <a:r>
                        <a:rPr lang="ru-RU" sz="1600" dirty="0" err="1">
                          <a:latin typeface="Oswald" panose="020B0604020202020204" charset="-52"/>
                          <a:cs typeface="Times New Roman" pitchFamily="18" charset="0"/>
                        </a:rPr>
                        <a:t>Урай</a:t>
                      </a:r>
                      <a:r>
                        <a:rPr lang="ru-RU" sz="1400" dirty="0">
                          <a:latin typeface="Oswald" panose="020B0604020202020204" charset="-52"/>
                          <a:cs typeface="Times New Roman" pitchFamily="18" charset="0"/>
                        </a:rPr>
                        <a:t> (п</a:t>
                      </a:r>
                      <a:r>
                        <a:rPr lang="ru-RU" sz="1400" b="0" i="0" u="none" strike="noStrike" baseline="0" dirty="0">
                          <a:solidFill>
                            <a:schemeClr val="dk1"/>
                          </a:solidFill>
                          <a:latin typeface="Oswald" panose="020B0604020202020204" charset="-52"/>
                          <a:ea typeface="+mn-ea"/>
                          <a:cs typeface="+mn-cs"/>
                        </a:rPr>
                        <a:t>риобретен генератор пены и пенного концентрата для проведения детских и молодёжных мероприятий, наградная атрибутика)</a:t>
                      </a:r>
                      <a:endParaRPr lang="ru-RU" sz="1400" dirty="0">
                        <a:latin typeface="Oswald" panose="020B0604020202020204" charset="-52"/>
                        <a:cs typeface="Times New Roman" pitchFamily="18" charset="0"/>
                      </a:endParaRPr>
                    </a:p>
                  </a:txBody>
                  <a:tcPr>
                    <a:solidFill>
                      <a:schemeClr val="bg1">
                        <a:lumMod val="95000"/>
                      </a:schemeClr>
                    </a:solidFill>
                  </a:tcPr>
                </a:tc>
                <a:extLst>
                  <a:ext uri="{0D108BD9-81ED-4DB2-BD59-A6C34878D82A}">
                    <a16:rowId xmlns:a16="http://schemas.microsoft.com/office/drawing/2014/main" xmlns="" val="1008651142"/>
                  </a:ext>
                </a:extLst>
              </a:tr>
            </a:tbl>
          </a:graphicData>
        </a:graphic>
      </p:graphicFrame>
      <p:sp>
        <p:nvSpPr>
          <p:cNvPr id="15" name="Прямоугольник 14">
            <a:extLst>
              <a:ext uri="{FF2B5EF4-FFF2-40B4-BE49-F238E27FC236}">
                <a16:creationId xmlns:a16="http://schemas.microsoft.com/office/drawing/2014/main" xmlns="" id="{A8B5E3D2-6816-491B-81EB-7A99C1EA92FB}"/>
              </a:ext>
            </a:extLst>
          </p:cNvPr>
          <p:cNvSpPr/>
          <p:nvPr/>
        </p:nvSpPr>
        <p:spPr>
          <a:xfrm>
            <a:off x="1157653" y="969975"/>
            <a:ext cx="3456384" cy="738664"/>
          </a:xfrm>
          <a:prstGeom prst="rect">
            <a:avLst/>
          </a:prstGeom>
        </p:spPr>
        <p:txBody>
          <a:bodyPr wrap="square">
            <a:spAutoFit/>
          </a:bodyPr>
          <a:lstStyle/>
          <a:p>
            <a:r>
              <a:rPr lang="ru-RU" sz="1400" u="sng" dirty="0">
                <a:latin typeface="Oswald" panose="020B0604020202020204" charset="-52"/>
                <a:cs typeface="Arial" pitchFamily="34" charset="0"/>
              </a:rPr>
              <a:t>Ответственный исполнитель</a:t>
            </a:r>
            <a:r>
              <a:rPr lang="ru-RU" sz="1400" dirty="0">
                <a:latin typeface="Oswald" panose="020B0604020202020204" charset="-52"/>
                <a:cs typeface="Arial" pitchFamily="34" charset="0"/>
              </a:rPr>
              <a:t>  –  Управление по культуре и социальным вопросам администрации города Урай</a:t>
            </a:r>
          </a:p>
        </p:txBody>
      </p:sp>
      <p:sp>
        <p:nvSpPr>
          <p:cNvPr id="16" name="Прямоугольник 15">
            <a:extLst>
              <a:ext uri="{FF2B5EF4-FFF2-40B4-BE49-F238E27FC236}">
                <a16:creationId xmlns:a16="http://schemas.microsoft.com/office/drawing/2014/main" xmlns="" id="{E60E974F-1871-477E-9160-445682DBE237}"/>
              </a:ext>
            </a:extLst>
          </p:cNvPr>
          <p:cNvSpPr/>
          <p:nvPr/>
        </p:nvSpPr>
        <p:spPr>
          <a:xfrm>
            <a:off x="5334000" y="872024"/>
            <a:ext cx="5328592" cy="954107"/>
          </a:xfrm>
          <a:prstGeom prst="rect">
            <a:avLst/>
          </a:prstGeom>
        </p:spPr>
        <p:txBody>
          <a:bodyPr wrap="square">
            <a:spAutoFit/>
          </a:bodyPr>
          <a:lstStyle/>
          <a:p>
            <a:r>
              <a:rPr lang="ru-RU" sz="1400" u="sng" dirty="0">
                <a:latin typeface="Oswald" panose="020B0604020202020204" charset="-52"/>
              </a:rPr>
              <a:t>Цель:</a:t>
            </a:r>
            <a:r>
              <a:rPr lang="ru-RU" sz="1400" dirty="0">
                <a:latin typeface="Oswald" panose="020B0604020202020204" charset="-52"/>
              </a:rPr>
              <a:t> укрепление единого культурного пространства, создание комфортных условий и равных возможностей доступа населения к культурным ценностям, цифровым ресурсам,  самореализации и раскрытия таланта каждого жителя города Урай</a:t>
            </a:r>
          </a:p>
        </p:txBody>
      </p:sp>
      <p:pic>
        <p:nvPicPr>
          <p:cNvPr id="17" name="Picture 2" descr="Icono cultura png 4 » PNG Image">
            <a:extLst>
              <a:ext uri="{FF2B5EF4-FFF2-40B4-BE49-F238E27FC236}">
                <a16:creationId xmlns:a16="http://schemas.microsoft.com/office/drawing/2014/main" xmlns="" id="{80E078D0-157C-4F34-AEEB-E71BAA992A36}"/>
              </a:ext>
            </a:extLst>
          </p:cNvPr>
          <p:cNvPicPr>
            <a:picLocks noChangeAspect="1" noChangeArrowheads="1"/>
          </p:cNvPicPr>
          <p:nvPr/>
        </p:nvPicPr>
        <p:blipFill>
          <a:blip r:embed="rId4" cstate="print"/>
          <a:srcRect/>
          <a:stretch>
            <a:fillRect/>
          </a:stretch>
        </p:blipFill>
        <p:spPr bwMode="auto">
          <a:xfrm>
            <a:off x="152400" y="152400"/>
            <a:ext cx="668465" cy="574548"/>
          </a:xfrm>
          <a:prstGeom prst="rect">
            <a:avLst/>
          </a:prstGeom>
          <a:noFill/>
        </p:spPr>
      </p:pic>
    </p:spTree>
    <p:extLst>
      <p:ext uri="{BB962C8B-B14F-4D97-AF65-F5344CB8AC3E}">
        <p14:creationId xmlns:p14="http://schemas.microsoft.com/office/powerpoint/2010/main" xmlns="" val="28954361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1984375" y="1023878"/>
            <a:ext cx="7920880" cy="369332"/>
          </a:xfrm>
          <a:prstGeom prst="rect">
            <a:avLst/>
          </a:prstGeom>
          <a:solidFill>
            <a:schemeClr val="accent3">
              <a:lumMod val="60000"/>
              <a:lumOff val="40000"/>
            </a:schemeClr>
          </a:solidFill>
        </p:spPr>
        <p:txBody>
          <a:bodyPr wrap="square">
            <a:spAutoFit/>
          </a:bodyPr>
          <a:lstStyle/>
          <a:p>
            <a:pPr algn="ctr"/>
            <a:r>
              <a:rPr lang="ru-RU" b="1" dirty="0">
                <a:latin typeface="Oswald" panose="020B0604020202020204" charset="-52"/>
                <a:cs typeface="Arial" pitchFamily="34" charset="0"/>
              </a:rPr>
              <a:t>Основные показатели результативности программы за 2024 год:</a:t>
            </a:r>
            <a:endParaRPr lang="ru-RU" dirty="0">
              <a:latin typeface="Oswald" panose="020B0604020202020204" charset="-52"/>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7" name="Прямоугольник 16"/>
          <p:cNvSpPr/>
          <p:nvPr/>
        </p:nvSpPr>
        <p:spPr>
          <a:xfrm>
            <a:off x="2279576" y="1340769"/>
            <a:ext cx="1800200" cy="276999"/>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p>
        </p:txBody>
      </p:sp>
      <p:sp>
        <p:nvSpPr>
          <p:cNvPr id="18" name="Прямоугольник 17"/>
          <p:cNvSpPr/>
          <p:nvPr/>
        </p:nvSpPr>
        <p:spPr>
          <a:xfrm>
            <a:off x="6456040" y="1412776"/>
            <a:ext cx="1512168" cy="523220"/>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endParaRPr lang="ru-RU" sz="1600" b="1" dirty="0">
              <a:solidFill>
                <a:srgbClr val="000000"/>
              </a:solidFill>
              <a:latin typeface="Arial" pitchFamily="34" charset="0"/>
              <a:cs typeface="Arial" pitchFamily="34" charset="0"/>
            </a:endParaRPr>
          </a:p>
          <a:p>
            <a:pPr lvl="0" algn="ctr" fontAlgn="b"/>
            <a:r>
              <a:rPr lang="ru-RU" sz="1600" dirty="0">
                <a:solidFill>
                  <a:srgbClr val="000000"/>
                </a:solidFill>
                <a:latin typeface="Arial" pitchFamily="34" charset="0"/>
                <a:cs typeface="Arial" pitchFamily="34" charset="0"/>
              </a:rPr>
              <a:t>  </a:t>
            </a:r>
          </a:p>
        </p:txBody>
      </p:sp>
      <p:sp>
        <p:nvSpPr>
          <p:cNvPr id="22" name="Прямоугольник 21"/>
          <p:cNvSpPr/>
          <p:nvPr/>
        </p:nvSpPr>
        <p:spPr>
          <a:xfrm>
            <a:off x="4367808" y="1412776"/>
            <a:ext cx="1944216" cy="338554"/>
          </a:xfrm>
          <a:prstGeom prst="rect">
            <a:avLst/>
          </a:prstGeom>
        </p:spPr>
        <p:txBody>
          <a:bodyPr wrap="square">
            <a:spAutoFit/>
          </a:bodyPr>
          <a:lstStyle/>
          <a:p>
            <a:pPr lvl="0" algn="ctr" fontAlgn="b"/>
            <a:r>
              <a:rPr lang="ru-RU" sz="1600" dirty="0">
                <a:solidFill>
                  <a:srgbClr val="000000"/>
                </a:solidFill>
                <a:latin typeface="Arial" pitchFamily="34" charset="0"/>
                <a:cs typeface="Arial" pitchFamily="34" charset="0"/>
              </a:rPr>
              <a:t>  </a:t>
            </a:r>
          </a:p>
        </p:txBody>
      </p:sp>
      <p:pic>
        <p:nvPicPr>
          <p:cNvPr id="23" name="Picture 2" descr="Icono cultura png 4 » PNG Image"/>
          <p:cNvPicPr>
            <a:picLocks noChangeAspect="1" noChangeArrowheads="1"/>
          </p:cNvPicPr>
          <p:nvPr/>
        </p:nvPicPr>
        <p:blipFill>
          <a:blip r:embed="rId3" cstate="print"/>
          <a:srcRect/>
          <a:stretch>
            <a:fillRect/>
          </a:stretch>
        </p:blipFill>
        <p:spPr bwMode="auto">
          <a:xfrm>
            <a:off x="228600" y="152400"/>
            <a:ext cx="668465" cy="574548"/>
          </a:xfrm>
          <a:prstGeom prst="rect">
            <a:avLst/>
          </a:prstGeom>
          <a:noFill/>
        </p:spPr>
      </p:pic>
      <p:sp>
        <p:nvSpPr>
          <p:cNvPr id="24" name="Прямоугольник 23"/>
          <p:cNvSpPr/>
          <p:nvPr/>
        </p:nvSpPr>
        <p:spPr>
          <a:xfrm>
            <a:off x="8328248" y="1412777"/>
            <a:ext cx="1728192" cy="307777"/>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Arial" pitchFamily="34" charset="0"/>
                <a:cs typeface="Arial" pitchFamily="34" charset="0"/>
              </a:rPr>
              <a:t>  </a:t>
            </a:r>
          </a:p>
        </p:txBody>
      </p:sp>
      <p:sp>
        <p:nvSpPr>
          <p:cNvPr id="29" name="Прямоугольник 28"/>
          <p:cNvSpPr/>
          <p:nvPr/>
        </p:nvSpPr>
        <p:spPr>
          <a:xfrm>
            <a:off x="1925216" y="1777823"/>
            <a:ext cx="8056984" cy="3139321"/>
          </a:xfrm>
          <a:prstGeom prst="rect">
            <a:avLst/>
          </a:prstGeom>
        </p:spPr>
        <p:txBody>
          <a:bodyPr wrap="square">
            <a:spAutoFit/>
          </a:bodyPr>
          <a:lstStyle/>
          <a:p>
            <a:pPr lvl="0" fontAlgn="b">
              <a:buFont typeface="Wingdings" pitchFamily="2" charset="2"/>
              <a:buChar char="v"/>
            </a:pPr>
            <a:r>
              <a:rPr lang="ru-RU" dirty="0">
                <a:solidFill>
                  <a:srgbClr val="000000"/>
                </a:solidFill>
                <a:latin typeface="Times New Roman" panose="02020603050405020304" pitchFamily="18" charset="0"/>
                <a:cs typeface="Times New Roman" panose="02020603050405020304" pitchFamily="18" charset="0"/>
              </a:rPr>
              <a:t>   </a:t>
            </a:r>
            <a:r>
              <a:rPr lang="ru-RU" dirty="0">
                <a:solidFill>
                  <a:srgbClr val="000000"/>
                </a:solidFill>
                <a:latin typeface="Oswald" panose="020B0604020202020204" charset="-52"/>
                <a:cs typeface="Times New Roman" panose="02020603050405020304" pitchFamily="18" charset="0"/>
              </a:rPr>
              <a:t>Количество специалистов сферы культуры, повысивших квалификацию на базе Центров непрерывного образования и повышения квалификации творческих и управленческих кадров в сфере культуры – </a:t>
            </a:r>
            <a:r>
              <a:rPr lang="ru-RU" b="1" dirty="0">
                <a:solidFill>
                  <a:srgbClr val="000000"/>
                </a:solidFill>
                <a:latin typeface="Oswald" panose="020B0604020202020204" charset="-52"/>
                <a:cs typeface="Times New Roman" pitchFamily="18" charset="0"/>
              </a:rPr>
              <a:t>63 чел.</a:t>
            </a:r>
            <a:r>
              <a:rPr lang="ru-RU" dirty="0">
                <a:solidFill>
                  <a:srgbClr val="000000"/>
                </a:solidFill>
                <a:latin typeface="Oswald" panose="020B0604020202020204" charset="-52"/>
                <a:cs typeface="Times New Roman" pitchFamily="18" charset="0"/>
              </a:rPr>
              <a:t>;</a:t>
            </a:r>
          </a:p>
          <a:p>
            <a:pPr lvl="0" fontAlgn="b"/>
            <a:endParaRPr lang="ru-RU" dirty="0">
              <a:solidFill>
                <a:srgbClr val="000000"/>
              </a:solidFill>
              <a:latin typeface="Oswald" panose="020B0604020202020204" charset="-52"/>
              <a:cs typeface="Times New Roman" pitchFamily="18" charset="0"/>
            </a:endParaRPr>
          </a:p>
          <a:p>
            <a:pPr fontAlgn="b">
              <a:buFont typeface="Wingdings" pitchFamily="2" charset="2"/>
              <a:buChar char="v"/>
            </a:pPr>
            <a:r>
              <a:rPr lang="ru-RU" dirty="0">
                <a:solidFill>
                  <a:srgbClr val="000000"/>
                </a:solidFill>
                <a:latin typeface="Oswald" panose="020B0604020202020204" charset="-52"/>
                <a:cs typeface="Times New Roman" pitchFamily="18" charset="0"/>
              </a:rPr>
              <a:t>  Уровень удовлетворенности жителей города Урай качеством услуг, предоставляемых в сфере культуры – </a:t>
            </a:r>
            <a:r>
              <a:rPr lang="ru-RU" b="1" dirty="0">
                <a:solidFill>
                  <a:srgbClr val="000000"/>
                </a:solidFill>
                <a:latin typeface="Oswald" panose="020B0604020202020204" charset="-52"/>
                <a:cs typeface="Times New Roman" pitchFamily="18" charset="0"/>
              </a:rPr>
              <a:t>97,2%</a:t>
            </a:r>
            <a:r>
              <a:rPr lang="ru-RU" dirty="0">
                <a:solidFill>
                  <a:srgbClr val="000000"/>
                </a:solidFill>
                <a:latin typeface="Oswald" panose="020B0604020202020204" charset="-52"/>
                <a:cs typeface="Times New Roman" pitchFamily="18" charset="0"/>
              </a:rPr>
              <a:t>;</a:t>
            </a:r>
          </a:p>
          <a:p>
            <a:pPr fontAlgn="b"/>
            <a:endParaRPr lang="ru-RU" dirty="0">
              <a:solidFill>
                <a:srgbClr val="000000"/>
              </a:solidFill>
              <a:latin typeface="Oswald" panose="020B0604020202020204" charset="-52"/>
              <a:cs typeface="Times New Roman" pitchFamily="18" charset="0"/>
            </a:endParaRPr>
          </a:p>
          <a:p>
            <a:pPr lvl="0" fontAlgn="b">
              <a:buFont typeface="Wingdings" pitchFamily="2" charset="2"/>
              <a:buChar char="v"/>
            </a:pPr>
            <a:r>
              <a:rPr lang="ru-RU" dirty="0">
                <a:solidFill>
                  <a:srgbClr val="000000"/>
                </a:solidFill>
                <a:latin typeface="Oswald" panose="020B0604020202020204" charset="-52"/>
                <a:cs typeface="Times New Roman" pitchFamily="18" charset="0"/>
              </a:rPr>
              <a:t> Общее число посещений культурных мероприятий – </a:t>
            </a:r>
            <a:r>
              <a:rPr lang="ru-RU" b="1" dirty="0">
                <a:solidFill>
                  <a:srgbClr val="000000"/>
                </a:solidFill>
                <a:latin typeface="Oswald" panose="020B0604020202020204" charset="-52"/>
                <a:cs typeface="Times New Roman" pitchFamily="18" charset="0"/>
              </a:rPr>
              <a:t>317,0 тыс.</a:t>
            </a:r>
            <a:r>
              <a:rPr lang="ru-RU" dirty="0">
                <a:solidFill>
                  <a:srgbClr val="000000"/>
                </a:solidFill>
                <a:latin typeface="Oswald" panose="020B0604020202020204" charset="-52"/>
                <a:cs typeface="Times New Roman" pitchFamily="18" charset="0"/>
              </a:rPr>
              <a:t>;</a:t>
            </a:r>
          </a:p>
          <a:p>
            <a:pPr lvl="0" fontAlgn="b"/>
            <a:endParaRPr lang="ru-RU" dirty="0">
              <a:solidFill>
                <a:srgbClr val="000000"/>
              </a:solidFill>
              <a:latin typeface="Oswald" panose="020B0604020202020204" charset="-52"/>
              <a:cs typeface="Times New Roman" pitchFamily="18" charset="0"/>
            </a:endParaRPr>
          </a:p>
          <a:p>
            <a:pPr lvl="0" fontAlgn="b">
              <a:buFont typeface="Wingdings" pitchFamily="2" charset="2"/>
              <a:buChar char="v"/>
            </a:pPr>
            <a:r>
              <a:rPr lang="ru-RU" dirty="0">
                <a:solidFill>
                  <a:srgbClr val="000000"/>
                </a:solidFill>
                <a:latin typeface="Oswald" panose="020B0604020202020204" charset="-52"/>
                <a:cs typeface="Times New Roman" pitchFamily="18" charset="0"/>
              </a:rPr>
              <a:t>  Поступление новых книг в библиотечный фонд общедоступных библиотек – </a:t>
            </a:r>
            <a:r>
              <a:rPr lang="ru-RU" b="1" dirty="0">
                <a:solidFill>
                  <a:srgbClr val="000000"/>
                </a:solidFill>
                <a:latin typeface="Oswald" panose="020B0604020202020204" charset="-52"/>
                <a:cs typeface="Times New Roman" pitchFamily="18" charset="0"/>
              </a:rPr>
              <a:t>2 386 экз.</a:t>
            </a:r>
            <a:endParaRPr lang="ru-RU" dirty="0">
              <a:solidFill>
                <a:srgbClr val="000000"/>
              </a:solidFill>
              <a:latin typeface="Oswald" panose="020B0604020202020204" charset="-52"/>
              <a:cs typeface="Times New Roman" pitchFamily="18" charset="0"/>
            </a:endParaRPr>
          </a:p>
        </p:txBody>
      </p:sp>
      <p:pic>
        <p:nvPicPr>
          <p:cNvPr id="15"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990600" y="0"/>
            <a:ext cx="8382000" cy="720080"/>
          </a:xfrm>
          <a:prstGeom prst="rect">
            <a:avLst/>
          </a:prstGeom>
          <a:noFill/>
        </p:spPr>
      </p:pic>
      <p:sp>
        <p:nvSpPr>
          <p:cNvPr id="4" name="Прямоугольник 3">
            <a:extLst>
              <a:ext uri="{FF2B5EF4-FFF2-40B4-BE49-F238E27FC236}">
                <a16:creationId xmlns:a16="http://schemas.microsoft.com/office/drawing/2014/main" xmlns="" id="{DED59209-78C4-4831-9CE6-FD5D45E4B6EB}"/>
              </a:ext>
            </a:extLst>
          </p:cNvPr>
          <p:cNvSpPr/>
          <p:nvPr/>
        </p:nvSpPr>
        <p:spPr>
          <a:xfrm>
            <a:off x="990600" y="261965"/>
            <a:ext cx="6172200" cy="369332"/>
          </a:xfrm>
          <a:prstGeom prst="rect">
            <a:avLst/>
          </a:prstGeom>
        </p:spPr>
        <p:txBody>
          <a:bodyPr wrap="square">
            <a:spAutoFit/>
          </a:bodyPr>
          <a:lstStyle/>
          <a:p>
            <a:pPr fontAlgn="b"/>
            <a:r>
              <a:rPr lang="ru-RU" dirty="0">
                <a:solidFill>
                  <a:schemeClr val="bg1"/>
                </a:solidFill>
                <a:latin typeface="Oswald" panose="020B0604020202020204" charset="-52"/>
                <a:cs typeface="Times New Roman" panose="02020603050405020304" pitchFamily="18" charset="0"/>
              </a:rPr>
              <a:t>Муниципальная программа «Культура города </a:t>
            </a:r>
            <a:r>
              <a:rPr lang="ru-RU" dirty="0" err="1">
                <a:solidFill>
                  <a:schemeClr val="bg1"/>
                </a:solidFill>
                <a:latin typeface="Oswald" panose="020B0604020202020204" charset="-52"/>
                <a:cs typeface="Times New Roman" panose="02020603050405020304" pitchFamily="18" charset="0"/>
              </a:rPr>
              <a:t>Урай</a:t>
            </a:r>
            <a:r>
              <a:rPr lang="ru-RU" dirty="0">
                <a:solidFill>
                  <a:schemeClr val="bg1"/>
                </a:solidFill>
                <a:latin typeface="Oswald" panose="020B0604020202020204" charset="-52"/>
                <a:cs typeface="Times New Roman" panose="02020603050405020304" pitchFamily="18" charset="0"/>
              </a:rPr>
              <a:t>»</a:t>
            </a:r>
          </a:p>
        </p:txBody>
      </p:sp>
    </p:spTree>
    <p:extLst>
      <p:ext uri="{BB962C8B-B14F-4D97-AF65-F5344CB8AC3E}">
        <p14:creationId xmlns:p14="http://schemas.microsoft.com/office/powerpoint/2010/main" xmlns="" val="2691177371"/>
      </p:ext>
    </p:extLst>
  </p:cSld>
  <p:clrMapOvr>
    <a:masterClrMapping/>
  </p:clrMapOvr>
  <p:transition spd="slow" advClick="0"/>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990600" y="914400"/>
            <a:ext cx="4114800" cy="954107"/>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Управление по физической культуре, спорту и туризму администрации города Урай, Управление по культуре и социальным вопросам администрации города Урай</a:t>
            </a:r>
          </a:p>
        </p:txBody>
      </p:sp>
      <p:graphicFrame>
        <p:nvGraphicFramePr>
          <p:cNvPr id="7" name="Таблица 6"/>
          <p:cNvGraphicFramePr>
            <a:graphicFrameLocks noGrp="1"/>
          </p:cNvGraphicFramePr>
          <p:nvPr>
            <p:extLst/>
          </p:nvPr>
        </p:nvGraphicFramePr>
        <p:xfrm>
          <a:off x="1143000" y="1981201"/>
          <a:ext cx="9982200" cy="4808343"/>
        </p:xfrm>
        <a:graphic>
          <a:graphicData uri="http://schemas.openxmlformats.org/drawingml/2006/table">
            <a:tbl>
              <a:tblPr firstRow="1" bandRow="1">
                <a:tableStyleId>{5C22544A-7EE6-4342-B048-85BDC9FD1C3A}</a:tableStyleId>
              </a:tblPr>
              <a:tblGrid>
                <a:gridCol w="1227320">
                  <a:extLst>
                    <a:ext uri="{9D8B030D-6E8A-4147-A177-3AD203B41FA5}">
                      <a16:colId xmlns:a16="http://schemas.microsoft.com/office/drawing/2014/main" xmlns="" val="20000"/>
                    </a:ext>
                  </a:extLst>
                </a:gridCol>
                <a:gridCol w="8754880">
                  <a:extLst>
                    <a:ext uri="{9D8B030D-6E8A-4147-A177-3AD203B41FA5}">
                      <a16:colId xmlns:a16="http://schemas.microsoft.com/office/drawing/2014/main" xmlns="" val="20001"/>
                    </a:ext>
                  </a:extLst>
                </a:gridCol>
              </a:tblGrid>
              <a:tr h="55598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Oswald"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Oswald" charset="-52"/>
                          <a:cs typeface="Times New Roman" pitchFamily="18" charset="0"/>
                        </a:rPr>
                        <a:t>242 624,1 тыс.рублей, </a:t>
                      </a:r>
                      <a:r>
                        <a:rPr lang="ru-RU" sz="1400" b="1" dirty="0">
                          <a:solidFill>
                            <a:srgbClr val="000000"/>
                          </a:solidFill>
                          <a:latin typeface="Oswald" charset="-52"/>
                          <a:cs typeface="Times New Roman" pitchFamily="18" charset="0"/>
                        </a:rPr>
                        <a:t>в том числе:</a:t>
                      </a:r>
                      <a:endParaRPr lang="ru-RU" dirty="0">
                        <a:latin typeface="Oswald" charset="-52"/>
                        <a:cs typeface="Times New Roman"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281930">
                <a:tc>
                  <a:txBody>
                    <a:bodyPr/>
                    <a:lstStyle/>
                    <a:p>
                      <a:pPr algn="r"/>
                      <a:r>
                        <a:rPr lang="ru-RU" sz="1500" b="1" dirty="0">
                          <a:latin typeface="Oswald" charset="-52"/>
                          <a:cs typeface="Times New Roman" pitchFamily="18" charset="0"/>
                        </a:rPr>
                        <a:t>227 565,6</a:t>
                      </a:r>
                    </a:p>
                  </a:txBody>
                  <a:tcPr>
                    <a:solidFill>
                      <a:schemeClr val="accent3">
                        <a:lumMod val="40000"/>
                        <a:lumOff val="60000"/>
                      </a:schemeClr>
                    </a:solidFill>
                  </a:tcPr>
                </a:tc>
                <a:tc>
                  <a:txBody>
                    <a:bodyPr/>
                    <a:lstStyle/>
                    <a:p>
                      <a:r>
                        <a:rPr lang="ru-RU" sz="1500" b="0" dirty="0">
                          <a:solidFill>
                            <a:schemeClr val="tx1"/>
                          </a:solidFill>
                          <a:latin typeface="Oswald" charset="-52"/>
                          <a:cs typeface="Times New Roman" pitchFamily="18" charset="0"/>
                        </a:rPr>
                        <a:t>Расходы на обеспечение деятельности (оказание услуг) </a:t>
                      </a:r>
                      <a:r>
                        <a:rPr lang="ru-RU" sz="1500" b="0" i="0" dirty="0">
                          <a:solidFill>
                            <a:schemeClr val="tx1"/>
                          </a:solidFill>
                          <a:latin typeface="Oswald" charset="-52"/>
                          <a:cs typeface="Times New Roman" pitchFamily="18" charset="0"/>
                        </a:rPr>
                        <a:t>МАУ СШ«Старт»</a:t>
                      </a:r>
                      <a:endParaRPr lang="ru-RU" sz="1500" dirty="0">
                        <a:latin typeface="Oswald" charset="-52"/>
                        <a:cs typeface="Times New Roman" pitchFamily="18" charset="0"/>
                      </a:endParaRPr>
                    </a:p>
                  </a:txBody>
                  <a:tcPr>
                    <a:solidFill>
                      <a:schemeClr val="accent3">
                        <a:lumMod val="40000"/>
                        <a:lumOff val="60000"/>
                      </a:schemeClr>
                    </a:solidFill>
                  </a:tcPr>
                </a:tc>
                <a:extLst>
                  <a:ext uri="{0D108BD9-81ED-4DB2-BD59-A6C34878D82A}">
                    <a16:rowId xmlns:a16="http://schemas.microsoft.com/office/drawing/2014/main" xmlns="" val="10001"/>
                  </a:ext>
                </a:extLst>
              </a:tr>
              <a:tr h="277990">
                <a:tc>
                  <a:txBody>
                    <a:bodyPr/>
                    <a:lstStyle/>
                    <a:p>
                      <a:pPr algn="r"/>
                      <a:r>
                        <a:rPr lang="ru-RU" sz="1500" b="1" dirty="0">
                          <a:latin typeface="Oswald" charset="-52"/>
                          <a:cs typeface="Times New Roman" pitchFamily="18" charset="0"/>
                        </a:rPr>
                        <a:t>1 348,5</a:t>
                      </a:r>
                    </a:p>
                  </a:txBody>
                  <a:tcPr>
                    <a:solidFill>
                      <a:schemeClr val="bg1">
                        <a:lumMod val="95000"/>
                      </a:schemeClr>
                    </a:solidFill>
                  </a:tcPr>
                </a:tc>
                <a:tc>
                  <a:txBody>
                    <a:bodyPr/>
                    <a:lstStyle/>
                    <a:p>
                      <a:r>
                        <a:rPr lang="ru-RU" sz="1500" b="0" i="0" u="none" strike="noStrike" dirty="0">
                          <a:solidFill>
                            <a:schemeClr val="tx1"/>
                          </a:solidFill>
                          <a:effectLst/>
                          <a:latin typeface="Oswald" charset="-52"/>
                          <a:cs typeface="Times New Roman" pitchFamily="18" charset="0"/>
                        </a:rPr>
                        <a:t>Развитие сети спортивных объектов шаговой доступности, в том числе </a:t>
                      </a:r>
                      <a:r>
                        <a:rPr lang="ru-RU" sz="1500" b="0" i="0" u="none" strike="noStrike" dirty="0" err="1">
                          <a:solidFill>
                            <a:schemeClr val="tx1"/>
                          </a:solidFill>
                          <a:effectLst/>
                          <a:latin typeface="Oswald" charset="-52"/>
                          <a:cs typeface="Times New Roman" pitchFamily="18" charset="0"/>
                        </a:rPr>
                        <a:t>софинансирование</a:t>
                      </a:r>
                      <a:r>
                        <a:rPr lang="ru-RU" sz="1500" b="0" i="0" u="none" strike="noStrike" dirty="0">
                          <a:solidFill>
                            <a:schemeClr val="tx1"/>
                          </a:solidFill>
                          <a:effectLst/>
                          <a:latin typeface="Oswald" charset="-52"/>
                          <a:cs typeface="Times New Roman" pitchFamily="18" charset="0"/>
                        </a:rPr>
                        <a:t> расходов МО</a:t>
                      </a:r>
                      <a:endParaRPr lang="ru-RU" sz="1500" dirty="0">
                        <a:latin typeface="Oswald" charset="-52"/>
                        <a:cs typeface="Times New Roman" pitchFamily="18" charset="0"/>
                      </a:endParaRPr>
                    </a:p>
                  </a:txBody>
                  <a:tcPr>
                    <a:solidFill>
                      <a:schemeClr val="bg1">
                        <a:lumMod val="95000"/>
                      </a:schemeClr>
                    </a:solidFill>
                  </a:tcPr>
                </a:tc>
                <a:extLst>
                  <a:ext uri="{0D108BD9-81ED-4DB2-BD59-A6C34878D82A}">
                    <a16:rowId xmlns:a16="http://schemas.microsoft.com/office/drawing/2014/main" xmlns="" val="10002"/>
                  </a:ext>
                </a:extLst>
              </a:tr>
              <a:tr h="873684">
                <a:tc>
                  <a:txBody>
                    <a:bodyPr/>
                    <a:lstStyle/>
                    <a:p>
                      <a:pPr algn="r"/>
                      <a:r>
                        <a:rPr lang="ru-RU" sz="1500" b="1" dirty="0">
                          <a:latin typeface="Oswald" charset="-52"/>
                          <a:cs typeface="Times New Roman" pitchFamily="18" charset="0"/>
                        </a:rPr>
                        <a:t>9 745,3</a:t>
                      </a:r>
                    </a:p>
                  </a:txBody>
                  <a:tcPr>
                    <a:solidFill>
                      <a:schemeClr val="accent3">
                        <a:lumMod val="40000"/>
                        <a:lumOff val="60000"/>
                      </a:schemeClr>
                    </a:solidFill>
                  </a:tcPr>
                </a:tc>
                <a:tc>
                  <a:txBody>
                    <a:bodyPr/>
                    <a:lstStyle/>
                    <a:p>
                      <a:r>
                        <a:rPr lang="ru-RU" sz="1500" b="0" i="0" u="none" strike="noStrike" dirty="0">
                          <a:solidFill>
                            <a:schemeClr val="tx1"/>
                          </a:solidFill>
                          <a:effectLst/>
                          <a:latin typeface="Oswald" charset="-52"/>
                          <a:cs typeface="Times New Roman" pitchFamily="18" charset="0"/>
                        </a:rPr>
                        <a:t>Обеспечение физкультурно-спортивных организаций, осуществляющих подготовку спортивного резерва, спортивным оборудованием, экипировкой и инвентарем, </a:t>
                      </a:r>
                      <a:r>
                        <a:rPr lang="ru-RU" sz="1500" b="0" i="0" u="none" strike="noStrike" dirty="0" err="1">
                          <a:solidFill>
                            <a:schemeClr val="tx1"/>
                          </a:solidFill>
                          <a:effectLst/>
                          <a:latin typeface="Oswald" charset="-52"/>
                          <a:cs typeface="Times New Roman" pitchFamily="18" charset="0"/>
                        </a:rPr>
                        <a:t>мед.сопровождением</a:t>
                      </a:r>
                      <a:r>
                        <a:rPr lang="ru-RU" sz="1500" b="0" i="0" u="none" strike="noStrike" dirty="0">
                          <a:solidFill>
                            <a:schemeClr val="tx1"/>
                          </a:solidFill>
                          <a:effectLst/>
                          <a:latin typeface="Oswald" charset="-52"/>
                          <a:cs typeface="Times New Roman" pitchFamily="18" charset="0"/>
                        </a:rPr>
                        <a:t> тренировочного процесса, тренировочными сборами и обеспечению их участия в соревнованиях, в том числе </a:t>
                      </a:r>
                      <a:r>
                        <a:rPr lang="ru-RU" sz="1500" b="0" i="0" u="none" strike="noStrike" dirty="0" err="1">
                          <a:solidFill>
                            <a:schemeClr val="tx1"/>
                          </a:solidFill>
                          <a:effectLst/>
                          <a:latin typeface="Oswald" charset="-52"/>
                          <a:cs typeface="Times New Roman" pitchFamily="18" charset="0"/>
                        </a:rPr>
                        <a:t>софинансирование</a:t>
                      </a:r>
                      <a:r>
                        <a:rPr lang="ru-RU" sz="1500" b="0" i="0" u="none" strike="noStrike" dirty="0">
                          <a:solidFill>
                            <a:schemeClr val="tx1"/>
                          </a:solidFill>
                          <a:effectLst/>
                          <a:latin typeface="Oswald" charset="-52"/>
                          <a:cs typeface="Times New Roman" pitchFamily="18" charset="0"/>
                        </a:rPr>
                        <a:t> расходов МО </a:t>
                      </a:r>
                      <a:endParaRPr lang="ru-RU" sz="1500" dirty="0">
                        <a:latin typeface="Oswald" charset="-52"/>
                        <a:cs typeface="Times New Roman" pitchFamily="18" charset="0"/>
                      </a:endParaRPr>
                    </a:p>
                  </a:txBody>
                  <a:tcPr>
                    <a:solidFill>
                      <a:schemeClr val="accent3">
                        <a:lumMod val="40000"/>
                        <a:lumOff val="60000"/>
                      </a:schemeClr>
                    </a:solidFill>
                  </a:tcPr>
                </a:tc>
                <a:extLst>
                  <a:ext uri="{0D108BD9-81ED-4DB2-BD59-A6C34878D82A}">
                    <a16:rowId xmlns:a16="http://schemas.microsoft.com/office/drawing/2014/main" xmlns="" val="10003"/>
                  </a:ext>
                </a:extLst>
              </a:tr>
              <a:tr h="75454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500" b="1" dirty="0">
                          <a:latin typeface="Oswald" charset="-52"/>
                          <a:cs typeface="Times New Roman" pitchFamily="18" charset="0"/>
                        </a:rPr>
                        <a:t>1 029,4</a:t>
                      </a:r>
                    </a:p>
                  </a:txBody>
                  <a:tcPr>
                    <a:solidFill>
                      <a:schemeClr val="bg1">
                        <a:lumMod val="95000"/>
                      </a:schemeClr>
                    </a:solidFill>
                  </a:tcPr>
                </a:tc>
                <a:tc>
                  <a:txBody>
                    <a:bodyPr/>
                    <a:lstStyle/>
                    <a:p>
                      <a:r>
                        <a:rPr lang="ru-RU" sz="1500" dirty="0">
                          <a:latin typeface="Oswald" charset="-52"/>
                          <a:cs typeface="Times New Roman" pitchFamily="18" charset="0"/>
                        </a:rPr>
                        <a:t>Финансирование наказов избирателей депутатам Думы города Урай </a:t>
                      </a:r>
                      <a:r>
                        <a:rPr lang="ru-RU" sz="1200" dirty="0">
                          <a:latin typeface="Oswald" charset="-52"/>
                          <a:cs typeface="Times New Roman" pitchFamily="18" charset="0"/>
                        </a:rPr>
                        <a:t>(</a:t>
                      </a:r>
                      <a:r>
                        <a:rPr lang="ru-RU" sz="1200" dirty="0">
                          <a:solidFill>
                            <a:schemeClr val="dk1"/>
                          </a:solidFill>
                          <a:latin typeface="Oswald" charset="-52"/>
                          <a:ea typeface="+mn-ea"/>
                          <a:cs typeface="+mn-cs"/>
                        </a:rPr>
                        <a:t>приобретены фотометр -прибор для измерения уровня хлора в бассейне, спортивные костюмы для «Центра ГТО», гидравлический тренажер для мышц груди Баттерфляй, </a:t>
                      </a:r>
                      <a:r>
                        <a:rPr lang="ru-RU" sz="1200" dirty="0" err="1">
                          <a:solidFill>
                            <a:schemeClr val="dk1"/>
                          </a:solidFill>
                          <a:latin typeface="Oswald" charset="-52"/>
                          <a:ea typeface="+mn-ea"/>
                          <a:cs typeface="+mn-cs"/>
                        </a:rPr>
                        <a:t>ступенькоход</a:t>
                      </a:r>
                      <a:r>
                        <a:rPr lang="ru-RU" sz="1200" dirty="0">
                          <a:solidFill>
                            <a:schemeClr val="dk1"/>
                          </a:solidFill>
                          <a:latin typeface="Oswald" charset="-52"/>
                          <a:ea typeface="+mn-ea"/>
                          <a:cs typeface="+mn-cs"/>
                        </a:rPr>
                        <a:t> ПУМА-160, маты гимнастические , материалы для выполнения работ по устройству</a:t>
                      </a:r>
                      <a:r>
                        <a:rPr lang="ru-RU" sz="1200" baseline="0" dirty="0">
                          <a:solidFill>
                            <a:schemeClr val="dk1"/>
                          </a:solidFill>
                          <a:latin typeface="Oswald" charset="-52"/>
                          <a:ea typeface="+mn-ea"/>
                          <a:cs typeface="+mn-cs"/>
                        </a:rPr>
                        <a:t> ограждения с</a:t>
                      </a:r>
                      <a:r>
                        <a:rPr lang="ru-RU" sz="1200" dirty="0">
                          <a:solidFill>
                            <a:schemeClr val="dk1"/>
                          </a:solidFill>
                          <a:latin typeface="Oswald" charset="-52"/>
                          <a:ea typeface="+mn-ea"/>
                          <a:cs typeface="+mn-cs"/>
                        </a:rPr>
                        <a:t>портивной площадки в районе жилого дома 96 в микрорайоне 2)</a:t>
                      </a:r>
                      <a:endParaRPr lang="ru-RU" sz="1200" dirty="0">
                        <a:latin typeface="Oswald" charset="-52"/>
                        <a:cs typeface="Times New Roman" pitchFamily="18" charset="0"/>
                      </a:endParaRPr>
                    </a:p>
                  </a:txBody>
                  <a:tcPr>
                    <a:solidFill>
                      <a:schemeClr val="bg1">
                        <a:lumMod val="95000"/>
                      </a:schemeClr>
                    </a:solidFill>
                  </a:tcPr>
                </a:tc>
                <a:extLst>
                  <a:ext uri="{0D108BD9-81ED-4DB2-BD59-A6C34878D82A}">
                    <a16:rowId xmlns:a16="http://schemas.microsoft.com/office/drawing/2014/main" xmlns="" val="10004"/>
                  </a:ext>
                </a:extLst>
              </a:tr>
              <a:tr h="476555">
                <a:tc>
                  <a:txBody>
                    <a:bodyPr/>
                    <a:lstStyle/>
                    <a:p>
                      <a:pPr algn="r"/>
                      <a:r>
                        <a:rPr lang="ru-RU" sz="1500" b="1" dirty="0">
                          <a:latin typeface="Oswald" charset="-52"/>
                          <a:cs typeface="Times New Roman" pitchFamily="18" charset="0"/>
                        </a:rPr>
                        <a:t>931,7</a:t>
                      </a:r>
                    </a:p>
                  </a:txBody>
                  <a:tcPr>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500" dirty="0">
                          <a:latin typeface="Oswald" charset="-52"/>
                          <a:cs typeface="Times New Roman" pitchFamily="18" charset="0"/>
                        </a:rPr>
                        <a:t>Расходы на проведение мероприятий муниципальной программы (организация и проведение городских физкультурных, спортивно-массовых мероприятий) </a:t>
                      </a:r>
                    </a:p>
                  </a:txBody>
                  <a:tcPr>
                    <a:solidFill>
                      <a:schemeClr val="accent3">
                        <a:lumMod val="40000"/>
                        <a:lumOff val="60000"/>
                      </a:schemeClr>
                    </a:solidFill>
                  </a:tcPr>
                </a:tc>
                <a:extLst>
                  <a:ext uri="{0D108BD9-81ED-4DB2-BD59-A6C34878D82A}">
                    <a16:rowId xmlns:a16="http://schemas.microsoft.com/office/drawing/2014/main" xmlns="" val="10005"/>
                  </a:ext>
                </a:extLst>
              </a:tr>
              <a:tr h="953110">
                <a:tc>
                  <a:txBody>
                    <a:bodyPr/>
                    <a:lstStyle/>
                    <a:p>
                      <a:pPr algn="r"/>
                      <a:r>
                        <a:rPr lang="ru-RU" sz="1500" b="1" dirty="0">
                          <a:latin typeface="Oswald" charset="-52"/>
                          <a:cs typeface="Times New Roman" pitchFamily="18" charset="0"/>
                        </a:rPr>
                        <a:t>800,0</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500" dirty="0">
                          <a:latin typeface="Oswald" charset="-52"/>
                          <a:cs typeface="Times New Roman" pitchFamily="18" charset="0"/>
                        </a:rPr>
                        <a:t>Реализация наказов избирателей депутатам Думы Ханты-Мансийского автономного округа – </a:t>
                      </a:r>
                      <a:r>
                        <a:rPr lang="ru-RU" sz="1500" dirty="0" err="1">
                          <a:latin typeface="Oswald" charset="-52"/>
                          <a:cs typeface="Times New Roman" pitchFamily="18" charset="0"/>
                        </a:rPr>
                        <a:t>Югры</a:t>
                      </a:r>
                      <a:r>
                        <a:rPr lang="ru-RU" sz="1500" dirty="0">
                          <a:latin typeface="Oswald" charset="-52"/>
                          <a:cs typeface="Times New Roman" pitchFamily="18" charset="0"/>
                        </a:rPr>
                        <a:t> (о</a:t>
                      </a:r>
                      <a:r>
                        <a:rPr lang="ru-RU" sz="1200" dirty="0">
                          <a:latin typeface="Oswald" charset="-52"/>
                          <a:cs typeface="Times New Roman" pitchFamily="18" charset="0"/>
                        </a:rPr>
                        <a:t>казание финансовой помощи на проведение XV открытого регионального турнира по боксу, посвященного Дню Победы в Великой Отечественной войне 1941–1945 годов, приобретение экипировки для проведения физкультурных мероприятий в рамках Всероссийского физкультурно-спортивного комплекса «ГТО», спортивная экипировка для секции пауэрлифтинга оказание финансовой помощи на приобретение боксерского ринга)</a:t>
                      </a:r>
                    </a:p>
                  </a:txBody>
                  <a:tcPr>
                    <a:solidFill>
                      <a:schemeClr val="bg1">
                        <a:lumMod val="95000"/>
                      </a:schemeClr>
                    </a:solidFill>
                  </a:tcPr>
                </a:tc>
                <a:extLst>
                  <a:ext uri="{0D108BD9-81ED-4DB2-BD59-A6C34878D82A}">
                    <a16:rowId xmlns:a16="http://schemas.microsoft.com/office/drawing/2014/main" xmlns="" val="10006"/>
                  </a:ext>
                </a:extLst>
              </a:tr>
              <a:tr h="398204">
                <a:tc>
                  <a:txBody>
                    <a:bodyPr/>
                    <a:lstStyle/>
                    <a:p>
                      <a:pPr algn="r"/>
                      <a:r>
                        <a:rPr lang="ru-RU" sz="1500" b="1" dirty="0">
                          <a:latin typeface="Oswald" charset="-52"/>
                          <a:cs typeface="Times New Roman" pitchFamily="18" charset="0"/>
                        </a:rPr>
                        <a:t>1 203,6</a:t>
                      </a:r>
                    </a:p>
                  </a:txBody>
                  <a:tcPr>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500" dirty="0">
                          <a:latin typeface="Oswald" charset="-52"/>
                          <a:cs typeface="Times New Roman" pitchFamily="18" charset="0"/>
                        </a:rPr>
                        <a:t>Устройство спортивной площадки в мкр.1 в районе жилого дома №5</a:t>
                      </a:r>
                    </a:p>
                  </a:txBody>
                  <a:tcPr>
                    <a:solidFill>
                      <a:schemeClr val="accent3">
                        <a:lumMod val="40000"/>
                        <a:lumOff val="60000"/>
                      </a:schemeClr>
                    </a:solidFill>
                  </a:tcPr>
                </a:tc>
                <a:extLst>
                  <a:ext uri="{0D108BD9-81ED-4DB2-BD59-A6C34878D82A}">
                    <a16:rowId xmlns:a16="http://schemas.microsoft.com/office/drawing/2014/main" xmlns="" val="3837571006"/>
                  </a:ext>
                </a:extLst>
              </a:tr>
            </a:tbl>
          </a:graphicData>
        </a:graphic>
      </p:graphicFrame>
      <p:sp>
        <p:nvSpPr>
          <p:cNvPr id="8" name="Прямоугольник 7"/>
          <p:cNvSpPr/>
          <p:nvPr/>
        </p:nvSpPr>
        <p:spPr>
          <a:xfrm>
            <a:off x="5867400" y="908721"/>
            <a:ext cx="4621088" cy="954107"/>
          </a:xfrm>
          <a:prstGeom prst="rect">
            <a:avLst/>
          </a:prstGeom>
        </p:spPr>
        <p:txBody>
          <a:bodyPr wrap="square">
            <a:spAutoFit/>
          </a:bodyPr>
          <a:lstStyle/>
          <a:p>
            <a:r>
              <a:rPr lang="ru-RU" sz="1400" u="sng" dirty="0">
                <a:latin typeface="Oswald" charset="-52"/>
              </a:rPr>
              <a:t>Цель:</a:t>
            </a:r>
            <a:r>
              <a:rPr lang="ru-RU" sz="1400" dirty="0">
                <a:latin typeface="Oswald" charset="-52"/>
              </a:rPr>
              <a:t> укрепление единого культурного пространства, создание комфортных условий и равных возможностей доступа населения к культурным ценностям, цифровым ресурсам,  самореализации и раскрытия таланта каждого жителя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4754" name="Picture 2" descr="Physical - Free people icons"/>
          <p:cNvPicPr>
            <a:picLocks noChangeAspect="1" noChangeArrowheads="1"/>
          </p:cNvPicPr>
          <p:nvPr/>
        </p:nvPicPr>
        <p:blipFill>
          <a:blip r:embed="rId3" cstate="print"/>
          <a:srcRect/>
          <a:stretch>
            <a:fillRect/>
          </a:stretch>
        </p:blipFill>
        <p:spPr bwMode="auto">
          <a:xfrm>
            <a:off x="304800" y="304800"/>
            <a:ext cx="540000" cy="540000"/>
          </a:xfrm>
          <a:prstGeom prst="rect">
            <a:avLst/>
          </a:prstGeom>
          <a:noFill/>
        </p:spPr>
      </p:pic>
      <p:pic>
        <p:nvPicPr>
          <p:cNvPr id="11"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76200"/>
            <a:ext cx="9753600" cy="887970"/>
          </a:xfrm>
          <a:prstGeom prst="rect">
            <a:avLst/>
          </a:prstGeom>
          <a:noFill/>
        </p:spPr>
      </p:pic>
      <p:sp>
        <p:nvSpPr>
          <p:cNvPr id="13" name="Прямоугольник 12">
            <a:extLst>
              <a:ext uri="{FF2B5EF4-FFF2-40B4-BE49-F238E27FC236}">
                <a16:creationId xmlns:a16="http://schemas.microsoft.com/office/drawing/2014/main" xmlns="" id="{E55CC1CF-ABEA-402A-AF41-750302571190}"/>
              </a:ext>
            </a:extLst>
          </p:cNvPr>
          <p:cNvSpPr/>
          <p:nvPr/>
        </p:nvSpPr>
        <p:spPr>
          <a:xfrm>
            <a:off x="1066800" y="228450"/>
            <a:ext cx="8991599" cy="646331"/>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«Развитие физической культуры, спорта и туризма в городе Урай и укрепление здоровья граждан города Урай» на 2019-2030 годы</a:t>
            </a:r>
          </a:p>
        </p:txBody>
      </p:sp>
    </p:spTree>
    <p:extLst>
      <p:ext uri="{BB962C8B-B14F-4D97-AF65-F5344CB8AC3E}">
        <p14:creationId xmlns:p14="http://schemas.microsoft.com/office/powerpoint/2010/main" xmlns="" val="2852341465"/>
      </p:ext>
    </p:extLst>
  </p:cSld>
  <p:clrMapOvr>
    <a:masterClrMapping/>
  </p:clrMapOvr>
  <p:transition spd="slow" advClick="0"/>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76400" y="1905000"/>
            <a:ext cx="1656184" cy="181588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Oswald" charset="-52"/>
                <a:cs typeface="Arial" pitchFamily="34" charset="0"/>
              </a:rPr>
              <a:t>Доля населения, систематически занимающегося физической культурой и спортом, в общей численности населения – 70</a:t>
            </a:r>
            <a:r>
              <a:rPr lang="ru-RU" sz="1400" b="1" dirty="0">
                <a:solidFill>
                  <a:srgbClr val="000000"/>
                </a:solidFill>
                <a:latin typeface="Oswald" charset="-52"/>
                <a:cs typeface="Arial" pitchFamily="34" charset="0"/>
              </a:rPr>
              <a:t>%</a:t>
            </a:r>
          </a:p>
          <a:p>
            <a:pPr lvl="0" algn="ctr" fontAlgn="b"/>
            <a:r>
              <a:rPr lang="ru-RU" sz="1400" dirty="0">
                <a:solidFill>
                  <a:srgbClr val="000000"/>
                </a:solidFill>
                <a:latin typeface="Arial" pitchFamily="34" charset="0"/>
                <a:cs typeface="Arial" pitchFamily="34" charset="0"/>
              </a:rPr>
              <a:t>  </a:t>
            </a:r>
          </a:p>
        </p:txBody>
      </p:sp>
      <p:sp>
        <p:nvSpPr>
          <p:cNvPr id="9" name="Прямоугольник 8"/>
          <p:cNvSpPr/>
          <p:nvPr/>
        </p:nvSpPr>
        <p:spPr>
          <a:xfrm>
            <a:off x="2207568" y="1124744"/>
            <a:ext cx="7920880" cy="369332"/>
          </a:xfrm>
          <a:prstGeom prst="rect">
            <a:avLst/>
          </a:prstGeom>
          <a:solidFill>
            <a:schemeClr val="accent3">
              <a:lumMod val="60000"/>
              <a:lumOff val="40000"/>
            </a:schemeClr>
          </a:solidFill>
        </p:spPr>
        <p:txBody>
          <a:bodyPr wrap="square">
            <a:spAutoFit/>
          </a:bodyPr>
          <a:lstStyle/>
          <a:p>
            <a:pPr algn="ctr"/>
            <a:r>
              <a:rPr lang="ru-RU" b="1" dirty="0">
                <a:latin typeface="Oswald" charset="-52"/>
                <a:cs typeface="Arial" pitchFamily="34" charset="0"/>
              </a:rPr>
              <a:t>Основные показатели результативности программы за 2024 год:</a:t>
            </a:r>
            <a:endParaRPr lang="ru-RU" dirty="0">
              <a:latin typeface="Oswald" charset="-52"/>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631504" y="3789042"/>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3276600" y="1905000"/>
            <a:ext cx="1584176" cy="3108543"/>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400" dirty="0">
                <a:solidFill>
                  <a:srgbClr val="000000"/>
                </a:solidFill>
                <a:latin typeface="Oswald" charset="-52"/>
                <a:cs typeface="Arial" pitchFamily="34" charset="0"/>
              </a:rPr>
              <a:t>Доля лиц с ограниченными возможностями здоровья и инвалидов, систематически занимающихся физической культурой и спортом, в общей численности данной категории населения – </a:t>
            </a:r>
            <a:r>
              <a:rPr lang="ru-RU" sz="1400" b="1" dirty="0">
                <a:solidFill>
                  <a:srgbClr val="000000"/>
                </a:solidFill>
                <a:latin typeface="Oswald" charset="-52"/>
                <a:cs typeface="Arial" pitchFamily="34" charset="0"/>
              </a:rPr>
              <a:t>33,5%</a:t>
            </a: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4953000" y="4800600"/>
            <a:ext cx="1905000" cy="1815882"/>
          </a:xfrm>
          <a:prstGeom prst="rect">
            <a:avLst/>
          </a:prstGeom>
        </p:spPr>
        <p:txBody>
          <a:bodyPr wrap="square">
            <a:spAutoFit/>
          </a:bodyPr>
          <a:lstStyle/>
          <a:p>
            <a:pPr lvl="0" algn="ctr" fontAlgn="b"/>
            <a:r>
              <a:rPr lang="ru-RU" sz="1400" dirty="0">
                <a:solidFill>
                  <a:srgbClr val="000000"/>
                </a:solidFill>
                <a:latin typeface="Oswald" charset="-52"/>
                <a:cs typeface="Times New Roman" panose="02020603050405020304" pitchFamily="18" charset="0"/>
              </a:rPr>
              <a:t> </a:t>
            </a:r>
            <a:r>
              <a:rPr lang="ru-RU" sz="1400" dirty="0">
                <a:solidFill>
                  <a:srgbClr val="000000"/>
                </a:solidFill>
                <a:latin typeface="Oswald" charset="-52"/>
                <a:cs typeface="Arial" pitchFamily="34" charset="0"/>
              </a:rPr>
              <a:t>Уровень обеспеченности граждан спортивными сооружениями исходя из единовременной пропускной способности объектов спорта – </a:t>
            </a:r>
            <a:r>
              <a:rPr lang="ru-RU" sz="1400" b="1" dirty="0">
                <a:solidFill>
                  <a:srgbClr val="000000"/>
                </a:solidFill>
                <a:latin typeface="Oswald" charset="-52"/>
                <a:cs typeface="Arial" pitchFamily="34" charset="0"/>
              </a:rPr>
              <a:t>61,4%</a:t>
            </a:r>
          </a:p>
          <a:p>
            <a:pPr lvl="0" algn="ctr" fontAlgn="b"/>
            <a:r>
              <a:rPr lang="ru-RU" sz="1400" dirty="0">
                <a:solidFill>
                  <a:srgbClr val="000000"/>
                </a:solidFill>
                <a:latin typeface="Arial" pitchFamily="34" charset="0"/>
                <a:cs typeface="Arial" pitchFamily="34" charset="0"/>
              </a:rPr>
              <a:t>  </a:t>
            </a:r>
          </a:p>
        </p:txBody>
      </p:sp>
      <p:sp>
        <p:nvSpPr>
          <p:cNvPr id="18" name="Прямоугольник 17"/>
          <p:cNvSpPr/>
          <p:nvPr/>
        </p:nvSpPr>
        <p:spPr>
          <a:xfrm>
            <a:off x="7010400" y="1905000"/>
            <a:ext cx="1800200" cy="181588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Oswald" charset="-52"/>
                <a:cs typeface="Arial" pitchFamily="34" charset="0"/>
              </a:rPr>
              <a:t>Количество профилактических мероприятий по повышению уровня знаний о здоровом образе жизни граждан – </a:t>
            </a:r>
            <a:r>
              <a:rPr lang="ru-RU" sz="1400" b="1" dirty="0">
                <a:solidFill>
                  <a:srgbClr val="000000"/>
                </a:solidFill>
                <a:latin typeface="Oswald" charset="-52"/>
                <a:cs typeface="Arial" pitchFamily="34" charset="0"/>
              </a:rPr>
              <a:t>132 ед.</a:t>
            </a:r>
          </a:p>
          <a:p>
            <a:pPr lvl="0" algn="ctr" fontAlgn="b"/>
            <a:r>
              <a:rPr lang="ru-RU" sz="1400" dirty="0">
                <a:solidFill>
                  <a:srgbClr val="000000"/>
                </a:solidFill>
                <a:latin typeface="Oswald" charset="-52"/>
                <a:cs typeface="Arial" pitchFamily="34" charset="0"/>
              </a:rPr>
              <a:t>  </a:t>
            </a:r>
          </a:p>
        </p:txBody>
      </p:sp>
      <p:sp>
        <p:nvSpPr>
          <p:cNvPr id="22" name="Прямоугольник 21"/>
          <p:cNvSpPr/>
          <p:nvPr/>
        </p:nvSpPr>
        <p:spPr>
          <a:xfrm>
            <a:off x="3505200" y="4800600"/>
            <a:ext cx="1296144" cy="1169551"/>
          </a:xfrm>
          <a:prstGeom prst="rect">
            <a:avLst/>
          </a:prstGeom>
        </p:spPr>
        <p:txBody>
          <a:bodyPr wrap="square">
            <a:spAutoFit/>
          </a:bodyPr>
          <a:lstStyle/>
          <a:p>
            <a:pPr lvl="0" algn="ctr" fontAlgn="b"/>
            <a:r>
              <a:rPr lang="ru-RU" sz="1200" dirty="0">
                <a:solidFill>
                  <a:srgbClr val="000000"/>
                </a:solidFill>
                <a:latin typeface="Oswald" charset="-52"/>
                <a:cs typeface="Times New Roman" panose="02020603050405020304" pitchFamily="18" charset="0"/>
              </a:rPr>
              <a:t> </a:t>
            </a:r>
            <a:r>
              <a:rPr lang="ru-RU" sz="1400" dirty="0">
                <a:solidFill>
                  <a:srgbClr val="000000"/>
                </a:solidFill>
                <a:latin typeface="Oswald" charset="-52"/>
                <a:cs typeface="Arial" pitchFamily="34" charset="0"/>
              </a:rPr>
              <a:t>Количество туристических маршрутов – 10</a:t>
            </a:r>
            <a:r>
              <a:rPr lang="ru-RU" sz="1400" b="1" dirty="0">
                <a:solidFill>
                  <a:srgbClr val="000000"/>
                </a:solidFill>
                <a:latin typeface="Oswald" charset="-52"/>
                <a:cs typeface="Arial" pitchFamily="34" charset="0"/>
              </a:rPr>
              <a:t> ед.</a:t>
            </a:r>
          </a:p>
          <a:p>
            <a:pPr lvl="0" algn="ctr" fontAlgn="b"/>
            <a:r>
              <a:rPr lang="ru-RU" sz="1400" dirty="0">
                <a:solidFill>
                  <a:srgbClr val="000000"/>
                </a:solidFill>
                <a:latin typeface="Oswald" charset="-52"/>
                <a:cs typeface="Arial" pitchFamily="34" charset="0"/>
              </a:rPr>
              <a:t>  </a:t>
            </a:r>
          </a:p>
        </p:txBody>
      </p:sp>
      <p:sp>
        <p:nvSpPr>
          <p:cNvPr id="25" name="Прямоугольник 24"/>
          <p:cNvSpPr/>
          <p:nvPr/>
        </p:nvSpPr>
        <p:spPr>
          <a:xfrm>
            <a:off x="4876800" y="1905000"/>
            <a:ext cx="2160240" cy="2462213"/>
          </a:xfrm>
          <a:prstGeom prst="rect">
            <a:avLst/>
          </a:prstGeom>
        </p:spPr>
        <p:txBody>
          <a:bodyPr wrap="square">
            <a:spAutoFit/>
          </a:bodyPr>
          <a:lstStyle/>
          <a:p>
            <a:pPr lvl="0" algn="ctr" fontAlgn="b"/>
            <a:r>
              <a:rPr lang="ru-RU" sz="1400" dirty="0">
                <a:solidFill>
                  <a:srgbClr val="000000"/>
                </a:solidFill>
                <a:latin typeface="Oswald" charset="-52"/>
                <a:cs typeface="Arial" pitchFamily="34" charset="0"/>
              </a:rPr>
              <a:t>Доля граждан, выполнивших нормативы Всероссийского физкультурно-спортивного комплекса «Готов к труду и обороне» (ГТО), в общей численности населения, принявшего участие в сдаче нормативов Всероссийского физкультурно-спортивного комплекса «Готов к труду и обороне» (ГТО) – </a:t>
            </a:r>
            <a:r>
              <a:rPr lang="ru-RU" sz="1400" b="1" dirty="0">
                <a:solidFill>
                  <a:srgbClr val="000000"/>
                </a:solidFill>
                <a:latin typeface="Oswald" charset="-52"/>
                <a:cs typeface="Arial" pitchFamily="34" charset="0"/>
              </a:rPr>
              <a:t>61,9%</a:t>
            </a:r>
            <a:r>
              <a:rPr lang="ru-RU" sz="1400" dirty="0">
                <a:solidFill>
                  <a:srgbClr val="000000"/>
                </a:solidFill>
                <a:latin typeface="Oswald" charset="-52"/>
                <a:cs typeface="Arial" pitchFamily="34" charset="0"/>
              </a:rPr>
              <a:t>;  </a:t>
            </a:r>
          </a:p>
        </p:txBody>
      </p:sp>
      <p:sp>
        <p:nvSpPr>
          <p:cNvPr id="28" name="Прямоугольник 27"/>
          <p:cNvSpPr/>
          <p:nvPr/>
        </p:nvSpPr>
        <p:spPr>
          <a:xfrm>
            <a:off x="8686800" y="1905000"/>
            <a:ext cx="1800200" cy="3539430"/>
          </a:xfrm>
          <a:prstGeom prst="rect">
            <a:avLst/>
          </a:prstGeom>
        </p:spPr>
        <p:txBody>
          <a:bodyPr wrap="square">
            <a:spAutoFit/>
          </a:bodyPr>
          <a:lstStyle/>
          <a:p>
            <a:pPr algn="ctr" fontAlgn="b"/>
            <a:r>
              <a:rPr lang="ru-RU" sz="1400" dirty="0">
                <a:solidFill>
                  <a:srgbClr val="000000"/>
                </a:solidFill>
                <a:latin typeface="Oswald" charset="-52"/>
                <a:cs typeface="Arial" pitchFamily="34" charset="0"/>
              </a:rPr>
              <a:t>Количество размещенных материалов, информаций в средствах массовой информации и в сети «Интернет» по реализации на территории города Урай мероприятий по профилактике заболеваний и формированию здорового образа жизни – </a:t>
            </a:r>
            <a:r>
              <a:rPr lang="ru-RU" sz="1400" b="1" dirty="0">
                <a:solidFill>
                  <a:srgbClr val="000000"/>
                </a:solidFill>
                <a:latin typeface="Oswald" charset="-52"/>
                <a:cs typeface="Arial" pitchFamily="34" charset="0"/>
              </a:rPr>
              <a:t>110 ед.</a:t>
            </a:r>
          </a:p>
          <a:p>
            <a:pPr lvl="0" algn="ctr" fontAlgn="b"/>
            <a:r>
              <a:rPr lang="ru-RU" sz="1400" dirty="0">
                <a:solidFill>
                  <a:srgbClr val="000000"/>
                </a:solidFill>
                <a:latin typeface="Arial" pitchFamily="34" charset="0"/>
                <a:cs typeface="Arial" pitchFamily="34" charset="0"/>
              </a:rPr>
              <a:t>  </a:t>
            </a:r>
          </a:p>
        </p:txBody>
      </p:sp>
      <p:sp>
        <p:nvSpPr>
          <p:cNvPr id="23" name="Прямоугольник 22"/>
          <p:cNvSpPr/>
          <p:nvPr/>
        </p:nvSpPr>
        <p:spPr>
          <a:xfrm>
            <a:off x="1676400" y="4826675"/>
            <a:ext cx="1676400" cy="181588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Oswald" charset="-52"/>
                <a:cs typeface="Arial" pitchFamily="34" charset="0"/>
              </a:rPr>
              <a:t>Доля граждан, принимающих участие в мероприятиях, мотивирующих ведение здорового образа жизни– </a:t>
            </a:r>
            <a:r>
              <a:rPr lang="ru-RU" sz="1400" b="1" dirty="0">
                <a:solidFill>
                  <a:srgbClr val="000000"/>
                </a:solidFill>
                <a:latin typeface="Oswald" charset="-52"/>
                <a:cs typeface="Arial" pitchFamily="34" charset="0"/>
              </a:rPr>
              <a:t>21,7%</a:t>
            </a:r>
          </a:p>
          <a:p>
            <a:pPr lvl="0" algn="ctr" fontAlgn="b"/>
            <a:r>
              <a:rPr lang="ru-RU" sz="1400" dirty="0">
                <a:solidFill>
                  <a:srgbClr val="000000"/>
                </a:solidFill>
                <a:latin typeface="Arial" pitchFamily="34" charset="0"/>
                <a:cs typeface="Arial" pitchFamily="34" charset="0"/>
              </a:rPr>
              <a:t>  </a:t>
            </a:r>
          </a:p>
        </p:txBody>
      </p:sp>
      <p:pic>
        <p:nvPicPr>
          <p:cNvPr id="24" name="Picture 2" descr="Physical - Free people icons"/>
          <p:cNvPicPr>
            <a:picLocks noChangeAspect="1" noChangeArrowheads="1"/>
          </p:cNvPicPr>
          <p:nvPr/>
        </p:nvPicPr>
        <p:blipFill>
          <a:blip r:embed="rId3" cstate="print"/>
          <a:srcRect/>
          <a:stretch>
            <a:fillRect/>
          </a:stretch>
        </p:blipFill>
        <p:spPr bwMode="auto">
          <a:xfrm>
            <a:off x="381000" y="152400"/>
            <a:ext cx="540000" cy="540000"/>
          </a:xfrm>
          <a:prstGeom prst="rect">
            <a:avLst/>
          </a:prstGeom>
          <a:noFill/>
        </p:spPr>
      </p:pic>
      <p:pic>
        <p:nvPicPr>
          <p:cNvPr id="16"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990600" y="0"/>
            <a:ext cx="9753600" cy="887970"/>
          </a:xfrm>
          <a:prstGeom prst="rect">
            <a:avLst/>
          </a:prstGeom>
          <a:noFill/>
        </p:spPr>
      </p:pic>
      <p:sp>
        <p:nvSpPr>
          <p:cNvPr id="19" name="Прямоугольник 18"/>
          <p:cNvSpPr/>
          <p:nvPr/>
        </p:nvSpPr>
        <p:spPr>
          <a:xfrm>
            <a:off x="990600" y="152400"/>
            <a:ext cx="9601200" cy="646331"/>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«Развитие физической культуры, спорта и туризма в городе Урай и укрепление здоровья граждан города Урай» на 2019-2030 годы</a:t>
            </a:r>
          </a:p>
        </p:txBody>
      </p:sp>
    </p:spTree>
    <p:extLst>
      <p:ext uri="{BB962C8B-B14F-4D97-AF65-F5344CB8AC3E}">
        <p14:creationId xmlns:p14="http://schemas.microsoft.com/office/powerpoint/2010/main" xmlns="" val="3828289504"/>
      </p:ext>
    </p:extLst>
  </p:cSld>
  <p:clrMapOvr>
    <a:masterClrMapping/>
  </p:clrMapOvr>
  <p:transition spd="slow" advClick="0"/>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990600" y="838200"/>
            <a:ext cx="4104456" cy="523220"/>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Управление по развитию местного самоуправления администрации города Урай</a:t>
            </a:r>
          </a:p>
        </p:txBody>
      </p:sp>
      <p:graphicFrame>
        <p:nvGraphicFramePr>
          <p:cNvPr id="7" name="Таблица 6"/>
          <p:cNvGraphicFramePr>
            <a:graphicFrameLocks noGrp="1"/>
          </p:cNvGraphicFramePr>
          <p:nvPr>
            <p:extLst/>
          </p:nvPr>
        </p:nvGraphicFramePr>
        <p:xfrm>
          <a:off x="1066800" y="1676400"/>
          <a:ext cx="4724400" cy="4464496"/>
        </p:xfrm>
        <a:graphic>
          <a:graphicData uri="http://schemas.openxmlformats.org/drawingml/2006/table">
            <a:tbl>
              <a:tblPr firstRow="1" bandRow="1">
                <a:tableStyleId>{5C22544A-7EE6-4342-B048-85BDC9FD1C3A}</a:tableStyleId>
              </a:tblPr>
              <a:tblGrid>
                <a:gridCol w="944880">
                  <a:extLst>
                    <a:ext uri="{9D8B030D-6E8A-4147-A177-3AD203B41FA5}">
                      <a16:colId xmlns:a16="http://schemas.microsoft.com/office/drawing/2014/main" xmlns="" val="20000"/>
                    </a:ext>
                  </a:extLst>
                </a:gridCol>
                <a:gridCol w="3779520">
                  <a:extLst>
                    <a:ext uri="{9D8B030D-6E8A-4147-A177-3AD203B41FA5}">
                      <a16:colId xmlns:a16="http://schemas.microsoft.com/office/drawing/2014/main" xmlns="" val="20001"/>
                    </a:ext>
                  </a:extLst>
                </a:gridCol>
              </a:tblGrid>
              <a:tr h="87524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pitchFamily="18" charset="0"/>
                        </a:rPr>
                        <a:t>22 719,5 тыс.рублей, в том числе:</a:t>
                      </a:r>
                      <a:endParaRPr lang="ru-RU" sz="1400" dirty="0">
                        <a:latin typeface="Oswald" charset="-52"/>
                        <a:cs typeface="Times New Roman"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1112669">
                <a:tc>
                  <a:txBody>
                    <a:bodyPr/>
                    <a:lstStyle/>
                    <a:p>
                      <a:pPr algn="r"/>
                      <a:r>
                        <a:rPr lang="ru-RU" sz="1400" b="1" dirty="0">
                          <a:latin typeface="Oswald" charset="-52"/>
                          <a:cs typeface="Times New Roman" pitchFamily="18" charset="0"/>
                        </a:rPr>
                        <a:t>18 719,5</a:t>
                      </a:r>
                    </a:p>
                  </a:txBody>
                  <a:tcPr>
                    <a:solidFill>
                      <a:schemeClr val="accent3">
                        <a:lumMod val="40000"/>
                        <a:lumOff val="60000"/>
                      </a:schemeClr>
                    </a:solidFill>
                  </a:tcPr>
                </a:tc>
                <a:tc>
                  <a:txBody>
                    <a:bodyPr/>
                    <a:lstStyle/>
                    <a:p>
                      <a:r>
                        <a:rPr lang="ru-RU" sz="1400" b="0" i="0" u="none" strike="noStrike" dirty="0">
                          <a:solidFill>
                            <a:srgbClr val="000000"/>
                          </a:solidFill>
                          <a:latin typeface="Oswald" charset="-52"/>
                          <a:cs typeface="Times New Roman" pitchFamily="18" charset="0"/>
                        </a:rPr>
                        <a:t>Оказание финансовой поддержки социально ориентированным некоммерческим организациям посредством предоставления субсидий (грантов в форме субсидий)</a:t>
                      </a:r>
                      <a:endParaRPr lang="ru-RU" sz="1400" dirty="0">
                        <a:latin typeface="Oswald" charset="-52"/>
                        <a:cs typeface="Times New Roman" pitchFamily="18" charset="0"/>
                      </a:endParaRPr>
                    </a:p>
                  </a:txBody>
                  <a:tcPr>
                    <a:solidFill>
                      <a:schemeClr val="accent3">
                        <a:lumMod val="40000"/>
                        <a:lumOff val="60000"/>
                      </a:schemeClr>
                    </a:solidFill>
                  </a:tcPr>
                </a:tc>
                <a:extLst>
                  <a:ext uri="{0D108BD9-81ED-4DB2-BD59-A6C34878D82A}">
                    <a16:rowId xmlns:a16="http://schemas.microsoft.com/office/drawing/2014/main" xmlns="" val="10001"/>
                  </a:ext>
                </a:extLst>
              </a:tr>
              <a:tr h="1112669">
                <a:tc>
                  <a:txBody>
                    <a:bodyPr/>
                    <a:lstStyle/>
                    <a:p>
                      <a:pPr algn="r"/>
                      <a:r>
                        <a:rPr lang="ru-RU" sz="1400" b="1" dirty="0">
                          <a:latin typeface="Oswald" charset="-52"/>
                          <a:cs typeface="Times New Roman" pitchFamily="18" charset="0"/>
                        </a:rPr>
                        <a:t>500,0</a:t>
                      </a:r>
                    </a:p>
                  </a:txBody>
                  <a:tcPr>
                    <a:solidFill>
                      <a:schemeClr val="bg1">
                        <a:lumMod val="95000"/>
                      </a:schemeClr>
                    </a:solidFill>
                  </a:tcPr>
                </a:tc>
                <a:tc>
                  <a:txBody>
                    <a:bodyPr/>
                    <a:lstStyle/>
                    <a:p>
                      <a:r>
                        <a:rPr lang="ru-RU" sz="1400" b="0" i="0" u="none" strike="noStrike" dirty="0">
                          <a:solidFill>
                            <a:srgbClr val="000000"/>
                          </a:solidFill>
                          <a:latin typeface="Oswald" charset="-52"/>
                          <a:cs typeface="Times New Roman" pitchFamily="18" charset="0"/>
                        </a:rPr>
                        <a:t>Развитие форм непосредственного осуществления населением местного самоуправления и участия населения в осуществлении местного самоуправления в городе Урай</a:t>
                      </a:r>
                      <a:endParaRPr lang="ru-RU" sz="1400" dirty="0">
                        <a:latin typeface="Oswald" charset="-52"/>
                        <a:cs typeface="Times New Roman" pitchFamily="18" charset="0"/>
                      </a:endParaRPr>
                    </a:p>
                  </a:txBody>
                  <a:tcPr>
                    <a:solidFill>
                      <a:schemeClr val="bg1">
                        <a:lumMod val="95000"/>
                      </a:schemeClr>
                    </a:solidFill>
                  </a:tcPr>
                </a:tc>
                <a:extLst>
                  <a:ext uri="{0D108BD9-81ED-4DB2-BD59-A6C34878D82A}">
                    <a16:rowId xmlns:a16="http://schemas.microsoft.com/office/drawing/2014/main" xmlns="" val="10002"/>
                  </a:ext>
                </a:extLst>
              </a:tr>
              <a:tr h="1363917">
                <a:tc>
                  <a:txBody>
                    <a:bodyPr/>
                    <a:lstStyle/>
                    <a:p>
                      <a:pPr algn="r"/>
                      <a:r>
                        <a:rPr lang="ru-RU" sz="1400" b="1" dirty="0">
                          <a:latin typeface="Oswald" charset="-52"/>
                          <a:cs typeface="Times New Roman" pitchFamily="18" charset="0"/>
                        </a:rPr>
                        <a:t>3 500,0</a:t>
                      </a:r>
                    </a:p>
                  </a:txBody>
                  <a:tcPr>
                    <a:solidFill>
                      <a:schemeClr val="bg1">
                        <a:lumMod val="95000"/>
                      </a:schemeClr>
                    </a:solidFill>
                  </a:tcPr>
                </a:tc>
                <a:tc>
                  <a:txBody>
                    <a:bodyPr/>
                    <a:lstStyle/>
                    <a:p>
                      <a:r>
                        <a:rPr lang="ru-RU" sz="1400" b="0" i="0" u="none" strike="noStrike" dirty="0">
                          <a:solidFill>
                            <a:srgbClr val="000000"/>
                          </a:solidFill>
                          <a:latin typeface="Oswald" charset="-52"/>
                          <a:cs typeface="Times New Roman" pitchFamily="18" charset="0"/>
                        </a:rPr>
                        <a:t>Предоставление субсидий ТОС на финансовое обеспечение затрат для осуществления ТОС самостоятельно и под свою ответственность собственных инициатив по вопросам местного значения</a:t>
                      </a:r>
                      <a:endParaRPr lang="ru-RU" sz="1400" dirty="0">
                        <a:latin typeface="Oswald" charset="-52"/>
                        <a:cs typeface="Times New Roman" pitchFamily="18" charset="0"/>
                      </a:endParaRPr>
                    </a:p>
                  </a:txBody>
                  <a:tcPr>
                    <a:solidFill>
                      <a:schemeClr val="bg1">
                        <a:lumMod val="95000"/>
                      </a:schemeClr>
                    </a:solidFill>
                  </a:tcPr>
                </a:tc>
                <a:extLst>
                  <a:ext uri="{0D108BD9-81ED-4DB2-BD59-A6C34878D82A}">
                    <a16:rowId xmlns:a16="http://schemas.microsoft.com/office/drawing/2014/main" xmlns="" val="10003"/>
                  </a:ext>
                </a:extLst>
              </a:tr>
            </a:tbl>
          </a:graphicData>
        </a:graphic>
      </p:graphicFrame>
      <p:sp>
        <p:nvSpPr>
          <p:cNvPr id="8" name="Прямоугольник 7"/>
          <p:cNvSpPr/>
          <p:nvPr/>
        </p:nvSpPr>
        <p:spPr>
          <a:xfrm>
            <a:off x="6858000" y="838200"/>
            <a:ext cx="4464496" cy="523220"/>
          </a:xfrm>
          <a:prstGeom prst="rect">
            <a:avLst/>
          </a:prstGeom>
        </p:spPr>
        <p:txBody>
          <a:bodyPr wrap="square">
            <a:spAutoFit/>
          </a:bodyPr>
          <a:lstStyle/>
          <a:p>
            <a:r>
              <a:rPr lang="ru-RU" sz="1400" u="sng" dirty="0">
                <a:latin typeface="Oswald" charset="-52"/>
              </a:rPr>
              <a:t>Цель:</a:t>
            </a:r>
            <a:r>
              <a:rPr lang="ru-RU" sz="1400" dirty="0">
                <a:latin typeface="Oswald" charset="-52"/>
              </a:rPr>
              <a:t> создание условий для развития гражданского общества и реализации гражданских инициатив</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8850" name="Picture 2" descr="иконки черно белые индивидуальный подход: 2 тыс изображений найдено в  Яндекс Картинках"/>
          <p:cNvPicPr>
            <a:picLocks noChangeAspect="1" noChangeArrowheads="1"/>
          </p:cNvPicPr>
          <p:nvPr/>
        </p:nvPicPr>
        <p:blipFill>
          <a:blip r:embed="rId3" cstate="print"/>
          <a:srcRect/>
          <a:stretch>
            <a:fillRect/>
          </a:stretch>
        </p:blipFill>
        <p:spPr bwMode="auto">
          <a:xfrm>
            <a:off x="304800" y="152400"/>
            <a:ext cx="509588" cy="559594"/>
          </a:xfrm>
          <a:prstGeom prst="rect">
            <a:avLst/>
          </a:prstGeom>
          <a:noFill/>
        </p:spPr>
      </p:pic>
      <p:sp>
        <p:nvSpPr>
          <p:cNvPr id="2" name="Прямоугольник 1">
            <a:extLst>
              <a:ext uri="{FF2B5EF4-FFF2-40B4-BE49-F238E27FC236}">
                <a16:creationId xmlns:a16="http://schemas.microsoft.com/office/drawing/2014/main" xmlns="" id="{07C40505-2950-4A82-BE6B-8BDDAA480BA8}"/>
              </a:ext>
            </a:extLst>
          </p:cNvPr>
          <p:cNvSpPr/>
          <p:nvPr/>
        </p:nvSpPr>
        <p:spPr>
          <a:xfrm>
            <a:off x="7086600" y="1676400"/>
            <a:ext cx="3810000" cy="523220"/>
          </a:xfrm>
          <a:prstGeom prst="rect">
            <a:avLst/>
          </a:prstGeom>
          <a:solidFill>
            <a:schemeClr val="accent3">
              <a:lumMod val="60000"/>
              <a:lumOff val="40000"/>
            </a:schemeClr>
          </a:solidFill>
        </p:spPr>
        <p:txBody>
          <a:bodyPr wrap="square">
            <a:spAutoFit/>
          </a:bodyPr>
          <a:lstStyle/>
          <a:p>
            <a:pPr algn="ctr"/>
            <a:r>
              <a:rPr lang="ru-RU" sz="1400" b="1" dirty="0">
                <a:latin typeface="Oswald" charset="-52"/>
                <a:cs typeface="Arial" pitchFamily="34" charset="0"/>
              </a:rPr>
              <a:t>Основные показатели результативности программы за 2024 год</a:t>
            </a:r>
            <a:endParaRPr lang="ru-RU" sz="1400" dirty="0">
              <a:latin typeface="Oswald" charset="-52"/>
              <a:cs typeface="Arial" pitchFamily="34" charset="0"/>
            </a:endParaRPr>
          </a:p>
        </p:txBody>
      </p:sp>
      <p:sp>
        <p:nvSpPr>
          <p:cNvPr id="4" name="Прямоугольник 3">
            <a:extLst>
              <a:ext uri="{FF2B5EF4-FFF2-40B4-BE49-F238E27FC236}">
                <a16:creationId xmlns:a16="http://schemas.microsoft.com/office/drawing/2014/main" xmlns="" id="{66A735E4-B9DA-4A81-BA09-9A8E566635F9}"/>
              </a:ext>
            </a:extLst>
          </p:cNvPr>
          <p:cNvSpPr/>
          <p:nvPr/>
        </p:nvSpPr>
        <p:spPr>
          <a:xfrm>
            <a:off x="6781800" y="2362200"/>
            <a:ext cx="4267200" cy="3970318"/>
          </a:xfrm>
          <a:prstGeom prst="rect">
            <a:avLst/>
          </a:prstGeom>
        </p:spPr>
        <p:txBody>
          <a:bodyPr wrap="square">
            <a:spAutoFit/>
          </a:bodyPr>
          <a:lstStyle/>
          <a:p>
            <a:pPr lvl="0" algn="just" fontAlgn="b">
              <a:buFont typeface="Wingdings" pitchFamily="2" charset="2"/>
              <a:buChar char="v"/>
            </a:pPr>
            <a:r>
              <a:rPr lang="ru-RU" sz="1400" dirty="0">
                <a:latin typeface="Oswald" charset="-52"/>
                <a:cs typeface="Times New Roman" panose="02020603050405020304" pitchFamily="18" charset="0"/>
              </a:rPr>
              <a:t>Доля средств бюджета города, выделяемых негосударственным (немуниципальным) организациям, в т.ч. СОНКО, в общем объеме средств бюджета города Урай– </a:t>
            </a:r>
            <a:r>
              <a:rPr lang="ru-RU" sz="1400" b="1" dirty="0">
                <a:latin typeface="Oswald" charset="-52"/>
                <a:cs typeface="Times New Roman" pitchFamily="18" charset="0"/>
              </a:rPr>
              <a:t>2,2%</a:t>
            </a:r>
            <a:endParaRPr lang="ru-RU" sz="1400" dirty="0">
              <a:latin typeface="Oswald" charset="-52"/>
              <a:cs typeface="Times New Roman" pitchFamily="18" charset="0"/>
            </a:endParaRPr>
          </a:p>
          <a:p>
            <a:pPr lvl="0" algn="just" fontAlgn="b"/>
            <a:endParaRPr lang="ru-RU" sz="1400" dirty="0">
              <a:latin typeface="Oswald" charset="-52"/>
              <a:cs typeface="Times New Roman" pitchFamily="18" charset="0"/>
            </a:endParaRPr>
          </a:p>
          <a:p>
            <a:pPr algn="just" fontAlgn="b">
              <a:buFont typeface="Wingdings" pitchFamily="2" charset="2"/>
              <a:buChar char="v"/>
            </a:pPr>
            <a:r>
              <a:rPr lang="ru-RU" sz="1400" dirty="0">
                <a:latin typeface="Oswald" charset="-52"/>
                <a:cs typeface="Times New Roman" pitchFamily="18" charset="0"/>
              </a:rPr>
              <a:t>Доля населения </a:t>
            </a:r>
            <a:r>
              <a:rPr lang="ru-RU" sz="1400" dirty="0" err="1">
                <a:latin typeface="Oswald" charset="-52"/>
                <a:cs typeface="Times New Roman" pitchFamily="18" charset="0"/>
              </a:rPr>
              <a:t>г.Урай</a:t>
            </a:r>
            <a:r>
              <a:rPr lang="ru-RU" sz="1400" dirty="0">
                <a:latin typeface="Oswald" charset="-52"/>
                <a:cs typeface="Times New Roman" pitchFamily="18" charset="0"/>
              </a:rPr>
              <a:t>, ежегодно участвующих в мероприятиях, проводимых СОНКО– </a:t>
            </a:r>
            <a:r>
              <a:rPr lang="ru-RU" sz="1400" b="1" dirty="0">
                <a:latin typeface="Oswald" charset="-52"/>
                <a:cs typeface="Times New Roman" pitchFamily="18" charset="0"/>
              </a:rPr>
              <a:t>31,8%.</a:t>
            </a:r>
            <a:endParaRPr lang="ru-RU" sz="1400" dirty="0">
              <a:latin typeface="Oswald" charset="-52"/>
              <a:cs typeface="Times New Roman" pitchFamily="18" charset="0"/>
            </a:endParaRPr>
          </a:p>
          <a:p>
            <a:pPr algn="just" fontAlgn="b"/>
            <a:endParaRPr lang="ru-RU" sz="1400" dirty="0">
              <a:latin typeface="Oswald" charset="-52"/>
              <a:cs typeface="Times New Roman" pitchFamily="18" charset="0"/>
            </a:endParaRPr>
          </a:p>
          <a:p>
            <a:pPr lvl="0" algn="just" fontAlgn="b">
              <a:buFont typeface="Wingdings" pitchFamily="2" charset="2"/>
              <a:buChar char="v"/>
            </a:pPr>
            <a:r>
              <a:rPr lang="ru-RU" sz="1400" dirty="0">
                <a:latin typeface="Oswald" charset="-52"/>
                <a:cs typeface="Times New Roman" pitchFamily="18" charset="0"/>
              </a:rPr>
              <a:t>Удельный вес НКО оказывающих услуги в соц.сфере, от общего кол-ва учреждений, оказывающих услуги в соц.сфере– </a:t>
            </a:r>
            <a:r>
              <a:rPr lang="ru-RU" sz="1400" b="1" dirty="0">
                <a:latin typeface="Oswald" charset="-52"/>
                <a:cs typeface="Times New Roman" pitchFamily="18" charset="0"/>
              </a:rPr>
              <a:t>38,4%</a:t>
            </a:r>
            <a:endParaRPr lang="ru-RU" sz="1400" dirty="0">
              <a:latin typeface="Oswald" charset="-52"/>
              <a:cs typeface="Times New Roman" pitchFamily="18" charset="0"/>
            </a:endParaRPr>
          </a:p>
          <a:p>
            <a:pPr lvl="0" fontAlgn="b"/>
            <a:endParaRPr lang="ru-RU" sz="1400" dirty="0">
              <a:latin typeface="Oswald" charset="-52"/>
              <a:cs typeface="Times New Roman" pitchFamily="18" charset="0"/>
            </a:endParaRPr>
          </a:p>
          <a:p>
            <a:pPr lvl="0" fontAlgn="b">
              <a:buFont typeface="Wingdings" pitchFamily="2" charset="2"/>
              <a:buChar char="v"/>
            </a:pPr>
            <a:r>
              <a:rPr lang="ru-RU" sz="1400" dirty="0">
                <a:latin typeface="Oswald" charset="-52"/>
                <a:cs typeface="Times New Roman" pitchFamily="18" charset="0"/>
              </a:rPr>
              <a:t>Кол-во ТОС, созданных на территории </a:t>
            </a:r>
            <a:r>
              <a:rPr lang="ru-RU" sz="1400" dirty="0" err="1">
                <a:latin typeface="Oswald" charset="-52"/>
                <a:cs typeface="Times New Roman" pitchFamily="18" charset="0"/>
              </a:rPr>
              <a:t>г.Урай</a:t>
            </a:r>
            <a:r>
              <a:rPr lang="ru-RU" sz="1400" dirty="0">
                <a:latin typeface="Oswald" charset="-52"/>
                <a:cs typeface="Times New Roman" pitchFamily="18" charset="0"/>
              </a:rPr>
              <a:t>– 6</a:t>
            </a:r>
            <a:r>
              <a:rPr lang="ru-RU" sz="1400" b="1" dirty="0">
                <a:latin typeface="Oswald" charset="-52"/>
                <a:cs typeface="Times New Roman" pitchFamily="18" charset="0"/>
              </a:rPr>
              <a:t> ед.</a:t>
            </a:r>
          </a:p>
          <a:p>
            <a:pPr lvl="0" fontAlgn="b"/>
            <a:endParaRPr lang="ru-RU" sz="1400" b="1" dirty="0">
              <a:latin typeface="Oswald" charset="-52"/>
              <a:cs typeface="Times New Roman" pitchFamily="18" charset="0"/>
            </a:endParaRPr>
          </a:p>
          <a:p>
            <a:pPr lvl="0" fontAlgn="b">
              <a:buFont typeface="Wingdings" pitchFamily="2" charset="2"/>
              <a:buChar char="v"/>
            </a:pPr>
            <a:r>
              <a:rPr lang="ru-RU" sz="1400" dirty="0">
                <a:latin typeface="Oswald" charset="-52"/>
                <a:cs typeface="Times New Roman" pitchFamily="18" charset="0"/>
              </a:rPr>
              <a:t>Кол-во форм непосредственного осуществления населением местного самоуправления и участия в осуществлении местного самоуправления и случаев их применения в </a:t>
            </a:r>
            <a:r>
              <a:rPr lang="ru-RU" sz="1400" dirty="0" err="1">
                <a:latin typeface="Oswald" charset="-52"/>
                <a:cs typeface="Times New Roman" pitchFamily="18" charset="0"/>
              </a:rPr>
              <a:t>г.Урай</a:t>
            </a:r>
            <a:r>
              <a:rPr lang="ru-RU" sz="1400" dirty="0">
                <a:latin typeface="Oswald" charset="-52"/>
                <a:cs typeface="Times New Roman" pitchFamily="18" charset="0"/>
              </a:rPr>
              <a:t> -</a:t>
            </a:r>
            <a:r>
              <a:rPr lang="ru-RU" sz="1400" b="1" dirty="0">
                <a:latin typeface="Oswald" charset="-52"/>
                <a:cs typeface="Times New Roman" pitchFamily="18" charset="0"/>
              </a:rPr>
              <a:t>28 ед.</a:t>
            </a:r>
          </a:p>
        </p:txBody>
      </p:sp>
      <p:pic>
        <p:nvPicPr>
          <p:cNvPr id="14"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9677400" cy="762000"/>
          </a:xfrm>
          <a:prstGeom prst="rect">
            <a:avLst/>
          </a:prstGeom>
          <a:noFill/>
        </p:spPr>
      </p:pic>
      <p:sp>
        <p:nvSpPr>
          <p:cNvPr id="15" name="Прямоугольник 14"/>
          <p:cNvSpPr/>
          <p:nvPr/>
        </p:nvSpPr>
        <p:spPr>
          <a:xfrm>
            <a:off x="990600" y="228600"/>
            <a:ext cx="85344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«Развитие гражданского общества на территории города Урай»</a:t>
            </a:r>
          </a:p>
        </p:txBody>
      </p:sp>
    </p:spTree>
    <p:extLst>
      <p:ext uri="{BB962C8B-B14F-4D97-AF65-F5344CB8AC3E}">
        <p14:creationId xmlns:p14="http://schemas.microsoft.com/office/powerpoint/2010/main" xmlns="" val="3773259589"/>
      </p:ext>
    </p:extLst>
  </p:cSld>
  <p:clrMapOvr>
    <a:masterClrMapping/>
  </p:clrMapOvr>
  <p:transition spd="slow" advClick="0"/>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066800" y="914400"/>
            <a:ext cx="4104456" cy="738664"/>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Управление по учету и распределению муниципального жилого фонда администрации города Урай</a:t>
            </a:r>
          </a:p>
        </p:txBody>
      </p:sp>
      <p:graphicFrame>
        <p:nvGraphicFramePr>
          <p:cNvPr id="7" name="Таблица 6"/>
          <p:cNvGraphicFramePr>
            <a:graphicFrameLocks noGrp="1"/>
          </p:cNvGraphicFramePr>
          <p:nvPr/>
        </p:nvGraphicFramePr>
        <p:xfrm>
          <a:off x="990600" y="1981200"/>
          <a:ext cx="5105400" cy="4001669"/>
        </p:xfrm>
        <a:graphic>
          <a:graphicData uri="http://schemas.openxmlformats.org/drawingml/2006/table">
            <a:tbl>
              <a:tblPr firstRow="1" bandRow="1">
                <a:tableStyleId>{5C22544A-7EE6-4342-B048-85BDC9FD1C3A}</a:tableStyleId>
              </a:tblPr>
              <a:tblGrid>
                <a:gridCol w="1066800">
                  <a:extLst>
                    <a:ext uri="{9D8B030D-6E8A-4147-A177-3AD203B41FA5}">
                      <a16:colId xmlns:a16="http://schemas.microsoft.com/office/drawing/2014/main" xmlns="" val="20000"/>
                    </a:ext>
                  </a:extLst>
                </a:gridCol>
                <a:gridCol w="4038600">
                  <a:extLst>
                    <a:ext uri="{9D8B030D-6E8A-4147-A177-3AD203B41FA5}">
                      <a16:colId xmlns:a16="http://schemas.microsoft.com/office/drawing/2014/main" xmlns="" val="20001"/>
                    </a:ext>
                  </a:extLst>
                </a:gridCol>
              </a:tblGrid>
              <a:tr h="740153">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pitchFamily="18" charset="0"/>
                        </a:rPr>
                        <a:t>346 630,5 тыс.рублей, в том числе:</a:t>
                      </a:r>
                      <a:endParaRPr lang="ru-RU" sz="1400" dirty="0">
                        <a:latin typeface="Oswald" charset="-52"/>
                        <a:cs typeface="Times New Roman"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1158396">
                <a:tc>
                  <a:txBody>
                    <a:bodyPr/>
                    <a:lstStyle/>
                    <a:p>
                      <a:pPr algn="r"/>
                      <a:r>
                        <a:rPr lang="ru-RU" sz="1400" b="1" dirty="0">
                          <a:latin typeface="Oswald" charset="-52"/>
                          <a:cs typeface="Times New Roman" pitchFamily="18" charset="0"/>
                        </a:rPr>
                        <a:t>268</a:t>
                      </a:r>
                      <a:r>
                        <a:rPr lang="ru-RU" sz="1400" b="1" baseline="0" dirty="0">
                          <a:latin typeface="Oswald" charset="-52"/>
                          <a:cs typeface="Times New Roman" pitchFamily="18" charset="0"/>
                        </a:rPr>
                        <a:t> 051,6</a:t>
                      </a:r>
                      <a:endParaRPr lang="ru-RU" sz="1400" b="1" dirty="0">
                        <a:latin typeface="Oswald" charset="-52"/>
                        <a:cs typeface="Times New Roman" pitchFamily="18" charset="0"/>
                      </a:endParaRPr>
                    </a:p>
                  </a:txBody>
                  <a:tcPr>
                    <a:solidFill>
                      <a:schemeClr val="accent3">
                        <a:lumMod val="40000"/>
                        <a:lumOff val="60000"/>
                      </a:schemeClr>
                    </a:solidFill>
                  </a:tcPr>
                </a:tc>
                <a:tc>
                  <a:txBody>
                    <a:bodyPr/>
                    <a:lstStyle/>
                    <a:p>
                      <a:r>
                        <a:rPr kumimoji="0" lang="ru-RU" sz="1400" b="0" kern="1200" dirty="0">
                          <a:solidFill>
                            <a:schemeClr val="tx1"/>
                          </a:solidFill>
                          <a:latin typeface="Oswald" charset="-52"/>
                          <a:ea typeface="+mn-ea"/>
                          <a:cs typeface="Times New Roman" pitchFamily="18" charset="0"/>
                        </a:rPr>
                        <a:t>Реализация полномочий в области строительства и жилищных отношений на выкуп жилья, выплату возмещений за жилые помещения в рамках соглашений, заключенных с собственниками изымаемых жилых помещений </a:t>
                      </a:r>
                      <a:endParaRPr lang="ru-RU" sz="1400" dirty="0">
                        <a:latin typeface="Oswald" charset="-52"/>
                        <a:cs typeface="Times New Roman" pitchFamily="18" charset="0"/>
                      </a:endParaRPr>
                    </a:p>
                  </a:txBody>
                  <a:tcPr>
                    <a:solidFill>
                      <a:schemeClr val="accent3">
                        <a:lumMod val="40000"/>
                        <a:lumOff val="60000"/>
                      </a:schemeClr>
                    </a:solidFill>
                  </a:tcPr>
                </a:tc>
                <a:extLst>
                  <a:ext uri="{0D108BD9-81ED-4DB2-BD59-A6C34878D82A}">
                    <a16:rowId xmlns:a16="http://schemas.microsoft.com/office/drawing/2014/main" xmlns="" val="10001"/>
                  </a:ext>
                </a:extLst>
              </a:tr>
              <a:tr h="648072">
                <a:tc>
                  <a:txBody>
                    <a:bodyPr/>
                    <a:lstStyle/>
                    <a:p>
                      <a:pPr algn="r"/>
                      <a:r>
                        <a:rPr lang="ru-RU" sz="1400" b="1" dirty="0">
                          <a:latin typeface="Oswald" charset="-52"/>
                          <a:cs typeface="Times New Roman" pitchFamily="18" charset="0"/>
                        </a:rPr>
                        <a:t>56 293,3</a:t>
                      </a:r>
                    </a:p>
                  </a:txBody>
                  <a:tcPr>
                    <a:solidFill>
                      <a:schemeClr val="accent3">
                        <a:lumMod val="20000"/>
                        <a:lumOff val="80000"/>
                      </a:schemeClr>
                    </a:solidFill>
                  </a:tcPr>
                </a:tc>
                <a:tc>
                  <a:txBody>
                    <a:bodyPr/>
                    <a:lstStyle/>
                    <a:p>
                      <a:r>
                        <a:rPr lang="ru-RU" sz="1400" dirty="0">
                          <a:latin typeface="Oswald" charset="-52"/>
                          <a:cs typeface="Times New Roman" pitchFamily="18" charset="0"/>
                        </a:rPr>
                        <a:t>Предоставление субсидии участникам специальной военной операции, членам их семей, состоящим на учете в качестве нуждающихся в жилых помещениях, предоставляемых по договорам социального найма, на приобретение (строительство) жилых помещений в собственность</a:t>
                      </a:r>
                    </a:p>
                  </a:txBody>
                  <a:tcPr>
                    <a:solidFill>
                      <a:schemeClr val="accent3">
                        <a:lumMod val="20000"/>
                        <a:lumOff val="80000"/>
                      </a:schemeClr>
                    </a:solidFill>
                  </a:tcPr>
                </a:tc>
                <a:extLst>
                  <a:ext uri="{0D108BD9-81ED-4DB2-BD59-A6C34878D82A}">
                    <a16:rowId xmlns:a16="http://schemas.microsoft.com/office/drawing/2014/main" xmlns="" val="10003"/>
                  </a:ext>
                </a:extLst>
              </a:tr>
              <a:tr h="648072">
                <a:tc>
                  <a:txBody>
                    <a:bodyPr/>
                    <a:lstStyle/>
                    <a:p>
                      <a:pPr algn="r"/>
                      <a:r>
                        <a:rPr lang="ru-RU" sz="1400" b="1" dirty="0">
                          <a:latin typeface="Oswald" charset="-52"/>
                          <a:cs typeface="Times New Roman" pitchFamily="18" charset="0"/>
                        </a:rPr>
                        <a:t>22 285,6</a:t>
                      </a:r>
                    </a:p>
                  </a:txBody>
                  <a:tcPr>
                    <a:solidFill>
                      <a:schemeClr val="bg1">
                        <a:lumMod val="95000"/>
                      </a:schemeClr>
                    </a:solidFill>
                  </a:tcPr>
                </a:tc>
                <a:tc>
                  <a:txBody>
                    <a:bodyPr/>
                    <a:lstStyle/>
                    <a:p>
                      <a:r>
                        <a:rPr lang="ru-RU" sz="1400" b="0" i="0" u="none" strike="noStrike" dirty="0">
                          <a:solidFill>
                            <a:schemeClr val="tx1"/>
                          </a:solidFill>
                          <a:effectLst/>
                          <a:latin typeface="Oswald" charset="-52"/>
                          <a:cs typeface="Times New Roman" pitchFamily="18" charset="0"/>
                        </a:rPr>
                        <a:t>Реализация мероприятий по обеспечению жильем молодых семей (предоставление молодым семьям социальных выплат в виде субсидий) </a:t>
                      </a:r>
                      <a:endParaRPr lang="ru-RU" sz="1400" dirty="0">
                        <a:latin typeface="Oswald" charset="-52"/>
                        <a:cs typeface="Times New Roman" pitchFamily="18" charset="0"/>
                      </a:endParaRPr>
                    </a:p>
                  </a:txBody>
                  <a:tcPr>
                    <a:solidFill>
                      <a:schemeClr val="bg1">
                        <a:lumMod val="95000"/>
                      </a:schemeClr>
                    </a:solidFill>
                  </a:tcPr>
                </a:tc>
                <a:extLst>
                  <a:ext uri="{0D108BD9-81ED-4DB2-BD59-A6C34878D82A}">
                    <a16:rowId xmlns:a16="http://schemas.microsoft.com/office/drawing/2014/main" xmlns="" val="10002"/>
                  </a:ext>
                </a:extLst>
              </a:tr>
            </a:tbl>
          </a:graphicData>
        </a:graphic>
      </p:graphicFrame>
      <p:sp>
        <p:nvSpPr>
          <p:cNvPr id="8" name="Прямоугольник 7"/>
          <p:cNvSpPr/>
          <p:nvPr/>
        </p:nvSpPr>
        <p:spPr>
          <a:xfrm>
            <a:off x="6324600" y="914400"/>
            <a:ext cx="4824536" cy="738664"/>
          </a:xfrm>
          <a:prstGeom prst="rect">
            <a:avLst/>
          </a:prstGeom>
        </p:spPr>
        <p:txBody>
          <a:bodyPr wrap="square">
            <a:spAutoFit/>
          </a:bodyPr>
          <a:lstStyle/>
          <a:p>
            <a:r>
              <a:rPr lang="ru-RU" sz="1400" u="sng" dirty="0">
                <a:latin typeface="Oswald" charset="-52"/>
              </a:rPr>
              <a:t>Цель:</a:t>
            </a:r>
            <a:r>
              <a:rPr lang="ru-RU" sz="1400" dirty="0">
                <a:latin typeface="Oswald" charset="-52"/>
              </a:rPr>
              <a:t> создание условий, способствующих улучшению жилищных условий и качества жилищного обеспечения жителей, проживающих на территории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82952" name="Picture 8" descr="Home insurance - Free business icons"/>
          <p:cNvPicPr>
            <a:picLocks noChangeAspect="1" noChangeArrowheads="1"/>
          </p:cNvPicPr>
          <p:nvPr/>
        </p:nvPicPr>
        <p:blipFill>
          <a:blip r:embed="rId3" cstate="print"/>
          <a:srcRect/>
          <a:stretch>
            <a:fillRect/>
          </a:stretch>
        </p:blipFill>
        <p:spPr bwMode="auto">
          <a:xfrm>
            <a:off x="381000" y="152400"/>
            <a:ext cx="578644" cy="578644"/>
          </a:xfrm>
          <a:prstGeom prst="rect">
            <a:avLst/>
          </a:prstGeom>
          <a:noFill/>
        </p:spPr>
      </p:pic>
      <p:pic>
        <p:nvPicPr>
          <p:cNvPr id="12"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9677400" cy="762000"/>
          </a:xfrm>
          <a:prstGeom prst="rect">
            <a:avLst/>
          </a:prstGeom>
          <a:noFill/>
        </p:spPr>
      </p:pic>
      <p:sp>
        <p:nvSpPr>
          <p:cNvPr id="13" name="Прямоугольник 12"/>
          <p:cNvSpPr/>
          <p:nvPr/>
        </p:nvSpPr>
        <p:spPr>
          <a:xfrm>
            <a:off x="1066800" y="76200"/>
            <a:ext cx="9525000" cy="646331"/>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«Улучшение жилищных условий жителей, проживающих на территории муниципального образования город Урай» на 2019-2030 годы</a:t>
            </a:r>
          </a:p>
        </p:txBody>
      </p:sp>
      <p:sp>
        <p:nvSpPr>
          <p:cNvPr id="14" name="Прямоугольник 13">
            <a:extLst>
              <a:ext uri="{FF2B5EF4-FFF2-40B4-BE49-F238E27FC236}">
                <a16:creationId xmlns:a16="http://schemas.microsoft.com/office/drawing/2014/main" xmlns="" id="{07C40505-2950-4A82-BE6B-8BDDAA480BA8}"/>
              </a:ext>
            </a:extLst>
          </p:cNvPr>
          <p:cNvSpPr/>
          <p:nvPr/>
        </p:nvSpPr>
        <p:spPr>
          <a:xfrm>
            <a:off x="7086600" y="1981200"/>
            <a:ext cx="3810000" cy="523220"/>
          </a:xfrm>
          <a:prstGeom prst="rect">
            <a:avLst/>
          </a:prstGeom>
          <a:solidFill>
            <a:schemeClr val="accent3">
              <a:lumMod val="60000"/>
              <a:lumOff val="40000"/>
            </a:schemeClr>
          </a:solidFill>
        </p:spPr>
        <p:txBody>
          <a:bodyPr wrap="square">
            <a:spAutoFit/>
          </a:bodyPr>
          <a:lstStyle/>
          <a:p>
            <a:pPr algn="ctr"/>
            <a:r>
              <a:rPr lang="ru-RU" sz="1400" b="1" dirty="0">
                <a:latin typeface="Oswald" charset="-52"/>
                <a:cs typeface="Arial" pitchFamily="34" charset="0"/>
              </a:rPr>
              <a:t>Основные показатели результативности программы за 2024 год</a:t>
            </a:r>
            <a:endParaRPr lang="ru-RU" sz="1400" dirty="0">
              <a:latin typeface="Oswald" charset="-52"/>
              <a:cs typeface="Arial" pitchFamily="34" charset="0"/>
            </a:endParaRPr>
          </a:p>
        </p:txBody>
      </p:sp>
      <p:sp>
        <p:nvSpPr>
          <p:cNvPr id="15" name="Прямоугольник 14"/>
          <p:cNvSpPr/>
          <p:nvPr/>
        </p:nvSpPr>
        <p:spPr>
          <a:xfrm>
            <a:off x="6781800" y="2667000"/>
            <a:ext cx="4343400" cy="3970318"/>
          </a:xfrm>
          <a:prstGeom prst="rect">
            <a:avLst/>
          </a:prstGeom>
        </p:spPr>
        <p:txBody>
          <a:bodyPr wrap="square">
            <a:spAutoFit/>
          </a:bodyPr>
          <a:lstStyle/>
          <a:p>
            <a:pPr lvl="0" algn="just" fontAlgn="b">
              <a:buFont typeface="Wingdings" pitchFamily="2" charset="2"/>
              <a:buChar char="v"/>
            </a:pPr>
            <a:r>
              <a:rPr lang="ru-RU" sz="1400" dirty="0">
                <a:latin typeface="Oswald" charset="-52"/>
                <a:cs typeface="Times New Roman" panose="02020603050405020304" pitchFamily="18" charset="0"/>
              </a:rPr>
              <a:t>Количество квадратных метров расселенного аварийного жилищного фонда– </a:t>
            </a:r>
            <a:r>
              <a:rPr lang="ru-RU" sz="1400" b="1" dirty="0">
                <a:latin typeface="Oswald" charset="-52"/>
                <a:cs typeface="Times New Roman" pitchFamily="18" charset="0"/>
              </a:rPr>
              <a:t>2,4 тыс.кв.метров</a:t>
            </a:r>
            <a:endParaRPr lang="ru-RU" sz="1400" dirty="0">
              <a:latin typeface="Oswald" charset="-52"/>
              <a:cs typeface="Times New Roman" pitchFamily="18" charset="0"/>
            </a:endParaRPr>
          </a:p>
          <a:p>
            <a:pPr lvl="0" algn="just" fontAlgn="b"/>
            <a:endParaRPr lang="ru-RU" sz="1400" dirty="0">
              <a:latin typeface="Oswald" charset="-52"/>
              <a:cs typeface="Times New Roman" pitchFamily="18" charset="0"/>
            </a:endParaRPr>
          </a:p>
          <a:p>
            <a:pPr algn="just" fontAlgn="b">
              <a:buFont typeface="Wingdings" pitchFamily="2" charset="2"/>
              <a:buChar char="v"/>
            </a:pPr>
            <a:r>
              <a:rPr lang="ru-RU" sz="1400" dirty="0">
                <a:latin typeface="Oswald" charset="-52"/>
                <a:cs typeface="Times New Roman" pitchFamily="18" charset="0"/>
              </a:rPr>
              <a:t>Доля населения, получившего жилые помещения и улучшившего жилищные условия в отчетном году, в общей численности населения, состоящего на учете в качестве нуждающихся в жилых помещениях – </a:t>
            </a:r>
            <a:r>
              <a:rPr lang="ru-RU" sz="1400" b="1" dirty="0">
                <a:latin typeface="Oswald" charset="-52"/>
                <a:cs typeface="Times New Roman" pitchFamily="18" charset="0"/>
              </a:rPr>
              <a:t>22,6%</a:t>
            </a:r>
          </a:p>
          <a:p>
            <a:pPr algn="just" fontAlgn="b">
              <a:buFont typeface="Wingdings" pitchFamily="2" charset="2"/>
              <a:buChar char="v"/>
            </a:pPr>
            <a:endParaRPr lang="ru-RU" sz="1400" b="1" dirty="0">
              <a:latin typeface="Oswald" charset="-52"/>
              <a:cs typeface="Times New Roman" pitchFamily="18" charset="0"/>
            </a:endParaRPr>
          </a:p>
          <a:p>
            <a:pPr algn="just" fontAlgn="b">
              <a:buFont typeface="Wingdings" pitchFamily="2" charset="2"/>
              <a:buChar char="v"/>
            </a:pPr>
            <a:r>
              <a:rPr lang="ru-RU" sz="1400" dirty="0">
                <a:solidFill>
                  <a:srgbClr val="000000"/>
                </a:solidFill>
                <a:latin typeface="Oswald" charset="-52"/>
                <a:cs typeface="Times New Roman" pitchFamily="18" charset="0"/>
              </a:rPr>
              <a:t>Доля детей-сирот и детей, оставшихся без попечения родителей, лиц из числа детей-сирот и детей, оставшихся без попечения родителей, обеспеченных жилыми помещениями, в общем количестве включенных в список детей-сирот и детей, оставшихся без попечения родителей, лиц из числа детей-сирот и детей, оставшихся без попечения родителей, которые подлежат обеспечению жилыми помещениями специализированного жилищного фонда по договорам найма специализированных жилых помещений за весь период реализации программы – </a:t>
            </a:r>
            <a:r>
              <a:rPr lang="ru-RU" sz="1400" b="1" dirty="0">
                <a:solidFill>
                  <a:srgbClr val="000000"/>
                </a:solidFill>
                <a:latin typeface="Oswald" charset="-52"/>
                <a:cs typeface="Times New Roman" pitchFamily="18" charset="0"/>
              </a:rPr>
              <a:t>100,0%</a:t>
            </a:r>
            <a:endParaRPr lang="ru-RU" sz="1400" b="1" dirty="0">
              <a:latin typeface="Oswald" charset="-52"/>
              <a:cs typeface="Times New Roman" pitchFamily="18" charset="0"/>
            </a:endParaRPr>
          </a:p>
        </p:txBody>
      </p:sp>
    </p:spTree>
    <p:extLst>
      <p:ext uri="{BB962C8B-B14F-4D97-AF65-F5344CB8AC3E}">
        <p14:creationId xmlns:p14="http://schemas.microsoft.com/office/powerpoint/2010/main" xmlns="" val="837337867"/>
      </p:ext>
    </p:extLst>
  </p:cSld>
  <p:clrMapOvr>
    <a:masterClrMapping/>
  </p:clrMapOvr>
  <p:transition spd="slow" advClick="0"/>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066800" y="838200"/>
            <a:ext cx="3657600" cy="523220"/>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Отдел гражданской защиты населения администрации города Урай</a:t>
            </a:r>
          </a:p>
        </p:txBody>
      </p:sp>
      <p:graphicFrame>
        <p:nvGraphicFramePr>
          <p:cNvPr id="7" name="Таблица 6"/>
          <p:cNvGraphicFramePr>
            <a:graphicFrameLocks noGrp="1"/>
          </p:cNvGraphicFramePr>
          <p:nvPr/>
        </p:nvGraphicFramePr>
        <p:xfrm>
          <a:off x="1066800" y="1981200"/>
          <a:ext cx="5029200" cy="4168922"/>
        </p:xfrm>
        <a:graphic>
          <a:graphicData uri="http://schemas.openxmlformats.org/drawingml/2006/table">
            <a:tbl>
              <a:tblPr firstRow="1" bandRow="1">
                <a:tableStyleId>{5C22544A-7EE6-4342-B048-85BDC9FD1C3A}</a:tableStyleId>
              </a:tblPr>
              <a:tblGrid>
                <a:gridCol w="920839">
                  <a:extLst>
                    <a:ext uri="{9D8B030D-6E8A-4147-A177-3AD203B41FA5}">
                      <a16:colId xmlns:a16="http://schemas.microsoft.com/office/drawing/2014/main" xmlns="" val="20000"/>
                    </a:ext>
                  </a:extLst>
                </a:gridCol>
                <a:gridCol w="4108361">
                  <a:extLst>
                    <a:ext uri="{9D8B030D-6E8A-4147-A177-3AD203B41FA5}">
                      <a16:colId xmlns:a16="http://schemas.microsoft.com/office/drawing/2014/main" xmlns="" val="20001"/>
                    </a:ext>
                  </a:extLst>
                </a:gridCol>
              </a:tblGrid>
              <a:tr h="74009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pitchFamily="18" charset="0"/>
                        </a:rPr>
                        <a:t> 36 746,6 тыс.рублей, в том числе:</a:t>
                      </a:r>
                      <a:endParaRPr lang="ru-RU" sz="1400" dirty="0">
                        <a:latin typeface="Oswald" charset="-52"/>
                        <a:cs typeface="Times New Roman"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556053">
                <a:tc>
                  <a:txBody>
                    <a:bodyPr/>
                    <a:lstStyle/>
                    <a:p>
                      <a:pPr algn="r"/>
                      <a:r>
                        <a:rPr lang="ru-RU" sz="1400" b="1" dirty="0">
                          <a:latin typeface="Oswald" charset="-52"/>
                          <a:cs typeface="Times New Roman" pitchFamily="18" charset="0"/>
                        </a:rPr>
                        <a:t>34 834,6</a:t>
                      </a:r>
                    </a:p>
                  </a:txBody>
                  <a:tcPr>
                    <a:solidFill>
                      <a:schemeClr val="accent3">
                        <a:lumMod val="40000"/>
                        <a:lumOff val="60000"/>
                      </a:schemeClr>
                    </a:solidFill>
                  </a:tcPr>
                </a:tc>
                <a:tc>
                  <a:txBody>
                    <a:bodyPr/>
                    <a:lstStyle/>
                    <a:p>
                      <a:pPr algn="l"/>
                      <a:r>
                        <a:rPr lang="ru-RU" sz="1400" b="0" dirty="0">
                          <a:solidFill>
                            <a:schemeClr val="tx1"/>
                          </a:solidFill>
                          <a:latin typeface="Oswald" charset="-52"/>
                          <a:cs typeface="Times New Roman" pitchFamily="18" charset="0"/>
                        </a:rPr>
                        <a:t>Расходы на обеспечение деятельности МКУ «Единая дежурно-диспетчерская служба города Урай»</a:t>
                      </a:r>
                      <a:endParaRPr lang="ru-RU" sz="1400" dirty="0">
                        <a:latin typeface="Oswald" charset="-52"/>
                        <a:cs typeface="Times New Roman" pitchFamily="18" charset="0"/>
                      </a:endParaRPr>
                    </a:p>
                  </a:txBody>
                  <a:tcPr>
                    <a:solidFill>
                      <a:schemeClr val="accent3">
                        <a:lumMod val="40000"/>
                        <a:lumOff val="60000"/>
                      </a:schemeClr>
                    </a:solidFill>
                  </a:tcPr>
                </a:tc>
                <a:extLst>
                  <a:ext uri="{0D108BD9-81ED-4DB2-BD59-A6C34878D82A}">
                    <a16:rowId xmlns:a16="http://schemas.microsoft.com/office/drawing/2014/main" xmlns="" val="10001"/>
                  </a:ext>
                </a:extLst>
              </a:tr>
              <a:tr h="861098">
                <a:tc>
                  <a:txBody>
                    <a:bodyPr/>
                    <a:lstStyle/>
                    <a:p>
                      <a:pPr algn="r"/>
                      <a:r>
                        <a:rPr lang="ru-RU" sz="1400" b="1" dirty="0">
                          <a:latin typeface="Oswald" charset="-52"/>
                          <a:cs typeface="Times New Roman" pitchFamily="18" charset="0"/>
                        </a:rPr>
                        <a:t>816,1</a:t>
                      </a:r>
                    </a:p>
                  </a:txBody>
                  <a:tcPr>
                    <a:solidFill>
                      <a:schemeClr val="accent3">
                        <a:lumMod val="20000"/>
                        <a:lumOff val="80000"/>
                      </a:schemeClr>
                    </a:solidFill>
                  </a:tcPr>
                </a:tc>
                <a:tc>
                  <a:txBody>
                    <a:bodyPr/>
                    <a:lstStyle/>
                    <a:p>
                      <a:r>
                        <a:rPr lang="ru-RU" sz="1400" b="0" i="0" u="none" strike="noStrike" dirty="0">
                          <a:solidFill>
                            <a:schemeClr val="tx1"/>
                          </a:solidFill>
                          <a:effectLst/>
                          <a:latin typeface="Oswald" charset="-52"/>
                          <a:cs typeface="Times New Roman" pitchFamily="18" charset="0"/>
                        </a:rPr>
                        <a:t>Субвенция на организацию осуществления мероприятий по проведению дезинсекции и дератизации в Ханты-Мансийском автономном округе – </a:t>
                      </a:r>
                      <a:r>
                        <a:rPr lang="ru-RU" sz="1400" b="0" i="0" u="none" strike="noStrike" dirty="0" err="1">
                          <a:solidFill>
                            <a:schemeClr val="tx1"/>
                          </a:solidFill>
                          <a:effectLst/>
                          <a:latin typeface="Oswald" charset="-52"/>
                          <a:cs typeface="Times New Roman" pitchFamily="18" charset="0"/>
                        </a:rPr>
                        <a:t>Югре</a:t>
                      </a:r>
                      <a:endParaRPr lang="ru-RU" sz="1400" dirty="0">
                        <a:latin typeface="Oswald" charset="-52"/>
                        <a:cs typeface="Times New Roman" pitchFamily="18" charset="0"/>
                      </a:endParaRPr>
                    </a:p>
                  </a:txBody>
                  <a:tcPr>
                    <a:solidFill>
                      <a:schemeClr val="accent3">
                        <a:lumMod val="20000"/>
                        <a:lumOff val="80000"/>
                      </a:schemeClr>
                    </a:solidFill>
                  </a:tcPr>
                </a:tc>
                <a:extLst>
                  <a:ext uri="{0D108BD9-81ED-4DB2-BD59-A6C34878D82A}">
                    <a16:rowId xmlns:a16="http://schemas.microsoft.com/office/drawing/2014/main" xmlns="" val="10002"/>
                  </a:ext>
                </a:extLst>
              </a:tr>
              <a:tr h="1881658">
                <a:tc>
                  <a:txBody>
                    <a:bodyPr/>
                    <a:lstStyle/>
                    <a:p>
                      <a:pPr algn="r"/>
                      <a:r>
                        <a:rPr lang="ru-RU" sz="1400" b="1" dirty="0">
                          <a:latin typeface="Oswald" charset="-52"/>
                          <a:cs typeface="Times New Roman" pitchFamily="18" charset="0"/>
                        </a:rPr>
                        <a:t>1 095,9</a:t>
                      </a:r>
                    </a:p>
                  </a:txBody>
                  <a:tcPr>
                    <a:solidFill>
                      <a:schemeClr val="bg1">
                        <a:lumMod val="95000"/>
                      </a:schemeClr>
                    </a:solidFill>
                  </a:tcPr>
                </a:tc>
                <a:tc>
                  <a:txBody>
                    <a:bodyPr/>
                    <a:lstStyle/>
                    <a:p>
                      <a:r>
                        <a:rPr lang="ru-RU" sz="1400" dirty="0">
                          <a:latin typeface="Oswald" charset="-52"/>
                          <a:cs typeface="Times New Roman" pitchFamily="18" charset="0"/>
                        </a:rPr>
                        <a:t>Расходы на проведение мероприятий муниципальной программы (проведение ежегодного смотра-конкурса санитарных постов, создание, замену резерва средств индивидуальной защиты, хранение материальных ресурсов для ликвидации последствий ЧС,  ведение противопожарной пропаганды среди населения о соблюдении правил </a:t>
                      </a:r>
                      <a:r>
                        <a:rPr lang="ru-RU" sz="1400" dirty="0" err="1">
                          <a:latin typeface="Oswald" charset="-52"/>
                          <a:cs typeface="Times New Roman" pitchFamily="18" charset="0"/>
                        </a:rPr>
                        <a:t>пож.безопасности</a:t>
                      </a:r>
                      <a:r>
                        <a:rPr lang="ru-RU" sz="1400" dirty="0">
                          <a:latin typeface="Oswald" charset="-52"/>
                          <a:cs typeface="Times New Roman" pitchFamily="18" charset="0"/>
                        </a:rPr>
                        <a:t>, мероприятий, направленных на прокладку и содержание минерализованных полос и др.)</a:t>
                      </a:r>
                    </a:p>
                  </a:txBody>
                  <a:tcPr>
                    <a:solidFill>
                      <a:schemeClr val="bg1">
                        <a:lumMod val="95000"/>
                      </a:schemeClr>
                    </a:solidFill>
                  </a:tcPr>
                </a:tc>
                <a:extLst>
                  <a:ext uri="{0D108BD9-81ED-4DB2-BD59-A6C34878D82A}">
                    <a16:rowId xmlns:a16="http://schemas.microsoft.com/office/drawing/2014/main" xmlns="" val="10003"/>
                  </a:ext>
                </a:extLst>
              </a:tr>
            </a:tbl>
          </a:graphicData>
        </a:graphic>
      </p:graphicFrame>
      <p:sp>
        <p:nvSpPr>
          <p:cNvPr id="8" name="Прямоугольник 7"/>
          <p:cNvSpPr/>
          <p:nvPr/>
        </p:nvSpPr>
        <p:spPr>
          <a:xfrm>
            <a:off x="6705600" y="914400"/>
            <a:ext cx="4419600" cy="954107"/>
          </a:xfrm>
          <a:prstGeom prst="rect">
            <a:avLst/>
          </a:prstGeom>
        </p:spPr>
        <p:txBody>
          <a:bodyPr wrap="square">
            <a:spAutoFit/>
          </a:bodyPr>
          <a:lstStyle/>
          <a:p>
            <a:r>
              <a:rPr lang="ru-RU" sz="1400" u="sng" dirty="0">
                <a:latin typeface="Oswald" charset="-52"/>
              </a:rPr>
              <a:t>Цель:</a:t>
            </a:r>
            <a:r>
              <a:rPr lang="ru-RU" sz="1400" dirty="0">
                <a:latin typeface="Oswald" charset="-52"/>
              </a:rPr>
              <a:t> повышение безопасности населения и территории города Урай в особый период и в случаях чрезвычайных ситуаций; повышение уровня пожарной безопасности на территории </a:t>
            </a:r>
            <a:r>
              <a:rPr lang="ru-RU" sz="1400" dirty="0" err="1">
                <a:latin typeface="Oswald" charset="-52"/>
              </a:rPr>
              <a:t>г.Урай</a:t>
            </a:r>
            <a:endParaRPr lang="ru-RU" sz="1400" dirty="0">
              <a:latin typeface="Oswald" charset="-52"/>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87043" name="Picture 3" descr="\\adms4\home1$\SchepelinaSE\Desktop\4011324.png"/>
          <p:cNvPicPr>
            <a:picLocks noChangeAspect="1" noChangeArrowheads="1"/>
          </p:cNvPicPr>
          <p:nvPr/>
        </p:nvPicPr>
        <p:blipFill>
          <a:blip r:embed="rId3" cstate="print"/>
          <a:srcRect/>
          <a:stretch>
            <a:fillRect/>
          </a:stretch>
        </p:blipFill>
        <p:spPr bwMode="auto">
          <a:xfrm>
            <a:off x="304800" y="152400"/>
            <a:ext cx="494184" cy="494184"/>
          </a:xfrm>
          <a:prstGeom prst="rect">
            <a:avLst/>
          </a:prstGeom>
          <a:noFill/>
        </p:spPr>
      </p:pic>
      <p:sp>
        <p:nvSpPr>
          <p:cNvPr id="13" name="Прямоугольник 12"/>
          <p:cNvSpPr/>
          <p:nvPr/>
        </p:nvSpPr>
        <p:spPr>
          <a:xfrm>
            <a:off x="7032104" y="2780928"/>
            <a:ext cx="3528392" cy="3754874"/>
          </a:xfrm>
          <a:prstGeom prst="rect">
            <a:avLst/>
          </a:prstGeom>
        </p:spPr>
        <p:txBody>
          <a:bodyPr wrap="square">
            <a:spAutoFit/>
          </a:bodyPr>
          <a:lstStyle/>
          <a:p>
            <a:pPr lvl="0" algn="just" fontAlgn="b">
              <a:buFont typeface="Wingdings" pitchFamily="2" charset="2"/>
              <a:buChar char="v"/>
            </a:pPr>
            <a:r>
              <a:rPr lang="ru-RU" sz="1400" dirty="0">
                <a:latin typeface="Oswald" charset="-52"/>
                <a:cs typeface="Times New Roman" panose="02020603050405020304" pitchFamily="18" charset="0"/>
              </a:rPr>
              <a:t>Уровень оснащенности аварийно-спасательных формирований снаряжением, средствами индивидуальной защиты – </a:t>
            </a:r>
            <a:r>
              <a:rPr lang="ru-RU" sz="1400" b="1" dirty="0">
                <a:latin typeface="Oswald" charset="-52"/>
                <a:cs typeface="Times New Roman" pitchFamily="18" charset="0"/>
              </a:rPr>
              <a:t>78,0%</a:t>
            </a:r>
            <a:endParaRPr lang="ru-RU" sz="1400" dirty="0">
              <a:latin typeface="Oswald" charset="-52"/>
              <a:cs typeface="Times New Roman" pitchFamily="18" charset="0"/>
            </a:endParaRPr>
          </a:p>
          <a:p>
            <a:pPr lvl="0" algn="just" fontAlgn="b"/>
            <a:endParaRPr lang="ru-RU" sz="1400" dirty="0">
              <a:latin typeface="Oswald" charset="-52"/>
              <a:cs typeface="Times New Roman" pitchFamily="18" charset="0"/>
            </a:endParaRPr>
          </a:p>
          <a:p>
            <a:pPr algn="just" fontAlgn="b">
              <a:buFont typeface="Wingdings" pitchFamily="2" charset="2"/>
              <a:buChar char="v"/>
            </a:pPr>
            <a:r>
              <a:rPr lang="ru-RU" sz="1400" dirty="0">
                <a:latin typeface="Oswald" charset="-52"/>
                <a:cs typeface="Times New Roman" pitchFamily="18" charset="0"/>
              </a:rPr>
              <a:t> Среднее время, затраченное на обработку и регистрацию вызова – </a:t>
            </a:r>
            <a:r>
              <a:rPr lang="ru-RU" sz="1400" b="1" dirty="0">
                <a:latin typeface="Oswald" charset="-52"/>
                <a:cs typeface="Times New Roman" pitchFamily="18" charset="0"/>
              </a:rPr>
              <a:t>8,02 мин.</a:t>
            </a:r>
            <a:endParaRPr lang="ru-RU" sz="1400" dirty="0">
              <a:latin typeface="Oswald" charset="-52"/>
              <a:cs typeface="Times New Roman" pitchFamily="18" charset="0"/>
            </a:endParaRPr>
          </a:p>
          <a:p>
            <a:pPr algn="just" fontAlgn="b"/>
            <a:endParaRPr lang="ru-RU" sz="1400" dirty="0">
              <a:latin typeface="Oswald" charset="-52"/>
              <a:cs typeface="Times New Roman" pitchFamily="18" charset="0"/>
            </a:endParaRPr>
          </a:p>
          <a:p>
            <a:pPr lvl="0" algn="just" fontAlgn="b">
              <a:buFont typeface="Wingdings" pitchFamily="2" charset="2"/>
              <a:buChar char="v"/>
            </a:pPr>
            <a:r>
              <a:rPr lang="ru-RU" sz="1400" dirty="0">
                <a:latin typeface="Oswald" charset="-52"/>
                <a:cs typeface="Times New Roman" pitchFamily="18" charset="0"/>
              </a:rPr>
              <a:t> Коэффициент эффективности проведения дезинсекции – </a:t>
            </a:r>
            <a:r>
              <a:rPr lang="ru-RU" sz="1400" b="1" dirty="0">
                <a:latin typeface="Oswald" charset="-52"/>
                <a:cs typeface="Times New Roman" pitchFamily="18" charset="0"/>
              </a:rPr>
              <a:t>100,0%</a:t>
            </a:r>
            <a:endParaRPr lang="ru-RU" sz="1400" dirty="0">
              <a:latin typeface="Oswald" charset="-52"/>
              <a:cs typeface="Times New Roman" pitchFamily="18" charset="0"/>
            </a:endParaRPr>
          </a:p>
          <a:p>
            <a:pPr lvl="0" fontAlgn="b"/>
            <a:endParaRPr lang="ru-RU" sz="1400" dirty="0">
              <a:latin typeface="Oswald" charset="-52"/>
              <a:cs typeface="Times New Roman" pitchFamily="18" charset="0"/>
            </a:endParaRPr>
          </a:p>
          <a:p>
            <a:pPr lvl="0" fontAlgn="b">
              <a:buFont typeface="Wingdings" pitchFamily="2" charset="2"/>
              <a:buChar char="v"/>
            </a:pPr>
            <a:r>
              <a:rPr lang="ru-RU" sz="1400" dirty="0">
                <a:latin typeface="Oswald" charset="-52"/>
                <a:cs typeface="Times New Roman" pitchFamily="18" charset="0"/>
              </a:rPr>
              <a:t> Доля пожаров в жилых домах в общем количестве пожаров на территории города Урай – </a:t>
            </a:r>
            <a:r>
              <a:rPr lang="ru-RU" sz="1400" b="1" dirty="0">
                <a:latin typeface="Oswald" charset="-52"/>
                <a:cs typeface="Times New Roman" pitchFamily="18" charset="0"/>
              </a:rPr>
              <a:t>61,54 %</a:t>
            </a:r>
          </a:p>
          <a:p>
            <a:pPr lvl="0" fontAlgn="b"/>
            <a:endParaRPr lang="ru-RU" sz="1400" b="1" dirty="0">
              <a:latin typeface="Oswald" charset="-52"/>
              <a:cs typeface="Times New Roman" pitchFamily="18" charset="0"/>
            </a:endParaRPr>
          </a:p>
          <a:p>
            <a:pPr lvl="0" fontAlgn="b">
              <a:buFont typeface="Wingdings" pitchFamily="2" charset="2"/>
              <a:buChar char="v"/>
            </a:pPr>
            <a:r>
              <a:rPr lang="ru-RU" sz="1400" dirty="0">
                <a:latin typeface="Oswald" charset="-52"/>
                <a:cs typeface="Times New Roman" pitchFamily="18" charset="0"/>
              </a:rPr>
              <a:t>Протяженность созданных минерализованных полос и  противопожарных разрывов в городских лесах города Урай – </a:t>
            </a:r>
            <a:r>
              <a:rPr lang="ru-RU" sz="1400" b="1" dirty="0">
                <a:latin typeface="Oswald" charset="-52"/>
                <a:cs typeface="Times New Roman" pitchFamily="18" charset="0"/>
              </a:rPr>
              <a:t>120,0 км</a:t>
            </a:r>
          </a:p>
        </p:txBody>
      </p:sp>
      <p:sp>
        <p:nvSpPr>
          <p:cNvPr id="14" name="Прямоугольник 13"/>
          <p:cNvSpPr/>
          <p:nvPr/>
        </p:nvSpPr>
        <p:spPr>
          <a:xfrm>
            <a:off x="7010400" y="1981200"/>
            <a:ext cx="3424064" cy="523220"/>
          </a:xfrm>
          <a:prstGeom prst="rect">
            <a:avLst/>
          </a:prstGeom>
          <a:solidFill>
            <a:schemeClr val="accent3">
              <a:lumMod val="60000"/>
              <a:lumOff val="40000"/>
            </a:schemeClr>
          </a:solidFill>
        </p:spPr>
        <p:txBody>
          <a:bodyPr wrap="square">
            <a:spAutoFit/>
          </a:bodyPr>
          <a:lstStyle/>
          <a:p>
            <a:pPr algn="ctr"/>
            <a:r>
              <a:rPr lang="ru-RU" sz="1400" b="1" dirty="0">
                <a:latin typeface="Oswald" charset="-52"/>
                <a:cs typeface="Arial" pitchFamily="34" charset="0"/>
              </a:rPr>
              <a:t>Основные показатели результативности программы за 2024 год:</a:t>
            </a:r>
            <a:endParaRPr lang="ru-RU" sz="1400" dirty="0">
              <a:latin typeface="Oswald" charset="-52"/>
              <a:cs typeface="Arial" pitchFamily="34" charset="0"/>
            </a:endParaRPr>
          </a:p>
        </p:txBody>
      </p:sp>
      <p:pic>
        <p:nvPicPr>
          <p:cNvPr id="16"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058400" cy="762000"/>
          </a:xfrm>
          <a:prstGeom prst="rect">
            <a:avLst/>
          </a:prstGeom>
          <a:noFill/>
        </p:spPr>
      </p:pic>
      <p:sp>
        <p:nvSpPr>
          <p:cNvPr id="17" name="Прямоугольник 16"/>
          <p:cNvSpPr/>
          <p:nvPr/>
        </p:nvSpPr>
        <p:spPr>
          <a:xfrm>
            <a:off x="1066800" y="76200"/>
            <a:ext cx="10439400" cy="646331"/>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«Защита населения и территории от чрезвычайных ситуаций, совершенствование гражданской обороны и обеспечение первичных мер пожарной безопасности» на2019-030 годы</a:t>
            </a:r>
          </a:p>
        </p:txBody>
      </p:sp>
    </p:spTree>
    <p:extLst>
      <p:ext uri="{BB962C8B-B14F-4D97-AF65-F5344CB8AC3E}">
        <p14:creationId xmlns:p14="http://schemas.microsoft.com/office/powerpoint/2010/main" xmlns="" val="1568300868"/>
      </p:ext>
    </p:extLst>
  </p:cSld>
  <p:clrMapOvr>
    <a:masterClrMapping/>
  </p:clrMapOvr>
  <p:transition spd="slow" advClick="0"/>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77000" y="2667000"/>
            <a:ext cx="3926904" cy="2677656"/>
          </a:xfrm>
          <a:prstGeom prst="rect">
            <a:avLst/>
          </a:prstGeom>
        </p:spPr>
        <p:txBody>
          <a:bodyPr wrap="square">
            <a:spAutoFit/>
          </a:bodyPr>
          <a:lstStyle/>
          <a:p>
            <a:pPr lvl="0" fontAlgn="b">
              <a:buFont typeface="Wingdings" pitchFamily="2" charset="2"/>
              <a:buChar char="v"/>
            </a:pPr>
            <a:r>
              <a:rPr lang="ru-RU" sz="14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Oswald" charset="-52"/>
                <a:cs typeface="Times New Roman" panose="02020603050405020304" pitchFamily="18" charset="0"/>
              </a:rPr>
              <a:t>Площадь ликвидированных мест несанкционированного размещения отходов – </a:t>
            </a:r>
            <a:r>
              <a:rPr lang="ru-RU" sz="1400" b="1" dirty="0">
                <a:solidFill>
                  <a:srgbClr val="000000"/>
                </a:solidFill>
                <a:latin typeface="Oswald" charset="-52"/>
                <a:cs typeface="Times New Roman" panose="02020603050405020304" pitchFamily="18" charset="0"/>
              </a:rPr>
              <a:t>2,46га;</a:t>
            </a:r>
          </a:p>
          <a:p>
            <a:pPr lvl="0" fontAlgn="b"/>
            <a:endParaRPr lang="ru-RU" sz="1400"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  Протяженность очищенной прибрежной полосы водных объектов – </a:t>
            </a:r>
            <a:r>
              <a:rPr lang="ru-RU" sz="1400" b="1" dirty="0">
                <a:solidFill>
                  <a:srgbClr val="000000"/>
                </a:solidFill>
                <a:latin typeface="Oswald" charset="-52"/>
                <a:cs typeface="Times New Roman" pitchFamily="18" charset="0"/>
              </a:rPr>
              <a:t>6,7км;</a:t>
            </a:r>
          </a:p>
          <a:p>
            <a:pPr lvl="0" fontAlgn="b"/>
            <a:endParaRPr lang="ru-RU" sz="1400"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  Количество населения, вовлеченного в мероприятия по очистке берегов водных объектов – </a:t>
            </a:r>
            <a:r>
              <a:rPr lang="ru-RU" sz="1400" b="1" dirty="0">
                <a:solidFill>
                  <a:srgbClr val="000000"/>
                </a:solidFill>
                <a:latin typeface="Oswald" charset="-52"/>
                <a:cs typeface="Times New Roman" pitchFamily="18" charset="0"/>
              </a:rPr>
              <a:t>4,44 тыс.чел.;</a:t>
            </a:r>
          </a:p>
          <a:p>
            <a:pPr lvl="0" fontAlgn="b"/>
            <a:endParaRPr lang="ru-RU" sz="1400"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  Доля населения, вовлеченного в эколого-просветительские природоохранные мероприятия от общей численности населения </a:t>
            </a:r>
            <a:r>
              <a:rPr lang="ru-RU" sz="1400" dirty="0" err="1">
                <a:solidFill>
                  <a:srgbClr val="000000"/>
                </a:solidFill>
                <a:latin typeface="Oswald" charset="-52"/>
                <a:cs typeface="Times New Roman" pitchFamily="18" charset="0"/>
              </a:rPr>
              <a:t>г.Урай</a:t>
            </a:r>
            <a:r>
              <a:rPr lang="ru-RU" sz="1400" dirty="0">
                <a:solidFill>
                  <a:srgbClr val="000000"/>
                </a:solidFill>
                <a:latin typeface="Oswald" charset="-52"/>
                <a:cs typeface="Times New Roman" pitchFamily="18" charset="0"/>
              </a:rPr>
              <a:t> – 52,5%.</a:t>
            </a:r>
          </a:p>
        </p:txBody>
      </p:sp>
      <p:sp>
        <p:nvSpPr>
          <p:cNvPr id="6" name="Прямоугольник 5"/>
          <p:cNvSpPr/>
          <p:nvPr/>
        </p:nvSpPr>
        <p:spPr>
          <a:xfrm>
            <a:off x="1066800" y="838200"/>
            <a:ext cx="4824536" cy="738664"/>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a:t>
            </a:r>
          </a:p>
          <a:p>
            <a:r>
              <a:rPr lang="ru-RU" sz="1400" dirty="0">
                <a:latin typeface="Oswald" charset="-52"/>
                <a:cs typeface="Arial" pitchFamily="34" charset="0"/>
              </a:rPr>
              <a:t> МКУ  «Управление градостроительства, землепользования и природопользования города Урай»</a:t>
            </a:r>
          </a:p>
        </p:txBody>
      </p:sp>
      <p:graphicFrame>
        <p:nvGraphicFramePr>
          <p:cNvPr id="7" name="Таблица 6"/>
          <p:cNvGraphicFramePr>
            <a:graphicFrameLocks noGrp="1"/>
          </p:cNvGraphicFramePr>
          <p:nvPr/>
        </p:nvGraphicFramePr>
        <p:xfrm>
          <a:off x="1066800" y="1981200"/>
          <a:ext cx="4248472" cy="2286000"/>
        </p:xfrm>
        <a:graphic>
          <a:graphicData uri="http://schemas.openxmlformats.org/drawingml/2006/table">
            <a:tbl>
              <a:tblPr firstRow="1" bandRow="1">
                <a:tableStyleId>{5C22544A-7EE6-4342-B048-85BDC9FD1C3A}</a:tableStyleId>
              </a:tblPr>
              <a:tblGrid>
                <a:gridCol w="1224136">
                  <a:extLst>
                    <a:ext uri="{9D8B030D-6E8A-4147-A177-3AD203B41FA5}">
                      <a16:colId xmlns:a16="http://schemas.microsoft.com/office/drawing/2014/main" xmlns="" val="20000"/>
                    </a:ext>
                  </a:extLst>
                </a:gridCol>
                <a:gridCol w="3024336">
                  <a:extLst>
                    <a:ext uri="{9D8B030D-6E8A-4147-A177-3AD203B41FA5}">
                      <a16:colId xmlns:a16="http://schemas.microsoft.com/office/drawing/2014/main" xmlns="" val="20001"/>
                    </a:ext>
                  </a:extLst>
                </a:gridCol>
              </a:tblGrid>
              <a:tr h="76200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pitchFamily="18" charset="0"/>
                        </a:rPr>
                        <a:t>Расходы на реализацию программы за 2024 год составили 4 054,4 тыс.рублей, в том числе:</a:t>
                      </a:r>
                      <a:endParaRPr lang="ru-RU" sz="1400" dirty="0">
                        <a:latin typeface="Oswald" charset="-52"/>
                        <a:cs typeface="Times New Roman"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1061092">
                <a:tc>
                  <a:txBody>
                    <a:bodyPr/>
                    <a:lstStyle/>
                    <a:p>
                      <a:pPr algn="ctr"/>
                      <a:r>
                        <a:rPr lang="ru-RU" sz="1400" b="1" dirty="0">
                          <a:latin typeface="Oswald" charset="-52"/>
                          <a:cs typeface="Times New Roman" pitchFamily="18" charset="0"/>
                        </a:rPr>
                        <a:t>4 054,4</a:t>
                      </a:r>
                    </a:p>
                  </a:txBody>
                  <a:tcPr>
                    <a:solidFill>
                      <a:schemeClr val="accent3">
                        <a:lumMod val="40000"/>
                        <a:lumOff val="60000"/>
                      </a:schemeClr>
                    </a:solidFill>
                  </a:tcPr>
                </a:tc>
                <a:tc>
                  <a:txBody>
                    <a:bodyPr/>
                    <a:lstStyle/>
                    <a:p>
                      <a:r>
                        <a:rPr lang="ru-RU" sz="1400" dirty="0">
                          <a:latin typeface="Oswald" charset="-52"/>
                          <a:cs typeface="Times New Roman" pitchFamily="18" charset="0"/>
                        </a:rPr>
                        <a:t>Санитарная очистка и ликвидация несанкционированных свалок на территории города Урай, в том числе</a:t>
                      </a:r>
                      <a:r>
                        <a:rPr lang="en-US" sz="1400" dirty="0">
                          <a:latin typeface="Oswald" charset="-52"/>
                          <a:cs typeface="Times New Roman" pitchFamily="18" charset="0"/>
                        </a:rPr>
                        <a:t>:</a:t>
                      </a:r>
                      <a:endParaRPr lang="ru-RU" sz="1400" dirty="0">
                        <a:latin typeface="Oswald" charset="-52"/>
                        <a:cs typeface="Times New Roman" pitchFamily="18" charset="0"/>
                      </a:endParaRPr>
                    </a:p>
                  </a:txBody>
                  <a:tcPr>
                    <a:solidFill>
                      <a:schemeClr val="accent3">
                        <a:lumMod val="40000"/>
                        <a:lumOff val="60000"/>
                      </a:schemeClr>
                    </a:solidFill>
                  </a:tcPr>
                </a:tc>
                <a:extLst>
                  <a:ext uri="{0D108BD9-81ED-4DB2-BD59-A6C34878D82A}">
                    <a16:rowId xmlns:a16="http://schemas.microsoft.com/office/drawing/2014/main" xmlns="" val="10001"/>
                  </a:ext>
                </a:extLst>
              </a:tr>
              <a:tr h="462908">
                <a:tc>
                  <a:txBody>
                    <a:bodyPr/>
                    <a:lstStyle/>
                    <a:p>
                      <a:pPr algn="ctr"/>
                      <a:r>
                        <a:rPr lang="ru-RU" sz="1400" b="0" dirty="0">
                          <a:solidFill>
                            <a:schemeClr val="accent3">
                              <a:lumMod val="50000"/>
                            </a:schemeClr>
                          </a:solidFill>
                          <a:latin typeface="Oswald" charset="-52"/>
                          <a:cs typeface="Times New Roman" pitchFamily="18" charset="0"/>
                        </a:rPr>
                        <a:t>324,8</a:t>
                      </a:r>
                    </a:p>
                  </a:txBody>
                  <a:tcPr>
                    <a:solidFill>
                      <a:schemeClr val="accent3">
                        <a:lumMod val="40000"/>
                        <a:lumOff val="60000"/>
                      </a:schemeClr>
                    </a:solidFill>
                  </a:tcPr>
                </a:tc>
                <a:tc>
                  <a:txBody>
                    <a:bodyPr/>
                    <a:lstStyle/>
                    <a:p>
                      <a:r>
                        <a:rPr lang="ru-RU" sz="1400" b="0" dirty="0">
                          <a:solidFill>
                            <a:schemeClr val="accent3">
                              <a:lumMod val="50000"/>
                            </a:schemeClr>
                          </a:solidFill>
                          <a:latin typeface="Oswald" charset="-52"/>
                          <a:cs typeface="Times New Roman" pitchFamily="18" charset="0"/>
                        </a:rPr>
                        <a:t>Поступления</a:t>
                      </a:r>
                      <a:r>
                        <a:rPr lang="ru-RU" sz="1400" b="0" baseline="0" dirty="0">
                          <a:solidFill>
                            <a:schemeClr val="accent3">
                              <a:lumMod val="50000"/>
                            </a:schemeClr>
                          </a:solidFill>
                          <a:latin typeface="Oswald" charset="-52"/>
                          <a:cs typeface="Times New Roman" pitchFamily="18" charset="0"/>
                        </a:rPr>
                        <a:t> экологических платежей</a:t>
                      </a:r>
                      <a:endParaRPr lang="ru-RU" sz="1400" b="0" dirty="0">
                        <a:solidFill>
                          <a:schemeClr val="accent3">
                            <a:lumMod val="50000"/>
                          </a:schemeClr>
                        </a:solidFill>
                        <a:latin typeface="Oswald" charset="-52"/>
                        <a:cs typeface="Times New Roman" pitchFamily="18" charset="0"/>
                      </a:endParaRPr>
                    </a:p>
                  </a:txBody>
                  <a:tcPr>
                    <a:solidFill>
                      <a:schemeClr val="accent3">
                        <a:lumMod val="40000"/>
                        <a:lumOff val="60000"/>
                      </a:schemeClr>
                    </a:solidFill>
                  </a:tcPr>
                </a:tc>
                <a:extLst>
                  <a:ext uri="{0D108BD9-81ED-4DB2-BD59-A6C34878D82A}">
                    <a16:rowId xmlns:a16="http://schemas.microsoft.com/office/drawing/2014/main" xmlns="" val="10002"/>
                  </a:ext>
                </a:extLst>
              </a:tr>
            </a:tbl>
          </a:graphicData>
        </a:graphic>
      </p:graphicFrame>
      <p:sp>
        <p:nvSpPr>
          <p:cNvPr id="8" name="Прямоугольник 7"/>
          <p:cNvSpPr/>
          <p:nvPr/>
        </p:nvSpPr>
        <p:spPr>
          <a:xfrm>
            <a:off x="6096000" y="838200"/>
            <a:ext cx="4032448" cy="523220"/>
          </a:xfrm>
          <a:prstGeom prst="rect">
            <a:avLst/>
          </a:prstGeom>
        </p:spPr>
        <p:txBody>
          <a:bodyPr wrap="square">
            <a:spAutoFit/>
          </a:bodyPr>
          <a:lstStyle/>
          <a:p>
            <a:r>
              <a:rPr lang="ru-RU" sz="1400" u="sng" dirty="0">
                <a:latin typeface="Oswald" charset="-52"/>
              </a:rPr>
              <a:t>Цель:</a:t>
            </a:r>
            <a:r>
              <a:rPr lang="ru-RU" sz="1400" dirty="0">
                <a:latin typeface="Oswald" charset="-52"/>
              </a:rPr>
              <a:t> повышение уровня благоприятной окружающей среды для жителей города Урай</a:t>
            </a:r>
          </a:p>
        </p:txBody>
      </p:sp>
      <p:sp>
        <p:nvSpPr>
          <p:cNvPr id="9" name="Прямоугольник 8"/>
          <p:cNvSpPr/>
          <p:nvPr/>
        </p:nvSpPr>
        <p:spPr>
          <a:xfrm>
            <a:off x="6096000" y="1981200"/>
            <a:ext cx="4495800" cy="523220"/>
          </a:xfrm>
          <a:prstGeom prst="rect">
            <a:avLst/>
          </a:prstGeom>
          <a:solidFill>
            <a:schemeClr val="accent3">
              <a:lumMod val="60000"/>
              <a:lumOff val="40000"/>
            </a:schemeClr>
          </a:solidFill>
        </p:spPr>
        <p:txBody>
          <a:bodyPr wrap="square">
            <a:spAutoFit/>
          </a:bodyPr>
          <a:lstStyle/>
          <a:p>
            <a:pPr algn="ctr"/>
            <a:r>
              <a:rPr lang="ru-RU" sz="1400" b="1" dirty="0">
                <a:latin typeface="Oswald" charset="-52"/>
                <a:cs typeface="Times New Roman" pitchFamily="18" charset="0"/>
              </a:rPr>
              <a:t>Основные показатели результативности программы за 2024 год:</a:t>
            </a:r>
            <a:endParaRPr lang="ru-RU" sz="1400" dirty="0">
              <a:latin typeface="Oswald" charset="-52"/>
              <a:cs typeface="Times New Roman" pitchFamily="18"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057" name="Picture 9" descr="Растение на руках ладони – Бесплатные иконки: бизнес"/>
          <p:cNvPicPr>
            <a:picLocks noChangeAspect="1" noChangeArrowheads="1"/>
          </p:cNvPicPr>
          <p:nvPr/>
        </p:nvPicPr>
        <p:blipFill>
          <a:blip r:embed="rId3" cstate="print"/>
          <a:srcRect/>
          <a:stretch>
            <a:fillRect/>
          </a:stretch>
        </p:blipFill>
        <p:spPr bwMode="auto">
          <a:xfrm>
            <a:off x="228600" y="76200"/>
            <a:ext cx="620688" cy="620688"/>
          </a:xfrm>
          <a:prstGeom prst="rect">
            <a:avLst/>
          </a:prstGeom>
          <a:noFill/>
        </p:spPr>
      </p:pic>
      <p:pic>
        <p:nvPicPr>
          <p:cNvPr id="11"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058400" cy="762000"/>
          </a:xfrm>
          <a:prstGeom prst="rect">
            <a:avLst/>
          </a:prstGeom>
          <a:noFill/>
        </p:spPr>
      </p:pic>
      <p:sp>
        <p:nvSpPr>
          <p:cNvPr id="12" name="Прямоугольник 11"/>
          <p:cNvSpPr/>
          <p:nvPr/>
        </p:nvSpPr>
        <p:spPr>
          <a:xfrm>
            <a:off x="1066800" y="228600"/>
            <a:ext cx="85344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«Охрана окружающей среды в границах города Урай»</a:t>
            </a:r>
          </a:p>
        </p:txBody>
      </p:sp>
    </p:spTree>
    <p:extLst>
      <p:ext uri="{BB962C8B-B14F-4D97-AF65-F5344CB8AC3E}">
        <p14:creationId xmlns:p14="http://schemas.microsoft.com/office/powerpoint/2010/main" xmlns="" val="4267527283"/>
      </p:ext>
    </p:extLst>
  </p:cSld>
  <p:clrMapOvr>
    <a:masterClrMapping/>
  </p:clrMapOvr>
  <p:transition spd="slow" advClick="0"/>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66800" y="2590800"/>
            <a:ext cx="4536504" cy="3323987"/>
          </a:xfrm>
          <a:prstGeom prst="rect">
            <a:avLst/>
          </a:prstGeom>
        </p:spPr>
        <p:txBody>
          <a:bodyPr wrap="square">
            <a:spAutoFit/>
          </a:bodyPr>
          <a:lstStyle/>
          <a:p>
            <a:pPr lvl="0" fontAlgn="b">
              <a:buFont typeface="Wingdings" pitchFamily="2" charset="2"/>
              <a:buChar char="v"/>
            </a:pPr>
            <a:r>
              <a:rPr lang="ru-RU" sz="1400" dirty="0">
                <a:solidFill>
                  <a:srgbClr val="000000"/>
                </a:solidFill>
                <a:latin typeface="Oswald" charset="-52"/>
                <a:cs typeface="Arial" pitchFamily="34" charset="0"/>
              </a:rPr>
              <a:t>  </a:t>
            </a:r>
            <a:r>
              <a:rPr lang="ru-RU" sz="1400" dirty="0">
                <a:solidFill>
                  <a:srgbClr val="000000"/>
                </a:solidFill>
                <a:latin typeface="Oswald" charset="-52"/>
                <a:cs typeface="Times New Roman" pitchFamily="18" charset="0"/>
              </a:rPr>
              <a:t>Протяженность сети автомобильных дорог общего пользования с твердым и переходным типами покрытия – </a:t>
            </a:r>
            <a:r>
              <a:rPr lang="ru-RU" sz="1400" b="1" dirty="0">
                <a:solidFill>
                  <a:srgbClr val="000000"/>
                </a:solidFill>
                <a:latin typeface="Oswald" charset="-52"/>
                <a:cs typeface="Times New Roman" pitchFamily="18" charset="0"/>
              </a:rPr>
              <a:t>67,9 км. </a:t>
            </a:r>
          </a:p>
          <a:p>
            <a:pPr lvl="0" fontAlgn="b"/>
            <a:endParaRPr lang="ru-RU" sz="1400"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Прирост протяженности автомобильных дорог общего пользования местного значения, соответствующих нормативным требованиям к транспортно-эксплуатационным показателям, в результате капитального ремонта и ремонта автомобильных дорог – </a:t>
            </a:r>
            <a:r>
              <a:rPr lang="ru-RU" sz="1400" b="1" dirty="0">
                <a:solidFill>
                  <a:srgbClr val="000000"/>
                </a:solidFill>
                <a:latin typeface="Oswald" charset="-52"/>
                <a:cs typeface="Times New Roman" pitchFamily="18" charset="0"/>
              </a:rPr>
              <a:t>1,95 км.;</a:t>
            </a:r>
          </a:p>
          <a:p>
            <a:pPr lvl="0" fontAlgn="b"/>
            <a:endParaRPr lang="ru-RU" sz="1400"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Уровень обеспеченности населения в транспортном обслуживании – </a:t>
            </a:r>
            <a:r>
              <a:rPr lang="ru-RU" sz="1400" b="1" dirty="0">
                <a:solidFill>
                  <a:srgbClr val="000000"/>
                </a:solidFill>
                <a:latin typeface="Oswald" charset="-52"/>
                <a:cs typeface="Times New Roman" pitchFamily="18" charset="0"/>
              </a:rPr>
              <a:t>100%;</a:t>
            </a:r>
          </a:p>
          <a:p>
            <a:pPr lvl="0" fontAlgn="b"/>
            <a:endParaRPr lang="ru-RU" sz="1400"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Доля зарегистрированных ДТП на 1000 человек населения -</a:t>
            </a:r>
            <a:r>
              <a:rPr lang="ru-RU" sz="1400" b="1" dirty="0">
                <a:solidFill>
                  <a:srgbClr val="000000"/>
                </a:solidFill>
                <a:latin typeface="Oswald" charset="-52"/>
                <a:cs typeface="Times New Roman" pitchFamily="18" charset="0"/>
              </a:rPr>
              <a:t>6,51 ед.</a:t>
            </a:r>
          </a:p>
        </p:txBody>
      </p:sp>
      <p:sp>
        <p:nvSpPr>
          <p:cNvPr id="6" name="Прямоугольник 5"/>
          <p:cNvSpPr/>
          <p:nvPr/>
        </p:nvSpPr>
        <p:spPr>
          <a:xfrm>
            <a:off x="1066800" y="914400"/>
            <a:ext cx="4824536" cy="738664"/>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a:t>
            </a:r>
          </a:p>
          <a:p>
            <a:r>
              <a:rPr lang="ru-RU" sz="1400" dirty="0">
                <a:latin typeface="Oswald" charset="-52"/>
                <a:cs typeface="Arial" pitchFamily="34" charset="0"/>
              </a:rPr>
              <a:t> </a:t>
            </a:r>
            <a:r>
              <a:rPr lang="ru-RU" sz="1400" dirty="0">
                <a:latin typeface="Oswald" charset="-52"/>
              </a:rPr>
              <a:t>Отдел дорожного хозяйства и транспорта администрации города Урай</a:t>
            </a:r>
            <a:endParaRPr lang="ru-RU" sz="1400" dirty="0">
              <a:latin typeface="Oswald" charset="-52"/>
              <a:cs typeface="Arial" pitchFamily="34" charset="0"/>
            </a:endParaRPr>
          </a:p>
        </p:txBody>
      </p:sp>
      <p:graphicFrame>
        <p:nvGraphicFramePr>
          <p:cNvPr id="7" name="Таблица 6"/>
          <p:cNvGraphicFramePr>
            <a:graphicFrameLocks noGrp="1"/>
          </p:cNvGraphicFramePr>
          <p:nvPr/>
        </p:nvGraphicFramePr>
        <p:xfrm>
          <a:off x="6248400" y="2667000"/>
          <a:ext cx="4248472" cy="2391228"/>
        </p:xfrm>
        <a:graphic>
          <a:graphicData uri="http://schemas.openxmlformats.org/drawingml/2006/table">
            <a:tbl>
              <a:tblPr firstRow="1" bandRow="1">
                <a:tableStyleId>{5C22544A-7EE6-4342-B048-85BDC9FD1C3A}</a:tableStyleId>
              </a:tblPr>
              <a:tblGrid>
                <a:gridCol w="3024336">
                  <a:extLst>
                    <a:ext uri="{9D8B030D-6E8A-4147-A177-3AD203B41FA5}">
                      <a16:colId xmlns:a16="http://schemas.microsoft.com/office/drawing/2014/main" xmlns="" val="20000"/>
                    </a:ext>
                  </a:extLst>
                </a:gridCol>
                <a:gridCol w="1224136">
                  <a:extLst>
                    <a:ext uri="{9D8B030D-6E8A-4147-A177-3AD203B41FA5}">
                      <a16:colId xmlns:a16="http://schemas.microsoft.com/office/drawing/2014/main" xmlns="" val="20001"/>
                    </a:ext>
                  </a:extLst>
                </a:gridCol>
              </a:tblGrid>
              <a:tr h="99060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pitchFamily="18" charset="0"/>
                        </a:rPr>
                        <a:t>Расходы на реализацию программы за 2024 год составили 81 273,8 тыс.рублей, в том числе:</a:t>
                      </a:r>
                      <a:endParaRPr lang="ru-RU" sz="1400" dirty="0">
                        <a:latin typeface="Oswald" charset="-52"/>
                        <a:cs typeface="Times New Roman"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279873">
                <a:tc>
                  <a:txBody>
                    <a:bodyPr/>
                    <a:lstStyle/>
                    <a:p>
                      <a:pPr algn="l"/>
                      <a:r>
                        <a:rPr lang="ru-RU" sz="1400" dirty="0">
                          <a:latin typeface="Oswald" charset="-52"/>
                          <a:cs typeface="Times New Roman" pitchFamily="18" charset="0"/>
                        </a:rPr>
                        <a:t>Подпрограмма </a:t>
                      </a:r>
                      <a:r>
                        <a:rPr lang="en-US" sz="1400" dirty="0">
                          <a:latin typeface="Oswald" charset="-52"/>
                          <a:cs typeface="Times New Roman" pitchFamily="18" charset="0"/>
                        </a:rPr>
                        <a:t>I.</a:t>
                      </a:r>
                      <a:r>
                        <a:rPr lang="ru-RU" sz="1400" dirty="0">
                          <a:latin typeface="Oswald" charset="-52"/>
                          <a:cs typeface="Times New Roman" pitchFamily="18" charset="0"/>
                        </a:rPr>
                        <a:t> «Дорожное хозяйство»</a:t>
                      </a:r>
                    </a:p>
                  </a:txBody>
                  <a:tcPr>
                    <a:solidFill>
                      <a:schemeClr val="accent3">
                        <a:lumMod val="40000"/>
                        <a:lumOff val="60000"/>
                      </a:schemeClr>
                    </a:solidFill>
                  </a:tcPr>
                </a:tc>
                <a:tc>
                  <a:txBody>
                    <a:bodyPr/>
                    <a:lstStyle/>
                    <a:p>
                      <a:pPr algn="r"/>
                      <a:r>
                        <a:rPr lang="ru-RU" sz="1400" b="1" dirty="0">
                          <a:latin typeface="Oswald" charset="-52"/>
                          <a:cs typeface="Times New Roman" pitchFamily="18" charset="0"/>
                        </a:rPr>
                        <a:t>56 685,9</a:t>
                      </a:r>
                    </a:p>
                  </a:txBody>
                  <a:tcPr>
                    <a:solidFill>
                      <a:schemeClr val="accent3">
                        <a:lumMod val="40000"/>
                        <a:lumOff val="60000"/>
                      </a:schemeClr>
                    </a:solidFill>
                  </a:tcPr>
                </a:tc>
                <a:extLst>
                  <a:ext uri="{0D108BD9-81ED-4DB2-BD59-A6C34878D82A}">
                    <a16:rowId xmlns:a16="http://schemas.microsoft.com/office/drawing/2014/main" xmlns="" val="10001"/>
                  </a:ext>
                </a:extLst>
              </a:tr>
              <a:tr h="317895">
                <a:tc>
                  <a:txBody>
                    <a:bodyPr/>
                    <a:lstStyle/>
                    <a:p>
                      <a:pPr algn="l"/>
                      <a:r>
                        <a:rPr lang="ru-RU" sz="1400" dirty="0">
                          <a:latin typeface="Oswald" charset="-52"/>
                          <a:cs typeface="Times New Roman" pitchFamily="18" charset="0"/>
                        </a:rPr>
                        <a:t>Подпрограмма </a:t>
                      </a:r>
                      <a:r>
                        <a:rPr lang="en-US" sz="1400" dirty="0">
                          <a:latin typeface="Oswald" charset="-52"/>
                          <a:cs typeface="Times New Roman" pitchFamily="18" charset="0"/>
                        </a:rPr>
                        <a:t>II.</a:t>
                      </a:r>
                      <a:r>
                        <a:rPr lang="ru-RU" sz="1400" dirty="0">
                          <a:latin typeface="Oswald" charset="-52"/>
                          <a:cs typeface="Times New Roman" pitchFamily="18" charset="0"/>
                        </a:rPr>
                        <a:t> «Транспорт»</a:t>
                      </a:r>
                    </a:p>
                  </a:txBody>
                  <a:tcPr>
                    <a:solidFill>
                      <a:schemeClr val="accent3">
                        <a:lumMod val="20000"/>
                        <a:lumOff val="80000"/>
                      </a:schemeClr>
                    </a:solidFill>
                  </a:tcPr>
                </a:tc>
                <a:tc>
                  <a:txBody>
                    <a:bodyPr/>
                    <a:lstStyle/>
                    <a:p>
                      <a:pPr algn="r"/>
                      <a:r>
                        <a:rPr lang="ru-RU" sz="1400" b="1" dirty="0">
                          <a:latin typeface="Oswald" charset="-52"/>
                          <a:cs typeface="Times New Roman" pitchFamily="18" charset="0"/>
                        </a:rPr>
                        <a:t>24 122,1</a:t>
                      </a:r>
                    </a:p>
                  </a:txBody>
                  <a:tcPr>
                    <a:solidFill>
                      <a:schemeClr val="accent3">
                        <a:lumMod val="20000"/>
                        <a:lumOff val="80000"/>
                      </a:schemeClr>
                    </a:solidFill>
                  </a:tcPr>
                </a:tc>
                <a:extLst>
                  <a:ext uri="{0D108BD9-81ED-4DB2-BD59-A6C34878D82A}">
                    <a16:rowId xmlns:a16="http://schemas.microsoft.com/office/drawing/2014/main" xmlns="" val="10002"/>
                  </a:ext>
                </a:extLst>
              </a:tr>
              <a:tr h="777933">
                <a:tc>
                  <a:txBody>
                    <a:bodyPr/>
                    <a:lstStyle/>
                    <a:p>
                      <a:pPr algn="l"/>
                      <a:r>
                        <a:rPr lang="ru-RU" sz="1400" dirty="0">
                          <a:latin typeface="Oswald" charset="-52"/>
                          <a:cs typeface="Times New Roman" pitchFamily="18" charset="0"/>
                        </a:rPr>
                        <a:t>Подпрограмма </a:t>
                      </a:r>
                      <a:r>
                        <a:rPr lang="en-US" sz="1400" dirty="0">
                          <a:latin typeface="Oswald" charset="-52"/>
                          <a:cs typeface="Times New Roman" pitchFamily="18" charset="0"/>
                        </a:rPr>
                        <a:t>III</a:t>
                      </a:r>
                      <a:r>
                        <a:rPr lang="ru-RU" sz="1400" dirty="0">
                          <a:latin typeface="Oswald" charset="-52"/>
                          <a:cs typeface="Times New Roman" pitchFamily="18" charset="0"/>
                        </a:rPr>
                        <a:t>. «Формирование законопослушного поведения участников дорожного движения»</a:t>
                      </a:r>
                    </a:p>
                  </a:txBody>
                  <a:tcPr>
                    <a:solidFill>
                      <a:schemeClr val="bg1">
                        <a:lumMod val="95000"/>
                      </a:schemeClr>
                    </a:solidFill>
                  </a:tcPr>
                </a:tc>
                <a:tc>
                  <a:txBody>
                    <a:bodyPr/>
                    <a:lstStyle/>
                    <a:p>
                      <a:pPr algn="r"/>
                      <a:r>
                        <a:rPr lang="ru-RU" sz="1400" b="1" dirty="0">
                          <a:latin typeface="Oswald" charset="-52"/>
                          <a:cs typeface="Times New Roman" pitchFamily="18" charset="0"/>
                        </a:rPr>
                        <a:t>465,8</a:t>
                      </a:r>
                    </a:p>
                  </a:txBody>
                  <a:tcPr>
                    <a:solidFill>
                      <a:schemeClr val="bg1">
                        <a:lumMod val="95000"/>
                      </a:schemeClr>
                    </a:solidFill>
                  </a:tcPr>
                </a:tc>
                <a:extLst>
                  <a:ext uri="{0D108BD9-81ED-4DB2-BD59-A6C34878D82A}">
                    <a16:rowId xmlns:a16="http://schemas.microsoft.com/office/drawing/2014/main" xmlns="" val="10003"/>
                  </a:ext>
                </a:extLst>
              </a:tr>
            </a:tbl>
          </a:graphicData>
        </a:graphic>
      </p:graphicFrame>
      <p:sp>
        <p:nvSpPr>
          <p:cNvPr id="8" name="Прямоугольник 7"/>
          <p:cNvSpPr/>
          <p:nvPr/>
        </p:nvSpPr>
        <p:spPr>
          <a:xfrm>
            <a:off x="6096000" y="990600"/>
            <a:ext cx="4392488" cy="1384995"/>
          </a:xfrm>
          <a:prstGeom prst="rect">
            <a:avLst/>
          </a:prstGeom>
        </p:spPr>
        <p:txBody>
          <a:bodyPr wrap="square">
            <a:spAutoFit/>
          </a:bodyPr>
          <a:lstStyle/>
          <a:p>
            <a:r>
              <a:rPr lang="ru-RU" sz="1400" u="sng" dirty="0">
                <a:latin typeface="Oswald" charset="-52"/>
              </a:rPr>
              <a:t>Цель:</a:t>
            </a:r>
            <a:r>
              <a:rPr lang="ru-RU" sz="1400" dirty="0">
                <a:latin typeface="Oswald" charset="-52"/>
              </a:rPr>
              <a:t> совершенствование сети автомобильных дорог общего пользования местного значения, повышение пропускной способности транспортных потоков на улично-дорожной сети, обеспечение доступности и повышение качества транспортных услуг населению города Урай, повышение безопасности дорожного движения в городе Урай.</a:t>
            </a:r>
          </a:p>
        </p:txBody>
      </p:sp>
      <p:sp>
        <p:nvSpPr>
          <p:cNvPr id="9" name="Прямоугольник 8"/>
          <p:cNvSpPr/>
          <p:nvPr/>
        </p:nvSpPr>
        <p:spPr>
          <a:xfrm>
            <a:off x="1066800" y="1905000"/>
            <a:ext cx="4392488" cy="584775"/>
          </a:xfrm>
          <a:prstGeom prst="rect">
            <a:avLst/>
          </a:prstGeom>
          <a:solidFill>
            <a:schemeClr val="accent3">
              <a:lumMod val="60000"/>
              <a:lumOff val="40000"/>
            </a:schemeClr>
          </a:solidFill>
        </p:spPr>
        <p:txBody>
          <a:bodyPr wrap="square">
            <a:spAutoFit/>
          </a:bodyPr>
          <a:lstStyle/>
          <a:p>
            <a:pPr algn="ctr"/>
            <a:r>
              <a:rPr lang="ru-RU" sz="1600" b="1" dirty="0">
                <a:latin typeface="Oswald" charset="-52"/>
                <a:cs typeface="Times New Roman" pitchFamily="18" charset="0"/>
              </a:rPr>
              <a:t>Основные показатели результативности программы за 2024 год:</a:t>
            </a:r>
            <a:endParaRPr lang="ru-RU" sz="1600" dirty="0">
              <a:latin typeface="Oswald" charset="-52"/>
              <a:cs typeface="Times New Roman" pitchFamily="18"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194" name="AutoShape 2" descr="автомобиль, ремонт, авто, услуги значок в Tidee Transport"/>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196" name="AutoShape 4" descr="автомобиль, ремонт, авто, услуги значок в Tidee Transport"/>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198" name="AutoShape 6" descr="автомобиль, ремонт, авто, услуги значок в Tidee Transport"/>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02" name="AutoShape 10" descr="Компьютерные иконки Доставка Ресторан Транспорт, другие, угол, грузовые  перевозки Транспорт, текст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8204" name="Picture 12" descr="Быстрая доставка – Бесплатные иконки: транспорт"/>
          <p:cNvPicPr>
            <a:picLocks noChangeAspect="1" noChangeArrowheads="1"/>
          </p:cNvPicPr>
          <p:nvPr/>
        </p:nvPicPr>
        <p:blipFill>
          <a:blip r:embed="rId3" cstate="print"/>
          <a:srcRect/>
          <a:stretch>
            <a:fillRect/>
          </a:stretch>
        </p:blipFill>
        <p:spPr bwMode="auto">
          <a:xfrm>
            <a:off x="228600" y="0"/>
            <a:ext cx="612000" cy="612000"/>
          </a:xfrm>
          <a:prstGeom prst="rect">
            <a:avLst/>
          </a:prstGeom>
          <a:noFill/>
        </p:spPr>
      </p:pic>
      <p:pic>
        <p:nvPicPr>
          <p:cNvPr id="15"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058400" cy="762000"/>
          </a:xfrm>
          <a:prstGeom prst="rect">
            <a:avLst/>
          </a:prstGeom>
          <a:noFill/>
        </p:spPr>
      </p:pic>
      <p:sp>
        <p:nvSpPr>
          <p:cNvPr id="16" name="Прямоугольник 15"/>
          <p:cNvSpPr/>
          <p:nvPr/>
        </p:nvSpPr>
        <p:spPr>
          <a:xfrm>
            <a:off x="1066800" y="228600"/>
            <a:ext cx="83058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a:t>
            </a:r>
            <a:r>
              <a:rPr lang="ru-RU" dirty="0">
                <a:solidFill>
                  <a:schemeClr val="bg1"/>
                </a:solidFill>
                <a:latin typeface="Oswald" charset="-52"/>
                <a:cs typeface="Times New Roman Cyr" panose="02020603050405020304" pitchFamily="18" charset="0"/>
              </a:rPr>
              <a:t>«Развитие транспортной системы города Урай»</a:t>
            </a:r>
            <a:endParaRPr lang="ru-RU" dirty="0">
              <a:solidFill>
                <a:schemeClr val="bg1"/>
              </a:solidFill>
              <a:latin typeface="Oswald" charset="-52"/>
              <a:cs typeface="Times New Roman" panose="02020603050405020304" pitchFamily="18" charset="0"/>
            </a:endParaRPr>
          </a:p>
        </p:txBody>
      </p:sp>
    </p:spTree>
    <p:extLst>
      <p:ext uri="{BB962C8B-B14F-4D97-AF65-F5344CB8AC3E}">
        <p14:creationId xmlns:p14="http://schemas.microsoft.com/office/powerpoint/2010/main" xmlns="" val="836559831"/>
      </p:ext>
    </p:extLst>
  </p:cSld>
  <p:clrMapOvr>
    <a:masterClrMapping/>
  </p:clrMapOvr>
  <p:transition spd="slow" advClick="0"/>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71600" y="152400"/>
            <a:ext cx="4283968" cy="584775"/>
          </a:xfrm>
          <a:prstGeom prst="rect">
            <a:avLst/>
          </a:prstGeom>
        </p:spPr>
        <p:txBody>
          <a:bodyPr wrap="square">
            <a:spAutoFit/>
          </a:bodyPr>
          <a:lstStyle/>
          <a:p>
            <a:r>
              <a:rPr lang="ru-RU" sz="1400" dirty="0">
                <a:latin typeface="Oswald" charset="-52"/>
                <a:cs typeface="Arial" pitchFamily="34" charset="0"/>
              </a:rPr>
              <a:t>Расходы на реализацию п</a:t>
            </a:r>
            <a:r>
              <a:rPr lang="ru-RU" sz="1400" dirty="0">
                <a:latin typeface="Oswald" charset="-52"/>
              </a:rPr>
              <a:t>одпрограммы </a:t>
            </a:r>
            <a:r>
              <a:rPr lang="en-US" sz="1400" dirty="0">
                <a:latin typeface="Oswald" charset="-52"/>
              </a:rPr>
              <a:t>I</a:t>
            </a:r>
            <a:r>
              <a:rPr lang="ru-RU" sz="1400" dirty="0">
                <a:latin typeface="Oswald" charset="-52"/>
              </a:rPr>
              <a:t> «</a:t>
            </a:r>
            <a:r>
              <a:rPr lang="ru-RU" sz="1400" dirty="0">
                <a:latin typeface="Oswald" charset="-52"/>
                <a:cs typeface="Arial" pitchFamily="34" charset="0"/>
              </a:rPr>
              <a:t>Дорожное хозяйство» составили  </a:t>
            </a:r>
            <a:r>
              <a:rPr lang="ru-RU" sz="1400" b="1" dirty="0">
                <a:latin typeface="Oswald" charset="-52"/>
                <a:cs typeface="Times New Roman" pitchFamily="18" charset="0"/>
              </a:rPr>
              <a:t>56 685,9 тыс.рублей</a:t>
            </a:r>
            <a:r>
              <a:rPr lang="ru-RU" sz="1400" dirty="0">
                <a:latin typeface="Oswald" charset="-52"/>
                <a:cs typeface="Times New Roman" pitchFamily="18" charset="0"/>
              </a:rPr>
              <a:t>, в том числе</a:t>
            </a:r>
            <a:r>
              <a:rPr lang="en-US" sz="1400" dirty="0">
                <a:latin typeface="Oswald" charset="-52"/>
                <a:cs typeface="Times New Roman" pitchFamily="18" charset="0"/>
              </a:rPr>
              <a:t>:</a:t>
            </a:r>
            <a:r>
              <a:rPr lang="ru-RU" dirty="0">
                <a:latin typeface="Gabriola" pitchFamily="82" charset="0"/>
                <a:cs typeface="Arial" pitchFamily="34" charset="0"/>
              </a:rPr>
              <a:t>  </a:t>
            </a:r>
            <a:endParaRPr lang="ru-RU" dirty="0">
              <a:latin typeface="Gabriola" pitchFamily="82" charset="0"/>
            </a:endParaRPr>
          </a:p>
        </p:txBody>
      </p:sp>
      <p:graphicFrame>
        <p:nvGraphicFramePr>
          <p:cNvPr id="3" name="Таблица 2"/>
          <p:cNvGraphicFramePr>
            <a:graphicFrameLocks noGrp="1"/>
          </p:cNvGraphicFramePr>
          <p:nvPr/>
        </p:nvGraphicFramePr>
        <p:xfrm>
          <a:off x="990600" y="1066800"/>
          <a:ext cx="4968552" cy="4004369"/>
        </p:xfrm>
        <a:graphic>
          <a:graphicData uri="http://schemas.openxmlformats.org/drawingml/2006/table">
            <a:tbl>
              <a:tblPr firstRow="1" bandRow="1">
                <a:tableStyleId>{5C22544A-7EE6-4342-B048-85BDC9FD1C3A}</a:tableStyleId>
              </a:tblPr>
              <a:tblGrid>
                <a:gridCol w="1187896">
                  <a:extLst>
                    <a:ext uri="{9D8B030D-6E8A-4147-A177-3AD203B41FA5}">
                      <a16:colId xmlns:a16="http://schemas.microsoft.com/office/drawing/2014/main" xmlns="" val="20000"/>
                    </a:ext>
                  </a:extLst>
                </a:gridCol>
                <a:gridCol w="3780656">
                  <a:extLst>
                    <a:ext uri="{9D8B030D-6E8A-4147-A177-3AD203B41FA5}">
                      <a16:colId xmlns:a16="http://schemas.microsoft.com/office/drawing/2014/main" xmlns="" val="20001"/>
                    </a:ext>
                  </a:extLst>
                </a:gridCol>
              </a:tblGrid>
              <a:tr h="533400">
                <a:tc>
                  <a:txBody>
                    <a:bodyPr/>
                    <a:lstStyle/>
                    <a:p>
                      <a:r>
                        <a:rPr lang="ru-RU" sz="1400" dirty="0">
                          <a:solidFill>
                            <a:schemeClr val="tx1"/>
                          </a:solidFill>
                          <a:latin typeface="Oswald" charset="-52"/>
                          <a:cs typeface="Times New Roman" pitchFamily="18" charset="0"/>
                        </a:rPr>
                        <a:t>тыс.рублей</a:t>
                      </a:r>
                    </a:p>
                  </a:txBody>
                  <a:tcPr>
                    <a:solidFill>
                      <a:schemeClr val="accent3">
                        <a:lumMod val="60000"/>
                        <a:lumOff val="40000"/>
                      </a:schemeClr>
                    </a:solidFill>
                  </a:tcPr>
                </a:tc>
                <a:tc>
                  <a:txBody>
                    <a:bodyPr/>
                    <a:lstStyle/>
                    <a:p>
                      <a:r>
                        <a:rPr lang="ru-RU" sz="1400" dirty="0">
                          <a:solidFill>
                            <a:schemeClr val="tx1"/>
                          </a:solidFill>
                          <a:latin typeface="Oswald" charset="-52"/>
                          <a:cs typeface="Times New Roman" pitchFamily="18" charset="0"/>
                        </a:rPr>
                        <a:t>Направление расходов</a:t>
                      </a:r>
                    </a:p>
                  </a:txBody>
                  <a:tcPr>
                    <a:solidFill>
                      <a:schemeClr val="accent3">
                        <a:lumMod val="60000"/>
                        <a:lumOff val="40000"/>
                      </a:schemeClr>
                    </a:solidFill>
                  </a:tcPr>
                </a:tc>
                <a:extLst>
                  <a:ext uri="{0D108BD9-81ED-4DB2-BD59-A6C34878D82A}">
                    <a16:rowId xmlns:a16="http://schemas.microsoft.com/office/drawing/2014/main" xmlns="" val="10000"/>
                  </a:ext>
                </a:extLst>
              </a:tr>
              <a:tr h="838200">
                <a:tc>
                  <a:txBody>
                    <a:bodyPr/>
                    <a:lstStyle/>
                    <a:p>
                      <a:pPr algn="ctr"/>
                      <a:endParaRPr lang="ru-RU" sz="1400" b="1" dirty="0">
                        <a:latin typeface="Oswald" charset="-52"/>
                        <a:cs typeface="Times New Roman" pitchFamily="18" charset="0"/>
                      </a:endParaRPr>
                    </a:p>
                    <a:p>
                      <a:pPr algn="ctr"/>
                      <a:endParaRPr lang="ru-RU" sz="1400" b="1" dirty="0">
                        <a:latin typeface="Oswald" charset="-52"/>
                        <a:cs typeface="Times New Roman" pitchFamily="18" charset="0"/>
                      </a:endParaRPr>
                    </a:p>
                    <a:p>
                      <a:pPr algn="ctr"/>
                      <a:r>
                        <a:rPr lang="ru-RU" sz="1400" b="1" dirty="0">
                          <a:latin typeface="Oswald" charset="-52"/>
                          <a:cs typeface="Times New Roman" pitchFamily="18" charset="0"/>
                        </a:rPr>
                        <a:t>50 913,4</a:t>
                      </a:r>
                    </a:p>
                  </a:txBody>
                  <a:tcPr anchor="ctr">
                    <a:solidFill>
                      <a:schemeClr val="accent3">
                        <a:lumMod val="40000"/>
                        <a:lumOff val="60000"/>
                      </a:schemeClr>
                    </a:solidFill>
                  </a:tcPr>
                </a:tc>
                <a:tc>
                  <a:txBody>
                    <a:bodyPr/>
                    <a:lstStyle/>
                    <a:p>
                      <a:r>
                        <a:rPr lang="ru-RU" sz="1400" dirty="0">
                          <a:latin typeface="Oswald" charset="-52"/>
                          <a:cs typeface="Times New Roman" pitchFamily="18" charset="0"/>
                        </a:rPr>
                        <a:t> Выполнение работ по ремонту  автомобильных дорог местного значения по ул. Яковлева -4 735,1 тыс.руб. , ул. Парковая - 46 178,3 тыс. руб. </a:t>
                      </a:r>
                      <a:endParaRPr lang="ru-RU" sz="1200" dirty="0">
                        <a:latin typeface="Oswald" charset="-52"/>
                        <a:cs typeface="Times New Roman" pitchFamily="18" charset="0"/>
                      </a:endParaRPr>
                    </a:p>
                  </a:txBody>
                  <a:tcPr anchor="ctr">
                    <a:solidFill>
                      <a:schemeClr val="accent3">
                        <a:lumMod val="40000"/>
                        <a:lumOff val="60000"/>
                      </a:schemeClr>
                    </a:solidFill>
                  </a:tcPr>
                </a:tc>
                <a:extLst>
                  <a:ext uri="{0D108BD9-81ED-4DB2-BD59-A6C34878D82A}">
                    <a16:rowId xmlns:a16="http://schemas.microsoft.com/office/drawing/2014/main" xmlns="" val="10001"/>
                  </a:ext>
                </a:extLst>
              </a:tr>
              <a:tr h="921469">
                <a:tc>
                  <a:txBody>
                    <a:bodyPr/>
                    <a:lstStyle/>
                    <a:p>
                      <a:pPr algn="ctr"/>
                      <a:endParaRPr lang="ru-RU" sz="1400" b="1" dirty="0">
                        <a:latin typeface="Oswald" charset="-52"/>
                        <a:cs typeface="Times New Roman" pitchFamily="18" charset="0"/>
                      </a:endParaRPr>
                    </a:p>
                    <a:p>
                      <a:pPr algn="ctr"/>
                      <a:r>
                        <a:rPr lang="ru-RU" sz="1400" b="1" dirty="0">
                          <a:latin typeface="Oswald" charset="-52"/>
                          <a:cs typeface="Times New Roman" pitchFamily="18" charset="0"/>
                        </a:rPr>
                        <a:t>39,0</a:t>
                      </a:r>
                    </a:p>
                  </a:txBody>
                  <a:tcPr anchor="ctr">
                    <a:solidFill>
                      <a:schemeClr val="accent3">
                        <a:lumMod val="20000"/>
                        <a:lumOff val="80000"/>
                      </a:schemeClr>
                    </a:solidFill>
                  </a:tcPr>
                </a:tc>
                <a:tc>
                  <a:txBody>
                    <a:bodyPr/>
                    <a:lstStyle/>
                    <a:p>
                      <a:r>
                        <a:rPr lang="ru-RU" sz="1200" dirty="0">
                          <a:latin typeface="Oswald" charset="-52"/>
                          <a:cs typeface="Times New Roman" pitchFamily="18" charset="0"/>
                        </a:rPr>
                        <a:t>Строительство проезда к стационару  (Устройство подъезда к зданию инфекционного отделения БУ «ЦГБ»)</a:t>
                      </a:r>
                    </a:p>
                  </a:txBody>
                  <a:tcPr anchor="ctr">
                    <a:solidFill>
                      <a:schemeClr val="accent3">
                        <a:lumMod val="20000"/>
                        <a:lumOff val="80000"/>
                      </a:schemeClr>
                    </a:solidFill>
                  </a:tcPr>
                </a:tc>
                <a:extLst>
                  <a:ext uri="{0D108BD9-81ED-4DB2-BD59-A6C34878D82A}">
                    <a16:rowId xmlns:a16="http://schemas.microsoft.com/office/drawing/2014/main" xmlns="" val="10002"/>
                  </a:ext>
                </a:extLst>
              </a:tr>
              <a:tr h="658192">
                <a:tc>
                  <a:txBody>
                    <a:bodyPr/>
                    <a:lstStyle/>
                    <a:p>
                      <a:pPr algn="ctr"/>
                      <a:r>
                        <a:rPr lang="ru-RU" sz="1400" b="1" dirty="0">
                          <a:latin typeface="Oswald" charset="-52"/>
                          <a:cs typeface="Times New Roman" pitchFamily="18" charset="0"/>
                        </a:rPr>
                        <a:t>4 293,8</a:t>
                      </a:r>
                    </a:p>
                  </a:txBody>
                  <a:tcPr anchor="ctr">
                    <a:solidFill>
                      <a:schemeClr val="bg1">
                        <a:lumMod val="95000"/>
                      </a:schemeClr>
                    </a:solidFill>
                  </a:tcPr>
                </a:tc>
                <a:tc>
                  <a:txBody>
                    <a:bodyPr/>
                    <a:lstStyle/>
                    <a:p>
                      <a:r>
                        <a:rPr lang="ru-RU" sz="1200" dirty="0">
                          <a:latin typeface="Oswald" charset="-52"/>
                          <a:cs typeface="Times New Roman" pitchFamily="18" charset="0"/>
                        </a:rPr>
                        <a:t>Содержание объекта «Объездная автомобильная дорога г.Урай» </a:t>
                      </a:r>
                    </a:p>
                  </a:txBody>
                  <a:tcPr anchor="ctr">
                    <a:solidFill>
                      <a:schemeClr val="bg1">
                        <a:lumMod val="95000"/>
                      </a:schemeClr>
                    </a:solidFill>
                  </a:tcPr>
                </a:tc>
                <a:extLst>
                  <a:ext uri="{0D108BD9-81ED-4DB2-BD59-A6C34878D82A}">
                    <a16:rowId xmlns:a16="http://schemas.microsoft.com/office/drawing/2014/main" xmlns="" val="10003"/>
                  </a:ext>
                </a:extLst>
              </a:tr>
              <a:tr h="1053108">
                <a:tc>
                  <a:txBody>
                    <a:bodyPr/>
                    <a:lstStyle/>
                    <a:p>
                      <a:pPr algn="ctr"/>
                      <a:endParaRPr lang="ru-RU" sz="1400" b="1" dirty="0">
                        <a:latin typeface="Oswald" charset="-52"/>
                        <a:cs typeface="Times New Roman" pitchFamily="18" charset="0"/>
                      </a:endParaRPr>
                    </a:p>
                    <a:p>
                      <a:pPr algn="ctr"/>
                      <a:endParaRPr lang="ru-RU" sz="1400" b="1" dirty="0">
                        <a:latin typeface="Oswald" charset="-52"/>
                        <a:cs typeface="Times New Roman" pitchFamily="18" charset="0"/>
                      </a:endParaRPr>
                    </a:p>
                    <a:p>
                      <a:pPr algn="ctr"/>
                      <a:r>
                        <a:rPr lang="ru-RU" sz="1400" b="1" dirty="0">
                          <a:latin typeface="Oswald" charset="-52"/>
                          <a:cs typeface="Times New Roman" pitchFamily="18" charset="0"/>
                        </a:rPr>
                        <a:t>1 439,7</a:t>
                      </a:r>
                    </a:p>
                  </a:txBody>
                  <a:tcPr anchor="ctr">
                    <a:solidFill>
                      <a:schemeClr val="accent3">
                        <a:lumMod val="20000"/>
                        <a:lumOff val="80000"/>
                      </a:schemeClr>
                    </a:solidFill>
                  </a:tcPr>
                </a:tc>
                <a:tc>
                  <a:txBody>
                    <a:bodyPr/>
                    <a:lstStyle/>
                    <a:p>
                      <a:r>
                        <a:rPr lang="ru-RU" sz="1200" dirty="0">
                          <a:latin typeface="Oswald" charset="-52"/>
                          <a:cs typeface="Times New Roman" pitchFamily="18" charset="0"/>
                        </a:rPr>
                        <a:t>Мероприятия в области дорожной деятельности (выполнение</a:t>
                      </a:r>
                      <a:r>
                        <a:rPr lang="ru-RU" sz="1200" baseline="0" dirty="0">
                          <a:latin typeface="Oswald" charset="-52"/>
                          <a:cs typeface="Times New Roman" pitchFamily="18" charset="0"/>
                        </a:rPr>
                        <a:t> работ по корректировке ПСД на объект </a:t>
                      </a:r>
                      <a:r>
                        <a:rPr lang="ru-RU" sz="1200" dirty="0">
                          <a:latin typeface="Oswald" charset="-52"/>
                          <a:cs typeface="Times New Roman" pitchFamily="18" charset="0"/>
                        </a:rPr>
                        <a:t>«Объездная автомобильная дорога </a:t>
                      </a:r>
                      <a:r>
                        <a:rPr lang="ru-RU" sz="1200" dirty="0" err="1">
                          <a:latin typeface="Oswald" charset="-52"/>
                          <a:cs typeface="Times New Roman" pitchFamily="18" charset="0"/>
                        </a:rPr>
                        <a:t>г.Урай</a:t>
                      </a:r>
                      <a:r>
                        <a:rPr lang="ru-RU" sz="1200" dirty="0">
                          <a:latin typeface="Oswald" charset="-52"/>
                          <a:cs typeface="Times New Roman" pitchFamily="18" charset="0"/>
                        </a:rPr>
                        <a:t>» , разработка комплексной схемы организации дорожного движения</a:t>
                      </a:r>
                      <a:r>
                        <a:rPr lang="ru-RU" sz="1200" baseline="0" dirty="0">
                          <a:latin typeface="Oswald" charset="-52"/>
                          <a:cs typeface="Times New Roman" pitchFamily="18" charset="0"/>
                        </a:rPr>
                        <a:t> в </a:t>
                      </a:r>
                      <a:r>
                        <a:rPr lang="ru-RU" sz="1200" baseline="0" dirty="0" err="1">
                          <a:latin typeface="Oswald" charset="-52"/>
                          <a:cs typeface="Times New Roman" pitchFamily="18" charset="0"/>
                        </a:rPr>
                        <a:t>г.Урай</a:t>
                      </a:r>
                      <a:r>
                        <a:rPr lang="ru-RU" sz="1200" baseline="0" dirty="0">
                          <a:latin typeface="Oswald" charset="-52"/>
                          <a:cs typeface="Times New Roman" pitchFamily="18" charset="0"/>
                        </a:rPr>
                        <a:t>, устройство искусственной дорожной неровности)</a:t>
                      </a:r>
                      <a:endParaRPr lang="ru-RU" sz="1200" dirty="0">
                        <a:latin typeface="Oswald" charset="-52"/>
                        <a:cs typeface="Times New Roman" pitchFamily="18" charset="0"/>
                      </a:endParaRPr>
                    </a:p>
                  </a:txBody>
                  <a:tcPr anchor="ctr">
                    <a:solidFill>
                      <a:schemeClr val="accent3">
                        <a:lumMod val="20000"/>
                        <a:lumOff val="80000"/>
                      </a:schemeClr>
                    </a:solidFill>
                  </a:tcPr>
                </a:tc>
                <a:extLst>
                  <a:ext uri="{0D108BD9-81ED-4DB2-BD59-A6C34878D82A}">
                    <a16:rowId xmlns:a16="http://schemas.microsoft.com/office/drawing/2014/main" xmlns="" val="10004"/>
                  </a:ext>
                </a:extLst>
              </a:tr>
            </a:tbl>
          </a:graphicData>
        </a:graphic>
      </p:graphicFrame>
      <p:sp>
        <p:nvSpPr>
          <p:cNvPr id="4" name="Прямоугольник 3"/>
          <p:cNvSpPr/>
          <p:nvPr/>
        </p:nvSpPr>
        <p:spPr>
          <a:xfrm>
            <a:off x="6781800" y="152400"/>
            <a:ext cx="3851920" cy="523220"/>
          </a:xfrm>
          <a:prstGeom prst="rect">
            <a:avLst/>
          </a:prstGeom>
        </p:spPr>
        <p:txBody>
          <a:bodyPr wrap="square">
            <a:spAutoFit/>
          </a:bodyPr>
          <a:lstStyle/>
          <a:p>
            <a:r>
              <a:rPr lang="ru-RU" sz="1400" dirty="0">
                <a:latin typeface="Oswald" charset="-52"/>
                <a:cs typeface="Arial" pitchFamily="34" charset="0"/>
              </a:rPr>
              <a:t>Расходы на реализацию п</a:t>
            </a:r>
            <a:r>
              <a:rPr lang="ru-RU" sz="1400" dirty="0">
                <a:latin typeface="Oswald" charset="-52"/>
              </a:rPr>
              <a:t>одпрограммы </a:t>
            </a:r>
            <a:r>
              <a:rPr lang="en-US" sz="1400" dirty="0">
                <a:latin typeface="Oswald" charset="-52"/>
              </a:rPr>
              <a:t>II</a:t>
            </a:r>
            <a:r>
              <a:rPr lang="ru-RU" sz="1400" dirty="0">
                <a:latin typeface="Oswald" charset="-52"/>
              </a:rPr>
              <a:t> «Транспорт</a:t>
            </a:r>
            <a:r>
              <a:rPr lang="ru-RU" sz="1400" dirty="0">
                <a:latin typeface="Oswald" charset="-52"/>
                <a:cs typeface="Arial" pitchFamily="34" charset="0"/>
              </a:rPr>
              <a:t>» составили  </a:t>
            </a:r>
            <a:r>
              <a:rPr lang="ru-RU" sz="1400" b="1" dirty="0">
                <a:latin typeface="Oswald" charset="-52"/>
                <a:cs typeface="Times New Roman" pitchFamily="18" charset="0"/>
              </a:rPr>
              <a:t>24 122,1 тыс.рублей</a:t>
            </a:r>
            <a:r>
              <a:rPr lang="ru-RU" sz="1400" dirty="0">
                <a:latin typeface="Oswald" charset="-52"/>
                <a:cs typeface="Times New Roman" pitchFamily="18" charset="0"/>
              </a:rPr>
              <a:t>, в том числе</a:t>
            </a:r>
            <a:r>
              <a:rPr lang="en-US" sz="1400" dirty="0">
                <a:latin typeface="Oswald" charset="-52"/>
                <a:cs typeface="Times New Roman" pitchFamily="18" charset="0"/>
              </a:rPr>
              <a:t>:</a:t>
            </a:r>
            <a:endParaRPr lang="ru-RU" sz="1400" dirty="0">
              <a:latin typeface="Oswald" charset="-52"/>
            </a:endParaRPr>
          </a:p>
        </p:txBody>
      </p:sp>
      <p:graphicFrame>
        <p:nvGraphicFramePr>
          <p:cNvPr id="5" name="Таблица 4"/>
          <p:cNvGraphicFramePr>
            <a:graphicFrameLocks noGrp="1"/>
          </p:cNvGraphicFramePr>
          <p:nvPr/>
        </p:nvGraphicFramePr>
        <p:xfrm>
          <a:off x="6705600" y="1066800"/>
          <a:ext cx="3995936" cy="2614435"/>
        </p:xfrm>
        <a:graphic>
          <a:graphicData uri="http://schemas.openxmlformats.org/drawingml/2006/table">
            <a:tbl>
              <a:tblPr firstRow="1" bandRow="1">
                <a:tableStyleId>{5C22544A-7EE6-4342-B048-85BDC9FD1C3A}</a:tableStyleId>
              </a:tblPr>
              <a:tblGrid>
                <a:gridCol w="1045803">
                  <a:extLst>
                    <a:ext uri="{9D8B030D-6E8A-4147-A177-3AD203B41FA5}">
                      <a16:colId xmlns:a16="http://schemas.microsoft.com/office/drawing/2014/main" xmlns="" val="20000"/>
                    </a:ext>
                  </a:extLst>
                </a:gridCol>
                <a:gridCol w="2950133">
                  <a:extLst>
                    <a:ext uri="{9D8B030D-6E8A-4147-A177-3AD203B41FA5}">
                      <a16:colId xmlns:a16="http://schemas.microsoft.com/office/drawing/2014/main" xmlns="" val="20001"/>
                    </a:ext>
                  </a:extLst>
                </a:gridCol>
              </a:tblGrid>
              <a:tr h="457781">
                <a:tc>
                  <a:txBody>
                    <a:bodyPr/>
                    <a:lstStyle/>
                    <a:p>
                      <a:r>
                        <a:rPr lang="ru-RU" sz="1400" dirty="0">
                          <a:solidFill>
                            <a:schemeClr val="tx1"/>
                          </a:solidFill>
                          <a:latin typeface="Oswald" charset="-52"/>
                          <a:cs typeface="Times New Roman" pitchFamily="18" charset="0"/>
                        </a:rPr>
                        <a:t>тыс.рублей</a:t>
                      </a:r>
                    </a:p>
                  </a:txBody>
                  <a:tcPr>
                    <a:solidFill>
                      <a:schemeClr val="accent3">
                        <a:lumMod val="60000"/>
                        <a:lumOff val="40000"/>
                      </a:schemeClr>
                    </a:solidFill>
                  </a:tcPr>
                </a:tc>
                <a:tc>
                  <a:txBody>
                    <a:bodyPr/>
                    <a:lstStyle/>
                    <a:p>
                      <a:r>
                        <a:rPr lang="ru-RU" sz="1400" dirty="0">
                          <a:solidFill>
                            <a:schemeClr val="tx1"/>
                          </a:solidFill>
                          <a:latin typeface="Oswald" charset="-52"/>
                          <a:cs typeface="Times New Roman" pitchFamily="18" charset="0"/>
                        </a:rPr>
                        <a:t>Направление расходов</a:t>
                      </a:r>
                    </a:p>
                  </a:txBody>
                  <a:tcPr>
                    <a:solidFill>
                      <a:schemeClr val="accent3">
                        <a:lumMod val="60000"/>
                        <a:lumOff val="40000"/>
                      </a:schemeClr>
                    </a:solidFill>
                  </a:tcPr>
                </a:tc>
                <a:extLst>
                  <a:ext uri="{0D108BD9-81ED-4DB2-BD59-A6C34878D82A}">
                    <a16:rowId xmlns:a16="http://schemas.microsoft.com/office/drawing/2014/main" xmlns="" val="10000"/>
                  </a:ext>
                </a:extLst>
              </a:tr>
              <a:tr h="850725">
                <a:tc>
                  <a:txBody>
                    <a:bodyPr/>
                    <a:lstStyle/>
                    <a:p>
                      <a:pPr algn="ctr"/>
                      <a:endParaRPr lang="ru-RU" sz="1400" b="1" dirty="0">
                        <a:latin typeface="Oswald" charset="-52"/>
                        <a:cs typeface="Times New Roman" pitchFamily="18" charset="0"/>
                      </a:endParaRPr>
                    </a:p>
                    <a:p>
                      <a:pPr algn="ctr"/>
                      <a:endParaRPr lang="ru-RU" sz="1400" b="1" dirty="0">
                        <a:latin typeface="Oswald" charset="-52"/>
                        <a:cs typeface="Times New Roman" pitchFamily="18" charset="0"/>
                      </a:endParaRPr>
                    </a:p>
                    <a:p>
                      <a:pPr algn="ctr"/>
                      <a:r>
                        <a:rPr lang="ru-RU" sz="1400" b="1" dirty="0">
                          <a:latin typeface="Oswald" charset="-52"/>
                          <a:cs typeface="Times New Roman" pitchFamily="18" charset="0"/>
                        </a:rPr>
                        <a:t>8 874,4</a:t>
                      </a:r>
                    </a:p>
                  </a:txBody>
                  <a:tcPr>
                    <a:solidFill>
                      <a:schemeClr val="accent3">
                        <a:lumMod val="40000"/>
                        <a:lumOff val="60000"/>
                      </a:schemeClr>
                    </a:solidFill>
                  </a:tcPr>
                </a:tc>
                <a:tc>
                  <a:txBody>
                    <a:bodyPr/>
                    <a:lstStyle/>
                    <a:p>
                      <a:r>
                        <a:rPr lang="ru-RU" sz="1400" dirty="0">
                          <a:latin typeface="Oswald" charset="-52"/>
                          <a:cs typeface="Times New Roman" pitchFamily="18" charset="0"/>
                        </a:rPr>
                        <a:t>организовано транспортное обслуживание населения и юр.лиц при переправлении через </a:t>
                      </a:r>
                      <a:r>
                        <a:rPr lang="ru-RU" sz="1400" dirty="0" err="1">
                          <a:latin typeface="Oswald" charset="-52"/>
                          <a:cs typeface="Times New Roman" pitchFamily="18" charset="0"/>
                        </a:rPr>
                        <a:t>р.Конда</a:t>
                      </a:r>
                      <a:r>
                        <a:rPr lang="ru-RU" sz="1400" dirty="0">
                          <a:latin typeface="Oswald" charset="-52"/>
                          <a:cs typeface="Times New Roman" pitchFamily="18" charset="0"/>
                        </a:rPr>
                        <a:t> в летний и зимний периоды</a:t>
                      </a:r>
                    </a:p>
                  </a:txBody>
                  <a:tcPr>
                    <a:solidFill>
                      <a:schemeClr val="accent3">
                        <a:lumMod val="40000"/>
                        <a:lumOff val="60000"/>
                      </a:schemeClr>
                    </a:solidFill>
                  </a:tcPr>
                </a:tc>
                <a:extLst>
                  <a:ext uri="{0D108BD9-81ED-4DB2-BD59-A6C34878D82A}">
                    <a16:rowId xmlns:a16="http://schemas.microsoft.com/office/drawing/2014/main" xmlns="" val="10001"/>
                  </a:ext>
                </a:extLst>
              </a:tr>
              <a:tr h="1211774">
                <a:tc>
                  <a:txBody>
                    <a:bodyPr/>
                    <a:lstStyle/>
                    <a:p>
                      <a:pPr algn="ctr"/>
                      <a:r>
                        <a:rPr lang="ru-RU" sz="1400" b="1" dirty="0">
                          <a:latin typeface="Oswald" charset="-52"/>
                          <a:cs typeface="Times New Roman" pitchFamily="18" charset="0"/>
                        </a:rPr>
                        <a:t>15 247,7</a:t>
                      </a:r>
                    </a:p>
                  </a:txBody>
                  <a:tcPr>
                    <a:solidFill>
                      <a:schemeClr val="accent3">
                        <a:lumMod val="20000"/>
                        <a:lumOff val="80000"/>
                      </a:schemeClr>
                    </a:solidFill>
                  </a:tcPr>
                </a:tc>
                <a:tc>
                  <a:txBody>
                    <a:bodyPr/>
                    <a:lstStyle/>
                    <a:p>
                      <a:r>
                        <a:rPr lang="ru-RU" sz="1400" dirty="0">
                          <a:latin typeface="Oswald" charset="-52"/>
                          <a:cs typeface="Times New Roman" pitchFamily="18" charset="0"/>
                        </a:rPr>
                        <a:t>транспортному обслуживанию населения на городских круглогодичных и сезонных автобусных маршрутах №1,</a:t>
                      </a:r>
                      <a:r>
                        <a:rPr lang="ru-RU" sz="1400" baseline="0" dirty="0">
                          <a:latin typeface="Oswald" charset="-52"/>
                          <a:cs typeface="Times New Roman" pitchFamily="18" charset="0"/>
                        </a:rPr>
                        <a:t> </a:t>
                      </a:r>
                      <a:r>
                        <a:rPr lang="ru-RU" sz="1400" dirty="0">
                          <a:latin typeface="Oswald" charset="-52"/>
                          <a:cs typeface="Times New Roman" pitchFamily="18" charset="0"/>
                        </a:rPr>
                        <a:t>№2, №11,  №17, №5, №6, №7, №8, №9 </a:t>
                      </a:r>
                    </a:p>
                  </a:txBody>
                  <a:tcPr>
                    <a:solidFill>
                      <a:schemeClr val="accent3">
                        <a:lumMod val="20000"/>
                        <a:lumOff val="80000"/>
                      </a:schemeClr>
                    </a:solidFill>
                  </a:tcPr>
                </a:tc>
                <a:extLst>
                  <a:ext uri="{0D108BD9-81ED-4DB2-BD59-A6C34878D82A}">
                    <a16:rowId xmlns:a16="http://schemas.microsoft.com/office/drawing/2014/main" xmlns="" val="10002"/>
                  </a:ext>
                </a:extLst>
              </a:tr>
            </a:tbl>
          </a:graphicData>
        </a:graphic>
      </p:graphicFrame>
      <p:sp>
        <p:nvSpPr>
          <p:cNvPr id="6" name="Прямоугольник 5"/>
          <p:cNvSpPr/>
          <p:nvPr/>
        </p:nvSpPr>
        <p:spPr>
          <a:xfrm>
            <a:off x="6858000" y="3657600"/>
            <a:ext cx="3779912" cy="954107"/>
          </a:xfrm>
          <a:prstGeom prst="rect">
            <a:avLst/>
          </a:prstGeom>
        </p:spPr>
        <p:txBody>
          <a:bodyPr wrap="square">
            <a:spAutoFit/>
          </a:bodyPr>
          <a:lstStyle/>
          <a:p>
            <a:r>
              <a:rPr lang="ru-RU" sz="1400" dirty="0">
                <a:latin typeface="Oswald" charset="-52"/>
                <a:cs typeface="Arial" pitchFamily="34" charset="0"/>
              </a:rPr>
              <a:t>Расходы на реализацию п</a:t>
            </a:r>
            <a:r>
              <a:rPr lang="ru-RU" sz="1400" dirty="0">
                <a:latin typeface="Oswald" charset="-52"/>
              </a:rPr>
              <a:t>одпрограммы </a:t>
            </a:r>
            <a:r>
              <a:rPr lang="en-US" sz="1400" dirty="0">
                <a:latin typeface="Oswald" charset="-52"/>
              </a:rPr>
              <a:t>III</a:t>
            </a:r>
            <a:r>
              <a:rPr lang="ru-RU" sz="1400" dirty="0">
                <a:latin typeface="Oswald" charset="-52"/>
              </a:rPr>
              <a:t> «</a:t>
            </a:r>
            <a:r>
              <a:rPr lang="ru-RU" sz="1400" dirty="0">
                <a:latin typeface="Oswald" charset="-52"/>
                <a:cs typeface="Arial" pitchFamily="34" charset="0"/>
              </a:rPr>
              <a:t>Формирование законопослушного поведения участников дорожного движения» составили  </a:t>
            </a:r>
            <a:r>
              <a:rPr lang="ru-RU" sz="1400" b="1" dirty="0">
                <a:latin typeface="Oswald" charset="-52"/>
                <a:cs typeface="Times New Roman" pitchFamily="18" charset="0"/>
              </a:rPr>
              <a:t>465,8 тыс.рублей</a:t>
            </a:r>
            <a:r>
              <a:rPr lang="ru-RU" sz="1400" dirty="0">
                <a:latin typeface="Oswald" charset="-52"/>
                <a:cs typeface="Times New Roman" pitchFamily="18" charset="0"/>
              </a:rPr>
              <a:t>, в том числе</a:t>
            </a:r>
            <a:r>
              <a:rPr lang="en-US" sz="1400" dirty="0">
                <a:latin typeface="Oswald" charset="-52"/>
                <a:cs typeface="Times New Roman" pitchFamily="18" charset="0"/>
              </a:rPr>
              <a:t>:</a:t>
            </a:r>
            <a:endParaRPr lang="ru-RU" sz="1400" dirty="0">
              <a:latin typeface="Oswald" charset="-52"/>
            </a:endParaRPr>
          </a:p>
        </p:txBody>
      </p:sp>
      <p:graphicFrame>
        <p:nvGraphicFramePr>
          <p:cNvPr id="7" name="Таблица 6"/>
          <p:cNvGraphicFramePr>
            <a:graphicFrameLocks noGrp="1"/>
          </p:cNvGraphicFramePr>
          <p:nvPr/>
        </p:nvGraphicFramePr>
        <p:xfrm>
          <a:off x="6816080" y="4797152"/>
          <a:ext cx="3744416" cy="1443536"/>
        </p:xfrm>
        <a:graphic>
          <a:graphicData uri="http://schemas.openxmlformats.org/drawingml/2006/table">
            <a:tbl>
              <a:tblPr firstRow="1" bandRow="1">
                <a:tableStyleId>{5C22544A-7EE6-4342-B048-85BDC9FD1C3A}</a:tableStyleId>
              </a:tblPr>
              <a:tblGrid>
                <a:gridCol w="1008112">
                  <a:extLst>
                    <a:ext uri="{9D8B030D-6E8A-4147-A177-3AD203B41FA5}">
                      <a16:colId xmlns:a16="http://schemas.microsoft.com/office/drawing/2014/main" xmlns="" val="20000"/>
                    </a:ext>
                  </a:extLst>
                </a:gridCol>
                <a:gridCol w="2736304">
                  <a:extLst>
                    <a:ext uri="{9D8B030D-6E8A-4147-A177-3AD203B41FA5}">
                      <a16:colId xmlns:a16="http://schemas.microsoft.com/office/drawing/2014/main" xmlns="" val="20001"/>
                    </a:ext>
                  </a:extLst>
                </a:gridCol>
              </a:tblGrid>
              <a:tr h="437696">
                <a:tc>
                  <a:txBody>
                    <a:bodyPr/>
                    <a:lstStyle/>
                    <a:p>
                      <a:r>
                        <a:rPr lang="ru-RU" sz="1200" dirty="0">
                          <a:solidFill>
                            <a:schemeClr val="tx1"/>
                          </a:solidFill>
                          <a:latin typeface="Oswald" charset="-52"/>
                          <a:cs typeface="Times New Roman" pitchFamily="18" charset="0"/>
                        </a:rPr>
                        <a:t>тыс.рублей</a:t>
                      </a:r>
                    </a:p>
                  </a:txBody>
                  <a:tcPr>
                    <a:solidFill>
                      <a:schemeClr val="accent3">
                        <a:lumMod val="60000"/>
                        <a:lumOff val="40000"/>
                      </a:schemeClr>
                    </a:solidFill>
                  </a:tcPr>
                </a:tc>
                <a:tc>
                  <a:txBody>
                    <a:bodyPr/>
                    <a:lstStyle/>
                    <a:p>
                      <a:r>
                        <a:rPr lang="ru-RU" sz="1200" dirty="0">
                          <a:solidFill>
                            <a:schemeClr val="tx1"/>
                          </a:solidFill>
                          <a:latin typeface="Oswald" charset="-52"/>
                          <a:cs typeface="Times New Roman" pitchFamily="18" charset="0"/>
                        </a:rPr>
                        <a:t>Направление расходов</a:t>
                      </a:r>
                    </a:p>
                  </a:txBody>
                  <a:tcPr>
                    <a:solidFill>
                      <a:schemeClr val="accent3">
                        <a:lumMod val="60000"/>
                        <a:lumOff val="40000"/>
                      </a:schemeClr>
                    </a:solidFill>
                  </a:tcPr>
                </a:tc>
                <a:extLst>
                  <a:ext uri="{0D108BD9-81ED-4DB2-BD59-A6C34878D82A}">
                    <a16:rowId xmlns:a16="http://schemas.microsoft.com/office/drawing/2014/main" xmlns="" val="10000"/>
                  </a:ext>
                </a:extLst>
              </a:tr>
              <a:tr h="962931">
                <a:tc>
                  <a:txBody>
                    <a:bodyPr/>
                    <a:lstStyle/>
                    <a:p>
                      <a:pPr algn="ctr"/>
                      <a:endParaRPr lang="ru-RU" sz="1200" dirty="0">
                        <a:latin typeface="Oswald" charset="-52"/>
                        <a:cs typeface="Times New Roman" pitchFamily="18" charset="0"/>
                      </a:endParaRPr>
                    </a:p>
                    <a:p>
                      <a:pPr algn="ctr"/>
                      <a:endParaRPr lang="ru-RU" sz="1200" dirty="0">
                        <a:latin typeface="Oswald" charset="-52"/>
                        <a:cs typeface="Times New Roman" pitchFamily="18" charset="0"/>
                      </a:endParaRPr>
                    </a:p>
                    <a:p>
                      <a:pPr algn="ctr"/>
                      <a:r>
                        <a:rPr lang="ru-RU" sz="1200" b="1" dirty="0">
                          <a:latin typeface="Oswald" charset="-52"/>
                          <a:cs typeface="Times New Roman" pitchFamily="18" charset="0"/>
                        </a:rPr>
                        <a:t>465,8</a:t>
                      </a:r>
                    </a:p>
                  </a:txBody>
                  <a:tcPr>
                    <a:solidFill>
                      <a:schemeClr val="accent3">
                        <a:lumMod val="40000"/>
                        <a:lumOff val="60000"/>
                      </a:schemeClr>
                    </a:solidFill>
                  </a:tcPr>
                </a:tc>
                <a:tc>
                  <a:txBody>
                    <a:bodyPr/>
                    <a:lstStyle/>
                    <a:p>
                      <a:r>
                        <a:rPr lang="ru-RU" sz="1200" dirty="0">
                          <a:latin typeface="Oswald" charset="-52"/>
                          <a:cs typeface="Times New Roman" pitchFamily="18" charset="0"/>
                        </a:rPr>
                        <a:t>оказание услуг по обслуживанию системы видеонаблюдения "Безопасный город" и "Системы безопасность дорожного движения" и за  потребляемую оборудованием электроэнергию</a:t>
                      </a:r>
                    </a:p>
                  </a:txBody>
                  <a:tcPr>
                    <a:solidFill>
                      <a:schemeClr val="accent3">
                        <a:lumMod val="40000"/>
                        <a:lumOff val="60000"/>
                      </a:schemeClr>
                    </a:solidFill>
                  </a:tcPr>
                </a:tc>
                <a:extLst>
                  <a:ext uri="{0D108BD9-81ED-4DB2-BD59-A6C34878D82A}">
                    <a16:rowId xmlns:a16="http://schemas.microsoft.com/office/drawing/2014/main" xmlns="" val="10001"/>
                  </a:ext>
                </a:extLst>
              </a:tr>
            </a:tbl>
          </a:graphicData>
        </a:graphic>
      </p:graphicFrame>
      <p:sp>
        <p:nvSpPr>
          <p:cNvPr id="1026" name="AutoShape 2" descr="Дорога – Бесплатные иконки: путешествовать"/>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8" name="AutoShape 4" descr="Дорога – Бесплатные иконки: путешествовать"/>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2" name="AutoShape 8" descr="Дорожные работы впереди знак - векторные изображения, Дорожные работы  впереди знак картинки | Depositphotos"/>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4" name="AutoShape 10" descr="Дорожные работы впереди знак - векторные изображения, Дорожные работы  впереди знак картинки | Depositphotos"/>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35" name="Picture 11"/>
          <p:cNvPicPr>
            <a:picLocks noChangeAspect="1" noChangeArrowheads="1"/>
          </p:cNvPicPr>
          <p:nvPr/>
        </p:nvPicPr>
        <p:blipFill>
          <a:blip r:embed="rId2" cstate="print"/>
          <a:srcRect/>
          <a:stretch>
            <a:fillRect/>
          </a:stretch>
        </p:blipFill>
        <p:spPr bwMode="auto">
          <a:xfrm>
            <a:off x="609600" y="152400"/>
            <a:ext cx="701723" cy="540000"/>
          </a:xfrm>
          <a:prstGeom prst="rect">
            <a:avLst/>
          </a:prstGeom>
          <a:noFill/>
          <a:ln w="9525">
            <a:noFill/>
            <a:miter lim="800000"/>
            <a:headEnd/>
            <a:tailEnd/>
          </a:ln>
          <a:effectLst/>
        </p:spPr>
      </p:pic>
    </p:spTree>
  </p:cSld>
  <p:clrMapOvr>
    <a:masterClrMapping/>
  </p:clrMapOvr>
  <p:transition spd="slow" advClick="0"/>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914400"/>
          </a:xfrm>
          <a:prstGeom prst="rect">
            <a:avLst/>
          </a:prstGeom>
          <a:noFill/>
        </p:spPr>
      </p:pic>
      <p:graphicFrame>
        <p:nvGraphicFramePr>
          <p:cNvPr id="4" name="Схема 3"/>
          <p:cNvGraphicFramePr/>
          <p:nvPr/>
        </p:nvGraphicFramePr>
        <p:xfrm>
          <a:off x="304800" y="990600"/>
          <a:ext cx="6858000" cy="182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1"/>
          <p:cNvSpPr txBox="1"/>
          <p:nvPr/>
        </p:nvSpPr>
        <p:spPr>
          <a:xfrm>
            <a:off x="8077200" y="4495800"/>
            <a:ext cx="3810000" cy="22098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600" b="1" dirty="0">
                <a:latin typeface="Oswald" charset="-52"/>
                <a:cs typeface="Times New Roman Cyr" pitchFamily="18" charset="0"/>
              </a:rPr>
              <a:t>Направления расходования средств </a:t>
            </a:r>
          </a:p>
          <a:p>
            <a:r>
              <a:rPr lang="ru-RU" sz="1600" b="1" dirty="0">
                <a:latin typeface="Oswald" charset="-52"/>
                <a:cs typeface="Times New Roman Cyr" pitchFamily="18" charset="0"/>
              </a:rPr>
              <a:t>муниципального дорожного </a:t>
            </a:r>
            <a:r>
              <a:rPr lang="ru-RU" sz="1600" b="1" dirty="0" smtClean="0">
                <a:latin typeface="Oswald" charset="-52"/>
                <a:cs typeface="Times New Roman Cyr" pitchFamily="18" charset="0"/>
              </a:rPr>
              <a:t>фонда</a:t>
            </a:r>
            <a:r>
              <a:rPr lang="en-US" sz="1600" b="1" dirty="0" smtClean="0">
                <a:latin typeface="Oswald" charset="-52"/>
                <a:cs typeface="Times New Roman Cyr" pitchFamily="18" charset="0"/>
              </a:rPr>
              <a:t>:</a:t>
            </a:r>
            <a:endParaRPr lang="ru-RU" sz="1600" b="1" dirty="0">
              <a:latin typeface="Oswald" charset="-52"/>
              <a:cs typeface="Times New Roman Cyr" pitchFamily="18" charset="0"/>
            </a:endParaRPr>
          </a:p>
          <a:p>
            <a:endParaRPr lang="en-US" sz="1400" dirty="0">
              <a:latin typeface="Oswald" charset="-52"/>
              <a:cs typeface="Times New Roman Cyr" pitchFamily="18" charset="0"/>
            </a:endParaRPr>
          </a:p>
          <a:p>
            <a:pPr>
              <a:buFont typeface="Wingdings" pitchFamily="2" charset="2"/>
              <a:buChar char="Ø"/>
            </a:pPr>
            <a:r>
              <a:rPr lang="ru-RU" sz="1400" dirty="0">
                <a:latin typeface="Oswald" charset="-52"/>
                <a:cs typeface="Times New Roman Cyr" pitchFamily="18" charset="0"/>
              </a:rPr>
              <a:t>Капитальный ремонт и ремонт городских дорог</a:t>
            </a:r>
          </a:p>
          <a:p>
            <a:r>
              <a:rPr lang="ru-RU" sz="1400" dirty="0">
                <a:latin typeface="Oswald" charset="-52"/>
                <a:cs typeface="Times New Roman Cyr" pitchFamily="18" charset="0"/>
              </a:rPr>
              <a:t> (ремонт автомобильной дороги </a:t>
            </a:r>
            <a:r>
              <a:rPr lang="ru-RU" sz="1400" dirty="0">
                <a:latin typeface="Oswald" charset="-52"/>
                <a:cs typeface="Times New Roman" pitchFamily="18" charset="0"/>
              </a:rPr>
              <a:t>по ул. </a:t>
            </a:r>
            <a:r>
              <a:rPr lang="ru-RU" sz="1400" dirty="0" smtClean="0">
                <a:latin typeface="Oswald" charset="-52"/>
                <a:cs typeface="Times New Roman" pitchFamily="18" charset="0"/>
              </a:rPr>
              <a:t>Яковлева,</a:t>
            </a:r>
          </a:p>
          <a:p>
            <a:r>
              <a:rPr lang="ru-RU" sz="1400" dirty="0" smtClean="0">
                <a:latin typeface="Oswald" charset="-52"/>
                <a:cs typeface="Times New Roman" pitchFamily="18" charset="0"/>
              </a:rPr>
              <a:t>ул</a:t>
            </a:r>
            <a:r>
              <a:rPr lang="ru-RU" sz="1400" dirty="0">
                <a:latin typeface="Oswald" charset="-52"/>
                <a:cs typeface="Times New Roman" pitchFamily="18" charset="0"/>
              </a:rPr>
              <a:t>. Парковая </a:t>
            </a:r>
            <a:r>
              <a:rPr lang="ru-RU" sz="1400" dirty="0" smtClean="0">
                <a:latin typeface="Oswald" charset="-52"/>
                <a:cs typeface="Times New Roman" pitchFamily="18" charset="0"/>
              </a:rPr>
              <a:t>)  - </a:t>
            </a:r>
            <a:r>
              <a:rPr lang="ru-RU" sz="1600" dirty="0" smtClean="0">
                <a:latin typeface="Oswald" charset="-52"/>
                <a:cs typeface="Times New Roman" pitchFamily="18" charset="0"/>
              </a:rPr>
              <a:t>50 913,4 тыс.рублей</a:t>
            </a:r>
          </a:p>
          <a:p>
            <a:endParaRPr lang="ru-RU" sz="1400" dirty="0">
              <a:solidFill>
                <a:srgbClr val="FF0000"/>
              </a:solidFill>
              <a:latin typeface="Oswald" charset="-52"/>
              <a:cs typeface="Times New Roman" pitchFamily="18" charset="0"/>
            </a:endParaRPr>
          </a:p>
          <a:p>
            <a:pPr>
              <a:buFont typeface="Wingdings" pitchFamily="2" charset="2"/>
              <a:buChar char="Ø"/>
            </a:pPr>
            <a:r>
              <a:rPr lang="ru-RU" sz="1400" dirty="0">
                <a:latin typeface="Oswald" charset="-52"/>
                <a:cs typeface="Times New Roman Cyr" pitchFamily="18" charset="0"/>
              </a:rPr>
              <a:t>Содержание дорог общего пользования </a:t>
            </a:r>
            <a:endParaRPr lang="ru-RU" sz="1400" dirty="0" smtClean="0">
              <a:latin typeface="Oswald" charset="-52"/>
              <a:cs typeface="Times New Roman Cyr" pitchFamily="18" charset="0"/>
            </a:endParaRPr>
          </a:p>
          <a:p>
            <a:r>
              <a:rPr lang="ru-RU" sz="1400" dirty="0" smtClean="0">
                <a:latin typeface="Oswald" charset="-52"/>
                <a:cs typeface="Times New Roman Cyr" pitchFamily="18" charset="0"/>
              </a:rPr>
              <a:t>местного </a:t>
            </a:r>
            <a:r>
              <a:rPr lang="ru-RU" sz="1400" dirty="0">
                <a:latin typeface="Oswald" charset="-52"/>
                <a:cs typeface="Times New Roman Cyr" pitchFamily="18" charset="0"/>
              </a:rPr>
              <a:t>значения </a:t>
            </a:r>
            <a:r>
              <a:rPr lang="ru-RU" sz="1400" dirty="0" smtClean="0">
                <a:latin typeface="Oswald" charset="-52"/>
                <a:cs typeface="Times New Roman Cyr" pitchFamily="18" charset="0"/>
              </a:rPr>
              <a:t>– </a:t>
            </a:r>
            <a:r>
              <a:rPr lang="ru-RU" sz="1600" dirty="0" smtClean="0">
                <a:latin typeface="Oswald" charset="-52"/>
                <a:cs typeface="Times New Roman Cyr" pitchFamily="18" charset="0"/>
              </a:rPr>
              <a:t>31 589,9 тыс.рублей</a:t>
            </a:r>
            <a:endParaRPr lang="ru-RU" sz="1600" dirty="0">
              <a:latin typeface="Oswald" charset="-52"/>
              <a:cs typeface="Times New Roman Cyr" pitchFamily="18" charset="0"/>
            </a:endParaRPr>
          </a:p>
        </p:txBody>
      </p:sp>
      <p:sp>
        <p:nvSpPr>
          <p:cNvPr id="14" name="Прямоугольник 13"/>
          <p:cNvSpPr/>
          <p:nvPr/>
        </p:nvSpPr>
        <p:spPr>
          <a:xfrm>
            <a:off x="8077200" y="1066800"/>
            <a:ext cx="3810000" cy="3231654"/>
          </a:xfrm>
          <a:prstGeom prst="rect">
            <a:avLst/>
          </a:prstGeom>
        </p:spPr>
        <p:txBody>
          <a:bodyPr wrap="square">
            <a:spAutoFit/>
          </a:bodyPr>
          <a:lstStyle/>
          <a:p>
            <a:r>
              <a:rPr lang="ru-RU" sz="1600" b="1" dirty="0">
                <a:solidFill>
                  <a:schemeClr val="tx1">
                    <a:lumMod val="95000"/>
                    <a:lumOff val="5000"/>
                  </a:schemeClr>
                </a:solidFill>
                <a:latin typeface="Oswald" charset="-52"/>
                <a:cs typeface="Times New Roman Cyr" pitchFamily="18" charset="0"/>
              </a:rPr>
              <a:t>Источники формирования муниципального дорожного </a:t>
            </a:r>
            <a:r>
              <a:rPr lang="ru-RU" sz="1600" b="1" dirty="0" smtClean="0">
                <a:solidFill>
                  <a:schemeClr val="tx1">
                    <a:lumMod val="95000"/>
                    <a:lumOff val="5000"/>
                  </a:schemeClr>
                </a:solidFill>
                <a:latin typeface="Oswald" charset="-52"/>
                <a:cs typeface="Times New Roman Cyr" pitchFamily="18" charset="0"/>
              </a:rPr>
              <a:t>фонда:</a:t>
            </a:r>
          </a:p>
          <a:p>
            <a:endParaRPr lang="ru-RU" dirty="0">
              <a:solidFill>
                <a:schemeClr val="tx1">
                  <a:lumMod val="95000"/>
                  <a:lumOff val="5000"/>
                </a:schemeClr>
              </a:solidFill>
              <a:latin typeface="Oswald" charset="-52"/>
              <a:cs typeface="Times New Roman Cyr" pitchFamily="18" charset="0"/>
            </a:endParaRPr>
          </a:p>
          <a:p>
            <a:pPr>
              <a:buFont typeface="Wingdings" pitchFamily="2" charset="2"/>
              <a:buChar char="Ø"/>
            </a:pPr>
            <a:r>
              <a:rPr lang="ru-RU" sz="1400" dirty="0" smtClean="0">
                <a:solidFill>
                  <a:schemeClr val="tx1">
                    <a:lumMod val="95000"/>
                    <a:lumOff val="5000"/>
                  </a:schemeClr>
                </a:solidFill>
                <a:latin typeface="Oswald" charset="-52"/>
                <a:cs typeface="Times New Roman Cyr" pitchFamily="18" charset="0"/>
              </a:rPr>
              <a:t>Акцизы</a:t>
            </a:r>
          </a:p>
          <a:p>
            <a:pPr>
              <a:buFont typeface="Wingdings" pitchFamily="2" charset="2"/>
              <a:buChar char="Ø"/>
            </a:pPr>
            <a:endParaRPr lang="ru-RU" sz="1400" dirty="0">
              <a:solidFill>
                <a:schemeClr val="tx1">
                  <a:lumMod val="95000"/>
                  <a:lumOff val="5000"/>
                </a:schemeClr>
              </a:solidFill>
              <a:latin typeface="Oswald" charset="-52"/>
              <a:cs typeface="Times New Roman Cyr" pitchFamily="18" charset="0"/>
            </a:endParaRPr>
          </a:p>
          <a:p>
            <a:pPr>
              <a:buFont typeface="Wingdings" pitchFamily="2" charset="2"/>
              <a:buChar char="Ø"/>
            </a:pPr>
            <a:r>
              <a:rPr lang="ru-RU" sz="1400" dirty="0">
                <a:solidFill>
                  <a:schemeClr val="tx1">
                    <a:lumMod val="95000"/>
                    <a:lumOff val="5000"/>
                  </a:schemeClr>
                </a:solidFill>
                <a:latin typeface="Oswald" charset="-52"/>
                <a:cs typeface="Times New Roman Cyr" pitchFamily="18" charset="0"/>
              </a:rPr>
              <a:t>Транспортный </a:t>
            </a:r>
            <a:r>
              <a:rPr lang="ru-RU" sz="1400" dirty="0" smtClean="0">
                <a:solidFill>
                  <a:schemeClr val="tx1">
                    <a:lumMod val="95000"/>
                    <a:lumOff val="5000"/>
                  </a:schemeClr>
                </a:solidFill>
                <a:latin typeface="Oswald" charset="-52"/>
                <a:cs typeface="Times New Roman Cyr" pitchFamily="18" charset="0"/>
              </a:rPr>
              <a:t>налог</a:t>
            </a:r>
          </a:p>
          <a:p>
            <a:pPr>
              <a:buFont typeface="Wingdings" pitchFamily="2" charset="2"/>
              <a:buChar char="Ø"/>
            </a:pPr>
            <a:endParaRPr lang="ru-RU" sz="1400" dirty="0">
              <a:solidFill>
                <a:schemeClr val="tx1">
                  <a:lumMod val="95000"/>
                  <a:lumOff val="5000"/>
                </a:schemeClr>
              </a:solidFill>
              <a:latin typeface="Oswald" charset="-52"/>
              <a:cs typeface="Times New Roman Cyr" pitchFamily="18" charset="0"/>
            </a:endParaRPr>
          </a:p>
          <a:p>
            <a:pPr>
              <a:buFont typeface="Wingdings" pitchFamily="2" charset="2"/>
              <a:buChar char="Ø"/>
            </a:pPr>
            <a:r>
              <a:rPr lang="ru-RU" sz="1400" dirty="0">
                <a:solidFill>
                  <a:schemeClr val="tx1">
                    <a:lumMod val="95000"/>
                    <a:lumOff val="5000"/>
                  </a:schemeClr>
                </a:solidFill>
                <a:latin typeface="Oswald" charset="-52"/>
                <a:cs typeface="Times New Roman Cyr" pitchFamily="18" charset="0"/>
              </a:rPr>
              <a:t>Поступления платы в счет сумм возмещение вреда, причиняемого автомобильным дорогам местного значения тяжеловесными транспортными </a:t>
            </a:r>
            <a:r>
              <a:rPr lang="ru-RU" sz="1400" dirty="0" smtClean="0">
                <a:solidFill>
                  <a:schemeClr val="tx1">
                    <a:lumMod val="95000"/>
                    <a:lumOff val="5000"/>
                  </a:schemeClr>
                </a:solidFill>
                <a:latin typeface="Oswald" charset="-52"/>
                <a:cs typeface="Times New Roman Cyr" pitchFamily="18" charset="0"/>
              </a:rPr>
              <a:t>средствами</a:t>
            </a:r>
          </a:p>
          <a:p>
            <a:pPr>
              <a:buFont typeface="Wingdings" pitchFamily="2" charset="2"/>
              <a:buChar char="Ø"/>
            </a:pPr>
            <a:endParaRPr lang="ru-RU" sz="1400" dirty="0">
              <a:solidFill>
                <a:schemeClr val="tx1">
                  <a:lumMod val="95000"/>
                  <a:lumOff val="5000"/>
                </a:schemeClr>
              </a:solidFill>
              <a:latin typeface="Oswald" charset="-52"/>
              <a:cs typeface="Times New Roman Cyr" pitchFamily="18" charset="0"/>
            </a:endParaRPr>
          </a:p>
          <a:p>
            <a:pPr>
              <a:buFont typeface="Wingdings" pitchFamily="2" charset="2"/>
              <a:buChar char="Ø"/>
            </a:pPr>
            <a:r>
              <a:rPr lang="ru-RU" sz="1400" dirty="0">
                <a:solidFill>
                  <a:schemeClr val="tx1">
                    <a:lumMod val="95000"/>
                    <a:lumOff val="5000"/>
                  </a:schemeClr>
                </a:solidFill>
                <a:latin typeface="Oswald" charset="-52"/>
                <a:cs typeface="Times New Roman Cyr" pitchFamily="18" charset="0"/>
              </a:rPr>
              <a:t>Субсидии на финансовое обеспечение дорожной деятельности в отношении автомобильных дорог местного значения</a:t>
            </a:r>
          </a:p>
        </p:txBody>
      </p:sp>
      <p:sp>
        <p:nvSpPr>
          <p:cNvPr id="22" name="Прямоугольник 21"/>
          <p:cNvSpPr/>
          <p:nvPr/>
        </p:nvSpPr>
        <p:spPr>
          <a:xfrm>
            <a:off x="533400" y="2819400"/>
            <a:ext cx="6096000" cy="338554"/>
          </a:xfrm>
          <a:prstGeom prst="rect">
            <a:avLst/>
          </a:prstGeom>
        </p:spPr>
        <p:txBody>
          <a:bodyPr>
            <a:spAutoFit/>
          </a:bodyPr>
          <a:lstStyle/>
          <a:p>
            <a:pPr algn="ctr"/>
            <a:r>
              <a:rPr lang="ru-RU" sz="1600" u="sng" dirty="0">
                <a:latin typeface="Oswald" charset="-52"/>
                <a:cs typeface="Times New Roman Cyr" pitchFamily="18" charset="0"/>
              </a:rPr>
              <a:t>Динамика поступлений доходной части за 2022-2024 </a:t>
            </a:r>
            <a:r>
              <a:rPr lang="ru-RU" sz="1600" u="sng" dirty="0" smtClean="0">
                <a:latin typeface="Oswald" charset="-52"/>
                <a:cs typeface="Times New Roman Cyr" pitchFamily="18" charset="0"/>
              </a:rPr>
              <a:t>годы, тыс.рублей</a:t>
            </a:r>
            <a:endParaRPr lang="ru-RU" sz="1600" u="sng" dirty="0">
              <a:latin typeface="Oswald" charset="-52"/>
              <a:cs typeface="Times New Roman Cyr" pitchFamily="18" charset="0"/>
            </a:endParaRPr>
          </a:p>
        </p:txBody>
      </p:sp>
      <p:sp>
        <p:nvSpPr>
          <p:cNvPr id="24" name="Прямоугольник 23"/>
          <p:cNvSpPr/>
          <p:nvPr/>
        </p:nvSpPr>
        <p:spPr>
          <a:xfrm>
            <a:off x="468776" y="4876800"/>
            <a:ext cx="6253635" cy="338554"/>
          </a:xfrm>
          <a:prstGeom prst="rect">
            <a:avLst/>
          </a:prstGeom>
        </p:spPr>
        <p:txBody>
          <a:bodyPr wrap="none">
            <a:spAutoFit/>
          </a:bodyPr>
          <a:lstStyle/>
          <a:p>
            <a:pPr algn="ctr"/>
            <a:r>
              <a:rPr lang="ru-RU" sz="1600" u="sng" dirty="0">
                <a:latin typeface="Oswald" charset="-52"/>
                <a:cs typeface="Times New Roman Cyr" pitchFamily="18" charset="0"/>
              </a:rPr>
              <a:t>Динамика расходов средств дорожного фонда за 2022-2024 </a:t>
            </a:r>
            <a:r>
              <a:rPr lang="ru-RU" sz="1600" u="sng" dirty="0" smtClean="0">
                <a:latin typeface="Oswald" charset="-52"/>
                <a:cs typeface="Times New Roman Cyr" pitchFamily="18" charset="0"/>
              </a:rPr>
              <a:t>годы, тыс.рублей</a:t>
            </a:r>
            <a:endParaRPr lang="ru-RU" u="sng" dirty="0">
              <a:latin typeface="Oswald" charset="-52"/>
              <a:cs typeface="Times New Roman Cyr" pitchFamily="18" charset="0"/>
            </a:endParaRPr>
          </a:p>
        </p:txBody>
      </p:sp>
      <p:pic>
        <p:nvPicPr>
          <p:cNvPr id="12"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0"/>
            <a:ext cx="8999984" cy="914400"/>
          </a:xfrm>
          <a:prstGeom prst="rect">
            <a:avLst/>
          </a:prstGeom>
          <a:noFill/>
        </p:spPr>
      </p:pic>
      <p:pic>
        <p:nvPicPr>
          <p:cNvPr id="13" name="Picture 3" descr="Y:\Влад\2019\эскизы\зелёная.png"/>
          <p:cNvPicPr>
            <a:picLocks noChangeAspect="1" noChangeArrowheads="1"/>
          </p:cNvPicPr>
          <p:nvPr/>
        </p:nvPicPr>
        <p:blipFill>
          <a:blip r:embed="rId8" cstate="print"/>
          <a:srcRect t="10663" r="48323" b="76543"/>
          <a:stretch>
            <a:fillRect/>
          </a:stretch>
        </p:blipFill>
        <p:spPr bwMode="auto">
          <a:xfrm>
            <a:off x="381000" y="194320"/>
            <a:ext cx="10210799" cy="720080"/>
          </a:xfrm>
          <a:prstGeom prst="rect">
            <a:avLst/>
          </a:prstGeom>
          <a:noFill/>
          <a:ln w="9525">
            <a:noFill/>
            <a:miter lim="800000"/>
            <a:headEnd/>
            <a:tailEnd/>
          </a:ln>
        </p:spPr>
      </p:pic>
      <p:pic>
        <p:nvPicPr>
          <p:cNvPr id="15" name="Picture 5" descr="закладка урай copy"/>
          <p:cNvPicPr>
            <a:picLocks noChangeAspect="1" noChangeArrowheads="1"/>
          </p:cNvPicPr>
          <p:nvPr/>
        </p:nvPicPr>
        <p:blipFill>
          <a:blip r:embed="rId9" cstate="print"/>
          <a:srcRect/>
          <a:stretch>
            <a:fillRect/>
          </a:stretch>
        </p:blipFill>
        <p:spPr bwMode="auto">
          <a:xfrm>
            <a:off x="1" y="189566"/>
            <a:ext cx="609600" cy="801034"/>
          </a:xfrm>
          <a:prstGeom prst="rect">
            <a:avLst/>
          </a:prstGeom>
          <a:noFill/>
          <a:ln w="9525">
            <a:noFill/>
            <a:miter lim="800000"/>
            <a:headEnd/>
            <a:tailEnd/>
          </a:ln>
        </p:spPr>
      </p:pic>
      <p:pic>
        <p:nvPicPr>
          <p:cNvPr id="16" name="Picture 2" descr="Y:\Влад\2019\эскизы\герб.png"/>
          <p:cNvPicPr>
            <a:picLocks noChangeAspect="1" noChangeArrowheads="1"/>
          </p:cNvPicPr>
          <p:nvPr/>
        </p:nvPicPr>
        <p:blipFill>
          <a:blip r:embed="rId10" cstate="print"/>
          <a:srcRect l="89185" b="81873"/>
          <a:stretch>
            <a:fillRect/>
          </a:stretch>
        </p:blipFill>
        <p:spPr bwMode="auto">
          <a:xfrm>
            <a:off x="11486280" y="152400"/>
            <a:ext cx="705720" cy="924627"/>
          </a:xfrm>
          <a:prstGeom prst="rect">
            <a:avLst/>
          </a:prstGeom>
          <a:noFill/>
        </p:spPr>
      </p:pic>
      <p:sp>
        <p:nvSpPr>
          <p:cNvPr id="21" name="Прямоугольник 20"/>
          <p:cNvSpPr/>
          <p:nvPr/>
        </p:nvSpPr>
        <p:spPr>
          <a:xfrm>
            <a:off x="838200" y="268069"/>
            <a:ext cx="9677400" cy="646331"/>
          </a:xfrm>
          <a:prstGeom prst="rect">
            <a:avLst/>
          </a:prstGeom>
        </p:spPr>
        <p:txBody>
          <a:bodyPr wrap="square">
            <a:spAutoFit/>
          </a:bodyPr>
          <a:lstStyle/>
          <a:p>
            <a:pPr fontAlgn="b"/>
            <a:r>
              <a:rPr lang="ru-RU" dirty="0">
                <a:solidFill>
                  <a:schemeClr val="bg1"/>
                </a:solidFill>
                <a:latin typeface="Oswald" charset="-52"/>
                <a:cs typeface="Times New Roman Cyr" pitchFamily="18" charset="0"/>
              </a:rPr>
              <a:t>Информация об источниках формирования и направлениях использования средств муниципального дорожного фонда города Урай в 2024 году, тыс.рублей </a:t>
            </a:r>
            <a:endParaRPr lang="ru-RU" dirty="0">
              <a:solidFill>
                <a:schemeClr val="bg1"/>
              </a:solidFill>
              <a:latin typeface="Oswald" charset="-52"/>
              <a:cs typeface="Times New Roman" panose="02020603050405020304" pitchFamily="18" charset="0"/>
            </a:endParaRPr>
          </a:p>
        </p:txBody>
      </p:sp>
      <p:graphicFrame>
        <p:nvGraphicFramePr>
          <p:cNvPr id="18" name="Диаграмма 17"/>
          <p:cNvGraphicFramePr/>
          <p:nvPr/>
        </p:nvGraphicFramePr>
        <p:xfrm>
          <a:off x="-457200" y="3048000"/>
          <a:ext cx="8153400" cy="198120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9" name="Диаграмма 18"/>
          <p:cNvGraphicFramePr/>
          <p:nvPr/>
        </p:nvGraphicFramePr>
        <p:xfrm>
          <a:off x="-762000" y="5181600"/>
          <a:ext cx="8610600" cy="1676400"/>
        </p:xfrm>
        <a:graphic>
          <a:graphicData uri="http://schemas.openxmlformats.org/drawingml/2006/chart">
            <c:chart xmlns:c="http://schemas.openxmlformats.org/drawingml/2006/chart" xmlns:r="http://schemas.openxmlformats.org/officeDocument/2006/relationships" r:id="rId12"/>
          </a:graphicData>
        </a:graphic>
      </p:graphicFrame>
      <p:sp>
        <p:nvSpPr>
          <p:cNvPr id="29" name="TextBox 28"/>
          <p:cNvSpPr txBox="1"/>
          <p:nvPr/>
        </p:nvSpPr>
        <p:spPr>
          <a:xfrm rot="21002865">
            <a:off x="4134869" y="3349252"/>
            <a:ext cx="867545" cy="307777"/>
          </a:xfrm>
          <a:prstGeom prst="rect">
            <a:avLst/>
          </a:prstGeom>
          <a:noFill/>
        </p:spPr>
        <p:txBody>
          <a:bodyPr wrap="none" rtlCol="0">
            <a:spAutoFit/>
          </a:bodyPr>
          <a:lstStyle/>
          <a:p>
            <a:r>
              <a:rPr lang="ru-RU" sz="1400" dirty="0" smtClean="0">
                <a:latin typeface="Oswald" charset="-52"/>
              </a:rPr>
              <a:t>+25 319,4</a:t>
            </a:r>
            <a:endParaRPr lang="ru-RU" sz="1400" dirty="0">
              <a:latin typeface="Oswald" charset="-52"/>
            </a:endParaRPr>
          </a:p>
        </p:txBody>
      </p:sp>
      <p:sp>
        <p:nvSpPr>
          <p:cNvPr id="20" name="Выгнутая вверх стрелка 19"/>
          <p:cNvSpPr/>
          <p:nvPr/>
        </p:nvSpPr>
        <p:spPr>
          <a:xfrm rot="21172499">
            <a:off x="3618054" y="3202567"/>
            <a:ext cx="2044437" cy="302447"/>
          </a:xfrm>
          <a:prstGeom prst="curved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 xmlns:p14="http://schemas.microsoft.com/office/powerpoint/2010/main" val="2078452377"/>
      </p:ext>
    </p:extLst>
  </p:cSld>
  <p:clrMapOvr>
    <a:masterClrMapping/>
  </p:clrMapOvr>
  <p:transition>
    <p:spli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762000" y="838200"/>
            <a:ext cx="3456384" cy="738664"/>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Управление внутренней политики администрации города Урай</a:t>
            </a:r>
          </a:p>
        </p:txBody>
      </p:sp>
      <p:graphicFrame>
        <p:nvGraphicFramePr>
          <p:cNvPr id="7" name="Таблица 6"/>
          <p:cNvGraphicFramePr>
            <a:graphicFrameLocks noGrp="1"/>
          </p:cNvGraphicFramePr>
          <p:nvPr/>
        </p:nvGraphicFramePr>
        <p:xfrm>
          <a:off x="1703512" y="2204864"/>
          <a:ext cx="8856984" cy="4496865"/>
        </p:xfrm>
        <a:graphic>
          <a:graphicData uri="http://schemas.openxmlformats.org/drawingml/2006/table">
            <a:tbl>
              <a:tblPr firstRow="1" bandRow="1">
                <a:tableStyleId>{5C22544A-7EE6-4342-B048-85BDC9FD1C3A}</a:tableStyleId>
              </a:tblPr>
              <a:tblGrid>
                <a:gridCol w="936104">
                  <a:extLst>
                    <a:ext uri="{9D8B030D-6E8A-4147-A177-3AD203B41FA5}">
                      <a16:colId xmlns:a16="http://schemas.microsoft.com/office/drawing/2014/main" xmlns="" val="20000"/>
                    </a:ext>
                  </a:extLst>
                </a:gridCol>
                <a:gridCol w="7920880">
                  <a:extLst>
                    <a:ext uri="{9D8B030D-6E8A-4147-A177-3AD203B41FA5}">
                      <a16:colId xmlns:a16="http://schemas.microsoft.com/office/drawing/2014/main" xmlns="" val="20001"/>
                    </a:ext>
                  </a:extLst>
                </a:gridCol>
              </a:tblGrid>
              <a:tr h="576064">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Cyr"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Cyr" pitchFamily="18" charset="0"/>
                        </a:rPr>
                        <a:t>14 272,2 тыс.рублей, в том числе:</a:t>
                      </a:r>
                      <a:endParaRPr lang="ru-RU" sz="1400" dirty="0">
                        <a:latin typeface="Oswald" charset="-52"/>
                        <a:cs typeface="Times New Roman Cyr"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1175724">
                <a:tc>
                  <a:txBody>
                    <a:bodyPr/>
                    <a:lstStyle/>
                    <a:p>
                      <a:pPr algn="r"/>
                      <a:r>
                        <a:rPr lang="ru-RU" sz="1400" b="1" dirty="0">
                          <a:latin typeface="Oswald" charset="-52"/>
                          <a:cs typeface="Times New Roman Cyr" pitchFamily="18" charset="0"/>
                        </a:rPr>
                        <a:t>2 197,1</a:t>
                      </a:r>
                    </a:p>
                  </a:txBody>
                  <a:tcPr>
                    <a:solidFill>
                      <a:schemeClr val="accent3">
                        <a:lumMod val="40000"/>
                        <a:lumOff val="60000"/>
                      </a:schemeClr>
                    </a:solidFill>
                  </a:tcPr>
                </a:tc>
                <a:tc>
                  <a:txBody>
                    <a:bodyPr/>
                    <a:lstStyle/>
                    <a:p>
                      <a:pPr algn="l"/>
                      <a:r>
                        <a:rPr lang="ru-RU" sz="1400" dirty="0">
                          <a:latin typeface="Oswald" charset="-52"/>
                          <a:cs typeface="Times New Roman Cyr" pitchFamily="18" charset="0"/>
                        </a:rPr>
                        <a:t>Субвенция на осуществление переданных государственных полномочий по созданию административных комиссий и определению перечня должностных лиц органов местного самоуправления, уполномоченных составлять протоколы об административных правонарушениях, предусмотренных пунктом 2 статьи 48 Закона ХМАО – </a:t>
                      </a:r>
                      <a:r>
                        <a:rPr lang="ru-RU" sz="1400" dirty="0" err="1">
                          <a:latin typeface="Oswald" charset="-52"/>
                          <a:cs typeface="Times New Roman Cyr" pitchFamily="18" charset="0"/>
                        </a:rPr>
                        <a:t>Югры</a:t>
                      </a:r>
                      <a:r>
                        <a:rPr lang="ru-RU" sz="1400" dirty="0">
                          <a:latin typeface="Oswald" charset="-52"/>
                          <a:cs typeface="Times New Roman Cyr" pitchFamily="18" charset="0"/>
                        </a:rPr>
                        <a:t> от 11 июня 2010 года №102-оз «Об административных правонарушениях»</a:t>
                      </a:r>
                    </a:p>
                  </a:txBody>
                  <a:tcPr>
                    <a:solidFill>
                      <a:schemeClr val="accent3">
                        <a:lumMod val="40000"/>
                        <a:lumOff val="60000"/>
                      </a:schemeClr>
                    </a:solidFill>
                  </a:tcPr>
                </a:tc>
                <a:extLst>
                  <a:ext uri="{0D108BD9-81ED-4DB2-BD59-A6C34878D82A}">
                    <a16:rowId xmlns:a16="http://schemas.microsoft.com/office/drawing/2014/main" xmlns="" val="10001"/>
                  </a:ext>
                </a:extLst>
              </a:tr>
              <a:tr h="742563">
                <a:tc>
                  <a:txBody>
                    <a:bodyPr/>
                    <a:lstStyle/>
                    <a:p>
                      <a:pPr algn="r"/>
                      <a:r>
                        <a:rPr lang="ru-RU" sz="1400" b="1" dirty="0">
                          <a:latin typeface="Oswald" charset="-52"/>
                          <a:cs typeface="Times New Roman Cyr" pitchFamily="18" charset="0"/>
                        </a:rPr>
                        <a:t>7 161,7</a:t>
                      </a:r>
                    </a:p>
                  </a:txBody>
                  <a:tcPr>
                    <a:solidFill>
                      <a:schemeClr val="accent3">
                        <a:lumMod val="20000"/>
                        <a:lumOff val="80000"/>
                      </a:schemeClr>
                    </a:solidFill>
                  </a:tcPr>
                </a:tc>
                <a:tc>
                  <a:txBody>
                    <a:bodyPr/>
                    <a:lstStyle/>
                    <a:p>
                      <a:r>
                        <a:rPr lang="ru-RU" sz="1400" dirty="0">
                          <a:latin typeface="Oswald" charset="-52"/>
                          <a:cs typeface="Times New Roman Cyr" pitchFamily="18" charset="0"/>
                        </a:rPr>
                        <a:t>Субвенция на осуществление переданных государственных полномочий по созданию и осуществлению деятельности муниципальных комиссий по делам несовершеннолетних и защите их прав</a:t>
                      </a:r>
                    </a:p>
                  </a:txBody>
                  <a:tcPr>
                    <a:solidFill>
                      <a:schemeClr val="accent3">
                        <a:lumMod val="20000"/>
                        <a:lumOff val="80000"/>
                      </a:schemeClr>
                    </a:solidFill>
                  </a:tcPr>
                </a:tc>
                <a:extLst>
                  <a:ext uri="{0D108BD9-81ED-4DB2-BD59-A6C34878D82A}">
                    <a16:rowId xmlns:a16="http://schemas.microsoft.com/office/drawing/2014/main" xmlns="" val="10002"/>
                  </a:ext>
                </a:extLst>
              </a:tr>
              <a:tr h="347658">
                <a:tc>
                  <a:txBody>
                    <a:bodyPr/>
                    <a:lstStyle/>
                    <a:p>
                      <a:pPr algn="r"/>
                      <a:r>
                        <a:rPr lang="ru-RU" sz="1400" b="1" dirty="0">
                          <a:latin typeface="Oswald" charset="-52"/>
                          <a:cs typeface="Times New Roman Cyr" pitchFamily="18" charset="0"/>
                        </a:rPr>
                        <a:t>106,8</a:t>
                      </a:r>
                    </a:p>
                  </a:txBody>
                  <a:tcPr>
                    <a:solidFill>
                      <a:schemeClr val="accent3">
                        <a:lumMod val="60000"/>
                        <a:lumOff val="40000"/>
                      </a:schemeClr>
                    </a:solidFill>
                  </a:tcPr>
                </a:tc>
                <a:tc>
                  <a:txBody>
                    <a:bodyPr/>
                    <a:lstStyle/>
                    <a:p>
                      <a:r>
                        <a:rPr lang="ru-RU" sz="1400" dirty="0">
                          <a:latin typeface="Oswald" charset="-52"/>
                          <a:cs typeface="Times New Roman Cyr" pitchFamily="18" charset="0"/>
                        </a:rPr>
                        <a:t>На создание условий для деятельности народных дружин</a:t>
                      </a:r>
                    </a:p>
                  </a:txBody>
                  <a:tcPr>
                    <a:solidFill>
                      <a:schemeClr val="accent3">
                        <a:lumMod val="60000"/>
                        <a:lumOff val="40000"/>
                      </a:schemeClr>
                    </a:solidFill>
                  </a:tcPr>
                </a:tc>
                <a:extLst>
                  <a:ext uri="{0D108BD9-81ED-4DB2-BD59-A6C34878D82A}">
                    <a16:rowId xmlns:a16="http://schemas.microsoft.com/office/drawing/2014/main" xmlns="" val="10003"/>
                  </a:ext>
                </a:extLst>
              </a:tr>
              <a:tr h="478351">
                <a:tc>
                  <a:txBody>
                    <a:bodyPr/>
                    <a:lstStyle/>
                    <a:p>
                      <a:pPr algn="r"/>
                      <a:r>
                        <a:rPr lang="ru-RU" sz="1400" b="1" dirty="0">
                          <a:latin typeface="Oswald" charset="-52"/>
                          <a:cs typeface="Times New Roman Cyr" pitchFamily="18" charset="0"/>
                        </a:rPr>
                        <a:t>2 531,2</a:t>
                      </a:r>
                    </a:p>
                  </a:txBody>
                  <a:tcPr>
                    <a:solidFill>
                      <a:schemeClr val="accent3">
                        <a:lumMod val="40000"/>
                        <a:lumOff val="60000"/>
                      </a:schemeClr>
                    </a:solidFill>
                  </a:tcPr>
                </a:tc>
                <a:tc>
                  <a:txBody>
                    <a:bodyPr/>
                    <a:lstStyle/>
                    <a:p>
                      <a:r>
                        <a:rPr lang="ru-RU" sz="1400" dirty="0">
                          <a:latin typeface="Oswald" charset="-52"/>
                          <a:cs typeface="Times New Roman Cyr" pitchFamily="18" charset="0"/>
                        </a:rPr>
                        <a:t>На обеспечение функционирования и развития систем видеонаблюдения в сфере общественного порядка </a:t>
                      </a:r>
                    </a:p>
                  </a:txBody>
                  <a:tcPr>
                    <a:solidFill>
                      <a:schemeClr val="accent3">
                        <a:lumMod val="40000"/>
                        <a:lumOff val="60000"/>
                      </a:schemeClr>
                    </a:solidFill>
                  </a:tcPr>
                </a:tc>
                <a:extLst>
                  <a:ext uri="{0D108BD9-81ED-4DB2-BD59-A6C34878D82A}">
                    <a16:rowId xmlns:a16="http://schemas.microsoft.com/office/drawing/2014/main" xmlns="" val="10004"/>
                  </a:ext>
                </a:extLst>
              </a:tr>
              <a:tr h="117650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400" b="1" dirty="0">
                          <a:latin typeface="Oswald" charset="-52"/>
                          <a:cs typeface="Times New Roman Cyr" pitchFamily="18" charset="0"/>
                        </a:rPr>
                        <a:t>2 275,4</a:t>
                      </a:r>
                    </a:p>
                    <a:p>
                      <a:pPr algn="r"/>
                      <a:endParaRPr lang="ru-RU" sz="1400" b="1" dirty="0">
                        <a:latin typeface="Oswald" charset="-52"/>
                        <a:cs typeface="Times New Roman Cyr" pitchFamily="18" charset="0"/>
                      </a:endParaRPr>
                    </a:p>
                  </a:txBody>
                  <a:tcPr>
                    <a:solidFill>
                      <a:schemeClr val="accent3">
                        <a:lumMod val="60000"/>
                        <a:lumOff val="40000"/>
                      </a:schemeClr>
                    </a:solidFill>
                  </a:tcPr>
                </a:tc>
                <a:tc>
                  <a:txBody>
                    <a:bodyPr/>
                    <a:lstStyle/>
                    <a:p>
                      <a:r>
                        <a:rPr lang="ru-RU" sz="1400" dirty="0">
                          <a:latin typeface="Oswald" charset="-52"/>
                          <a:cs typeface="Times New Roman Cyr" pitchFamily="18" charset="0"/>
                        </a:rPr>
                        <a:t>Расходы на проведение мероприятий муниципальной программы (профилактические мероприятия для несовершеннолетних и молодежи, изготовление и распространение средств наглядной и печатной агитации, семинары, курсы повышения квалификации, организация деятельности молодежного волонтерского движения города по пропаганде здорового образа жизни, мероприятия по обеспечению антитеррористической безопасности)</a:t>
                      </a:r>
                    </a:p>
                  </a:txBody>
                  <a:tcPr>
                    <a:solidFill>
                      <a:schemeClr val="accent3">
                        <a:lumMod val="60000"/>
                        <a:lumOff val="40000"/>
                      </a:schemeClr>
                    </a:solidFill>
                  </a:tcPr>
                </a:tc>
                <a:extLst>
                  <a:ext uri="{0D108BD9-81ED-4DB2-BD59-A6C34878D82A}">
                    <a16:rowId xmlns:a16="http://schemas.microsoft.com/office/drawing/2014/main" xmlns="" val="10005"/>
                  </a:ext>
                </a:extLst>
              </a:tr>
            </a:tbl>
          </a:graphicData>
        </a:graphic>
      </p:graphicFrame>
      <p:sp>
        <p:nvSpPr>
          <p:cNvPr id="8" name="Прямоугольник 7"/>
          <p:cNvSpPr/>
          <p:nvPr/>
        </p:nvSpPr>
        <p:spPr>
          <a:xfrm>
            <a:off x="4800600" y="838200"/>
            <a:ext cx="5868144" cy="954107"/>
          </a:xfrm>
          <a:prstGeom prst="rect">
            <a:avLst/>
          </a:prstGeom>
        </p:spPr>
        <p:txBody>
          <a:bodyPr wrap="square">
            <a:spAutoFit/>
          </a:bodyPr>
          <a:lstStyle/>
          <a:p>
            <a:r>
              <a:rPr lang="ru-RU" sz="1400" u="sng" dirty="0">
                <a:latin typeface="Oswald" charset="-52"/>
              </a:rPr>
              <a:t>Цель:</a:t>
            </a:r>
            <a:r>
              <a:rPr lang="ru-RU" sz="1400" dirty="0">
                <a:latin typeface="Oswald" charset="-52"/>
              </a:rPr>
              <a:t> снижение уровня преступности; совершенствование системы профилактики немедицинского потребления наркотиков; профилактика терроризма на территории города Урай; профилактика экстремизма на территории города Урай; укрепление единства народов Российской Федерации, проживающих на территории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93188" name="Picture 4" descr="обратите внимание иконка: 2 тыс изображений найдено в Яндекс Картинках"/>
          <p:cNvPicPr>
            <a:picLocks noChangeAspect="1" noChangeArrowheads="1"/>
          </p:cNvPicPr>
          <p:nvPr/>
        </p:nvPicPr>
        <p:blipFill>
          <a:blip r:embed="rId3" cstate="print"/>
          <a:srcRect/>
          <a:stretch>
            <a:fillRect/>
          </a:stretch>
        </p:blipFill>
        <p:spPr bwMode="auto">
          <a:xfrm>
            <a:off x="76200" y="152400"/>
            <a:ext cx="490633" cy="518160"/>
          </a:xfrm>
          <a:prstGeom prst="rect">
            <a:avLst/>
          </a:prstGeom>
          <a:noFill/>
        </p:spPr>
      </p:pic>
      <p:pic>
        <p:nvPicPr>
          <p:cNvPr id="13"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762000" y="0"/>
            <a:ext cx="10058400" cy="762000"/>
          </a:xfrm>
          <a:prstGeom prst="rect">
            <a:avLst/>
          </a:prstGeom>
          <a:noFill/>
        </p:spPr>
      </p:pic>
      <p:sp>
        <p:nvSpPr>
          <p:cNvPr id="14" name="Прямоугольник 13"/>
          <p:cNvSpPr/>
          <p:nvPr/>
        </p:nvSpPr>
        <p:spPr>
          <a:xfrm>
            <a:off x="1066800" y="152400"/>
            <a:ext cx="99060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«Профилактика правонарушений на территории города Урай» на 2018-2030 годы</a:t>
            </a:r>
          </a:p>
        </p:txBody>
      </p:sp>
    </p:spTree>
    <p:extLst>
      <p:ext uri="{BB962C8B-B14F-4D97-AF65-F5344CB8AC3E}">
        <p14:creationId xmlns:p14="http://schemas.microsoft.com/office/powerpoint/2010/main" xmlns="" val="3274351271"/>
      </p:ext>
    </p:extLst>
  </p:cSld>
  <p:clrMapOvr>
    <a:masterClrMapping/>
  </p:clrMapOvr>
  <p:transition spd="slow" advClick="0"/>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14400" y="1524000"/>
            <a:ext cx="1828800" cy="2708434"/>
          </a:xfrm>
          <a:prstGeom prst="rect">
            <a:avLst/>
          </a:prstGeom>
        </p:spPr>
        <p:txBody>
          <a:bodyPr wrap="square">
            <a:spAutoFit/>
          </a:bodyPr>
          <a:lstStyle/>
          <a:p>
            <a:pPr lvl="0" algn="ctr" fontAlgn="b"/>
            <a:r>
              <a:rPr lang="ru-RU" sz="1200" dirty="0">
                <a:solidFill>
                  <a:srgbClr val="000000"/>
                </a:solidFill>
                <a:latin typeface="Oswald" charset="-52"/>
                <a:cs typeface="Times New Roman" panose="02020603050405020304" pitchFamily="18" charset="0"/>
              </a:rPr>
              <a:t>  </a:t>
            </a:r>
            <a:r>
              <a:rPr lang="ru-RU" sz="1300" dirty="0">
                <a:solidFill>
                  <a:srgbClr val="000000"/>
                </a:solidFill>
                <a:latin typeface="Oswald" charset="-52"/>
                <a:cs typeface="Arial" pitchFamily="34" charset="0"/>
              </a:rPr>
              <a:t>Доля административных правонарушений, посягающих на общественный порядок и общественную безопасность, выявленных с участием народных дружинников </a:t>
            </a:r>
            <a:r>
              <a:rPr lang="ru-RU" sz="1200" dirty="0">
                <a:solidFill>
                  <a:srgbClr val="000000"/>
                </a:solidFill>
                <a:latin typeface="Oswald" charset="-52"/>
                <a:cs typeface="Arial" pitchFamily="34" charset="0"/>
              </a:rPr>
              <a:t>(гл.20 </a:t>
            </a:r>
            <a:r>
              <a:rPr lang="ru-RU" sz="1200" dirty="0" err="1">
                <a:solidFill>
                  <a:srgbClr val="000000"/>
                </a:solidFill>
                <a:latin typeface="Oswald" charset="-52"/>
                <a:cs typeface="Arial" pitchFamily="34" charset="0"/>
              </a:rPr>
              <a:t>КоАП</a:t>
            </a:r>
            <a:r>
              <a:rPr lang="ru-RU" sz="1200" dirty="0">
                <a:solidFill>
                  <a:srgbClr val="000000"/>
                </a:solidFill>
                <a:latin typeface="Oswald" charset="-52"/>
                <a:cs typeface="Arial" pitchFamily="34" charset="0"/>
              </a:rPr>
              <a:t> РФ), </a:t>
            </a:r>
            <a:r>
              <a:rPr lang="ru-RU" sz="1300" dirty="0">
                <a:solidFill>
                  <a:srgbClr val="000000"/>
                </a:solidFill>
                <a:latin typeface="Oswald" charset="-52"/>
                <a:cs typeface="Arial" pitchFamily="34" charset="0"/>
              </a:rPr>
              <a:t>в общем количестве таких правонарушений</a:t>
            </a:r>
            <a:r>
              <a:rPr lang="ru-RU" sz="1400" dirty="0">
                <a:solidFill>
                  <a:srgbClr val="000000"/>
                </a:solidFill>
                <a:latin typeface="Oswald" charset="-52"/>
                <a:cs typeface="Arial" pitchFamily="34" charset="0"/>
              </a:rPr>
              <a:t>  – </a:t>
            </a:r>
            <a:r>
              <a:rPr lang="ru-RU" sz="1400" b="1" dirty="0">
                <a:solidFill>
                  <a:srgbClr val="000000"/>
                </a:solidFill>
                <a:latin typeface="Oswald" charset="-52"/>
                <a:cs typeface="Arial" pitchFamily="34" charset="0"/>
              </a:rPr>
              <a:t>10,5%</a:t>
            </a:r>
          </a:p>
          <a:p>
            <a:pPr lvl="0" algn="ctr" fontAlgn="b"/>
            <a:r>
              <a:rPr lang="ru-RU" sz="1200" dirty="0">
                <a:solidFill>
                  <a:srgbClr val="000000"/>
                </a:solidFill>
                <a:latin typeface="Arial" pitchFamily="34" charset="0"/>
                <a:cs typeface="Arial" pitchFamily="34" charset="0"/>
              </a:rPr>
              <a:t>  </a:t>
            </a:r>
          </a:p>
        </p:txBody>
      </p:sp>
      <p:sp>
        <p:nvSpPr>
          <p:cNvPr id="9" name="Прямоугольник 8"/>
          <p:cNvSpPr/>
          <p:nvPr/>
        </p:nvSpPr>
        <p:spPr>
          <a:xfrm>
            <a:off x="2135560" y="908720"/>
            <a:ext cx="7920880" cy="369332"/>
          </a:xfrm>
          <a:prstGeom prst="rect">
            <a:avLst/>
          </a:prstGeom>
          <a:solidFill>
            <a:schemeClr val="accent3">
              <a:lumMod val="60000"/>
              <a:lumOff val="40000"/>
            </a:schemeClr>
          </a:solidFill>
        </p:spPr>
        <p:txBody>
          <a:bodyPr wrap="square">
            <a:spAutoFit/>
          </a:bodyPr>
          <a:lstStyle/>
          <a:p>
            <a:pPr algn="ctr"/>
            <a:r>
              <a:rPr lang="ru-RU" b="1" dirty="0">
                <a:latin typeface="Oswald" charset="-52"/>
                <a:cs typeface="Arial" pitchFamily="34" charset="0"/>
              </a:rPr>
              <a:t>Основные показатели результативности программы за 2024 год:</a:t>
            </a:r>
            <a:endParaRPr lang="ru-RU" dirty="0">
              <a:latin typeface="Oswald" charset="-52"/>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631504" y="3789042"/>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2819400" y="1524000"/>
            <a:ext cx="1868760" cy="2815411"/>
          </a:xfrm>
          <a:prstGeom prst="rect">
            <a:avLst/>
          </a:prstGeom>
        </p:spPr>
        <p:txBody>
          <a:bodyPr wrap="square">
            <a:spAutoFit/>
          </a:bodyPr>
          <a:lstStyle/>
          <a:p>
            <a:pPr lvl="0" algn="ctr" fontAlgn="b"/>
            <a:r>
              <a:rPr lang="ru-RU" sz="1200" dirty="0">
                <a:solidFill>
                  <a:srgbClr val="000000"/>
                </a:solidFill>
                <a:latin typeface="Oswald" charset="-52"/>
                <a:cs typeface="Arial" pitchFamily="34" charset="0"/>
              </a:rPr>
              <a:t> </a:t>
            </a:r>
            <a:r>
              <a:rPr lang="ru-RU" sz="1300" dirty="0">
                <a:solidFill>
                  <a:srgbClr val="000000"/>
                </a:solidFill>
                <a:latin typeface="Oswald" charset="-52"/>
                <a:cs typeface="Arial" pitchFamily="34" charset="0"/>
              </a:rPr>
              <a:t>Доля административных правонарушений, предусмотренных </a:t>
            </a:r>
            <a:r>
              <a:rPr lang="ru-RU" sz="1200" dirty="0">
                <a:solidFill>
                  <a:srgbClr val="000000"/>
                </a:solidFill>
                <a:latin typeface="Oswald" charset="-52"/>
                <a:cs typeface="Arial" pitchFamily="34" charset="0"/>
              </a:rPr>
              <a:t>ст.12.9,12.12,12.19 </a:t>
            </a:r>
            <a:r>
              <a:rPr lang="ru-RU" sz="1200" dirty="0" err="1">
                <a:solidFill>
                  <a:srgbClr val="000000"/>
                </a:solidFill>
                <a:latin typeface="Oswald" charset="-52"/>
                <a:cs typeface="Arial" pitchFamily="34" charset="0"/>
              </a:rPr>
              <a:t>КоАП</a:t>
            </a:r>
            <a:r>
              <a:rPr lang="ru-RU" sz="1200" dirty="0">
                <a:solidFill>
                  <a:srgbClr val="000000"/>
                </a:solidFill>
                <a:latin typeface="Oswald" charset="-52"/>
                <a:cs typeface="Arial" pitchFamily="34" charset="0"/>
              </a:rPr>
              <a:t> РФ</a:t>
            </a:r>
            <a:r>
              <a:rPr lang="ru-RU" sz="1300" dirty="0">
                <a:solidFill>
                  <a:srgbClr val="000000"/>
                </a:solidFill>
                <a:latin typeface="Oswald" charset="-52"/>
                <a:cs typeface="Arial" pitchFamily="34" charset="0"/>
              </a:rPr>
              <a:t>, выявленных с помощью технических средств фото-, </a:t>
            </a:r>
            <a:r>
              <a:rPr lang="ru-RU" sz="1300" dirty="0" err="1">
                <a:solidFill>
                  <a:srgbClr val="000000"/>
                </a:solidFill>
                <a:latin typeface="Oswald" charset="-52"/>
                <a:cs typeface="Arial" pitchFamily="34" charset="0"/>
              </a:rPr>
              <a:t>видеофиксации</a:t>
            </a:r>
            <a:r>
              <a:rPr lang="ru-RU" sz="1300" dirty="0">
                <a:solidFill>
                  <a:srgbClr val="000000"/>
                </a:solidFill>
                <a:latin typeface="Oswald" charset="-52"/>
                <a:cs typeface="Arial" pitchFamily="34" charset="0"/>
              </a:rPr>
              <a:t>, работающих в автоматическом режиме, в общем количестве таких правонарушений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12,2%</a:t>
            </a:r>
          </a:p>
          <a:p>
            <a:pPr lvl="0" algn="ctr" fontAlgn="b"/>
            <a:r>
              <a:rPr lang="ru-RU" sz="1400" dirty="0">
                <a:solidFill>
                  <a:srgbClr val="000000"/>
                </a:solidFill>
                <a:latin typeface="Oswald" charset="-52"/>
                <a:cs typeface="Arial" pitchFamily="34" charset="0"/>
              </a:rPr>
              <a:t>  </a:t>
            </a:r>
          </a:p>
        </p:txBody>
      </p:sp>
      <p:sp>
        <p:nvSpPr>
          <p:cNvPr id="18" name="Прямоугольник 17"/>
          <p:cNvSpPr/>
          <p:nvPr/>
        </p:nvSpPr>
        <p:spPr>
          <a:xfrm>
            <a:off x="7924800" y="1524000"/>
            <a:ext cx="1512168" cy="2108269"/>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300" dirty="0">
                <a:solidFill>
                  <a:srgbClr val="000000"/>
                </a:solidFill>
                <a:latin typeface="Oswald" charset="-52"/>
                <a:cs typeface="Arial" pitchFamily="34" charset="0"/>
              </a:rPr>
              <a:t>Доля обучающихся образовательных организаций, охваченных мероприятиями, направленными на профилактику терроризма,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100,0%</a:t>
            </a:r>
          </a:p>
          <a:p>
            <a:pPr lvl="0" algn="ctr" fontAlgn="b"/>
            <a:r>
              <a:rPr lang="ru-RU" sz="1200" dirty="0">
                <a:solidFill>
                  <a:srgbClr val="000000"/>
                </a:solidFill>
                <a:latin typeface="Arial" pitchFamily="34" charset="0"/>
                <a:cs typeface="Arial" pitchFamily="34" charset="0"/>
              </a:rPr>
              <a:t>  </a:t>
            </a:r>
          </a:p>
        </p:txBody>
      </p:sp>
      <p:sp>
        <p:nvSpPr>
          <p:cNvPr id="25" name="Прямоугольник 24"/>
          <p:cNvSpPr/>
          <p:nvPr/>
        </p:nvSpPr>
        <p:spPr>
          <a:xfrm>
            <a:off x="4800600" y="1524000"/>
            <a:ext cx="1600200" cy="1908215"/>
          </a:xfrm>
          <a:prstGeom prst="rect">
            <a:avLst/>
          </a:prstGeom>
        </p:spPr>
        <p:txBody>
          <a:bodyPr wrap="square">
            <a:spAutoFit/>
          </a:bodyPr>
          <a:lstStyle/>
          <a:p>
            <a:pPr lvl="0" algn="ctr" fontAlgn="b"/>
            <a:r>
              <a:rPr lang="ru-RU" sz="1300" dirty="0">
                <a:solidFill>
                  <a:srgbClr val="000000"/>
                </a:solidFill>
                <a:latin typeface="Oswald" charset="-52"/>
                <a:cs typeface="Arial" pitchFamily="34" charset="0"/>
              </a:rPr>
              <a:t>Количество рассмотренных дел об административных правонарушениях, составленных должностными лицами администрации города Урай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45</a:t>
            </a:r>
            <a:r>
              <a:rPr lang="ru-RU" sz="1400" dirty="0">
                <a:solidFill>
                  <a:srgbClr val="000000"/>
                </a:solidFill>
                <a:latin typeface="Oswald" charset="-52"/>
                <a:cs typeface="Arial" pitchFamily="34" charset="0"/>
              </a:rPr>
              <a:t> </a:t>
            </a:r>
            <a:r>
              <a:rPr lang="ru-RU" sz="1400" b="1" dirty="0" err="1">
                <a:solidFill>
                  <a:srgbClr val="000000"/>
                </a:solidFill>
                <a:latin typeface="Oswald" charset="-52"/>
                <a:cs typeface="Arial" pitchFamily="34" charset="0"/>
              </a:rPr>
              <a:t>шт</a:t>
            </a:r>
            <a:endParaRPr lang="ru-RU" sz="1400" dirty="0">
              <a:solidFill>
                <a:srgbClr val="000000"/>
              </a:solidFill>
              <a:latin typeface="Oswald" charset="-52"/>
              <a:cs typeface="Arial" pitchFamily="34" charset="0"/>
            </a:endParaRPr>
          </a:p>
        </p:txBody>
      </p:sp>
      <p:sp>
        <p:nvSpPr>
          <p:cNvPr id="20" name="Прямоугольник 19"/>
          <p:cNvSpPr/>
          <p:nvPr/>
        </p:nvSpPr>
        <p:spPr>
          <a:xfrm>
            <a:off x="9408368" y="1484785"/>
            <a:ext cx="1716832" cy="2323713"/>
          </a:xfrm>
          <a:prstGeom prst="rect">
            <a:avLst/>
          </a:prstGeom>
        </p:spPr>
        <p:txBody>
          <a:bodyPr wrap="square">
            <a:spAutoFit/>
          </a:bodyPr>
          <a:lstStyle/>
          <a:p>
            <a:pPr algn="ctr" fontAlgn="b"/>
            <a:r>
              <a:rPr lang="ru-RU" sz="1300" dirty="0">
                <a:solidFill>
                  <a:srgbClr val="000000"/>
                </a:solidFill>
                <a:latin typeface="Oswald" charset="-52"/>
                <a:cs typeface="Arial" pitchFamily="34" charset="0"/>
              </a:rPr>
              <a:t>Уровень первичной заболеваемости пагубным употреблением ненаркотических </a:t>
            </a:r>
            <a:r>
              <a:rPr lang="ru-RU" sz="1300" dirty="0" err="1">
                <a:solidFill>
                  <a:srgbClr val="000000"/>
                </a:solidFill>
                <a:latin typeface="Oswald" charset="-52"/>
                <a:cs typeface="Arial" pitchFamily="34" charset="0"/>
              </a:rPr>
              <a:t>психоактивных</a:t>
            </a:r>
            <a:r>
              <a:rPr lang="ru-RU" sz="1300" dirty="0">
                <a:solidFill>
                  <a:srgbClr val="000000"/>
                </a:solidFill>
                <a:latin typeface="Oswald" charset="-52"/>
                <a:cs typeface="Arial" pitchFamily="34" charset="0"/>
              </a:rPr>
              <a:t> веществ среди несовершеннолетних  (на 100 тыс. человек населения)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0</a:t>
            </a:r>
          </a:p>
          <a:p>
            <a:pPr lvl="0" algn="ctr" fontAlgn="b"/>
            <a:r>
              <a:rPr lang="ru-RU" sz="1400" dirty="0">
                <a:solidFill>
                  <a:srgbClr val="000000"/>
                </a:solidFill>
                <a:latin typeface="Arial" pitchFamily="34" charset="0"/>
                <a:cs typeface="Arial" pitchFamily="34" charset="0"/>
              </a:rPr>
              <a:t>  </a:t>
            </a:r>
          </a:p>
        </p:txBody>
      </p:sp>
      <p:pic>
        <p:nvPicPr>
          <p:cNvPr id="16" name="Picture 4" descr="обратите внимание иконка: 2 тыс изображений найдено в Яндекс Картинках"/>
          <p:cNvPicPr>
            <a:picLocks noChangeAspect="1" noChangeArrowheads="1"/>
          </p:cNvPicPr>
          <p:nvPr/>
        </p:nvPicPr>
        <p:blipFill>
          <a:blip r:embed="rId3" cstate="print"/>
          <a:srcRect/>
          <a:stretch>
            <a:fillRect/>
          </a:stretch>
        </p:blipFill>
        <p:spPr bwMode="auto">
          <a:xfrm>
            <a:off x="228600" y="152400"/>
            <a:ext cx="490633" cy="518160"/>
          </a:xfrm>
          <a:prstGeom prst="rect">
            <a:avLst/>
          </a:prstGeom>
          <a:noFill/>
        </p:spPr>
      </p:pic>
      <p:sp>
        <p:nvSpPr>
          <p:cNvPr id="17" name="Прямоугольник 16"/>
          <p:cNvSpPr/>
          <p:nvPr/>
        </p:nvSpPr>
        <p:spPr>
          <a:xfrm>
            <a:off x="6324600" y="1524000"/>
            <a:ext cx="1524000" cy="2092881"/>
          </a:xfrm>
          <a:prstGeom prst="rect">
            <a:avLst/>
          </a:prstGeom>
        </p:spPr>
        <p:txBody>
          <a:bodyPr wrap="square">
            <a:spAutoFit/>
          </a:bodyPr>
          <a:lstStyle/>
          <a:p>
            <a:pPr algn="ctr" fontAlgn="b"/>
            <a:r>
              <a:rPr lang="ru-RU" sz="1300" dirty="0">
                <a:solidFill>
                  <a:srgbClr val="000000"/>
                </a:solidFill>
                <a:latin typeface="Oswald" charset="-52"/>
                <a:cs typeface="Arial" pitchFamily="34" charset="0"/>
              </a:rPr>
              <a:t>Доля преступлений, совершенных несовершеннолетними, в общем количестве зарегистрированных преступлений на территории города Урай</a:t>
            </a:r>
            <a:r>
              <a:rPr lang="ru-RU" sz="1400" dirty="0">
                <a:solidFill>
                  <a:srgbClr val="000000"/>
                </a:solidFill>
                <a:latin typeface="Oswald" charset="-52"/>
                <a:cs typeface="Arial" pitchFamily="34" charset="0"/>
              </a:rPr>
              <a:t> – </a:t>
            </a:r>
            <a:r>
              <a:rPr lang="ru-RU" sz="1400" b="1" dirty="0">
                <a:solidFill>
                  <a:srgbClr val="000000"/>
                </a:solidFill>
                <a:latin typeface="Oswald" charset="-52"/>
                <a:cs typeface="Arial" pitchFamily="34" charset="0"/>
              </a:rPr>
              <a:t>0,8%</a:t>
            </a:r>
          </a:p>
          <a:p>
            <a:pPr lvl="0" algn="ctr" fontAlgn="b"/>
            <a:r>
              <a:rPr lang="ru-RU" sz="1200" dirty="0">
                <a:solidFill>
                  <a:srgbClr val="000000"/>
                </a:solidFill>
                <a:latin typeface="Arial" pitchFamily="34" charset="0"/>
                <a:cs typeface="Arial" pitchFamily="34" charset="0"/>
              </a:rPr>
              <a:t>  </a:t>
            </a:r>
          </a:p>
        </p:txBody>
      </p:sp>
      <p:pic>
        <p:nvPicPr>
          <p:cNvPr id="19"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058400" cy="762000"/>
          </a:xfrm>
          <a:prstGeom prst="rect">
            <a:avLst/>
          </a:prstGeom>
          <a:noFill/>
        </p:spPr>
      </p:pic>
      <p:sp>
        <p:nvSpPr>
          <p:cNvPr id="21" name="Прямоугольник 20"/>
          <p:cNvSpPr/>
          <p:nvPr/>
        </p:nvSpPr>
        <p:spPr>
          <a:xfrm>
            <a:off x="1066800" y="228600"/>
            <a:ext cx="99060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«Профилактика правонарушений на территории города Урай» на 2018-2030 годы</a:t>
            </a:r>
          </a:p>
        </p:txBody>
      </p:sp>
    </p:spTree>
    <p:extLst>
      <p:ext uri="{BB962C8B-B14F-4D97-AF65-F5344CB8AC3E}">
        <p14:creationId xmlns:p14="http://schemas.microsoft.com/office/powerpoint/2010/main" xmlns="" val="2605350017"/>
      </p:ext>
    </p:extLst>
  </p:cSld>
  <p:clrMapOvr>
    <a:masterClrMapping/>
  </p:clrMapOvr>
  <p:transition spd="slow" advClick="0"/>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143000" y="990600"/>
            <a:ext cx="2736304" cy="738664"/>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Управление экономического развития администрации города Урай</a:t>
            </a:r>
          </a:p>
        </p:txBody>
      </p:sp>
      <p:graphicFrame>
        <p:nvGraphicFramePr>
          <p:cNvPr id="7" name="Таблица 6"/>
          <p:cNvGraphicFramePr>
            <a:graphicFrameLocks noGrp="1"/>
          </p:cNvGraphicFramePr>
          <p:nvPr/>
        </p:nvGraphicFramePr>
        <p:xfrm>
          <a:off x="1631504" y="2708923"/>
          <a:ext cx="9036496" cy="3964767"/>
        </p:xfrm>
        <a:graphic>
          <a:graphicData uri="http://schemas.openxmlformats.org/drawingml/2006/table">
            <a:tbl>
              <a:tblPr firstRow="1" bandRow="1">
                <a:tableStyleId>{5C22544A-7EE6-4342-B048-85BDC9FD1C3A}</a:tableStyleId>
              </a:tblPr>
              <a:tblGrid>
                <a:gridCol w="1036975">
                  <a:extLst>
                    <a:ext uri="{9D8B030D-6E8A-4147-A177-3AD203B41FA5}">
                      <a16:colId xmlns:a16="http://schemas.microsoft.com/office/drawing/2014/main" xmlns="" val="20000"/>
                    </a:ext>
                  </a:extLst>
                </a:gridCol>
                <a:gridCol w="7999521">
                  <a:extLst>
                    <a:ext uri="{9D8B030D-6E8A-4147-A177-3AD203B41FA5}">
                      <a16:colId xmlns:a16="http://schemas.microsoft.com/office/drawing/2014/main" xmlns="" val="20001"/>
                    </a:ext>
                  </a:extLst>
                </a:gridCol>
              </a:tblGrid>
              <a:tr h="674124">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Oswald"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Oswald" charset="-52"/>
                          <a:cs typeface="Times New Roman" pitchFamily="18" charset="0"/>
                        </a:rPr>
                        <a:t>39 775,0 тыс.рублей, </a:t>
                      </a:r>
                      <a:r>
                        <a:rPr lang="ru-RU" sz="1400" b="1" dirty="0">
                          <a:solidFill>
                            <a:srgbClr val="000000"/>
                          </a:solidFill>
                          <a:latin typeface="Oswald" charset="-52"/>
                          <a:cs typeface="Times New Roman" pitchFamily="18" charset="0"/>
                        </a:rPr>
                        <a:t>в том числе:</a:t>
                      </a:r>
                      <a:endParaRPr lang="ru-RU" dirty="0">
                        <a:latin typeface="Oswald" charset="-52"/>
                        <a:cs typeface="Times New Roman"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527745">
                <a:tc>
                  <a:txBody>
                    <a:bodyPr/>
                    <a:lstStyle/>
                    <a:p>
                      <a:pPr algn="r"/>
                      <a:r>
                        <a:rPr lang="ru-RU" sz="1600" b="1" dirty="0">
                          <a:latin typeface="Oswald" charset="-52"/>
                          <a:cs typeface="Times New Roman" pitchFamily="18" charset="0"/>
                        </a:rPr>
                        <a:t>34 732,0</a:t>
                      </a:r>
                    </a:p>
                  </a:txBody>
                  <a:tcPr>
                    <a:solidFill>
                      <a:schemeClr val="accent3">
                        <a:lumMod val="40000"/>
                        <a:lumOff val="60000"/>
                      </a:schemeClr>
                    </a:solidFill>
                  </a:tcPr>
                </a:tc>
                <a:tc>
                  <a:txBody>
                    <a:bodyPr/>
                    <a:lstStyle/>
                    <a:p>
                      <a:pPr algn="l"/>
                      <a:r>
                        <a:rPr lang="ru-RU" sz="1400" dirty="0">
                          <a:latin typeface="Oswald" charset="-52"/>
                          <a:cs typeface="Times New Roman" pitchFamily="18" charset="0"/>
                        </a:rPr>
                        <a:t>Субвенция на осуществление переданных государственных полномочий на поддержку и развитие животноводства</a:t>
                      </a:r>
                    </a:p>
                  </a:txBody>
                  <a:tcPr>
                    <a:solidFill>
                      <a:schemeClr val="accent3">
                        <a:lumMod val="40000"/>
                        <a:lumOff val="60000"/>
                      </a:schemeClr>
                    </a:solidFill>
                  </a:tcPr>
                </a:tc>
                <a:extLst>
                  <a:ext uri="{0D108BD9-81ED-4DB2-BD59-A6C34878D82A}">
                    <a16:rowId xmlns:a16="http://schemas.microsoft.com/office/drawing/2014/main" xmlns="" val="10001"/>
                  </a:ext>
                </a:extLst>
              </a:tr>
              <a:tr h="527745">
                <a:tc>
                  <a:txBody>
                    <a:bodyPr/>
                    <a:lstStyle/>
                    <a:p>
                      <a:pPr algn="r"/>
                      <a:r>
                        <a:rPr lang="ru-RU" sz="1600" b="1" dirty="0">
                          <a:latin typeface="Oswald" charset="-52"/>
                          <a:cs typeface="Times New Roman" pitchFamily="18" charset="0"/>
                        </a:rPr>
                        <a:t>59,7</a:t>
                      </a:r>
                    </a:p>
                  </a:txBody>
                  <a:tcPr>
                    <a:solidFill>
                      <a:schemeClr val="accent3">
                        <a:lumMod val="20000"/>
                        <a:lumOff val="80000"/>
                      </a:schemeClr>
                    </a:solidFill>
                  </a:tcPr>
                </a:tc>
                <a:tc>
                  <a:txBody>
                    <a:bodyPr/>
                    <a:lstStyle/>
                    <a:p>
                      <a:r>
                        <a:rPr lang="ru-RU" sz="1400" dirty="0">
                          <a:latin typeface="Oswald" charset="-52"/>
                          <a:cs typeface="Times New Roman" pitchFamily="18" charset="0"/>
                        </a:rPr>
                        <a:t>Проведение мероприятий по популяризации предпринимательства</a:t>
                      </a:r>
                    </a:p>
                  </a:txBody>
                  <a:tcPr>
                    <a:solidFill>
                      <a:schemeClr val="accent3">
                        <a:lumMod val="20000"/>
                        <a:lumOff val="80000"/>
                      </a:schemeClr>
                    </a:solidFill>
                  </a:tcPr>
                </a:tc>
                <a:extLst>
                  <a:ext uri="{0D108BD9-81ED-4DB2-BD59-A6C34878D82A}">
                    <a16:rowId xmlns:a16="http://schemas.microsoft.com/office/drawing/2014/main" xmlns="" val="10002"/>
                  </a:ext>
                </a:extLst>
              </a:tr>
              <a:tr h="745051">
                <a:tc>
                  <a:txBody>
                    <a:bodyPr/>
                    <a:lstStyle/>
                    <a:p>
                      <a:pPr algn="r"/>
                      <a:r>
                        <a:rPr lang="ru-RU" sz="1600" b="1" dirty="0">
                          <a:latin typeface="Oswald" charset="-52"/>
                          <a:cs typeface="Times New Roman" pitchFamily="18" charset="0"/>
                        </a:rPr>
                        <a:t>318,7</a:t>
                      </a:r>
                    </a:p>
                  </a:txBody>
                  <a:tcPr>
                    <a:solidFill>
                      <a:schemeClr val="accent3">
                        <a:lumMod val="60000"/>
                        <a:lumOff val="40000"/>
                      </a:schemeClr>
                    </a:solidFill>
                  </a:tcPr>
                </a:tc>
                <a:tc>
                  <a:txBody>
                    <a:bodyPr/>
                    <a:lstStyle/>
                    <a:p>
                      <a:r>
                        <a:rPr lang="ru-RU" sz="1400" dirty="0">
                          <a:latin typeface="Oswald" charset="-52"/>
                          <a:cs typeface="Times New Roman" pitchFamily="18" charset="0"/>
                        </a:rPr>
                        <a:t>На реализацию регионального проекта «Создание условий для легкого старта и комфортного ведения бизнеса» в рамках национального проекта «Малое и среднее предпринимательство и поддержка индивидуальной предпринимательской инициативы»</a:t>
                      </a:r>
                    </a:p>
                  </a:txBody>
                  <a:tcPr>
                    <a:solidFill>
                      <a:schemeClr val="accent3">
                        <a:lumMod val="60000"/>
                        <a:lumOff val="40000"/>
                      </a:schemeClr>
                    </a:solidFill>
                  </a:tcPr>
                </a:tc>
                <a:extLst>
                  <a:ext uri="{0D108BD9-81ED-4DB2-BD59-A6C34878D82A}">
                    <a16:rowId xmlns:a16="http://schemas.microsoft.com/office/drawing/2014/main" xmlns="" val="10003"/>
                  </a:ext>
                </a:extLst>
              </a:tr>
              <a:tr h="745051">
                <a:tc>
                  <a:txBody>
                    <a:bodyPr/>
                    <a:lstStyle/>
                    <a:p>
                      <a:pPr algn="r"/>
                      <a:r>
                        <a:rPr lang="ru-RU" sz="1600" b="1" dirty="0">
                          <a:latin typeface="Oswald" charset="-52"/>
                          <a:cs typeface="Times New Roman" pitchFamily="18" charset="0"/>
                        </a:rPr>
                        <a:t>3 895,3</a:t>
                      </a:r>
                    </a:p>
                  </a:txBody>
                  <a:tcPr>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ru-RU" sz="1400" dirty="0">
                          <a:latin typeface="Oswald" charset="-52"/>
                          <a:cs typeface="Times New Roman" pitchFamily="18" charset="0"/>
                        </a:rPr>
                        <a:t>На реализацию регионального проекта «Акселерация субъектов малого и среднего предпринимательства» в рамках национального проекта «Малое и среднее предпринимательство и поддержка индивидуальной предпринимательской инициативы»</a:t>
                      </a:r>
                    </a:p>
                  </a:txBody>
                  <a:tcPr>
                    <a:solidFill>
                      <a:schemeClr val="accent3">
                        <a:lumMod val="40000"/>
                        <a:lumOff val="60000"/>
                      </a:schemeClr>
                    </a:solidFill>
                  </a:tcPr>
                </a:tc>
                <a:extLst>
                  <a:ext uri="{0D108BD9-81ED-4DB2-BD59-A6C34878D82A}">
                    <a16:rowId xmlns:a16="http://schemas.microsoft.com/office/drawing/2014/main" xmlns="" val="10004"/>
                  </a:ext>
                </a:extLst>
              </a:tr>
              <a:tr h="745051">
                <a:tc>
                  <a:txBody>
                    <a:bodyPr/>
                    <a:lstStyle/>
                    <a:p>
                      <a:pPr algn="r"/>
                      <a:r>
                        <a:rPr lang="ru-RU" sz="1600" b="1" dirty="0">
                          <a:latin typeface="Oswald" charset="-52"/>
                          <a:cs typeface="Times New Roman" pitchFamily="18" charset="0"/>
                        </a:rPr>
                        <a:t>769,3</a:t>
                      </a:r>
                    </a:p>
                  </a:txBody>
                  <a:tcPr>
                    <a:solidFill>
                      <a:schemeClr val="accent3">
                        <a:lumMod val="20000"/>
                        <a:lumOff val="80000"/>
                      </a:schemeClr>
                    </a:solidFill>
                  </a:tcPr>
                </a:tc>
                <a:tc>
                  <a:txBody>
                    <a:bodyPr/>
                    <a:lstStyle/>
                    <a:p>
                      <a:r>
                        <a:rPr lang="ru-RU" sz="1400" dirty="0">
                          <a:latin typeface="Oswald" charset="-52"/>
                          <a:cs typeface="Times New Roman" pitchFamily="18" charset="0"/>
                        </a:rPr>
                        <a:t>Расходы на проведение мероприятий муниципальной программы (на организацию выставочно-ярмарочных мероприятий в сфере потребительского рынка, на предоставление субсидий в целях возмещения затрат сельскохозяйственным товаропроизводителям)</a:t>
                      </a:r>
                    </a:p>
                  </a:txBody>
                  <a:tcPr>
                    <a:solidFill>
                      <a:schemeClr val="accent3">
                        <a:lumMod val="20000"/>
                        <a:lumOff val="80000"/>
                      </a:schemeClr>
                    </a:solidFill>
                  </a:tcPr>
                </a:tc>
                <a:extLst>
                  <a:ext uri="{0D108BD9-81ED-4DB2-BD59-A6C34878D82A}">
                    <a16:rowId xmlns:a16="http://schemas.microsoft.com/office/drawing/2014/main" xmlns="" val="10005"/>
                  </a:ext>
                </a:extLst>
              </a:tr>
            </a:tbl>
          </a:graphicData>
        </a:graphic>
      </p:graphicFrame>
      <p:sp>
        <p:nvSpPr>
          <p:cNvPr id="8" name="Прямоугольник 7"/>
          <p:cNvSpPr/>
          <p:nvPr/>
        </p:nvSpPr>
        <p:spPr>
          <a:xfrm>
            <a:off x="4724400" y="914400"/>
            <a:ext cx="6156176" cy="1384995"/>
          </a:xfrm>
          <a:prstGeom prst="rect">
            <a:avLst/>
          </a:prstGeom>
        </p:spPr>
        <p:txBody>
          <a:bodyPr wrap="square">
            <a:spAutoFit/>
          </a:bodyPr>
          <a:lstStyle/>
          <a:p>
            <a:r>
              <a:rPr lang="ru-RU" sz="1400" u="sng" dirty="0">
                <a:latin typeface="Oswald" charset="-52"/>
              </a:rPr>
              <a:t>Цель:</a:t>
            </a:r>
            <a:r>
              <a:rPr lang="ru-RU" sz="1400" dirty="0">
                <a:latin typeface="Oswald" charset="-52"/>
              </a:rPr>
              <a:t> создание условий для устойчивого развития малого и среднего предпринимательства на территории города Урай; создание условий для развития потребительского рынка, расширения предложений товаров и услуг на территории города Урай; создание условий для устойчивого развития агропромышленного комплекса и повышение конкурентоспособности сельскохозяйственной продукции, произведенной на территории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97282" name="Picture 2" descr="Животноводство рисунок - 47 фото"/>
          <p:cNvPicPr>
            <a:picLocks noChangeAspect="1" noChangeArrowheads="1"/>
          </p:cNvPicPr>
          <p:nvPr/>
        </p:nvPicPr>
        <p:blipFill>
          <a:blip r:embed="rId3" cstate="print"/>
          <a:srcRect/>
          <a:stretch>
            <a:fillRect/>
          </a:stretch>
        </p:blipFill>
        <p:spPr bwMode="auto">
          <a:xfrm>
            <a:off x="381000" y="152400"/>
            <a:ext cx="648072" cy="648072"/>
          </a:xfrm>
          <a:prstGeom prst="rect">
            <a:avLst/>
          </a:prstGeom>
          <a:noFill/>
        </p:spPr>
      </p:pic>
      <p:pic>
        <p:nvPicPr>
          <p:cNvPr id="13"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058400" cy="762000"/>
          </a:xfrm>
          <a:prstGeom prst="rect">
            <a:avLst/>
          </a:prstGeom>
          <a:noFill/>
        </p:spPr>
      </p:pic>
      <p:sp>
        <p:nvSpPr>
          <p:cNvPr id="14" name="Прямоугольник 13"/>
          <p:cNvSpPr/>
          <p:nvPr/>
        </p:nvSpPr>
        <p:spPr>
          <a:xfrm>
            <a:off x="1066800" y="76200"/>
            <a:ext cx="9753600" cy="646331"/>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«Развитие малого и среднего предпринимательства, потребительского рынка и сельскохозяйственных товаропроизводителей города Урай»</a:t>
            </a:r>
          </a:p>
        </p:txBody>
      </p:sp>
    </p:spTree>
    <p:extLst>
      <p:ext uri="{BB962C8B-B14F-4D97-AF65-F5344CB8AC3E}">
        <p14:creationId xmlns:p14="http://schemas.microsoft.com/office/powerpoint/2010/main" xmlns="" val="4226601243"/>
      </p:ext>
    </p:extLst>
  </p:cSld>
  <p:clrMapOvr>
    <a:masterClrMapping/>
  </p:clrMapOvr>
  <p:transition spd="slow" advClick="0"/>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47528" y="1772816"/>
            <a:ext cx="1440160" cy="1708160"/>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300" dirty="0">
                <a:solidFill>
                  <a:srgbClr val="000000"/>
                </a:solidFill>
                <a:latin typeface="Oswald" charset="-52"/>
                <a:cs typeface="Arial" pitchFamily="34" charset="0"/>
              </a:rPr>
              <a:t>Число субъектов малого и среднего предпринимательства в расчете на 10 тыс.человек населения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298,5 ед.</a:t>
            </a:r>
          </a:p>
          <a:p>
            <a:pPr lvl="0" algn="ctr" fontAlgn="b"/>
            <a:r>
              <a:rPr lang="ru-RU" sz="1200" dirty="0">
                <a:solidFill>
                  <a:srgbClr val="000000"/>
                </a:solidFill>
                <a:latin typeface="Oswald" charset="-52"/>
                <a:cs typeface="Arial" pitchFamily="34" charset="0"/>
              </a:rPr>
              <a:t>  </a:t>
            </a:r>
          </a:p>
        </p:txBody>
      </p:sp>
      <p:sp>
        <p:nvSpPr>
          <p:cNvPr id="9" name="Прямоугольник 8"/>
          <p:cNvSpPr/>
          <p:nvPr/>
        </p:nvSpPr>
        <p:spPr>
          <a:xfrm>
            <a:off x="2063552" y="1196752"/>
            <a:ext cx="7920880" cy="369332"/>
          </a:xfrm>
          <a:prstGeom prst="rect">
            <a:avLst/>
          </a:prstGeom>
          <a:solidFill>
            <a:schemeClr val="accent3">
              <a:lumMod val="60000"/>
              <a:lumOff val="40000"/>
            </a:schemeClr>
          </a:solidFill>
        </p:spPr>
        <p:txBody>
          <a:bodyPr wrap="square">
            <a:spAutoFit/>
          </a:bodyPr>
          <a:lstStyle/>
          <a:p>
            <a:pPr algn="ctr"/>
            <a:r>
              <a:rPr lang="ru-RU" b="1" dirty="0">
                <a:latin typeface="Oswald" charset="-52"/>
                <a:cs typeface="Arial" pitchFamily="34" charset="0"/>
              </a:rPr>
              <a:t>Основные показатели результативности программы за 2024 год:</a:t>
            </a:r>
            <a:endParaRPr lang="ru-RU" dirty="0">
              <a:latin typeface="Oswald" charset="-52"/>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631504" y="3789042"/>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3215680" y="1772816"/>
            <a:ext cx="1584176" cy="3539430"/>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300" dirty="0">
                <a:solidFill>
                  <a:srgbClr val="000000"/>
                </a:solidFill>
                <a:latin typeface="Oswald" charset="-52"/>
                <a:cs typeface="Arial" pitchFamily="34" charset="0"/>
              </a:rPr>
              <a:t>Доля среднесписочной численности работников (без внешних совместителей) малых и средних предприятий в среднесписочной численности работников (без внешних совместителей) всех предприятий и организаций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17,5%</a:t>
            </a:r>
          </a:p>
          <a:p>
            <a:pPr lvl="0" algn="ctr" fontAlgn="b"/>
            <a:r>
              <a:rPr lang="ru-RU" sz="1400" dirty="0">
                <a:solidFill>
                  <a:srgbClr val="000000"/>
                </a:solidFill>
                <a:latin typeface="Arial" pitchFamily="34" charset="0"/>
                <a:cs typeface="Arial" pitchFamily="34" charset="0"/>
              </a:rPr>
              <a:t>  </a:t>
            </a:r>
          </a:p>
        </p:txBody>
      </p:sp>
      <p:sp>
        <p:nvSpPr>
          <p:cNvPr id="25" name="Прямоугольник 24"/>
          <p:cNvSpPr/>
          <p:nvPr/>
        </p:nvSpPr>
        <p:spPr>
          <a:xfrm>
            <a:off x="1703512" y="4221088"/>
            <a:ext cx="1512168" cy="1523494"/>
          </a:xfrm>
          <a:prstGeom prst="rect">
            <a:avLst/>
          </a:prstGeom>
        </p:spPr>
        <p:txBody>
          <a:bodyPr wrap="square">
            <a:spAutoFit/>
          </a:bodyPr>
          <a:lstStyle/>
          <a:p>
            <a:pPr lvl="0" algn="ctr" fontAlgn="b"/>
            <a:r>
              <a:rPr lang="ru-RU" sz="1300" dirty="0">
                <a:solidFill>
                  <a:srgbClr val="000000"/>
                </a:solidFill>
                <a:latin typeface="Oswald" charset="-52"/>
                <a:cs typeface="Arial" pitchFamily="34" charset="0"/>
              </a:rPr>
              <a:t>Обеспеченность населения стационарными и нестационарными торговыми объектами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230 ед.</a:t>
            </a:r>
            <a:endParaRPr lang="ru-RU" sz="1400" dirty="0">
              <a:solidFill>
                <a:srgbClr val="000000"/>
              </a:solidFill>
              <a:latin typeface="Oswald" charset="-52"/>
              <a:cs typeface="Arial" pitchFamily="34" charset="0"/>
            </a:endParaRPr>
          </a:p>
        </p:txBody>
      </p:sp>
      <p:sp>
        <p:nvSpPr>
          <p:cNvPr id="28" name="Прямоугольник 27"/>
          <p:cNvSpPr/>
          <p:nvPr/>
        </p:nvSpPr>
        <p:spPr>
          <a:xfrm>
            <a:off x="8688288" y="1844824"/>
            <a:ext cx="1728192" cy="2339102"/>
          </a:xfrm>
          <a:prstGeom prst="rect">
            <a:avLst/>
          </a:prstGeom>
        </p:spPr>
        <p:txBody>
          <a:bodyPr wrap="square">
            <a:spAutoFit/>
          </a:bodyPr>
          <a:lstStyle/>
          <a:p>
            <a:pPr algn="ctr" fontAlgn="b"/>
            <a:r>
              <a:rPr lang="ru-RU" sz="1300" dirty="0">
                <a:solidFill>
                  <a:srgbClr val="000000"/>
                </a:solidFill>
                <a:latin typeface="Oswald" charset="-52"/>
                <a:cs typeface="Arial" pitchFamily="34" charset="0"/>
              </a:rPr>
              <a:t>Увеличение количества объектов имущества в перечне муниципального имущества, предназначенном для поддержки субъектов малого и среднего предпринимательства и </a:t>
            </a:r>
            <a:r>
              <a:rPr lang="ru-RU" sz="1300" dirty="0" err="1">
                <a:solidFill>
                  <a:srgbClr val="000000"/>
                </a:solidFill>
                <a:latin typeface="Oswald" charset="-52"/>
                <a:cs typeface="Arial" pitchFamily="34" charset="0"/>
              </a:rPr>
              <a:t>самозанятых</a:t>
            </a:r>
            <a:r>
              <a:rPr lang="ru-RU" sz="1300" dirty="0">
                <a:solidFill>
                  <a:srgbClr val="000000"/>
                </a:solidFill>
                <a:latin typeface="Oswald" charset="-52"/>
                <a:cs typeface="Arial" pitchFamily="34" charset="0"/>
              </a:rPr>
              <a:t> граждан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10,4%</a:t>
            </a: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6240016" y="1772817"/>
            <a:ext cx="2592288" cy="3493264"/>
          </a:xfrm>
          <a:prstGeom prst="rect">
            <a:avLst/>
          </a:prstGeom>
        </p:spPr>
        <p:txBody>
          <a:bodyPr wrap="square">
            <a:spAutoFit/>
          </a:bodyPr>
          <a:lstStyle/>
          <a:p>
            <a:pPr algn="ctr" fontAlgn="b"/>
            <a:r>
              <a:rPr lang="ru-RU" sz="1300" dirty="0">
                <a:solidFill>
                  <a:srgbClr val="000000"/>
                </a:solidFill>
                <a:latin typeface="Oswald" charset="-52"/>
                <a:cs typeface="Arial" pitchFamily="34" charset="0"/>
              </a:rPr>
              <a:t>Доля сданных в аренду субъектам малого и среднего предпринимательства, организациям, образующим инфраструктуру поддержки субъектов малого и среднего предпринимательства, и </a:t>
            </a:r>
            <a:r>
              <a:rPr lang="ru-RU" sz="1300" dirty="0" err="1">
                <a:solidFill>
                  <a:srgbClr val="000000"/>
                </a:solidFill>
                <a:latin typeface="Oswald" charset="-52"/>
                <a:cs typeface="Arial" pitchFamily="34" charset="0"/>
              </a:rPr>
              <a:t>самозанятым</a:t>
            </a:r>
            <a:r>
              <a:rPr lang="ru-RU" sz="1300" dirty="0">
                <a:solidFill>
                  <a:srgbClr val="000000"/>
                </a:solidFill>
                <a:latin typeface="Oswald" charset="-52"/>
                <a:cs typeface="Arial" pitchFamily="34" charset="0"/>
              </a:rPr>
              <a:t> гражданам объектов недвижимого имущества, включенных в перечень муниципального имущества, предназначенный для поддержки субъектов малого и среднего предпринимательства и </a:t>
            </a:r>
            <a:r>
              <a:rPr lang="ru-RU" sz="1300" dirty="0" err="1">
                <a:solidFill>
                  <a:srgbClr val="000000"/>
                </a:solidFill>
                <a:latin typeface="Oswald" charset="-52"/>
                <a:cs typeface="Arial" pitchFamily="34" charset="0"/>
              </a:rPr>
              <a:t>самозанятых</a:t>
            </a:r>
            <a:r>
              <a:rPr lang="ru-RU" sz="1300" dirty="0">
                <a:solidFill>
                  <a:srgbClr val="000000"/>
                </a:solidFill>
                <a:latin typeface="Oswald" charset="-52"/>
                <a:cs typeface="Arial" pitchFamily="34" charset="0"/>
              </a:rPr>
              <a:t> граждан, в общем количестве объектов недвижимого имущества, включенных в указанный перечень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84,3%</a:t>
            </a:r>
          </a:p>
          <a:p>
            <a:pPr lvl="0" algn="ctr" fontAlgn="b"/>
            <a:r>
              <a:rPr lang="ru-RU" sz="1200" dirty="0">
                <a:solidFill>
                  <a:srgbClr val="000000"/>
                </a:solidFill>
                <a:latin typeface="Arial" pitchFamily="34" charset="0"/>
                <a:cs typeface="Arial" pitchFamily="34" charset="0"/>
              </a:rPr>
              <a:t>  </a:t>
            </a:r>
          </a:p>
        </p:txBody>
      </p:sp>
      <p:pic>
        <p:nvPicPr>
          <p:cNvPr id="19" name="Picture 2" descr="Животноводство рисунок - 47 фото"/>
          <p:cNvPicPr>
            <a:picLocks noChangeAspect="1" noChangeArrowheads="1"/>
          </p:cNvPicPr>
          <p:nvPr/>
        </p:nvPicPr>
        <p:blipFill>
          <a:blip r:embed="rId3" cstate="print"/>
          <a:srcRect/>
          <a:stretch>
            <a:fillRect/>
          </a:stretch>
        </p:blipFill>
        <p:spPr bwMode="auto">
          <a:xfrm>
            <a:off x="381000" y="228600"/>
            <a:ext cx="648072" cy="648072"/>
          </a:xfrm>
          <a:prstGeom prst="rect">
            <a:avLst/>
          </a:prstGeom>
          <a:noFill/>
        </p:spPr>
      </p:pic>
      <p:sp>
        <p:nvSpPr>
          <p:cNvPr id="21" name="Прямоугольник 20"/>
          <p:cNvSpPr/>
          <p:nvPr/>
        </p:nvSpPr>
        <p:spPr>
          <a:xfrm>
            <a:off x="4871864" y="1772816"/>
            <a:ext cx="1368152" cy="2139047"/>
          </a:xfrm>
          <a:prstGeom prst="rect">
            <a:avLst/>
          </a:prstGeom>
        </p:spPr>
        <p:txBody>
          <a:bodyPr wrap="square">
            <a:spAutoFit/>
          </a:bodyPr>
          <a:lstStyle/>
          <a:p>
            <a:pPr lvl="0" algn="ctr" fontAlgn="b"/>
            <a:r>
              <a:rPr lang="ru-RU" sz="1200" dirty="0">
                <a:solidFill>
                  <a:srgbClr val="000000"/>
                </a:solidFill>
                <a:latin typeface="Oswald" charset="-52"/>
                <a:cs typeface="Arial" pitchFamily="34" charset="0"/>
              </a:rPr>
              <a:t> </a:t>
            </a:r>
            <a:r>
              <a:rPr lang="ru-RU" sz="1300" dirty="0">
                <a:solidFill>
                  <a:srgbClr val="000000"/>
                </a:solidFill>
                <a:latin typeface="Oswald" charset="-52"/>
                <a:cs typeface="Arial" pitchFamily="34" charset="0"/>
              </a:rPr>
              <a:t>Численность занятых в сфере малого и среднего предпринимательства, включая индивидуальных предпринимателей и </a:t>
            </a:r>
            <a:r>
              <a:rPr lang="ru-RU" sz="1300" dirty="0" err="1">
                <a:solidFill>
                  <a:srgbClr val="000000"/>
                </a:solidFill>
                <a:latin typeface="Oswald" charset="-52"/>
                <a:cs typeface="Arial" pitchFamily="34" charset="0"/>
              </a:rPr>
              <a:t>самозанятых</a:t>
            </a:r>
            <a:r>
              <a:rPr lang="ru-RU" sz="1300" dirty="0">
                <a:solidFill>
                  <a:srgbClr val="000000"/>
                </a:solidFill>
                <a:latin typeface="Oswald" charset="-52"/>
                <a:cs typeface="Arial" pitchFamily="34" charset="0"/>
              </a:rPr>
              <a:t>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5,3 тыс.чел.</a:t>
            </a:r>
          </a:p>
          <a:p>
            <a:pPr lvl="0" algn="ctr" fontAlgn="b"/>
            <a:r>
              <a:rPr lang="ru-RU" sz="1400" dirty="0">
                <a:solidFill>
                  <a:srgbClr val="000000"/>
                </a:solidFill>
                <a:latin typeface="Oswald" charset="-52"/>
                <a:cs typeface="Arial" pitchFamily="34" charset="0"/>
              </a:rPr>
              <a:t>  </a:t>
            </a:r>
          </a:p>
        </p:txBody>
      </p:sp>
      <p:pic>
        <p:nvPicPr>
          <p:cNvPr id="14"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058400" cy="762000"/>
          </a:xfrm>
          <a:prstGeom prst="rect">
            <a:avLst/>
          </a:prstGeom>
          <a:noFill/>
        </p:spPr>
      </p:pic>
      <p:sp>
        <p:nvSpPr>
          <p:cNvPr id="16" name="Прямоугольник 15"/>
          <p:cNvSpPr/>
          <p:nvPr/>
        </p:nvSpPr>
        <p:spPr>
          <a:xfrm>
            <a:off x="1066800" y="152400"/>
            <a:ext cx="9906000" cy="646331"/>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«Развитие малого и среднего предпринимательства, потребительского рынка и сельскохозяйственных товаропроизводителей города Урай»</a:t>
            </a:r>
          </a:p>
        </p:txBody>
      </p:sp>
    </p:spTree>
    <p:extLst>
      <p:ext uri="{BB962C8B-B14F-4D97-AF65-F5344CB8AC3E}">
        <p14:creationId xmlns:p14="http://schemas.microsoft.com/office/powerpoint/2010/main" xmlns="" val="3362658133"/>
      </p:ext>
    </p:extLst>
  </p:cSld>
  <p:clrMapOvr>
    <a:masterClrMapping/>
  </p:clrMapOvr>
  <p:transition spd="slow" advClick="0"/>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066800" y="838200"/>
            <a:ext cx="2952328" cy="954107"/>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Управление по информационным технологиям и связи администрации города Урай</a:t>
            </a:r>
          </a:p>
        </p:txBody>
      </p:sp>
      <p:graphicFrame>
        <p:nvGraphicFramePr>
          <p:cNvPr id="7" name="Таблица 6"/>
          <p:cNvGraphicFramePr>
            <a:graphicFrameLocks noGrp="1"/>
          </p:cNvGraphicFramePr>
          <p:nvPr/>
        </p:nvGraphicFramePr>
        <p:xfrm>
          <a:off x="1847528" y="2492896"/>
          <a:ext cx="8568952" cy="2649553"/>
        </p:xfrm>
        <a:graphic>
          <a:graphicData uri="http://schemas.openxmlformats.org/drawingml/2006/table">
            <a:tbl>
              <a:tblPr firstRow="1" bandRow="1">
                <a:tableStyleId>{5C22544A-7EE6-4342-B048-85BDC9FD1C3A}</a:tableStyleId>
              </a:tblPr>
              <a:tblGrid>
                <a:gridCol w="1428159">
                  <a:extLst>
                    <a:ext uri="{9D8B030D-6E8A-4147-A177-3AD203B41FA5}">
                      <a16:colId xmlns:a16="http://schemas.microsoft.com/office/drawing/2014/main" xmlns="" val="20000"/>
                    </a:ext>
                  </a:extLst>
                </a:gridCol>
                <a:gridCol w="7140793">
                  <a:extLst>
                    <a:ext uri="{9D8B030D-6E8A-4147-A177-3AD203B41FA5}">
                      <a16:colId xmlns:a16="http://schemas.microsoft.com/office/drawing/2014/main" xmlns="" val="20001"/>
                    </a:ext>
                  </a:extLst>
                </a:gridCol>
              </a:tblGrid>
              <a:tr h="792089">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Oswald"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Oswald" charset="-52"/>
                          <a:cs typeface="Times New Roman" pitchFamily="18" charset="0"/>
                        </a:rPr>
                        <a:t>22 609,6 тыс.рублей, </a:t>
                      </a:r>
                      <a:r>
                        <a:rPr lang="ru-RU" sz="1400" b="1" dirty="0">
                          <a:solidFill>
                            <a:srgbClr val="000000"/>
                          </a:solidFill>
                          <a:latin typeface="Oswald" charset="-52"/>
                          <a:cs typeface="Times New Roman" pitchFamily="18" charset="0"/>
                        </a:rPr>
                        <a:t>в том числе:</a:t>
                      </a:r>
                      <a:endParaRPr lang="ru-RU" dirty="0">
                        <a:latin typeface="Oswald" charset="-52"/>
                        <a:cs typeface="Times New Roman" pitchFamily="18" charset="0"/>
                      </a:endParaRPr>
                    </a:p>
                  </a:txBody>
                  <a:tcPr>
                    <a:solidFill>
                      <a:schemeClr val="accent3">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564376">
                <a:tc>
                  <a:txBody>
                    <a:bodyPr/>
                    <a:lstStyle/>
                    <a:p>
                      <a:pPr algn="r"/>
                      <a:r>
                        <a:rPr lang="ru-RU" sz="1600" b="1" dirty="0">
                          <a:latin typeface="Oswald" charset="-52"/>
                          <a:cs typeface="Times New Roman" pitchFamily="18" charset="0"/>
                        </a:rPr>
                        <a:t>14 808,1</a:t>
                      </a:r>
                    </a:p>
                  </a:txBody>
                  <a:tcPr>
                    <a:solidFill>
                      <a:schemeClr val="accent3">
                        <a:lumMod val="40000"/>
                        <a:lumOff val="60000"/>
                      </a:schemeClr>
                    </a:solidFill>
                  </a:tcPr>
                </a:tc>
                <a:tc>
                  <a:txBody>
                    <a:bodyPr/>
                    <a:lstStyle/>
                    <a:p>
                      <a:pPr algn="l"/>
                      <a:r>
                        <a:rPr lang="ru-RU" sz="1600" b="0" dirty="0">
                          <a:solidFill>
                            <a:schemeClr val="tx1"/>
                          </a:solidFill>
                          <a:latin typeface="Oswald" charset="-52"/>
                          <a:cs typeface="Times New Roman" pitchFamily="18" charset="0"/>
                        </a:rPr>
                        <a:t>Расходы на обеспечение деятельности (оказание услуг) </a:t>
                      </a:r>
                      <a:r>
                        <a:rPr lang="ru-RU" sz="1600" dirty="0">
                          <a:latin typeface="Oswald" charset="-52"/>
                          <a:cs typeface="Times New Roman" pitchFamily="18" charset="0"/>
                        </a:rPr>
                        <a:t>МБУ Газета «Знамя»</a:t>
                      </a:r>
                    </a:p>
                  </a:txBody>
                  <a:tcPr>
                    <a:solidFill>
                      <a:schemeClr val="accent3">
                        <a:lumMod val="40000"/>
                        <a:lumOff val="60000"/>
                      </a:schemeClr>
                    </a:solidFill>
                  </a:tcPr>
                </a:tc>
                <a:extLst>
                  <a:ext uri="{0D108BD9-81ED-4DB2-BD59-A6C34878D82A}">
                    <a16:rowId xmlns:a16="http://schemas.microsoft.com/office/drawing/2014/main" xmlns="" val="10001"/>
                  </a:ext>
                </a:extLst>
              </a:tr>
              <a:tr h="708532">
                <a:tc>
                  <a:txBody>
                    <a:bodyPr/>
                    <a:lstStyle/>
                    <a:p>
                      <a:pPr algn="r"/>
                      <a:r>
                        <a:rPr lang="ru-RU" sz="1600" b="1" dirty="0">
                          <a:latin typeface="Oswald" charset="-52"/>
                          <a:cs typeface="Times New Roman" pitchFamily="18" charset="0"/>
                        </a:rPr>
                        <a:t>5 250,3</a:t>
                      </a:r>
                    </a:p>
                  </a:txBody>
                  <a:tcPr>
                    <a:solidFill>
                      <a:schemeClr val="accent3">
                        <a:lumMod val="20000"/>
                        <a:lumOff val="80000"/>
                      </a:schemeClr>
                    </a:solidFill>
                  </a:tcPr>
                </a:tc>
                <a:tc>
                  <a:txBody>
                    <a:bodyPr/>
                    <a:lstStyle/>
                    <a:p>
                      <a:r>
                        <a:rPr lang="ru-RU" sz="1600" dirty="0">
                          <a:latin typeface="Oswald" charset="-52"/>
                          <a:cs typeface="Times New Roman" pitchFamily="18" charset="0"/>
                        </a:rPr>
                        <a:t>Реализация мероприятий программы в области информатизации, информационной безопасности</a:t>
                      </a:r>
                    </a:p>
                  </a:txBody>
                  <a:tcPr>
                    <a:solidFill>
                      <a:schemeClr val="accent3">
                        <a:lumMod val="20000"/>
                        <a:lumOff val="80000"/>
                      </a:schemeClr>
                    </a:solidFill>
                  </a:tcPr>
                </a:tc>
                <a:extLst>
                  <a:ext uri="{0D108BD9-81ED-4DB2-BD59-A6C34878D82A}">
                    <a16:rowId xmlns:a16="http://schemas.microsoft.com/office/drawing/2014/main" xmlns="" val="10002"/>
                  </a:ext>
                </a:extLst>
              </a:tr>
              <a:tr h="584556">
                <a:tc>
                  <a:txBody>
                    <a:bodyPr/>
                    <a:lstStyle/>
                    <a:p>
                      <a:pPr algn="r"/>
                      <a:r>
                        <a:rPr lang="ru-RU" sz="1600" b="1" dirty="0">
                          <a:latin typeface="Oswald" charset="-52"/>
                          <a:cs typeface="Times New Roman" pitchFamily="18" charset="0"/>
                        </a:rPr>
                        <a:t>2 551,2</a:t>
                      </a:r>
                    </a:p>
                  </a:txBody>
                  <a:tcPr>
                    <a:solidFill>
                      <a:schemeClr val="bg1">
                        <a:lumMod val="95000"/>
                      </a:schemeClr>
                    </a:solidFill>
                  </a:tcPr>
                </a:tc>
                <a:tc>
                  <a:txBody>
                    <a:bodyPr/>
                    <a:lstStyle/>
                    <a:p>
                      <a:r>
                        <a:rPr lang="ru-RU" sz="1600" dirty="0">
                          <a:latin typeface="Oswald" charset="-52"/>
                          <a:cs typeface="Times New Roman" pitchFamily="18" charset="0"/>
                        </a:rPr>
                        <a:t>На проведение информационных мероприятий</a:t>
                      </a:r>
                    </a:p>
                  </a:txBody>
                  <a:tcPr>
                    <a:solidFill>
                      <a:schemeClr val="bg1">
                        <a:lumMod val="95000"/>
                      </a:schemeClr>
                    </a:solidFill>
                  </a:tcPr>
                </a:tc>
                <a:extLst>
                  <a:ext uri="{0D108BD9-81ED-4DB2-BD59-A6C34878D82A}">
                    <a16:rowId xmlns:a16="http://schemas.microsoft.com/office/drawing/2014/main" xmlns="" val="10003"/>
                  </a:ext>
                </a:extLst>
              </a:tr>
            </a:tbl>
          </a:graphicData>
        </a:graphic>
      </p:graphicFrame>
      <p:sp>
        <p:nvSpPr>
          <p:cNvPr id="8" name="Прямоугольник 7"/>
          <p:cNvSpPr/>
          <p:nvPr/>
        </p:nvSpPr>
        <p:spPr>
          <a:xfrm>
            <a:off x="4583832" y="836713"/>
            <a:ext cx="6084168" cy="1169551"/>
          </a:xfrm>
          <a:prstGeom prst="rect">
            <a:avLst/>
          </a:prstGeom>
        </p:spPr>
        <p:txBody>
          <a:bodyPr wrap="square">
            <a:spAutoFit/>
          </a:bodyPr>
          <a:lstStyle/>
          <a:p>
            <a:r>
              <a:rPr lang="ru-RU" sz="1400" u="sng" dirty="0">
                <a:latin typeface="Oswald" charset="-52"/>
              </a:rPr>
              <a:t>Цель:</a:t>
            </a:r>
            <a:r>
              <a:rPr lang="ru-RU" sz="1400" dirty="0">
                <a:latin typeface="Oswald" charset="-52"/>
              </a:rPr>
              <a:t> формирование информационного пространства на основе использования информационных и телекоммуникационных технологий для повышения качества жизни граждан, улучшения условий деятельности организаций города Урай и обеспечения условий для реализации эффективной системы управления в органах местного самоуправления города</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5474" name="Picture 2" descr="компьютер значок в Technology and Hardware"/>
          <p:cNvPicPr>
            <a:picLocks noChangeAspect="1" noChangeArrowheads="1"/>
          </p:cNvPicPr>
          <p:nvPr/>
        </p:nvPicPr>
        <p:blipFill>
          <a:blip r:embed="rId3" cstate="print"/>
          <a:srcRect/>
          <a:stretch>
            <a:fillRect/>
          </a:stretch>
        </p:blipFill>
        <p:spPr bwMode="auto">
          <a:xfrm>
            <a:off x="381000" y="76200"/>
            <a:ext cx="621506" cy="621506"/>
          </a:xfrm>
          <a:prstGeom prst="rect">
            <a:avLst/>
          </a:prstGeom>
          <a:noFill/>
        </p:spPr>
      </p:pic>
      <p:pic>
        <p:nvPicPr>
          <p:cNvPr id="13"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058400" cy="762000"/>
          </a:xfrm>
          <a:prstGeom prst="rect">
            <a:avLst/>
          </a:prstGeom>
          <a:noFill/>
        </p:spPr>
      </p:pic>
      <p:sp>
        <p:nvSpPr>
          <p:cNvPr id="14" name="Прямоугольник 13"/>
          <p:cNvSpPr/>
          <p:nvPr/>
        </p:nvSpPr>
        <p:spPr>
          <a:xfrm>
            <a:off x="1066800" y="152400"/>
            <a:ext cx="98298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«Информационное общество – Урай» на 2019-2030 годы</a:t>
            </a:r>
          </a:p>
        </p:txBody>
      </p:sp>
    </p:spTree>
    <p:extLst>
      <p:ext uri="{BB962C8B-B14F-4D97-AF65-F5344CB8AC3E}">
        <p14:creationId xmlns:p14="http://schemas.microsoft.com/office/powerpoint/2010/main" xmlns="" val="1893971297"/>
      </p:ext>
    </p:extLst>
  </p:cSld>
  <p:clrMapOvr>
    <a:masterClrMapping/>
  </p:clrMapOvr>
  <p:transition spd="slow" advClick="0"/>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03512" y="1412776"/>
            <a:ext cx="1296144" cy="2646878"/>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latin typeface="Oswald" charset="-52"/>
              </a:rPr>
              <a:t>Доля ОМСУ и муниципальных казенных учреждений, использующих в своей деятельности систему электронного документооборота </a:t>
            </a:r>
            <a:r>
              <a:rPr lang="ru-RU" sz="1400" dirty="0">
                <a:solidFill>
                  <a:srgbClr val="000000"/>
                </a:solidFill>
                <a:latin typeface="Oswald" charset="-52"/>
                <a:cs typeface="Arial" pitchFamily="34" charset="0"/>
              </a:rPr>
              <a:t> – </a:t>
            </a:r>
            <a:r>
              <a:rPr lang="ru-RU" sz="1400" b="1" dirty="0">
                <a:solidFill>
                  <a:srgbClr val="000000"/>
                </a:solidFill>
                <a:latin typeface="Oswald" charset="-52"/>
                <a:cs typeface="Arial" pitchFamily="34" charset="0"/>
              </a:rPr>
              <a:t>100%</a:t>
            </a:r>
          </a:p>
          <a:p>
            <a:pPr lvl="0" algn="ctr" fontAlgn="b"/>
            <a:r>
              <a:rPr lang="ru-RU" sz="1200" dirty="0">
                <a:solidFill>
                  <a:srgbClr val="000000"/>
                </a:solidFill>
                <a:latin typeface="Arial" pitchFamily="34" charset="0"/>
                <a:cs typeface="Arial" pitchFamily="34" charset="0"/>
              </a:rPr>
              <a:t>  </a:t>
            </a:r>
          </a:p>
        </p:txBody>
      </p:sp>
      <p:sp>
        <p:nvSpPr>
          <p:cNvPr id="9" name="Прямоугольник 8"/>
          <p:cNvSpPr/>
          <p:nvPr/>
        </p:nvSpPr>
        <p:spPr>
          <a:xfrm>
            <a:off x="2135560" y="908720"/>
            <a:ext cx="7920880" cy="369332"/>
          </a:xfrm>
          <a:prstGeom prst="rect">
            <a:avLst/>
          </a:prstGeom>
          <a:solidFill>
            <a:schemeClr val="accent3">
              <a:lumMod val="60000"/>
              <a:lumOff val="40000"/>
            </a:schemeClr>
          </a:solidFill>
        </p:spPr>
        <p:txBody>
          <a:bodyPr wrap="square">
            <a:spAutoFit/>
          </a:bodyPr>
          <a:lstStyle/>
          <a:p>
            <a:pPr algn="ctr"/>
            <a:r>
              <a:rPr lang="ru-RU" b="1" dirty="0">
                <a:latin typeface="Oswald" charset="-52"/>
                <a:cs typeface="Arial" pitchFamily="34" charset="0"/>
              </a:rPr>
              <a:t>Основные показатели результативности программы за 2024 год:</a:t>
            </a:r>
            <a:endParaRPr lang="ru-RU" dirty="0">
              <a:latin typeface="Oswald" charset="-52"/>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631504" y="3789042"/>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2927648" y="1412777"/>
            <a:ext cx="1512168" cy="2893100"/>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400" dirty="0">
                <a:latin typeface="Oswald" charset="-52"/>
              </a:rPr>
              <a:t>Доля муниципальных информационных систем обработки персональных данных, защищенных в соответствии с требованиями действующего законодательства </a:t>
            </a:r>
            <a:r>
              <a:rPr lang="ru-RU" sz="1400" dirty="0">
                <a:solidFill>
                  <a:srgbClr val="000000"/>
                </a:solidFill>
                <a:latin typeface="Oswald" charset="-52"/>
                <a:cs typeface="Arial" pitchFamily="34" charset="0"/>
              </a:rPr>
              <a:t> – </a:t>
            </a:r>
            <a:r>
              <a:rPr lang="ru-RU" sz="1400" b="1" dirty="0">
                <a:solidFill>
                  <a:srgbClr val="000000"/>
                </a:solidFill>
                <a:latin typeface="Oswald" charset="-52"/>
                <a:cs typeface="Arial" pitchFamily="34" charset="0"/>
              </a:rPr>
              <a:t>100%</a:t>
            </a:r>
          </a:p>
          <a:p>
            <a:pPr lvl="0" algn="ctr" fontAlgn="b"/>
            <a:r>
              <a:rPr lang="ru-RU" sz="1400" dirty="0">
                <a:solidFill>
                  <a:srgbClr val="000000"/>
                </a:solidFill>
                <a:latin typeface="Arial" pitchFamily="34" charset="0"/>
                <a:cs typeface="Arial" pitchFamily="34" charset="0"/>
              </a:rPr>
              <a:t>  </a:t>
            </a:r>
          </a:p>
        </p:txBody>
      </p:sp>
      <p:sp>
        <p:nvSpPr>
          <p:cNvPr id="25" name="Прямоугольник 24"/>
          <p:cNvSpPr/>
          <p:nvPr/>
        </p:nvSpPr>
        <p:spPr>
          <a:xfrm>
            <a:off x="7896200" y="1484784"/>
            <a:ext cx="1296144" cy="2462213"/>
          </a:xfrm>
          <a:prstGeom prst="rect">
            <a:avLst/>
          </a:prstGeom>
        </p:spPr>
        <p:txBody>
          <a:bodyPr wrap="square">
            <a:spAutoFit/>
          </a:bodyPr>
          <a:lstStyle/>
          <a:p>
            <a:pPr lvl="0" algn="ctr" fontAlgn="b"/>
            <a:r>
              <a:rPr lang="ru-RU" sz="1400" dirty="0">
                <a:latin typeface="Oswald" charset="-52"/>
              </a:rPr>
              <a:t>Количество просмотров официального сайта ОМСУ города Урай в информационно-телекоммуникационной сети «Интернет»</a:t>
            </a:r>
            <a:r>
              <a:rPr lang="ru-RU" sz="1300" dirty="0">
                <a:solidFill>
                  <a:srgbClr val="000000"/>
                </a:solidFill>
                <a:latin typeface="Oswald" charset="-52"/>
                <a:cs typeface="Arial" pitchFamily="34" charset="0"/>
              </a:rPr>
              <a:t>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672,3 тыс.шт.</a:t>
            </a:r>
            <a:endParaRPr lang="ru-RU" sz="1400" dirty="0">
              <a:solidFill>
                <a:srgbClr val="000000"/>
              </a:solidFill>
              <a:latin typeface="Oswald" charset="-52"/>
              <a:cs typeface="Arial" pitchFamily="34" charset="0"/>
            </a:endParaRPr>
          </a:p>
        </p:txBody>
      </p:sp>
      <p:sp>
        <p:nvSpPr>
          <p:cNvPr id="28" name="Прямоугольник 27"/>
          <p:cNvSpPr/>
          <p:nvPr/>
        </p:nvSpPr>
        <p:spPr>
          <a:xfrm>
            <a:off x="9192344" y="1484784"/>
            <a:ext cx="1368152" cy="3323987"/>
          </a:xfrm>
          <a:prstGeom prst="rect">
            <a:avLst/>
          </a:prstGeom>
        </p:spPr>
        <p:txBody>
          <a:bodyPr wrap="square">
            <a:spAutoFit/>
          </a:bodyPr>
          <a:lstStyle/>
          <a:p>
            <a:pPr algn="ctr" fontAlgn="b"/>
            <a:r>
              <a:rPr lang="ru-RU" sz="1400" dirty="0">
                <a:latin typeface="Oswald" charset="-52"/>
              </a:rPr>
              <a:t>Доверие к печатному источнику информации о деятельности ОМСУ, процентов от числа опрошенных респондентов, ответивших «доверяю» и «скорее доверяю»</a:t>
            </a:r>
            <a:r>
              <a:rPr lang="ru-RU" sz="1300" dirty="0">
                <a:solidFill>
                  <a:srgbClr val="000000"/>
                </a:solidFill>
                <a:latin typeface="Oswald" charset="-52"/>
                <a:cs typeface="Arial" pitchFamily="34" charset="0"/>
              </a:rPr>
              <a:t>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61,4%</a:t>
            </a: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5519936" y="1484784"/>
            <a:ext cx="1152128" cy="2215991"/>
          </a:xfrm>
          <a:prstGeom prst="rect">
            <a:avLst/>
          </a:prstGeom>
        </p:spPr>
        <p:txBody>
          <a:bodyPr wrap="square">
            <a:spAutoFit/>
          </a:bodyPr>
          <a:lstStyle/>
          <a:p>
            <a:pPr algn="ctr" fontAlgn="b"/>
            <a:r>
              <a:rPr lang="ru-RU" sz="1400" dirty="0">
                <a:latin typeface="Oswald" charset="-52"/>
              </a:rPr>
              <a:t>Количество информационных материалов о деятельности ОМСУ в теле- и радио эфирах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631 шт.</a:t>
            </a:r>
          </a:p>
          <a:p>
            <a:pPr lvl="0" algn="ctr" fontAlgn="b"/>
            <a:r>
              <a:rPr lang="ru-RU" sz="1200" dirty="0">
                <a:solidFill>
                  <a:srgbClr val="000000"/>
                </a:solidFill>
                <a:latin typeface="Arial" pitchFamily="34" charset="0"/>
                <a:cs typeface="Arial" pitchFamily="34" charset="0"/>
              </a:rPr>
              <a:t>  </a:t>
            </a:r>
          </a:p>
        </p:txBody>
      </p:sp>
      <p:sp>
        <p:nvSpPr>
          <p:cNvPr id="21" name="Прямоугольник 20"/>
          <p:cNvSpPr/>
          <p:nvPr/>
        </p:nvSpPr>
        <p:spPr>
          <a:xfrm>
            <a:off x="4367808" y="1412776"/>
            <a:ext cx="1152128" cy="2677656"/>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400" dirty="0">
                <a:latin typeface="Oswald" charset="-52"/>
              </a:rPr>
              <a:t>Доля ОМСУ и муниципальных казенных учреждений, подключенных к корпоративной сети передачи данных ОМСУ</a:t>
            </a:r>
            <a:r>
              <a:rPr lang="ru-RU" sz="1400" dirty="0">
                <a:solidFill>
                  <a:srgbClr val="000000"/>
                </a:solidFill>
                <a:latin typeface="Oswald" charset="-52"/>
                <a:cs typeface="Arial" pitchFamily="34" charset="0"/>
              </a:rPr>
              <a:t> – </a:t>
            </a:r>
            <a:r>
              <a:rPr lang="ru-RU" sz="1400" b="1" dirty="0">
                <a:solidFill>
                  <a:srgbClr val="000000"/>
                </a:solidFill>
                <a:latin typeface="Oswald" charset="-52"/>
                <a:cs typeface="Arial" pitchFamily="34" charset="0"/>
              </a:rPr>
              <a:t>100%</a:t>
            </a:r>
          </a:p>
          <a:p>
            <a:pPr lvl="0" algn="ctr" fontAlgn="b"/>
            <a:r>
              <a:rPr lang="ru-RU" sz="1400" dirty="0">
                <a:solidFill>
                  <a:srgbClr val="000000"/>
                </a:solidFill>
                <a:latin typeface="Oswald" charset="-52"/>
                <a:cs typeface="Arial" pitchFamily="34" charset="0"/>
              </a:rPr>
              <a:t>  </a:t>
            </a:r>
          </a:p>
        </p:txBody>
      </p:sp>
      <p:sp>
        <p:nvSpPr>
          <p:cNvPr id="14" name="Прямоугольник 13"/>
          <p:cNvSpPr/>
          <p:nvPr/>
        </p:nvSpPr>
        <p:spPr>
          <a:xfrm>
            <a:off x="6672064" y="1484784"/>
            <a:ext cx="1224136" cy="3293209"/>
          </a:xfrm>
          <a:prstGeom prst="rect">
            <a:avLst/>
          </a:prstGeom>
        </p:spPr>
        <p:txBody>
          <a:bodyPr wrap="square">
            <a:spAutoFit/>
          </a:bodyPr>
          <a:lstStyle/>
          <a:p>
            <a:pPr algn="ctr" fontAlgn="b"/>
            <a:r>
              <a:rPr lang="ru-RU" sz="1400" dirty="0">
                <a:latin typeface="Oswald" charset="-52"/>
              </a:rPr>
              <a:t>Количество публикаций о деятельности ОМСУ и социально-экономических преобразованиях в муниципальном образовании на страницах газеты «Знамя»</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526 шт.</a:t>
            </a:r>
          </a:p>
          <a:p>
            <a:pPr lvl="0" algn="ctr" fontAlgn="b"/>
            <a:r>
              <a:rPr lang="ru-RU" sz="1200" dirty="0">
                <a:solidFill>
                  <a:srgbClr val="000000"/>
                </a:solidFill>
                <a:latin typeface="Arial" pitchFamily="34" charset="0"/>
                <a:cs typeface="Arial" pitchFamily="34" charset="0"/>
              </a:rPr>
              <a:t>  </a:t>
            </a:r>
          </a:p>
        </p:txBody>
      </p:sp>
      <p:pic>
        <p:nvPicPr>
          <p:cNvPr id="16" name="Picture 2" descr="компьютер значок в Technology and Hardware"/>
          <p:cNvPicPr>
            <a:picLocks noChangeAspect="1" noChangeArrowheads="1"/>
          </p:cNvPicPr>
          <p:nvPr/>
        </p:nvPicPr>
        <p:blipFill>
          <a:blip r:embed="rId3" cstate="print"/>
          <a:srcRect/>
          <a:stretch>
            <a:fillRect/>
          </a:stretch>
        </p:blipFill>
        <p:spPr bwMode="auto">
          <a:xfrm>
            <a:off x="228600" y="152400"/>
            <a:ext cx="621506" cy="621506"/>
          </a:xfrm>
          <a:prstGeom prst="rect">
            <a:avLst/>
          </a:prstGeom>
          <a:noFill/>
        </p:spPr>
      </p:pic>
      <p:pic>
        <p:nvPicPr>
          <p:cNvPr id="18"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990600" y="0"/>
            <a:ext cx="10744200" cy="762000"/>
          </a:xfrm>
          <a:prstGeom prst="rect">
            <a:avLst/>
          </a:prstGeom>
          <a:noFill/>
        </p:spPr>
      </p:pic>
      <p:sp>
        <p:nvSpPr>
          <p:cNvPr id="19" name="Прямоугольник 18"/>
          <p:cNvSpPr/>
          <p:nvPr/>
        </p:nvSpPr>
        <p:spPr>
          <a:xfrm>
            <a:off x="990600" y="228600"/>
            <a:ext cx="105156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«Информационное общество – Урай» на 2019-2030 годы</a:t>
            </a:r>
          </a:p>
        </p:txBody>
      </p:sp>
    </p:spTree>
    <p:extLst>
      <p:ext uri="{BB962C8B-B14F-4D97-AF65-F5344CB8AC3E}">
        <p14:creationId xmlns:p14="http://schemas.microsoft.com/office/powerpoint/2010/main" xmlns="" val="1665672282"/>
      </p:ext>
    </p:extLst>
  </p:cSld>
  <p:clrMapOvr>
    <a:masterClrMapping/>
  </p:clrMapOvr>
  <p:transition spd="slow" advClick="0"/>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066800" y="838200"/>
            <a:ext cx="5535083" cy="523220"/>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МКУ  «Управление градостроительства, землепользования и природопользования города Урай»</a:t>
            </a:r>
          </a:p>
        </p:txBody>
      </p:sp>
      <p:graphicFrame>
        <p:nvGraphicFramePr>
          <p:cNvPr id="7" name="Таблица 6"/>
          <p:cNvGraphicFramePr>
            <a:graphicFrameLocks noGrp="1"/>
          </p:cNvGraphicFramePr>
          <p:nvPr/>
        </p:nvGraphicFramePr>
        <p:xfrm>
          <a:off x="1066800" y="1913777"/>
          <a:ext cx="5715000" cy="4091529"/>
        </p:xfrm>
        <a:graphic>
          <a:graphicData uri="http://schemas.openxmlformats.org/drawingml/2006/table">
            <a:tbl>
              <a:tblPr firstRow="1" bandRow="1">
                <a:tableStyleId>{5C22544A-7EE6-4342-B048-85BDC9FD1C3A}</a:tableStyleId>
              </a:tblPr>
              <a:tblGrid>
                <a:gridCol w="1055077">
                  <a:extLst>
                    <a:ext uri="{9D8B030D-6E8A-4147-A177-3AD203B41FA5}">
                      <a16:colId xmlns:a16="http://schemas.microsoft.com/office/drawing/2014/main" xmlns="" val="20000"/>
                    </a:ext>
                  </a:extLst>
                </a:gridCol>
                <a:gridCol w="4659923">
                  <a:extLst>
                    <a:ext uri="{9D8B030D-6E8A-4147-A177-3AD203B41FA5}">
                      <a16:colId xmlns:a16="http://schemas.microsoft.com/office/drawing/2014/main" xmlns="" val="20001"/>
                    </a:ext>
                  </a:extLst>
                </a:gridCol>
              </a:tblGrid>
              <a:tr h="72008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Cyr"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Cyr" pitchFamily="18" charset="0"/>
                        </a:rPr>
                        <a:t>193 857,9 тыс.рублей, в том числе:</a:t>
                      </a:r>
                      <a:endParaRPr lang="ru-RU" sz="1400" b="1" dirty="0">
                        <a:latin typeface="Oswald" charset="-52"/>
                        <a:cs typeface="Times New Roman Cyr" pitchFamily="18" charset="0"/>
                      </a:endParaRPr>
                    </a:p>
                  </a:txBody>
                  <a:tcPr marL="121920" marR="121920">
                    <a:solidFill>
                      <a:schemeClr val="accent3">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704335">
                <a:tc>
                  <a:txBody>
                    <a:bodyPr/>
                    <a:lstStyle/>
                    <a:p>
                      <a:pPr algn="r"/>
                      <a:r>
                        <a:rPr lang="ru-RU" sz="1400" b="1" dirty="0">
                          <a:latin typeface="Oswald" charset="-52"/>
                          <a:cs typeface="Times New Roman Cyr" pitchFamily="18" charset="0"/>
                        </a:rPr>
                        <a:t>16 355,6</a:t>
                      </a:r>
                    </a:p>
                  </a:txBody>
                  <a:tcPr marL="121920" marR="121920">
                    <a:solidFill>
                      <a:schemeClr val="accent3">
                        <a:lumMod val="40000"/>
                        <a:lumOff val="60000"/>
                      </a:schemeClr>
                    </a:solidFill>
                  </a:tcPr>
                </a:tc>
                <a:tc>
                  <a:txBody>
                    <a:bodyPr/>
                    <a:lstStyle/>
                    <a:p>
                      <a:pPr algn="l"/>
                      <a:r>
                        <a:rPr lang="ru-RU" sz="1400" b="0" dirty="0">
                          <a:latin typeface="Oswald" charset="-52"/>
                          <a:cs typeface="Times New Roman Cyr" pitchFamily="18" charset="0"/>
                        </a:rPr>
                        <a:t>Реализация программ формирования комфортной городской среды в рамках регионального проекта «Формирование комфортной городской среды» национального проекта «Жилье и городская среда» (</a:t>
                      </a:r>
                      <a:r>
                        <a:rPr lang="ru-RU" sz="1400" b="0" kern="1200" dirty="0">
                          <a:solidFill>
                            <a:schemeClr val="dk1"/>
                          </a:solidFill>
                          <a:latin typeface="Oswald" charset="-52"/>
                          <a:ea typeface="+mn-ea"/>
                          <a:cs typeface="Times New Roman Cyr" pitchFamily="18" charset="0"/>
                        </a:rPr>
                        <a:t>благоустройство пешеходной зоны в мкр.2 «Мемориал памяти»)</a:t>
                      </a:r>
                      <a:endParaRPr lang="ru-RU" sz="1400" b="0" dirty="0">
                        <a:latin typeface="Oswald" charset="-52"/>
                        <a:cs typeface="Times New Roman Cyr" pitchFamily="18" charset="0"/>
                      </a:endParaRPr>
                    </a:p>
                  </a:txBody>
                  <a:tcPr marL="121920" marR="121920">
                    <a:solidFill>
                      <a:schemeClr val="accent3">
                        <a:lumMod val="40000"/>
                        <a:lumOff val="60000"/>
                      </a:schemeClr>
                    </a:solidFill>
                  </a:tcPr>
                </a:tc>
                <a:extLst>
                  <a:ext uri="{0D108BD9-81ED-4DB2-BD59-A6C34878D82A}">
                    <a16:rowId xmlns:a16="http://schemas.microsoft.com/office/drawing/2014/main" xmlns="" val="10001"/>
                  </a:ext>
                </a:extLst>
              </a:tr>
              <a:tr h="661392">
                <a:tc>
                  <a:txBody>
                    <a:bodyPr/>
                    <a:lstStyle/>
                    <a:p>
                      <a:pPr algn="r"/>
                      <a:r>
                        <a:rPr lang="ru-RU" sz="1400" b="1" dirty="0">
                          <a:latin typeface="Oswald" charset="-52"/>
                          <a:cs typeface="Times New Roman Cyr" pitchFamily="18" charset="0"/>
                        </a:rPr>
                        <a:t>169 197,1</a:t>
                      </a:r>
                    </a:p>
                  </a:txBody>
                  <a:tcPr marL="121920" marR="121920">
                    <a:solidFill>
                      <a:schemeClr val="accent3">
                        <a:lumMod val="20000"/>
                        <a:lumOff val="80000"/>
                      </a:schemeClr>
                    </a:solidFill>
                  </a:tcPr>
                </a:tc>
                <a:tc>
                  <a:txBody>
                    <a:bodyPr/>
                    <a:lstStyle/>
                    <a:p>
                      <a:r>
                        <a:rPr lang="ru-RU" sz="1400" b="0" dirty="0">
                          <a:latin typeface="Oswald" charset="-52"/>
                          <a:cs typeface="Times New Roman Cyr" pitchFamily="18" charset="0"/>
                        </a:rPr>
                        <a:t>Реализация мероприятий по благоустройству дворовых и общественных территорий (в рамках </a:t>
                      </a:r>
                      <a:r>
                        <a:rPr kumimoji="0" lang="ru-RU" sz="1400" b="0" kern="1200" dirty="0">
                          <a:solidFill>
                            <a:schemeClr val="dk1"/>
                          </a:solidFill>
                          <a:latin typeface="Oswald" charset="-52"/>
                          <a:ea typeface="+mn-ea"/>
                          <a:cs typeface="Times New Roman Cyr" pitchFamily="18" charset="0"/>
                        </a:rPr>
                        <a:t>финансовой поддержки НК «ЛУКОЙЛ» </a:t>
                      </a:r>
                      <a:r>
                        <a:rPr lang="ru-RU" sz="1400" kern="1200" dirty="0">
                          <a:solidFill>
                            <a:schemeClr val="dk1"/>
                          </a:solidFill>
                          <a:latin typeface="Oswald" charset="-52"/>
                          <a:ea typeface="+mn-ea"/>
                          <a:cs typeface="Times New Roman Cyr" pitchFamily="18" charset="0"/>
                        </a:rPr>
                        <a:t>Комплексное благоустройство территории</a:t>
                      </a:r>
                      <a:r>
                        <a:rPr lang="ru-RU" sz="1400" kern="1200" baseline="0" dirty="0">
                          <a:solidFill>
                            <a:schemeClr val="dk1"/>
                          </a:solidFill>
                          <a:latin typeface="Oswald" charset="-52"/>
                          <a:ea typeface="+mn-ea"/>
                          <a:cs typeface="Times New Roman Cyr" pitchFamily="18" charset="0"/>
                        </a:rPr>
                        <a:t> «</a:t>
                      </a:r>
                      <a:r>
                        <a:rPr lang="ru-RU" sz="1400" kern="1200" baseline="0" dirty="0" err="1">
                          <a:solidFill>
                            <a:schemeClr val="dk1"/>
                          </a:solidFill>
                          <a:latin typeface="Oswald" charset="-52"/>
                          <a:ea typeface="+mn-ea"/>
                          <a:cs typeface="Times New Roman Cyr" pitchFamily="18" charset="0"/>
                        </a:rPr>
                        <a:t>Историко</a:t>
                      </a:r>
                      <a:r>
                        <a:rPr lang="ru-RU" sz="1400" kern="1200" baseline="0" dirty="0">
                          <a:solidFill>
                            <a:schemeClr val="dk1"/>
                          </a:solidFill>
                          <a:latin typeface="Oswald" charset="-52"/>
                          <a:ea typeface="+mn-ea"/>
                          <a:cs typeface="Times New Roman Cyr" pitchFamily="18" charset="0"/>
                        </a:rPr>
                        <a:t> –мемориальный комплекс» (1 этап)</a:t>
                      </a:r>
                      <a:endParaRPr lang="ru-RU" sz="1400" b="0" dirty="0">
                        <a:latin typeface="Oswald" charset="-52"/>
                        <a:cs typeface="Times New Roman Cyr" pitchFamily="18" charset="0"/>
                      </a:endParaRPr>
                    </a:p>
                  </a:txBody>
                  <a:tcPr marL="121920" marR="121920">
                    <a:solidFill>
                      <a:schemeClr val="accent3">
                        <a:lumMod val="20000"/>
                        <a:lumOff val="80000"/>
                      </a:schemeClr>
                    </a:solidFill>
                  </a:tcPr>
                </a:tc>
                <a:extLst>
                  <a:ext uri="{0D108BD9-81ED-4DB2-BD59-A6C34878D82A}">
                    <a16:rowId xmlns:a16="http://schemas.microsoft.com/office/drawing/2014/main" xmlns="" val="10002"/>
                  </a:ext>
                </a:extLst>
              </a:tr>
              <a:tr h="661392">
                <a:tc>
                  <a:txBody>
                    <a:bodyPr/>
                    <a:lstStyle/>
                    <a:p>
                      <a:pPr algn="r"/>
                      <a:r>
                        <a:rPr lang="ru-RU" sz="1400" b="1" dirty="0">
                          <a:latin typeface="Oswald" charset="-52"/>
                          <a:cs typeface="Times New Roman Cyr" pitchFamily="18" charset="0"/>
                        </a:rPr>
                        <a:t>3 862,7</a:t>
                      </a:r>
                    </a:p>
                  </a:txBody>
                  <a:tcPr marL="121920" marR="121920">
                    <a:solidFill>
                      <a:schemeClr val="bg1">
                        <a:lumMod val="95000"/>
                      </a:schemeClr>
                    </a:solidFill>
                  </a:tcPr>
                </a:tc>
                <a:tc>
                  <a:txBody>
                    <a:bodyPr/>
                    <a:lstStyle/>
                    <a:p>
                      <a:r>
                        <a:rPr lang="ru-RU" sz="1400" b="0" dirty="0">
                          <a:latin typeface="Oswald" charset="-52"/>
                          <a:cs typeface="Times New Roman Cyr" pitchFamily="18" charset="0"/>
                        </a:rPr>
                        <a:t>Реализация</a:t>
                      </a:r>
                      <a:r>
                        <a:rPr lang="ru-RU" sz="1400" b="0" baseline="0" dirty="0">
                          <a:latin typeface="Oswald" charset="-52"/>
                          <a:cs typeface="Times New Roman Cyr" pitchFamily="18" charset="0"/>
                        </a:rPr>
                        <a:t> мероприятий программы</a:t>
                      </a:r>
                      <a:endParaRPr lang="ru-RU" sz="1400" b="0" dirty="0">
                        <a:latin typeface="Oswald" charset="-52"/>
                        <a:cs typeface="Times New Roman Cyr" pitchFamily="18" charset="0"/>
                      </a:endParaRPr>
                    </a:p>
                  </a:txBody>
                  <a:tcPr marL="121920" marR="121920">
                    <a:solidFill>
                      <a:schemeClr val="bg1">
                        <a:lumMod val="95000"/>
                      </a:schemeClr>
                    </a:solidFill>
                  </a:tcPr>
                </a:tc>
                <a:extLst>
                  <a:ext uri="{0D108BD9-81ED-4DB2-BD59-A6C34878D82A}">
                    <a16:rowId xmlns:a16="http://schemas.microsoft.com/office/drawing/2014/main" xmlns="" val="10003"/>
                  </a:ext>
                </a:extLst>
              </a:tr>
              <a:tr h="606936">
                <a:tc>
                  <a:txBody>
                    <a:bodyPr/>
                    <a:lstStyle/>
                    <a:p>
                      <a:pPr algn="r"/>
                      <a:r>
                        <a:rPr lang="ru-RU" sz="1400" b="1" dirty="0">
                          <a:latin typeface="Oswald" charset="-52"/>
                          <a:cs typeface="Times New Roman Cyr" pitchFamily="18" charset="0"/>
                        </a:rPr>
                        <a:t>4 442,5</a:t>
                      </a:r>
                    </a:p>
                  </a:txBody>
                  <a:tcPr marL="121920" marR="121920">
                    <a:solidFill>
                      <a:schemeClr val="bg1">
                        <a:lumMod val="95000"/>
                      </a:schemeClr>
                    </a:solidFill>
                  </a:tcPr>
                </a:tc>
                <a:tc>
                  <a:txBody>
                    <a:bodyPr/>
                    <a:lstStyle/>
                    <a:p>
                      <a:r>
                        <a:rPr lang="ru-RU" sz="1400" b="0" dirty="0">
                          <a:latin typeface="Oswald" charset="-52"/>
                          <a:cs typeface="Times New Roman Cyr" pitchFamily="18" charset="0"/>
                        </a:rPr>
                        <a:t>Выполнение работ по обустройству и содержанию снежных городков, работ по монтажу, демонтажу новогодней иллюминации</a:t>
                      </a:r>
                    </a:p>
                  </a:txBody>
                  <a:tcPr marL="121920" marR="121920">
                    <a:solidFill>
                      <a:schemeClr val="bg1">
                        <a:lumMod val="95000"/>
                      </a:schemeClr>
                    </a:solidFill>
                  </a:tcPr>
                </a:tc>
                <a:extLst>
                  <a:ext uri="{0D108BD9-81ED-4DB2-BD59-A6C34878D82A}">
                    <a16:rowId xmlns:a16="http://schemas.microsoft.com/office/drawing/2014/main" xmlns="" val="10004"/>
                  </a:ext>
                </a:extLst>
              </a:tr>
            </a:tbl>
          </a:graphicData>
        </a:graphic>
      </p:graphicFrame>
      <p:sp>
        <p:nvSpPr>
          <p:cNvPr id="8" name="Прямоугольник 7"/>
          <p:cNvSpPr/>
          <p:nvPr/>
        </p:nvSpPr>
        <p:spPr>
          <a:xfrm>
            <a:off x="7543800" y="836712"/>
            <a:ext cx="3962400" cy="523220"/>
          </a:xfrm>
          <a:prstGeom prst="rect">
            <a:avLst/>
          </a:prstGeom>
        </p:spPr>
        <p:txBody>
          <a:bodyPr wrap="square">
            <a:spAutoFit/>
          </a:bodyPr>
          <a:lstStyle/>
          <a:p>
            <a:r>
              <a:rPr lang="ru-RU" sz="1400" u="sng" dirty="0">
                <a:latin typeface="Oswald" charset="-52"/>
              </a:rPr>
              <a:t>Цель:</a:t>
            </a:r>
            <a:r>
              <a:rPr lang="ru-RU" sz="1400" dirty="0">
                <a:latin typeface="Oswald" charset="-52"/>
              </a:rPr>
              <a:t> улучшение качества и повышение комфортности городской среды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1383" name="Picture 7" descr="\\adms4\home1$\SchepelinaSE\Desktop\2451590.png"/>
          <p:cNvPicPr>
            <a:picLocks noChangeAspect="1" noChangeArrowheads="1"/>
          </p:cNvPicPr>
          <p:nvPr/>
        </p:nvPicPr>
        <p:blipFill>
          <a:blip r:embed="rId3" cstate="print"/>
          <a:srcRect/>
          <a:stretch>
            <a:fillRect/>
          </a:stretch>
        </p:blipFill>
        <p:spPr bwMode="auto">
          <a:xfrm>
            <a:off x="143340" y="116634"/>
            <a:ext cx="780191" cy="585143"/>
          </a:xfrm>
          <a:prstGeom prst="rect">
            <a:avLst/>
          </a:prstGeom>
          <a:noFill/>
        </p:spPr>
      </p:pic>
      <p:sp>
        <p:nvSpPr>
          <p:cNvPr id="15" name="Прямоугольник 14"/>
          <p:cNvSpPr/>
          <p:nvPr/>
        </p:nvSpPr>
        <p:spPr>
          <a:xfrm>
            <a:off x="7543799" y="2708920"/>
            <a:ext cx="4038601" cy="3323987"/>
          </a:xfrm>
          <a:prstGeom prst="rect">
            <a:avLst/>
          </a:prstGeom>
        </p:spPr>
        <p:txBody>
          <a:bodyPr wrap="square">
            <a:spAutoFit/>
          </a:bodyPr>
          <a:lstStyle/>
          <a:p>
            <a:pPr lvl="0" algn="just" fontAlgn="b">
              <a:buFont typeface="Wingdings" pitchFamily="2" charset="2"/>
              <a:buChar char="v"/>
            </a:pPr>
            <a:r>
              <a:rPr lang="ru-RU" sz="1400" dirty="0">
                <a:latin typeface="Oswald" charset="-52"/>
                <a:cs typeface="Times New Roman Cyr" pitchFamily="18" charset="0"/>
              </a:rPr>
              <a:t>Количество благоустроенных дворовых территорий (нарастающим итогом) </a:t>
            </a:r>
            <a:r>
              <a:rPr lang="ru-RU" sz="1400" dirty="0">
                <a:solidFill>
                  <a:srgbClr val="000000"/>
                </a:solidFill>
                <a:latin typeface="Oswald" charset="-52"/>
                <a:cs typeface="Times New Roman Cyr" pitchFamily="18" charset="0"/>
              </a:rPr>
              <a:t> – </a:t>
            </a:r>
            <a:r>
              <a:rPr lang="ru-RU" sz="1400" b="1" dirty="0">
                <a:solidFill>
                  <a:srgbClr val="000000"/>
                </a:solidFill>
                <a:latin typeface="Oswald" charset="-52"/>
                <a:cs typeface="Times New Roman Cyr" pitchFamily="18" charset="0"/>
              </a:rPr>
              <a:t>46 ед.</a:t>
            </a:r>
          </a:p>
          <a:p>
            <a:pPr lvl="0" algn="just" fontAlgn="b"/>
            <a:endParaRPr lang="ru-RU" sz="1400" dirty="0">
              <a:latin typeface="Oswald" charset="-52"/>
              <a:cs typeface="Times New Roman Cyr" pitchFamily="18" charset="0"/>
            </a:endParaRPr>
          </a:p>
          <a:p>
            <a:pPr algn="just" fontAlgn="b">
              <a:buFont typeface="Wingdings" pitchFamily="2" charset="2"/>
              <a:buChar char="v"/>
            </a:pPr>
            <a:r>
              <a:rPr lang="ru-RU" sz="1400" dirty="0">
                <a:latin typeface="Oswald" charset="-52"/>
                <a:cs typeface="Times New Roman Cyr" pitchFamily="18" charset="0"/>
              </a:rPr>
              <a:t> Доля граждан, принявших участие в решении вопросов развития городской среды, от общего количества граждан в возрасте от 14 лет, проживающих в муниципальном образовании, на территории которого реализуется проект по созданию комфортной городской среды</a:t>
            </a:r>
            <a:r>
              <a:rPr lang="ru-RU" sz="1400" dirty="0">
                <a:solidFill>
                  <a:srgbClr val="000000"/>
                </a:solidFill>
                <a:latin typeface="Oswald" charset="-52"/>
                <a:cs typeface="Times New Roman Cyr" pitchFamily="18" charset="0"/>
              </a:rPr>
              <a:t> – </a:t>
            </a:r>
            <a:r>
              <a:rPr lang="ru-RU" sz="1400" b="1" dirty="0">
                <a:solidFill>
                  <a:srgbClr val="000000"/>
                </a:solidFill>
                <a:latin typeface="Oswald" charset="-52"/>
                <a:cs typeface="Times New Roman Cyr" pitchFamily="18" charset="0"/>
              </a:rPr>
              <a:t>33,5%</a:t>
            </a:r>
            <a:endParaRPr lang="ru-RU" sz="1400" dirty="0">
              <a:latin typeface="Oswald" charset="-52"/>
              <a:cs typeface="Times New Roman Cyr" pitchFamily="18" charset="0"/>
            </a:endParaRPr>
          </a:p>
          <a:p>
            <a:pPr algn="just" fontAlgn="b"/>
            <a:endParaRPr lang="ru-RU" sz="1400" dirty="0">
              <a:latin typeface="Oswald" charset="-52"/>
              <a:cs typeface="Times New Roman Cyr" pitchFamily="18" charset="0"/>
            </a:endParaRPr>
          </a:p>
          <a:p>
            <a:pPr algn="just" fontAlgn="b">
              <a:buFont typeface="Wingdings" pitchFamily="2" charset="2"/>
              <a:buChar char="v"/>
            </a:pPr>
            <a:r>
              <a:rPr lang="ru-RU" sz="1400" dirty="0">
                <a:latin typeface="Oswald" charset="-52"/>
                <a:cs typeface="Times New Roman Cyr" pitchFamily="18" charset="0"/>
              </a:rPr>
              <a:t> Количество благоустроенных общественных территорий (нарастающим итогом) </a:t>
            </a:r>
            <a:r>
              <a:rPr lang="ru-RU" sz="1400" dirty="0">
                <a:solidFill>
                  <a:srgbClr val="000000"/>
                </a:solidFill>
                <a:latin typeface="Oswald" charset="-52"/>
                <a:cs typeface="Times New Roman Cyr" pitchFamily="18" charset="0"/>
              </a:rPr>
              <a:t>– </a:t>
            </a:r>
            <a:r>
              <a:rPr lang="ru-RU" sz="1400" b="1" dirty="0">
                <a:solidFill>
                  <a:srgbClr val="000000"/>
                </a:solidFill>
                <a:latin typeface="Oswald" charset="-52"/>
                <a:cs typeface="Times New Roman Cyr" pitchFamily="18" charset="0"/>
              </a:rPr>
              <a:t>58 ед.</a:t>
            </a:r>
            <a:endParaRPr lang="ru-RU" sz="1400" dirty="0">
              <a:solidFill>
                <a:srgbClr val="000000"/>
              </a:solidFill>
              <a:latin typeface="Oswald" charset="-52"/>
              <a:cs typeface="Times New Roman Cyr" pitchFamily="18" charset="0"/>
            </a:endParaRPr>
          </a:p>
          <a:p>
            <a:pPr lvl="0" algn="just" fontAlgn="b">
              <a:buFont typeface="Wingdings" pitchFamily="2" charset="2"/>
              <a:buChar char="v"/>
            </a:pPr>
            <a:endParaRPr lang="ru-RU" sz="1400" dirty="0">
              <a:latin typeface="Times New Roman" panose="02020603050405020304" pitchFamily="18" charset="0"/>
              <a:cs typeface="Times New Roman" panose="02020603050405020304" pitchFamily="18" charset="0"/>
            </a:endParaRPr>
          </a:p>
          <a:p>
            <a:pPr lvl="0" fontAlgn="b"/>
            <a:endParaRPr lang="ru-RU" sz="1400" dirty="0">
              <a:latin typeface="Times New Roman" panose="02020603050405020304" pitchFamily="18" charset="0"/>
              <a:cs typeface="Times New Roman" panose="02020603050405020304" pitchFamily="18" charset="0"/>
            </a:endParaRPr>
          </a:p>
          <a:p>
            <a:pPr lvl="0" fontAlgn="b"/>
            <a:endParaRPr lang="ru-RU" sz="1400" b="1" dirty="0">
              <a:latin typeface="Times New Roman" pitchFamily="18" charset="0"/>
              <a:cs typeface="Times New Roman" pitchFamily="18" charset="0"/>
            </a:endParaRPr>
          </a:p>
        </p:txBody>
      </p:sp>
      <p:pic>
        <p:nvPicPr>
          <p:cNvPr id="16"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591800" cy="762000"/>
          </a:xfrm>
          <a:prstGeom prst="rect">
            <a:avLst/>
          </a:prstGeom>
          <a:noFill/>
        </p:spPr>
      </p:pic>
      <p:sp>
        <p:nvSpPr>
          <p:cNvPr id="17" name="Прямоугольник 16"/>
          <p:cNvSpPr/>
          <p:nvPr/>
        </p:nvSpPr>
        <p:spPr>
          <a:xfrm>
            <a:off x="1066800" y="228600"/>
            <a:ext cx="99060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«Формирование комфортной городской среды города Урай»</a:t>
            </a:r>
          </a:p>
        </p:txBody>
      </p:sp>
      <p:sp>
        <p:nvSpPr>
          <p:cNvPr id="19" name="Прямоугольник 18"/>
          <p:cNvSpPr/>
          <p:nvPr/>
        </p:nvSpPr>
        <p:spPr>
          <a:xfrm>
            <a:off x="7543800" y="1905000"/>
            <a:ext cx="3935288" cy="584775"/>
          </a:xfrm>
          <a:prstGeom prst="rect">
            <a:avLst/>
          </a:prstGeom>
          <a:solidFill>
            <a:schemeClr val="accent3">
              <a:lumMod val="60000"/>
              <a:lumOff val="40000"/>
            </a:schemeClr>
          </a:solidFill>
        </p:spPr>
        <p:txBody>
          <a:bodyPr wrap="square">
            <a:spAutoFit/>
          </a:bodyPr>
          <a:lstStyle/>
          <a:p>
            <a:pPr algn="ctr"/>
            <a:r>
              <a:rPr lang="ru-RU" sz="1600" b="1" dirty="0">
                <a:latin typeface="Oswald" charset="-52"/>
                <a:cs typeface="Times New Roman" pitchFamily="18" charset="0"/>
              </a:rPr>
              <a:t>Основные показатели результативности программы за 2024 год:</a:t>
            </a:r>
            <a:endParaRPr lang="ru-RU" sz="1600" dirty="0">
              <a:latin typeface="Oswald" charset="-52"/>
              <a:cs typeface="Times New Roman" pitchFamily="18" charset="0"/>
            </a:endParaRP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066799" y="914400"/>
            <a:ext cx="2895601" cy="954107"/>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МКУ  «Управление  градостроительства, землепользования и природопользования города Урай»</a:t>
            </a:r>
          </a:p>
        </p:txBody>
      </p:sp>
      <p:graphicFrame>
        <p:nvGraphicFramePr>
          <p:cNvPr id="7" name="Таблица 6"/>
          <p:cNvGraphicFramePr>
            <a:graphicFrameLocks noGrp="1"/>
          </p:cNvGraphicFramePr>
          <p:nvPr/>
        </p:nvGraphicFramePr>
        <p:xfrm>
          <a:off x="1066800" y="2743200"/>
          <a:ext cx="10058400" cy="3616145"/>
        </p:xfrm>
        <a:graphic>
          <a:graphicData uri="http://schemas.openxmlformats.org/drawingml/2006/table">
            <a:tbl>
              <a:tblPr firstRow="1" bandRow="1">
                <a:tableStyleId>{5C22544A-7EE6-4342-B048-85BDC9FD1C3A}</a:tableStyleId>
              </a:tblPr>
              <a:tblGrid>
                <a:gridCol w="973393">
                  <a:extLst>
                    <a:ext uri="{9D8B030D-6E8A-4147-A177-3AD203B41FA5}">
                      <a16:colId xmlns:a16="http://schemas.microsoft.com/office/drawing/2014/main" xmlns="" val="20000"/>
                    </a:ext>
                  </a:extLst>
                </a:gridCol>
                <a:gridCol w="9085007">
                  <a:extLst>
                    <a:ext uri="{9D8B030D-6E8A-4147-A177-3AD203B41FA5}">
                      <a16:colId xmlns:a16="http://schemas.microsoft.com/office/drawing/2014/main" xmlns="" val="20001"/>
                    </a:ext>
                  </a:extLst>
                </a:gridCol>
              </a:tblGrid>
              <a:tr h="683274">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0" dirty="0">
                          <a:solidFill>
                            <a:srgbClr val="000000"/>
                          </a:solidFill>
                          <a:latin typeface="Oswald" charset="-52"/>
                          <a:cs typeface="Times New Roman" pitchFamily="18" charset="0"/>
                        </a:rPr>
                        <a:t>Расходы на реализацию программы </a:t>
                      </a:r>
                      <a:r>
                        <a:rPr lang="ru-RU" sz="1800" b="0">
                          <a:solidFill>
                            <a:srgbClr val="000000"/>
                          </a:solidFill>
                          <a:latin typeface="Oswald" charset="-52"/>
                          <a:cs typeface="Times New Roman" pitchFamily="18" charset="0"/>
                        </a:rPr>
                        <a:t>за 2024 </a:t>
                      </a:r>
                      <a:r>
                        <a:rPr lang="ru-RU" sz="1800" b="0" dirty="0">
                          <a:solidFill>
                            <a:srgbClr val="000000"/>
                          </a:solidFill>
                          <a:latin typeface="Oswald" charset="-52"/>
                          <a:cs typeface="Times New Roman"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0">
                          <a:solidFill>
                            <a:srgbClr val="000000"/>
                          </a:solidFill>
                          <a:latin typeface="Oswald" charset="-52"/>
                          <a:cs typeface="Times New Roman" pitchFamily="18" charset="0"/>
                        </a:rPr>
                        <a:t>77 741,5 тыс.рублей</a:t>
                      </a:r>
                      <a:r>
                        <a:rPr lang="ru-RU" sz="1800" b="0" dirty="0">
                          <a:solidFill>
                            <a:srgbClr val="000000"/>
                          </a:solidFill>
                          <a:latin typeface="Oswald" charset="-52"/>
                          <a:cs typeface="Times New Roman" pitchFamily="18" charset="0"/>
                        </a:rPr>
                        <a:t>, </a:t>
                      </a:r>
                      <a:r>
                        <a:rPr lang="ru-RU" sz="1400" b="0" dirty="0">
                          <a:solidFill>
                            <a:srgbClr val="000000"/>
                          </a:solidFill>
                          <a:latin typeface="Oswald" charset="-52"/>
                          <a:cs typeface="Times New Roman" pitchFamily="18" charset="0"/>
                        </a:rPr>
                        <a:t>в том числе:</a:t>
                      </a:r>
                      <a:endParaRPr lang="ru-RU" b="0" dirty="0">
                        <a:latin typeface="Oswald" charset="-52"/>
                        <a:cs typeface="Times New Roman" pitchFamily="18" charset="0"/>
                      </a:endParaRPr>
                    </a:p>
                  </a:txBody>
                  <a:tcPr marL="121920" marR="121920">
                    <a:solidFill>
                      <a:schemeClr val="accent3">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553127">
                <a:tc>
                  <a:txBody>
                    <a:bodyPr/>
                    <a:lstStyle/>
                    <a:p>
                      <a:pPr algn="r"/>
                      <a:r>
                        <a:rPr lang="ru-RU" sz="1400" b="1" dirty="0">
                          <a:latin typeface="Oswald" charset="-52"/>
                          <a:cs typeface="Times New Roman" pitchFamily="18" charset="0"/>
                        </a:rPr>
                        <a:t>24 049,5</a:t>
                      </a:r>
                    </a:p>
                  </a:txBody>
                  <a:tcPr marL="121920" marR="121920">
                    <a:solidFill>
                      <a:schemeClr val="accent3">
                        <a:lumMod val="40000"/>
                        <a:lumOff val="60000"/>
                      </a:schemeClr>
                    </a:solidFill>
                  </a:tcPr>
                </a:tc>
                <a:tc>
                  <a:txBody>
                    <a:bodyPr/>
                    <a:lstStyle/>
                    <a:p>
                      <a:pPr algn="l"/>
                      <a:r>
                        <a:rPr lang="ru-RU" sz="1400" b="0" dirty="0">
                          <a:solidFill>
                            <a:schemeClr val="tx1"/>
                          </a:solidFill>
                          <a:latin typeface="Oswald" charset="-52"/>
                          <a:cs typeface="Times New Roman" pitchFamily="18" charset="0"/>
                        </a:rPr>
                        <a:t>Расходы на обеспечение деятельности МКУ «Управление градостроительства, землепользования и природопользования города Урай»</a:t>
                      </a:r>
                      <a:endParaRPr lang="ru-RU" sz="1400" b="0" dirty="0">
                        <a:latin typeface="Oswald" charset="-52"/>
                        <a:cs typeface="Times New Roman" pitchFamily="18" charset="0"/>
                      </a:endParaRPr>
                    </a:p>
                  </a:txBody>
                  <a:tcPr marL="121920" marR="121920">
                    <a:solidFill>
                      <a:schemeClr val="accent3">
                        <a:lumMod val="40000"/>
                        <a:lumOff val="60000"/>
                      </a:schemeClr>
                    </a:solidFill>
                  </a:tcPr>
                </a:tc>
                <a:extLst>
                  <a:ext uri="{0D108BD9-81ED-4DB2-BD59-A6C34878D82A}">
                    <a16:rowId xmlns:a16="http://schemas.microsoft.com/office/drawing/2014/main" xmlns="" val="10001"/>
                  </a:ext>
                </a:extLst>
              </a:tr>
              <a:tr h="526007">
                <a:tc>
                  <a:txBody>
                    <a:bodyPr/>
                    <a:lstStyle/>
                    <a:p>
                      <a:pPr algn="r"/>
                      <a:r>
                        <a:rPr lang="ru-RU" sz="1400" b="1" dirty="0">
                          <a:latin typeface="Oswald" charset="-52"/>
                          <a:cs typeface="Times New Roman" pitchFamily="18" charset="0"/>
                        </a:rPr>
                        <a:t>26 038,6</a:t>
                      </a:r>
                    </a:p>
                  </a:txBody>
                  <a:tcPr marL="121920" marR="121920">
                    <a:solidFill>
                      <a:schemeClr val="accent3">
                        <a:lumMod val="20000"/>
                        <a:lumOff val="80000"/>
                      </a:schemeClr>
                    </a:solidFill>
                  </a:tcPr>
                </a:tc>
                <a:tc>
                  <a:txBody>
                    <a:bodyPr/>
                    <a:lstStyle/>
                    <a:p>
                      <a:r>
                        <a:rPr lang="ru-RU" sz="1400" b="0" dirty="0">
                          <a:solidFill>
                            <a:schemeClr val="tx1"/>
                          </a:solidFill>
                          <a:latin typeface="Oswald" charset="-52"/>
                          <a:cs typeface="Times New Roman" pitchFamily="18" charset="0"/>
                        </a:rPr>
                        <a:t>Расходы на обеспечение деятельности МКУ «Управление капитального строительства администрации города Урай»</a:t>
                      </a:r>
                      <a:endParaRPr lang="ru-RU" sz="1400" b="0" dirty="0">
                        <a:latin typeface="Oswald" charset="-52"/>
                        <a:cs typeface="Times New Roman" pitchFamily="18" charset="0"/>
                      </a:endParaRPr>
                    </a:p>
                  </a:txBody>
                  <a:tcPr marL="121920" marR="121920">
                    <a:solidFill>
                      <a:schemeClr val="accent3">
                        <a:lumMod val="20000"/>
                        <a:lumOff val="80000"/>
                      </a:schemeClr>
                    </a:solidFill>
                  </a:tcPr>
                </a:tc>
                <a:extLst>
                  <a:ext uri="{0D108BD9-81ED-4DB2-BD59-A6C34878D82A}">
                    <a16:rowId xmlns:a16="http://schemas.microsoft.com/office/drawing/2014/main" xmlns="" val="10002"/>
                  </a:ext>
                </a:extLst>
              </a:tr>
              <a:tr h="553127">
                <a:tc>
                  <a:txBody>
                    <a:bodyPr/>
                    <a:lstStyle/>
                    <a:p>
                      <a:pPr algn="r"/>
                      <a:r>
                        <a:rPr lang="ru-RU" sz="1400" b="1" dirty="0">
                          <a:latin typeface="Oswald" charset="-52"/>
                          <a:cs typeface="Times New Roman" pitchFamily="18" charset="0"/>
                        </a:rPr>
                        <a:t>4 011,9</a:t>
                      </a:r>
                    </a:p>
                  </a:txBody>
                  <a:tcPr marL="121920" marR="121920">
                    <a:solidFill>
                      <a:schemeClr val="accent3">
                        <a:lumMod val="40000"/>
                        <a:lumOff val="60000"/>
                      </a:schemeClr>
                    </a:solidFill>
                  </a:tcPr>
                </a:tc>
                <a:tc>
                  <a:txBody>
                    <a:bodyPr/>
                    <a:lstStyle/>
                    <a:p>
                      <a:r>
                        <a:rPr lang="ru-RU" sz="1400" b="0" dirty="0">
                          <a:latin typeface="Oswald" charset="-52"/>
                          <a:cs typeface="Times New Roman" pitchFamily="18" charset="0"/>
                        </a:rPr>
                        <a:t>Реализация полномочий в области градостроительной деятельности, строительства и жилищных отношений (реализация мероприятий по градостроительной деятельности)</a:t>
                      </a:r>
                    </a:p>
                  </a:txBody>
                  <a:tcPr marL="121920" marR="121920">
                    <a:solidFill>
                      <a:schemeClr val="accent3">
                        <a:lumMod val="40000"/>
                        <a:lumOff val="60000"/>
                      </a:schemeClr>
                    </a:solidFill>
                  </a:tcPr>
                </a:tc>
                <a:extLst>
                  <a:ext uri="{0D108BD9-81ED-4DB2-BD59-A6C34878D82A}">
                    <a16:rowId xmlns:a16="http://schemas.microsoft.com/office/drawing/2014/main" xmlns="" val="10003"/>
                  </a:ext>
                </a:extLst>
              </a:tr>
              <a:tr h="553127">
                <a:tc>
                  <a:txBody>
                    <a:bodyPr/>
                    <a:lstStyle/>
                    <a:p>
                      <a:pPr algn="r"/>
                      <a:endParaRPr lang="ru-RU" sz="1400" b="1" dirty="0">
                        <a:latin typeface="Oswald" charset="-52"/>
                        <a:cs typeface="Times New Roman" pitchFamily="18" charset="0"/>
                      </a:endParaRPr>
                    </a:p>
                  </a:txBody>
                  <a:tcPr marL="121920" marR="121920">
                    <a:solidFill>
                      <a:schemeClr val="accent3">
                        <a:lumMod val="20000"/>
                        <a:lumOff val="80000"/>
                      </a:schemeClr>
                    </a:solidFill>
                  </a:tcPr>
                </a:tc>
                <a:tc>
                  <a:txBody>
                    <a:bodyPr/>
                    <a:lstStyle/>
                    <a:p>
                      <a:r>
                        <a:rPr lang="ru-RU" sz="1400" b="0" dirty="0">
                          <a:latin typeface="Oswald" charset="-52"/>
                          <a:cs typeface="Times New Roman" pitchFamily="18" charset="0"/>
                        </a:rPr>
                        <a:t>Инженерные сети и проезды </a:t>
                      </a:r>
                      <a:r>
                        <a:rPr lang="ru-RU" sz="1400" b="0" dirty="0" err="1">
                          <a:latin typeface="Oswald" charset="-52"/>
                          <a:cs typeface="Times New Roman" pitchFamily="18" charset="0"/>
                        </a:rPr>
                        <a:t>мкр</a:t>
                      </a:r>
                      <a:r>
                        <a:rPr lang="ru-RU" sz="1400" b="0" dirty="0">
                          <a:latin typeface="Oswald" charset="-52"/>
                          <a:cs typeface="Times New Roman" pitchFamily="18" charset="0"/>
                        </a:rPr>
                        <a:t>. Солнечный, устройство сетей наружного освещения по ул.9 Мая и Хвойная, инженерные сети по ул. Спокойная, Ул. Южная в городе Урай. Сети газоснабжения</a:t>
                      </a:r>
                    </a:p>
                  </a:txBody>
                  <a:tcPr marL="121920" marR="121920">
                    <a:solidFill>
                      <a:schemeClr val="accent3">
                        <a:lumMod val="20000"/>
                        <a:lumOff val="80000"/>
                      </a:schemeClr>
                    </a:solidFill>
                  </a:tcPr>
                </a:tc>
                <a:extLst>
                  <a:ext uri="{0D108BD9-81ED-4DB2-BD59-A6C34878D82A}">
                    <a16:rowId xmlns:a16="http://schemas.microsoft.com/office/drawing/2014/main" xmlns="" val="10004"/>
                  </a:ext>
                </a:extLst>
              </a:tr>
              <a:tr h="747483">
                <a:tc>
                  <a:txBody>
                    <a:bodyPr/>
                    <a:lstStyle/>
                    <a:p>
                      <a:pPr algn="r"/>
                      <a:endParaRPr lang="ru-RU" sz="1400" b="1" dirty="0">
                        <a:latin typeface="Oswald" charset="-52"/>
                        <a:cs typeface="Times New Roman" pitchFamily="18" charset="0"/>
                      </a:endParaRPr>
                    </a:p>
                  </a:txBody>
                  <a:tcPr marL="121920" marR="121920">
                    <a:solidFill>
                      <a:schemeClr val="bg1">
                        <a:lumMod val="95000"/>
                      </a:schemeClr>
                    </a:solidFill>
                  </a:tcPr>
                </a:tc>
                <a:tc>
                  <a:txBody>
                    <a:bodyPr/>
                    <a:lstStyle/>
                    <a:p>
                      <a:r>
                        <a:rPr lang="ru-RU" sz="1400" b="0" dirty="0">
                          <a:latin typeface="Oswald" charset="-52"/>
                          <a:cs typeface="Times New Roman" pitchFamily="18" charset="0"/>
                        </a:rPr>
                        <a:t>Строительство систем инженерной инфраструктуры в целях обеспечения инженерной подготовки земельных участков для ЖС, работы и мероприятия по землеустройству, подготовке и предоставлению земельных участков </a:t>
                      </a:r>
                    </a:p>
                  </a:txBody>
                  <a:tcPr marL="121920" marR="121920">
                    <a:solidFill>
                      <a:schemeClr val="bg1">
                        <a:lumMod val="95000"/>
                      </a:schemeClr>
                    </a:solidFill>
                  </a:tcPr>
                </a:tc>
                <a:extLst>
                  <a:ext uri="{0D108BD9-81ED-4DB2-BD59-A6C34878D82A}">
                    <a16:rowId xmlns:a16="http://schemas.microsoft.com/office/drawing/2014/main" xmlns="" val="10005"/>
                  </a:ext>
                </a:extLst>
              </a:tr>
            </a:tbl>
          </a:graphicData>
        </a:graphic>
      </p:graphicFrame>
      <p:sp>
        <p:nvSpPr>
          <p:cNvPr id="8" name="Прямоугольник 7"/>
          <p:cNvSpPr/>
          <p:nvPr/>
        </p:nvSpPr>
        <p:spPr>
          <a:xfrm>
            <a:off x="4419600" y="764704"/>
            <a:ext cx="6705600" cy="1815882"/>
          </a:xfrm>
          <a:prstGeom prst="rect">
            <a:avLst/>
          </a:prstGeom>
        </p:spPr>
        <p:txBody>
          <a:bodyPr wrap="square">
            <a:spAutoFit/>
          </a:bodyPr>
          <a:lstStyle/>
          <a:p>
            <a:r>
              <a:rPr lang="ru-RU" sz="1400" u="sng" dirty="0">
                <a:latin typeface="Oswald" charset="-52"/>
              </a:rPr>
              <a:t>Цель:</a:t>
            </a:r>
            <a:r>
              <a:rPr lang="ru-RU" sz="1400" dirty="0">
                <a:latin typeface="Oswald" charset="-52"/>
              </a:rPr>
              <a:t> создание условий для устойчивого развития территорий города, рационального использования природных ресурсов на основе документов </a:t>
            </a:r>
            <a:r>
              <a:rPr lang="ru-RU" sz="1400" dirty="0" err="1">
                <a:latin typeface="Oswald" charset="-52"/>
              </a:rPr>
              <a:t>градорегулирования</a:t>
            </a:r>
            <a:r>
              <a:rPr lang="ru-RU" sz="1400" dirty="0">
                <a:latin typeface="Oswald" charset="-52"/>
              </a:rPr>
              <a:t>, способствующих дальнейшему развитию жилищной, инженерной, транспортной и социальной инфраструктур города, с учетом интересов граждан, организаций и предпринимателей по созданию благоприятных условий жизнедеятельности; вовлечение в оборот земель, находящихся в муниципальной собственности; мониторинг и обновление электронной базы градостроительных данных, обеспечение информационного и электронного взаимодействия; содействие развитию жилищного строительства</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9570" name="AutoShape 2" descr="Инженерно-геодезическое сопровождение строительства - АО «СахалинТИСИЗ» -  Комплекс услуг в сфере инженерных изысканий"/>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9574" name="Picture 6" descr="Инженерно-геодезическое сопровождение строительства - АО «СахалинТИСИЗ» -  Комплекс услуг в сфере инженерных изысканий"/>
          <p:cNvPicPr>
            <a:picLocks noChangeAspect="1" noChangeArrowheads="1"/>
          </p:cNvPicPr>
          <p:nvPr/>
        </p:nvPicPr>
        <p:blipFill>
          <a:blip r:embed="rId3" cstate="print"/>
          <a:srcRect/>
          <a:stretch>
            <a:fillRect/>
          </a:stretch>
        </p:blipFill>
        <p:spPr bwMode="auto">
          <a:xfrm>
            <a:off x="143339" y="0"/>
            <a:ext cx="618661" cy="617220"/>
          </a:xfrm>
          <a:prstGeom prst="rect">
            <a:avLst/>
          </a:prstGeom>
          <a:noFill/>
        </p:spPr>
      </p:pic>
      <p:pic>
        <p:nvPicPr>
          <p:cNvPr id="15"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210800" cy="762000"/>
          </a:xfrm>
          <a:prstGeom prst="rect">
            <a:avLst/>
          </a:prstGeom>
          <a:noFill/>
        </p:spPr>
      </p:pic>
      <p:sp>
        <p:nvSpPr>
          <p:cNvPr id="16" name="Прямоугольник 15"/>
          <p:cNvSpPr/>
          <p:nvPr/>
        </p:nvSpPr>
        <p:spPr>
          <a:xfrm>
            <a:off x="1066800" y="76200"/>
            <a:ext cx="8915400" cy="646331"/>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«Обеспечение градостроительной деятельности на территории города Урай» на  2018-2030 годы</a:t>
            </a: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9350" y="1412776"/>
            <a:ext cx="1632181" cy="3077766"/>
          </a:xfrm>
          <a:prstGeom prst="rect">
            <a:avLst/>
          </a:prstGeom>
        </p:spPr>
        <p:txBody>
          <a:bodyPr wrap="square">
            <a:spAutoFit/>
          </a:bodyPr>
          <a:lstStyle/>
          <a:p>
            <a:pPr lvl="0" algn="ctr" fontAlgn="b"/>
            <a:r>
              <a:rPr lang="ru-RU" sz="1400" dirty="0">
                <a:solidFill>
                  <a:srgbClr val="000000"/>
                </a:solidFill>
                <a:latin typeface="Oswald" charset="-52"/>
                <a:cs typeface="Times New Roman" panose="02020603050405020304" pitchFamily="18" charset="0"/>
              </a:rPr>
              <a:t>  </a:t>
            </a:r>
            <a:r>
              <a:rPr lang="ru-RU" sz="1400" dirty="0">
                <a:latin typeface="Oswald" charset="-52"/>
              </a:rPr>
              <a:t>Доля территорий муниципального образования с утвержденными документами территориального планирования и градостроительного зонирования, отвечающие установленным требованиям  </a:t>
            </a:r>
            <a:r>
              <a:rPr lang="ru-RU" sz="1400" dirty="0">
                <a:solidFill>
                  <a:srgbClr val="000000"/>
                </a:solidFill>
                <a:latin typeface="Oswald" charset="-52"/>
                <a:cs typeface="Arial" pitchFamily="34" charset="0"/>
              </a:rPr>
              <a:t> – </a:t>
            </a:r>
            <a:r>
              <a:rPr lang="ru-RU" sz="1400" b="1" dirty="0">
                <a:solidFill>
                  <a:srgbClr val="000000"/>
                </a:solidFill>
                <a:latin typeface="Oswald" charset="-52"/>
                <a:cs typeface="Arial" pitchFamily="34" charset="0"/>
              </a:rPr>
              <a:t>100%</a:t>
            </a:r>
          </a:p>
          <a:p>
            <a:pPr lvl="0" algn="ctr" fontAlgn="b"/>
            <a:r>
              <a:rPr lang="ru-RU" sz="1200" dirty="0">
                <a:solidFill>
                  <a:srgbClr val="000000"/>
                </a:solidFill>
                <a:latin typeface="Arial" pitchFamily="34" charset="0"/>
                <a:cs typeface="Arial" pitchFamily="34" charset="0"/>
              </a:rPr>
              <a:t>  </a:t>
            </a:r>
          </a:p>
        </p:txBody>
      </p:sp>
      <p:sp>
        <p:nvSpPr>
          <p:cNvPr id="9" name="Прямоугольник 8"/>
          <p:cNvSpPr/>
          <p:nvPr/>
        </p:nvSpPr>
        <p:spPr>
          <a:xfrm>
            <a:off x="1066801" y="980728"/>
            <a:ext cx="9829800" cy="369332"/>
          </a:xfrm>
          <a:prstGeom prst="rect">
            <a:avLst/>
          </a:prstGeom>
          <a:solidFill>
            <a:schemeClr val="accent3">
              <a:lumMod val="60000"/>
              <a:lumOff val="40000"/>
            </a:schemeClr>
          </a:solidFill>
        </p:spPr>
        <p:txBody>
          <a:bodyPr wrap="square">
            <a:spAutoFit/>
          </a:bodyPr>
          <a:lstStyle/>
          <a:p>
            <a:pPr algn="ctr"/>
            <a:r>
              <a:rPr lang="ru-RU" b="1" dirty="0">
                <a:latin typeface="Oswald" charset="-52"/>
                <a:cs typeface="Arial" pitchFamily="34" charset="0"/>
              </a:rPr>
              <a:t>Основные показатели результативности программы за 2022 год:</a:t>
            </a:r>
            <a:endParaRPr lang="ru-RU" dirty="0">
              <a:latin typeface="Oswald" charset="-52"/>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43339" y="3789042"/>
            <a:ext cx="2304256"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775520" y="1412777"/>
            <a:ext cx="1728192" cy="2677656"/>
          </a:xfrm>
          <a:prstGeom prst="rect">
            <a:avLst/>
          </a:prstGeom>
        </p:spPr>
        <p:txBody>
          <a:bodyPr wrap="square">
            <a:spAutoFit/>
          </a:bodyPr>
          <a:lstStyle/>
          <a:p>
            <a:pPr lvl="0" algn="ctr" fontAlgn="b"/>
            <a:r>
              <a:rPr lang="ru-RU" sz="1400" dirty="0">
                <a:solidFill>
                  <a:srgbClr val="000000"/>
                </a:solidFill>
                <a:latin typeface="Oswald" charset="-52"/>
                <a:cs typeface="Arial" pitchFamily="34" charset="0"/>
              </a:rPr>
              <a:t> </a:t>
            </a:r>
            <a:r>
              <a:rPr lang="ru-RU" sz="1400" dirty="0">
                <a:latin typeface="Oswald" charset="-52"/>
              </a:rPr>
              <a:t>Удельный вес территории, на которую проведен комплекс планировочных работ или проведение данных работ не требуется, от общей площади в границах населенного пункта </a:t>
            </a:r>
            <a:r>
              <a:rPr lang="ru-RU" sz="1400" dirty="0">
                <a:solidFill>
                  <a:srgbClr val="000000"/>
                </a:solidFill>
                <a:latin typeface="Oswald" charset="-52"/>
                <a:cs typeface="Arial" pitchFamily="34" charset="0"/>
              </a:rPr>
              <a:t> – </a:t>
            </a:r>
            <a:r>
              <a:rPr lang="ru-RU" sz="1400" b="1" dirty="0">
                <a:solidFill>
                  <a:srgbClr val="000000"/>
                </a:solidFill>
                <a:latin typeface="Oswald" charset="-52"/>
                <a:cs typeface="Arial" pitchFamily="34" charset="0"/>
              </a:rPr>
              <a:t>91,9%</a:t>
            </a:r>
          </a:p>
          <a:p>
            <a:pPr lvl="0" algn="ctr" fontAlgn="b"/>
            <a:r>
              <a:rPr lang="ru-RU" sz="1400" dirty="0">
                <a:solidFill>
                  <a:srgbClr val="000000"/>
                </a:solidFill>
                <a:latin typeface="Arial" pitchFamily="34" charset="0"/>
                <a:cs typeface="Arial" pitchFamily="34" charset="0"/>
              </a:rPr>
              <a:t>  </a:t>
            </a:r>
          </a:p>
        </p:txBody>
      </p:sp>
      <p:sp>
        <p:nvSpPr>
          <p:cNvPr id="25" name="Прямоугольник 24"/>
          <p:cNvSpPr/>
          <p:nvPr/>
        </p:nvSpPr>
        <p:spPr>
          <a:xfrm>
            <a:off x="7824192" y="1412776"/>
            <a:ext cx="1632181" cy="2246769"/>
          </a:xfrm>
          <a:prstGeom prst="rect">
            <a:avLst/>
          </a:prstGeom>
        </p:spPr>
        <p:txBody>
          <a:bodyPr wrap="square">
            <a:spAutoFit/>
          </a:bodyPr>
          <a:lstStyle/>
          <a:p>
            <a:pPr lvl="0" algn="ctr" fontAlgn="b"/>
            <a:r>
              <a:rPr lang="ru-RU" sz="1400" dirty="0">
                <a:latin typeface="Oswald" charset="-52"/>
              </a:rPr>
              <a:t>Доля многоквартирных домов, расположенных на земельных участках, в отношении которых осуществлен государственный кадастровый учет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99,7%</a:t>
            </a:r>
            <a:endParaRPr lang="ru-RU" sz="1400" dirty="0">
              <a:solidFill>
                <a:srgbClr val="000000"/>
              </a:solidFill>
              <a:latin typeface="Oswald" charset="-52"/>
              <a:cs typeface="Arial" pitchFamily="34" charset="0"/>
            </a:endParaRPr>
          </a:p>
        </p:txBody>
      </p:sp>
      <p:sp>
        <p:nvSpPr>
          <p:cNvPr id="28" name="Прямоугольник 27"/>
          <p:cNvSpPr/>
          <p:nvPr/>
        </p:nvSpPr>
        <p:spPr>
          <a:xfrm>
            <a:off x="9360363" y="1412776"/>
            <a:ext cx="1632181" cy="2646878"/>
          </a:xfrm>
          <a:prstGeom prst="rect">
            <a:avLst/>
          </a:prstGeom>
        </p:spPr>
        <p:txBody>
          <a:bodyPr wrap="square">
            <a:spAutoFit/>
          </a:bodyPr>
          <a:lstStyle/>
          <a:p>
            <a:pPr algn="ctr" fontAlgn="b"/>
            <a:r>
              <a:rPr lang="ru-RU" sz="1400" dirty="0">
                <a:latin typeface="Oswald" charset="-52"/>
              </a:rPr>
              <a:t>Протяженность вновь построенных систем инженерной инфраструктуры в целях обеспечения инженерной подготовки земельных участков для жилищного строительства</a:t>
            </a:r>
            <a:r>
              <a:rPr lang="ru-RU" sz="1400" dirty="0">
                <a:solidFill>
                  <a:srgbClr val="000000"/>
                </a:solidFill>
                <a:latin typeface="Oswald" charset="-52"/>
                <a:cs typeface="Arial" pitchFamily="34" charset="0"/>
              </a:rPr>
              <a:t> – </a:t>
            </a:r>
            <a:r>
              <a:rPr lang="ru-RU" sz="1400" b="1" dirty="0">
                <a:solidFill>
                  <a:srgbClr val="000000"/>
                </a:solidFill>
                <a:latin typeface="Oswald" charset="-52"/>
                <a:cs typeface="Arial" pitchFamily="34" charset="0"/>
              </a:rPr>
              <a:t>4,82 км</a:t>
            </a:r>
          </a:p>
          <a:p>
            <a:pPr lvl="0" algn="ctr" fontAlgn="b"/>
            <a:r>
              <a:rPr lang="ru-RU" sz="1200" dirty="0">
                <a:solidFill>
                  <a:srgbClr val="000000"/>
                </a:solidFill>
                <a:latin typeface="Arial" pitchFamily="34" charset="0"/>
                <a:cs typeface="Arial" pitchFamily="34" charset="0"/>
              </a:rPr>
              <a:t>  </a:t>
            </a:r>
          </a:p>
        </p:txBody>
      </p:sp>
      <p:sp>
        <p:nvSpPr>
          <p:cNvPr id="17" name="Прямоугольник 16"/>
          <p:cNvSpPr/>
          <p:nvPr/>
        </p:nvSpPr>
        <p:spPr>
          <a:xfrm>
            <a:off x="4943872" y="1412776"/>
            <a:ext cx="1632181" cy="2246769"/>
          </a:xfrm>
          <a:prstGeom prst="rect">
            <a:avLst/>
          </a:prstGeom>
        </p:spPr>
        <p:txBody>
          <a:bodyPr wrap="square">
            <a:spAutoFit/>
          </a:bodyPr>
          <a:lstStyle/>
          <a:p>
            <a:pPr algn="ctr" fontAlgn="b"/>
            <a:r>
              <a:rPr lang="ru-RU" sz="1400" dirty="0">
                <a:latin typeface="Oswald" charset="-52"/>
              </a:rPr>
              <a:t>Количество предоставленных земельных участков в аренду, собственность, постоянное (бессрочное) пользование </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2236 </a:t>
            </a:r>
            <a:r>
              <a:rPr lang="ru-RU" sz="1400" b="1" dirty="0" err="1">
                <a:solidFill>
                  <a:srgbClr val="000000"/>
                </a:solidFill>
                <a:latin typeface="Oswald" charset="-52"/>
                <a:cs typeface="Arial" pitchFamily="34" charset="0"/>
              </a:rPr>
              <a:t>уч</a:t>
            </a:r>
            <a:r>
              <a:rPr lang="ru-RU" sz="1400" b="1" dirty="0">
                <a:solidFill>
                  <a:srgbClr val="000000"/>
                </a:solidFill>
                <a:latin typeface="Oswald" charset="-52"/>
                <a:cs typeface="Arial" pitchFamily="34" charset="0"/>
              </a:rPr>
              <a:t>.</a:t>
            </a:r>
          </a:p>
          <a:p>
            <a:pPr lvl="0" algn="ctr" fontAlgn="b"/>
            <a:r>
              <a:rPr lang="ru-RU" sz="1400" dirty="0">
                <a:solidFill>
                  <a:srgbClr val="000000"/>
                </a:solidFill>
                <a:latin typeface="Oswald" charset="-52"/>
                <a:cs typeface="Arial" pitchFamily="34" charset="0"/>
              </a:rPr>
              <a:t>  </a:t>
            </a:r>
          </a:p>
        </p:txBody>
      </p:sp>
      <p:sp>
        <p:nvSpPr>
          <p:cNvPr id="21" name="Прямоугольник 20"/>
          <p:cNvSpPr/>
          <p:nvPr/>
        </p:nvSpPr>
        <p:spPr>
          <a:xfrm>
            <a:off x="3407702" y="1412777"/>
            <a:ext cx="1632181" cy="3323987"/>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400" dirty="0">
                <a:latin typeface="Oswald" charset="-52"/>
              </a:rPr>
              <a:t>Количество земельных участков, поставленных на государственный кадастровый учет (в том числе под многоквартирные жилые дома), для проведения торгов, для предоставления гражданам льготной категории, под муниципальное имущество</a:t>
            </a:r>
            <a:r>
              <a:rPr lang="ru-RU" sz="1400" dirty="0">
                <a:solidFill>
                  <a:srgbClr val="000000"/>
                </a:solidFill>
                <a:latin typeface="Oswald" charset="-52"/>
                <a:cs typeface="Arial" pitchFamily="34" charset="0"/>
              </a:rPr>
              <a:t> – </a:t>
            </a:r>
            <a:r>
              <a:rPr lang="ru-RU" sz="1400" b="1" dirty="0">
                <a:solidFill>
                  <a:srgbClr val="000000"/>
                </a:solidFill>
                <a:latin typeface="Oswald" charset="-52"/>
                <a:cs typeface="Arial" pitchFamily="34" charset="0"/>
              </a:rPr>
              <a:t>514 </a:t>
            </a:r>
            <a:r>
              <a:rPr lang="ru-RU" sz="1400" b="1" dirty="0" err="1">
                <a:solidFill>
                  <a:srgbClr val="000000"/>
                </a:solidFill>
                <a:latin typeface="Oswald" charset="-52"/>
                <a:cs typeface="Arial" pitchFamily="34" charset="0"/>
              </a:rPr>
              <a:t>уч</a:t>
            </a:r>
            <a:r>
              <a:rPr lang="ru-RU" sz="1400" b="1" dirty="0">
                <a:solidFill>
                  <a:srgbClr val="000000"/>
                </a:solidFill>
                <a:latin typeface="Oswald" charset="-52"/>
                <a:cs typeface="Arial" pitchFamily="34" charset="0"/>
              </a:rPr>
              <a:t>.</a:t>
            </a:r>
          </a:p>
          <a:p>
            <a:pPr lvl="0" algn="ctr" fontAlgn="b"/>
            <a:r>
              <a:rPr lang="ru-RU" sz="1400" dirty="0">
                <a:solidFill>
                  <a:srgbClr val="000000"/>
                </a:solidFill>
                <a:latin typeface="Oswald" charset="-52"/>
                <a:cs typeface="Arial" pitchFamily="34" charset="0"/>
              </a:rPr>
              <a:t>  </a:t>
            </a:r>
          </a:p>
        </p:txBody>
      </p:sp>
      <p:sp>
        <p:nvSpPr>
          <p:cNvPr id="14" name="Прямоугольник 13"/>
          <p:cNvSpPr/>
          <p:nvPr/>
        </p:nvSpPr>
        <p:spPr>
          <a:xfrm>
            <a:off x="6480043" y="1412776"/>
            <a:ext cx="1440160" cy="2462213"/>
          </a:xfrm>
          <a:prstGeom prst="rect">
            <a:avLst/>
          </a:prstGeom>
        </p:spPr>
        <p:txBody>
          <a:bodyPr wrap="square">
            <a:spAutoFit/>
          </a:bodyPr>
          <a:lstStyle/>
          <a:p>
            <a:pPr algn="ctr" fontAlgn="b"/>
            <a:r>
              <a:rPr lang="ru-RU" sz="1400" dirty="0">
                <a:latin typeface="Oswald" charset="-52"/>
              </a:rPr>
              <a:t>Площадь земельных участков, предоставленных для строительства, в расчете на 10 тыс. человек населения – всего – </a:t>
            </a:r>
            <a:r>
              <a:rPr lang="ru-RU" sz="1400" b="1" dirty="0">
                <a:solidFill>
                  <a:srgbClr val="000000"/>
                </a:solidFill>
                <a:latin typeface="Oswald" charset="-52"/>
                <a:cs typeface="Arial" pitchFamily="34" charset="0"/>
              </a:rPr>
              <a:t>3,46 га</a:t>
            </a:r>
          </a:p>
          <a:p>
            <a:pPr lvl="0" algn="ctr" fontAlgn="b"/>
            <a:r>
              <a:rPr lang="ru-RU" sz="1400" dirty="0">
                <a:solidFill>
                  <a:srgbClr val="000000"/>
                </a:solidFill>
                <a:latin typeface="Arial" pitchFamily="34" charset="0"/>
                <a:cs typeface="Arial" pitchFamily="34" charset="0"/>
              </a:rPr>
              <a:t>  </a:t>
            </a:r>
          </a:p>
        </p:txBody>
      </p:sp>
      <p:pic>
        <p:nvPicPr>
          <p:cNvPr id="18" name="Picture 6" descr="Инженерно-геодезическое сопровождение строительства - АО «СахалинТИСИЗ» -  Комплекс услуг в сфере инженерных изысканий"/>
          <p:cNvPicPr>
            <a:picLocks noChangeAspect="1" noChangeArrowheads="1"/>
          </p:cNvPicPr>
          <p:nvPr/>
        </p:nvPicPr>
        <p:blipFill>
          <a:blip r:embed="rId3" cstate="print"/>
          <a:srcRect/>
          <a:stretch>
            <a:fillRect/>
          </a:stretch>
        </p:blipFill>
        <p:spPr bwMode="auto">
          <a:xfrm>
            <a:off x="239349" y="116632"/>
            <a:ext cx="675051" cy="617220"/>
          </a:xfrm>
          <a:prstGeom prst="rect">
            <a:avLst/>
          </a:prstGeom>
          <a:noFill/>
        </p:spPr>
      </p:pic>
      <p:sp>
        <p:nvSpPr>
          <p:cNvPr id="20" name="Прямоугольник 19"/>
          <p:cNvSpPr/>
          <p:nvPr/>
        </p:nvSpPr>
        <p:spPr>
          <a:xfrm>
            <a:off x="10896533" y="1412777"/>
            <a:ext cx="1152128" cy="2246769"/>
          </a:xfrm>
          <a:prstGeom prst="rect">
            <a:avLst/>
          </a:prstGeom>
        </p:spPr>
        <p:txBody>
          <a:bodyPr wrap="square">
            <a:spAutoFit/>
          </a:bodyPr>
          <a:lstStyle/>
          <a:p>
            <a:pPr lvl="0" algn="ctr" fontAlgn="b"/>
            <a:r>
              <a:rPr lang="ru-RU" sz="1400" dirty="0">
                <a:solidFill>
                  <a:srgbClr val="000000"/>
                </a:solidFill>
                <a:latin typeface="Oswald" charset="-52"/>
                <a:cs typeface="Arial" pitchFamily="34" charset="0"/>
              </a:rPr>
              <a:t> </a:t>
            </a:r>
            <a:r>
              <a:rPr lang="ru-RU" sz="1400" dirty="0">
                <a:latin typeface="Oswald" charset="-52"/>
              </a:rPr>
              <a:t>Общая площадь жилых помещений, приходящаяся в среднем на одного  жителя</a:t>
            </a:r>
            <a:r>
              <a:rPr lang="ru-RU" sz="1400" dirty="0">
                <a:solidFill>
                  <a:srgbClr val="000000"/>
                </a:solidFill>
                <a:latin typeface="Oswald" charset="-52"/>
                <a:cs typeface="Arial" pitchFamily="34" charset="0"/>
              </a:rPr>
              <a:t>– </a:t>
            </a:r>
            <a:r>
              <a:rPr lang="ru-RU" sz="1400" b="1" dirty="0">
                <a:solidFill>
                  <a:srgbClr val="000000"/>
                </a:solidFill>
                <a:latin typeface="Oswald" charset="-52"/>
                <a:cs typeface="Arial" pitchFamily="34" charset="0"/>
              </a:rPr>
              <a:t>23,6 м2</a:t>
            </a:r>
          </a:p>
          <a:p>
            <a:pPr lvl="0" algn="ctr" fontAlgn="b"/>
            <a:r>
              <a:rPr lang="ru-RU" sz="1400" dirty="0">
                <a:solidFill>
                  <a:srgbClr val="000000"/>
                </a:solidFill>
                <a:latin typeface="Arial" pitchFamily="34" charset="0"/>
                <a:cs typeface="Arial" pitchFamily="34" charset="0"/>
              </a:rPr>
              <a:t>  </a:t>
            </a:r>
          </a:p>
        </p:txBody>
      </p:sp>
      <p:pic>
        <p:nvPicPr>
          <p:cNvPr id="16"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10058400" cy="762000"/>
          </a:xfrm>
          <a:prstGeom prst="rect">
            <a:avLst/>
          </a:prstGeom>
          <a:noFill/>
        </p:spPr>
      </p:pic>
      <p:sp>
        <p:nvSpPr>
          <p:cNvPr id="19" name="Прямоугольник 18"/>
          <p:cNvSpPr/>
          <p:nvPr/>
        </p:nvSpPr>
        <p:spPr>
          <a:xfrm>
            <a:off x="1066800" y="76200"/>
            <a:ext cx="9829800" cy="646331"/>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«Обеспечение градостроительной деятельности на территории города Урай» </a:t>
            </a:r>
          </a:p>
          <a:p>
            <a:pPr fontAlgn="b"/>
            <a:r>
              <a:rPr lang="ru-RU" dirty="0">
                <a:solidFill>
                  <a:schemeClr val="bg1"/>
                </a:solidFill>
                <a:latin typeface="Oswald" charset="-52"/>
                <a:cs typeface="Times New Roman" panose="02020603050405020304" pitchFamily="18" charset="0"/>
              </a:rPr>
              <a:t>на  2018-2030 годы</a:t>
            </a: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66800" y="3352800"/>
            <a:ext cx="9372600" cy="3046988"/>
          </a:xfrm>
          <a:prstGeom prst="rect">
            <a:avLst/>
          </a:prstGeom>
        </p:spPr>
        <p:txBody>
          <a:bodyPr wrap="square">
            <a:spAutoFit/>
          </a:bodyPr>
          <a:lstStyle/>
          <a:p>
            <a:pPr lvl="0" fontAlgn="b">
              <a:buFont typeface="Wingdings" pitchFamily="2" charset="2"/>
              <a:buChar char="v"/>
            </a:pPr>
            <a:r>
              <a:rPr lang="ru-RU" sz="1600" dirty="0">
                <a:solidFill>
                  <a:srgbClr val="000000"/>
                </a:solidFill>
                <a:latin typeface="Times New Roman" panose="02020603050405020304" pitchFamily="18" charset="0"/>
                <a:cs typeface="Times New Roman" panose="02020603050405020304" pitchFamily="18" charset="0"/>
              </a:rPr>
              <a:t>  </a:t>
            </a:r>
            <a:r>
              <a:rPr lang="ru-RU" sz="1600" dirty="0">
                <a:solidFill>
                  <a:srgbClr val="000000"/>
                </a:solidFill>
                <a:latin typeface="Oswald" charset="-52"/>
                <a:cs typeface="Times New Roman" panose="02020603050405020304" pitchFamily="18" charset="0"/>
              </a:rPr>
              <a:t>Исполнение плана по налоговым и неналоговым доходам, утвержденного решением Думы города Урай о бюджете городского округа город Урай на очередной финансовый год и плановый период – </a:t>
            </a:r>
            <a:r>
              <a:rPr lang="ru-RU" sz="1600" b="1" dirty="0">
                <a:solidFill>
                  <a:srgbClr val="000000"/>
                </a:solidFill>
                <a:latin typeface="Oswald" charset="-52"/>
                <a:cs typeface="Times New Roman" pitchFamily="18" charset="0"/>
              </a:rPr>
              <a:t>103,8%</a:t>
            </a:r>
          </a:p>
          <a:p>
            <a:pPr lvl="0" fontAlgn="b"/>
            <a:endParaRPr lang="ru-RU" sz="1600" dirty="0">
              <a:solidFill>
                <a:srgbClr val="000000"/>
              </a:solidFill>
              <a:latin typeface="Oswald" charset="-52"/>
              <a:cs typeface="Times New Roman" pitchFamily="18" charset="0"/>
            </a:endParaRPr>
          </a:p>
          <a:p>
            <a:pPr lvl="0" fontAlgn="b">
              <a:buFont typeface="Wingdings" pitchFamily="2" charset="2"/>
              <a:buChar char="v"/>
            </a:pPr>
            <a:r>
              <a:rPr lang="ru-RU" sz="1600" dirty="0">
                <a:solidFill>
                  <a:srgbClr val="000000"/>
                </a:solidFill>
                <a:latin typeface="Oswald" charset="-52"/>
                <a:cs typeface="Times New Roman" pitchFamily="18" charset="0"/>
              </a:rPr>
              <a:t>  Исполнение расходных обязательств городского округа за отчетный финансовый год от бюджетных ассигнований, утвержденных решением о бюджете города Урай – </a:t>
            </a:r>
            <a:r>
              <a:rPr lang="ru-RU" sz="1600" b="1" dirty="0">
                <a:solidFill>
                  <a:srgbClr val="000000"/>
                </a:solidFill>
                <a:latin typeface="Oswald" charset="-52"/>
                <a:cs typeface="Times New Roman" pitchFamily="18" charset="0"/>
              </a:rPr>
              <a:t>92,3%</a:t>
            </a:r>
          </a:p>
          <a:p>
            <a:pPr lvl="0" fontAlgn="b"/>
            <a:endParaRPr lang="ru-RU" sz="1600" dirty="0">
              <a:solidFill>
                <a:srgbClr val="000000"/>
              </a:solidFill>
              <a:latin typeface="Oswald" charset="-52"/>
              <a:cs typeface="Times New Roman" pitchFamily="18" charset="0"/>
            </a:endParaRPr>
          </a:p>
          <a:p>
            <a:pPr lvl="0" fontAlgn="b">
              <a:buFont typeface="Wingdings" pitchFamily="2" charset="2"/>
              <a:buChar char="v"/>
            </a:pPr>
            <a:r>
              <a:rPr lang="ru-RU" sz="1600" dirty="0">
                <a:solidFill>
                  <a:srgbClr val="000000"/>
                </a:solidFill>
                <a:latin typeface="Oswald" charset="-52"/>
                <a:cs typeface="Times New Roman" pitchFamily="18" charset="0"/>
              </a:rPr>
              <a:t>  Доля налоговых и неналоговых доходов местного бюджета (за исключением поступлений налоговых доходов по дополнительным нормативам отчислений) в общем объеме собственных доходов бюджета муниципального образования (без учета субвенций) – </a:t>
            </a:r>
            <a:r>
              <a:rPr lang="ru-RU" sz="1600" b="1" dirty="0">
                <a:solidFill>
                  <a:srgbClr val="000000"/>
                </a:solidFill>
                <a:latin typeface="Oswald" charset="-52"/>
                <a:cs typeface="Times New Roman" pitchFamily="18" charset="0"/>
              </a:rPr>
              <a:t>26,3%</a:t>
            </a:r>
          </a:p>
          <a:p>
            <a:pPr lvl="0" fontAlgn="b"/>
            <a:endParaRPr lang="ru-RU" sz="1600" b="1" dirty="0">
              <a:solidFill>
                <a:srgbClr val="000000"/>
              </a:solidFill>
              <a:latin typeface="Oswald" charset="-52"/>
              <a:cs typeface="Times New Roman" pitchFamily="18" charset="0"/>
            </a:endParaRPr>
          </a:p>
          <a:p>
            <a:pPr lvl="0" fontAlgn="b">
              <a:buFont typeface="Wingdings" pitchFamily="2" charset="2"/>
              <a:buChar char="v"/>
            </a:pPr>
            <a:r>
              <a:rPr lang="ru-RU" sz="1600" dirty="0">
                <a:solidFill>
                  <a:srgbClr val="000000"/>
                </a:solidFill>
                <a:latin typeface="Oswald" charset="-52"/>
                <a:cs typeface="Times New Roman" pitchFamily="18" charset="0"/>
              </a:rPr>
              <a:t>  Отношение объема муниципального долга к общему объему доходов бюджета городского округа (без учета объемов безвозмездных поступлений) – </a:t>
            </a:r>
            <a:r>
              <a:rPr lang="ru-RU" sz="1600" b="1" dirty="0">
                <a:solidFill>
                  <a:srgbClr val="000000"/>
                </a:solidFill>
                <a:latin typeface="Oswald" charset="-52"/>
                <a:cs typeface="Times New Roman" pitchFamily="18" charset="0"/>
              </a:rPr>
              <a:t>0%</a:t>
            </a:r>
          </a:p>
        </p:txBody>
      </p:sp>
      <p:sp>
        <p:nvSpPr>
          <p:cNvPr id="6" name="Прямоугольник 5"/>
          <p:cNvSpPr/>
          <p:nvPr/>
        </p:nvSpPr>
        <p:spPr>
          <a:xfrm>
            <a:off x="1066800" y="838200"/>
            <a:ext cx="5221222" cy="584775"/>
          </a:xfrm>
          <a:prstGeom prst="rect">
            <a:avLst/>
          </a:prstGeom>
        </p:spPr>
        <p:txBody>
          <a:bodyPr wrap="square">
            <a:spAutoFit/>
          </a:bodyPr>
          <a:lstStyle/>
          <a:p>
            <a:r>
              <a:rPr lang="ru-RU" sz="1600" u="sng" dirty="0">
                <a:latin typeface="Oswald" charset="-52"/>
                <a:cs typeface="Arial" pitchFamily="34" charset="0"/>
              </a:rPr>
              <a:t>Ответственный исполнитель</a:t>
            </a:r>
            <a:r>
              <a:rPr lang="ru-RU" sz="1600" dirty="0">
                <a:latin typeface="Oswald" charset="-52"/>
                <a:cs typeface="Arial" pitchFamily="34" charset="0"/>
              </a:rPr>
              <a:t>  – </a:t>
            </a:r>
          </a:p>
          <a:p>
            <a:r>
              <a:rPr lang="ru-RU" sz="1600" dirty="0">
                <a:latin typeface="Oswald" charset="-52"/>
                <a:cs typeface="Arial" pitchFamily="34" charset="0"/>
              </a:rPr>
              <a:t> Комитет по финансам администрации города Урай</a:t>
            </a:r>
          </a:p>
        </p:txBody>
      </p:sp>
      <p:graphicFrame>
        <p:nvGraphicFramePr>
          <p:cNvPr id="7" name="Таблица 6"/>
          <p:cNvGraphicFramePr>
            <a:graphicFrameLocks noGrp="1"/>
          </p:cNvGraphicFramePr>
          <p:nvPr/>
        </p:nvGraphicFramePr>
        <p:xfrm>
          <a:off x="1066799" y="1916832"/>
          <a:ext cx="9372601" cy="648072"/>
        </p:xfrm>
        <a:graphic>
          <a:graphicData uri="http://schemas.openxmlformats.org/drawingml/2006/table">
            <a:tbl>
              <a:tblPr firstRow="1" bandRow="1">
                <a:tableStyleId>{5C22544A-7EE6-4342-B048-85BDC9FD1C3A}</a:tableStyleId>
              </a:tblPr>
              <a:tblGrid>
                <a:gridCol w="9372601">
                  <a:extLst>
                    <a:ext uri="{9D8B030D-6E8A-4147-A177-3AD203B41FA5}">
                      <a16:colId xmlns:a16="http://schemas.microsoft.com/office/drawing/2014/main" xmlns="" val="20000"/>
                    </a:ext>
                  </a:extLst>
                </a:gridCol>
              </a:tblGrid>
              <a:tr h="6480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0" dirty="0">
                          <a:solidFill>
                            <a:srgbClr val="000000"/>
                          </a:solidFill>
                          <a:latin typeface="Oswald"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0" dirty="0">
                          <a:solidFill>
                            <a:srgbClr val="000000"/>
                          </a:solidFill>
                          <a:latin typeface="Oswald" charset="-52"/>
                          <a:cs typeface="Times New Roman" pitchFamily="18" charset="0"/>
                        </a:rPr>
                        <a:t>32 205,6 тыс.рублей, </a:t>
                      </a:r>
                      <a:r>
                        <a:rPr lang="ru-RU" sz="1400" b="0" dirty="0">
                          <a:solidFill>
                            <a:srgbClr val="000000"/>
                          </a:solidFill>
                          <a:latin typeface="Oswald" charset="-52"/>
                          <a:cs typeface="Times New Roman" pitchFamily="18" charset="0"/>
                        </a:rPr>
                        <a:t>в том числе:</a:t>
                      </a:r>
                      <a:endParaRPr lang="ru-RU" dirty="0">
                        <a:latin typeface="Times New Roman" pitchFamily="18" charset="0"/>
                        <a:cs typeface="Times New Roman" pitchFamily="18" charset="0"/>
                      </a:endParaRPr>
                    </a:p>
                  </a:txBody>
                  <a:tcPr marL="121920" marR="121920">
                    <a:solidFill>
                      <a:schemeClr val="accent3">
                        <a:lumMod val="60000"/>
                        <a:lumOff val="40000"/>
                      </a:schemeClr>
                    </a:solidFill>
                  </a:tcPr>
                </a:tc>
                <a:extLst>
                  <a:ext uri="{0D108BD9-81ED-4DB2-BD59-A6C34878D82A}">
                    <a16:rowId xmlns:a16="http://schemas.microsoft.com/office/drawing/2014/main" xmlns="" val="10000"/>
                  </a:ext>
                </a:extLst>
              </a:tr>
            </a:tbl>
          </a:graphicData>
        </a:graphic>
      </p:graphicFrame>
      <p:sp>
        <p:nvSpPr>
          <p:cNvPr id="8" name="Прямоугольник 7"/>
          <p:cNvSpPr/>
          <p:nvPr/>
        </p:nvSpPr>
        <p:spPr>
          <a:xfrm>
            <a:off x="6172200" y="838200"/>
            <a:ext cx="4343400" cy="830997"/>
          </a:xfrm>
          <a:prstGeom prst="rect">
            <a:avLst/>
          </a:prstGeom>
        </p:spPr>
        <p:txBody>
          <a:bodyPr wrap="square">
            <a:spAutoFit/>
          </a:bodyPr>
          <a:lstStyle/>
          <a:p>
            <a:pPr lvl="1"/>
            <a:r>
              <a:rPr lang="ru-RU" sz="1600" u="sng" dirty="0">
                <a:latin typeface="Oswald" charset="-52"/>
              </a:rPr>
              <a:t>Цель:</a:t>
            </a:r>
            <a:r>
              <a:rPr lang="ru-RU" sz="1600" dirty="0">
                <a:latin typeface="Oswald" charset="-52"/>
              </a:rPr>
              <a:t> повышение качества управления муниципальными финансами муниципального образования</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3668" name="Picture 4" descr="Бюджет – Бесплатные иконки: бизнес и финансы"/>
          <p:cNvPicPr>
            <a:picLocks noChangeAspect="1" noChangeArrowheads="1"/>
          </p:cNvPicPr>
          <p:nvPr/>
        </p:nvPicPr>
        <p:blipFill>
          <a:blip r:embed="rId3" cstate="print"/>
          <a:srcRect/>
          <a:stretch>
            <a:fillRect/>
          </a:stretch>
        </p:blipFill>
        <p:spPr bwMode="auto">
          <a:xfrm>
            <a:off x="239355" y="116636"/>
            <a:ext cx="751245" cy="642938"/>
          </a:xfrm>
          <a:prstGeom prst="rect">
            <a:avLst/>
          </a:prstGeom>
          <a:noFill/>
        </p:spPr>
      </p:pic>
      <p:pic>
        <p:nvPicPr>
          <p:cNvPr id="11"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4" cstate="print"/>
          <a:srcRect t="10663" r="48323" b="76542"/>
          <a:stretch>
            <a:fillRect/>
          </a:stretch>
        </p:blipFill>
        <p:spPr bwMode="auto">
          <a:xfrm>
            <a:off x="1066800" y="0"/>
            <a:ext cx="9525000" cy="762000"/>
          </a:xfrm>
          <a:prstGeom prst="rect">
            <a:avLst/>
          </a:prstGeom>
          <a:noFill/>
        </p:spPr>
      </p:pic>
      <p:sp>
        <p:nvSpPr>
          <p:cNvPr id="12" name="Прямоугольник 11"/>
          <p:cNvSpPr/>
          <p:nvPr/>
        </p:nvSpPr>
        <p:spPr>
          <a:xfrm>
            <a:off x="1066800" y="228600"/>
            <a:ext cx="8763000" cy="369332"/>
          </a:xfrm>
          <a:prstGeom prst="rect">
            <a:avLst/>
          </a:prstGeom>
        </p:spPr>
        <p:txBody>
          <a:bodyPr wrap="square">
            <a:spAutoFit/>
          </a:bodyPr>
          <a:lstStyle/>
          <a:p>
            <a:pPr fontAlgn="b"/>
            <a:r>
              <a:rPr lang="ru-RU" dirty="0">
                <a:solidFill>
                  <a:schemeClr val="bg1"/>
                </a:solidFill>
                <a:latin typeface="Oswald" charset="-52"/>
                <a:cs typeface="Times New Roman" panose="02020603050405020304" pitchFamily="18" charset="0"/>
              </a:rPr>
              <a:t>Муниципальная программа «Управление муниципальными финансами в городе Урай» </a:t>
            </a:r>
          </a:p>
        </p:txBody>
      </p:sp>
      <p:sp>
        <p:nvSpPr>
          <p:cNvPr id="13" name="Прямоугольник 12"/>
          <p:cNvSpPr/>
          <p:nvPr/>
        </p:nvSpPr>
        <p:spPr>
          <a:xfrm>
            <a:off x="1066800" y="2667000"/>
            <a:ext cx="9372600" cy="369332"/>
          </a:xfrm>
          <a:prstGeom prst="rect">
            <a:avLst/>
          </a:prstGeom>
          <a:solidFill>
            <a:schemeClr val="accent3">
              <a:lumMod val="60000"/>
              <a:lumOff val="40000"/>
            </a:schemeClr>
          </a:solidFill>
        </p:spPr>
        <p:txBody>
          <a:bodyPr wrap="square">
            <a:spAutoFit/>
          </a:bodyPr>
          <a:lstStyle/>
          <a:p>
            <a:pPr algn="ctr"/>
            <a:r>
              <a:rPr lang="ru-RU" b="1" dirty="0">
                <a:latin typeface="Oswald" charset="-52"/>
                <a:cs typeface="Arial" pitchFamily="34" charset="0"/>
              </a:rPr>
              <a:t>Основные показатели результативности программы за 2022 год:</a:t>
            </a:r>
            <a:endParaRPr lang="ru-RU" dirty="0">
              <a:latin typeface="Oswald" charset="-52"/>
              <a:cs typeface="Arial" pitchFamily="34" charset="0"/>
            </a:endParaRP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066800" y="838200"/>
            <a:ext cx="3581400" cy="738664"/>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a:t>
            </a:r>
          </a:p>
          <a:p>
            <a:r>
              <a:rPr lang="ru-RU" sz="1400" dirty="0">
                <a:latin typeface="Oswald" charset="-52"/>
              </a:rPr>
              <a:t>Сводно-аналитический отдел администрации города Урай</a:t>
            </a:r>
            <a:endParaRPr lang="ru-RU" sz="1600" dirty="0">
              <a:latin typeface="Gabriola" pitchFamily="82" charset="0"/>
              <a:cs typeface="Arial" pitchFamily="34" charset="0"/>
            </a:endParaRPr>
          </a:p>
        </p:txBody>
      </p:sp>
      <p:graphicFrame>
        <p:nvGraphicFramePr>
          <p:cNvPr id="7" name="Таблица 6"/>
          <p:cNvGraphicFramePr>
            <a:graphicFrameLocks noGrp="1"/>
          </p:cNvGraphicFramePr>
          <p:nvPr/>
        </p:nvGraphicFramePr>
        <p:xfrm>
          <a:off x="1066800" y="2133600"/>
          <a:ext cx="9372601" cy="648072"/>
        </p:xfrm>
        <a:graphic>
          <a:graphicData uri="http://schemas.openxmlformats.org/drawingml/2006/table">
            <a:tbl>
              <a:tblPr firstRow="1" bandRow="1">
                <a:tableStyleId>{5C22544A-7EE6-4342-B048-85BDC9FD1C3A}</a:tableStyleId>
              </a:tblPr>
              <a:tblGrid>
                <a:gridCol w="9372601">
                  <a:extLst>
                    <a:ext uri="{9D8B030D-6E8A-4147-A177-3AD203B41FA5}">
                      <a16:colId xmlns:a16="http://schemas.microsoft.com/office/drawing/2014/main" xmlns="" val="20000"/>
                    </a:ext>
                  </a:extLst>
                </a:gridCol>
              </a:tblGrid>
              <a:tr h="6480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0" dirty="0">
                          <a:solidFill>
                            <a:srgbClr val="000000"/>
                          </a:solidFill>
                          <a:latin typeface="Oswald"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0" dirty="0">
                          <a:solidFill>
                            <a:srgbClr val="000000"/>
                          </a:solidFill>
                          <a:latin typeface="Oswald" charset="-52"/>
                          <a:cs typeface="Times New Roman" pitchFamily="18" charset="0"/>
                        </a:rPr>
                        <a:t>483 485,9 тыс.рублей, </a:t>
                      </a:r>
                      <a:r>
                        <a:rPr lang="ru-RU" sz="1400" b="0" dirty="0">
                          <a:solidFill>
                            <a:srgbClr val="000000"/>
                          </a:solidFill>
                          <a:latin typeface="Oswald" charset="-52"/>
                          <a:cs typeface="Times New Roman" pitchFamily="18" charset="0"/>
                        </a:rPr>
                        <a:t>в том числе:</a:t>
                      </a:r>
                      <a:endParaRPr lang="ru-RU" dirty="0">
                        <a:latin typeface="Times New Roman" pitchFamily="18" charset="0"/>
                        <a:cs typeface="Times New Roman" pitchFamily="18" charset="0"/>
                      </a:endParaRPr>
                    </a:p>
                  </a:txBody>
                  <a:tcPr marL="121920" marR="121920">
                    <a:solidFill>
                      <a:schemeClr val="accent3">
                        <a:lumMod val="60000"/>
                        <a:lumOff val="40000"/>
                      </a:schemeClr>
                    </a:solidFill>
                  </a:tcPr>
                </a:tc>
                <a:extLst>
                  <a:ext uri="{0D108BD9-81ED-4DB2-BD59-A6C34878D82A}">
                    <a16:rowId xmlns:a16="http://schemas.microsoft.com/office/drawing/2014/main" xmlns="" val="10000"/>
                  </a:ext>
                </a:extLst>
              </a:tr>
            </a:tbl>
          </a:graphicData>
        </a:graphic>
      </p:graphicFrame>
      <p:sp>
        <p:nvSpPr>
          <p:cNvPr id="8" name="Прямоугольник 7"/>
          <p:cNvSpPr/>
          <p:nvPr/>
        </p:nvSpPr>
        <p:spPr>
          <a:xfrm>
            <a:off x="5410200" y="762000"/>
            <a:ext cx="5029200" cy="1384995"/>
          </a:xfrm>
          <a:prstGeom prst="rect">
            <a:avLst/>
          </a:prstGeom>
        </p:spPr>
        <p:txBody>
          <a:bodyPr wrap="square">
            <a:spAutoFit/>
          </a:bodyPr>
          <a:lstStyle/>
          <a:p>
            <a:r>
              <a:rPr lang="ru-RU" sz="1400" u="sng" dirty="0">
                <a:latin typeface="Oswald" charset="-52"/>
              </a:rPr>
              <a:t>Цель:</a:t>
            </a:r>
            <a:r>
              <a:rPr lang="ru-RU" sz="1400" dirty="0">
                <a:latin typeface="Oswald" charset="-52"/>
              </a:rPr>
              <a:t> Совершенствование муниципального управления,  повышение его эффективности. Совершенствование организации муниципальной службы, повышение ее эффективности. Привлечение жителей города Урай к осуществлению местного самоуправления в формах, основанных на принципе широкого общественного участия граждан в осуществлении собственных инициатив по вопросам местного значения.</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3" cstate="print"/>
          <a:srcRect t="10663" r="48323" b="76542"/>
          <a:stretch>
            <a:fillRect/>
          </a:stretch>
        </p:blipFill>
        <p:spPr bwMode="auto">
          <a:xfrm>
            <a:off x="1066800" y="0"/>
            <a:ext cx="9525000" cy="762000"/>
          </a:xfrm>
          <a:prstGeom prst="rect">
            <a:avLst/>
          </a:prstGeom>
          <a:noFill/>
        </p:spPr>
      </p:pic>
      <p:sp>
        <p:nvSpPr>
          <p:cNvPr id="12" name="Прямоугольник 11"/>
          <p:cNvSpPr/>
          <p:nvPr/>
        </p:nvSpPr>
        <p:spPr>
          <a:xfrm>
            <a:off x="1066800" y="152400"/>
            <a:ext cx="8763000" cy="646331"/>
          </a:xfrm>
          <a:prstGeom prst="rect">
            <a:avLst/>
          </a:prstGeom>
        </p:spPr>
        <p:txBody>
          <a:bodyPr wrap="square">
            <a:spAutoFit/>
          </a:bodyPr>
          <a:lstStyle/>
          <a:p>
            <a:r>
              <a:rPr lang="ru-RU" dirty="0">
                <a:solidFill>
                  <a:schemeClr val="bg1"/>
                </a:solidFill>
                <a:latin typeface="Oswald" charset="-52"/>
                <a:cs typeface="Times New Roman" panose="02020603050405020304" pitchFamily="18" charset="0"/>
              </a:rPr>
              <a:t>Муниципальная программа «</a:t>
            </a:r>
            <a:r>
              <a:rPr lang="ru-RU" dirty="0">
                <a:solidFill>
                  <a:schemeClr val="bg1"/>
                </a:solidFill>
                <a:latin typeface="Oswald" charset="-52"/>
                <a:cs typeface="Times New Roman Cyr" panose="02020603050405020304" pitchFamily="18" charset="0"/>
              </a:rPr>
              <a:t>Совершенствование и развитие муниципального управления в городе Урай» на 2018-2030 годы </a:t>
            </a:r>
            <a:endParaRPr lang="ru-RU" dirty="0">
              <a:solidFill>
                <a:schemeClr val="bg1"/>
              </a:solidFill>
              <a:latin typeface="Oswald" charset="-52"/>
            </a:endParaRPr>
          </a:p>
        </p:txBody>
      </p:sp>
      <p:sp>
        <p:nvSpPr>
          <p:cNvPr id="13" name="Прямоугольник 12"/>
          <p:cNvSpPr/>
          <p:nvPr/>
        </p:nvSpPr>
        <p:spPr>
          <a:xfrm>
            <a:off x="1066800" y="2895600"/>
            <a:ext cx="9372600" cy="369332"/>
          </a:xfrm>
          <a:prstGeom prst="rect">
            <a:avLst/>
          </a:prstGeom>
          <a:solidFill>
            <a:schemeClr val="accent3">
              <a:lumMod val="60000"/>
              <a:lumOff val="40000"/>
            </a:schemeClr>
          </a:solidFill>
        </p:spPr>
        <p:txBody>
          <a:bodyPr wrap="square">
            <a:spAutoFit/>
          </a:bodyPr>
          <a:lstStyle/>
          <a:p>
            <a:pPr algn="ctr"/>
            <a:r>
              <a:rPr lang="ru-RU" b="1" dirty="0">
                <a:latin typeface="Oswald" charset="-52"/>
                <a:cs typeface="Arial" pitchFamily="34" charset="0"/>
              </a:rPr>
              <a:t>Основные показатели результативности программы за 2024 год:</a:t>
            </a:r>
            <a:endParaRPr lang="ru-RU" dirty="0">
              <a:latin typeface="Oswald" charset="-52"/>
              <a:cs typeface="Arial" pitchFamily="34" charset="0"/>
            </a:endParaRPr>
          </a:p>
        </p:txBody>
      </p:sp>
      <p:pic>
        <p:nvPicPr>
          <p:cNvPr id="14" name="Picture 2" descr="Квест Иркутск, Ангарск, Усолье | 17 квест комнат | V-IGRU.RU"/>
          <p:cNvPicPr>
            <a:picLocks noChangeAspect="1" noChangeArrowheads="1"/>
          </p:cNvPicPr>
          <p:nvPr/>
        </p:nvPicPr>
        <p:blipFill>
          <a:blip r:embed="rId4" cstate="print"/>
          <a:srcRect/>
          <a:stretch>
            <a:fillRect/>
          </a:stretch>
        </p:blipFill>
        <p:spPr bwMode="auto">
          <a:xfrm>
            <a:off x="143339" y="116632"/>
            <a:ext cx="654369" cy="492968"/>
          </a:xfrm>
          <a:prstGeom prst="rect">
            <a:avLst/>
          </a:prstGeom>
          <a:noFill/>
        </p:spPr>
      </p:pic>
      <p:sp>
        <p:nvSpPr>
          <p:cNvPr id="15" name="Прямоугольник 14"/>
          <p:cNvSpPr/>
          <p:nvPr/>
        </p:nvSpPr>
        <p:spPr>
          <a:xfrm>
            <a:off x="1066801" y="3284985"/>
            <a:ext cx="9372599" cy="2800767"/>
          </a:xfrm>
          <a:prstGeom prst="rect">
            <a:avLst/>
          </a:prstGeom>
        </p:spPr>
        <p:txBody>
          <a:bodyPr wrap="square">
            <a:spAutoFit/>
          </a:bodyPr>
          <a:lstStyle/>
          <a:p>
            <a:pPr lvl="0" fontAlgn="b">
              <a:buFont typeface="Wingdings" pitchFamily="2" charset="2"/>
              <a:buChar char="v"/>
            </a:pPr>
            <a:r>
              <a:rPr lang="ru-RU" sz="1600" dirty="0">
                <a:solidFill>
                  <a:srgbClr val="000000"/>
                </a:solidFill>
                <a:latin typeface="Oswald" charset="-52"/>
                <a:cs typeface="Times New Roman" pitchFamily="18" charset="0"/>
              </a:rPr>
              <a:t>Удовлетворенность населения деятельностью местного самоуправления городского округа– 59,9%</a:t>
            </a:r>
            <a:r>
              <a:rPr lang="en-US" sz="1600" dirty="0">
                <a:solidFill>
                  <a:srgbClr val="000000"/>
                </a:solidFill>
                <a:latin typeface="Oswald" charset="-52"/>
                <a:cs typeface="Times New Roman" pitchFamily="18" charset="0"/>
              </a:rPr>
              <a:t>;</a:t>
            </a:r>
            <a:endParaRPr lang="ru-RU" sz="1600" dirty="0">
              <a:solidFill>
                <a:srgbClr val="000000"/>
              </a:solidFill>
              <a:latin typeface="Oswald" charset="-52"/>
              <a:cs typeface="Times New Roman" pitchFamily="18" charset="0"/>
            </a:endParaRPr>
          </a:p>
          <a:p>
            <a:pPr lvl="0" fontAlgn="b"/>
            <a:endParaRPr lang="ru-RU" sz="1600" b="1" dirty="0">
              <a:solidFill>
                <a:srgbClr val="000000"/>
              </a:solidFill>
              <a:latin typeface="Oswald" charset="-52"/>
              <a:cs typeface="Times New Roman" pitchFamily="18" charset="0"/>
            </a:endParaRPr>
          </a:p>
          <a:p>
            <a:pPr lvl="0" fontAlgn="b">
              <a:buFont typeface="Wingdings" pitchFamily="2" charset="2"/>
              <a:buChar char="v"/>
            </a:pPr>
            <a:r>
              <a:rPr lang="ru-RU" sz="1600" dirty="0">
                <a:solidFill>
                  <a:srgbClr val="000000"/>
                </a:solidFill>
                <a:latin typeface="Oswald" charset="-52"/>
                <a:cs typeface="Times New Roman" pitchFamily="18" charset="0"/>
              </a:rPr>
              <a:t> Численность граждан, ежегодно трудоустраиваемых на временные и общественные работы-706 чел.;</a:t>
            </a:r>
          </a:p>
          <a:p>
            <a:pPr lvl="0" fontAlgn="b"/>
            <a:endParaRPr lang="ru-RU" sz="1600" b="1" dirty="0">
              <a:solidFill>
                <a:srgbClr val="000000"/>
              </a:solidFill>
              <a:latin typeface="Oswald" charset="-52"/>
              <a:cs typeface="Times New Roman" pitchFamily="18" charset="0"/>
            </a:endParaRPr>
          </a:p>
          <a:p>
            <a:pPr lvl="0" fontAlgn="b">
              <a:buFont typeface="Wingdings" pitchFamily="2" charset="2"/>
              <a:buChar char="v"/>
            </a:pPr>
            <a:r>
              <a:rPr lang="ru-RU" sz="1600" dirty="0">
                <a:solidFill>
                  <a:srgbClr val="000000"/>
                </a:solidFill>
                <a:latin typeface="Oswald" charset="-52"/>
                <a:cs typeface="Times New Roman" pitchFamily="18" charset="0"/>
              </a:rPr>
              <a:t>Уровень удовлетворенности жителей города Урай качеством предоставления государственных и муниципальных услуг  96,0%</a:t>
            </a:r>
            <a:r>
              <a:rPr lang="en-US" sz="1600" dirty="0">
                <a:solidFill>
                  <a:srgbClr val="000000"/>
                </a:solidFill>
                <a:latin typeface="Oswald" charset="-52"/>
                <a:cs typeface="Times New Roman" pitchFamily="18" charset="0"/>
              </a:rPr>
              <a:t>;</a:t>
            </a:r>
            <a:endParaRPr lang="ru-RU" sz="1600" dirty="0">
              <a:solidFill>
                <a:srgbClr val="000000"/>
              </a:solidFill>
              <a:latin typeface="Oswald" charset="-52"/>
              <a:cs typeface="Times New Roman" pitchFamily="18" charset="0"/>
            </a:endParaRPr>
          </a:p>
          <a:p>
            <a:pPr lvl="0" fontAlgn="b"/>
            <a:endParaRPr lang="ru-RU" sz="1600" dirty="0">
              <a:solidFill>
                <a:srgbClr val="000000"/>
              </a:solidFill>
              <a:latin typeface="Oswald" charset="-52"/>
              <a:cs typeface="Times New Roman" pitchFamily="18" charset="0"/>
            </a:endParaRPr>
          </a:p>
          <a:p>
            <a:pPr lvl="0" fontAlgn="b">
              <a:buFont typeface="Wingdings" pitchFamily="2" charset="2"/>
              <a:buChar char="v"/>
            </a:pPr>
            <a:r>
              <a:rPr lang="ru-RU" sz="1600" dirty="0">
                <a:solidFill>
                  <a:srgbClr val="000000"/>
                </a:solidFill>
                <a:latin typeface="Oswald" charset="-52"/>
                <a:cs typeface="Times New Roman" pitchFamily="18" charset="0"/>
              </a:rPr>
              <a:t>Доля муниципальных служащих, повысивших профессиональный уровень 35,5%</a:t>
            </a:r>
            <a:r>
              <a:rPr lang="en-US" sz="1600" b="1" dirty="0">
                <a:solidFill>
                  <a:srgbClr val="000000"/>
                </a:solidFill>
                <a:latin typeface="Oswald" charset="-52"/>
                <a:cs typeface="Times New Roman" pitchFamily="18" charset="0"/>
              </a:rPr>
              <a:t>;</a:t>
            </a:r>
            <a:endParaRPr lang="ru-RU" sz="1600" b="1" dirty="0">
              <a:solidFill>
                <a:srgbClr val="000000"/>
              </a:solidFill>
              <a:latin typeface="Oswald" charset="-52"/>
              <a:cs typeface="Times New Roman" pitchFamily="18" charset="0"/>
            </a:endParaRPr>
          </a:p>
          <a:p>
            <a:pPr lvl="0" fontAlgn="b"/>
            <a:endParaRPr lang="ru-RU" sz="1600" b="1" dirty="0">
              <a:solidFill>
                <a:srgbClr val="000000"/>
              </a:solidFill>
              <a:latin typeface="Oswald" charset="-52"/>
              <a:cs typeface="Times New Roman" pitchFamily="18" charset="0"/>
            </a:endParaRPr>
          </a:p>
          <a:p>
            <a:pPr lvl="0" fontAlgn="b">
              <a:buFont typeface="Wingdings" pitchFamily="2" charset="2"/>
              <a:buChar char="v"/>
            </a:pPr>
            <a:r>
              <a:rPr lang="ru-RU" sz="1600" dirty="0">
                <a:solidFill>
                  <a:srgbClr val="000000"/>
                </a:solidFill>
                <a:latin typeface="Oswald" charset="-52"/>
                <a:cs typeface="Times New Roman" pitchFamily="18" charset="0"/>
              </a:rPr>
              <a:t>Доля муниципальных служащих, которым предоставляются гарантии по выплате пенсии за выслугу лет 100,0% (53 человека).</a:t>
            </a: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3" cstate="print"/>
          <a:srcRect t="10663" r="48323" b="76542"/>
          <a:stretch>
            <a:fillRect/>
          </a:stretch>
        </p:blipFill>
        <p:spPr bwMode="auto">
          <a:xfrm>
            <a:off x="1066800" y="0"/>
            <a:ext cx="9525000" cy="762000"/>
          </a:xfrm>
          <a:prstGeom prst="rect">
            <a:avLst/>
          </a:prstGeom>
          <a:noFill/>
        </p:spPr>
      </p:pic>
      <p:graphicFrame>
        <p:nvGraphicFramePr>
          <p:cNvPr id="16" name="Таблица 15"/>
          <p:cNvGraphicFramePr>
            <a:graphicFrameLocks noGrp="1"/>
          </p:cNvGraphicFramePr>
          <p:nvPr/>
        </p:nvGraphicFramePr>
        <p:xfrm>
          <a:off x="1066800" y="1143000"/>
          <a:ext cx="10058400" cy="5424742"/>
        </p:xfrm>
        <a:graphic>
          <a:graphicData uri="http://schemas.openxmlformats.org/drawingml/2006/table">
            <a:tbl>
              <a:tblPr firstRow="1" bandRow="1">
                <a:tableStyleId>{5C22544A-7EE6-4342-B048-85BDC9FD1C3A}</a:tableStyleId>
              </a:tblPr>
              <a:tblGrid>
                <a:gridCol w="1600199">
                  <a:extLst>
                    <a:ext uri="{9D8B030D-6E8A-4147-A177-3AD203B41FA5}">
                      <a16:colId xmlns:a16="http://schemas.microsoft.com/office/drawing/2014/main" xmlns="" val="20000"/>
                    </a:ext>
                  </a:extLst>
                </a:gridCol>
                <a:gridCol w="8458201">
                  <a:extLst>
                    <a:ext uri="{9D8B030D-6E8A-4147-A177-3AD203B41FA5}">
                      <a16:colId xmlns:a16="http://schemas.microsoft.com/office/drawing/2014/main" xmlns="" val="20001"/>
                    </a:ext>
                  </a:extLst>
                </a:gridCol>
              </a:tblGrid>
              <a:tr h="391306">
                <a:tc>
                  <a:txBody>
                    <a:bodyPr/>
                    <a:lstStyle/>
                    <a:p>
                      <a:pPr algn="ctr"/>
                      <a:r>
                        <a:rPr lang="ru-RU" sz="1400" dirty="0">
                          <a:solidFill>
                            <a:schemeClr val="tx1"/>
                          </a:solidFill>
                          <a:latin typeface="Oswald" charset="-52"/>
                          <a:cs typeface="Times New Roman" pitchFamily="18" charset="0"/>
                        </a:rPr>
                        <a:t>тыс.рублей</a:t>
                      </a:r>
                    </a:p>
                  </a:txBody>
                  <a:tcPr marL="121920" marR="121920">
                    <a:solidFill>
                      <a:schemeClr val="accent3">
                        <a:lumMod val="60000"/>
                        <a:lumOff val="40000"/>
                      </a:schemeClr>
                    </a:solidFill>
                  </a:tcPr>
                </a:tc>
                <a:tc>
                  <a:txBody>
                    <a:bodyPr/>
                    <a:lstStyle/>
                    <a:p>
                      <a:pPr algn="ctr"/>
                      <a:r>
                        <a:rPr lang="ru-RU" sz="1400" dirty="0">
                          <a:solidFill>
                            <a:schemeClr val="tx1"/>
                          </a:solidFill>
                          <a:latin typeface="Oswald" charset="-52"/>
                          <a:cs typeface="Times New Roman" pitchFamily="18" charset="0"/>
                        </a:rPr>
                        <a:t>Направление расходов</a:t>
                      </a:r>
                    </a:p>
                  </a:txBody>
                  <a:tcPr marL="121920" marR="121920">
                    <a:solidFill>
                      <a:schemeClr val="accent3">
                        <a:lumMod val="60000"/>
                        <a:lumOff val="40000"/>
                      </a:schemeClr>
                    </a:solidFill>
                  </a:tcPr>
                </a:tc>
                <a:extLst>
                  <a:ext uri="{0D108BD9-81ED-4DB2-BD59-A6C34878D82A}">
                    <a16:rowId xmlns:a16="http://schemas.microsoft.com/office/drawing/2014/main" xmlns="" val="10000"/>
                  </a:ext>
                </a:extLst>
              </a:tr>
              <a:tr h="400782">
                <a:tc gridSpan="2">
                  <a:txBody>
                    <a:bodyPr/>
                    <a:lstStyle/>
                    <a:p>
                      <a:pPr algn="ctr"/>
                      <a:r>
                        <a:rPr lang="ru-RU" sz="1400" b="1" dirty="0">
                          <a:latin typeface="Oswald" charset="-52"/>
                          <a:cs typeface="Times New Roman" pitchFamily="18" charset="0"/>
                        </a:rPr>
                        <a:t>Подпрограмма</a:t>
                      </a:r>
                      <a:r>
                        <a:rPr lang="ru-RU" sz="1400" b="1" baseline="0" dirty="0">
                          <a:latin typeface="Oswald" charset="-52"/>
                          <a:cs typeface="Times New Roman" pitchFamily="18" charset="0"/>
                        </a:rPr>
                        <a:t> </a:t>
                      </a:r>
                      <a:r>
                        <a:rPr lang="en-US" sz="1400" b="1" baseline="0" dirty="0">
                          <a:latin typeface="Oswald" charset="-52"/>
                          <a:cs typeface="Times New Roman" pitchFamily="18" charset="0"/>
                        </a:rPr>
                        <a:t>I</a:t>
                      </a:r>
                      <a:r>
                        <a:rPr lang="ru-RU" sz="1400" b="1" baseline="0" dirty="0">
                          <a:latin typeface="Oswald" charset="-52"/>
                          <a:cs typeface="Times New Roman" pitchFamily="18" charset="0"/>
                        </a:rPr>
                        <a:t> «Создание условий для совершенствования системы муниципального управления»</a:t>
                      </a:r>
                      <a:endParaRPr lang="ru-RU" sz="1400" b="1" dirty="0">
                        <a:latin typeface="Oswald" charset="-52"/>
                        <a:cs typeface="Times New Roman" pitchFamily="18" charset="0"/>
                      </a:endParaRPr>
                    </a:p>
                  </a:txBody>
                  <a:tcPr marL="121920" marR="121920">
                    <a:solidFill>
                      <a:schemeClr val="accent3">
                        <a:lumMod val="60000"/>
                        <a:lumOff val="40000"/>
                      </a:schemeClr>
                    </a:solidFill>
                  </a:tcPr>
                </a:tc>
                <a:tc hMerge="1">
                  <a:txBody>
                    <a:bodyPr/>
                    <a:lstStyle/>
                    <a:p>
                      <a:endParaRPr lang="ru-RU" sz="1200" dirty="0">
                        <a:latin typeface="Arial" pitchFamily="34" charset="0"/>
                        <a:cs typeface="Arial" pitchFamily="34" charset="0"/>
                      </a:endParaRPr>
                    </a:p>
                  </a:txBody>
                  <a:tcPr/>
                </a:tc>
                <a:extLst>
                  <a:ext uri="{0D108BD9-81ED-4DB2-BD59-A6C34878D82A}">
                    <a16:rowId xmlns:a16="http://schemas.microsoft.com/office/drawing/2014/main" xmlns="" val="10001"/>
                  </a:ext>
                </a:extLst>
              </a:tr>
              <a:tr h="264653">
                <a:tc>
                  <a:txBody>
                    <a:bodyPr/>
                    <a:lstStyle/>
                    <a:p>
                      <a:pPr algn="ctr"/>
                      <a:r>
                        <a:rPr lang="ru-RU" sz="1400" b="1" dirty="0">
                          <a:latin typeface="Oswald" charset="-52"/>
                          <a:cs typeface="Times New Roman" pitchFamily="18" charset="0"/>
                        </a:rPr>
                        <a:t>276 655,5</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Реализация полномочий  исполнительно-распорядительным органом (администрацией города Урай) в соответствии с Федеральным законом от 06.10.2003 №131-ФЗ и исполнение переданных государственных полномочий органами местного самоуправления </a:t>
                      </a:r>
                    </a:p>
                  </a:txBody>
                  <a:tcPr marL="121920" marR="121920">
                    <a:solidFill>
                      <a:schemeClr val="accent3">
                        <a:lumMod val="20000"/>
                        <a:lumOff val="80000"/>
                      </a:schemeClr>
                    </a:solidFill>
                  </a:tcPr>
                </a:tc>
                <a:extLst>
                  <a:ext uri="{0D108BD9-81ED-4DB2-BD59-A6C34878D82A}">
                    <a16:rowId xmlns:a16="http://schemas.microsoft.com/office/drawing/2014/main" xmlns="" val="10002"/>
                  </a:ext>
                </a:extLst>
              </a:tr>
              <a:tr h="264653">
                <a:tc>
                  <a:txBody>
                    <a:bodyPr/>
                    <a:lstStyle/>
                    <a:p>
                      <a:pPr algn="ctr"/>
                      <a:r>
                        <a:rPr lang="ru-RU" sz="1400" b="1" dirty="0">
                          <a:latin typeface="Oswald" charset="-52"/>
                          <a:cs typeface="Times New Roman" pitchFamily="18" charset="0"/>
                        </a:rPr>
                        <a:t>162 210,0</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Обеспечение деятельности органов местного самоуправления, муниципальных учреждений, в отношении которых часть функций и полномочий исполняет администрация города Урай</a:t>
                      </a:r>
                    </a:p>
                  </a:txBody>
                  <a:tcPr marL="121920" marR="121920">
                    <a:solidFill>
                      <a:schemeClr val="accent3">
                        <a:lumMod val="20000"/>
                        <a:lumOff val="80000"/>
                      </a:schemeClr>
                    </a:solidFill>
                  </a:tcPr>
                </a:tc>
                <a:extLst>
                  <a:ext uri="{0D108BD9-81ED-4DB2-BD59-A6C34878D82A}">
                    <a16:rowId xmlns:a16="http://schemas.microsoft.com/office/drawing/2014/main" xmlns="" val="10003"/>
                  </a:ext>
                </a:extLst>
              </a:tr>
              <a:tr h="264653">
                <a:tc>
                  <a:txBody>
                    <a:bodyPr/>
                    <a:lstStyle/>
                    <a:p>
                      <a:pPr algn="ctr"/>
                      <a:r>
                        <a:rPr lang="ru-RU" sz="1400" b="1" dirty="0">
                          <a:latin typeface="Oswald" charset="-52"/>
                          <a:cs typeface="Times New Roman" pitchFamily="18" charset="0"/>
                        </a:rPr>
                        <a:t>15 148,4</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Обеспечение исполнения гарантий, предоставляемых  муниципальным служащим по выплате пенсии за выслугу лет </a:t>
                      </a:r>
                      <a:r>
                        <a:rPr lang="ru-RU" sz="1400" i="1" dirty="0">
                          <a:latin typeface="Oswald" charset="-52"/>
                          <a:cs typeface="Times New Roman" pitchFamily="18" charset="0"/>
                        </a:rPr>
                        <a:t>(53 получателя) </a:t>
                      </a:r>
                    </a:p>
                  </a:txBody>
                  <a:tcPr marL="121920" marR="121920">
                    <a:solidFill>
                      <a:schemeClr val="accent3">
                        <a:lumMod val="20000"/>
                        <a:lumOff val="80000"/>
                      </a:schemeClr>
                    </a:solidFill>
                  </a:tcPr>
                </a:tc>
                <a:extLst>
                  <a:ext uri="{0D108BD9-81ED-4DB2-BD59-A6C34878D82A}">
                    <a16:rowId xmlns:a16="http://schemas.microsoft.com/office/drawing/2014/main" xmlns="" val="10004"/>
                  </a:ext>
                </a:extLst>
              </a:tr>
              <a:tr h="309228">
                <a:tc>
                  <a:txBody>
                    <a:bodyPr/>
                    <a:lstStyle/>
                    <a:p>
                      <a:pPr algn="ctr"/>
                      <a:r>
                        <a:rPr lang="ru-RU" sz="1400" b="1" dirty="0">
                          <a:latin typeface="Oswald" charset="-52"/>
                          <a:cs typeface="Times New Roman" pitchFamily="18" charset="0"/>
                        </a:rPr>
                        <a:t>17 163,5</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Содействие улучшению положения на рынке труда не занятых трудовой деятельностью и безработных граждан (</a:t>
                      </a:r>
                      <a:r>
                        <a:rPr lang="ru-RU" sz="1400" i="1" dirty="0">
                          <a:latin typeface="Oswald" charset="-52"/>
                          <a:cs typeface="Times New Roman" pitchFamily="18" charset="0"/>
                        </a:rPr>
                        <a:t>трудоустроено 697человек)</a:t>
                      </a:r>
                    </a:p>
                  </a:txBody>
                  <a:tcPr marL="121920" marR="121920">
                    <a:solidFill>
                      <a:schemeClr val="accent3">
                        <a:lumMod val="20000"/>
                        <a:lumOff val="80000"/>
                      </a:schemeClr>
                    </a:solidFill>
                  </a:tcPr>
                </a:tc>
                <a:extLst>
                  <a:ext uri="{0D108BD9-81ED-4DB2-BD59-A6C34878D82A}">
                    <a16:rowId xmlns:a16="http://schemas.microsoft.com/office/drawing/2014/main" xmlns="" val="10005"/>
                  </a:ext>
                </a:extLst>
              </a:tr>
              <a:tr h="277881">
                <a:tc>
                  <a:txBody>
                    <a:bodyPr/>
                    <a:lstStyle/>
                    <a:p>
                      <a:pPr algn="ctr"/>
                      <a:r>
                        <a:rPr lang="ru-RU" sz="1400" b="1" dirty="0">
                          <a:latin typeface="Oswald" charset="-52"/>
                          <a:cs typeface="Times New Roman" pitchFamily="18" charset="0"/>
                        </a:rPr>
                        <a:t>11 390,2</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Управление и распоряжение муниципальным имуществом </a:t>
                      </a:r>
                      <a:r>
                        <a:rPr lang="ru-RU" sz="1400" i="1" dirty="0">
                          <a:latin typeface="Oswald" charset="-52"/>
                          <a:cs typeface="Times New Roman" pitchFamily="18" charset="0"/>
                        </a:rPr>
                        <a:t>(в 2024 году  в хозяйственный оборот вовлечено 103 земельных участка. За отчетный период проведено 5 ревизионных проверок финансово-хозяйственной деятельности  </a:t>
                      </a:r>
                    </a:p>
                  </a:txBody>
                  <a:tcPr marL="121920" marR="121920">
                    <a:solidFill>
                      <a:schemeClr val="accent3">
                        <a:lumMod val="20000"/>
                        <a:lumOff val="80000"/>
                      </a:schemeClr>
                    </a:solidFill>
                  </a:tcPr>
                </a:tc>
                <a:extLst>
                  <a:ext uri="{0D108BD9-81ED-4DB2-BD59-A6C34878D82A}">
                    <a16:rowId xmlns:a16="http://schemas.microsoft.com/office/drawing/2014/main" xmlns="" val="10006"/>
                  </a:ext>
                </a:extLst>
              </a:tr>
              <a:tr h="456894">
                <a:tc gridSpan="2">
                  <a:txBody>
                    <a:bodyPr/>
                    <a:lstStyle/>
                    <a:p>
                      <a:pPr algn="ctr"/>
                      <a:r>
                        <a:rPr lang="ru-RU" sz="1400" b="1" dirty="0">
                          <a:latin typeface="Oswald" charset="-52"/>
                          <a:cs typeface="Times New Roman" pitchFamily="18" charset="0"/>
                        </a:rPr>
                        <a:t>Подпрограмма </a:t>
                      </a:r>
                      <a:r>
                        <a:rPr lang="en-US" sz="1400" b="1" dirty="0">
                          <a:latin typeface="Oswald" charset="-52"/>
                          <a:cs typeface="Times New Roman" pitchFamily="18" charset="0"/>
                        </a:rPr>
                        <a:t>III</a:t>
                      </a:r>
                      <a:r>
                        <a:rPr lang="ru-RU" sz="1400" b="1" dirty="0">
                          <a:latin typeface="Oswald" charset="-52"/>
                          <a:cs typeface="Times New Roman" pitchFamily="18" charset="0"/>
                        </a:rPr>
                        <a:t> «Развитие муниципальной службы и резерва управленческих кадров»</a:t>
                      </a:r>
                    </a:p>
                  </a:txBody>
                  <a:tcPr marL="121920" marR="121920">
                    <a:solidFill>
                      <a:schemeClr val="accent3">
                        <a:lumMod val="60000"/>
                        <a:lumOff val="40000"/>
                      </a:schemeClr>
                    </a:solidFill>
                  </a:tcPr>
                </a:tc>
                <a:tc hMerge="1">
                  <a:txBody>
                    <a:bodyPr/>
                    <a:lstStyle/>
                    <a:p>
                      <a:endParaRPr lang="ru-RU" sz="1200" dirty="0">
                        <a:latin typeface="Arial" pitchFamily="34" charset="0"/>
                        <a:cs typeface="Arial" pitchFamily="34" charset="0"/>
                      </a:endParaRPr>
                    </a:p>
                  </a:txBody>
                  <a:tcPr/>
                </a:tc>
                <a:extLst>
                  <a:ext uri="{0D108BD9-81ED-4DB2-BD59-A6C34878D82A}">
                    <a16:rowId xmlns:a16="http://schemas.microsoft.com/office/drawing/2014/main" xmlns="" val="10007"/>
                  </a:ext>
                </a:extLst>
              </a:tr>
              <a:tr h="441088">
                <a:tc>
                  <a:txBody>
                    <a:bodyPr/>
                    <a:lstStyle/>
                    <a:p>
                      <a:pPr algn="ctr"/>
                      <a:r>
                        <a:rPr lang="ru-RU" sz="1400" b="1" dirty="0">
                          <a:latin typeface="Oswald" charset="-52"/>
                          <a:cs typeface="Times New Roman" pitchFamily="18" charset="0"/>
                        </a:rPr>
                        <a:t>918,3</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Организация повышения профессионального уровня муниципальных служащих органов местного самоуправления, председателя контрольно-счетной палаты и депутатов Думы города Урай, замещающих муниципальные должности, главы города  </a:t>
                      </a:r>
                      <a:r>
                        <a:rPr lang="ru-RU" sz="1400" i="1" dirty="0">
                          <a:latin typeface="Oswald" charset="-52"/>
                          <a:cs typeface="Times New Roman" pitchFamily="18" charset="0"/>
                        </a:rPr>
                        <a:t>(сформирован кадровый резерв для замещения вакантных должностей муниципальной службы  высшей, главной и ведущей групп, учрежденных для выполнения функции «руководитель» на 10 должностей муниципальной службы. В кадровый резерв включены 37 человека. Обучено 71 муниципальных служащих администрации и органов администрации города Урай) </a:t>
                      </a:r>
                    </a:p>
                  </a:txBody>
                  <a:tcPr marL="121920" marR="121920">
                    <a:solidFill>
                      <a:schemeClr val="accent3">
                        <a:lumMod val="20000"/>
                        <a:lumOff val="80000"/>
                      </a:schemeClr>
                    </a:solidFill>
                  </a:tcPr>
                </a:tc>
                <a:extLst>
                  <a:ext uri="{0D108BD9-81ED-4DB2-BD59-A6C34878D82A}">
                    <a16:rowId xmlns:a16="http://schemas.microsoft.com/office/drawing/2014/main" xmlns="" val="10008"/>
                  </a:ext>
                </a:extLst>
              </a:tr>
            </a:tbl>
          </a:graphicData>
        </a:graphic>
      </p:graphicFrame>
      <p:sp>
        <p:nvSpPr>
          <p:cNvPr id="17" name="Прямоугольник 16"/>
          <p:cNvSpPr/>
          <p:nvPr/>
        </p:nvSpPr>
        <p:spPr>
          <a:xfrm>
            <a:off x="1066800" y="228600"/>
            <a:ext cx="9372600" cy="338554"/>
          </a:xfrm>
          <a:prstGeom prst="rect">
            <a:avLst/>
          </a:prstGeom>
        </p:spPr>
        <p:txBody>
          <a:bodyPr wrap="square">
            <a:spAutoFit/>
          </a:bodyPr>
          <a:lstStyle/>
          <a:p>
            <a:pPr fontAlgn="auto">
              <a:spcBef>
                <a:spcPts val="0"/>
              </a:spcBef>
              <a:spcAft>
                <a:spcPts val="0"/>
              </a:spcAft>
              <a:defRPr/>
            </a:pPr>
            <a:r>
              <a:rPr lang="ru-RU" sz="1600" dirty="0">
                <a:solidFill>
                  <a:schemeClr val="bg1"/>
                </a:solidFill>
                <a:latin typeface="Oswald" charset="-52"/>
                <a:cs typeface="Arial" pitchFamily="34" charset="0"/>
              </a:rPr>
              <a:t>Расходы на реализацию программы за 2024 год составили 483 485,9 тыс.рублей, в том числе:</a:t>
            </a: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066800" y="838200"/>
            <a:ext cx="3581400" cy="954107"/>
          </a:xfrm>
          <a:prstGeom prst="rect">
            <a:avLst/>
          </a:prstGeom>
        </p:spPr>
        <p:txBody>
          <a:bodyPr wrap="square">
            <a:spAutoFit/>
          </a:bodyPr>
          <a:lstStyle/>
          <a:p>
            <a:r>
              <a:rPr lang="ru-RU" sz="1400" u="sng" dirty="0">
                <a:latin typeface="Oswald" charset="-52"/>
                <a:cs typeface="Arial" pitchFamily="34" charset="0"/>
              </a:rPr>
              <a:t>Ответственный исполнитель</a:t>
            </a:r>
            <a:r>
              <a:rPr lang="ru-RU" sz="1400" dirty="0">
                <a:latin typeface="Oswald" charset="-52"/>
                <a:cs typeface="Arial" pitchFamily="34" charset="0"/>
              </a:rPr>
              <a:t>  – </a:t>
            </a:r>
          </a:p>
          <a:p>
            <a:r>
              <a:rPr lang="ru-RU" sz="1400" dirty="0">
                <a:latin typeface="Oswald" charset="-52"/>
              </a:rPr>
              <a:t>Муниципальное казенное учреждение «Управление жилищно-коммунального хозяйства города Урай» (далее – МКУ «УЖКХ г.Урай»)</a:t>
            </a:r>
            <a:endParaRPr lang="ru-RU" sz="1400" dirty="0">
              <a:latin typeface="Oswald" charset="-52"/>
              <a:cs typeface="Arial" pitchFamily="34" charset="0"/>
            </a:endParaRPr>
          </a:p>
        </p:txBody>
      </p:sp>
      <p:graphicFrame>
        <p:nvGraphicFramePr>
          <p:cNvPr id="7" name="Таблица 6"/>
          <p:cNvGraphicFramePr>
            <a:graphicFrameLocks noGrp="1"/>
          </p:cNvGraphicFramePr>
          <p:nvPr/>
        </p:nvGraphicFramePr>
        <p:xfrm>
          <a:off x="1066800" y="2133600"/>
          <a:ext cx="9372601" cy="648072"/>
        </p:xfrm>
        <a:graphic>
          <a:graphicData uri="http://schemas.openxmlformats.org/drawingml/2006/table">
            <a:tbl>
              <a:tblPr firstRow="1" bandRow="1">
                <a:tableStyleId>{5C22544A-7EE6-4342-B048-85BDC9FD1C3A}</a:tableStyleId>
              </a:tblPr>
              <a:tblGrid>
                <a:gridCol w="9372601">
                  <a:extLst>
                    <a:ext uri="{9D8B030D-6E8A-4147-A177-3AD203B41FA5}">
                      <a16:colId xmlns:a16="http://schemas.microsoft.com/office/drawing/2014/main" xmlns="" val="20000"/>
                    </a:ext>
                  </a:extLst>
                </a:gridCol>
              </a:tblGrid>
              <a:tr h="6480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0" dirty="0">
                          <a:solidFill>
                            <a:srgbClr val="000000"/>
                          </a:solidFill>
                          <a:latin typeface="Oswald" charset="-52"/>
                          <a:cs typeface="Times New Roman" pitchFamily="18" charset="0"/>
                        </a:rPr>
                        <a:t>Расходы на реализацию программы за 2024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0" dirty="0">
                          <a:solidFill>
                            <a:srgbClr val="000000"/>
                          </a:solidFill>
                          <a:latin typeface="Oswald" charset="-52"/>
                          <a:cs typeface="Times New Roman" pitchFamily="18" charset="0"/>
                        </a:rPr>
                        <a:t>461 412,5 тыс.рублей, </a:t>
                      </a:r>
                      <a:r>
                        <a:rPr lang="ru-RU" sz="1400" b="0" dirty="0">
                          <a:solidFill>
                            <a:srgbClr val="000000"/>
                          </a:solidFill>
                          <a:latin typeface="Oswald" charset="-52"/>
                          <a:cs typeface="Times New Roman" pitchFamily="18" charset="0"/>
                        </a:rPr>
                        <a:t>в том числе:</a:t>
                      </a:r>
                      <a:endParaRPr lang="ru-RU" dirty="0">
                        <a:latin typeface="Times New Roman" pitchFamily="18" charset="0"/>
                        <a:cs typeface="Times New Roman" pitchFamily="18" charset="0"/>
                      </a:endParaRPr>
                    </a:p>
                  </a:txBody>
                  <a:tcPr marL="121920" marR="121920">
                    <a:solidFill>
                      <a:schemeClr val="accent3">
                        <a:lumMod val="60000"/>
                        <a:lumOff val="40000"/>
                      </a:schemeClr>
                    </a:solidFill>
                  </a:tcPr>
                </a:tc>
                <a:extLst>
                  <a:ext uri="{0D108BD9-81ED-4DB2-BD59-A6C34878D82A}">
                    <a16:rowId xmlns:a16="http://schemas.microsoft.com/office/drawing/2014/main" xmlns="" val="10000"/>
                  </a:ext>
                </a:extLst>
              </a:tr>
            </a:tbl>
          </a:graphicData>
        </a:graphic>
      </p:graphicFrame>
      <p:sp>
        <p:nvSpPr>
          <p:cNvPr id="8" name="Прямоугольник 7"/>
          <p:cNvSpPr/>
          <p:nvPr/>
        </p:nvSpPr>
        <p:spPr>
          <a:xfrm>
            <a:off x="5410200" y="762000"/>
            <a:ext cx="5029200" cy="954107"/>
          </a:xfrm>
          <a:prstGeom prst="rect">
            <a:avLst/>
          </a:prstGeom>
        </p:spPr>
        <p:txBody>
          <a:bodyPr wrap="square">
            <a:spAutoFit/>
          </a:bodyPr>
          <a:lstStyle/>
          <a:p>
            <a:pPr lvl="0"/>
            <a:r>
              <a:rPr lang="ru-RU" sz="1400" u="sng" dirty="0">
                <a:latin typeface="Oswald" charset="-52"/>
              </a:rPr>
              <a:t>Цель:</a:t>
            </a:r>
            <a:r>
              <a:rPr lang="ru-RU" sz="1400" dirty="0">
                <a:latin typeface="Oswald" charset="-52"/>
              </a:rPr>
              <a:t> Формирование благоприятных и комфортных условий для проживания населения на территории города Урай, повышение надежности и качества предоставления жилищно-коммунальных услуг. Повышение энергосбережения и энергетической эффективности.</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3" cstate="print"/>
          <a:srcRect t="10663" r="48323" b="76542"/>
          <a:stretch>
            <a:fillRect/>
          </a:stretch>
        </p:blipFill>
        <p:spPr bwMode="auto">
          <a:xfrm>
            <a:off x="1066800" y="0"/>
            <a:ext cx="9525000" cy="762000"/>
          </a:xfrm>
          <a:prstGeom prst="rect">
            <a:avLst/>
          </a:prstGeom>
          <a:noFill/>
        </p:spPr>
      </p:pic>
      <p:sp>
        <p:nvSpPr>
          <p:cNvPr id="12" name="Прямоугольник 11"/>
          <p:cNvSpPr/>
          <p:nvPr/>
        </p:nvSpPr>
        <p:spPr>
          <a:xfrm>
            <a:off x="1066800" y="152400"/>
            <a:ext cx="9448800" cy="646331"/>
          </a:xfrm>
          <a:prstGeom prst="rect">
            <a:avLst/>
          </a:prstGeom>
        </p:spPr>
        <p:txBody>
          <a:bodyPr wrap="square">
            <a:spAutoFit/>
          </a:bodyPr>
          <a:lstStyle/>
          <a:p>
            <a:r>
              <a:rPr lang="ru-RU" dirty="0">
                <a:solidFill>
                  <a:schemeClr val="bg1"/>
                </a:solidFill>
                <a:latin typeface="Oswald" charset="-52"/>
                <a:cs typeface="Times New Roman" panose="02020603050405020304" pitchFamily="18" charset="0"/>
              </a:rPr>
              <a:t>Муниципальная программа «</a:t>
            </a:r>
            <a:r>
              <a:rPr lang="ru-RU" dirty="0">
                <a:solidFill>
                  <a:schemeClr val="bg1"/>
                </a:solidFill>
                <a:latin typeface="Oswald" charset="-52"/>
                <a:cs typeface="Times New Roman Cyr" panose="02020603050405020304" pitchFamily="18" charset="0"/>
              </a:rPr>
              <a:t>Развитие жилищно-коммунального комплекса </a:t>
            </a:r>
          </a:p>
          <a:p>
            <a:r>
              <a:rPr lang="ru-RU" dirty="0">
                <a:solidFill>
                  <a:schemeClr val="bg1"/>
                </a:solidFill>
                <a:latin typeface="Oswald" charset="-52"/>
                <a:cs typeface="Times New Roman Cyr" panose="02020603050405020304" pitchFamily="18" charset="0"/>
              </a:rPr>
              <a:t>и повышение энергетической эффективности в городе Урай» на 2019 - 2030 годы</a:t>
            </a:r>
            <a:endParaRPr lang="ru-RU" dirty="0">
              <a:solidFill>
                <a:schemeClr val="bg1"/>
              </a:solidFill>
              <a:latin typeface="Oswald" charset="-52"/>
            </a:endParaRPr>
          </a:p>
        </p:txBody>
      </p:sp>
      <p:sp>
        <p:nvSpPr>
          <p:cNvPr id="13" name="Прямоугольник 12"/>
          <p:cNvSpPr/>
          <p:nvPr/>
        </p:nvSpPr>
        <p:spPr>
          <a:xfrm>
            <a:off x="1066800" y="2895600"/>
            <a:ext cx="9372600" cy="369332"/>
          </a:xfrm>
          <a:prstGeom prst="rect">
            <a:avLst/>
          </a:prstGeom>
          <a:solidFill>
            <a:schemeClr val="accent3">
              <a:lumMod val="60000"/>
              <a:lumOff val="40000"/>
            </a:schemeClr>
          </a:solidFill>
        </p:spPr>
        <p:txBody>
          <a:bodyPr wrap="square">
            <a:spAutoFit/>
          </a:bodyPr>
          <a:lstStyle/>
          <a:p>
            <a:pPr algn="ctr"/>
            <a:r>
              <a:rPr lang="ru-RU" b="1" dirty="0">
                <a:latin typeface="Oswald" charset="-52"/>
                <a:cs typeface="Arial" pitchFamily="34" charset="0"/>
              </a:rPr>
              <a:t>Основные показатели результативности программы за 2024 год:</a:t>
            </a:r>
            <a:endParaRPr lang="ru-RU" dirty="0">
              <a:latin typeface="Oswald" charset="-52"/>
              <a:cs typeface="Arial" pitchFamily="34" charset="0"/>
            </a:endParaRPr>
          </a:p>
        </p:txBody>
      </p:sp>
      <p:pic>
        <p:nvPicPr>
          <p:cNvPr id="16" name="Picture 4" descr="жкх png: 2 тыс изображений найдено в Яндекс Картинках"/>
          <p:cNvPicPr>
            <a:picLocks noChangeAspect="1" noChangeArrowheads="1"/>
          </p:cNvPicPr>
          <p:nvPr/>
        </p:nvPicPr>
        <p:blipFill>
          <a:blip r:embed="rId4" cstate="print"/>
          <a:srcRect/>
          <a:stretch>
            <a:fillRect/>
          </a:stretch>
        </p:blipFill>
        <p:spPr bwMode="auto">
          <a:xfrm>
            <a:off x="1" y="116632"/>
            <a:ext cx="914399" cy="468000"/>
          </a:xfrm>
          <a:prstGeom prst="rect">
            <a:avLst/>
          </a:prstGeom>
          <a:noFill/>
        </p:spPr>
      </p:pic>
      <p:sp>
        <p:nvSpPr>
          <p:cNvPr id="17" name="Прямоугольник 16"/>
          <p:cNvSpPr/>
          <p:nvPr/>
        </p:nvSpPr>
        <p:spPr>
          <a:xfrm>
            <a:off x="990600" y="3318570"/>
            <a:ext cx="9448800" cy="3539430"/>
          </a:xfrm>
          <a:prstGeom prst="rect">
            <a:avLst/>
          </a:prstGeom>
        </p:spPr>
        <p:txBody>
          <a:bodyPr wrap="square">
            <a:spAutoFit/>
          </a:bodyPr>
          <a:lstStyle/>
          <a:p>
            <a:pPr lvl="0" fontAlgn="b">
              <a:buFont typeface="Wingdings" pitchFamily="2" charset="2"/>
              <a:buChar char="v"/>
            </a:pPr>
            <a:r>
              <a:rPr lang="ru-RU" sz="1400" dirty="0">
                <a:solidFill>
                  <a:srgbClr val="000000"/>
                </a:solidFill>
                <a:latin typeface="Oswald" charset="-52"/>
                <a:cs typeface="Times New Roman" pitchFamily="18" charset="0"/>
              </a:rPr>
              <a:t>Удовлетворенность граждан качеством жилищно-коммунальных услуг – </a:t>
            </a:r>
            <a:r>
              <a:rPr lang="ru-RU" sz="1400" b="1" dirty="0">
                <a:solidFill>
                  <a:srgbClr val="000000"/>
                </a:solidFill>
                <a:latin typeface="Oswald" charset="-52"/>
                <a:cs typeface="Times New Roman" pitchFamily="18" charset="0"/>
              </a:rPr>
              <a:t>86,0%</a:t>
            </a:r>
            <a:r>
              <a:rPr lang="en-US" sz="1400" b="1" dirty="0">
                <a:solidFill>
                  <a:srgbClr val="000000"/>
                </a:solidFill>
                <a:latin typeface="Oswald" charset="-52"/>
                <a:cs typeface="Times New Roman" pitchFamily="18" charset="0"/>
              </a:rPr>
              <a:t>;</a:t>
            </a:r>
            <a:endParaRPr lang="ru-RU" sz="1400" b="1" dirty="0">
              <a:solidFill>
                <a:srgbClr val="000000"/>
              </a:solidFill>
              <a:latin typeface="Oswald" charset="-52"/>
              <a:cs typeface="Times New Roman" pitchFamily="18" charset="0"/>
            </a:endParaRPr>
          </a:p>
          <a:p>
            <a:pPr lvl="0" fontAlgn="b"/>
            <a:endParaRPr lang="ru-RU" sz="1400" b="1"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  Фактический уровень оплаты взносов на капитальный ремонт общего имущества в многоквартирных домах (за жилые помещения,  являющиеся муниципальной собственностью в многоквартирных домах) – </a:t>
            </a:r>
            <a:r>
              <a:rPr lang="ru-RU" sz="1400" b="1" dirty="0">
                <a:solidFill>
                  <a:srgbClr val="000000"/>
                </a:solidFill>
                <a:latin typeface="Oswald" charset="-52"/>
                <a:cs typeface="Times New Roman" pitchFamily="18" charset="0"/>
              </a:rPr>
              <a:t>100%;</a:t>
            </a:r>
          </a:p>
          <a:p>
            <a:pPr lvl="0" fontAlgn="b"/>
            <a:endParaRPr lang="ru-RU" sz="1400" b="1"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Доля замены ветхих инженерных сетей теплоснабжения, водоснабжения, водоотведения от общей протяженности  ветхих инженерных сетей теплоснабжения, водоснабжения, водоотведения </a:t>
            </a:r>
            <a:r>
              <a:rPr lang="ru-RU" sz="1400" b="1" dirty="0">
                <a:solidFill>
                  <a:srgbClr val="000000"/>
                </a:solidFill>
                <a:latin typeface="Oswald" charset="-52"/>
                <a:cs typeface="Times New Roman" pitchFamily="18" charset="0"/>
              </a:rPr>
              <a:t>2,7%</a:t>
            </a:r>
            <a:r>
              <a:rPr lang="en-US" sz="1400" b="1" dirty="0">
                <a:solidFill>
                  <a:srgbClr val="000000"/>
                </a:solidFill>
                <a:latin typeface="Oswald" charset="-52"/>
                <a:cs typeface="Times New Roman" pitchFamily="18" charset="0"/>
              </a:rPr>
              <a:t>;</a:t>
            </a:r>
            <a:endParaRPr lang="ru-RU" sz="1400" b="1" dirty="0">
              <a:solidFill>
                <a:srgbClr val="000000"/>
              </a:solidFill>
              <a:latin typeface="Oswald" charset="-52"/>
              <a:cs typeface="Times New Roman" pitchFamily="18" charset="0"/>
            </a:endParaRPr>
          </a:p>
          <a:p>
            <a:pPr lvl="0" fontAlgn="b"/>
            <a:endParaRPr lang="ru-RU" sz="1400" b="1"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Реализовано населению </a:t>
            </a:r>
            <a:r>
              <a:rPr lang="ru-RU" sz="1400" b="1" dirty="0">
                <a:solidFill>
                  <a:srgbClr val="000000"/>
                </a:solidFill>
                <a:latin typeface="Oswald" charset="-52"/>
                <a:cs typeface="Times New Roman" pitchFamily="18" charset="0"/>
              </a:rPr>
              <a:t>5 659,0 кг. </a:t>
            </a:r>
            <a:r>
              <a:rPr lang="ru-RU" sz="1400" dirty="0">
                <a:solidFill>
                  <a:srgbClr val="000000"/>
                </a:solidFill>
                <a:latin typeface="Oswald" charset="-52"/>
                <a:cs typeface="Times New Roman" pitchFamily="18" charset="0"/>
              </a:rPr>
              <a:t>сжиженного газа для бытовых нужд</a:t>
            </a:r>
            <a:r>
              <a:rPr lang="en-US" sz="1400" dirty="0">
                <a:solidFill>
                  <a:srgbClr val="000000"/>
                </a:solidFill>
                <a:latin typeface="Oswald" charset="-52"/>
                <a:cs typeface="Times New Roman" pitchFamily="18" charset="0"/>
              </a:rPr>
              <a:t>;</a:t>
            </a:r>
            <a:endParaRPr lang="ru-RU" sz="1400" dirty="0">
              <a:solidFill>
                <a:srgbClr val="000000"/>
              </a:solidFill>
              <a:latin typeface="Oswald" charset="-52"/>
              <a:cs typeface="Times New Roman" pitchFamily="18" charset="0"/>
            </a:endParaRPr>
          </a:p>
          <a:p>
            <a:pPr lvl="0" fontAlgn="b"/>
            <a:endParaRPr lang="ru-RU" sz="1400"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Количество квартир, находящихся в муниципальной собственности, в которых проведен ремонт, составило 11</a:t>
            </a:r>
            <a:r>
              <a:rPr lang="ru-RU" sz="1400" b="1" dirty="0">
                <a:solidFill>
                  <a:srgbClr val="000000"/>
                </a:solidFill>
                <a:latin typeface="Oswald" charset="-52"/>
                <a:cs typeface="Times New Roman" pitchFamily="18" charset="0"/>
              </a:rPr>
              <a:t> единиц</a:t>
            </a:r>
            <a:r>
              <a:rPr lang="en-US" sz="1400" b="1" dirty="0">
                <a:solidFill>
                  <a:srgbClr val="000000"/>
                </a:solidFill>
                <a:latin typeface="Oswald" charset="-52"/>
                <a:cs typeface="Times New Roman" pitchFamily="18" charset="0"/>
              </a:rPr>
              <a:t>;</a:t>
            </a:r>
            <a:endParaRPr lang="ru-RU" sz="1400" dirty="0">
              <a:solidFill>
                <a:srgbClr val="000000"/>
              </a:solidFill>
              <a:latin typeface="Oswald" charset="-52"/>
              <a:cs typeface="Times New Roman" pitchFamily="18" charset="0"/>
            </a:endParaRPr>
          </a:p>
          <a:p>
            <a:pPr lvl="0" fontAlgn="b"/>
            <a:endParaRPr lang="ru-RU" sz="1400"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  Удовлетворенность населения благоустроенностью общественных мест пребывания населения -86,2%;</a:t>
            </a:r>
          </a:p>
          <a:p>
            <a:pPr lvl="0" fontAlgn="b">
              <a:buFont typeface="Wingdings" pitchFamily="2" charset="2"/>
              <a:buChar char="v"/>
            </a:pPr>
            <a:endParaRPr lang="ru-RU" sz="1400" dirty="0">
              <a:solidFill>
                <a:srgbClr val="000000"/>
              </a:solidFill>
              <a:latin typeface="Oswald" charset="-52"/>
              <a:cs typeface="Times New Roman" pitchFamily="18" charset="0"/>
            </a:endParaRPr>
          </a:p>
          <a:p>
            <a:pPr lvl="0" fontAlgn="b">
              <a:buFont typeface="Wingdings" pitchFamily="2" charset="2"/>
              <a:buChar char="v"/>
            </a:pPr>
            <a:r>
              <a:rPr lang="ru-RU" sz="1400" dirty="0">
                <a:solidFill>
                  <a:srgbClr val="000000"/>
                </a:solidFill>
                <a:latin typeface="Oswald" charset="-52"/>
                <a:cs typeface="Times New Roman" pitchFamily="18" charset="0"/>
              </a:rPr>
              <a:t>  Количество аварий на объектах коммунальной инфраструктуры в сфере </a:t>
            </a:r>
            <a:r>
              <a:rPr lang="ru-RU" sz="1400" dirty="0" err="1">
                <a:solidFill>
                  <a:srgbClr val="000000"/>
                </a:solidFill>
                <a:latin typeface="Oswald" charset="-52"/>
                <a:cs typeface="Times New Roman" pitchFamily="18" charset="0"/>
              </a:rPr>
              <a:t>водо</a:t>
            </a:r>
            <a:r>
              <a:rPr lang="ru-RU" sz="1400" dirty="0">
                <a:solidFill>
                  <a:srgbClr val="000000"/>
                </a:solidFill>
                <a:latin typeface="Oswald" charset="-52"/>
                <a:cs typeface="Times New Roman" pitchFamily="18" charset="0"/>
              </a:rPr>
              <a:t>-, теплоснабжения и водоотведения при производстве, транспортировке  и распределении коммунальных ресурсов -0.</a:t>
            </a: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2" name="Прямоугольник 11"/>
          <p:cNvSpPr/>
          <p:nvPr/>
        </p:nvSpPr>
        <p:spPr>
          <a:xfrm>
            <a:off x="1066800" y="152400"/>
            <a:ext cx="9448800" cy="646331"/>
          </a:xfrm>
          <a:prstGeom prst="rect">
            <a:avLst/>
          </a:prstGeom>
        </p:spPr>
        <p:txBody>
          <a:bodyPr wrap="square">
            <a:spAutoFit/>
          </a:bodyPr>
          <a:lstStyle/>
          <a:p>
            <a:r>
              <a:rPr lang="ru-RU" dirty="0">
                <a:solidFill>
                  <a:schemeClr val="bg1"/>
                </a:solidFill>
                <a:latin typeface="Oswald" charset="-52"/>
                <a:cs typeface="Times New Roman" panose="02020603050405020304" pitchFamily="18" charset="0"/>
              </a:rPr>
              <a:t>Муниципальная программа «</a:t>
            </a:r>
            <a:r>
              <a:rPr lang="ru-RU" dirty="0">
                <a:solidFill>
                  <a:schemeClr val="bg1"/>
                </a:solidFill>
                <a:latin typeface="Oswald" charset="-52"/>
                <a:cs typeface="Times New Roman Cyr" panose="02020603050405020304" pitchFamily="18" charset="0"/>
              </a:rPr>
              <a:t>Развитие жилищно-коммунального комплекса </a:t>
            </a:r>
          </a:p>
          <a:p>
            <a:r>
              <a:rPr lang="ru-RU" dirty="0">
                <a:solidFill>
                  <a:schemeClr val="bg1"/>
                </a:solidFill>
                <a:latin typeface="Oswald" charset="-52"/>
                <a:cs typeface="Times New Roman Cyr" panose="02020603050405020304" pitchFamily="18" charset="0"/>
              </a:rPr>
              <a:t>и повышение энергетической эффективности в городе Урай» на 2019 - 2030 годы</a:t>
            </a:r>
            <a:endParaRPr lang="ru-RU" dirty="0">
              <a:solidFill>
                <a:schemeClr val="bg1"/>
              </a:solidFill>
              <a:latin typeface="Oswald" charset="-52"/>
            </a:endParaRPr>
          </a:p>
        </p:txBody>
      </p:sp>
      <p:graphicFrame>
        <p:nvGraphicFramePr>
          <p:cNvPr id="14" name="Таблица 13"/>
          <p:cNvGraphicFramePr>
            <a:graphicFrameLocks noGrp="1"/>
          </p:cNvGraphicFramePr>
          <p:nvPr/>
        </p:nvGraphicFramePr>
        <p:xfrm>
          <a:off x="304800" y="761999"/>
          <a:ext cx="11617290" cy="6046099"/>
        </p:xfrm>
        <a:graphic>
          <a:graphicData uri="http://schemas.openxmlformats.org/drawingml/2006/table">
            <a:tbl>
              <a:tblPr firstRow="1" bandRow="1">
                <a:tableStyleId>{5C22544A-7EE6-4342-B048-85BDC9FD1C3A}</a:tableStyleId>
              </a:tblPr>
              <a:tblGrid>
                <a:gridCol w="1848205">
                  <a:extLst>
                    <a:ext uri="{9D8B030D-6E8A-4147-A177-3AD203B41FA5}">
                      <a16:colId xmlns:a16="http://schemas.microsoft.com/office/drawing/2014/main" xmlns="" val="20000"/>
                    </a:ext>
                  </a:extLst>
                </a:gridCol>
                <a:gridCol w="9769085">
                  <a:extLst>
                    <a:ext uri="{9D8B030D-6E8A-4147-A177-3AD203B41FA5}">
                      <a16:colId xmlns:a16="http://schemas.microsoft.com/office/drawing/2014/main" xmlns="" val="20001"/>
                    </a:ext>
                  </a:extLst>
                </a:gridCol>
              </a:tblGrid>
              <a:tr h="301412">
                <a:tc>
                  <a:txBody>
                    <a:bodyPr/>
                    <a:lstStyle/>
                    <a:p>
                      <a:r>
                        <a:rPr lang="ru-RU" sz="1400" dirty="0">
                          <a:solidFill>
                            <a:schemeClr val="tx1"/>
                          </a:solidFill>
                          <a:latin typeface="Oswald" charset="-52"/>
                          <a:cs typeface="Times New Roman" pitchFamily="18" charset="0"/>
                        </a:rPr>
                        <a:t>тыс.рублей</a:t>
                      </a:r>
                    </a:p>
                  </a:txBody>
                  <a:tcPr marL="121920" marR="121920">
                    <a:solidFill>
                      <a:schemeClr val="accent3">
                        <a:lumMod val="60000"/>
                        <a:lumOff val="40000"/>
                      </a:schemeClr>
                    </a:solidFill>
                  </a:tcPr>
                </a:tc>
                <a:tc>
                  <a:txBody>
                    <a:bodyPr/>
                    <a:lstStyle/>
                    <a:p>
                      <a:r>
                        <a:rPr lang="ru-RU" sz="1400" dirty="0">
                          <a:solidFill>
                            <a:schemeClr val="tx1"/>
                          </a:solidFill>
                          <a:latin typeface="Oswald" charset="-52"/>
                          <a:cs typeface="Times New Roman" pitchFamily="18" charset="0"/>
                        </a:rPr>
                        <a:t>Направление расходов</a:t>
                      </a:r>
                    </a:p>
                  </a:txBody>
                  <a:tcPr marL="121920" marR="121920">
                    <a:solidFill>
                      <a:schemeClr val="accent3">
                        <a:lumMod val="60000"/>
                        <a:lumOff val="40000"/>
                      </a:schemeClr>
                    </a:solidFill>
                  </a:tcPr>
                </a:tc>
                <a:extLst>
                  <a:ext uri="{0D108BD9-81ED-4DB2-BD59-A6C34878D82A}">
                    <a16:rowId xmlns:a16="http://schemas.microsoft.com/office/drawing/2014/main" xmlns="" val="10000"/>
                  </a:ext>
                </a:extLst>
              </a:tr>
              <a:tr h="407299">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Oswald" charset="-52"/>
                          <a:cs typeface="Times New Roman" pitchFamily="18" charset="0"/>
                        </a:rPr>
                        <a:t>Расходы на реализацию программы за 2024 год составили 461 412,5 тыс.рублей, в том числе:</a:t>
                      </a:r>
                      <a:endParaRPr lang="ru-RU" sz="1400" b="1" dirty="0">
                        <a:latin typeface="Oswald" charset="-52"/>
                        <a:cs typeface="Times New Roman" pitchFamily="18" charset="0"/>
                      </a:endParaRPr>
                    </a:p>
                  </a:txBody>
                  <a:tcPr marL="121920" marR="121920">
                    <a:solidFill>
                      <a:schemeClr val="accent3">
                        <a:lumMod val="60000"/>
                        <a:lumOff val="40000"/>
                      </a:schemeClr>
                    </a:solidFill>
                  </a:tcPr>
                </a:tc>
                <a:tc hMerge="1">
                  <a:txBody>
                    <a:bodyPr/>
                    <a:lstStyle/>
                    <a:p>
                      <a:endParaRPr lang="ru-RU" sz="1100" dirty="0">
                        <a:latin typeface="Arial" pitchFamily="34" charset="0"/>
                        <a:cs typeface="Arial" pitchFamily="34" charset="0"/>
                      </a:endParaRPr>
                    </a:p>
                  </a:txBody>
                  <a:tcPr/>
                </a:tc>
                <a:extLst>
                  <a:ext uri="{0D108BD9-81ED-4DB2-BD59-A6C34878D82A}">
                    <a16:rowId xmlns:a16="http://schemas.microsoft.com/office/drawing/2014/main" xmlns="" val="10001"/>
                  </a:ext>
                </a:extLst>
              </a:tr>
              <a:tr h="301412">
                <a:tc>
                  <a:txBody>
                    <a:bodyPr/>
                    <a:lstStyle/>
                    <a:p>
                      <a:pPr algn="ctr"/>
                      <a:r>
                        <a:rPr lang="ru-RU" sz="1400" b="1" dirty="0">
                          <a:latin typeface="Oswald" charset="-52"/>
                          <a:cs typeface="Times New Roman" pitchFamily="18" charset="0"/>
                        </a:rPr>
                        <a:t>122 680,3</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Организация содержания дорожного хозяйства</a:t>
                      </a:r>
                    </a:p>
                  </a:txBody>
                  <a:tcPr marL="121920" marR="121920">
                    <a:solidFill>
                      <a:schemeClr val="accent3">
                        <a:lumMod val="20000"/>
                        <a:lumOff val="80000"/>
                      </a:schemeClr>
                    </a:solidFill>
                  </a:tcPr>
                </a:tc>
                <a:extLst>
                  <a:ext uri="{0D108BD9-81ED-4DB2-BD59-A6C34878D82A}">
                    <a16:rowId xmlns:a16="http://schemas.microsoft.com/office/drawing/2014/main" xmlns="" val="10002"/>
                  </a:ext>
                </a:extLst>
              </a:tr>
              <a:tr h="301412">
                <a:tc>
                  <a:txBody>
                    <a:bodyPr/>
                    <a:lstStyle/>
                    <a:p>
                      <a:pPr algn="ctr"/>
                      <a:r>
                        <a:rPr lang="ru-RU" sz="1400" b="1" dirty="0">
                          <a:latin typeface="Oswald" charset="-52"/>
                          <a:cs typeface="Times New Roman" pitchFamily="18" charset="0"/>
                        </a:rPr>
                        <a:t>9 371,5</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Организация содержания мест захоронения и оказание ритуальных услуг</a:t>
                      </a:r>
                    </a:p>
                  </a:txBody>
                  <a:tcPr marL="121920" marR="121920">
                    <a:solidFill>
                      <a:schemeClr val="accent3">
                        <a:lumMod val="20000"/>
                        <a:lumOff val="80000"/>
                      </a:schemeClr>
                    </a:solidFill>
                  </a:tcPr>
                </a:tc>
                <a:extLst>
                  <a:ext uri="{0D108BD9-81ED-4DB2-BD59-A6C34878D82A}">
                    <a16:rowId xmlns:a16="http://schemas.microsoft.com/office/drawing/2014/main" xmlns="" val="10004"/>
                  </a:ext>
                </a:extLst>
              </a:tr>
              <a:tr h="301412">
                <a:tc>
                  <a:txBody>
                    <a:bodyPr/>
                    <a:lstStyle/>
                    <a:p>
                      <a:pPr algn="ctr"/>
                      <a:r>
                        <a:rPr lang="ru-RU" sz="1400" b="1" dirty="0">
                          <a:latin typeface="Oswald" charset="-52"/>
                          <a:cs typeface="Times New Roman" pitchFamily="18" charset="0"/>
                        </a:rPr>
                        <a:t>4 685,8</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Организация ремонта муниципального  жилищного фонда</a:t>
                      </a:r>
                    </a:p>
                  </a:txBody>
                  <a:tcPr marL="121920" marR="121920">
                    <a:solidFill>
                      <a:schemeClr val="accent3">
                        <a:lumMod val="20000"/>
                        <a:lumOff val="80000"/>
                      </a:schemeClr>
                    </a:solidFill>
                  </a:tcPr>
                </a:tc>
                <a:extLst>
                  <a:ext uri="{0D108BD9-81ED-4DB2-BD59-A6C34878D82A}">
                    <a16:rowId xmlns:a16="http://schemas.microsoft.com/office/drawing/2014/main" xmlns="" val="10005"/>
                  </a:ext>
                </a:extLst>
              </a:tr>
              <a:tr h="301412">
                <a:tc>
                  <a:txBody>
                    <a:bodyPr/>
                    <a:lstStyle/>
                    <a:p>
                      <a:pPr algn="ctr"/>
                      <a:r>
                        <a:rPr lang="ru-RU" sz="1400" b="1" dirty="0">
                          <a:latin typeface="Oswald" charset="-52"/>
                          <a:cs typeface="Times New Roman" pitchFamily="18" charset="0"/>
                        </a:rPr>
                        <a:t>91 076,9</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Организация содержания объектов благоустройства </a:t>
                      </a:r>
                    </a:p>
                  </a:txBody>
                  <a:tcPr marL="121920" marR="121920">
                    <a:solidFill>
                      <a:schemeClr val="accent3">
                        <a:lumMod val="20000"/>
                        <a:lumOff val="80000"/>
                      </a:schemeClr>
                    </a:solidFill>
                  </a:tcPr>
                </a:tc>
                <a:extLst>
                  <a:ext uri="{0D108BD9-81ED-4DB2-BD59-A6C34878D82A}">
                    <a16:rowId xmlns:a16="http://schemas.microsoft.com/office/drawing/2014/main" xmlns="" val="10006"/>
                  </a:ext>
                </a:extLst>
              </a:tr>
              <a:tr h="301412">
                <a:tc>
                  <a:txBody>
                    <a:bodyPr/>
                    <a:lstStyle/>
                    <a:p>
                      <a:pPr algn="ctr"/>
                      <a:r>
                        <a:rPr lang="ru-RU" sz="1400" b="1" dirty="0">
                          <a:latin typeface="Oswald" charset="-52"/>
                          <a:cs typeface="Times New Roman" pitchFamily="18" charset="0"/>
                        </a:rPr>
                        <a:t>27 922,7</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Организация электроснабжения уличного освещения</a:t>
                      </a:r>
                    </a:p>
                  </a:txBody>
                  <a:tcPr marL="121920" marR="121920">
                    <a:solidFill>
                      <a:schemeClr val="accent3">
                        <a:lumMod val="20000"/>
                        <a:lumOff val="80000"/>
                      </a:schemeClr>
                    </a:solidFill>
                  </a:tcPr>
                </a:tc>
                <a:extLst>
                  <a:ext uri="{0D108BD9-81ED-4DB2-BD59-A6C34878D82A}">
                    <a16:rowId xmlns:a16="http://schemas.microsoft.com/office/drawing/2014/main" xmlns="" val="10007"/>
                  </a:ext>
                </a:extLst>
              </a:tr>
              <a:tr h="512400">
                <a:tc>
                  <a:txBody>
                    <a:bodyPr/>
                    <a:lstStyle/>
                    <a:p>
                      <a:pPr algn="ctr"/>
                      <a:r>
                        <a:rPr lang="ru-RU" sz="1400" b="1" dirty="0">
                          <a:latin typeface="Oswald" charset="-52"/>
                          <a:cs typeface="Times New Roman" pitchFamily="18" charset="0"/>
                        </a:rPr>
                        <a:t>414,4</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Осуществление переданного отдельного государственного полномочия по организации мероприятий при осуществлении деятельности по обращению  с животными без владельцев </a:t>
                      </a:r>
                    </a:p>
                  </a:txBody>
                  <a:tcPr marL="121920" marR="121920">
                    <a:solidFill>
                      <a:schemeClr val="accent3">
                        <a:lumMod val="20000"/>
                        <a:lumOff val="80000"/>
                      </a:schemeClr>
                    </a:solidFill>
                  </a:tcPr>
                </a:tc>
                <a:extLst>
                  <a:ext uri="{0D108BD9-81ED-4DB2-BD59-A6C34878D82A}">
                    <a16:rowId xmlns:a16="http://schemas.microsoft.com/office/drawing/2014/main" xmlns="" val="10008"/>
                  </a:ext>
                </a:extLst>
              </a:tr>
              <a:tr h="512400">
                <a:tc>
                  <a:txBody>
                    <a:bodyPr/>
                    <a:lstStyle/>
                    <a:p>
                      <a:pPr algn="ctr"/>
                      <a:r>
                        <a:rPr lang="ru-RU" sz="1400" b="1" dirty="0">
                          <a:latin typeface="Oswald" charset="-52"/>
                          <a:cs typeface="Times New Roman" pitchFamily="18" charset="0"/>
                        </a:rPr>
                        <a:t>2 331,0</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Предоставление субсидий на возмещение недополученных доходов организациям, осуществляющим реализацию населению сжиженного газа по розничным ценам </a:t>
                      </a:r>
                    </a:p>
                  </a:txBody>
                  <a:tcPr marL="121920" marR="121920">
                    <a:solidFill>
                      <a:schemeClr val="accent3">
                        <a:lumMod val="20000"/>
                        <a:lumOff val="80000"/>
                      </a:schemeClr>
                    </a:solidFill>
                  </a:tcPr>
                </a:tc>
                <a:extLst>
                  <a:ext uri="{0D108BD9-81ED-4DB2-BD59-A6C34878D82A}">
                    <a16:rowId xmlns:a16="http://schemas.microsoft.com/office/drawing/2014/main" xmlns="" val="10009"/>
                  </a:ext>
                </a:extLst>
              </a:tr>
              <a:tr h="301412">
                <a:tc>
                  <a:txBody>
                    <a:bodyPr/>
                    <a:lstStyle/>
                    <a:p>
                      <a:pPr algn="ctr"/>
                      <a:r>
                        <a:rPr lang="ru-RU" sz="1400" b="1" dirty="0">
                          <a:latin typeface="Oswald" charset="-52"/>
                          <a:cs typeface="Times New Roman" pitchFamily="18" charset="0"/>
                        </a:rPr>
                        <a:t>23 742,5</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Обеспечение деятельности МКУ «УЖКХ г. Урай» </a:t>
                      </a:r>
                    </a:p>
                  </a:txBody>
                  <a:tcPr marL="121920" marR="121920">
                    <a:solidFill>
                      <a:schemeClr val="accent3">
                        <a:lumMod val="20000"/>
                        <a:lumOff val="80000"/>
                      </a:schemeClr>
                    </a:solidFill>
                  </a:tcPr>
                </a:tc>
                <a:extLst>
                  <a:ext uri="{0D108BD9-81ED-4DB2-BD59-A6C34878D82A}">
                    <a16:rowId xmlns:a16="http://schemas.microsoft.com/office/drawing/2014/main" xmlns="" val="10010"/>
                  </a:ext>
                </a:extLst>
              </a:tr>
              <a:tr h="301412">
                <a:tc>
                  <a:txBody>
                    <a:bodyPr/>
                    <a:lstStyle/>
                    <a:p>
                      <a:pPr algn="ctr"/>
                      <a:r>
                        <a:rPr lang="ru-RU" sz="1400" b="1" dirty="0">
                          <a:latin typeface="Oswald" charset="-52"/>
                          <a:cs typeface="Times New Roman" pitchFamily="18" charset="0"/>
                        </a:rPr>
                        <a:t>7 323,5</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Снос аварийных многоквартирных жилых домов</a:t>
                      </a:r>
                    </a:p>
                  </a:txBody>
                  <a:tcPr marL="121920" marR="121920">
                    <a:solidFill>
                      <a:schemeClr val="accent3">
                        <a:lumMod val="20000"/>
                        <a:lumOff val="80000"/>
                      </a:schemeClr>
                    </a:solidFill>
                  </a:tcPr>
                </a:tc>
                <a:extLst>
                  <a:ext uri="{0D108BD9-81ED-4DB2-BD59-A6C34878D82A}">
                    <a16:rowId xmlns:a16="http://schemas.microsoft.com/office/drawing/2014/main" xmlns="" val="10011"/>
                  </a:ext>
                </a:extLst>
              </a:tr>
              <a:tr h="512400">
                <a:tc>
                  <a:txBody>
                    <a:bodyPr/>
                    <a:lstStyle/>
                    <a:p>
                      <a:pPr algn="ctr"/>
                      <a:r>
                        <a:rPr lang="ru-RU" sz="1400" b="1" dirty="0">
                          <a:latin typeface="Oswald" charset="-52"/>
                          <a:cs typeface="Times New Roman" pitchFamily="18" charset="0"/>
                        </a:rPr>
                        <a:t>6 057,0</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Оплата взносов на капитальный ремонт общего имущества в многоквартирных домах (за жилые помещения, являющиеся муниципальной собственностью в многоквартирных домах)</a:t>
                      </a:r>
                    </a:p>
                  </a:txBody>
                  <a:tcPr marL="121920" marR="121920">
                    <a:solidFill>
                      <a:schemeClr val="accent3">
                        <a:lumMod val="20000"/>
                        <a:lumOff val="80000"/>
                      </a:schemeClr>
                    </a:solidFill>
                  </a:tcPr>
                </a:tc>
                <a:extLst>
                  <a:ext uri="{0D108BD9-81ED-4DB2-BD59-A6C34878D82A}">
                    <a16:rowId xmlns:a16="http://schemas.microsoft.com/office/drawing/2014/main" xmlns="" val="10012"/>
                  </a:ext>
                </a:extLst>
              </a:tr>
              <a:tr h="301412">
                <a:tc>
                  <a:txBody>
                    <a:bodyPr/>
                    <a:lstStyle/>
                    <a:p>
                      <a:pPr algn="ctr"/>
                      <a:r>
                        <a:rPr lang="ru-RU" sz="1400" b="1" dirty="0">
                          <a:latin typeface="Oswald" charset="-52"/>
                          <a:cs typeface="Times New Roman" pitchFamily="18" charset="0"/>
                        </a:rPr>
                        <a:t>163 944,2</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Капитальный ремонт коммунальной инфраструктуры города Урай</a:t>
                      </a:r>
                    </a:p>
                  </a:txBody>
                  <a:tcPr marL="121920" marR="121920">
                    <a:solidFill>
                      <a:schemeClr val="accent3">
                        <a:lumMod val="20000"/>
                        <a:lumOff val="80000"/>
                      </a:schemeClr>
                    </a:solidFill>
                  </a:tcPr>
                </a:tc>
                <a:extLst>
                  <a:ext uri="{0D108BD9-81ED-4DB2-BD59-A6C34878D82A}">
                    <a16:rowId xmlns:a16="http://schemas.microsoft.com/office/drawing/2014/main" xmlns="" val="10014"/>
                  </a:ext>
                </a:extLst>
              </a:tr>
              <a:tr h="301412">
                <a:tc>
                  <a:txBody>
                    <a:bodyPr/>
                    <a:lstStyle/>
                    <a:p>
                      <a:pPr algn="ctr"/>
                      <a:r>
                        <a:rPr lang="ru-RU" sz="1400" b="1" dirty="0">
                          <a:latin typeface="Oswald" charset="-52"/>
                          <a:cs typeface="Times New Roman" pitchFamily="18" charset="0"/>
                        </a:rPr>
                        <a:t>400,0</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Выполнение работ по актуализации схем систем коммунальной инфраструктуры муниципального образования город Урай </a:t>
                      </a:r>
                    </a:p>
                  </a:txBody>
                  <a:tcPr marL="121920" marR="121920">
                    <a:solidFill>
                      <a:schemeClr val="accent3">
                        <a:lumMod val="20000"/>
                        <a:lumOff val="80000"/>
                      </a:schemeClr>
                    </a:solidFill>
                  </a:tcPr>
                </a:tc>
                <a:extLst>
                  <a:ext uri="{0D108BD9-81ED-4DB2-BD59-A6C34878D82A}">
                    <a16:rowId xmlns:a16="http://schemas.microsoft.com/office/drawing/2014/main" xmlns="" val="10015"/>
                  </a:ext>
                </a:extLst>
              </a:tr>
              <a:tr h="512400">
                <a:tc>
                  <a:txBody>
                    <a:bodyPr/>
                    <a:lstStyle/>
                    <a:p>
                      <a:pPr algn="ctr"/>
                      <a:r>
                        <a:rPr lang="ru-RU" sz="1400" b="1" dirty="0">
                          <a:latin typeface="Oswald" charset="-52"/>
                          <a:cs typeface="Times New Roman" pitchFamily="18" charset="0"/>
                        </a:rPr>
                        <a:t>977,7</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 Приспособление по решению органа местного самоуправления жилых помещений и общего имущества в многоквартирных домах с учетом потребностей инвалидов</a:t>
                      </a:r>
                    </a:p>
                  </a:txBody>
                  <a:tcPr marL="121920" marR="121920">
                    <a:solidFill>
                      <a:schemeClr val="accent3">
                        <a:lumMod val="20000"/>
                        <a:lumOff val="80000"/>
                      </a:schemeClr>
                    </a:solidFill>
                  </a:tcPr>
                </a:tc>
                <a:extLst>
                  <a:ext uri="{0D108BD9-81ED-4DB2-BD59-A6C34878D82A}">
                    <a16:rowId xmlns:a16="http://schemas.microsoft.com/office/drawing/2014/main" xmlns="" val="10016"/>
                  </a:ext>
                </a:extLst>
              </a:tr>
              <a:tr h="512400">
                <a:tc>
                  <a:txBody>
                    <a:bodyPr/>
                    <a:lstStyle/>
                    <a:p>
                      <a:pPr algn="ctr"/>
                      <a:r>
                        <a:rPr lang="ru-RU" sz="1400" b="1" dirty="0">
                          <a:latin typeface="Oswald" charset="-52"/>
                          <a:cs typeface="Times New Roman" pitchFamily="18" charset="0"/>
                        </a:rPr>
                        <a:t>485,0</a:t>
                      </a:r>
                    </a:p>
                  </a:txBody>
                  <a:tcPr marL="121920" marR="121920">
                    <a:solidFill>
                      <a:schemeClr val="accent3">
                        <a:lumMod val="20000"/>
                        <a:lumOff val="80000"/>
                      </a:schemeClr>
                    </a:solidFill>
                  </a:tcPr>
                </a:tc>
                <a:tc>
                  <a:txBody>
                    <a:bodyPr/>
                    <a:lstStyle/>
                    <a:p>
                      <a:r>
                        <a:rPr lang="ru-RU" sz="1400" dirty="0">
                          <a:latin typeface="Oswald" charset="-52"/>
                          <a:cs typeface="Times New Roman" pitchFamily="18" charset="0"/>
                        </a:rPr>
                        <a:t>Актуализация Программы комплексного развития систем коммунальной инфраструктуры города Урай Ханты-Мансийского автономного округа – </a:t>
                      </a:r>
                      <a:r>
                        <a:rPr lang="ru-RU" sz="1400" dirty="0" err="1">
                          <a:latin typeface="Oswald" charset="-52"/>
                          <a:cs typeface="Times New Roman" pitchFamily="18" charset="0"/>
                        </a:rPr>
                        <a:t>Югры</a:t>
                      </a:r>
                      <a:r>
                        <a:rPr lang="ru-RU" sz="1400" dirty="0">
                          <a:latin typeface="Oswald" charset="-52"/>
                          <a:cs typeface="Times New Roman" pitchFamily="18" charset="0"/>
                        </a:rPr>
                        <a:t> на 2016-2026 годы, разработка топливно-энергетического баланса</a:t>
                      </a:r>
                    </a:p>
                  </a:txBody>
                  <a:tcPr marL="121920" marR="121920">
                    <a:solidFill>
                      <a:schemeClr val="accent3">
                        <a:lumMod val="20000"/>
                        <a:lumOff val="80000"/>
                      </a:schemeClr>
                    </a:solidFill>
                  </a:tcPr>
                </a:tc>
                <a:extLst>
                  <a:ext uri="{0D108BD9-81ED-4DB2-BD59-A6C34878D82A}">
                    <a16:rowId xmlns:a16="http://schemas.microsoft.com/office/drawing/2014/main" xmlns="" val="10017"/>
                  </a:ext>
                </a:extLst>
              </a:tr>
            </a:tbl>
          </a:graphicData>
        </a:graphic>
      </p:graphicFrame>
      <p:pic>
        <p:nvPicPr>
          <p:cNvPr id="7" name="Picture 3" descr="Y:\Влад\2019\эскизы\зелёная.png">
            <a:extLst>
              <a:ext uri="{FF2B5EF4-FFF2-40B4-BE49-F238E27FC236}">
                <a16:creationId xmlns:a16="http://schemas.microsoft.com/office/drawing/2014/main" xmlns="" id="{EA4A9F43-D570-446D-AF43-260317CB3D0A}"/>
              </a:ext>
            </a:extLst>
          </p:cNvPr>
          <p:cNvPicPr>
            <a:picLocks noChangeAspect="1" noChangeArrowheads="1"/>
          </p:cNvPicPr>
          <p:nvPr/>
        </p:nvPicPr>
        <p:blipFill>
          <a:blip r:embed="rId3" cstate="print"/>
          <a:srcRect t="10663" r="48323" b="76542"/>
          <a:stretch>
            <a:fillRect/>
          </a:stretch>
        </p:blipFill>
        <p:spPr bwMode="auto">
          <a:xfrm>
            <a:off x="1066800" y="0"/>
            <a:ext cx="9525000" cy="762000"/>
          </a:xfrm>
          <a:prstGeom prst="rect">
            <a:avLst/>
          </a:prstGeom>
          <a:noFill/>
        </p:spPr>
      </p:pic>
      <p:sp>
        <p:nvSpPr>
          <p:cNvPr id="8" name="Прямоугольник 7"/>
          <p:cNvSpPr/>
          <p:nvPr/>
        </p:nvSpPr>
        <p:spPr>
          <a:xfrm>
            <a:off x="1143000" y="76200"/>
            <a:ext cx="9067800" cy="584775"/>
          </a:xfrm>
          <a:prstGeom prst="rect">
            <a:avLst/>
          </a:prstGeom>
        </p:spPr>
        <p:txBody>
          <a:bodyPr wrap="square">
            <a:spAutoFit/>
          </a:bodyPr>
          <a:lstStyle/>
          <a:p>
            <a:r>
              <a:rPr lang="ru-RU" sz="1600" dirty="0" smtClean="0">
                <a:solidFill>
                  <a:schemeClr val="bg1"/>
                </a:solidFill>
                <a:latin typeface="Oswald" charset="-52"/>
                <a:cs typeface="Times New Roman" panose="02020603050405020304" pitchFamily="18" charset="0"/>
              </a:rPr>
              <a:t>Муниципальная программа «</a:t>
            </a:r>
            <a:r>
              <a:rPr lang="ru-RU" sz="1600" dirty="0" smtClean="0">
                <a:solidFill>
                  <a:schemeClr val="bg1"/>
                </a:solidFill>
                <a:latin typeface="Oswald" charset="-52"/>
                <a:cs typeface="Times New Roman Cyr" panose="02020603050405020304" pitchFamily="18" charset="0"/>
              </a:rPr>
              <a:t>Развитие жилищно-коммунального комплекса </a:t>
            </a:r>
          </a:p>
          <a:p>
            <a:r>
              <a:rPr lang="ru-RU" sz="1600" dirty="0" smtClean="0">
                <a:solidFill>
                  <a:schemeClr val="bg1"/>
                </a:solidFill>
                <a:latin typeface="Oswald" charset="-52"/>
                <a:cs typeface="Times New Roman Cyr" panose="02020603050405020304" pitchFamily="18" charset="0"/>
              </a:rPr>
              <a:t>и повышение энергетической эффективности в городе Урай» на 2019 - 2030 годы</a:t>
            </a:r>
            <a:endParaRPr lang="ru-RU" sz="1600" dirty="0">
              <a:solidFill>
                <a:schemeClr val="bg1"/>
              </a:solidFill>
              <a:latin typeface="Oswald" charset="-52"/>
            </a:endParaRP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9570" name="AutoShape 2" descr="Инженерно-геодезическое сопровождение строительства - АО «СахалинТИСИЗ» -  Комплекс услуг в сфере инженерных изысканий"/>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8" name="Picture 5" descr="Y:\Влад\2019\эскизы\сетка.png"/>
          <p:cNvPicPr>
            <a:picLocks noChangeAspect="1" noChangeArrowheads="1"/>
          </p:cNvPicPr>
          <p:nvPr/>
        </p:nvPicPr>
        <p:blipFill>
          <a:blip r:embed="rId3" cstate="print"/>
          <a:srcRect l="1936" t="2420" r="66193" b="81698"/>
          <a:stretch>
            <a:fillRect/>
          </a:stretch>
        </p:blipFill>
        <p:spPr bwMode="auto">
          <a:xfrm>
            <a:off x="0" y="0"/>
            <a:ext cx="2971800" cy="914400"/>
          </a:xfrm>
          <a:prstGeom prst="rect">
            <a:avLst/>
          </a:prstGeom>
          <a:noFill/>
        </p:spPr>
      </p:pic>
      <p:pic>
        <p:nvPicPr>
          <p:cNvPr id="19" name="Picture 5" descr="Y:\Влад\2019\эскизы\сетка.png"/>
          <p:cNvPicPr>
            <a:picLocks noChangeAspect="1" noChangeArrowheads="1"/>
          </p:cNvPicPr>
          <p:nvPr/>
        </p:nvPicPr>
        <p:blipFill>
          <a:blip r:embed="rId3" cstate="print"/>
          <a:srcRect l="1936" t="2420" r="1543" b="81698"/>
          <a:stretch>
            <a:fillRect/>
          </a:stretch>
        </p:blipFill>
        <p:spPr bwMode="auto">
          <a:xfrm>
            <a:off x="2971800" y="0"/>
            <a:ext cx="8999984" cy="914400"/>
          </a:xfrm>
          <a:prstGeom prst="rect">
            <a:avLst/>
          </a:prstGeom>
          <a:noFill/>
        </p:spPr>
      </p:pic>
      <p:pic>
        <p:nvPicPr>
          <p:cNvPr id="20"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381000" y="152400"/>
            <a:ext cx="10439400" cy="720080"/>
          </a:xfrm>
          <a:prstGeom prst="rect">
            <a:avLst/>
          </a:prstGeom>
          <a:noFill/>
          <a:ln w="9525">
            <a:noFill/>
            <a:miter lim="800000"/>
            <a:headEnd/>
            <a:tailEnd/>
          </a:ln>
        </p:spPr>
      </p:pic>
      <p:pic>
        <p:nvPicPr>
          <p:cNvPr id="21" name="Picture 5" descr="закладка урай copy"/>
          <p:cNvPicPr>
            <a:picLocks noChangeAspect="1" noChangeArrowheads="1"/>
          </p:cNvPicPr>
          <p:nvPr/>
        </p:nvPicPr>
        <p:blipFill>
          <a:blip r:embed="rId5" cstate="print"/>
          <a:srcRect/>
          <a:stretch>
            <a:fillRect/>
          </a:stretch>
        </p:blipFill>
        <p:spPr bwMode="auto">
          <a:xfrm>
            <a:off x="0" y="152400"/>
            <a:ext cx="579894" cy="761999"/>
          </a:xfrm>
          <a:prstGeom prst="rect">
            <a:avLst/>
          </a:prstGeom>
          <a:noFill/>
          <a:ln w="9525">
            <a:noFill/>
            <a:miter lim="800000"/>
            <a:headEnd/>
            <a:tailEnd/>
          </a:ln>
        </p:spPr>
      </p:pic>
      <p:sp>
        <p:nvSpPr>
          <p:cNvPr id="22" name="Прямоугольник 21"/>
          <p:cNvSpPr/>
          <p:nvPr/>
        </p:nvSpPr>
        <p:spPr>
          <a:xfrm>
            <a:off x="685800" y="304800"/>
            <a:ext cx="9525000" cy="369332"/>
          </a:xfrm>
          <a:prstGeom prst="rect">
            <a:avLst/>
          </a:prstGeom>
        </p:spPr>
        <p:txBody>
          <a:bodyPr wrap="square">
            <a:spAutoFit/>
          </a:bodyPr>
          <a:lstStyle/>
          <a:p>
            <a:pPr fontAlgn="b"/>
            <a:r>
              <a:rPr lang="ru-RU" dirty="0" err="1">
                <a:solidFill>
                  <a:schemeClr val="bg1"/>
                </a:solidFill>
                <a:latin typeface="Oswald" charset="-52"/>
                <a:cs typeface="Times New Roman" panose="02020603050405020304" pitchFamily="18" charset="0"/>
              </a:rPr>
              <a:t>Непрограммные</a:t>
            </a:r>
            <a:r>
              <a:rPr lang="ru-RU" dirty="0">
                <a:solidFill>
                  <a:schemeClr val="bg1"/>
                </a:solidFill>
                <a:latin typeface="Oswald" charset="-52"/>
                <a:cs typeface="Times New Roman" panose="02020603050405020304" pitchFamily="18" charset="0"/>
              </a:rPr>
              <a:t> направления деятельности</a:t>
            </a:r>
          </a:p>
        </p:txBody>
      </p:sp>
      <p:pic>
        <p:nvPicPr>
          <p:cNvPr id="23" name="Picture 2" descr="Y:\Влад\2019\эскизы\герб.png"/>
          <p:cNvPicPr>
            <a:picLocks noChangeAspect="1" noChangeArrowheads="1"/>
          </p:cNvPicPr>
          <p:nvPr/>
        </p:nvPicPr>
        <p:blipFill>
          <a:blip r:embed="rId6" cstate="print"/>
          <a:srcRect l="89185" b="81873"/>
          <a:stretch>
            <a:fillRect/>
          </a:stretch>
        </p:blipFill>
        <p:spPr bwMode="auto">
          <a:xfrm>
            <a:off x="11417808" y="-93261"/>
            <a:ext cx="705720" cy="924627"/>
          </a:xfrm>
          <a:prstGeom prst="rect">
            <a:avLst/>
          </a:prstGeom>
          <a:noFill/>
        </p:spPr>
      </p:pic>
      <p:graphicFrame>
        <p:nvGraphicFramePr>
          <p:cNvPr id="27" name="Таблица 26"/>
          <p:cNvGraphicFramePr>
            <a:graphicFrameLocks noGrp="1"/>
          </p:cNvGraphicFramePr>
          <p:nvPr/>
        </p:nvGraphicFramePr>
        <p:xfrm>
          <a:off x="1066800" y="1524000"/>
          <a:ext cx="10058400" cy="3303984"/>
        </p:xfrm>
        <a:graphic>
          <a:graphicData uri="http://schemas.openxmlformats.org/drawingml/2006/table">
            <a:tbl>
              <a:tblPr firstRow="1" bandRow="1">
                <a:tableStyleId>{5C22544A-7EE6-4342-B048-85BDC9FD1C3A}</a:tableStyleId>
              </a:tblPr>
              <a:tblGrid>
                <a:gridCol w="1676400">
                  <a:extLst>
                    <a:ext uri="{9D8B030D-6E8A-4147-A177-3AD203B41FA5}">
                      <a16:colId xmlns:a16="http://schemas.microsoft.com/office/drawing/2014/main" xmlns="" val="20000"/>
                    </a:ext>
                  </a:extLst>
                </a:gridCol>
                <a:gridCol w="8382000">
                  <a:extLst>
                    <a:ext uri="{9D8B030D-6E8A-4147-A177-3AD203B41FA5}">
                      <a16:colId xmlns:a16="http://schemas.microsoft.com/office/drawing/2014/main" xmlns="" val="20001"/>
                    </a:ext>
                  </a:extLst>
                </a:gridCol>
              </a:tblGrid>
              <a:tr h="72008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b="1" dirty="0">
                          <a:solidFill>
                            <a:srgbClr val="000000"/>
                          </a:solidFill>
                          <a:latin typeface="Oswald" charset="-52"/>
                          <a:cs typeface="Times New Roman" pitchFamily="18" charset="0"/>
                        </a:rPr>
                        <a:t>На реализацию </a:t>
                      </a:r>
                      <a:r>
                        <a:rPr lang="ru-RU" sz="1600" b="1" dirty="0" err="1">
                          <a:solidFill>
                            <a:srgbClr val="000000"/>
                          </a:solidFill>
                          <a:latin typeface="Oswald" charset="-52"/>
                          <a:cs typeface="Times New Roman" pitchFamily="18" charset="0"/>
                        </a:rPr>
                        <a:t>непрограммных</a:t>
                      </a:r>
                      <a:r>
                        <a:rPr lang="ru-RU" sz="1600" b="1" dirty="0">
                          <a:solidFill>
                            <a:srgbClr val="000000"/>
                          </a:solidFill>
                          <a:latin typeface="Oswald" charset="-52"/>
                          <a:cs typeface="Times New Roman" pitchFamily="18" charset="0"/>
                        </a:rPr>
                        <a:t> направлений деятельности</a:t>
                      </a:r>
                    </a:p>
                    <a:p>
                      <a:pPr marL="0" marR="0" indent="0" algn="ctr" defTabSz="914400" rtl="0" eaLnBrk="1" fontAlgn="auto" latinLnBrk="0" hangingPunct="1">
                        <a:lnSpc>
                          <a:spcPct val="100000"/>
                        </a:lnSpc>
                        <a:spcBef>
                          <a:spcPts val="0"/>
                        </a:spcBef>
                        <a:spcAft>
                          <a:spcPts val="0"/>
                        </a:spcAft>
                        <a:buClrTx/>
                        <a:buSzTx/>
                        <a:buFontTx/>
                        <a:buNone/>
                        <a:tabLst/>
                        <a:defRPr/>
                      </a:pPr>
                      <a:r>
                        <a:rPr lang="ru-RU" sz="1600" b="1" dirty="0">
                          <a:solidFill>
                            <a:srgbClr val="000000"/>
                          </a:solidFill>
                          <a:latin typeface="Oswald" charset="-52"/>
                          <a:cs typeface="Times New Roman" pitchFamily="18" charset="0"/>
                        </a:rPr>
                        <a:t>в 2024 году направлено 42 607,6 тыс.рублей, в том числе:</a:t>
                      </a:r>
                      <a:endParaRPr lang="ru-RU" sz="1600" dirty="0">
                        <a:latin typeface="Oswald" charset="-52"/>
                        <a:cs typeface="Times New Roman" pitchFamily="18" charset="0"/>
                      </a:endParaRPr>
                    </a:p>
                  </a:txBody>
                  <a:tcPr marL="121920" marR="121920">
                    <a:solidFill>
                      <a:schemeClr val="accent3">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432048">
                <a:tc>
                  <a:txBody>
                    <a:bodyPr/>
                    <a:lstStyle/>
                    <a:p>
                      <a:pPr algn="r"/>
                      <a:r>
                        <a:rPr lang="ru-RU" sz="1600" b="1" dirty="0">
                          <a:latin typeface="Oswald" charset="-52"/>
                          <a:cs typeface="Times New Roman" pitchFamily="18" charset="0"/>
                        </a:rPr>
                        <a:t>15 404,6</a:t>
                      </a:r>
                    </a:p>
                  </a:txBody>
                  <a:tcPr marL="121920" marR="121920">
                    <a:solidFill>
                      <a:schemeClr val="accent3">
                        <a:lumMod val="40000"/>
                        <a:lumOff val="60000"/>
                      </a:schemeClr>
                    </a:solidFill>
                  </a:tcPr>
                </a:tc>
                <a:tc>
                  <a:txBody>
                    <a:bodyPr/>
                    <a:lstStyle/>
                    <a:p>
                      <a:pPr algn="l"/>
                      <a:r>
                        <a:rPr lang="ru-RU" sz="1600" b="0" dirty="0">
                          <a:solidFill>
                            <a:schemeClr val="tx1"/>
                          </a:solidFill>
                          <a:latin typeface="Oswald" charset="-52"/>
                          <a:cs typeface="Times New Roman" pitchFamily="18" charset="0"/>
                        </a:rPr>
                        <a:t>Обеспечение деятельности Думы города Урай</a:t>
                      </a:r>
                      <a:endParaRPr lang="ru-RU" sz="1600" dirty="0">
                        <a:latin typeface="Oswald" charset="-52"/>
                        <a:cs typeface="Times New Roman" pitchFamily="18" charset="0"/>
                      </a:endParaRPr>
                    </a:p>
                  </a:txBody>
                  <a:tcPr marL="121920" marR="121920">
                    <a:solidFill>
                      <a:schemeClr val="accent3">
                        <a:lumMod val="40000"/>
                        <a:lumOff val="60000"/>
                      </a:schemeClr>
                    </a:solidFill>
                  </a:tcPr>
                </a:tc>
                <a:extLst>
                  <a:ext uri="{0D108BD9-81ED-4DB2-BD59-A6C34878D82A}">
                    <a16:rowId xmlns:a16="http://schemas.microsoft.com/office/drawing/2014/main" xmlns="" val="10001"/>
                  </a:ext>
                </a:extLst>
              </a:tr>
              <a:tr h="360040">
                <a:tc>
                  <a:txBody>
                    <a:bodyPr/>
                    <a:lstStyle/>
                    <a:p>
                      <a:pPr algn="r"/>
                      <a:r>
                        <a:rPr lang="ru-RU" sz="1600" b="1" dirty="0">
                          <a:latin typeface="Oswald" charset="-52"/>
                          <a:cs typeface="Times New Roman" pitchFamily="18" charset="0"/>
                        </a:rPr>
                        <a:t>14 002,1</a:t>
                      </a:r>
                    </a:p>
                  </a:txBody>
                  <a:tcPr marL="121920" marR="121920">
                    <a:solidFill>
                      <a:schemeClr val="accent3">
                        <a:lumMod val="20000"/>
                        <a:lumOff val="80000"/>
                      </a:schemeClr>
                    </a:solidFill>
                  </a:tcPr>
                </a:tc>
                <a:tc>
                  <a:txBody>
                    <a:bodyPr/>
                    <a:lstStyle/>
                    <a:p>
                      <a:r>
                        <a:rPr lang="ru-RU" sz="1600" dirty="0">
                          <a:latin typeface="Oswald" charset="-52"/>
                          <a:cs typeface="Times New Roman" pitchFamily="18" charset="0"/>
                        </a:rPr>
                        <a:t>Обеспечение деятельности Контрольно-счетной палаты города Урай</a:t>
                      </a:r>
                    </a:p>
                  </a:txBody>
                  <a:tcPr marL="121920" marR="121920">
                    <a:solidFill>
                      <a:schemeClr val="accent3">
                        <a:lumMod val="20000"/>
                        <a:lumOff val="80000"/>
                      </a:schemeClr>
                    </a:solidFill>
                  </a:tcPr>
                </a:tc>
                <a:extLst>
                  <a:ext uri="{0D108BD9-81ED-4DB2-BD59-A6C34878D82A}">
                    <a16:rowId xmlns:a16="http://schemas.microsoft.com/office/drawing/2014/main" xmlns="" val="10002"/>
                  </a:ext>
                </a:extLst>
              </a:tr>
              <a:tr h="864096">
                <a:tc>
                  <a:txBody>
                    <a:bodyPr/>
                    <a:lstStyle/>
                    <a:p>
                      <a:pPr algn="r"/>
                      <a:r>
                        <a:rPr lang="ru-RU" sz="1600" b="1" dirty="0">
                          <a:latin typeface="Oswald" charset="-52"/>
                          <a:cs typeface="Times New Roman" pitchFamily="18" charset="0"/>
                        </a:rPr>
                        <a:t>12 400,9</a:t>
                      </a:r>
                    </a:p>
                  </a:txBody>
                  <a:tcPr marL="121920" marR="121920">
                    <a:solidFill>
                      <a:schemeClr val="accent3">
                        <a:lumMod val="20000"/>
                        <a:lumOff val="80000"/>
                      </a:schemeClr>
                    </a:solidFill>
                  </a:tcPr>
                </a:tc>
                <a:tc>
                  <a:txBody>
                    <a:bodyPr/>
                    <a:lstStyle/>
                    <a:p>
                      <a:r>
                        <a:rPr kumimoji="0" lang="ru-RU" sz="1400" kern="1200" dirty="0">
                          <a:solidFill>
                            <a:schemeClr val="dk1"/>
                          </a:solidFill>
                          <a:latin typeface="Oswald" charset="-52"/>
                          <a:ea typeface="+mn-ea"/>
                          <a:cs typeface="Times New Roman" pitchFamily="18" charset="0"/>
                        </a:rPr>
                        <a:t>Направлено из резервного фонда администрации города Урай для оплаты расходов по решениям суда, на поставку продуктовых наборов для граждан, призванных на военную службу, осуществление единовременных денежных выплат в размере  по 150,0 тыс.рублей гражданам, заключившим контракты о прохождении военной службы, закупка услуг по продвижению сайта «</a:t>
                      </a:r>
                      <a:r>
                        <a:rPr kumimoji="0" lang="ru-RU" sz="1400" kern="1200" dirty="0" err="1">
                          <a:solidFill>
                            <a:schemeClr val="dk1"/>
                          </a:solidFill>
                          <a:latin typeface="Oswald" charset="-52"/>
                          <a:ea typeface="+mn-ea"/>
                          <a:cs typeface="Times New Roman" pitchFamily="18" charset="0"/>
                        </a:rPr>
                        <a:t>хмао-контракт.рф</a:t>
                      </a:r>
                      <a:r>
                        <a:rPr kumimoji="0" lang="ru-RU" sz="1400" kern="1200" dirty="0">
                          <a:solidFill>
                            <a:schemeClr val="dk1"/>
                          </a:solidFill>
                          <a:latin typeface="Oswald" charset="-52"/>
                          <a:ea typeface="+mn-ea"/>
                          <a:cs typeface="Times New Roman" pitchFamily="18" charset="0"/>
                        </a:rPr>
                        <a:t>», а так же на оказание услуг по вскрытию, дезинфекции и утилизации цинковых гробов</a:t>
                      </a:r>
                      <a:endParaRPr lang="ru-RU" sz="1400" dirty="0">
                        <a:latin typeface="Oswald" charset="-52"/>
                        <a:cs typeface="Times New Roman" pitchFamily="18" charset="0"/>
                      </a:endParaRPr>
                    </a:p>
                  </a:txBody>
                  <a:tcPr marL="121920" marR="121920">
                    <a:solidFill>
                      <a:schemeClr val="accent3">
                        <a:lumMod val="20000"/>
                        <a:lumOff val="80000"/>
                      </a:schemeClr>
                    </a:solidFill>
                  </a:tcPr>
                </a:tc>
                <a:extLst>
                  <a:ext uri="{0D108BD9-81ED-4DB2-BD59-A6C34878D82A}">
                    <a16:rowId xmlns:a16="http://schemas.microsoft.com/office/drawing/2014/main" xmlns="" val="10004"/>
                  </a:ext>
                </a:extLst>
              </a:tr>
              <a:tr h="633576">
                <a:tc>
                  <a:txBody>
                    <a:bodyPr/>
                    <a:lstStyle/>
                    <a:p>
                      <a:pPr algn="r"/>
                      <a:r>
                        <a:rPr lang="ru-RU" sz="1600" b="1" dirty="0">
                          <a:latin typeface="Oswald" charset="-52"/>
                          <a:cs typeface="Times New Roman" pitchFamily="18" charset="0"/>
                        </a:rPr>
                        <a:t>800,0</a:t>
                      </a:r>
                    </a:p>
                  </a:txBody>
                  <a:tcPr marL="121920" marR="121920">
                    <a:solidFill>
                      <a:schemeClr val="bg1">
                        <a:lumMod val="95000"/>
                      </a:schemeClr>
                    </a:solidFill>
                  </a:tcPr>
                </a:tc>
                <a:tc>
                  <a:txBody>
                    <a:bodyPr/>
                    <a:lstStyle/>
                    <a:p>
                      <a:r>
                        <a:rPr lang="ru-RU" sz="1600" dirty="0">
                          <a:latin typeface="Oswald" charset="-52"/>
                          <a:cs typeface="Times New Roman" pitchFamily="18" charset="0"/>
                        </a:rPr>
                        <a:t>Прочие мероприятия органов</a:t>
                      </a:r>
                      <a:r>
                        <a:rPr lang="ru-RU" sz="1600" baseline="0" dirty="0">
                          <a:latin typeface="Oswald" charset="-52"/>
                          <a:cs typeface="Times New Roman" pitchFamily="18" charset="0"/>
                        </a:rPr>
                        <a:t> местного самоуправления (о</a:t>
                      </a:r>
                      <a:r>
                        <a:rPr lang="ru-RU" sz="1600" dirty="0">
                          <a:latin typeface="Oswald" charset="-52"/>
                          <a:cs typeface="Times New Roman" pitchFamily="18" charset="0"/>
                        </a:rPr>
                        <a:t>казание материальной помощи пострадавшим от пожара)</a:t>
                      </a:r>
                    </a:p>
                  </a:txBody>
                  <a:tcPr marL="121920" marR="121920">
                    <a:solidFill>
                      <a:schemeClr val="bg1">
                        <a:lumMod val="95000"/>
                      </a:schemeClr>
                    </a:solidFill>
                  </a:tcPr>
                </a:tc>
                <a:extLst>
                  <a:ext uri="{0D108BD9-81ED-4DB2-BD59-A6C34878D82A}">
                    <a16:rowId xmlns:a16="http://schemas.microsoft.com/office/drawing/2014/main" xmlns="" val="10005"/>
                  </a:ext>
                </a:extLst>
              </a:tr>
            </a:tbl>
          </a:graphicData>
        </a:graphic>
      </p:graphicFrame>
      <p:sp>
        <p:nvSpPr>
          <p:cNvPr id="28" name="Прямоугольник 27"/>
          <p:cNvSpPr/>
          <p:nvPr/>
        </p:nvSpPr>
        <p:spPr>
          <a:xfrm>
            <a:off x="4079776" y="5661249"/>
            <a:ext cx="7536160" cy="584775"/>
          </a:xfrm>
          <a:prstGeom prst="rect">
            <a:avLst/>
          </a:prstGeom>
        </p:spPr>
        <p:txBody>
          <a:bodyPr wrap="square">
            <a:spAutoFit/>
          </a:bodyPr>
          <a:lstStyle/>
          <a:p>
            <a:pPr algn="r"/>
            <a:r>
              <a:rPr lang="ru-RU" sz="1600" dirty="0">
                <a:solidFill>
                  <a:srgbClr val="0000FF"/>
                </a:solidFill>
                <a:latin typeface="Oswald" charset="-52"/>
              </a:rPr>
              <a:t>Доля </a:t>
            </a:r>
            <a:r>
              <a:rPr lang="ru-RU" sz="1600" dirty="0" err="1">
                <a:solidFill>
                  <a:srgbClr val="0000FF"/>
                </a:solidFill>
                <a:latin typeface="Oswald" charset="-52"/>
              </a:rPr>
              <a:t>непрограммных</a:t>
            </a:r>
            <a:r>
              <a:rPr lang="ru-RU" sz="1600" dirty="0">
                <a:solidFill>
                  <a:srgbClr val="0000FF"/>
                </a:solidFill>
                <a:latin typeface="Oswald" charset="-52"/>
              </a:rPr>
              <a:t> направлений деятельности в общем объеме расходов бюджета города составила  </a:t>
            </a:r>
            <a:r>
              <a:rPr lang="ru-RU" sz="1600" u="sng" dirty="0">
                <a:solidFill>
                  <a:srgbClr val="0000FF"/>
                </a:solidFill>
                <a:latin typeface="Oswald" charset="-52"/>
              </a:rPr>
              <a:t>0,7%</a:t>
            </a:r>
            <a:endParaRPr lang="ru-RU" sz="1600" u="sng" dirty="0">
              <a:solidFill>
                <a:srgbClr val="0000FF"/>
              </a:solidFill>
              <a:latin typeface="Oswald" charset="-52"/>
              <a:cs typeface="Arial" pitchFamily="34" charset="0"/>
            </a:endParaRP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9570" name="AutoShape 2" descr="Инженерно-геодезическое сопровождение строительства - АО «СахалинТИСИЗ» -  Комплекс услуг в сфере инженерных изысканий"/>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8" name="Picture 5" descr="Y:\Влад\2019\эскизы\сетка.png"/>
          <p:cNvPicPr>
            <a:picLocks noChangeAspect="1" noChangeArrowheads="1"/>
          </p:cNvPicPr>
          <p:nvPr/>
        </p:nvPicPr>
        <p:blipFill>
          <a:blip r:embed="rId3" cstate="print"/>
          <a:srcRect l="1936" t="2420" r="66193" b="81698"/>
          <a:stretch>
            <a:fillRect/>
          </a:stretch>
        </p:blipFill>
        <p:spPr bwMode="auto">
          <a:xfrm>
            <a:off x="0" y="0"/>
            <a:ext cx="2971800" cy="914400"/>
          </a:xfrm>
          <a:prstGeom prst="rect">
            <a:avLst/>
          </a:prstGeom>
          <a:noFill/>
        </p:spPr>
      </p:pic>
      <p:pic>
        <p:nvPicPr>
          <p:cNvPr id="19" name="Picture 5" descr="Y:\Влад\2019\эскизы\сетка.png"/>
          <p:cNvPicPr>
            <a:picLocks noChangeAspect="1" noChangeArrowheads="1"/>
          </p:cNvPicPr>
          <p:nvPr/>
        </p:nvPicPr>
        <p:blipFill>
          <a:blip r:embed="rId3" cstate="print"/>
          <a:srcRect l="1936" t="2420" r="1543" b="81698"/>
          <a:stretch>
            <a:fillRect/>
          </a:stretch>
        </p:blipFill>
        <p:spPr bwMode="auto">
          <a:xfrm>
            <a:off x="2971800" y="0"/>
            <a:ext cx="8999984" cy="914400"/>
          </a:xfrm>
          <a:prstGeom prst="rect">
            <a:avLst/>
          </a:prstGeom>
          <a:noFill/>
        </p:spPr>
      </p:pic>
      <p:pic>
        <p:nvPicPr>
          <p:cNvPr id="20"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381001" y="228600"/>
            <a:ext cx="7924799" cy="720080"/>
          </a:xfrm>
          <a:prstGeom prst="rect">
            <a:avLst/>
          </a:prstGeom>
          <a:noFill/>
          <a:ln w="9525">
            <a:noFill/>
            <a:miter lim="800000"/>
            <a:headEnd/>
            <a:tailEnd/>
          </a:ln>
        </p:spPr>
      </p:pic>
      <p:pic>
        <p:nvPicPr>
          <p:cNvPr id="21" name="Picture 5" descr="закладка урай copy"/>
          <p:cNvPicPr>
            <a:picLocks noChangeAspect="1" noChangeArrowheads="1"/>
          </p:cNvPicPr>
          <p:nvPr/>
        </p:nvPicPr>
        <p:blipFill>
          <a:blip r:embed="rId5" cstate="print"/>
          <a:srcRect/>
          <a:stretch>
            <a:fillRect/>
          </a:stretch>
        </p:blipFill>
        <p:spPr bwMode="auto">
          <a:xfrm>
            <a:off x="0" y="228600"/>
            <a:ext cx="579894" cy="761999"/>
          </a:xfrm>
          <a:prstGeom prst="rect">
            <a:avLst/>
          </a:prstGeom>
          <a:noFill/>
          <a:ln w="9525">
            <a:noFill/>
            <a:miter lim="800000"/>
            <a:headEnd/>
            <a:tailEnd/>
          </a:ln>
        </p:spPr>
      </p:pic>
      <p:sp>
        <p:nvSpPr>
          <p:cNvPr id="22" name="Прямоугольник 21"/>
          <p:cNvSpPr/>
          <p:nvPr/>
        </p:nvSpPr>
        <p:spPr>
          <a:xfrm>
            <a:off x="685800" y="304800"/>
            <a:ext cx="9525000" cy="646331"/>
          </a:xfrm>
          <a:prstGeom prst="rect">
            <a:avLst/>
          </a:prstGeom>
        </p:spPr>
        <p:txBody>
          <a:bodyPr wrap="square">
            <a:spAutoFit/>
          </a:bodyPr>
          <a:lstStyle/>
          <a:p>
            <a:r>
              <a:rPr lang="ru-RU" dirty="0">
                <a:solidFill>
                  <a:schemeClr val="bg1"/>
                </a:solidFill>
                <a:latin typeface="Oswald" charset="-52"/>
                <a:cs typeface="Times New Roman Cyr" pitchFamily="18" charset="0"/>
              </a:rPr>
              <a:t>В рамках реализации наказов избирателей депутатам Думы ХМАО – </a:t>
            </a:r>
            <a:r>
              <a:rPr lang="ru-RU" dirty="0" err="1">
                <a:solidFill>
                  <a:schemeClr val="bg1"/>
                </a:solidFill>
                <a:latin typeface="Oswald" charset="-52"/>
                <a:cs typeface="Times New Roman Cyr" pitchFamily="18" charset="0"/>
              </a:rPr>
              <a:t>Югры</a:t>
            </a:r>
            <a:r>
              <a:rPr lang="ru-RU" dirty="0">
                <a:solidFill>
                  <a:schemeClr val="bg1"/>
                </a:solidFill>
                <a:latin typeface="Oswald" charset="-52"/>
                <a:cs typeface="Times New Roman Cyr" pitchFamily="18" charset="0"/>
              </a:rPr>
              <a:t> </a:t>
            </a:r>
          </a:p>
          <a:p>
            <a:r>
              <a:rPr lang="ru-RU" dirty="0">
                <a:solidFill>
                  <a:schemeClr val="bg1"/>
                </a:solidFill>
                <a:latin typeface="Oswald" charset="-52"/>
                <a:cs typeface="Times New Roman Cyr" pitchFamily="18" charset="0"/>
              </a:rPr>
              <a:t>за 2024 год исполнено 2 207,0 тыс.рублей</a:t>
            </a:r>
          </a:p>
        </p:txBody>
      </p:sp>
      <p:pic>
        <p:nvPicPr>
          <p:cNvPr id="23" name="Picture 2" descr="Y:\Влад\2019\эскизы\герб.png"/>
          <p:cNvPicPr>
            <a:picLocks noChangeAspect="1" noChangeArrowheads="1"/>
          </p:cNvPicPr>
          <p:nvPr/>
        </p:nvPicPr>
        <p:blipFill>
          <a:blip r:embed="rId6" cstate="print"/>
          <a:srcRect l="89185" b="81873"/>
          <a:stretch>
            <a:fillRect/>
          </a:stretch>
        </p:blipFill>
        <p:spPr bwMode="auto">
          <a:xfrm>
            <a:off x="11417808" y="-93261"/>
            <a:ext cx="705720" cy="924627"/>
          </a:xfrm>
          <a:prstGeom prst="rect">
            <a:avLst/>
          </a:prstGeom>
          <a:noFill/>
        </p:spPr>
      </p:pic>
      <p:graphicFrame>
        <p:nvGraphicFramePr>
          <p:cNvPr id="26" name="Таблица 25"/>
          <p:cNvGraphicFramePr>
            <a:graphicFrameLocks noGrp="1"/>
          </p:cNvGraphicFramePr>
          <p:nvPr>
            <p:extLst>
              <p:ext uri="{D42A27DB-BD31-4B8C-83A1-F6EECF244321}">
                <p14:modId xmlns:p14="http://schemas.microsoft.com/office/powerpoint/2010/main" xmlns="" val="2832786700"/>
              </p:ext>
            </p:extLst>
          </p:nvPr>
        </p:nvGraphicFramePr>
        <p:xfrm>
          <a:off x="1066799" y="1295401"/>
          <a:ext cx="10058401" cy="4137801"/>
        </p:xfrm>
        <a:graphic>
          <a:graphicData uri="http://schemas.openxmlformats.org/drawingml/2006/table">
            <a:tbl>
              <a:tblPr/>
              <a:tblGrid>
                <a:gridCol w="1306387">
                  <a:extLst>
                    <a:ext uri="{9D8B030D-6E8A-4147-A177-3AD203B41FA5}">
                      <a16:colId xmlns:a16="http://schemas.microsoft.com/office/drawing/2014/main" xmlns="" val="20000"/>
                    </a:ext>
                  </a:extLst>
                </a:gridCol>
                <a:gridCol w="792089">
                  <a:extLst>
                    <a:ext uri="{9D8B030D-6E8A-4147-A177-3AD203B41FA5}">
                      <a16:colId xmlns:a16="http://schemas.microsoft.com/office/drawing/2014/main" xmlns="" val="20001"/>
                    </a:ext>
                  </a:extLst>
                </a:gridCol>
                <a:gridCol w="7959925">
                  <a:extLst>
                    <a:ext uri="{9D8B030D-6E8A-4147-A177-3AD203B41FA5}">
                      <a16:colId xmlns:a16="http://schemas.microsoft.com/office/drawing/2014/main" xmlns="" val="20002"/>
                    </a:ext>
                  </a:extLst>
                </a:gridCol>
              </a:tblGrid>
              <a:tr h="455604">
                <a:tc>
                  <a:txBody>
                    <a:bodyPr/>
                    <a:lstStyle/>
                    <a:p>
                      <a:pPr algn="ctr" fontAlgn="ctr"/>
                      <a:r>
                        <a:rPr lang="ru-RU" sz="1200" b="1" i="0" u="none" strike="noStrike" dirty="0">
                          <a:solidFill>
                            <a:schemeClr val="tx1"/>
                          </a:solidFill>
                          <a:effectLst/>
                          <a:latin typeface="Oswald" charset="-52"/>
                          <a:cs typeface="Times New Roman Cyr" pitchFamily="18" charset="0"/>
                        </a:rPr>
                        <a:t>Сфера деятельности</a:t>
                      </a:r>
                    </a:p>
                  </a:txBody>
                  <a:tcPr marL="7468" marR="7468" marT="560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ctr"/>
                      <a:r>
                        <a:rPr lang="ru-RU" sz="1200" b="1" i="0" u="none" strike="noStrike" dirty="0">
                          <a:solidFill>
                            <a:schemeClr val="tx1"/>
                          </a:solidFill>
                          <a:effectLst/>
                          <a:latin typeface="Oswald" charset="-52"/>
                          <a:cs typeface="Times New Roman Cyr" pitchFamily="18" charset="0"/>
                        </a:rPr>
                        <a:t>Сумма</a:t>
                      </a:r>
                    </a:p>
                  </a:txBody>
                  <a:tcPr marL="7468" marR="7468" marT="56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ctr"/>
                      <a:r>
                        <a:rPr lang="ru-RU" sz="1200" b="1" i="0" u="none" strike="noStrike" dirty="0">
                          <a:solidFill>
                            <a:schemeClr val="tx1"/>
                          </a:solidFill>
                          <a:effectLst/>
                          <a:latin typeface="Oswald" charset="-52"/>
                          <a:cs typeface="Times New Roman Cyr" pitchFamily="18" charset="0"/>
                        </a:rPr>
                        <a:t>Направление расходов</a:t>
                      </a:r>
                    </a:p>
                  </a:txBody>
                  <a:tcPr marL="7468" marR="7468" marT="560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extLst>
                  <a:ext uri="{0D108BD9-81ED-4DB2-BD59-A6C34878D82A}">
                    <a16:rowId xmlns:a16="http://schemas.microsoft.com/office/drawing/2014/main" xmlns="" val="10000"/>
                  </a:ext>
                </a:extLst>
              </a:tr>
              <a:tr h="1067950">
                <a:tc>
                  <a:txBody>
                    <a:bodyPr/>
                    <a:lstStyle/>
                    <a:p>
                      <a:pPr algn="ctr" fontAlgn="ctr"/>
                      <a:r>
                        <a:rPr lang="ru-RU" sz="1200" b="1" i="0" u="none" strike="noStrike" dirty="0">
                          <a:solidFill>
                            <a:schemeClr val="tx1"/>
                          </a:solidFill>
                          <a:effectLst/>
                          <a:latin typeface="Oswald" charset="-52"/>
                          <a:cs typeface="Times New Roman Cyr" pitchFamily="18" charset="0"/>
                        </a:rPr>
                        <a:t>Образование</a:t>
                      </a:r>
                    </a:p>
                  </a:txBody>
                  <a:tcPr marL="12700" marR="12700"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ru-RU" sz="1200" b="1" i="0" u="none" strike="noStrike" dirty="0">
                          <a:solidFill>
                            <a:schemeClr val="tx1"/>
                          </a:solidFill>
                          <a:effectLst/>
                          <a:latin typeface="Oswald" charset="-52"/>
                          <a:cs typeface="Times New Roman Cyr" pitchFamily="18" charset="0"/>
                        </a:rPr>
                        <a:t>450,0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l" fontAlgn="ctr"/>
                      <a:r>
                        <a:rPr lang="ru-RU" sz="1200" b="1" i="0" u="none" strike="noStrike" dirty="0">
                          <a:solidFill>
                            <a:schemeClr val="tx1"/>
                          </a:solidFill>
                          <a:effectLst/>
                          <a:latin typeface="Oswald" charset="-52"/>
                          <a:cs typeface="Times New Roman Cyr" pitchFamily="18" charset="0"/>
                        </a:rPr>
                        <a:t>Оказание финансовой помощи на:</a:t>
                      </a:r>
                    </a:p>
                    <a:p>
                      <a:pPr marL="0" marR="0" lvl="0" indent="0" algn="l" defTabSz="914400" rtl="0" eaLnBrk="1" fontAlgn="ctr" latinLnBrk="0" hangingPunct="1">
                        <a:lnSpc>
                          <a:spcPct val="100000"/>
                        </a:lnSpc>
                        <a:spcBef>
                          <a:spcPts val="0"/>
                        </a:spcBef>
                        <a:spcAft>
                          <a:spcPts val="0"/>
                        </a:spcAft>
                        <a:buClrTx/>
                        <a:buSzTx/>
                        <a:buFont typeface="Wingdings" pitchFamily="2" charset="2"/>
                        <a:buChar char="§"/>
                        <a:tabLst/>
                        <a:defRPr/>
                      </a:pPr>
                      <a:r>
                        <a:rPr lang="ru-RU" sz="1200" b="0" i="0" u="none" strike="noStrike" baseline="0" dirty="0">
                          <a:solidFill>
                            <a:schemeClr val="dk1"/>
                          </a:solidFill>
                          <a:latin typeface="Oswald" charset="-52"/>
                          <a:ea typeface="+mn-ea"/>
                          <a:cs typeface="+mn-cs"/>
                        </a:rPr>
                        <a:t>приобретение оборудования в рамках реализации проекта «Дорожная академия» </a:t>
                      </a:r>
                      <a:r>
                        <a:rPr lang="ru-RU" sz="1200" b="0" i="0" u="none" strike="noStrike" dirty="0">
                          <a:solidFill>
                            <a:schemeClr val="tx1"/>
                          </a:solidFill>
                          <a:effectLst/>
                          <a:latin typeface="Oswald" charset="-52"/>
                          <a:cs typeface="Times New Roman" pitchFamily="18" charset="0"/>
                        </a:rPr>
                        <a:t>в МБДОУ </a:t>
                      </a:r>
                      <a:r>
                        <a:rPr lang="ru-RU" sz="1200" b="0" i="0" u="none" strike="noStrike" dirty="0" err="1">
                          <a:solidFill>
                            <a:schemeClr val="tx1"/>
                          </a:solidFill>
                          <a:effectLst/>
                          <a:latin typeface="Oswald" charset="-52"/>
                          <a:cs typeface="Times New Roman" pitchFamily="18" charset="0"/>
                        </a:rPr>
                        <a:t>д</a:t>
                      </a:r>
                      <a:r>
                        <a:rPr lang="ru-RU" sz="1200" b="0" i="0" u="none" strike="noStrike" dirty="0">
                          <a:solidFill>
                            <a:schemeClr val="tx1"/>
                          </a:solidFill>
                          <a:effectLst/>
                          <a:latin typeface="Oswald" charset="-52"/>
                          <a:cs typeface="Times New Roman" pitchFamily="18" charset="0"/>
                        </a:rPr>
                        <a:t>/сад №21 </a:t>
                      </a:r>
                    </a:p>
                    <a:p>
                      <a:pPr marL="0" marR="0" lvl="0" indent="0" algn="l" defTabSz="914400" rtl="0" eaLnBrk="1" fontAlgn="ctr" latinLnBrk="0" hangingPunct="1">
                        <a:lnSpc>
                          <a:spcPct val="100000"/>
                        </a:lnSpc>
                        <a:spcBef>
                          <a:spcPts val="0"/>
                        </a:spcBef>
                        <a:spcAft>
                          <a:spcPts val="0"/>
                        </a:spcAft>
                        <a:buClrTx/>
                        <a:buSzTx/>
                        <a:buFont typeface="Wingdings" pitchFamily="2" charset="2"/>
                        <a:buChar char="§"/>
                        <a:tabLst/>
                        <a:defRPr/>
                      </a:pPr>
                      <a:r>
                        <a:rPr lang="ru-RU" sz="1200" b="0" i="0" u="none" strike="noStrike" dirty="0">
                          <a:solidFill>
                            <a:schemeClr val="tx1"/>
                          </a:solidFill>
                          <a:effectLst/>
                          <a:latin typeface="Oswald" charset="-52"/>
                          <a:cs typeface="Times New Roman Cyr" pitchFamily="18" charset="0"/>
                        </a:rPr>
                        <a:t>приобретение интерактивной панели  с мобильной стойкой</a:t>
                      </a:r>
                      <a:r>
                        <a:rPr lang="ru-RU" sz="1200" b="0" i="0" u="none" strike="noStrike" baseline="0" dirty="0">
                          <a:solidFill>
                            <a:schemeClr val="tx1"/>
                          </a:solidFill>
                          <a:effectLst/>
                          <a:latin typeface="Oswald" charset="-52"/>
                          <a:cs typeface="Times New Roman Cyr" pitchFamily="18" charset="0"/>
                        </a:rPr>
                        <a:t> для </a:t>
                      </a:r>
                      <a:r>
                        <a:rPr lang="ru-RU" sz="1200" b="0" dirty="0">
                          <a:solidFill>
                            <a:schemeClr val="tx1"/>
                          </a:solidFill>
                          <a:latin typeface="Oswald" charset="-52"/>
                          <a:cs typeface="Times New Roman Cyr" panose="02020603050405020304" pitchFamily="18" charset="0"/>
                        </a:rPr>
                        <a:t>МАУ МП «ЦМИГИ»</a:t>
                      </a:r>
                      <a:endParaRPr lang="ru-RU" sz="1200" b="0" i="0" u="none" strike="noStrike" dirty="0">
                        <a:solidFill>
                          <a:schemeClr val="tx1"/>
                        </a:solidFill>
                        <a:effectLst/>
                        <a:latin typeface="Oswald" charset="-52"/>
                        <a:cs typeface="Times New Roman Cyr" pitchFamily="18" charset="0"/>
                      </a:endParaRPr>
                    </a:p>
                  </a:txBody>
                  <a:tcPr marL="12700" marR="12700"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xmlns="" val="10001"/>
                  </a:ext>
                </a:extLst>
              </a:tr>
              <a:tr h="995608">
                <a:tc>
                  <a:txBody>
                    <a:bodyPr/>
                    <a:lstStyle/>
                    <a:p>
                      <a:pPr algn="ctr" fontAlgn="ctr"/>
                      <a:r>
                        <a:rPr lang="ru-RU" sz="1200" b="1" i="0" u="none" strike="noStrike" dirty="0">
                          <a:solidFill>
                            <a:schemeClr val="tx1"/>
                          </a:solidFill>
                          <a:effectLst/>
                          <a:latin typeface="Oswald" charset="-52"/>
                          <a:cs typeface="Times New Roman Cyr" pitchFamily="18" charset="0"/>
                        </a:rPr>
                        <a:t>Культура</a:t>
                      </a:r>
                    </a:p>
                  </a:txBody>
                  <a:tcPr marL="12700" marR="12700"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r>
                        <a:rPr lang="ru-RU" sz="1200" b="1" i="0" u="none" strike="noStrike" dirty="0">
                          <a:solidFill>
                            <a:schemeClr val="tx1"/>
                          </a:solidFill>
                          <a:effectLst/>
                          <a:latin typeface="Oswald" charset="-52"/>
                          <a:cs typeface="Times New Roman Cyr" pitchFamily="18" charset="0"/>
                        </a:rPr>
                        <a:t>957,0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l" fontAlgn="ctr"/>
                      <a:r>
                        <a:rPr lang="ru-RU" sz="1200" b="1" i="0" u="none" strike="noStrike" dirty="0">
                          <a:solidFill>
                            <a:schemeClr val="tx1"/>
                          </a:solidFill>
                          <a:effectLst/>
                          <a:latin typeface="Oswald" charset="-52"/>
                          <a:cs typeface="Times New Roman Cyr" pitchFamily="18" charset="0"/>
                        </a:rPr>
                        <a:t>Оказание финансовой помощи на:</a:t>
                      </a:r>
                    </a:p>
                    <a:p>
                      <a:pPr algn="l" fontAlgn="ctr">
                        <a:buFont typeface="Wingdings" pitchFamily="2" charset="2"/>
                        <a:buChar char="§"/>
                      </a:pPr>
                      <a:r>
                        <a:rPr lang="ru-RU" sz="1200" dirty="0">
                          <a:latin typeface="Oswald" charset="-52"/>
                          <a:cs typeface="Times New Roman" pitchFamily="18" charset="0"/>
                        </a:rPr>
                        <a:t>приобретение сценических костюмов</a:t>
                      </a:r>
                      <a:r>
                        <a:rPr lang="ru-RU" sz="1200" baseline="0" dirty="0">
                          <a:latin typeface="Oswald" charset="-52"/>
                          <a:cs typeface="Times New Roman" pitchFamily="18" charset="0"/>
                        </a:rPr>
                        <a:t>  для </a:t>
                      </a:r>
                      <a:r>
                        <a:rPr lang="ru-RU" sz="1200" baseline="0" dirty="0" err="1">
                          <a:latin typeface="Oswald" charset="-52"/>
                          <a:cs typeface="Times New Roman" pitchFamily="18" charset="0"/>
                        </a:rPr>
                        <a:t>культурно-досугового</a:t>
                      </a:r>
                      <a:r>
                        <a:rPr lang="ru-RU" sz="1200" baseline="0" dirty="0">
                          <a:latin typeface="Oswald" charset="-52"/>
                          <a:cs typeface="Times New Roman" pitchFamily="18" charset="0"/>
                        </a:rPr>
                        <a:t> центра «Нефтяник»</a:t>
                      </a:r>
                      <a:r>
                        <a:rPr lang="ru-RU" sz="1200" dirty="0">
                          <a:latin typeface="Oswald" charset="-52"/>
                          <a:cs typeface="Times New Roman" pitchFamily="18" charset="0"/>
                        </a:rPr>
                        <a:t> </a:t>
                      </a:r>
                    </a:p>
                    <a:p>
                      <a:pPr algn="l" fontAlgn="ctr">
                        <a:buFont typeface="Wingdings" pitchFamily="2" charset="2"/>
                        <a:buChar char="§"/>
                      </a:pPr>
                      <a:r>
                        <a:rPr lang="ru-RU" sz="1200" dirty="0">
                          <a:latin typeface="Oswald" charset="-52"/>
                          <a:cs typeface="Times New Roman" pitchFamily="18" charset="0"/>
                        </a:rPr>
                        <a:t>приобретение костюмов и обуви для наградной группы и звукового оборудования для </a:t>
                      </a:r>
                      <a:r>
                        <a:rPr lang="ru-RU" sz="1200" dirty="0" err="1">
                          <a:latin typeface="Oswald" charset="-52"/>
                          <a:cs typeface="Times New Roman" pitchFamily="18" charset="0"/>
                        </a:rPr>
                        <a:t>культурно-досугового</a:t>
                      </a:r>
                      <a:r>
                        <a:rPr lang="ru-RU" sz="1200" dirty="0">
                          <a:latin typeface="Oswald" charset="-52"/>
                          <a:cs typeface="Times New Roman" pitchFamily="18" charset="0"/>
                        </a:rPr>
                        <a:t> центра «Нефтяник», организацию и проведение фестивалей и конкурсов в киноконцертном цирковом комплексе «Юность </a:t>
                      </a:r>
                      <a:r>
                        <a:rPr lang="ru-RU" sz="1200" dirty="0" err="1">
                          <a:latin typeface="Oswald" charset="-52"/>
                          <a:cs typeface="Times New Roman" pitchFamily="18" charset="0"/>
                        </a:rPr>
                        <a:t>Шаима</a:t>
                      </a:r>
                      <a:r>
                        <a:rPr lang="ru-RU" sz="1200" dirty="0">
                          <a:latin typeface="Oswald" charset="-52"/>
                          <a:cs typeface="Times New Roman" pitchFamily="18" charset="0"/>
                        </a:rPr>
                        <a:t>»</a:t>
                      </a:r>
                    </a:p>
                    <a:p>
                      <a:pPr algn="l" fontAlgn="ctr">
                        <a:buFont typeface="Wingdings" pitchFamily="2" charset="2"/>
                        <a:buChar char="§"/>
                      </a:pPr>
                      <a:r>
                        <a:rPr lang="ru-RU" sz="1200" dirty="0">
                          <a:latin typeface="Oswald" charset="-52"/>
                          <a:cs typeface="Times New Roman" pitchFamily="18" charset="0"/>
                        </a:rPr>
                        <a:t>мебель для КЦК «Нефтяник»</a:t>
                      </a:r>
                      <a:endParaRPr lang="ru-RU" sz="1200" b="0" i="0" u="none" strike="noStrike" dirty="0">
                        <a:solidFill>
                          <a:schemeClr val="tx1"/>
                        </a:solidFill>
                        <a:effectLst/>
                        <a:latin typeface="Oswald" charset="-52"/>
                        <a:cs typeface="Times New Roman Cyr" pitchFamily="18" charset="0"/>
                      </a:endParaRPr>
                    </a:p>
                  </a:txBody>
                  <a:tcPr marL="12700" marR="12700"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02"/>
                  </a:ext>
                </a:extLst>
              </a:tr>
              <a:tr h="1618639">
                <a:tc>
                  <a:txBody>
                    <a:bodyPr/>
                    <a:lstStyle/>
                    <a:p>
                      <a:pPr algn="ctr" fontAlgn="ctr"/>
                      <a:r>
                        <a:rPr lang="ru-RU" sz="1200" b="1" i="0" u="none" strike="noStrike" dirty="0">
                          <a:solidFill>
                            <a:schemeClr val="tx1"/>
                          </a:solidFill>
                          <a:effectLst/>
                          <a:latin typeface="Oswald" charset="-52"/>
                          <a:cs typeface="Times New Roman Cyr" pitchFamily="18" charset="0"/>
                        </a:rPr>
                        <a:t>Физическая культура</a:t>
                      </a:r>
                    </a:p>
                  </a:txBody>
                  <a:tcPr marL="12700" marR="12700"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r>
                        <a:rPr lang="ru-RU" sz="1200" b="1" i="0" u="none" strike="noStrike" dirty="0">
                          <a:solidFill>
                            <a:schemeClr val="tx1"/>
                          </a:solidFill>
                          <a:effectLst/>
                          <a:latin typeface="Oswald" charset="-52"/>
                          <a:cs typeface="Times New Roman Cyr" pitchFamily="18" charset="0"/>
                        </a:rPr>
                        <a:t>800,0</a:t>
                      </a:r>
                    </a:p>
                  </a:txBody>
                  <a:tcPr marL="12700" marR="12700"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marL="0" marR="0" indent="0" algn="l" defTabSz="914400" rtl="0" eaLnBrk="1" fontAlgn="ctr" latinLnBrk="0" hangingPunct="1">
                        <a:lnSpc>
                          <a:spcPct val="100000"/>
                        </a:lnSpc>
                        <a:spcBef>
                          <a:spcPts val="0"/>
                        </a:spcBef>
                        <a:spcAft>
                          <a:spcPts val="0"/>
                        </a:spcAft>
                        <a:buClrTx/>
                        <a:buSzTx/>
                        <a:buFont typeface="Wingdings" pitchFamily="2" charset="2"/>
                        <a:buNone/>
                        <a:tabLst/>
                        <a:defRPr/>
                      </a:pPr>
                      <a:r>
                        <a:rPr lang="ru-RU" sz="1200" b="1" i="0" u="none" strike="noStrike" dirty="0">
                          <a:solidFill>
                            <a:schemeClr val="tx1"/>
                          </a:solidFill>
                          <a:effectLst/>
                          <a:latin typeface="Oswald" charset="-52"/>
                          <a:cs typeface="Times New Roman Cyr" pitchFamily="18" charset="0"/>
                        </a:rPr>
                        <a:t>Оказание финансовой помощи МАУ Спортивная школа «Старт» на:</a:t>
                      </a:r>
                    </a:p>
                    <a:p>
                      <a:pPr marL="0" marR="0" indent="0" algn="l" defTabSz="914400" rtl="0" eaLnBrk="1" fontAlgn="ctr" latinLnBrk="0" hangingPunct="1">
                        <a:lnSpc>
                          <a:spcPct val="100000"/>
                        </a:lnSpc>
                        <a:spcBef>
                          <a:spcPts val="0"/>
                        </a:spcBef>
                        <a:spcAft>
                          <a:spcPts val="0"/>
                        </a:spcAft>
                        <a:buClrTx/>
                        <a:buSzTx/>
                        <a:buFont typeface="Wingdings" pitchFamily="2" charset="2"/>
                        <a:buChar char="§"/>
                        <a:tabLst/>
                        <a:defRPr/>
                      </a:pPr>
                      <a:r>
                        <a:rPr lang="ru-RU" sz="1200" dirty="0">
                          <a:latin typeface="Oswald" charset="-52"/>
                          <a:cs typeface="Times New Roman" pitchFamily="18" charset="0"/>
                        </a:rPr>
                        <a:t>проведение XV открытого регионального турнира по боксу, посвященного Дню Победы в Великой Отечественной войне 1941–1945 годов, приобретение экипировки для проведения физкультурных мероприятий в рамках Всероссийского физкультурно-спортивного комплекса «ГТО», спортивная экипировка для секции пауэрлифтинга оказание финансовой помощи на приобретение боксерского ринга</a:t>
                      </a:r>
                      <a:endParaRPr lang="ru-RU" sz="1200" b="0" i="0" u="none" strike="noStrike" dirty="0">
                        <a:solidFill>
                          <a:schemeClr val="tx1"/>
                        </a:solidFill>
                        <a:effectLst/>
                        <a:latin typeface="Oswald" charset="-52"/>
                        <a:cs typeface="Times New Roman Cyr" pitchFamily="18" charset="0"/>
                      </a:endParaRPr>
                    </a:p>
                  </a:txBody>
                  <a:tcPr marL="12700" marR="12700"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xmlns="" val="3622213428"/>
      </p:ext>
    </p:extLst>
  </p:cSld>
  <p:clrMapOvr>
    <a:masterClrMapping/>
  </p:clrMapOvr>
  <p:transition spd="slow" advClick="0"/>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11658600" cy="762000"/>
          </a:xfrm>
          <a:prstGeom prst="rect">
            <a:avLst/>
          </a:prstGeom>
          <a:noFill/>
          <a:ln w="9525">
            <a:noFill/>
            <a:miter lim="800000"/>
            <a:headEnd/>
            <a:tailEnd/>
          </a:ln>
        </p:spPr>
      </p:pic>
      <p:pic>
        <p:nvPicPr>
          <p:cNvPr id="4099"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1" y="0"/>
            <a:ext cx="10515600" cy="720080"/>
          </a:xfrm>
          <a:prstGeom prst="rect">
            <a:avLst/>
          </a:prstGeom>
          <a:noFill/>
          <a:ln w="9525">
            <a:noFill/>
            <a:miter lim="800000"/>
            <a:headEnd/>
            <a:tailEnd/>
          </a:ln>
        </p:spPr>
      </p:pic>
      <p:pic>
        <p:nvPicPr>
          <p:cNvPr id="4100" name="Picture 5" descr="закладка урай copy"/>
          <p:cNvPicPr>
            <a:picLocks noChangeAspect="1" noChangeArrowheads="1"/>
          </p:cNvPicPr>
          <p:nvPr/>
        </p:nvPicPr>
        <p:blipFill>
          <a:blip r:embed="rId4" cstate="print"/>
          <a:srcRect/>
          <a:stretch>
            <a:fillRect/>
          </a:stretch>
        </p:blipFill>
        <p:spPr bwMode="auto">
          <a:xfrm>
            <a:off x="0" y="0"/>
            <a:ext cx="548639" cy="685800"/>
          </a:xfrm>
          <a:prstGeom prst="rect">
            <a:avLst/>
          </a:prstGeom>
          <a:noFill/>
          <a:ln w="9525">
            <a:noFill/>
            <a:miter lim="800000"/>
            <a:headEnd/>
            <a:tailEnd/>
          </a:ln>
        </p:spPr>
      </p:pic>
      <p:pic>
        <p:nvPicPr>
          <p:cNvPr id="4102" name="Picture 2" descr="Y:\Влад\2019\эскизы\герб.png"/>
          <p:cNvPicPr>
            <a:picLocks noChangeAspect="1" noChangeArrowheads="1"/>
          </p:cNvPicPr>
          <p:nvPr/>
        </p:nvPicPr>
        <p:blipFill>
          <a:blip r:embed="rId5" cstate="print"/>
          <a:srcRect l="89185" b="81873"/>
          <a:stretch>
            <a:fillRect/>
          </a:stretch>
        </p:blipFill>
        <p:spPr bwMode="auto">
          <a:xfrm>
            <a:off x="11277600" y="0"/>
            <a:ext cx="685800" cy="749064"/>
          </a:xfrm>
          <a:prstGeom prst="rect">
            <a:avLst/>
          </a:prstGeom>
          <a:noFill/>
          <a:ln w="9525">
            <a:noFill/>
            <a:miter lim="800000"/>
            <a:headEnd/>
            <a:tailEnd/>
          </a:ln>
        </p:spPr>
      </p:pic>
      <p:sp>
        <p:nvSpPr>
          <p:cNvPr id="10" name="Заголовок 13"/>
          <p:cNvSpPr txBox="1">
            <a:spLocks/>
          </p:cNvSpPr>
          <p:nvPr/>
        </p:nvSpPr>
        <p:spPr>
          <a:xfrm>
            <a:off x="0" y="260648"/>
            <a:ext cx="12192000" cy="692696"/>
          </a:xfrm>
          <a:prstGeom prst="rect">
            <a:avLst/>
          </a:prstGeom>
        </p:spPr>
        <p:txBody>
          <a:bodyPr vert="horz" lIns="91440" tIns="45720" rIns="91440" bIns="45720" rtlCol="0" anchor="ctr">
            <a:normAutofit/>
          </a:bodyPr>
          <a:lstStyle/>
          <a:p>
            <a:pPr algn="ctr"/>
            <a:endParaRPr lang="ru-RU" sz="2800" dirty="0">
              <a:solidFill>
                <a:schemeClr val="bg1"/>
              </a:solidFill>
              <a:latin typeface="Oswald" pitchFamily="2" charset="-52"/>
              <a:cs typeface="Times New Roman" pitchFamily="18" charset="0"/>
            </a:endParaRPr>
          </a:p>
        </p:txBody>
      </p:sp>
      <p:sp>
        <p:nvSpPr>
          <p:cNvPr id="17" name="Прямоугольник 16"/>
          <p:cNvSpPr/>
          <p:nvPr/>
        </p:nvSpPr>
        <p:spPr>
          <a:xfrm>
            <a:off x="685800" y="228600"/>
            <a:ext cx="9793088" cy="338554"/>
          </a:xfrm>
          <a:prstGeom prst="rect">
            <a:avLst/>
          </a:prstGeom>
        </p:spPr>
        <p:txBody>
          <a:bodyPr wrap="square">
            <a:spAutoFit/>
          </a:bodyPr>
          <a:lstStyle/>
          <a:p>
            <a:r>
              <a:rPr lang="ru-RU" sz="1600" b="1" dirty="0" smtClean="0">
                <a:solidFill>
                  <a:schemeClr val="bg1"/>
                </a:solidFill>
                <a:latin typeface="Oswald"/>
                <a:cs typeface="Times New Roman Cyr" pitchFamily="18" charset="0"/>
              </a:rPr>
              <a:t> </a:t>
            </a:r>
            <a:r>
              <a:rPr lang="ru-RU" sz="1600" b="1" dirty="0">
                <a:solidFill>
                  <a:schemeClr val="bg1"/>
                </a:solidFill>
                <a:latin typeface="Oswald"/>
                <a:cs typeface="Times New Roman Cyr" pitchFamily="18" charset="0"/>
              </a:rPr>
              <a:t>«ЦВЕТОЧНАЯ ПАЛИТРА», «НОВОГОДНИЕ БЫЛИНЫ</a:t>
            </a:r>
            <a:r>
              <a:rPr lang="ru-RU" sz="1600" b="1" dirty="0" smtClean="0">
                <a:solidFill>
                  <a:schemeClr val="bg1"/>
                </a:solidFill>
                <a:latin typeface="Oswald"/>
                <a:cs typeface="Times New Roman Cyr" pitchFamily="18" charset="0"/>
              </a:rPr>
              <a:t>»</a:t>
            </a:r>
            <a:endParaRPr lang="ru-RU" sz="2400" b="1" dirty="0">
              <a:solidFill>
                <a:schemeClr val="bg1"/>
              </a:solidFill>
              <a:latin typeface="Oswald" charset="-52"/>
            </a:endParaRPr>
          </a:p>
        </p:txBody>
      </p:sp>
      <p:sp>
        <p:nvSpPr>
          <p:cNvPr id="37" name="Прямоугольник 36"/>
          <p:cNvSpPr/>
          <p:nvPr/>
        </p:nvSpPr>
        <p:spPr>
          <a:xfrm>
            <a:off x="7467600" y="914400"/>
            <a:ext cx="2066591" cy="338554"/>
          </a:xfrm>
          <a:prstGeom prst="rect">
            <a:avLst/>
          </a:prstGeom>
        </p:spPr>
        <p:txBody>
          <a:bodyPr wrap="none">
            <a:spAutoFit/>
          </a:bodyPr>
          <a:lstStyle/>
          <a:p>
            <a:pPr algn="ctr"/>
            <a:r>
              <a:rPr lang="ru-RU" sz="1600" b="1" u="sng" dirty="0">
                <a:solidFill>
                  <a:srgbClr val="0000FF"/>
                </a:solidFill>
                <a:latin typeface="Oswald"/>
                <a:cs typeface="Times New Roman Cyr" pitchFamily="18" charset="0"/>
              </a:rPr>
              <a:t>«Цветочная палитра»</a:t>
            </a:r>
          </a:p>
        </p:txBody>
      </p:sp>
      <p:sp>
        <p:nvSpPr>
          <p:cNvPr id="41" name="Прямоугольник 40"/>
          <p:cNvSpPr/>
          <p:nvPr/>
        </p:nvSpPr>
        <p:spPr>
          <a:xfrm>
            <a:off x="9067800" y="4800600"/>
            <a:ext cx="2543605" cy="738664"/>
          </a:xfrm>
          <a:prstGeom prst="rect">
            <a:avLst/>
          </a:prstGeom>
        </p:spPr>
        <p:txBody>
          <a:bodyPr wrap="square">
            <a:spAutoFit/>
          </a:bodyPr>
          <a:lstStyle/>
          <a:p>
            <a:pPr algn="just"/>
            <a:r>
              <a:rPr lang="ru-RU" sz="1400" b="1" dirty="0">
                <a:solidFill>
                  <a:srgbClr val="0000FF"/>
                </a:solidFill>
                <a:latin typeface="Oswald"/>
                <a:cs typeface="Times New Roman Cyr" pitchFamily="18" charset="0"/>
              </a:rPr>
              <a:t>Всего на реализацию проектов в 2024 году было направлено </a:t>
            </a:r>
            <a:r>
              <a:rPr lang="ru-RU" sz="1400" b="1" dirty="0">
                <a:solidFill>
                  <a:srgbClr val="FF0000"/>
                </a:solidFill>
                <a:latin typeface="Oswald"/>
                <a:cs typeface="Times New Roman Cyr" pitchFamily="18" charset="0"/>
              </a:rPr>
              <a:t>331,7 тыс.рублей</a:t>
            </a:r>
          </a:p>
        </p:txBody>
      </p:sp>
      <p:sp>
        <p:nvSpPr>
          <p:cNvPr id="15362" name="AutoShape 2"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364" name="AutoShape 4"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366" name="AutoShape 6"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368" name="AutoShape 8"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2" name="Прямоугольник 21"/>
          <p:cNvSpPr/>
          <p:nvPr/>
        </p:nvSpPr>
        <p:spPr>
          <a:xfrm>
            <a:off x="1679510" y="836712"/>
            <a:ext cx="1907895" cy="338554"/>
          </a:xfrm>
          <a:prstGeom prst="rect">
            <a:avLst/>
          </a:prstGeom>
        </p:spPr>
        <p:txBody>
          <a:bodyPr wrap="none">
            <a:spAutoFit/>
          </a:bodyPr>
          <a:lstStyle/>
          <a:p>
            <a:r>
              <a:rPr lang="ru-RU" sz="1600" b="1" u="sng" dirty="0">
                <a:solidFill>
                  <a:srgbClr val="0000FF"/>
                </a:solidFill>
                <a:latin typeface="Oswald"/>
                <a:cs typeface="Times New Roman Cyr" pitchFamily="18" charset="0"/>
              </a:rPr>
              <a:t>«Зимняя фантазия»</a:t>
            </a:r>
            <a:endParaRPr lang="ru-RU" sz="1600" b="1" u="sng" dirty="0">
              <a:solidFill>
                <a:srgbClr val="0000FF"/>
              </a:solidFill>
              <a:latin typeface="Oswald"/>
            </a:endParaRPr>
          </a:p>
        </p:txBody>
      </p:sp>
      <p:pic>
        <p:nvPicPr>
          <p:cNvPr id="8194" name="Picture 2" descr="https://sun9-47.userapi.com/impg/qfPke_K_aTMjL8VvWI6pTNJCIzQHvW-yA5gYSA/eaJ55gMWJy0.jpg?size=1280x960&amp;quality=95&amp;sign=b7713e35021dc76f1e54b4339c460246&amp;type=album"/>
          <p:cNvPicPr>
            <a:picLocks noChangeAspect="1" noChangeArrowheads="1"/>
          </p:cNvPicPr>
          <p:nvPr/>
        </p:nvPicPr>
        <p:blipFill>
          <a:blip r:embed="rId6" cstate="print"/>
          <a:srcRect/>
          <a:stretch>
            <a:fillRect/>
          </a:stretch>
        </p:blipFill>
        <p:spPr bwMode="auto">
          <a:xfrm>
            <a:off x="152400" y="1295400"/>
            <a:ext cx="2735999" cy="1975800"/>
          </a:xfrm>
          <a:prstGeom prst="rect">
            <a:avLst/>
          </a:prstGeom>
          <a:ln>
            <a:noFill/>
          </a:ln>
          <a:effectLst>
            <a:softEdge rad="112500"/>
          </a:effectLst>
        </p:spPr>
      </p:pic>
      <p:pic>
        <p:nvPicPr>
          <p:cNvPr id="8196" name="Picture 4" descr="В Урае завершился конкурс «Зимняя фантазия», стартовавший - 960454346216"/>
          <p:cNvPicPr>
            <a:picLocks noChangeAspect="1" noChangeArrowheads="1"/>
          </p:cNvPicPr>
          <p:nvPr/>
        </p:nvPicPr>
        <p:blipFill>
          <a:blip r:embed="rId7" cstate="print"/>
          <a:srcRect/>
          <a:stretch>
            <a:fillRect/>
          </a:stretch>
        </p:blipFill>
        <p:spPr bwMode="auto">
          <a:xfrm>
            <a:off x="2971800" y="1295400"/>
            <a:ext cx="2743200" cy="2002800"/>
          </a:xfrm>
          <a:prstGeom prst="rect">
            <a:avLst/>
          </a:prstGeom>
          <a:ln>
            <a:noFill/>
          </a:ln>
          <a:effectLst>
            <a:softEdge rad="112500"/>
          </a:effectLst>
        </p:spPr>
      </p:pic>
      <p:pic>
        <p:nvPicPr>
          <p:cNvPr id="8198" name="Picture 6" descr="https://sun9-52.userapi.com/impg/Q1ngnE3i583ob2cYDYs1PRTN_FfmC_eCH6GObQ/jLzwDj_PWHw.jpg?size=2560x1920&amp;quality=95&amp;sign=bde8e63ab471ee351b28549c5fa221ab&amp;type=album"/>
          <p:cNvPicPr>
            <a:picLocks noChangeAspect="1" noChangeArrowheads="1"/>
          </p:cNvPicPr>
          <p:nvPr/>
        </p:nvPicPr>
        <p:blipFill>
          <a:blip r:embed="rId8" cstate="print"/>
          <a:srcRect/>
          <a:stretch>
            <a:fillRect/>
          </a:stretch>
        </p:blipFill>
        <p:spPr bwMode="auto">
          <a:xfrm>
            <a:off x="152400" y="3657600"/>
            <a:ext cx="3359999" cy="2514600"/>
          </a:xfrm>
          <a:prstGeom prst="rect">
            <a:avLst/>
          </a:prstGeom>
          <a:ln>
            <a:noFill/>
          </a:ln>
          <a:effectLst>
            <a:softEdge rad="112500"/>
          </a:effectLst>
        </p:spPr>
      </p:pic>
      <p:pic>
        <p:nvPicPr>
          <p:cNvPr id="8200" name="Picture 8" descr="https://sun9-34.userapi.com/s/v1/ig2/LCtSPZf_xIlAvO8wnvCaDUW0hy-JYnoktC3ctx9jej5ltXseS_EwpmTdVJUigs36KkZWAGo7OzrIiuwa9l4M2sBf.jpg?quality=95&amp;as=32x21,48x32,72x48,108x72,160x107,240x160,360x240,480x320,540x360,640x427,720x480,1080x720,1152x768&amp;from=bu&amp;u=zhV1KwFnTSX5KCzNYA9y6dLCRJPPeRjld55UoS40l5s&amp;cs=807x538"/>
          <p:cNvPicPr>
            <a:picLocks noChangeAspect="1" noChangeArrowheads="1"/>
          </p:cNvPicPr>
          <p:nvPr/>
        </p:nvPicPr>
        <p:blipFill>
          <a:blip r:embed="rId9" cstate="print"/>
          <a:srcRect/>
          <a:stretch>
            <a:fillRect/>
          </a:stretch>
        </p:blipFill>
        <p:spPr bwMode="auto">
          <a:xfrm>
            <a:off x="3733800" y="3657600"/>
            <a:ext cx="3725999" cy="2484000"/>
          </a:xfrm>
          <a:prstGeom prst="rect">
            <a:avLst/>
          </a:prstGeom>
          <a:ln>
            <a:noFill/>
          </a:ln>
          <a:effectLst>
            <a:softEdge rad="112500"/>
          </a:effectLst>
        </p:spPr>
      </p:pic>
      <p:pic>
        <p:nvPicPr>
          <p:cNvPr id="8202" name="Picture 10" descr="https://sun9-22.userapi.com/s/v1/ig2/kmOECvVZUNE7inbCK-VTdF9_nM1MXmTboD3JMUuu3fGPwa3AiFIRyb3lT0pZ4jFNAPGLLopLYdBD1Qw85yh_GGYc.jpg?quality=95&amp;as=32x21,48x32,72x48,108x72,160x107,240x160,360x240,480x320,540x360,640x427,720x480,1080x720,1200x800&amp;from=bu&amp;u=_2Hjjstr1xD1lvtku1Fsx0xo67m5OnwsyfzTVRGqyEw&amp;cs=807x538"/>
          <p:cNvPicPr>
            <a:picLocks noChangeAspect="1" noChangeArrowheads="1"/>
          </p:cNvPicPr>
          <p:nvPr/>
        </p:nvPicPr>
        <p:blipFill>
          <a:blip r:embed="rId10" cstate="print"/>
          <a:srcRect/>
          <a:stretch>
            <a:fillRect/>
          </a:stretch>
        </p:blipFill>
        <p:spPr bwMode="auto">
          <a:xfrm>
            <a:off x="9067800" y="1447800"/>
            <a:ext cx="2969999" cy="1980000"/>
          </a:xfrm>
          <a:prstGeom prst="rect">
            <a:avLst/>
          </a:prstGeom>
          <a:ln>
            <a:noFill/>
          </a:ln>
          <a:effectLst>
            <a:softEdge rad="112500"/>
          </a:effectLst>
        </p:spPr>
      </p:pic>
      <p:pic>
        <p:nvPicPr>
          <p:cNvPr id="2" name="Picture 2" descr="https://sun9-22.userapi.com/impg/pa83nMZEP3WAqJgfibMmSjjmAFAZpMrCUg29eg/cvRyrLItosQ.jpg?size=2560x1700&amp;quality=95&amp;sign=f8c14010bc943858813e9cc1b560a652&amp;type=album"/>
          <p:cNvPicPr>
            <a:picLocks noChangeAspect="1" noChangeArrowheads="1"/>
          </p:cNvPicPr>
          <p:nvPr/>
        </p:nvPicPr>
        <p:blipFill>
          <a:blip r:embed="rId11" cstate="print"/>
          <a:srcRect/>
          <a:stretch>
            <a:fillRect/>
          </a:stretch>
        </p:blipFill>
        <p:spPr bwMode="auto">
          <a:xfrm>
            <a:off x="155575" y="-7772399"/>
            <a:ext cx="3600000" cy="2390625"/>
          </a:xfrm>
          <a:prstGeom prst="rect">
            <a:avLst/>
          </a:prstGeom>
          <a:noFill/>
        </p:spPr>
      </p:pic>
      <p:pic>
        <p:nvPicPr>
          <p:cNvPr id="3" name="Picture 4" descr="https://sun9-22.userapi.com/impg/pa83nMZEP3WAqJgfibMmSjjmAFAZpMrCUg29eg/cvRyrLItosQ.jpg?size=2560x1700&amp;quality=95&amp;sign=f8c14010bc943858813e9cc1b560a652&amp;type=album"/>
          <p:cNvPicPr>
            <a:picLocks noChangeAspect="1" noChangeArrowheads="1"/>
          </p:cNvPicPr>
          <p:nvPr/>
        </p:nvPicPr>
        <p:blipFill>
          <a:blip r:embed="rId12" cstate="print"/>
          <a:srcRect/>
          <a:stretch>
            <a:fillRect/>
          </a:stretch>
        </p:blipFill>
        <p:spPr bwMode="auto">
          <a:xfrm>
            <a:off x="5867403" y="1371600"/>
            <a:ext cx="3035844" cy="2016000"/>
          </a:xfrm>
          <a:prstGeom prst="rect">
            <a:avLst/>
          </a:prstGeom>
          <a:ln>
            <a:noFill/>
          </a:ln>
          <a:effectLst>
            <a:softEdge rad="112500"/>
          </a:effectLst>
        </p:spPr>
      </p:pic>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9570" name="AutoShape 2" descr="Инженерно-геодезическое сопровождение строительства - АО «СахалинТИСИЗ» -  Комплекс услуг в сфере инженерных изысканий"/>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8" name="Picture 5" descr="Y:\Влад\2019\эскизы\сетка.png"/>
          <p:cNvPicPr>
            <a:picLocks noChangeAspect="1" noChangeArrowheads="1"/>
          </p:cNvPicPr>
          <p:nvPr/>
        </p:nvPicPr>
        <p:blipFill>
          <a:blip r:embed="rId3" cstate="print"/>
          <a:srcRect l="1936" t="2420" r="66193" b="81698"/>
          <a:stretch>
            <a:fillRect/>
          </a:stretch>
        </p:blipFill>
        <p:spPr bwMode="auto">
          <a:xfrm>
            <a:off x="0" y="0"/>
            <a:ext cx="2971800" cy="914400"/>
          </a:xfrm>
          <a:prstGeom prst="rect">
            <a:avLst/>
          </a:prstGeom>
          <a:noFill/>
        </p:spPr>
      </p:pic>
      <p:pic>
        <p:nvPicPr>
          <p:cNvPr id="19" name="Picture 5" descr="Y:\Влад\2019\эскизы\сетка.png"/>
          <p:cNvPicPr>
            <a:picLocks noChangeAspect="1" noChangeArrowheads="1"/>
          </p:cNvPicPr>
          <p:nvPr/>
        </p:nvPicPr>
        <p:blipFill>
          <a:blip r:embed="rId3" cstate="print"/>
          <a:srcRect l="1936" t="2420" r="1543" b="81698"/>
          <a:stretch>
            <a:fillRect/>
          </a:stretch>
        </p:blipFill>
        <p:spPr bwMode="auto">
          <a:xfrm>
            <a:off x="2971800" y="0"/>
            <a:ext cx="8999984" cy="914400"/>
          </a:xfrm>
          <a:prstGeom prst="rect">
            <a:avLst/>
          </a:prstGeom>
          <a:noFill/>
        </p:spPr>
      </p:pic>
      <p:pic>
        <p:nvPicPr>
          <p:cNvPr id="20"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381000" y="194320"/>
            <a:ext cx="8915399" cy="720080"/>
          </a:xfrm>
          <a:prstGeom prst="rect">
            <a:avLst/>
          </a:prstGeom>
          <a:noFill/>
          <a:ln w="9525">
            <a:noFill/>
            <a:miter lim="800000"/>
            <a:headEnd/>
            <a:tailEnd/>
          </a:ln>
        </p:spPr>
      </p:pic>
      <p:pic>
        <p:nvPicPr>
          <p:cNvPr id="21" name="Picture 5" descr="закладка урай copy"/>
          <p:cNvPicPr>
            <a:picLocks noChangeAspect="1" noChangeArrowheads="1"/>
          </p:cNvPicPr>
          <p:nvPr/>
        </p:nvPicPr>
        <p:blipFill>
          <a:blip r:embed="rId5" cstate="print"/>
          <a:srcRect/>
          <a:stretch>
            <a:fillRect/>
          </a:stretch>
        </p:blipFill>
        <p:spPr bwMode="auto">
          <a:xfrm>
            <a:off x="1" y="189566"/>
            <a:ext cx="602725" cy="792000"/>
          </a:xfrm>
          <a:prstGeom prst="rect">
            <a:avLst/>
          </a:prstGeom>
          <a:noFill/>
          <a:ln w="9525">
            <a:noFill/>
            <a:miter lim="800000"/>
            <a:headEnd/>
            <a:tailEnd/>
          </a:ln>
        </p:spPr>
      </p:pic>
      <p:sp>
        <p:nvSpPr>
          <p:cNvPr id="22" name="Прямоугольник 21"/>
          <p:cNvSpPr/>
          <p:nvPr/>
        </p:nvSpPr>
        <p:spPr>
          <a:xfrm>
            <a:off x="762000" y="381000"/>
            <a:ext cx="9525000" cy="369332"/>
          </a:xfrm>
          <a:prstGeom prst="rect">
            <a:avLst/>
          </a:prstGeom>
        </p:spPr>
        <p:txBody>
          <a:bodyPr wrap="square">
            <a:spAutoFit/>
          </a:bodyPr>
          <a:lstStyle/>
          <a:p>
            <a:r>
              <a:rPr lang="ru-RU" dirty="0">
                <a:solidFill>
                  <a:schemeClr val="bg1"/>
                </a:solidFill>
                <a:latin typeface="Oswald" charset="-52"/>
                <a:cs typeface="Times New Roman Cyr" pitchFamily="18" charset="0"/>
              </a:rPr>
              <a:t>Информация по предоставлению субсидий юридическим лицам за 2024 </a:t>
            </a:r>
            <a:r>
              <a:rPr lang="ru-RU" dirty="0" smtClean="0">
                <a:solidFill>
                  <a:schemeClr val="bg1"/>
                </a:solidFill>
                <a:latin typeface="Oswald" charset="-52"/>
                <a:cs typeface="Times New Roman Cyr" pitchFamily="18" charset="0"/>
              </a:rPr>
              <a:t>год, тыс.рублей</a:t>
            </a:r>
            <a:endParaRPr lang="ru-RU" dirty="0">
              <a:solidFill>
                <a:schemeClr val="bg1"/>
              </a:solidFill>
              <a:latin typeface="Oswald" charset="-52"/>
              <a:cs typeface="Times New Roman Cyr" pitchFamily="18" charset="0"/>
            </a:endParaRPr>
          </a:p>
        </p:txBody>
      </p:sp>
      <p:pic>
        <p:nvPicPr>
          <p:cNvPr id="23" name="Picture 2" descr="Y:\Влад\2019\эскизы\герб.png"/>
          <p:cNvPicPr>
            <a:picLocks noChangeAspect="1" noChangeArrowheads="1"/>
          </p:cNvPicPr>
          <p:nvPr/>
        </p:nvPicPr>
        <p:blipFill>
          <a:blip r:embed="rId6" cstate="print"/>
          <a:srcRect l="89185" b="81873"/>
          <a:stretch>
            <a:fillRect/>
          </a:stretch>
        </p:blipFill>
        <p:spPr bwMode="auto">
          <a:xfrm>
            <a:off x="11417808" y="-93261"/>
            <a:ext cx="705720" cy="924627"/>
          </a:xfrm>
          <a:prstGeom prst="rect">
            <a:avLst/>
          </a:prstGeom>
          <a:noFill/>
        </p:spPr>
      </p:pic>
      <p:graphicFrame>
        <p:nvGraphicFramePr>
          <p:cNvPr id="24" name="Таблица 23"/>
          <p:cNvGraphicFramePr>
            <a:graphicFrameLocks noGrp="1"/>
          </p:cNvGraphicFramePr>
          <p:nvPr/>
        </p:nvGraphicFramePr>
        <p:xfrm>
          <a:off x="1066800" y="2133600"/>
          <a:ext cx="9982200" cy="3048000"/>
        </p:xfrm>
        <a:graphic>
          <a:graphicData uri="http://schemas.openxmlformats.org/drawingml/2006/table">
            <a:tbl>
              <a:tblPr firstRow="1" bandRow="1">
                <a:tableStyleId>{5C22544A-7EE6-4342-B048-85BDC9FD1C3A}</a:tableStyleId>
              </a:tblPr>
              <a:tblGrid>
                <a:gridCol w="8385830">
                  <a:extLst>
                    <a:ext uri="{9D8B030D-6E8A-4147-A177-3AD203B41FA5}">
                      <a16:colId xmlns="" xmlns:a16="http://schemas.microsoft.com/office/drawing/2014/main" val="20000"/>
                    </a:ext>
                  </a:extLst>
                </a:gridCol>
                <a:gridCol w="1596370">
                  <a:extLst>
                    <a:ext uri="{9D8B030D-6E8A-4147-A177-3AD203B41FA5}">
                      <a16:colId xmlns="" xmlns:a16="http://schemas.microsoft.com/office/drawing/2014/main" val="20001"/>
                    </a:ext>
                  </a:extLst>
                </a:gridCol>
              </a:tblGrid>
              <a:tr h="2318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b="1" i="0" u="none" strike="noStrike" dirty="0">
                          <a:solidFill>
                            <a:schemeClr val="tx1"/>
                          </a:solidFill>
                          <a:effectLst/>
                          <a:latin typeface="Oswald" charset="-52"/>
                          <a:cs typeface="Times New Roman Cyr" pitchFamily="18" charset="0"/>
                        </a:rPr>
                        <a:t>Наименование субсидии</a:t>
                      </a:r>
                    </a:p>
                    <a:p>
                      <a:pPr algn="ctr"/>
                      <a:endParaRPr lang="ru-RU" sz="1600" dirty="0">
                        <a:latin typeface="Oswald" charset="-52"/>
                        <a:cs typeface="Times New Roman Cyr" pitchFamily="18" charset="0"/>
                      </a:endParaRPr>
                    </a:p>
                  </a:txBody>
                  <a:tcPr marL="121920" marR="121920">
                    <a:solidFill>
                      <a:schemeClr val="accent3">
                        <a:lumMod val="60000"/>
                        <a:lumOff val="40000"/>
                      </a:schemeClr>
                    </a:solidFill>
                  </a:tcPr>
                </a:tc>
                <a:tc>
                  <a:txBody>
                    <a:bodyPr/>
                    <a:lstStyle/>
                    <a:p>
                      <a:pPr algn="ctr"/>
                      <a:r>
                        <a:rPr lang="ru-RU" sz="1600" dirty="0" err="1" smtClean="0">
                          <a:solidFill>
                            <a:schemeClr val="tx1"/>
                          </a:solidFill>
                          <a:latin typeface="Oswald" charset="-52"/>
                          <a:cs typeface="Times New Roman Cyr" pitchFamily="18" charset="0"/>
                        </a:rPr>
                        <a:t>Ед.изм</a:t>
                      </a:r>
                      <a:r>
                        <a:rPr lang="ru-RU" sz="1600" dirty="0" smtClean="0">
                          <a:solidFill>
                            <a:schemeClr val="tx1"/>
                          </a:solidFill>
                          <a:latin typeface="Oswald" charset="-52"/>
                          <a:cs typeface="Times New Roman Cyr" pitchFamily="18" charset="0"/>
                        </a:rPr>
                        <a:t>.</a:t>
                      </a:r>
                    </a:p>
                    <a:p>
                      <a:pPr algn="ctr"/>
                      <a:r>
                        <a:rPr lang="ru-RU" sz="1600" dirty="0" smtClean="0">
                          <a:solidFill>
                            <a:schemeClr val="tx1"/>
                          </a:solidFill>
                          <a:latin typeface="Oswald" charset="-52"/>
                          <a:cs typeface="Times New Roman Cyr" pitchFamily="18" charset="0"/>
                        </a:rPr>
                        <a:t>(тыс.рублей)</a:t>
                      </a:r>
                      <a:endParaRPr lang="ru-RU" sz="1600" dirty="0">
                        <a:solidFill>
                          <a:schemeClr val="tx1"/>
                        </a:solidFill>
                        <a:latin typeface="Oswald" charset="-52"/>
                        <a:cs typeface="Times New Roman Cyr" pitchFamily="18" charset="0"/>
                      </a:endParaRPr>
                    </a:p>
                  </a:txBody>
                  <a:tcPr marL="121920" marR="121920">
                    <a:solidFill>
                      <a:schemeClr val="accent3">
                        <a:lumMod val="60000"/>
                        <a:lumOff val="40000"/>
                      </a:schemeClr>
                    </a:solidFill>
                  </a:tcPr>
                </a:tc>
                <a:extLst>
                  <a:ext uri="{0D108BD9-81ED-4DB2-BD59-A6C34878D82A}">
                    <a16:rowId xmlns="" xmlns:a16="http://schemas.microsoft.com/office/drawing/2014/main" val="10000"/>
                  </a:ext>
                </a:extLst>
              </a:tr>
              <a:tr h="370840">
                <a:tc>
                  <a:txBody>
                    <a:bodyPr/>
                    <a:lstStyle/>
                    <a:p>
                      <a:pPr>
                        <a:buFont typeface="Wingdings" pitchFamily="2" charset="2"/>
                        <a:buChar char="v"/>
                      </a:pPr>
                      <a:r>
                        <a:rPr lang="ru-RU" sz="1600" dirty="0">
                          <a:latin typeface="Oswald" charset="-52"/>
                          <a:cs typeface="Times New Roman Cyr" pitchFamily="18" charset="0"/>
                        </a:rPr>
                        <a:t>Субсидии на частичное возмещение затрат по транспортному обслуживанию населения и юридических лиц при переправлении через грузовую и пассажирскую переправы, организованные через реку </a:t>
                      </a:r>
                      <a:r>
                        <a:rPr lang="ru-RU" sz="1600" dirty="0" err="1">
                          <a:latin typeface="Oswald" charset="-52"/>
                          <a:cs typeface="Times New Roman Cyr" pitchFamily="18" charset="0"/>
                        </a:rPr>
                        <a:t>Конда</a:t>
                      </a:r>
                      <a:r>
                        <a:rPr lang="ru-RU" sz="1600" dirty="0">
                          <a:latin typeface="Oswald" charset="-52"/>
                          <a:cs typeface="Times New Roman Cyr" pitchFamily="18" charset="0"/>
                        </a:rPr>
                        <a:t> в летний и зимний периоды</a:t>
                      </a:r>
                    </a:p>
                  </a:txBody>
                  <a:tcPr marL="121920" marR="121920">
                    <a:solidFill>
                      <a:schemeClr val="accent3">
                        <a:lumMod val="40000"/>
                        <a:lumOff val="60000"/>
                      </a:schemeClr>
                    </a:solidFill>
                  </a:tcPr>
                </a:tc>
                <a:tc>
                  <a:txBody>
                    <a:bodyPr/>
                    <a:lstStyle/>
                    <a:p>
                      <a:pPr algn="ctr">
                        <a:buFont typeface="Wingdings" pitchFamily="2" charset="2"/>
                        <a:buNone/>
                      </a:pPr>
                      <a:endParaRPr lang="ru-RU" sz="1600" dirty="0">
                        <a:latin typeface="Oswald" charset="-52"/>
                        <a:cs typeface="Times New Roman Cyr" pitchFamily="18" charset="0"/>
                      </a:endParaRPr>
                    </a:p>
                    <a:p>
                      <a:pPr algn="ctr">
                        <a:buFont typeface="Wingdings" pitchFamily="2" charset="2"/>
                        <a:buNone/>
                      </a:pPr>
                      <a:r>
                        <a:rPr lang="ru-RU" sz="1600" dirty="0">
                          <a:latin typeface="Oswald" charset="-52"/>
                          <a:cs typeface="Times New Roman Cyr" pitchFamily="18" charset="0"/>
                        </a:rPr>
                        <a:t>8 874,4</a:t>
                      </a:r>
                    </a:p>
                  </a:txBody>
                  <a:tcPr marL="121920" marR="121920">
                    <a:solidFill>
                      <a:schemeClr val="accent3">
                        <a:lumMod val="40000"/>
                        <a:lumOff val="60000"/>
                      </a:schemeClr>
                    </a:solidFill>
                  </a:tcPr>
                </a:tc>
                <a:extLst>
                  <a:ext uri="{0D108BD9-81ED-4DB2-BD59-A6C34878D82A}">
                    <a16:rowId xmlns="" xmlns:a16="http://schemas.microsoft.com/office/drawing/2014/main" val="10001"/>
                  </a:ext>
                </a:extLst>
              </a:tr>
              <a:tr h="370840">
                <a:tc>
                  <a:txBody>
                    <a:bodyPr/>
                    <a:lstStyle/>
                    <a:p>
                      <a:pPr>
                        <a:buFont typeface="Wingdings" pitchFamily="2" charset="2"/>
                        <a:buChar char="v"/>
                      </a:pPr>
                      <a:r>
                        <a:rPr lang="ru-RU" sz="1600" b="0" i="0" u="none" strike="noStrike" dirty="0">
                          <a:solidFill>
                            <a:schemeClr val="tx1"/>
                          </a:solidFill>
                          <a:effectLst/>
                          <a:latin typeface="Oswald" charset="-52"/>
                          <a:cs typeface="Times New Roman Cyr" pitchFamily="18" charset="0"/>
                        </a:rPr>
                        <a:t>. Субъектам малого и среднего предпринимательства, сельскохозяйственным товаропроизводителям, на поддержу и развитие малых форм хозяйствования предоставляемые в рамках муниципальной программы «Развитие малого и среднего предпринимательства, потребительского рынка</a:t>
                      </a:r>
                      <a:r>
                        <a:rPr lang="ru-RU" sz="1600" b="0" i="0" u="none" strike="noStrike" baseline="0" dirty="0">
                          <a:solidFill>
                            <a:schemeClr val="tx1"/>
                          </a:solidFill>
                          <a:effectLst/>
                          <a:latin typeface="Oswald" charset="-52"/>
                          <a:cs typeface="Times New Roman Cyr" pitchFamily="18" charset="0"/>
                        </a:rPr>
                        <a:t> и сельскохозяйственных товаропроизводителей города Урай»</a:t>
                      </a:r>
                      <a:endParaRPr lang="ru-RU" sz="1600" dirty="0">
                        <a:solidFill>
                          <a:schemeClr val="tx1"/>
                        </a:solidFill>
                        <a:latin typeface="Oswald" charset="-52"/>
                        <a:cs typeface="Times New Roman Cyr" pitchFamily="18" charset="0"/>
                      </a:endParaRPr>
                    </a:p>
                  </a:txBody>
                  <a:tcPr marL="121920" marR="121920">
                    <a:solidFill>
                      <a:schemeClr val="accent3">
                        <a:lumMod val="20000"/>
                        <a:lumOff val="80000"/>
                      </a:schemeClr>
                    </a:solidFill>
                  </a:tcPr>
                </a:tc>
                <a:tc>
                  <a:txBody>
                    <a:bodyPr/>
                    <a:lstStyle/>
                    <a:p>
                      <a:pPr algn="ctr">
                        <a:buFont typeface="Wingdings" pitchFamily="2" charset="2"/>
                        <a:buNone/>
                      </a:pPr>
                      <a:endParaRPr lang="ru-RU" sz="1600" dirty="0">
                        <a:solidFill>
                          <a:schemeClr val="tx1"/>
                        </a:solidFill>
                        <a:latin typeface="Oswald" charset="-52"/>
                        <a:cs typeface="Times New Roman Cyr" pitchFamily="18" charset="0"/>
                      </a:endParaRPr>
                    </a:p>
                    <a:p>
                      <a:pPr algn="ctr">
                        <a:buFont typeface="Wingdings" pitchFamily="2" charset="2"/>
                        <a:buNone/>
                      </a:pPr>
                      <a:r>
                        <a:rPr lang="ru-RU" sz="1600" dirty="0">
                          <a:solidFill>
                            <a:schemeClr val="tx1"/>
                          </a:solidFill>
                          <a:latin typeface="Oswald" charset="-52"/>
                          <a:cs typeface="Times New Roman Cyr" pitchFamily="18" charset="0"/>
                        </a:rPr>
                        <a:t>39 036,7</a:t>
                      </a:r>
                    </a:p>
                  </a:txBody>
                  <a:tcPr marL="121920" marR="121920">
                    <a:solidFill>
                      <a:schemeClr val="accent3">
                        <a:lumMod val="20000"/>
                        <a:lumOff val="80000"/>
                      </a:schemeClr>
                    </a:solidFill>
                  </a:tcPr>
                </a:tc>
                <a:extLst>
                  <a:ext uri="{0D108BD9-81ED-4DB2-BD59-A6C34878D82A}">
                    <a16:rowId xmlns="" xmlns:a16="http://schemas.microsoft.com/office/drawing/2014/main" val="10002"/>
                  </a:ext>
                </a:extLst>
              </a:tr>
              <a:tr h="370840">
                <a:tc>
                  <a:txBody>
                    <a:bodyPr/>
                    <a:lstStyle/>
                    <a:p>
                      <a:pPr>
                        <a:buFont typeface="Wingdings" pitchFamily="2" charset="2"/>
                        <a:buChar char="v"/>
                      </a:pPr>
                      <a:r>
                        <a:rPr lang="ru-RU" sz="1600" dirty="0">
                          <a:latin typeface="Oswald" charset="-52"/>
                          <a:cs typeface="Times New Roman Cyr" pitchFamily="18" charset="0"/>
                        </a:rPr>
                        <a:t>Субсидии на возмещение недополученных доходов организациям, осуществляющим реализацию населению сжиженного газа по розничным ценам</a:t>
                      </a:r>
                    </a:p>
                  </a:txBody>
                  <a:tcPr marL="121920" marR="121920">
                    <a:solidFill>
                      <a:schemeClr val="bg1">
                        <a:lumMod val="95000"/>
                      </a:schemeClr>
                    </a:solidFill>
                  </a:tcPr>
                </a:tc>
                <a:tc>
                  <a:txBody>
                    <a:bodyPr/>
                    <a:lstStyle/>
                    <a:p>
                      <a:pPr algn="ctr">
                        <a:buFont typeface="Wingdings" pitchFamily="2" charset="2"/>
                        <a:buNone/>
                      </a:pPr>
                      <a:r>
                        <a:rPr lang="ru-RU" sz="1600" dirty="0">
                          <a:latin typeface="Oswald" charset="-52"/>
                          <a:cs typeface="Times New Roman Cyr" pitchFamily="18" charset="0"/>
                        </a:rPr>
                        <a:t>2 328,4</a:t>
                      </a:r>
                    </a:p>
                  </a:txBody>
                  <a:tcPr marL="121920" marR="121920">
                    <a:solidFill>
                      <a:schemeClr val="bg1">
                        <a:lumMod val="95000"/>
                      </a:schemeClr>
                    </a:solidFill>
                  </a:tcPr>
                </a:tc>
                <a:extLst>
                  <a:ext uri="{0D108BD9-81ED-4DB2-BD59-A6C34878D82A}">
                    <a16:rowId xmlns="" xmlns:a16="http://schemas.microsoft.com/office/drawing/2014/main" val="10003"/>
                  </a:ext>
                </a:extLst>
              </a:tr>
            </a:tbl>
          </a:graphicData>
        </a:graphic>
      </p:graphicFrame>
      <p:sp>
        <p:nvSpPr>
          <p:cNvPr id="25" name="Прямоугольник 24"/>
          <p:cNvSpPr/>
          <p:nvPr/>
        </p:nvSpPr>
        <p:spPr>
          <a:xfrm>
            <a:off x="457200" y="1143000"/>
            <a:ext cx="11049000" cy="646331"/>
          </a:xfrm>
          <a:prstGeom prst="rect">
            <a:avLst/>
          </a:prstGeom>
        </p:spPr>
        <p:txBody>
          <a:bodyPr wrap="square">
            <a:spAutoFit/>
          </a:bodyPr>
          <a:lstStyle/>
          <a:p>
            <a:r>
              <a:rPr lang="ru-RU" dirty="0">
                <a:latin typeface="Oswald" charset="-52"/>
                <a:cs typeface="Times New Roman Cyr" pitchFamily="18" charset="0"/>
              </a:rPr>
              <a:t>Предоставлено субсидий юридическим лицам, индивидуальным предпринимателям, физическим лицам - производителям товаров, работ и услуг в 2024 году из средств бюджета в сумме </a:t>
            </a:r>
            <a:r>
              <a:rPr lang="ru-RU" dirty="0" smtClean="0">
                <a:latin typeface="Oswald" charset="-52"/>
                <a:cs typeface="Times New Roman Cyr" pitchFamily="18" charset="0"/>
              </a:rPr>
              <a:t>50 239,5 тыс</a:t>
            </a:r>
            <a:r>
              <a:rPr lang="ru-RU" dirty="0">
                <a:latin typeface="Oswald" charset="-52"/>
                <a:cs typeface="Times New Roman Cyr" pitchFamily="18" charset="0"/>
              </a:rPr>
              <a:t>. рублей</a:t>
            </a:r>
            <a:endParaRPr lang="en-US" dirty="0">
              <a:latin typeface="Oswald" charset="-52"/>
              <a:cs typeface="Times New Roman Cyr" pitchFamily="18" charset="0"/>
            </a:endParaRP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9570" name="AutoShape 2" descr="Инженерно-геодезическое сопровождение строительства - АО «СахалинТИСИЗ» -  Комплекс услуг в сфере инженерных изысканий"/>
          <p:cNvSpPr>
            <a:spLocks noChangeAspect="1" noChangeArrowheads="1"/>
          </p:cNvSpPr>
          <p:nvPr/>
        </p:nvSpPr>
        <p:spPr bwMode="auto">
          <a:xfrm>
            <a:off x="207433" y="-144463"/>
            <a:ext cx="4064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graphicFrame>
        <p:nvGraphicFramePr>
          <p:cNvPr id="17" name="Таблица 16"/>
          <p:cNvGraphicFramePr>
            <a:graphicFrameLocks noGrp="1"/>
          </p:cNvGraphicFramePr>
          <p:nvPr/>
        </p:nvGraphicFramePr>
        <p:xfrm>
          <a:off x="381000" y="1251518"/>
          <a:ext cx="11201400" cy="5085895"/>
        </p:xfrm>
        <a:graphic>
          <a:graphicData uri="http://schemas.openxmlformats.org/drawingml/2006/table">
            <a:tbl>
              <a:tblPr firstRow="1" bandRow="1">
                <a:tableStyleId>{5C22544A-7EE6-4342-B048-85BDC9FD1C3A}</a:tableStyleId>
              </a:tblPr>
              <a:tblGrid>
                <a:gridCol w="7850050">
                  <a:extLst>
                    <a:ext uri="{9D8B030D-6E8A-4147-A177-3AD203B41FA5}">
                      <a16:colId xmlns="" xmlns:a16="http://schemas.microsoft.com/office/drawing/2014/main" val="20000"/>
                    </a:ext>
                  </a:extLst>
                </a:gridCol>
                <a:gridCol w="3351350">
                  <a:extLst>
                    <a:ext uri="{9D8B030D-6E8A-4147-A177-3AD203B41FA5}">
                      <a16:colId xmlns="" xmlns:a16="http://schemas.microsoft.com/office/drawing/2014/main" val="20001"/>
                    </a:ext>
                  </a:extLst>
                </a:gridCol>
              </a:tblGrid>
              <a:tr h="381869">
                <a:tc>
                  <a:txBody>
                    <a:bodyPr/>
                    <a:lstStyle/>
                    <a:p>
                      <a:r>
                        <a:rPr lang="ru-RU" sz="1800" b="0" dirty="0">
                          <a:solidFill>
                            <a:schemeClr val="tx1"/>
                          </a:solidFill>
                          <a:latin typeface="Oswald" charset="-52"/>
                          <a:cs typeface="Times New Roman Cyr" pitchFamily="18" charset="0"/>
                        </a:rPr>
                        <a:t>Наименование</a:t>
                      </a:r>
                    </a:p>
                  </a:txBody>
                  <a:tcPr marL="121920" marR="121920">
                    <a:solidFill>
                      <a:schemeClr val="accent3">
                        <a:lumMod val="60000"/>
                        <a:lumOff val="40000"/>
                      </a:schemeClr>
                    </a:solidFill>
                  </a:tcPr>
                </a:tc>
                <a:tc>
                  <a:txBody>
                    <a:bodyPr/>
                    <a:lstStyle/>
                    <a:p>
                      <a:pPr algn="ctr"/>
                      <a:r>
                        <a:rPr lang="ru-RU" sz="1800" b="0" dirty="0">
                          <a:solidFill>
                            <a:schemeClr val="tx1"/>
                          </a:solidFill>
                          <a:latin typeface="Oswald" charset="-52"/>
                          <a:cs typeface="Times New Roman Cyr" pitchFamily="18" charset="0"/>
                        </a:rPr>
                        <a:t>Сумма, тыс.рублей</a:t>
                      </a:r>
                    </a:p>
                  </a:txBody>
                  <a:tcPr marL="121920" marR="121920">
                    <a:solidFill>
                      <a:schemeClr val="accent3">
                        <a:lumMod val="60000"/>
                        <a:lumOff val="40000"/>
                      </a:schemeClr>
                    </a:solidFill>
                  </a:tcPr>
                </a:tc>
                <a:extLst>
                  <a:ext uri="{0D108BD9-81ED-4DB2-BD59-A6C34878D82A}">
                    <a16:rowId xmlns="" xmlns:a16="http://schemas.microsoft.com/office/drawing/2014/main" val="10000"/>
                  </a:ext>
                </a:extLst>
              </a:tr>
              <a:tr h="577418">
                <a:tc gridSpan="2">
                  <a:txBody>
                    <a:bodyPr/>
                    <a:lstStyle/>
                    <a:p>
                      <a:r>
                        <a:rPr lang="ru-RU" sz="1800" b="1" dirty="0">
                          <a:latin typeface="Oswald" charset="-52"/>
                          <a:cs typeface="Times New Roman Cyr" pitchFamily="18" charset="0"/>
                        </a:rPr>
                        <a:t>Муниципальная программа «Муниципальная программа «Развитие гражданского общества на территории города Урай» </a:t>
                      </a:r>
                    </a:p>
                  </a:txBody>
                  <a:tcPr marL="121920" marR="121920">
                    <a:solidFill>
                      <a:schemeClr val="accent3">
                        <a:lumMod val="40000"/>
                        <a:lumOff val="60000"/>
                      </a:schemeClr>
                    </a:solidFill>
                  </a:tcPr>
                </a:tc>
                <a:tc hMerge="1">
                  <a:txBody>
                    <a:bodyPr/>
                    <a:lstStyle/>
                    <a:p>
                      <a:endParaRPr lang="ru-RU"/>
                    </a:p>
                  </a:txBody>
                  <a:tcPr/>
                </a:tc>
                <a:extLst>
                  <a:ext uri="{0D108BD9-81ED-4DB2-BD59-A6C34878D82A}">
                    <a16:rowId xmlns="" xmlns:a16="http://schemas.microsoft.com/office/drawing/2014/main" val="10001"/>
                  </a:ext>
                </a:extLst>
              </a:tr>
              <a:tr h="577418">
                <a:tc>
                  <a:txBody>
                    <a:bodyPr/>
                    <a:lstStyle/>
                    <a:p>
                      <a:pPr>
                        <a:buFont typeface="Wingdings" pitchFamily="2" charset="2"/>
                        <a:buChar char="v"/>
                      </a:pPr>
                      <a:r>
                        <a:rPr lang="ru-RU" sz="1800" i="1" dirty="0" smtClean="0">
                          <a:latin typeface="Oswald" charset="-52"/>
                          <a:cs typeface="Times New Roman Cyr" pitchFamily="18" charset="0"/>
                        </a:rPr>
                        <a:t>субсидии социально ориентированным некоммерческим организациям на предоставление </a:t>
                      </a:r>
                      <a:r>
                        <a:rPr lang="ru-RU" sz="1800" i="1" dirty="0">
                          <a:latin typeface="Oswald" charset="-52"/>
                          <a:cs typeface="Times New Roman Cyr" pitchFamily="18" charset="0"/>
                        </a:rPr>
                        <a:t>услуг (работ) в социальной сфере (4 НКО)</a:t>
                      </a:r>
                    </a:p>
                  </a:txBody>
                  <a:tcPr marL="121920" marR="121920">
                    <a:solidFill>
                      <a:schemeClr val="accent3">
                        <a:lumMod val="20000"/>
                        <a:lumOff val="80000"/>
                      </a:schemeClr>
                    </a:solidFill>
                  </a:tcPr>
                </a:tc>
                <a:tc>
                  <a:txBody>
                    <a:bodyPr/>
                    <a:lstStyle/>
                    <a:p>
                      <a:pPr algn="r"/>
                      <a:r>
                        <a:rPr lang="ru-RU" sz="1800" i="1" dirty="0">
                          <a:latin typeface="Oswald" charset="-52"/>
                          <a:cs typeface="Times New Roman Cyr" pitchFamily="18" charset="0"/>
                        </a:rPr>
                        <a:t>3 630,0</a:t>
                      </a:r>
                    </a:p>
                  </a:txBody>
                  <a:tcPr marL="121920" marR="121920">
                    <a:solidFill>
                      <a:schemeClr val="accent3">
                        <a:lumMod val="20000"/>
                        <a:lumOff val="80000"/>
                      </a:schemeClr>
                    </a:solidFill>
                  </a:tcPr>
                </a:tc>
                <a:extLst>
                  <a:ext uri="{0D108BD9-81ED-4DB2-BD59-A6C34878D82A}">
                    <a16:rowId xmlns="" xmlns:a16="http://schemas.microsoft.com/office/drawing/2014/main" val="10002"/>
                  </a:ext>
                </a:extLst>
              </a:tr>
              <a:tr h="577418">
                <a:tc>
                  <a:txBody>
                    <a:bodyPr/>
                    <a:lstStyle/>
                    <a:p>
                      <a:pPr>
                        <a:buFont typeface="Wingdings" pitchFamily="2" charset="2"/>
                        <a:buChar char="v"/>
                      </a:pPr>
                      <a:r>
                        <a:rPr lang="ru-RU" sz="1800" i="1" dirty="0" smtClean="0">
                          <a:latin typeface="Oswald" charset="-52"/>
                          <a:cs typeface="Times New Roman Cyr" pitchFamily="18" charset="0"/>
                        </a:rPr>
                        <a:t>гранты в форме субсидий социально ориентированным некоммерческим организациям на реализацию социально значимых проектов </a:t>
                      </a:r>
                      <a:r>
                        <a:rPr lang="ru-RU" sz="1800" i="1" dirty="0">
                          <a:latin typeface="Oswald" charset="-52"/>
                          <a:cs typeface="Times New Roman Cyr" pitchFamily="18" charset="0"/>
                        </a:rPr>
                        <a:t>(</a:t>
                      </a:r>
                      <a:r>
                        <a:rPr lang="ru-RU" sz="1800" i="1" dirty="0" smtClean="0">
                          <a:latin typeface="Oswald" charset="-52"/>
                          <a:cs typeface="Times New Roman Cyr" pitchFamily="18" charset="0"/>
                        </a:rPr>
                        <a:t>10 НКО</a:t>
                      </a:r>
                      <a:r>
                        <a:rPr lang="ru-RU" sz="1800" i="1" dirty="0">
                          <a:latin typeface="Oswald" charset="-52"/>
                          <a:cs typeface="Times New Roman Cyr" pitchFamily="18" charset="0"/>
                        </a:rPr>
                        <a:t>)</a:t>
                      </a:r>
                    </a:p>
                  </a:txBody>
                  <a:tcPr marL="121920" marR="121920">
                    <a:solidFill>
                      <a:schemeClr val="accent3">
                        <a:lumMod val="20000"/>
                        <a:lumOff val="80000"/>
                      </a:schemeClr>
                    </a:solidFill>
                  </a:tcPr>
                </a:tc>
                <a:tc>
                  <a:txBody>
                    <a:bodyPr/>
                    <a:lstStyle/>
                    <a:p>
                      <a:pPr algn="r"/>
                      <a:r>
                        <a:rPr lang="ru-RU" sz="1800" i="1" dirty="0">
                          <a:latin typeface="Oswald" charset="-52"/>
                          <a:cs typeface="Times New Roman Cyr" pitchFamily="18" charset="0"/>
                        </a:rPr>
                        <a:t>15 089,5</a:t>
                      </a:r>
                    </a:p>
                  </a:txBody>
                  <a:tcPr marL="121920" marR="121920">
                    <a:solidFill>
                      <a:schemeClr val="accent3">
                        <a:lumMod val="20000"/>
                        <a:lumOff val="80000"/>
                      </a:schemeClr>
                    </a:solidFill>
                  </a:tcPr>
                </a:tc>
                <a:extLst>
                  <a:ext uri="{0D108BD9-81ED-4DB2-BD59-A6C34878D82A}">
                    <a16:rowId xmlns="" xmlns:a16="http://schemas.microsoft.com/office/drawing/2014/main" val="10003"/>
                  </a:ext>
                </a:extLst>
              </a:tr>
              <a:tr h="381869">
                <a:tc>
                  <a:txBody>
                    <a:bodyPr/>
                    <a:lstStyle/>
                    <a:p>
                      <a:pPr>
                        <a:buFont typeface="Wingdings" pitchFamily="2" charset="2"/>
                        <a:buChar char="v"/>
                      </a:pPr>
                      <a:r>
                        <a:rPr lang="ru-RU" sz="1800" i="1" dirty="0" smtClean="0">
                          <a:latin typeface="Oswald" charset="-52"/>
                          <a:cs typeface="Times New Roman Cyr" pitchFamily="18" charset="0"/>
                        </a:rPr>
                        <a:t>субсидии</a:t>
                      </a:r>
                      <a:r>
                        <a:rPr lang="ru-RU" sz="1800" i="1" baseline="0" dirty="0" smtClean="0">
                          <a:latin typeface="Oswald" charset="-52"/>
                          <a:cs typeface="Times New Roman Cyr" pitchFamily="18" charset="0"/>
                        </a:rPr>
                        <a:t> территориальным общественным самоуправлениям</a:t>
                      </a:r>
                      <a:endParaRPr lang="ru-RU" sz="1800" i="1" dirty="0">
                        <a:latin typeface="Oswald" charset="-52"/>
                        <a:cs typeface="Times New Roman Cyr" pitchFamily="18" charset="0"/>
                      </a:endParaRPr>
                    </a:p>
                  </a:txBody>
                  <a:tcPr marL="121920" marR="121920">
                    <a:solidFill>
                      <a:schemeClr val="accent3">
                        <a:lumMod val="20000"/>
                        <a:lumOff val="80000"/>
                      </a:schemeClr>
                    </a:solidFill>
                  </a:tcPr>
                </a:tc>
                <a:tc>
                  <a:txBody>
                    <a:bodyPr/>
                    <a:lstStyle/>
                    <a:p>
                      <a:pPr algn="r"/>
                      <a:r>
                        <a:rPr lang="ru-RU" sz="1800" i="1" dirty="0" smtClean="0">
                          <a:latin typeface="Oswald" charset="-52"/>
                          <a:cs typeface="Times New Roman Cyr" pitchFamily="18" charset="0"/>
                        </a:rPr>
                        <a:t>3 500,0</a:t>
                      </a:r>
                      <a:endParaRPr lang="ru-RU" sz="1800" i="1" dirty="0">
                        <a:latin typeface="Oswald" charset="-52"/>
                        <a:cs typeface="Times New Roman Cyr" pitchFamily="18" charset="0"/>
                      </a:endParaRPr>
                    </a:p>
                  </a:txBody>
                  <a:tcPr marL="121920" marR="121920">
                    <a:solidFill>
                      <a:schemeClr val="accent3">
                        <a:lumMod val="20000"/>
                        <a:lumOff val="80000"/>
                      </a:schemeClr>
                    </a:solidFill>
                  </a:tcPr>
                </a:tc>
              </a:tr>
              <a:tr h="577418">
                <a:tc gridSpan="2">
                  <a:txBody>
                    <a:bodyPr/>
                    <a:lstStyle/>
                    <a:p>
                      <a:r>
                        <a:rPr lang="ru-RU" sz="1800" b="1" dirty="0">
                          <a:latin typeface="Oswald" charset="-52"/>
                          <a:cs typeface="Times New Roman Cyr" pitchFamily="18" charset="0"/>
                        </a:rPr>
                        <a:t>Муниципальная программа «Развитие образования города Урай» на 2019-2030 </a:t>
                      </a:r>
                      <a:r>
                        <a:rPr lang="ru-RU" sz="1800" b="1" dirty="0" smtClean="0">
                          <a:latin typeface="Oswald" charset="-52"/>
                          <a:cs typeface="Times New Roman Cyr" pitchFamily="18" charset="0"/>
                        </a:rPr>
                        <a:t>годы</a:t>
                      </a:r>
                      <a:endParaRPr lang="ru-RU" sz="1800" b="1" dirty="0">
                        <a:latin typeface="Oswald" charset="-52"/>
                        <a:cs typeface="Times New Roman Cyr" pitchFamily="18" charset="0"/>
                      </a:endParaRPr>
                    </a:p>
                    <a:p>
                      <a:pPr algn="r"/>
                      <a:endParaRPr lang="ru-RU" sz="1800" dirty="0">
                        <a:latin typeface="Oswald" charset="-52"/>
                        <a:cs typeface="Times New Roman Cyr" pitchFamily="18" charset="0"/>
                      </a:endParaRPr>
                    </a:p>
                  </a:txBody>
                  <a:tcPr marL="121920" marR="121920">
                    <a:solidFill>
                      <a:schemeClr val="accent3">
                        <a:lumMod val="40000"/>
                        <a:lumOff val="60000"/>
                      </a:schemeClr>
                    </a:solidFill>
                  </a:tcPr>
                </a:tc>
                <a:tc hMerge="1">
                  <a:txBody>
                    <a:bodyPr/>
                    <a:lstStyle/>
                    <a:p>
                      <a:pPr algn="r"/>
                      <a:endParaRPr lang="ru-RU" sz="1800" dirty="0">
                        <a:latin typeface="Oswald" charset="-52"/>
                        <a:cs typeface="Times New Roman Cyr" pitchFamily="18" charset="0"/>
                      </a:endParaRPr>
                    </a:p>
                  </a:txBody>
                  <a:tcPr marL="121920" marR="121920">
                    <a:solidFill>
                      <a:schemeClr val="accent3">
                        <a:lumMod val="20000"/>
                        <a:lumOff val="80000"/>
                      </a:schemeClr>
                    </a:solidFill>
                  </a:tcPr>
                </a:tc>
                <a:extLst>
                  <a:ext uri="{0D108BD9-81ED-4DB2-BD59-A6C34878D82A}">
                    <a16:rowId xmlns="" xmlns:a16="http://schemas.microsoft.com/office/drawing/2014/main" val="10004"/>
                  </a:ext>
                </a:extLst>
              </a:tr>
              <a:tr h="847437">
                <a:tc>
                  <a:txBody>
                    <a:bodyPr/>
                    <a:lstStyle/>
                    <a:p>
                      <a:pPr marL="0" marR="0" indent="0" defTabSz="914400" eaLnBrk="1" fontAlgn="auto" latinLnBrk="0" hangingPunct="1">
                        <a:lnSpc>
                          <a:spcPct val="100000"/>
                        </a:lnSpc>
                        <a:spcBef>
                          <a:spcPts val="0"/>
                        </a:spcBef>
                        <a:spcAft>
                          <a:spcPts val="0"/>
                        </a:spcAft>
                        <a:buClrTx/>
                        <a:buSzTx/>
                        <a:buFont typeface="Wingdings" pitchFamily="2" charset="2"/>
                        <a:buChar char="v"/>
                        <a:tabLst/>
                        <a:defRPr/>
                      </a:pPr>
                      <a:r>
                        <a:rPr lang="ru-RU" sz="1800" i="1" dirty="0" smtClean="0">
                          <a:latin typeface="Oswald" charset="-52"/>
                          <a:cs typeface="Times New Roman Cyr" pitchFamily="18" charset="0"/>
                        </a:rPr>
                        <a:t>субсидии социально ориентированным некоммерческим организациям и социальным предпринимателям на предоставление услуг по доп.образованию</a:t>
                      </a:r>
                      <a:endParaRPr lang="ru-RU" sz="1800" dirty="0">
                        <a:latin typeface="Oswald" charset="-52"/>
                        <a:cs typeface="Times New Roman Cyr" pitchFamily="18" charset="0"/>
                      </a:endParaRPr>
                    </a:p>
                  </a:txBody>
                  <a:tcPr marL="121920" marR="121920">
                    <a:solidFill>
                      <a:schemeClr val="accent3">
                        <a:lumMod val="20000"/>
                        <a:lumOff val="80000"/>
                      </a:schemeClr>
                    </a:solidFill>
                  </a:tcPr>
                </a:tc>
                <a:tc>
                  <a:txBody>
                    <a:bodyPr/>
                    <a:lstStyle/>
                    <a:p>
                      <a:pPr algn="r"/>
                      <a:r>
                        <a:rPr lang="ru-RU" sz="1800" dirty="0" smtClean="0">
                          <a:latin typeface="Oswald" charset="-52"/>
                          <a:cs typeface="Times New Roman Cyr" pitchFamily="18" charset="0"/>
                        </a:rPr>
                        <a:t>7 046,3</a:t>
                      </a:r>
                      <a:endParaRPr lang="ru-RU" sz="1800" dirty="0">
                        <a:latin typeface="Oswald" charset="-52"/>
                        <a:cs typeface="Times New Roman Cyr" pitchFamily="18" charset="0"/>
                      </a:endParaRPr>
                    </a:p>
                  </a:txBody>
                  <a:tcPr marL="121920" marR="121920">
                    <a:solidFill>
                      <a:schemeClr val="accent3">
                        <a:lumMod val="20000"/>
                        <a:lumOff val="80000"/>
                      </a:schemeClr>
                    </a:solidFill>
                  </a:tcPr>
                </a:tc>
              </a:tr>
              <a:tr h="847437">
                <a:tc>
                  <a:txBody>
                    <a:bodyPr/>
                    <a:lstStyle/>
                    <a:p>
                      <a:pPr marL="0" marR="0" indent="0" defTabSz="914400" eaLnBrk="1" fontAlgn="auto" latinLnBrk="0" hangingPunct="1">
                        <a:lnSpc>
                          <a:spcPct val="100000"/>
                        </a:lnSpc>
                        <a:spcBef>
                          <a:spcPts val="0"/>
                        </a:spcBef>
                        <a:spcAft>
                          <a:spcPts val="0"/>
                        </a:spcAft>
                        <a:buClrTx/>
                        <a:buSzTx/>
                        <a:buFont typeface="Wingdings" pitchFamily="2" charset="2"/>
                        <a:buChar char="v"/>
                        <a:tabLst/>
                        <a:defRPr/>
                      </a:pPr>
                      <a:r>
                        <a:rPr lang="ru-RU" sz="1800" i="1" dirty="0" smtClean="0">
                          <a:latin typeface="Oswald" charset="-52"/>
                          <a:cs typeface="Times New Roman Cyr" pitchFamily="18" charset="0"/>
                        </a:rPr>
                        <a:t>субсидии социально ориентированным некоммерческим организациям на предоставление услуг в социальной сфере на организацию отдыха детей и молодежи (лагерь)</a:t>
                      </a:r>
                      <a:endParaRPr lang="ru-RU" sz="1800" dirty="0">
                        <a:latin typeface="Oswald" charset="-52"/>
                        <a:cs typeface="Times New Roman Cyr" pitchFamily="18" charset="0"/>
                      </a:endParaRPr>
                    </a:p>
                  </a:txBody>
                  <a:tcPr marL="121920" marR="121920">
                    <a:solidFill>
                      <a:schemeClr val="accent3">
                        <a:lumMod val="20000"/>
                        <a:lumOff val="80000"/>
                      </a:schemeClr>
                    </a:solidFill>
                  </a:tcPr>
                </a:tc>
                <a:tc>
                  <a:txBody>
                    <a:bodyPr/>
                    <a:lstStyle/>
                    <a:p>
                      <a:pPr algn="r"/>
                      <a:r>
                        <a:rPr lang="ru-RU" sz="1800" dirty="0" smtClean="0">
                          <a:latin typeface="Oswald" charset="-52"/>
                          <a:cs typeface="Times New Roman Cyr" pitchFamily="18" charset="0"/>
                        </a:rPr>
                        <a:t>1 655,7</a:t>
                      </a:r>
                      <a:endParaRPr lang="ru-RU" sz="1800" dirty="0">
                        <a:latin typeface="Oswald" charset="-52"/>
                        <a:cs typeface="Times New Roman Cyr" pitchFamily="18" charset="0"/>
                      </a:endParaRPr>
                    </a:p>
                  </a:txBody>
                  <a:tcPr marL="121920" marR="121920">
                    <a:solidFill>
                      <a:schemeClr val="accent3">
                        <a:lumMod val="20000"/>
                        <a:lumOff val="80000"/>
                      </a:schemeClr>
                    </a:solidFill>
                  </a:tcPr>
                </a:tc>
              </a:tr>
            </a:tbl>
          </a:graphicData>
        </a:graphic>
      </p:graphicFrame>
      <p:pic>
        <p:nvPicPr>
          <p:cNvPr id="18" name="Picture 5" descr="Y:\Влад\2019\эскизы\сетка.png"/>
          <p:cNvPicPr>
            <a:picLocks noChangeAspect="1" noChangeArrowheads="1"/>
          </p:cNvPicPr>
          <p:nvPr/>
        </p:nvPicPr>
        <p:blipFill>
          <a:blip r:embed="rId3" cstate="print"/>
          <a:srcRect l="1936" t="2420" r="66193" b="81698"/>
          <a:stretch>
            <a:fillRect/>
          </a:stretch>
        </p:blipFill>
        <p:spPr bwMode="auto">
          <a:xfrm>
            <a:off x="0" y="0"/>
            <a:ext cx="2971800" cy="914400"/>
          </a:xfrm>
          <a:prstGeom prst="rect">
            <a:avLst/>
          </a:prstGeom>
          <a:noFill/>
        </p:spPr>
      </p:pic>
      <p:pic>
        <p:nvPicPr>
          <p:cNvPr id="19" name="Picture 5" descr="Y:\Влад\2019\эскизы\сетка.png"/>
          <p:cNvPicPr>
            <a:picLocks noChangeAspect="1" noChangeArrowheads="1"/>
          </p:cNvPicPr>
          <p:nvPr/>
        </p:nvPicPr>
        <p:blipFill>
          <a:blip r:embed="rId3" cstate="print"/>
          <a:srcRect l="1936" t="2420" r="1543" b="81698"/>
          <a:stretch>
            <a:fillRect/>
          </a:stretch>
        </p:blipFill>
        <p:spPr bwMode="auto">
          <a:xfrm>
            <a:off x="2971800" y="0"/>
            <a:ext cx="8999984" cy="914400"/>
          </a:xfrm>
          <a:prstGeom prst="rect">
            <a:avLst/>
          </a:prstGeom>
          <a:noFill/>
        </p:spPr>
      </p:pic>
      <p:pic>
        <p:nvPicPr>
          <p:cNvPr id="20"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304800" y="304800"/>
            <a:ext cx="9220199" cy="609600"/>
          </a:xfrm>
          <a:prstGeom prst="rect">
            <a:avLst/>
          </a:prstGeom>
          <a:noFill/>
          <a:ln w="9525">
            <a:noFill/>
            <a:miter lim="800000"/>
            <a:headEnd/>
            <a:tailEnd/>
          </a:ln>
        </p:spPr>
      </p:pic>
      <p:pic>
        <p:nvPicPr>
          <p:cNvPr id="21" name="Picture 5" descr="закладка урай copy"/>
          <p:cNvPicPr>
            <a:picLocks noChangeAspect="1" noChangeArrowheads="1"/>
          </p:cNvPicPr>
          <p:nvPr/>
        </p:nvPicPr>
        <p:blipFill>
          <a:blip r:embed="rId5" cstate="print"/>
          <a:srcRect/>
          <a:stretch>
            <a:fillRect/>
          </a:stretch>
        </p:blipFill>
        <p:spPr bwMode="auto">
          <a:xfrm>
            <a:off x="76201" y="228600"/>
            <a:ext cx="547931" cy="720000"/>
          </a:xfrm>
          <a:prstGeom prst="rect">
            <a:avLst/>
          </a:prstGeom>
          <a:noFill/>
          <a:ln w="9525">
            <a:noFill/>
            <a:miter lim="800000"/>
            <a:headEnd/>
            <a:tailEnd/>
          </a:ln>
        </p:spPr>
      </p:pic>
      <p:sp>
        <p:nvSpPr>
          <p:cNvPr id="22" name="Прямоугольник 21"/>
          <p:cNvSpPr/>
          <p:nvPr/>
        </p:nvSpPr>
        <p:spPr>
          <a:xfrm>
            <a:off x="762000" y="457200"/>
            <a:ext cx="8610600" cy="369332"/>
          </a:xfrm>
          <a:prstGeom prst="rect">
            <a:avLst/>
          </a:prstGeom>
        </p:spPr>
        <p:txBody>
          <a:bodyPr wrap="square">
            <a:spAutoFit/>
          </a:bodyPr>
          <a:lstStyle/>
          <a:p>
            <a:r>
              <a:rPr lang="ru-RU" dirty="0">
                <a:solidFill>
                  <a:schemeClr val="bg1"/>
                </a:solidFill>
                <a:latin typeface="Oswald" charset="-52"/>
                <a:cs typeface="Times New Roman Cyr" pitchFamily="18" charset="0"/>
              </a:rPr>
              <a:t>На поддержку СОНКО </a:t>
            </a:r>
            <a:r>
              <a:rPr lang="ru-RU" dirty="0" smtClean="0">
                <a:solidFill>
                  <a:schemeClr val="bg1"/>
                </a:solidFill>
                <a:latin typeface="Oswald" charset="-52"/>
                <a:cs typeface="Times New Roman Cyr" pitchFamily="18" charset="0"/>
              </a:rPr>
              <a:t>и </a:t>
            </a:r>
            <a:r>
              <a:rPr lang="ru-RU" dirty="0" err="1" smtClean="0">
                <a:solidFill>
                  <a:schemeClr val="bg1"/>
                </a:solidFill>
                <a:latin typeface="Oswald" charset="-52"/>
                <a:cs typeface="Times New Roman Cyr" pitchFamily="18" charset="0"/>
              </a:rPr>
              <a:t>ТОСов</a:t>
            </a:r>
            <a:r>
              <a:rPr lang="ru-RU" dirty="0" smtClean="0">
                <a:solidFill>
                  <a:schemeClr val="bg1"/>
                </a:solidFill>
                <a:latin typeface="Oswald" charset="-52"/>
                <a:cs typeface="Times New Roman Cyr" pitchFamily="18" charset="0"/>
              </a:rPr>
              <a:t> направлено </a:t>
            </a:r>
            <a:r>
              <a:rPr lang="ru-RU" dirty="0">
                <a:solidFill>
                  <a:schemeClr val="bg1"/>
                </a:solidFill>
                <a:latin typeface="Oswald" charset="-52"/>
                <a:cs typeface="Times New Roman Cyr" pitchFamily="18" charset="0"/>
              </a:rPr>
              <a:t>из бюджета города в 2024 году </a:t>
            </a:r>
            <a:r>
              <a:rPr lang="ru-RU" dirty="0" smtClean="0">
                <a:solidFill>
                  <a:schemeClr val="bg1"/>
                </a:solidFill>
                <a:latin typeface="Oswald" charset="-52"/>
                <a:cs typeface="Times New Roman Cyr" pitchFamily="18" charset="0"/>
              </a:rPr>
              <a:t>30 921,5 тыс.рублей</a:t>
            </a:r>
            <a:endParaRPr lang="ru-RU" dirty="0">
              <a:latin typeface="Oswald" charset="-52"/>
            </a:endParaRPr>
          </a:p>
        </p:txBody>
      </p:sp>
      <p:pic>
        <p:nvPicPr>
          <p:cNvPr id="23" name="Picture 2" descr="Y:\Влад\2019\эскизы\герб.png"/>
          <p:cNvPicPr>
            <a:picLocks noChangeAspect="1" noChangeArrowheads="1"/>
          </p:cNvPicPr>
          <p:nvPr/>
        </p:nvPicPr>
        <p:blipFill>
          <a:blip r:embed="rId6" cstate="print"/>
          <a:srcRect l="89185" b="81873"/>
          <a:stretch>
            <a:fillRect/>
          </a:stretch>
        </p:blipFill>
        <p:spPr bwMode="auto">
          <a:xfrm>
            <a:off x="11417808" y="-93261"/>
            <a:ext cx="705720" cy="924627"/>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911424" y="332657"/>
            <a:ext cx="9985109" cy="646331"/>
          </a:xfrm>
          <a:prstGeom prst="rect">
            <a:avLst/>
          </a:prstGeom>
          <a:noFill/>
        </p:spPr>
        <p:txBody>
          <a:bodyPr wrap="square" rtlCol="0">
            <a:spAutoFit/>
          </a:bodyPr>
          <a:lstStyle/>
          <a:p>
            <a:r>
              <a:rPr lang="ru-RU" b="1" dirty="0">
                <a:solidFill>
                  <a:schemeClr val="bg1"/>
                </a:solidFill>
                <a:latin typeface="Oswald"/>
                <a:cs typeface="Times New Roman" panose="02020603050405020304" pitchFamily="18" charset="0"/>
              </a:rPr>
              <a:t>КАЧЕСТВО УПРАВЛЕНИЯ МУНИЦИПАЛЬНЫМИ ФИНАНСАМИ</a:t>
            </a:r>
          </a:p>
          <a:p>
            <a:endParaRPr lang="ru-RU" dirty="0"/>
          </a:p>
        </p:txBody>
      </p:sp>
      <p:pic>
        <p:nvPicPr>
          <p:cNvPr id="23"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914400"/>
          </a:xfrm>
          <a:prstGeom prst="rect">
            <a:avLst/>
          </a:prstGeom>
          <a:noFill/>
        </p:spPr>
      </p:pic>
      <p:pic>
        <p:nvPicPr>
          <p:cNvPr id="24"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0"/>
            <a:ext cx="8999984" cy="914400"/>
          </a:xfrm>
          <a:prstGeom prst="rect">
            <a:avLst/>
          </a:prstGeom>
          <a:noFill/>
        </p:spPr>
      </p:pic>
      <p:pic>
        <p:nvPicPr>
          <p:cNvPr id="26"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609600" y="152400"/>
            <a:ext cx="9525000" cy="762000"/>
          </a:xfrm>
          <a:prstGeom prst="rect">
            <a:avLst/>
          </a:prstGeom>
          <a:noFill/>
        </p:spPr>
      </p:pic>
      <p:pic>
        <p:nvPicPr>
          <p:cNvPr id="25" name="Picture 5" descr="закладка урай copy"/>
          <p:cNvPicPr>
            <a:picLocks noChangeAspect="1" noChangeArrowheads="1"/>
          </p:cNvPicPr>
          <p:nvPr/>
        </p:nvPicPr>
        <p:blipFill>
          <a:blip r:embed="rId4" cstate="print"/>
          <a:srcRect/>
          <a:stretch>
            <a:fillRect/>
          </a:stretch>
        </p:blipFill>
        <p:spPr bwMode="auto">
          <a:xfrm>
            <a:off x="1" y="152401"/>
            <a:ext cx="609600" cy="801034"/>
          </a:xfrm>
          <a:prstGeom prst="rect">
            <a:avLst/>
          </a:prstGeom>
          <a:noFill/>
          <a:ln w="9525">
            <a:noFill/>
            <a:miter lim="800000"/>
            <a:headEnd/>
            <a:tailEnd/>
          </a:ln>
        </p:spPr>
      </p:pic>
      <p:pic>
        <p:nvPicPr>
          <p:cNvPr id="27" name="Picture 2" descr="Y:\Влад\2019\эскизы\герб.png"/>
          <p:cNvPicPr>
            <a:picLocks noChangeAspect="1" noChangeArrowheads="1"/>
          </p:cNvPicPr>
          <p:nvPr/>
        </p:nvPicPr>
        <p:blipFill>
          <a:blip r:embed="rId5" cstate="print"/>
          <a:srcRect l="89185" b="81873"/>
          <a:stretch>
            <a:fillRect/>
          </a:stretch>
        </p:blipFill>
        <p:spPr bwMode="auto">
          <a:xfrm>
            <a:off x="11417808" y="-93261"/>
            <a:ext cx="705720" cy="924627"/>
          </a:xfrm>
          <a:prstGeom prst="rect">
            <a:avLst/>
          </a:prstGeom>
          <a:noFill/>
        </p:spPr>
      </p:pic>
      <p:sp>
        <p:nvSpPr>
          <p:cNvPr id="28" name="Прямоугольник 27"/>
          <p:cNvSpPr/>
          <p:nvPr/>
        </p:nvSpPr>
        <p:spPr>
          <a:xfrm>
            <a:off x="609600" y="381000"/>
            <a:ext cx="7543800" cy="369332"/>
          </a:xfrm>
          <a:prstGeom prst="rect">
            <a:avLst/>
          </a:prstGeom>
        </p:spPr>
        <p:txBody>
          <a:bodyPr wrap="square">
            <a:spAutoFit/>
          </a:bodyPr>
          <a:lstStyle/>
          <a:p>
            <a:r>
              <a:rPr lang="ru-RU" dirty="0">
                <a:solidFill>
                  <a:schemeClr val="bg1"/>
                </a:solidFill>
                <a:latin typeface="Oswald" charset="-52"/>
                <a:cs typeface="Times New Roman Cyr" pitchFamily="18" charset="0"/>
              </a:rPr>
              <a:t>Сведения об объеме муниципального долга городского округа Урай на 01.01.2025 </a:t>
            </a:r>
            <a:endParaRPr lang="ru-RU" sz="2000" dirty="0">
              <a:solidFill>
                <a:schemeClr val="bg1"/>
              </a:solidFill>
              <a:latin typeface="Oswald" charset="-52"/>
              <a:cs typeface="Times New Roman Cyr" pitchFamily="18" charset="0"/>
            </a:endParaRPr>
          </a:p>
        </p:txBody>
      </p:sp>
      <p:sp>
        <p:nvSpPr>
          <p:cNvPr id="31" name="Прямоугольник 30"/>
          <p:cNvSpPr/>
          <p:nvPr/>
        </p:nvSpPr>
        <p:spPr>
          <a:xfrm>
            <a:off x="304800" y="3886200"/>
            <a:ext cx="11582400" cy="523220"/>
          </a:xfrm>
          <a:prstGeom prst="rect">
            <a:avLst/>
          </a:prstGeom>
        </p:spPr>
        <p:txBody>
          <a:bodyPr wrap="square">
            <a:spAutoFit/>
          </a:bodyPr>
          <a:lstStyle/>
          <a:p>
            <a:r>
              <a:rPr lang="ru-RU" sz="1400" dirty="0">
                <a:latin typeface="Oswald" charset="-52"/>
                <a:cs typeface="Times New Roman Cyr" pitchFamily="18" charset="0"/>
              </a:rPr>
              <a:t>В сфере управления муниципальным долгом деятельность муниципалитета была направлена на проведение взвешенной долговой политики. Итогом реализации данной задачи явилось отсутствие долговых обязательств муниципального образования на конец отчетного года</a:t>
            </a:r>
          </a:p>
        </p:txBody>
      </p:sp>
      <p:graphicFrame>
        <p:nvGraphicFramePr>
          <p:cNvPr id="32" name="Таблица 31"/>
          <p:cNvGraphicFramePr>
            <a:graphicFrameLocks noGrp="1"/>
          </p:cNvGraphicFramePr>
          <p:nvPr/>
        </p:nvGraphicFramePr>
        <p:xfrm>
          <a:off x="304799" y="990600"/>
          <a:ext cx="11506201" cy="2772533"/>
        </p:xfrm>
        <a:graphic>
          <a:graphicData uri="http://schemas.openxmlformats.org/drawingml/2006/table">
            <a:tbl>
              <a:tblPr/>
              <a:tblGrid>
                <a:gridCol w="2561928">
                  <a:extLst>
                    <a:ext uri="{9D8B030D-6E8A-4147-A177-3AD203B41FA5}">
                      <a16:colId xmlns:a16="http://schemas.microsoft.com/office/drawing/2014/main" xmlns="" val="20000"/>
                    </a:ext>
                  </a:extLst>
                </a:gridCol>
                <a:gridCol w="1093687">
                  <a:extLst>
                    <a:ext uri="{9D8B030D-6E8A-4147-A177-3AD203B41FA5}">
                      <a16:colId xmlns:a16="http://schemas.microsoft.com/office/drawing/2014/main" xmlns="" val="20001"/>
                    </a:ext>
                  </a:extLst>
                </a:gridCol>
                <a:gridCol w="1063724">
                  <a:extLst>
                    <a:ext uri="{9D8B030D-6E8A-4147-A177-3AD203B41FA5}">
                      <a16:colId xmlns:a16="http://schemas.microsoft.com/office/drawing/2014/main" xmlns="" val="20002"/>
                    </a:ext>
                  </a:extLst>
                </a:gridCol>
                <a:gridCol w="1707952">
                  <a:extLst>
                    <a:ext uri="{9D8B030D-6E8A-4147-A177-3AD203B41FA5}">
                      <a16:colId xmlns:a16="http://schemas.microsoft.com/office/drawing/2014/main" xmlns="" val="20003"/>
                    </a:ext>
                  </a:extLst>
                </a:gridCol>
                <a:gridCol w="1707952">
                  <a:extLst>
                    <a:ext uri="{9D8B030D-6E8A-4147-A177-3AD203B41FA5}">
                      <a16:colId xmlns:a16="http://schemas.microsoft.com/office/drawing/2014/main" xmlns="" val="20004"/>
                    </a:ext>
                  </a:extLst>
                </a:gridCol>
                <a:gridCol w="1707952">
                  <a:extLst>
                    <a:ext uri="{9D8B030D-6E8A-4147-A177-3AD203B41FA5}">
                      <a16:colId xmlns:a16="http://schemas.microsoft.com/office/drawing/2014/main" xmlns="" val="20005"/>
                    </a:ext>
                  </a:extLst>
                </a:gridCol>
                <a:gridCol w="1663006">
                  <a:extLst>
                    <a:ext uri="{9D8B030D-6E8A-4147-A177-3AD203B41FA5}">
                      <a16:colId xmlns:a16="http://schemas.microsoft.com/office/drawing/2014/main" xmlns="" val="20006"/>
                    </a:ext>
                  </a:extLst>
                </a:gridCol>
              </a:tblGrid>
              <a:tr h="187715">
                <a:tc rowSpan="4">
                  <a:txBody>
                    <a:bodyPr/>
                    <a:lstStyle/>
                    <a:p>
                      <a:pPr algn="ctr" fontAlgn="ctr"/>
                      <a:r>
                        <a:rPr lang="ru-RU" sz="1200" b="0" i="0" u="none" strike="noStrike" dirty="0">
                          <a:latin typeface="Oswald" charset="-52"/>
                        </a:rPr>
                        <a:t>Вид долгового обязательства </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gridSpan="2">
                  <a:txBody>
                    <a:bodyPr/>
                    <a:lstStyle/>
                    <a:p>
                      <a:pPr algn="ctr" fontAlgn="ctr"/>
                      <a:r>
                        <a:rPr lang="ru-RU" sz="1200" b="0" i="0" u="none" strike="noStrike" dirty="0">
                          <a:latin typeface="Oswald" charset="-52"/>
                        </a:rPr>
                        <a:t>Объем муниципального долга                </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ru-RU"/>
                    </a:p>
                  </a:txBody>
                  <a:tcPr/>
                </a:tc>
                <a:tc gridSpan="4">
                  <a:txBody>
                    <a:bodyPr/>
                    <a:lstStyle/>
                    <a:p>
                      <a:pPr algn="ctr" fontAlgn="ctr"/>
                      <a:r>
                        <a:rPr lang="ru-RU" sz="1200" b="0" i="0" u="none" strike="noStrike" dirty="0">
                          <a:latin typeface="Oswald" charset="-52"/>
                        </a:rPr>
                        <a:t>Утверждено на 2024 год</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0"/>
                  </a:ext>
                </a:extLst>
              </a:tr>
              <a:tr h="187715">
                <a:tc vMerge="1">
                  <a:txBody>
                    <a:bodyPr/>
                    <a:lstStyle/>
                    <a:p>
                      <a:endParaRPr lang="ru-RU"/>
                    </a:p>
                  </a:txBody>
                  <a:tcPr/>
                </a:tc>
                <a:tc gridSpan="2" vMerge="1">
                  <a:txBody>
                    <a:bodyPr/>
                    <a:lstStyle/>
                    <a:p>
                      <a:endParaRPr lang="ru-RU"/>
                    </a:p>
                  </a:txBody>
                  <a:tcPr/>
                </a:tc>
                <a:tc hMerge="1" vMerge="1">
                  <a:txBody>
                    <a:bodyPr/>
                    <a:lstStyle/>
                    <a:p>
                      <a:endParaRPr lang="ru-RU"/>
                    </a:p>
                  </a:txBody>
                  <a:tcPr/>
                </a:tc>
                <a:tc gridSpan="2">
                  <a:txBody>
                    <a:bodyPr/>
                    <a:lstStyle/>
                    <a:p>
                      <a:pPr algn="ctr" fontAlgn="ctr"/>
                      <a:r>
                        <a:rPr lang="ru-RU" sz="1200" b="0" i="0" u="none" strike="noStrike" dirty="0">
                          <a:latin typeface="Oswald" charset="-52"/>
                        </a:rPr>
                        <a:t>Первоначально</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1200" b="0" i="0" u="none" strike="noStrike">
                          <a:latin typeface="Oswald" charset="-52"/>
                        </a:rPr>
                        <a:t>Уточнено</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10001"/>
                  </a:ext>
                </a:extLst>
              </a:tr>
              <a:tr h="527553">
                <a:tc vMerge="1">
                  <a:txBody>
                    <a:bodyPr/>
                    <a:lstStyle/>
                    <a:p>
                      <a:endParaRPr lang="ru-RU"/>
                    </a:p>
                  </a:txBody>
                  <a:tcPr/>
                </a:tc>
                <a:tc rowSpan="2">
                  <a:txBody>
                    <a:bodyPr/>
                    <a:lstStyle/>
                    <a:p>
                      <a:pPr algn="ctr" fontAlgn="ctr"/>
                      <a:r>
                        <a:rPr lang="ru-RU" sz="1200" b="0" i="0" u="none" strike="noStrike">
                          <a:latin typeface="Oswald" charset="-52"/>
                        </a:rPr>
                        <a:t>на 1 января 2024 года</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200" b="0" i="0" u="none" strike="noStrike" dirty="0">
                          <a:latin typeface="Oswald" charset="-52"/>
                        </a:rPr>
                        <a:t>на 1 января 2025 года</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200" b="0" i="0" u="none" strike="noStrike" dirty="0">
                          <a:latin typeface="Oswald" charset="-52"/>
                        </a:rPr>
                        <a:t>Решение Думы города Урай от 29.11.2023  №88</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200" b="0" i="0" u="none" strike="noStrike" dirty="0">
                          <a:latin typeface="Oswald" charset="-52"/>
                        </a:rPr>
                        <a:t>Решение Думы города  Урай от 20.12.2024 №105</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Решение Думы города  Урай от 20.12.2024 №105</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73674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200" b="0" i="0" u="none" strike="noStrike" dirty="0">
                          <a:latin typeface="Oswald" charset="-52"/>
                        </a:rPr>
                        <a:t>Верхний предел муниципального долга на 1 января 2025 года</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Предельный объем муниципального долга</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Верхний предел муниципального долга на 1 января 2025 года</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latin typeface="Oswald" charset="-52"/>
                        </a:rPr>
                        <a:t>Предельный объем муниципального долга</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101697">
                <a:tc>
                  <a:txBody>
                    <a:bodyPr/>
                    <a:lstStyle/>
                    <a:p>
                      <a:pPr algn="ctr" fontAlgn="ctr"/>
                      <a:r>
                        <a:rPr lang="ru-RU" sz="1200" b="0" i="0" u="none" strike="noStrike" dirty="0">
                          <a:latin typeface="Oswald" charset="-52"/>
                        </a:rPr>
                        <a:t>1</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2</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3</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4</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5</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6</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7</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667386">
                <a:tc>
                  <a:txBody>
                    <a:bodyPr/>
                    <a:lstStyle/>
                    <a:p>
                      <a:pPr algn="l" fontAlgn="ctr"/>
                      <a:r>
                        <a:rPr lang="ru-RU" sz="1200" b="0" i="0" u="none" strike="noStrike" dirty="0">
                          <a:latin typeface="Oswald" charset="-52"/>
                        </a:rPr>
                        <a:t>Привлечение кредитов от кредитных организаций бюджетами городских округов в валюте Российской Федерации</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latin typeface="Oswald" charset="-52"/>
                        </a:rPr>
                        <a:t>0,0</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latin typeface="Oswald" charset="-52"/>
                        </a:rPr>
                        <a:t>0,0</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latin typeface="Oswald" charset="-52"/>
                        </a:rPr>
                        <a:t>101 704,6</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1 017 045,5</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25 121,9</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Oswald" charset="-52"/>
                        </a:rPr>
                        <a:t>1 278 160,6</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266954">
                <a:tc>
                  <a:txBody>
                    <a:bodyPr/>
                    <a:lstStyle/>
                    <a:p>
                      <a:pPr algn="l" fontAlgn="t"/>
                      <a:r>
                        <a:rPr lang="ru-RU" sz="1200" b="1" i="0" u="none" strike="noStrike">
                          <a:latin typeface="Oswald" charset="-52"/>
                        </a:rPr>
                        <a:t>Общая сумма муниципального долга </a:t>
                      </a:r>
                    </a:p>
                  </a:txBody>
                  <a:tcPr marL="8420" marR="8420" marT="84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a:latin typeface="Oswald" charset="-52"/>
                        </a:rPr>
                        <a:t>0,0</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a:latin typeface="Oswald" charset="-52"/>
                        </a:rPr>
                        <a:t>0,0</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a:latin typeface="Oswald" charset="-52"/>
                        </a:rPr>
                        <a:t>101 704,6</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a:latin typeface="Oswald" charset="-52"/>
                        </a:rPr>
                        <a:t>1 017 045,5</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a:latin typeface="Oswald" charset="-52"/>
                        </a:rPr>
                        <a:t>25 121,9</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a:latin typeface="Oswald" charset="-52"/>
                        </a:rPr>
                        <a:t>1 278 160,6</a:t>
                      </a:r>
                    </a:p>
                  </a:txBody>
                  <a:tcPr marL="8420" marR="8420" marT="84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bl>
          </a:graphicData>
        </a:graphic>
      </p:graphicFrame>
      <p:graphicFrame>
        <p:nvGraphicFramePr>
          <p:cNvPr id="34" name="Диаграмма 33"/>
          <p:cNvGraphicFramePr/>
          <p:nvPr/>
        </p:nvGraphicFramePr>
        <p:xfrm>
          <a:off x="304800" y="4953000"/>
          <a:ext cx="11506200" cy="17526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xmlns="" val="535347932"/>
      </p:ext>
    </p:extLst>
  </p:cSld>
  <p:clrMapOvr>
    <a:masterClrMapping/>
  </p:clrMapOvr>
  <p:transition spd="slow" advClick="0"/>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кругленный прямоугольник 8"/>
          <p:cNvSpPr/>
          <p:nvPr/>
        </p:nvSpPr>
        <p:spPr>
          <a:xfrm>
            <a:off x="1487488" y="980728"/>
            <a:ext cx="9028112" cy="7200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xtBox 10"/>
          <p:cNvSpPr txBox="1"/>
          <p:nvPr/>
        </p:nvSpPr>
        <p:spPr>
          <a:xfrm>
            <a:off x="1295467" y="908721"/>
            <a:ext cx="9067733" cy="984885"/>
          </a:xfrm>
          <a:prstGeom prst="rect">
            <a:avLst/>
          </a:prstGeom>
          <a:noFill/>
        </p:spPr>
        <p:txBody>
          <a:bodyPr wrap="square" rtlCol="0">
            <a:spAutoFit/>
          </a:bodyPr>
          <a:lstStyle/>
          <a:p>
            <a:pPr algn="ctr"/>
            <a:r>
              <a:rPr lang="ru-RU" sz="1200" dirty="0">
                <a:latin typeface="Oswald" charset="-52"/>
              </a:rPr>
              <a:t>     </a:t>
            </a:r>
          </a:p>
          <a:p>
            <a:pPr algn="ctr"/>
            <a:r>
              <a:rPr lang="ru-RU" sz="1200" dirty="0">
                <a:latin typeface="Oswald" charset="-52"/>
              </a:rPr>
              <a:t> </a:t>
            </a:r>
            <a:r>
              <a:rPr lang="ru-RU" sz="1600" b="1" dirty="0">
                <a:latin typeface="Oswald" charset="-52"/>
                <a:cs typeface="Times New Roman" pitchFamily="18" charset="0"/>
              </a:rPr>
              <a:t>Городской округ Урай находится в группе городов и районов с высоким качеством управления муниципальными финансами </a:t>
            </a:r>
          </a:p>
          <a:p>
            <a:pPr algn="just"/>
            <a:r>
              <a:rPr lang="ru-RU" sz="1400" b="1" dirty="0">
                <a:latin typeface="Times New Roman" pitchFamily="18" charset="0"/>
                <a:cs typeface="Times New Roman" pitchFamily="18" charset="0"/>
              </a:rPr>
              <a:t>      </a:t>
            </a:r>
          </a:p>
        </p:txBody>
      </p:sp>
      <p:sp>
        <p:nvSpPr>
          <p:cNvPr id="13" name="Прямоугольник 12"/>
          <p:cNvSpPr/>
          <p:nvPr/>
        </p:nvSpPr>
        <p:spPr>
          <a:xfrm>
            <a:off x="527382" y="1772816"/>
            <a:ext cx="6000668" cy="1569660"/>
          </a:xfrm>
          <a:prstGeom prst="rect">
            <a:avLst/>
          </a:prstGeom>
        </p:spPr>
        <p:txBody>
          <a:bodyPr wrap="square">
            <a:spAutoFit/>
          </a:bodyPr>
          <a:lstStyle/>
          <a:p>
            <a:r>
              <a:rPr lang="ru-RU" sz="1200" b="1" dirty="0">
                <a:latin typeface="Oswald" charset="-52"/>
              </a:rPr>
              <a:t>Оценка характеризует следующие направления организации и осуществления бюджетного процесса:</a:t>
            </a:r>
          </a:p>
          <a:p>
            <a:pPr>
              <a:buFont typeface="Wingdings" pitchFamily="2" charset="2"/>
              <a:buChar char="Ø"/>
            </a:pPr>
            <a:r>
              <a:rPr lang="ru-RU" sz="1200" dirty="0">
                <a:latin typeface="Oswald" charset="-52"/>
              </a:rPr>
              <a:t> планирование бюджета </a:t>
            </a:r>
          </a:p>
          <a:p>
            <a:pPr>
              <a:buFont typeface="Wingdings" pitchFamily="2" charset="2"/>
              <a:buChar char="Ø"/>
            </a:pPr>
            <a:r>
              <a:rPr lang="ru-RU" sz="1200" dirty="0">
                <a:latin typeface="Oswald" charset="-52"/>
              </a:rPr>
              <a:t> исполнение бюджета </a:t>
            </a:r>
          </a:p>
          <a:p>
            <a:pPr>
              <a:buFont typeface="Wingdings" pitchFamily="2" charset="2"/>
              <a:buChar char="Ø"/>
            </a:pPr>
            <a:r>
              <a:rPr lang="ru-RU" sz="1200" dirty="0">
                <a:latin typeface="Oswald" charset="-52"/>
              </a:rPr>
              <a:t> долговая политика </a:t>
            </a:r>
          </a:p>
          <a:p>
            <a:pPr>
              <a:buFont typeface="Wingdings" pitchFamily="2" charset="2"/>
              <a:buChar char="Ø"/>
            </a:pPr>
            <a:r>
              <a:rPr lang="ru-RU" sz="1200" dirty="0">
                <a:latin typeface="Oswald" charset="-52"/>
              </a:rPr>
              <a:t> оказание муниципальных услуг (выполнение работ) </a:t>
            </a:r>
          </a:p>
          <a:p>
            <a:pPr>
              <a:buFont typeface="Wingdings" pitchFamily="2" charset="2"/>
              <a:buChar char="Ø"/>
            </a:pPr>
            <a:r>
              <a:rPr lang="ru-RU" sz="1200" dirty="0">
                <a:latin typeface="Oswald" charset="-52"/>
              </a:rPr>
              <a:t> открытость бюджетного процесса </a:t>
            </a:r>
          </a:p>
          <a:p>
            <a:pPr>
              <a:buFont typeface="Wingdings" pitchFamily="2" charset="2"/>
              <a:buChar char="Ø"/>
            </a:pPr>
            <a:r>
              <a:rPr lang="ru-RU" sz="1200" dirty="0">
                <a:latin typeface="Oswald" charset="-52"/>
              </a:rPr>
              <a:t> выполнение Указов Президента РФ</a:t>
            </a:r>
            <a:endParaRPr lang="ru-RU" sz="1200" dirty="0">
              <a:effectLst/>
              <a:latin typeface="Oswald" charset="-52"/>
            </a:endParaRPr>
          </a:p>
        </p:txBody>
      </p:sp>
      <p:sp>
        <p:nvSpPr>
          <p:cNvPr id="15" name="Прямоугольник 14"/>
          <p:cNvSpPr/>
          <p:nvPr/>
        </p:nvSpPr>
        <p:spPr>
          <a:xfrm>
            <a:off x="6960096" y="1772816"/>
            <a:ext cx="4845587" cy="692497"/>
          </a:xfrm>
          <a:prstGeom prst="rect">
            <a:avLst/>
          </a:prstGeom>
        </p:spPr>
        <p:txBody>
          <a:bodyPr wrap="square">
            <a:spAutoFit/>
          </a:bodyPr>
          <a:lstStyle/>
          <a:p>
            <a:pPr algn="ctr"/>
            <a:r>
              <a:rPr lang="ru-RU" sz="1300" b="1" dirty="0">
                <a:latin typeface="Oswald" charset="-52"/>
              </a:rPr>
              <a:t>Рейтинг муниципального образования городской округ Урай по результатам оценки качества организации и осуществления бюджетного процесса за 2021-2023 годы</a:t>
            </a:r>
            <a:endParaRPr lang="ru-RU" sz="1300" b="1" dirty="0">
              <a:effectLst/>
              <a:latin typeface="Oswald" charset="-52"/>
            </a:endParaRPr>
          </a:p>
        </p:txBody>
      </p:sp>
      <p:sp>
        <p:nvSpPr>
          <p:cNvPr id="2" name="Прямоугольник 1"/>
          <p:cNvSpPr/>
          <p:nvPr/>
        </p:nvSpPr>
        <p:spPr>
          <a:xfrm>
            <a:off x="1295467" y="3429000"/>
            <a:ext cx="5568619" cy="492443"/>
          </a:xfrm>
          <a:prstGeom prst="rect">
            <a:avLst/>
          </a:prstGeom>
        </p:spPr>
        <p:txBody>
          <a:bodyPr wrap="square">
            <a:spAutoFit/>
          </a:bodyPr>
          <a:lstStyle/>
          <a:p>
            <a:pPr algn="ctr"/>
            <a:r>
              <a:rPr lang="ru-RU" sz="1400" b="1" i="1" dirty="0">
                <a:solidFill>
                  <a:schemeClr val="accent2">
                    <a:lumMod val="75000"/>
                  </a:schemeClr>
                </a:solidFill>
                <a:latin typeface="Arial" panose="020B0604020202020204" pitchFamily="34" charset="0"/>
              </a:rPr>
              <a:t>Сводная оценка города Урай в целом по ХМАО</a:t>
            </a:r>
            <a:r>
              <a:rPr lang="en-US" sz="1400" b="1" i="1" dirty="0">
                <a:solidFill>
                  <a:schemeClr val="accent2">
                    <a:lumMod val="75000"/>
                  </a:schemeClr>
                </a:solidFill>
                <a:latin typeface="Arial" panose="020B0604020202020204" pitchFamily="34" charset="0"/>
              </a:rPr>
              <a:t> </a:t>
            </a:r>
            <a:endParaRPr lang="ru-RU" sz="1400" b="1" i="1" dirty="0">
              <a:solidFill>
                <a:schemeClr val="accent2">
                  <a:lumMod val="75000"/>
                </a:schemeClr>
              </a:solidFill>
              <a:latin typeface="Arial" panose="020B0604020202020204" pitchFamily="34" charset="0"/>
            </a:endParaRPr>
          </a:p>
          <a:p>
            <a:pPr algn="ctr"/>
            <a:r>
              <a:rPr lang="en-US" sz="1200" i="1" dirty="0">
                <a:solidFill>
                  <a:schemeClr val="accent2">
                    <a:lumMod val="75000"/>
                  </a:schemeClr>
                </a:solidFill>
                <a:latin typeface="Arial" panose="020B0604020202020204" pitchFamily="34" charset="0"/>
              </a:rPr>
              <a:t> </a:t>
            </a:r>
            <a:endParaRPr lang="ru-RU" sz="1200" i="1" dirty="0">
              <a:solidFill>
                <a:schemeClr val="accent2">
                  <a:lumMod val="75000"/>
                </a:schemeClr>
              </a:solidFill>
              <a:latin typeface="Arial" panose="020B0604020202020204" pitchFamily="34" charset="0"/>
            </a:endParaRPr>
          </a:p>
        </p:txBody>
      </p:sp>
      <p:graphicFrame>
        <p:nvGraphicFramePr>
          <p:cNvPr id="16" name="Таблица 15"/>
          <p:cNvGraphicFramePr>
            <a:graphicFrameLocks noGrp="1"/>
          </p:cNvGraphicFramePr>
          <p:nvPr>
            <p:extLst>
              <p:ext uri="{D42A27DB-BD31-4B8C-83A1-F6EECF244321}">
                <p14:modId xmlns:p14="http://schemas.microsoft.com/office/powerpoint/2010/main" xmlns="" val="4163556719"/>
              </p:ext>
            </p:extLst>
          </p:nvPr>
        </p:nvGraphicFramePr>
        <p:xfrm>
          <a:off x="7924800" y="2743200"/>
          <a:ext cx="3072342" cy="864096"/>
        </p:xfrm>
        <a:graphic>
          <a:graphicData uri="http://schemas.openxmlformats.org/drawingml/2006/table">
            <a:tbl>
              <a:tblPr/>
              <a:tblGrid>
                <a:gridCol w="1024114">
                  <a:extLst>
                    <a:ext uri="{9D8B030D-6E8A-4147-A177-3AD203B41FA5}">
                      <a16:colId xmlns:a16="http://schemas.microsoft.com/office/drawing/2014/main" xmlns="" val="20002"/>
                    </a:ext>
                  </a:extLst>
                </a:gridCol>
                <a:gridCol w="1024114">
                  <a:extLst>
                    <a:ext uri="{9D8B030D-6E8A-4147-A177-3AD203B41FA5}">
                      <a16:colId xmlns:a16="http://schemas.microsoft.com/office/drawing/2014/main" xmlns="" val="20003"/>
                    </a:ext>
                  </a:extLst>
                </a:gridCol>
                <a:gridCol w="1024114">
                  <a:extLst>
                    <a:ext uri="{9D8B030D-6E8A-4147-A177-3AD203B41FA5}">
                      <a16:colId xmlns:a16="http://schemas.microsoft.com/office/drawing/2014/main" xmlns="" val="20004"/>
                    </a:ext>
                  </a:extLst>
                </a:gridCol>
              </a:tblGrid>
              <a:tr h="393956">
                <a:tc>
                  <a:txBody>
                    <a:bodyPr/>
                    <a:lstStyle/>
                    <a:p>
                      <a:pPr algn="ctr" fontAlgn="b"/>
                      <a:r>
                        <a:rPr lang="ru-RU" sz="1400" b="1" i="0" u="none" strike="noStrike" dirty="0">
                          <a:solidFill>
                            <a:schemeClr val="tx1"/>
                          </a:solidFill>
                          <a:latin typeface="Arial" pitchFamily="34" charset="0"/>
                          <a:cs typeface="Arial" pitchFamily="34" charset="0"/>
                        </a:rPr>
                        <a:t>за 2021 год</a:t>
                      </a:r>
                    </a:p>
                  </a:txBody>
                  <a:tcPr marL="12700" marR="12700"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400" b="1" i="0" u="none" strike="noStrike" dirty="0">
                          <a:solidFill>
                            <a:schemeClr val="tx1"/>
                          </a:solidFill>
                          <a:latin typeface="Arial" pitchFamily="34" charset="0"/>
                          <a:cs typeface="Arial" pitchFamily="34" charset="0"/>
                        </a:rPr>
                        <a:t>за 2022 год</a:t>
                      </a:r>
                    </a:p>
                  </a:txBody>
                  <a:tcPr marL="12700" marR="12700"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400" b="1" i="0" u="none" strike="noStrike" dirty="0">
                          <a:solidFill>
                            <a:schemeClr val="tx1"/>
                          </a:solidFill>
                          <a:latin typeface="Arial" pitchFamily="34" charset="0"/>
                          <a:cs typeface="Arial" pitchFamily="34" charset="0"/>
                        </a:rPr>
                        <a:t>за 2023 год</a:t>
                      </a:r>
                    </a:p>
                  </a:txBody>
                  <a:tcPr marL="12700" marR="12700"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0"/>
                  </a:ext>
                </a:extLst>
              </a:tr>
              <a:tr h="470140">
                <a:tc>
                  <a:txBody>
                    <a:bodyPr/>
                    <a:lstStyle/>
                    <a:p>
                      <a:pPr algn="ctr" fontAlgn="b"/>
                      <a:r>
                        <a:rPr lang="ru-RU" sz="1400" b="1" i="0" u="none" strike="noStrike" dirty="0">
                          <a:solidFill>
                            <a:srgbClr val="000000"/>
                          </a:solidFill>
                          <a:latin typeface="Arial" pitchFamily="34" charset="0"/>
                          <a:cs typeface="Arial" pitchFamily="34" charset="0"/>
                        </a:rPr>
                        <a:t>5 место</a:t>
                      </a:r>
                    </a:p>
                  </a:txBody>
                  <a:tcPr marL="12700" marR="12700"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400" b="1" i="0" u="none" strike="noStrike" dirty="0">
                          <a:solidFill>
                            <a:srgbClr val="000000"/>
                          </a:solidFill>
                          <a:latin typeface="Arial" pitchFamily="34" charset="0"/>
                          <a:cs typeface="Arial" pitchFamily="34" charset="0"/>
                        </a:rPr>
                        <a:t>3 место</a:t>
                      </a:r>
                    </a:p>
                  </a:txBody>
                  <a:tcPr marL="12700" marR="12700"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400" b="1" i="0" u="none" strike="noStrike" dirty="0">
                          <a:solidFill>
                            <a:srgbClr val="000000"/>
                          </a:solidFill>
                          <a:latin typeface="Arial" pitchFamily="34" charset="0"/>
                          <a:cs typeface="Arial" pitchFamily="34" charset="0"/>
                        </a:rPr>
                        <a:t>6 место</a:t>
                      </a:r>
                    </a:p>
                  </a:txBody>
                  <a:tcPr marL="12700" marR="12700"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1"/>
                  </a:ext>
                </a:extLst>
              </a:tr>
            </a:tbl>
          </a:graphicData>
        </a:graphic>
      </p:graphicFrame>
      <p:sp>
        <p:nvSpPr>
          <p:cNvPr id="20" name="TextBox 19"/>
          <p:cNvSpPr txBox="1"/>
          <p:nvPr/>
        </p:nvSpPr>
        <p:spPr>
          <a:xfrm>
            <a:off x="911424" y="332657"/>
            <a:ext cx="9985109" cy="646331"/>
          </a:xfrm>
          <a:prstGeom prst="rect">
            <a:avLst/>
          </a:prstGeom>
          <a:noFill/>
        </p:spPr>
        <p:txBody>
          <a:bodyPr wrap="square" rtlCol="0">
            <a:spAutoFit/>
          </a:bodyPr>
          <a:lstStyle/>
          <a:p>
            <a:r>
              <a:rPr lang="ru-RU" b="1" dirty="0">
                <a:solidFill>
                  <a:schemeClr val="bg1"/>
                </a:solidFill>
                <a:latin typeface="Oswald"/>
                <a:cs typeface="Times New Roman" panose="02020603050405020304" pitchFamily="18" charset="0"/>
              </a:rPr>
              <a:t>КАЧЕСТВО УПРАВЛЕНИЯ МУНИЦИПАЛЬНЫМИ ФИНАНСАМИ</a:t>
            </a:r>
          </a:p>
          <a:p>
            <a:endParaRPr lang="ru-RU" dirty="0"/>
          </a:p>
        </p:txBody>
      </p:sp>
      <p:pic>
        <p:nvPicPr>
          <p:cNvPr id="23" name="Picture 5" descr="Y:\Влад\2019\эскизы\сетка.png"/>
          <p:cNvPicPr>
            <a:picLocks noChangeAspect="1" noChangeArrowheads="1"/>
          </p:cNvPicPr>
          <p:nvPr/>
        </p:nvPicPr>
        <p:blipFill>
          <a:blip r:embed="rId2" cstate="print"/>
          <a:srcRect l="1936" t="2420" r="66193" b="81698"/>
          <a:stretch>
            <a:fillRect/>
          </a:stretch>
        </p:blipFill>
        <p:spPr bwMode="auto">
          <a:xfrm>
            <a:off x="0" y="0"/>
            <a:ext cx="2971800" cy="914400"/>
          </a:xfrm>
          <a:prstGeom prst="rect">
            <a:avLst/>
          </a:prstGeom>
          <a:noFill/>
        </p:spPr>
      </p:pic>
      <p:pic>
        <p:nvPicPr>
          <p:cNvPr id="24" name="Picture 5" descr="Y:\Влад\2019\эскизы\сетка.png"/>
          <p:cNvPicPr>
            <a:picLocks noChangeAspect="1" noChangeArrowheads="1"/>
          </p:cNvPicPr>
          <p:nvPr/>
        </p:nvPicPr>
        <p:blipFill>
          <a:blip r:embed="rId2" cstate="print"/>
          <a:srcRect l="1936" t="2420" r="1543" b="81698"/>
          <a:stretch>
            <a:fillRect/>
          </a:stretch>
        </p:blipFill>
        <p:spPr bwMode="auto">
          <a:xfrm>
            <a:off x="2971800" y="0"/>
            <a:ext cx="8999984" cy="914400"/>
          </a:xfrm>
          <a:prstGeom prst="rect">
            <a:avLst/>
          </a:prstGeom>
          <a:noFill/>
        </p:spPr>
      </p:pic>
      <p:pic>
        <p:nvPicPr>
          <p:cNvPr id="26" name="Picture 3" descr="Y:\Влад\2019\эскизы\зелёная.png"/>
          <p:cNvPicPr>
            <a:picLocks noChangeAspect="1" noChangeArrowheads="1"/>
          </p:cNvPicPr>
          <p:nvPr/>
        </p:nvPicPr>
        <p:blipFill>
          <a:blip r:embed="rId3" cstate="print"/>
          <a:srcRect t="10663" r="48323" b="76542"/>
          <a:stretch>
            <a:fillRect/>
          </a:stretch>
        </p:blipFill>
        <p:spPr bwMode="auto">
          <a:xfrm>
            <a:off x="609600" y="152400"/>
            <a:ext cx="9525000" cy="762000"/>
          </a:xfrm>
          <a:prstGeom prst="rect">
            <a:avLst/>
          </a:prstGeom>
          <a:noFill/>
        </p:spPr>
      </p:pic>
      <p:pic>
        <p:nvPicPr>
          <p:cNvPr id="25" name="Picture 5" descr="закладка урай copy"/>
          <p:cNvPicPr>
            <a:picLocks noChangeAspect="1" noChangeArrowheads="1"/>
          </p:cNvPicPr>
          <p:nvPr/>
        </p:nvPicPr>
        <p:blipFill>
          <a:blip r:embed="rId4" cstate="print"/>
          <a:srcRect/>
          <a:stretch>
            <a:fillRect/>
          </a:stretch>
        </p:blipFill>
        <p:spPr bwMode="auto">
          <a:xfrm>
            <a:off x="0" y="152400"/>
            <a:ext cx="646341" cy="849313"/>
          </a:xfrm>
          <a:prstGeom prst="rect">
            <a:avLst/>
          </a:prstGeom>
          <a:noFill/>
          <a:ln w="9525">
            <a:noFill/>
            <a:miter lim="800000"/>
            <a:headEnd/>
            <a:tailEnd/>
          </a:ln>
        </p:spPr>
      </p:pic>
      <p:pic>
        <p:nvPicPr>
          <p:cNvPr id="27" name="Picture 2" descr="Y:\Влад\2019\эскизы\герб.png"/>
          <p:cNvPicPr>
            <a:picLocks noChangeAspect="1" noChangeArrowheads="1"/>
          </p:cNvPicPr>
          <p:nvPr/>
        </p:nvPicPr>
        <p:blipFill>
          <a:blip r:embed="rId5" cstate="print"/>
          <a:srcRect l="89185" b="81873"/>
          <a:stretch>
            <a:fillRect/>
          </a:stretch>
        </p:blipFill>
        <p:spPr bwMode="auto">
          <a:xfrm>
            <a:off x="11417808" y="-93261"/>
            <a:ext cx="705720" cy="924627"/>
          </a:xfrm>
          <a:prstGeom prst="rect">
            <a:avLst/>
          </a:prstGeom>
          <a:noFill/>
        </p:spPr>
      </p:pic>
      <p:sp>
        <p:nvSpPr>
          <p:cNvPr id="28" name="Прямоугольник 27"/>
          <p:cNvSpPr/>
          <p:nvPr/>
        </p:nvSpPr>
        <p:spPr>
          <a:xfrm>
            <a:off x="609600" y="381000"/>
            <a:ext cx="6096000" cy="369332"/>
          </a:xfrm>
          <a:prstGeom prst="rect">
            <a:avLst/>
          </a:prstGeom>
        </p:spPr>
        <p:txBody>
          <a:bodyPr>
            <a:spAutoFit/>
          </a:bodyPr>
          <a:lstStyle/>
          <a:p>
            <a:r>
              <a:rPr lang="ru-RU" dirty="0">
                <a:solidFill>
                  <a:schemeClr val="bg1"/>
                </a:solidFill>
                <a:latin typeface="Oswald" charset="-52"/>
                <a:cs typeface="Times New Roman Cyr" pitchFamily="18" charset="0"/>
              </a:rPr>
              <a:t>Качество управления муниципальными финансами</a:t>
            </a:r>
            <a:endParaRPr lang="ru-RU" sz="2000" dirty="0">
              <a:solidFill>
                <a:schemeClr val="bg1"/>
              </a:solidFill>
              <a:latin typeface="Oswald" charset="-52"/>
              <a:cs typeface="Times New Roman Cyr" pitchFamily="18" charset="0"/>
            </a:endParaRPr>
          </a:p>
        </p:txBody>
      </p:sp>
      <p:graphicFrame>
        <p:nvGraphicFramePr>
          <p:cNvPr id="29" name="Диаграмма 28"/>
          <p:cNvGraphicFramePr/>
          <p:nvPr/>
        </p:nvGraphicFramePr>
        <p:xfrm>
          <a:off x="304800" y="3962400"/>
          <a:ext cx="7162800" cy="27432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xmlns="" val="535347932"/>
      </p:ext>
    </p:extLst>
  </p:cSld>
  <p:clrMapOvr>
    <a:masterClrMapping/>
  </p:clrMapOvr>
  <p:transition spd="slow" advClick="0"/>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911424" y="332657"/>
            <a:ext cx="9985109" cy="646331"/>
          </a:xfrm>
          <a:prstGeom prst="rect">
            <a:avLst/>
          </a:prstGeom>
          <a:noFill/>
        </p:spPr>
        <p:txBody>
          <a:bodyPr wrap="square" rtlCol="0">
            <a:spAutoFit/>
          </a:bodyPr>
          <a:lstStyle/>
          <a:p>
            <a:r>
              <a:rPr lang="ru-RU" b="1" dirty="0">
                <a:solidFill>
                  <a:schemeClr val="bg1"/>
                </a:solidFill>
                <a:latin typeface="Oswald"/>
                <a:cs typeface="Times New Roman" panose="02020603050405020304" pitchFamily="18" charset="0"/>
              </a:rPr>
              <a:t>КАЧЕСТВО УПРАВЛЕНИЯ МУНИЦИПАЛЬНЫМИ ФИНАНСАМИ</a:t>
            </a:r>
          </a:p>
          <a:p>
            <a:endParaRPr lang="ru-RU" dirty="0"/>
          </a:p>
        </p:txBody>
      </p:sp>
      <p:pic>
        <p:nvPicPr>
          <p:cNvPr id="26" name="Picture 3" descr="Y:\Влад\2019\эскизы\зелёная.png"/>
          <p:cNvPicPr>
            <a:picLocks noChangeAspect="1" noChangeArrowheads="1"/>
          </p:cNvPicPr>
          <p:nvPr/>
        </p:nvPicPr>
        <p:blipFill>
          <a:blip r:embed="rId2" cstate="print"/>
          <a:srcRect t="10663" r="48323" b="76542"/>
          <a:stretch>
            <a:fillRect/>
          </a:stretch>
        </p:blipFill>
        <p:spPr bwMode="auto">
          <a:xfrm>
            <a:off x="533400" y="0"/>
            <a:ext cx="9525000" cy="609600"/>
          </a:xfrm>
          <a:prstGeom prst="rect">
            <a:avLst/>
          </a:prstGeom>
          <a:noFill/>
        </p:spPr>
      </p:pic>
      <p:sp>
        <p:nvSpPr>
          <p:cNvPr id="28" name="Прямоугольник 27"/>
          <p:cNvSpPr/>
          <p:nvPr/>
        </p:nvSpPr>
        <p:spPr>
          <a:xfrm>
            <a:off x="609600" y="152400"/>
            <a:ext cx="6096000" cy="369332"/>
          </a:xfrm>
          <a:prstGeom prst="rect">
            <a:avLst/>
          </a:prstGeom>
        </p:spPr>
        <p:txBody>
          <a:bodyPr>
            <a:spAutoFit/>
          </a:bodyPr>
          <a:lstStyle/>
          <a:p>
            <a:r>
              <a:rPr lang="ru-RU" dirty="0" smtClean="0">
                <a:solidFill>
                  <a:schemeClr val="bg1"/>
                </a:solidFill>
                <a:latin typeface="Oswald" charset="-52"/>
                <a:cs typeface="Times New Roman Cyr" pitchFamily="18" charset="0"/>
              </a:rPr>
              <a:t>Мероприятия по повышению финансовой грамотности в 2024 году</a:t>
            </a:r>
            <a:endParaRPr lang="ru-RU" sz="2000" dirty="0">
              <a:solidFill>
                <a:schemeClr val="bg1"/>
              </a:solidFill>
              <a:latin typeface="Oswald" charset="-52"/>
              <a:cs typeface="Times New Roman Cyr" pitchFamily="18" charset="0"/>
            </a:endParaRPr>
          </a:p>
        </p:txBody>
      </p:sp>
      <p:sp>
        <p:nvSpPr>
          <p:cNvPr id="17" name="Скругленный прямоугольник 16"/>
          <p:cNvSpPr/>
          <p:nvPr/>
        </p:nvSpPr>
        <p:spPr>
          <a:xfrm>
            <a:off x="1600200" y="609600"/>
            <a:ext cx="9372600" cy="3810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Проведение уроков в образовательных организациях города по предмету «Финансовая грамотность»</a:t>
            </a:r>
            <a:endParaRPr lang="ru-RU" sz="1600" dirty="0">
              <a:solidFill>
                <a:schemeClr val="tx1"/>
              </a:solidFill>
              <a:latin typeface="Oswald" charset="-52"/>
            </a:endParaRPr>
          </a:p>
        </p:txBody>
      </p:sp>
      <p:sp>
        <p:nvSpPr>
          <p:cNvPr id="21" name="Выноска со стрелкой вправо 20"/>
          <p:cNvSpPr/>
          <p:nvPr/>
        </p:nvSpPr>
        <p:spPr>
          <a:xfrm>
            <a:off x="685800" y="609600"/>
            <a:ext cx="838200" cy="4572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785 чел. </a:t>
            </a:r>
            <a:endParaRPr lang="ru-RU" sz="1400" dirty="0">
              <a:solidFill>
                <a:schemeClr val="tx1"/>
              </a:solidFill>
              <a:latin typeface="Oswald" charset="-52"/>
            </a:endParaRPr>
          </a:p>
        </p:txBody>
      </p:sp>
      <p:sp>
        <p:nvSpPr>
          <p:cNvPr id="30" name="Скругленный прямоугольник 29"/>
          <p:cNvSpPr/>
          <p:nvPr/>
        </p:nvSpPr>
        <p:spPr>
          <a:xfrm>
            <a:off x="1600200" y="1066800"/>
            <a:ext cx="9372600" cy="4572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Проведения курса по внеурочной деятельности «Основы финансовой грамотности», «Функциональная грамотность»</a:t>
            </a:r>
            <a:endParaRPr lang="ru-RU" sz="1600" dirty="0">
              <a:solidFill>
                <a:schemeClr val="tx1"/>
              </a:solidFill>
              <a:latin typeface="Oswald" charset="-52"/>
            </a:endParaRPr>
          </a:p>
        </p:txBody>
      </p:sp>
      <p:sp>
        <p:nvSpPr>
          <p:cNvPr id="31" name="Скругленный прямоугольник 30"/>
          <p:cNvSpPr/>
          <p:nvPr/>
        </p:nvSpPr>
        <p:spPr>
          <a:xfrm>
            <a:off x="1600200" y="1600200"/>
            <a:ext cx="9372600" cy="4572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Участие в марафоне по финансовой грамотности – "</a:t>
            </a:r>
            <a:r>
              <a:rPr lang="ru-RU" sz="1600" dirty="0" err="1" smtClean="0">
                <a:solidFill>
                  <a:schemeClr val="tx1"/>
                </a:solidFill>
                <a:latin typeface="Oswald" charset="-52"/>
              </a:rPr>
              <a:t>Global</a:t>
            </a:r>
            <a:r>
              <a:rPr lang="ru-RU" sz="1600" dirty="0" smtClean="0">
                <a:solidFill>
                  <a:schemeClr val="tx1"/>
                </a:solidFill>
                <a:latin typeface="Oswald" charset="-52"/>
              </a:rPr>
              <a:t> </a:t>
            </a:r>
            <a:r>
              <a:rPr lang="ru-RU" sz="1600" dirty="0" err="1" smtClean="0">
                <a:solidFill>
                  <a:schemeClr val="tx1"/>
                </a:solidFill>
                <a:latin typeface="Oswald" charset="-52"/>
              </a:rPr>
              <a:t>money</a:t>
            </a:r>
            <a:r>
              <a:rPr lang="ru-RU" sz="1600" dirty="0" smtClean="0">
                <a:solidFill>
                  <a:schemeClr val="tx1"/>
                </a:solidFill>
                <a:latin typeface="Oswald" charset="-52"/>
              </a:rPr>
              <a:t> </a:t>
            </a:r>
            <a:r>
              <a:rPr lang="ru-RU" sz="1600" dirty="0" err="1" smtClean="0">
                <a:solidFill>
                  <a:schemeClr val="tx1"/>
                </a:solidFill>
                <a:latin typeface="Oswald" charset="-52"/>
              </a:rPr>
              <a:t>week</a:t>
            </a:r>
            <a:r>
              <a:rPr lang="ru-RU" sz="1600" dirty="0" smtClean="0">
                <a:solidFill>
                  <a:schemeClr val="tx1"/>
                </a:solidFill>
                <a:latin typeface="Oswald" charset="-52"/>
              </a:rPr>
              <a:t> </a:t>
            </a:r>
            <a:r>
              <a:rPr lang="ru-RU" sz="1600" dirty="0" err="1" smtClean="0">
                <a:solidFill>
                  <a:schemeClr val="tx1"/>
                </a:solidFill>
                <a:latin typeface="Oswald" charset="-52"/>
              </a:rPr>
              <a:t>по-Югорски</a:t>
            </a:r>
            <a:r>
              <a:rPr lang="ru-RU" sz="1600" dirty="0" smtClean="0">
                <a:solidFill>
                  <a:schemeClr val="tx1"/>
                </a:solidFill>
                <a:latin typeface="Oswald" charset="-52"/>
              </a:rPr>
              <a:t>" 2024 </a:t>
            </a:r>
            <a:r>
              <a:rPr lang="ru-RU" dirty="0" smtClean="0"/>
              <a:t>	</a:t>
            </a:r>
          </a:p>
        </p:txBody>
      </p:sp>
      <p:sp>
        <p:nvSpPr>
          <p:cNvPr id="32" name="Скругленный прямоугольник 31"/>
          <p:cNvSpPr/>
          <p:nvPr/>
        </p:nvSpPr>
        <p:spPr>
          <a:xfrm>
            <a:off x="1600200" y="2133600"/>
            <a:ext cx="9372600" cy="3810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Проведение мероприятия деловая игра «Финансово грамотным быть модно»</a:t>
            </a:r>
            <a:endParaRPr lang="ru-RU" sz="1600" dirty="0">
              <a:solidFill>
                <a:schemeClr val="tx1"/>
              </a:solidFill>
              <a:latin typeface="Oswald" charset="-52"/>
            </a:endParaRPr>
          </a:p>
        </p:txBody>
      </p:sp>
      <p:sp>
        <p:nvSpPr>
          <p:cNvPr id="33" name="Выноска со стрелкой вправо 32"/>
          <p:cNvSpPr/>
          <p:nvPr/>
        </p:nvSpPr>
        <p:spPr>
          <a:xfrm>
            <a:off x="685800" y="1143000"/>
            <a:ext cx="838200" cy="4572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311 чел.</a:t>
            </a:r>
            <a:endParaRPr lang="ru-RU" sz="1400" dirty="0">
              <a:solidFill>
                <a:schemeClr val="tx1"/>
              </a:solidFill>
              <a:latin typeface="Oswald" charset="-52"/>
            </a:endParaRPr>
          </a:p>
        </p:txBody>
      </p:sp>
      <p:sp>
        <p:nvSpPr>
          <p:cNvPr id="34" name="Выноска со стрелкой вправо 33"/>
          <p:cNvSpPr/>
          <p:nvPr/>
        </p:nvSpPr>
        <p:spPr>
          <a:xfrm>
            <a:off x="685800" y="1676400"/>
            <a:ext cx="838200" cy="4572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665 чел.</a:t>
            </a:r>
            <a:endParaRPr lang="ru-RU" sz="1400" dirty="0">
              <a:solidFill>
                <a:schemeClr val="tx1"/>
              </a:solidFill>
              <a:latin typeface="Oswald" charset="-52"/>
            </a:endParaRPr>
          </a:p>
        </p:txBody>
      </p:sp>
      <p:sp>
        <p:nvSpPr>
          <p:cNvPr id="35" name="Выноска со стрелкой вправо 34"/>
          <p:cNvSpPr/>
          <p:nvPr/>
        </p:nvSpPr>
        <p:spPr>
          <a:xfrm>
            <a:off x="685800" y="2209800"/>
            <a:ext cx="838200" cy="4572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85 чел.</a:t>
            </a:r>
            <a:endParaRPr lang="ru-RU" sz="1400" dirty="0">
              <a:solidFill>
                <a:schemeClr val="tx1"/>
              </a:solidFill>
              <a:latin typeface="Oswald" charset="-52"/>
            </a:endParaRPr>
          </a:p>
        </p:txBody>
      </p:sp>
      <p:sp>
        <p:nvSpPr>
          <p:cNvPr id="36" name="Скругленный прямоугольник 35"/>
          <p:cNvSpPr/>
          <p:nvPr/>
        </p:nvSpPr>
        <p:spPr>
          <a:xfrm>
            <a:off x="1600200" y="2743200"/>
            <a:ext cx="9372600" cy="3810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Участие в региональном этапе олимпиады по финансовой грамотности и предпринимательству для школьников </a:t>
            </a:r>
            <a:endParaRPr lang="ru-RU" sz="1600" dirty="0">
              <a:solidFill>
                <a:schemeClr val="tx1"/>
              </a:solidFill>
              <a:latin typeface="Oswald" charset="-52"/>
            </a:endParaRPr>
          </a:p>
        </p:txBody>
      </p:sp>
      <p:sp>
        <p:nvSpPr>
          <p:cNvPr id="37" name="Скругленный прямоугольник 36"/>
          <p:cNvSpPr/>
          <p:nvPr/>
        </p:nvSpPr>
        <p:spPr>
          <a:xfrm>
            <a:off x="1600200" y="3276600"/>
            <a:ext cx="9372600" cy="3810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Участие школьников в мероприятиях Всероссийской недели финансовой грамотности для детей и молодежи</a:t>
            </a:r>
            <a:endParaRPr lang="ru-RU" sz="1600" dirty="0">
              <a:solidFill>
                <a:schemeClr val="tx1"/>
              </a:solidFill>
              <a:latin typeface="Oswald" charset="-52"/>
            </a:endParaRPr>
          </a:p>
        </p:txBody>
      </p:sp>
      <p:sp>
        <p:nvSpPr>
          <p:cNvPr id="38" name="Скругленный прямоугольник 37"/>
          <p:cNvSpPr/>
          <p:nvPr/>
        </p:nvSpPr>
        <p:spPr>
          <a:xfrm>
            <a:off x="1600200" y="3810000"/>
            <a:ext cx="9372600" cy="3810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Участие в олимпиаде по финансовой грамотности и предпринимательству на платформе </a:t>
            </a:r>
            <a:r>
              <a:rPr lang="ru-RU" sz="1600" dirty="0" err="1" smtClean="0">
                <a:solidFill>
                  <a:schemeClr val="tx1"/>
                </a:solidFill>
                <a:latin typeface="Oswald" charset="-52"/>
              </a:rPr>
              <a:t>Учи.ру</a:t>
            </a:r>
            <a:endParaRPr lang="ru-RU" sz="1600" dirty="0">
              <a:solidFill>
                <a:schemeClr val="tx1"/>
              </a:solidFill>
              <a:latin typeface="Oswald" charset="-52"/>
            </a:endParaRPr>
          </a:p>
        </p:txBody>
      </p:sp>
      <p:sp>
        <p:nvSpPr>
          <p:cNvPr id="39" name="Скругленный прямоугольник 38"/>
          <p:cNvSpPr/>
          <p:nvPr/>
        </p:nvSpPr>
        <p:spPr>
          <a:xfrm>
            <a:off x="1600200" y="4267200"/>
            <a:ext cx="9372600" cy="3810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Проведение родительских собраний по повышению финансовой грамотности</a:t>
            </a:r>
            <a:endParaRPr lang="ru-RU" sz="1600" dirty="0">
              <a:solidFill>
                <a:schemeClr val="tx1"/>
              </a:solidFill>
              <a:latin typeface="Oswald" charset="-52"/>
            </a:endParaRPr>
          </a:p>
        </p:txBody>
      </p:sp>
      <p:sp>
        <p:nvSpPr>
          <p:cNvPr id="40" name="Выноска со стрелкой вправо 39"/>
          <p:cNvSpPr/>
          <p:nvPr/>
        </p:nvSpPr>
        <p:spPr>
          <a:xfrm>
            <a:off x="685800" y="2743200"/>
            <a:ext cx="838200" cy="4572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298 чел.</a:t>
            </a:r>
            <a:endParaRPr lang="ru-RU" sz="1400" dirty="0">
              <a:solidFill>
                <a:schemeClr val="tx1"/>
              </a:solidFill>
              <a:latin typeface="Oswald" charset="-52"/>
            </a:endParaRPr>
          </a:p>
        </p:txBody>
      </p:sp>
      <p:sp>
        <p:nvSpPr>
          <p:cNvPr id="41" name="Выноска со стрелкой вправо 40"/>
          <p:cNvSpPr/>
          <p:nvPr/>
        </p:nvSpPr>
        <p:spPr>
          <a:xfrm>
            <a:off x="685800" y="4267200"/>
            <a:ext cx="838200" cy="3810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258 чел.</a:t>
            </a:r>
            <a:endParaRPr lang="ru-RU" sz="1400" dirty="0">
              <a:solidFill>
                <a:schemeClr val="tx1"/>
              </a:solidFill>
              <a:latin typeface="Oswald" charset="-52"/>
            </a:endParaRPr>
          </a:p>
        </p:txBody>
      </p:sp>
      <p:sp>
        <p:nvSpPr>
          <p:cNvPr id="42" name="Выноска со стрелкой вправо 41"/>
          <p:cNvSpPr/>
          <p:nvPr/>
        </p:nvSpPr>
        <p:spPr>
          <a:xfrm>
            <a:off x="685800" y="3276600"/>
            <a:ext cx="838200" cy="3810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457 чел.</a:t>
            </a:r>
            <a:endParaRPr lang="ru-RU" sz="1400" dirty="0">
              <a:solidFill>
                <a:schemeClr val="tx1"/>
              </a:solidFill>
              <a:latin typeface="Oswald" charset="-52"/>
            </a:endParaRPr>
          </a:p>
        </p:txBody>
      </p:sp>
      <p:sp>
        <p:nvSpPr>
          <p:cNvPr id="43" name="Выноска со стрелкой вправо 42"/>
          <p:cNvSpPr/>
          <p:nvPr/>
        </p:nvSpPr>
        <p:spPr>
          <a:xfrm>
            <a:off x="685800" y="3733800"/>
            <a:ext cx="838200" cy="4572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150 чел.</a:t>
            </a:r>
            <a:endParaRPr lang="ru-RU" sz="1400" dirty="0">
              <a:solidFill>
                <a:schemeClr val="tx1"/>
              </a:solidFill>
              <a:latin typeface="Oswald" charset="-52"/>
            </a:endParaRPr>
          </a:p>
        </p:txBody>
      </p:sp>
      <p:sp>
        <p:nvSpPr>
          <p:cNvPr id="44" name="Скругленный прямоугольник 43"/>
          <p:cNvSpPr/>
          <p:nvPr/>
        </p:nvSpPr>
        <p:spPr>
          <a:xfrm>
            <a:off x="1600200" y="4800600"/>
            <a:ext cx="9372600" cy="3810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Размещение информационных материалов по финансовой грамотности на стендах, сайте и в группе </a:t>
            </a:r>
            <a:r>
              <a:rPr lang="ru-RU" sz="1600" dirty="0" err="1" smtClean="0">
                <a:solidFill>
                  <a:schemeClr val="tx1"/>
                </a:solidFill>
                <a:latin typeface="Oswald" charset="-52"/>
              </a:rPr>
              <a:t>Вконтакте</a:t>
            </a:r>
            <a:endParaRPr lang="ru-RU" sz="1600" dirty="0">
              <a:solidFill>
                <a:schemeClr val="tx1"/>
              </a:solidFill>
              <a:latin typeface="Oswald" charset="-52"/>
            </a:endParaRPr>
          </a:p>
        </p:txBody>
      </p:sp>
      <p:sp>
        <p:nvSpPr>
          <p:cNvPr id="45" name="Выноска со стрелкой вправо 44"/>
          <p:cNvSpPr/>
          <p:nvPr/>
        </p:nvSpPr>
        <p:spPr>
          <a:xfrm>
            <a:off x="685800" y="4724400"/>
            <a:ext cx="914400" cy="6096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chemeClr val="tx1"/>
                </a:solidFill>
                <a:latin typeface="Oswald" charset="-52"/>
              </a:rPr>
              <a:t>385 объявлений</a:t>
            </a:r>
            <a:endParaRPr lang="ru-RU" sz="1200" dirty="0">
              <a:solidFill>
                <a:schemeClr val="tx1"/>
              </a:solidFill>
              <a:latin typeface="Oswald" charset="-52"/>
            </a:endParaRPr>
          </a:p>
        </p:txBody>
      </p:sp>
      <p:sp>
        <p:nvSpPr>
          <p:cNvPr id="46" name="Скругленный прямоугольник 45"/>
          <p:cNvSpPr/>
          <p:nvPr/>
        </p:nvSpPr>
        <p:spPr>
          <a:xfrm>
            <a:off x="1600200" y="5334000"/>
            <a:ext cx="9372600" cy="6096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Участие  в межмуниципальном фестивале педагогических идей «Педагогическая находка» по теме «Эффективные практики формирования и развития функциональной грамотности обучающихся» 	</a:t>
            </a:r>
            <a:endParaRPr lang="ru-RU" sz="1600" dirty="0">
              <a:solidFill>
                <a:schemeClr val="tx1"/>
              </a:solidFill>
              <a:latin typeface="Oswald" charset="-52"/>
            </a:endParaRPr>
          </a:p>
        </p:txBody>
      </p:sp>
      <p:sp>
        <p:nvSpPr>
          <p:cNvPr id="47" name="Выноска со стрелкой вправо 46"/>
          <p:cNvSpPr/>
          <p:nvPr/>
        </p:nvSpPr>
        <p:spPr>
          <a:xfrm>
            <a:off x="685800" y="5410200"/>
            <a:ext cx="838200" cy="3810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3 чел.</a:t>
            </a:r>
            <a:endParaRPr lang="ru-RU" sz="1400" dirty="0">
              <a:solidFill>
                <a:schemeClr val="tx1"/>
              </a:solidFill>
              <a:latin typeface="Oswald" charset="-52"/>
            </a:endParaRPr>
          </a:p>
        </p:txBody>
      </p:sp>
      <p:sp>
        <p:nvSpPr>
          <p:cNvPr id="48" name="Скругленный прямоугольник 47"/>
          <p:cNvSpPr/>
          <p:nvPr/>
        </p:nvSpPr>
        <p:spPr>
          <a:xfrm>
            <a:off x="1600200" y="6019800"/>
            <a:ext cx="9372600" cy="3810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Проведение в образовательных организациях города уроков налоговой грамотности</a:t>
            </a:r>
            <a:endParaRPr lang="ru-RU" sz="1600" dirty="0">
              <a:solidFill>
                <a:schemeClr val="tx1"/>
              </a:solidFill>
              <a:latin typeface="Oswald" charset="-52"/>
            </a:endParaRPr>
          </a:p>
        </p:txBody>
      </p:sp>
      <p:sp>
        <p:nvSpPr>
          <p:cNvPr id="49" name="Выноска со стрелкой вправо 48"/>
          <p:cNvSpPr/>
          <p:nvPr/>
        </p:nvSpPr>
        <p:spPr>
          <a:xfrm>
            <a:off x="381000" y="5943600"/>
            <a:ext cx="1143000" cy="3810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5-8 классы</a:t>
            </a:r>
            <a:endParaRPr lang="ru-RU" sz="1400" dirty="0">
              <a:solidFill>
                <a:schemeClr val="tx1"/>
              </a:solidFill>
              <a:latin typeface="Oswald" charset="-52"/>
            </a:endParaRPr>
          </a:p>
        </p:txBody>
      </p:sp>
      <p:sp>
        <p:nvSpPr>
          <p:cNvPr id="50" name="Скругленный прямоугольник 49"/>
          <p:cNvSpPr/>
          <p:nvPr/>
        </p:nvSpPr>
        <p:spPr>
          <a:xfrm>
            <a:off x="1600200" y="6477000"/>
            <a:ext cx="9372600" cy="381000"/>
          </a:xfrm>
          <a:prstGeom prst="roundRec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solidFill>
                  <a:schemeClr val="tx1"/>
                </a:solidFill>
                <a:latin typeface="Oswald" charset="-52"/>
              </a:rPr>
              <a:t>Проведение в образовательных организациях города обучающих занятий, </a:t>
            </a:r>
            <a:r>
              <a:rPr lang="ru-RU" sz="1600" dirty="0" err="1" smtClean="0">
                <a:solidFill>
                  <a:schemeClr val="tx1"/>
                </a:solidFill>
                <a:latin typeface="Oswald" charset="-52"/>
              </a:rPr>
              <a:t>квестов</a:t>
            </a:r>
            <a:r>
              <a:rPr lang="ru-RU" sz="1600" dirty="0" smtClean="0">
                <a:solidFill>
                  <a:schemeClr val="tx1"/>
                </a:solidFill>
                <a:latin typeface="Oswald" charset="-52"/>
              </a:rPr>
              <a:t>, игр по финансовой грамотности</a:t>
            </a:r>
            <a:endParaRPr lang="ru-RU" sz="1600" dirty="0">
              <a:solidFill>
                <a:schemeClr val="tx1"/>
              </a:solidFill>
              <a:latin typeface="Oswald" charset="-52"/>
            </a:endParaRPr>
          </a:p>
        </p:txBody>
      </p:sp>
      <p:sp>
        <p:nvSpPr>
          <p:cNvPr id="51" name="Выноска со стрелкой вправо 50"/>
          <p:cNvSpPr/>
          <p:nvPr/>
        </p:nvSpPr>
        <p:spPr>
          <a:xfrm>
            <a:off x="457200" y="6477000"/>
            <a:ext cx="1143000" cy="381000"/>
          </a:xfrm>
          <a:prstGeom prst="rightArrowCallout">
            <a:avLst/>
          </a:prstGeom>
          <a:solidFill>
            <a:schemeClr val="accent3">
              <a:lumMod val="20000"/>
              <a:lumOff val="8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solidFill>
                  <a:schemeClr val="tx1"/>
                </a:solidFill>
                <a:latin typeface="Oswald" charset="-52"/>
              </a:rPr>
              <a:t>1-11 классы</a:t>
            </a:r>
            <a:endParaRPr lang="ru-RU" sz="1400" dirty="0">
              <a:solidFill>
                <a:schemeClr val="tx1"/>
              </a:solidFill>
              <a:latin typeface="Oswald" charset="-52"/>
            </a:endParaRPr>
          </a:p>
        </p:txBody>
      </p:sp>
    </p:spTree>
    <p:extLst>
      <p:ext uri="{BB962C8B-B14F-4D97-AF65-F5344CB8AC3E}">
        <p14:creationId xmlns:p14="http://schemas.microsoft.com/office/powerpoint/2010/main" xmlns="" val="535347932"/>
      </p:ext>
    </p:extLst>
  </p:cSld>
  <p:clrMapOvr>
    <a:masterClrMapping/>
  </p:clrMapOvr>
  <p:transition spd="slow" advClick="0"/>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през1"/>
          <p:cNvPicPr preferRelativeResize="0">
            <a:picLocks noChangeArrowheads="1"/>
          </p:cNvPicPr>
          <p:nvPr/>
        </p:nvPicPr>
        <p:blipFill>
          <a:blip r:embed="rId3" cstate="print"/>
          <a:srcRect r="82060"/>
          <a:stretch>
            <a:fillRect/>
          </a:stretch>
        </p:blipFill>
        <p:spPr bwMode="auto">
          <a:xfrm>
            <a:off x="30018" y="-1"/>
            <a:ext cx="1835696" cy="6851650"/>
          </a:xfrm>
          <a:prstGeom prst="rect">
            <a:avLst/>
          </a:prstGeom>
          <a:noFill/>
          <a:ln w="9525">
            <a:noFill/>
            <a:miter lim="800000"/>
            <a:headEnd/>
            <a:tailEnd/>
          </a:ln>
        </p:spPr>
      </p:pic>
      <p:sp>
        <p:nvSpPr>
          <p:cNvPr id="19" name="TextBox 18"/>
          <p:cNvSpPr txBox="1"/>
          <p:nvPr/>
        </p:nvSpPr>
        <p:spPr>
          <a:xfrm>
            <a:off x="2667000" y="478412"/>
            <a:ext cx="8001000" cy="400110"/>
          </a:xfrm>
          <a:prstGeom prst="rect">
            <a:avLst/>
          </a:prstGeom>
          <a:noFill/>
        </p:spPr>
        <p:txBody>
          <a:bodyPr wrap="square" rtlCol="0">
            <a:spAutoFit/>
          </a:bodyPr>
          <a:lstStyle/>
          <a:p>
            <a:pPr algn="ctr"/>
            <a:r>
              <a:rPr lang="ru-RU" sz="2000" b="1" dirty="0">
                <a:latin typeface="Oswald" panose="020B0604020202020204" charset="-52"/>
                <a:cs typeface="Times New Roman" panose="02020603050405020304" pitchFamily="18" charset="0"/>
              </a:rPr>
              <a:t>Подготовлено Комитетом по финансам администрации города Урай</a:t>
            </a:r>
          </a:p>
        </p:txBody>
      </p:sp>
      <p:sp>
        <p:nvSpPr>
          <p:cNvPr id="9" name="Прямоугольник 8"/>
          <p:cNvSpPr/>
          <p:nvPr/>
        </p:nvSpPr>
        <p:spPr>
          <a:xfrm>
            <a:off x="1524000" y="-123111"/>
            <a:ext cx="9144000" cy="246221"/>
          </a:xfrm>
          <a:prstGeom prst="rect">
            <a:avLst/>
          </a:prstGeom>
        </p:spPr>
        <p:txBody>
          <a:bodyPr wrap="square">
            <a:spAutoFit/>
          </a:bodyPr>
          <a:lstStyle/>
          <a:p>
            <a:pPr lvl="0" algn="r"/>
            <a:r>
              <a:rPr lang="ru-RU" sz="1000" b="1" dirty="0">
                <a:solidFill>
                  <a:srgbClr val="0000FF"/>
                </a:solidFill>
                <a:latin typeface="Times New Roman" pitchFamily="18" charset="0"/>
                <a:ea typeface="Times New Roman" pitchFamily="18" charset="0"/>
                <a:cs typeface="Times New Roman" pitchFamily="18" charset="0"/>
              </a:rPr>
              <a:t>            </a:t>
            </a:r>
            <a:endParaRPr lang="ru-RU" sz="1000" dirty="0">
              <a:solidFill>
                <a:srgbClr val="0000CC"/>
              </a:solidFill>
              <a:latin typeface="Times New Roman" pitchFamily="18" charset="0"/>
              <a:cs typeface="Times New Roman" pitchFamily="18" charset="0"/>
            </a:endParaRPr>
          </a:p>
        </p:txBody>
      </p:sp>
      <p:sp>
        <p:nvSpPr>
          <p:cNvPr id="3074" name="AutoShape 2" descr="http://www.uray.ru/images/files/7z-l.gif">
            <a:hlinkClick r:id="rId4"/>
          </p:cNvPr>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7" name="Прямоугольник 6"/>
          <p:cNvSpPr/>
          <p:nvPr/>
        </p:nvSpPr>
        <p:spPr>
          <a:xfrm>
            <a:off x="3575720" y="1340768"/>
            <a:ext cx="6912768" cy="646331"/>
          </a:xfrm>
          <a:prstGeom prst="rect">
            <a:avLst/>
          </a:prstGeom>
        </p:spPr>
        <p:txBody>
          <a:bodyPr wrap="square">
            <a:spAutoFit/>
          </a:bodyPr>
          <a:lstStyle/>
          <a:p>
            <a:pPr algn="ctr"/>
            <a:r>
              <a:rPr lang="ru-RU" b="1" dirty="0">
                <a:latin typeface="Oswald" panose="020B0604020202020204" charset="-52"/>
                <a:cs typeface="Times New Roman" panose="02020603050405020304" pitchFamily="18" charset="0"/>
              </a:rPr>
              <a:t>Адрес</a:t>
            </a:r>
            <a:r>
              <a:rPr lang="en-US" b="1" dirty="0">
                <a:latin typeface="Oswald" panose="020B0604020202020204" charset="-52"/>
                <a:cs typeface="Times New Roman" panose="02020603050405020304" pitchFamily="18" charset="0"/>
              </a:rPr>
              <a:t>: </a:t>
            </a:r>
            <a:r>
              <a:rPr lang="ru-RU" b="1" dirty="0">
                <a:latin typeface="Oswald" panose="020B0604020202020204" charset="-52"/>
                <a:cs typeface="Times New Roman" panose="02020603050405020304" pitchFamily="18" charset="0"/>
              </a:rPr>
              <a:t>микрорайон 2, дом 60, город Урай, Тюменская область, Ханты-Мансийский автономный округ – </a:t>
            </a:r>
            <a:r>
              <a:rPr lang="ru-RU" b="1" dirty="0" err="1">
                <a:latin typeface="Oswald" panose="020B0604020202020204" charset="-52"/>
                <a:cs typeface="Times New Roman" panose="02020603050405020304" pitchFamily="18" charset="0"/>
              </a:rPr>
              <a:t>Югра</a:t>
            </a:r>
            <a:r>
              <a:rPr lang="ru-RU" b="1" dirty="0">
                <a:latin typeface="Oswald" panose="020B0604020202020204" charset="-52"/>
                <a:cs typeface="Times New Roman" panose="02020603050405020304" pitchFamily="18" charset="0"/>
              </a:rPr>
              <a:t>, 628285</a:t>
            </a:r>
          </a:p>
        </p:txBody>
      </p:sp>
      <p:sp>
        <p:nvSpPr>
          <p:cNvPr id="8" name="Прямоугольник 7"/>
          <p:cNvSpPr/>
          <p:nvPr/>
        </p:nvSpPr>
        <p:spPr>
          <a:xfrm>
            <a:off x="3467200" y="2780929"/>
            <a:ext cx="7200800" cy="646331"/>
          </a:xfrm>
          <a:prstGeom prst="rect">
            <a:avLst/>
          </a:prstGeom>
        </p:spPr>
        <p:txBody>
          <a:bodyPr wrap="square">
            <a:spAutoFit/>
          </a:bodyPr>
          <a:lstStyle/>
          <a:p>
            <a:pPr algn="ctr"/>
            <a:r>
              <a:rPr lang="ru-RU" b="1" dirty="0">
                <a:latin typeface="Oswald" panose="020B0604020202020204" charset="-52"/>
                <a:cs typeface="Times New Roman" panose="02020603050405020304" pitchFamily="18" charset="0"/>
              </a:rPr>
              <a:t>Председатель комитета – Хусаинова Ирина Валериевна, </a:t>
            </a:r>
          </a:p>
          <a:p>
            <a:pPr algn="ctr"/>
            <a:r>
              <a:rPr lang="ru-RU" b="1" dirty="0">
                <a:latin typeface="Oswald" panose="020B0604020202020204" charset="-52"/>
                <a:cs typeface="Times New Roman" panose="02020603050405020304" pitchFamily="18" charset="0"/>
              </a:rPr>
              <a:t>тел.</a:t>
            </a:r>
            <a:r>
              <a:rPr lang="en-US" b="1" dirty="0">
                <a:latin typeface="Oswald" panose="020B0604020202020204" charset="-52"/>
                <a:cs typeface="Times New Roman" panose="02020603050405020304" pitchFamily="18" charset="0"/>
              </a:rPr>
              <a:t>:</a:t>
            </a:r>
            <a:r>
              <a:rPr lang="ru-RU" b="1" dirty="0">
                <a:latin typeface="Oswald" panose="020B0604020202020204" charset="-52"/>
                <a:cs typeface="Times New Roman" panose="02020603050405020304" pitchFamily="18" charset="0"/>
              </a:rPr>
              <a:t> (34676) 2-33-56 (доб.111)</a:t>
            </a:r>
          </a:p>
        </p:txBody>
      </p:sp>
      <p:sp>
        <p:nvSpPr>
          <p:cNvPr id="10" name="Прямоугольник 9"/>
          <p:cNvSpPr/>
          <p:nvPr/>
        </p:nvSpPr>
        <p:spPr>
          <a:xfrm>
            <a:off x="4583832" y="2348880"/>
            <a:ext cx="4572000" cy="369332"/>
          </a:xfrm>
          <a:prstGeom prst="rect">
            <a:avLst/>
          </a:prstGeom>
        </p:spPr>
        <p:txBody>
          <a:bodyPr>
            <a:spAutoFit/>
          </a:bodyPr>
          <a:lstStyle/>
          <a:p>
            <a:pPr algn="ctr"/>
            <a:r>
              <a:rPr lang="en-US" b="1" dirty="0">
                <a:latin typeface="Oswald" panose="020B0604020202020204" charset="-52"/>
                <a:cs typeface="Times New Roman" panose="02020603050405020304" pitchFamily="18" charset="0"/>
              </a:rPr>
              <a:t>E-mail: komfin@uray.ru</a:t>
            </a:r>
            <a:endParaRPr lang="ru-RU" b="1" dirty="0">
              <a:latin typeface="Oswald" panose="020B0604020202020204" charset="-52"/>
              <a:cs typeface="Times New Roman" panose="02020603050405020304" pitchFamily="18" charset="0"/>
            </a:endParaRPr>
          </a:p>
        </p:txBody>
      </p:sp>
      <p:sp>
        <p:nvSpPr>
          <p:cNvPr id="2" name="Прямоугольник 1"/>
          <p:cNvSpPr/>
          <p:nvPr/>
        </p:nvSpPr>
        <p:spPr>
          <a:xfrm>
            <a:off x="3467200" y="4149081"/>
            <a:ext cx="7200800" cy="2092881"/>
          </a:xfrm>
          <a:prstGeom prst="rect">
            <a:avLst/>
          </a:prstGeom>
        </p:spPr>
        <p:txBody>
          <a:bodyPr wrap="square">
            <a:spAutoFit/>
          </a:bodyPr>
          <a:lstStyle/>
          <a:p>
            <a:pPr algn="ctr"/>
            <a:r>
              <a:rPr lang="ru-RU" sz="1600" b="1" dirty="0">
                <a:latin typeface="Oswald" panose="020B0604020202020204" charset="-52"/>
                <a:cs typeface="Times New Roman" panose="02020603050405020304" pitchFamily="18" charset="0"/>
              </a:rPr>
              <a:t>Начальник бюджетного управления комитета по финансам –</a:t>
            </a:r>
          </a:p>
          <a:p>
            <a:pPr algn="ctr"/>
            <a:r>
              <a:rPr lang="ru-RU" sz="1600" b="1" dirty="0">
                <a:latin typeface="Oswald" panose="020B0604020202020204" charset="-52"/>
                <a:cs typeface="Times New Roman" panose="02020603050405020304" pitchFamily="18" charset="0"/>
              </a:rPr>
              <a:t>Зорина Лариса Васильевна , тел.</a:t>
            </a:r>
            <a:r>
              <a:rPr lang="en-US" sz="1600" b="1" dirty="0">
                <a:latin typeface="Oswald" panose="020B0604020202020204" charset="-52"/>
                <a:cs typeface="Times New Roman" panose="02020603050405020304" pitchFamily="18" charset="0"/>
              </a:rPr>
              <a:t>:</a:t>
            </a:r>
            <a:r>
              <a:rPr lang="ru-RU" sz="1600" b="1" dirty="0">
                <a:latin typeface="Oswald" panose="020B0604020202020204" charset="-52"/>
                <a:cs typeface="Times New Roman" panose="02020603050405020304" pitchFamily="18" charset="0"/>
              </a:rPr>
              <a:t> (34676) 2-33-18</a:t>
            </a:r>
            <a:r>
              <a:rPr lang="en-US" sz="1600" b="1" dirty="0">
                <a:latin typeface="Oswald" panose="020B0604020202020204" charset="-52"/>
                <a:cs typeface="Times New Roman" panose="02020603050405020304" pitchFamily="18" charset="0"/>
              </a:rPr>
              <a:t> (</a:t>
            </a:r>
            <a:r>
              <a:rPr lang="ru-RU" sz="1600" b="1" dirty="0">
                <a:latin typeface="Oswald" panose="020B0604020202020204" charset="-52"/>
                <a:cs typeface="Times New Roman" panose="02020603050405020304" pitchFamily="18" charset="0"/>
              </a:rPr>
              <a:t>доб.113) </a:t>
            </a:r>
          </a:p>
          <a:p>
            <a:pPr algn="ctr"/>
            <a:r>
              <a:rPr lang="en-US" sz="1600" b="1" dirty="0">
                <a:latin typeface="Oswald" panose="020B0604020202020204" charset="-52"/>
                <a:cs typeface="Times New Roman" panose="02020603050405020304" pitchFamily="18" charset="0"/>
              </a:rPr>
              <a:t>E-mail: ZorinaLV@uray.ru</a:t>
            </a:r>
            <a:endParaRPr lang="ru-RU" sz="1600" b="1" dirty="0">
              <a:latin typeface="Oswald" panose="020B0604020202020204" charset="-52"/>
              <a:cs typeface="Times New Roman" panose="02020603050405020304" pitchFamily="18" charset="0"/>
            </a:endParaRPr>
          </a:p>
          <a:p>
            <a:pPr algn="ctr"/>
            <a:r>
              <a:rPr lang="ru-RU" sz="1600" b="1" dirty="0">
                <a:latin typeface="Oswald" panose="020B0604020202020204" charset="-52"/>
                <a:cs typeface="Times New Roman" panose="02020603050405020304" pitchFamily="18" charset="0"/>
              </a:rPr>
              <a:t>Начальник отдела сводного бюджетного планирования </a:t>
            </a:r>
          </a:p>
          <a:p>
            <a:pPr algn="ctr"/>
            <a:r>
              <a:rPr lang="ru-RU" sz="1600" b="1" dirty="0">
                <a:latin typeface="Oswald" panose="020B0604020202020204" charset="-52"/>
                <a:cs typeface="Times New Roman" panose="02020603050405020304" pitchFamily="18" charset="0"/>
              </a:rPr>
              <a:t>бюджетного управления </a:t>
            </a:r>
          </a:p>
          <a:p>
            <a:pPr algn="ctr"/>
            <a:r>
              <a:rPr lang="ru-RU" sz="1600" b="1" dirty="0">
                <a:latin typeface="Oswald" panose="020B0604020202020204" charset="-52"/>
                <a:cs typeface="Times New Roman" panose="02020603050405020304" pitchFamily="18" charset="0"/>
              </a:rPr>
              <a:t>Щепелина Светлана Евгеньевна, тел.</a:t>
            </a:r>
            <a:r>
              <a:rPr lang="en-US" sz="1600" b="1" dirty="0">
                <a:latin typeface="Oswald" panose="020B0604020202020204" charset="-52"/>
                <a:cs typeface="Times New Roman" panose="02020603050405020304" pitchFamily="18" charset="0"/>
              </a:rPr>
              <a:t>: (34676</a:t>
            </a:r>
            <a:r>
              <a:rPr lang="ru-RU" sz="1600" b="1" dirty="0">
                <a:latin typeface="Oswald" panose="020B0604020202020204" charset="-52"/>
                <a:cs typeface="Times New Roman" panose="02020603050405020304" pitchFamily="18" charset="0"/>
              </a:rPr>
              <a:t>) </a:t>
            </a:r>
            <a:r>
              <a:rPr lang="en-US" sz="1600" b="1" dirty="0">
                <a:latin typeface="Oswald" panose="020B0604020202020204" charset="-52"/>
                <a:cs typeface="Times New Roman" panose="02020603050405020304" pitchFamily="18" charset="0"/>
              </a:rPr>
              <a:t>2-</a:t>
            </a:r>
            <a:r>
              <a:rPr lang="ru-RU" sz="1600" b="1" dirty="0">
                <a:latin typeface="Oswald" panose="020B0604020202020204" charset="-52"/>
                <a:cs typeface="Times New Roman" panose="02020603050405020304" pitchFamily="18" charset="0"/>
              </a:rPr>
              <a:t>33</a:t>
            </a:r>
            <a:r>
              <a:rPr lang="en-US" sz="1600" b="1" dirty="0">
                <a:latin typeface="Oswald" panose="020B0604020202020204" charset="-52"/>
                <a:cs typeface="Times New Roman" panose="02020603050405020304" pitchFamily="18" charset="0"/>
              </a:rPr>
              <a:t>-</a:t>
            </a:r>
            <a:r>
              <a:rPr lang="ru-RU" sz="1600" b="1" dirty="0">
                <a:latin typeface="Oswald" panose="020B0604020202020204" charset="-52"/>
                <a:cs typeface="Times New Roman" panose="02020603050405020304" pitchFamily="18" charset="0"/>
              </a:rPr>
              <a:t>18</a:t>
            </a:r>
            <a:r>
              <a:rPr lang="en-US" sz="1600" b="1" dirty="0">
                <a:latin typeface="Oswald" panose="020B0604020202020204" charset="-52"/>
                <a:cs typeface="Times New Roman" panose="02020603050405020304" pitchFamily="18" charset="0"/>
              </a:rPr>
              <a:t> (</a:t>
            </a:r>
            <a:r>
              <a:rPr lang="ru-RU" sz="1600" b="1" dirty="0" err="1">
                <a:latin typeface="Oswald" panose="020B0604020202020204" charset="-52"/>
                <a:cs typeface="Times New Roman" panose="02020603050405020304" pitchFamily="18" charset="0"/>
              </a:rPr>
              <a:t>доб</a:t>
            </a:r>
            <a:r>
              <a:rPr lang="ru-RU" sz="1600" b="1" dirty="0">
                <a:latin typeface="Oswald" panose="020B0604020202020204" charset="-52"/>
                <a:cs typeface="Times New Roman" panose="02020603050405020304" pitchFamily="18" charset="0"/>
              </a:rPr>
              <a:t>.</a:t>
            </a:r>
            <a:r>
              <a:rPr lang="en-US" sz="1600" b="1" dirty="0">
                <a:latin typeface="Oswald" panose="020B0604020202020204" charset="-52"/>
                <a:cs typeface="Times New Roman" panose="02020603050405020304" pitchFamily="18" charset="0"/>
              </a:rPr>
              <a:t>114)</a:t>
            </a:r>
            <a:r>
              <a:rPr lang="ru-RU" sz="1600" b="1" dirty="0">
                <a:latin typeface="Oswald" panose="020B0604020202020204" charset="-52"/>
                <a:cs typeface="Times New Roman" panose="02020603050405020304" pitchFamily="18" charset="0"/>
              </a:rPr>
              <a:t> </a:t>
            </a:r>
            <a:endParaRPr lang="en-US" sz="1600" b="1" dirty="0">
              <a:latin typeface="Oswald" panose="020B0604020202020204" charset="-52"/>
              <a:cs typeface="Times New Roman" panose="02020603050405020304" pitchFamily="18" charset="0"/>
            </a:endParaRPr>
          </a:p>
          <a:p>
            <a:pPr algn="ctr"/>
            <a:r>
              <a:rPr lang="en-US" sz="1600" b="1" dirty="0">
                <a:latin typeface="Oswald" panose="020B0604020202020204" charset="-52"/>
                <a:cs typeface="Times New Roman" panose="02020603050405020304" pitchFamily="18" charset="0"/>
              </a:rPr>
              <a:t>E-mail: ShepelinaSE@uray.ru</a:t>
            </a:r>
            <a:endParaRPr lang="ru-RU" sz="1600" b="1" dirty="0">
              <a:latin typeface="Oswald" panose="020B0604020202020204" charset="-52"/>
              <a:cs typeface="Times New Roman" panose="02020603050405020304" pitchFamily="18" charset="0"/>
            </a:endParaRPr>
          </a:p>
          <a:p>
            <a:pPr algn="ct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11751265"/>
      </p:ext>
    </p:extLst>
  </p:cSld>
  <p:clrMapOvr>
    <a:masterClrMapping/>
  </p:clrMapOvr>
  <p:transition spd="slow" advClick="0"/>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11433</TotalTime>
  <Words>17929</Words>
  <Application>Microsoft Office PowerPoint</Application>
  <PresentationFormat>Произвольный</PresentationFormat>
  <Paragraphs>3468</Paragraphs>
  <Slides>76</Slides>
  <Notes>36</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76</vt:i4>
      </vt:variant>
    </vt:vector>
  </HeadingPairs>
  <TitlesOfParts>
    <vt:vector size="85" baseType="lpstr">
      <vt:lpstr>Arial</vt:lpstr>
      <vt:lpstr>Calibri</vt:lpstr>
      <vt:lpstr>Oswald</vt:lpstr>
      <vt:lpstr>Times New Roman Cyr</vt:lpstr>
      <vt:lpstr>Times New Roman</vt:lpstr>
      <vt:lpstr>Wingdings</vt:lpstr>
      <vt:lpstr>Gabriola</vt:lpstr>
      <vt:lpstr>Trebuchet MS</vt:lpstr>
      <vt:lpstr>Office Theme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lpstr>Слайд 70</vt:lpstr>
      <vt:lpstr>Слайд 71</vt:lpstr>
      <vt:lpstr>Слайд 72</vt:lpstr>
      <vt:lpstr>Слайд 73</vt:lpstr>
      <vt:lpstr>Слайд 74</vt:lpstr>
      <vt:lpstr>Слайд 75</vt:lpstr>
      <vt:lpstr>Слайд 76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10835</dc:creator>
  <cp:lastModifiedBy>ZorinaLV</cp:lastModifiedBy>
  <cp:revision>802</cp:revision>
  <cp:lastPrinted>2025-03-29T16:01:52Z</cp:lastPrinted>
  <dcterms:created xsi:type="dcterms:W3CDTF">2024-08-05T04:42:40Z</dcterms:created>
  <dcterms:modified xsi:type="dcterms:W3CDTF">2025-06-17T07:26:17Z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2024-06-10T00:00:00Z</vt:filetime>
  </property>
  <property fmtid="{D5CDD505-2E9C-101B-9397-08002B2CF9AE}" pid="3" name="Creator">
    <vt:lpwstr>Microsoft® PowerPoint® 2016</vt:lpwstr>
  </property>
  <property fmtid="{D5CDD505-2E9C-101B-9397-08002B2CF9AE}" pid="4" name="LastSaved">
    <vt:filetime>2024-08-05T00:00:00Z</vt:filetime>
  </property>
</Properties>
</file>