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charts/chart29.xml" ContentType="application/vnd.openxmlformats-officedocument.drawingml.char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89.xml" ContentType="application/vnd.openxmlformats-officedocument.presentationml.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23.xml" ContentType="application/vnd.openxmlformats-officedocument.drawingml.chart+xml"/>
  <Override PartName="/ppt/slides/slide20.xml" ContentType="application/vnd.openxmlformats-officedocument.presentationml.slide+xml"/>
  <Override PartName="/ppt/charts/chart12.xml" ContentType="application/vnd.openxmlformats-officedocument.drawingml.chart+xml"/>
  <Override PartName="/ppt/charts/chart3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96"/>
  </p:notesMasterIdLst>
  <p:sldIdLst>
    <p:sldId id="330" r:id="rId2"/>
    <p:sldId id="342" r:id="rId3"/>
    <p:sldId id="345" r:id="rId4"/>
    <p:sldId id="418" r:id="rId5"/>
    <p:sldId id="419" r:id="rId6"/>
    <p:sldId id="420" r:id="rId7"/>
    <p:sldId id="421" r:id="rId8"/>
    <p:sldId id="422" r:id="rId9"/>
    <p:sldId id="423" r:id="rId10"/>
    <p:sldId id="424" r:id="rId11"/>
    <p:sldId id="427" r:id="rId12"/>
    <p:sldId id="428" r:id="rId13"/>
    <p:sldId id="429" r:id="rId14"/>
    <p:sldId id="498" r:id="rId15"/>
    <p:sldId id="431" r:id="rId16"/>
    <p:sldId id="432" r:id="rId17"/>
    <p:sldId id="433" r:id="rId18"/>
    <p:sldId id="434" r:id="rId19"/>
    <p:sldId id="435" r:id="rId20"/>
    <p:sldId id="436" r:id="rId21"/>
    <p:sldId id="437" r:id="rId22"/>
    <p:sldId id="438" r:id="rId23"/>
    <p:sldId id="341" r:id="rId24"/>
    <p:sldId id="439" r:id="rId25"/>
    <p:sldId id="440" r:id="rId26"/>
    <p:sldId id="441" r:id="rId27"/>
    <p:sldId id="442" r:id="rId28"/>
    <p:sldId id="359" r:id="rId29"/>
    <p:sldId id="360" r:id="rId30"/>
    <p:sldId id="361" r:id="rId31"/>
    <p:sldId id="362" r:id="rId32"/>
    <p:sldId id="443" r:id="rId33"/>
    <p:sldId id="444" r:id="rId34"/>
    <p:sldId id="445" r:id="rId35"/>
    <p:sldId id="340" r:id="rId36"/>
    <p:sldId id="490" r:id="rId37"/>
    <p:sldId id="496" r:id="rId38"/>
    <p:sldId id="497" r:id="rId39"/>
    <p:sldId id="366" r:id="rId40"/>
    <p:sldId id="368" r:id="rId41"/>
    <p:sldId id="369" r:id="rId42"/>
    <p:sldId id="370" r:id="rId43"/>
    <p:sldId id="389" r:id="rId44"/>
    <p:sldId id="371" r:id="rId45"/>
    <p:sldId id="495" r:id="rId46"/>
    <p:sldId id="386" r:id="rId47"/>
    <p:sldId id="363" r:id="rId48"/>
    <p:sldId id="492" r:id="rId49"/>
    <p:sldId id="446" r:id="rId50"/>
    <p:sldId id="447" r:id="rId51"/>
    <p:sldId id="448" r:id="rId52"/>
    <p:sldId id="449" r:id="rId53"/>
    <p:sldId id="450" r:id="rId54"/>
    <p:sldId id="451" r:id="rId55"/>
    <p:sldId id="452" r:id="rId56"/>
    <p:sldId id="453" r:id="rId57"/>
    <p:sldId id="454" r:id="rId58"/>
    <p:sldId id="455" r:id="rId59"/>
    <p:sldId id="456" r:id="rId60"/>
    <p:sldId id="457" r:id="rId61"/>
    <p:sldId id="458" r:id="rId62"/>
    <p:sldId id="459" r:id="rId63"/>
    <p:sldId id="460" r:id="rId64"/>
    <p:sldId id="461" r:id="rId65"/>
    <p:sldId id="462" r:id="rId66"/>
    <p:sldId id="463" r:id="rId67"/>
    <p:sldId id="464" r:id="rId68"/>
    <p:sldId id="465" r:id="rId69"/>
    <p:sldId id="466" r:id="rId70"/>
    <p:sldId id="467" r:id="rId71"/>
    <p:sldId id="468" r:id="rId72"/>
    <p:sldId id="469" r:id="rId73"/>
    <p:sldId id="470" r:id="rId74"/>
    <p:sldId id="471" r:id="rId75"/>
    <p:sldId id="472" r:id="rId76"/>
    <p:sldId id="473" r:id="rId77"/>
    <p:sldId id="474" r:id="rId78"/>
    <p:sldId id="475" r:id="rId79"/>
    <p:sldId id="476" r:id="rId80"/>
    <p:sldId id="477" r:id="rId81"/>
    <p:sldId id="478" r:id="rId82"/>
    <p:sldId id="479" r:id="rId83"/>
    <p:sldId id="480" r:id="rId84"/>
    <p:sldId id="481" r:id="rId85"/>
    <p:sldId id="482" r:id="rId86"/>
    <p:sldId id="483" r:id="rId87"/>
    <p:sldId id="484" r:id="rId88"/>
    <p:sldId id="485" r:id="rId89"/>
    <p:sldId id="486" r:id="rId90"/>
    <p:sldId id="487" r:id="rId91"/>
    <p:sldId id="488" r:id="rId92"/>
    <p:sldId id="489" r:id="rId93"/>
    <p:sldId id="392" r:id="rId94"/>
    <p:sldId id="426" r:id="rId95"/>
  </p:sldIdLst>
  <p:sldSz cx="9144000" cy="6858000" type="screen4x3"/>
  <p:notesSz cx="6858000" cy="9947275"/>
  <p:embeddedFontLst>
    <p:embeddedFont>
      <p:font typeface="Calibri" pitchFamily="34" charset="0"/>
      <p:regular r:id="rId97"/>
      <p:bold r:id="rId98"/>
      <p:italic r:id="rId99"/>
      <p:boldItalic r:id="rId100"/>
    </p:embeddedFont>
    <p:embeddedFont>
      <p:font typeface="Oswald" charset="-52"/>
      <p:regular r:id="rId101"/>
      <p:bold r:id="rId102"/>
      <p:italic r:id="rId103"/>
      <p:boldItalic r:id="rId104"/>
    </p:embeddedFont>
    <p:embeddedFont>
      <p:font typeface="SimSun" pitchFamily="2" charset="-122"/>
      <p:regular r:id="rId105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FF"/>
    <a:srgbClr val="0066FF"/>
    <a:srgbClr val="53C18F"/>
    <a:srgbClr val="99FF99"/>
    <a:srgbClr val="0000FF"/>
    <a:srgbClr val="00FF00"/>
    <a:srgbClr val="CC9900"/>
    <a:srgbClr val="CC0099"/>
    <a:srgbClr val="FFCC99"/>
    <a:srgbClr val="FF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52" autoAdjust="0"/>
    <p:restoredTop sz="94693" autoAdjust="0"/>
  </p:normalViewPr>
  <p:slideViewPr>
    <p:cSldViewPr>
      <p:cViewPr>
        <p:scale>
          <a:sx n="100" d="100"/>
          <a:sy n="100" d="100"/>
        </p:scale>
        <p:origin x="-2226" y="-5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font" Target="fonts/font4.fntdata"/><Relationship Id="rId105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font" Target="fonts/font7.fntdata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3.fntdata"/><Relationship Id="rId10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.fntdata"/><Relationship Id="rId104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75;&#1088;&#1072;&#1092;&#1080;&#1082;&#1080;%20&#1082;%20&#1087;&#1088;&#1086;&#1075;&#1085;&#1086;&#1079;&#1091;%202024-202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75;&#1088;&#1072;&#1092;&#1080;&#1082;&#1080;%20&#1082;%20&#1087;&#1088;&#1086;&#1075;&#1085;&#1086;&#1079;&#1091;%202024-2026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75;&#1088;&#1072;&#1092;&#1080;&#1082;&#1080;%20&#1082;%20&#1087;&#1088;&#1086;&#1075;&#1085;&#1086;&#1079;&#1091;%202024-2026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75;&#1088;&#1072;&#1092;&#1080;&#1082;&#1080;%20&#1082;%20&#1087;&#1088;&#1086;&#1075;&#1085;&#1086;&#1079;&#1091;%202024-2026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75;&#1088;&#1072;&#1092;&#1080;&#1082;&#1080;%20&#1082;%20&#1087;&#1088;&#1086;&#1075;&#1085;&#1086;&#1079;&#1091;%202024-2026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75;&#1088;&#1072;&#1092;&#1080;&#1082;&#1080;%20&#1082;%20&#1087;&#1088;&#1086;&#1075;&#1085;&#1086;&#1079;&#1091;%202024-2026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75;&#1088;&#1072;&#1092;&#1080;&#1082;&#1080;%20&#1082;%20&#1087;&#1088;&#1086;&#1075;&#1085;&#1086;&#1079;&#1091;%202024-2026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промышленность!$C$16</c:f>
              <c:strCache>
                <c:ptCount val="1"/>
                <c:pt idx="0">
                  <c:v>Объем отгруженных товаров собственного производства, выполненных работ и услуг собственными силами предприятий, млн.рублей</c:v>
                </c:pt>
              </c:strCache>
            </c:strRef>
          </c:tx>
          <c:dLbls>
            <c:spPr>
              <a:solidFill>
                <a:schemeClr val="accent1">
                  <a:lumMod val="40000"/>
                  <a:lumOff val="6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промышленность!$E$13:$L$13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промышленность!$E$16:$L$16</c:f>
              <c:numCache>
                <c:formatCode>General</c:formatCode>
                <c:ptCount val="5"/>
                <c:pt idx="0">
                  <c:v>8521</c:v>
                </c:pt>
                <c:pt idx="1">
                  <c:v>9650</c:v>
                </c:pt>
                <c:pt idx="2">
                  <c:v>10318</c:v>
                </c:pt>
                <c:pt idx="3">
                  <c:v>10753</c:v>
                </c:pt>
                <c:pt idx="4">
                  <c:v>11361</c:v>
                </c:pt>
              </c:numCache>
            </c:numRef>
          </c:val>
        </c:ser>
        <c:axId val="32627712"/>
        <c:axId val="32658176"/>
      </c:barChart>
      <c:lineChart>
        <c:grouping val="standard"/>
        <c:ser>
          <c:idx val="1"/>
          <c:order val="1"/>
          <c:tx>
            <c:strRef>
              <c:f>промышленность!$C$17</c:f>
              <c:strCache>
                <c:ptCount val="1"/>
                <c:pt idx="0">
                  <c:v>Индекс промышленного производства, % к предыдущему году в сопоставимых ценах </c:v>
                </c:pt>
              </c:strCache>
            </c:strRef>
          </c:tx>
          <c:marker>
            <c:symbol val="circle"/>
            <c:size val="8"/>
            <c:spPr>
              <a:solidFill>
                <a:schemeClr val="accent2">
                  <a:lumMod val="40000"/>
                  <a:lumOff val="60000"/>
                </a:schemeClr>
              </a:solidFill>
            </c:spPr>
          </c:marker>
          <c:dLbls>
            <c:spPr>
              <a:solidFill>
                <a:srgbClr val="C0504D">
                  <a:lumMod val="40000"/>
                  <a:lumOff val="60000"/>
                </a:srgbClr>
              </a:solidFill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промышленность!$E$13:$L$13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промышленность!$E$17:$L$17</c:f>
              <c:numCache>
                <c:formatCode>General</c:formatCode>
                <c:ptCount val="5"/>
                <c:pt idx="0">
                  <c:v>99.4</c:v>
                </c:pt>
                <c:pt idx="1">
                  <c:v>101.7</c:v>
                </c:pt>
                <c:pt idx="2">
                  <c:v>100.8</c:v>
                </c:pt>
                <c:pt idx="3">
                  <c:v>100.9</c:v>
                </c:pt>
                <c:pt idx="4">
                  <c:v>102.3</c:v>
                </c:pt>
              </c:numCache>
            </c:numRef>
          </c:val>
        </c:ser>
        <c:marker val="1"/>
        <c:axId val="32659712"/>
        <c:axId val="32673792"/>
      </c:lineChart>
      <c:catAx>
        <c:axId val="32627712"/>
        <c:scaling>
          <c:orientation val="minMax"/>
        </c:scaling>
        <c:axPos val="b"/>
        <c:numFmt formatCode="General" sourceLinked="1"/>
        <c:tickLblPos val="nextTo"/>
        <c:crossAx val="32658176"/>
        <c:crosses val="autoZero"/>
        <c:auto val="1"/>
        <c:lblAlgn val="ctr"/>
        <c:lblOffset val="100"/>
      </c:catAx>
      <c:valAx>
        <c:axId val="32658176"/>
        <c:scaling>
          <c:orientation val="minMax"/>
        </c:scaling>
        <c:axPos val="l"/>
        <c:majorGridlines/>
        <c:numFmt formatCode="General" sourceLinked="1"/>
        <c:tickLblPos val="nextTo"/>
        <c:crossAx val="32627712"/>
        <c:crosses val="autoZero"/>
        <c:crossBetween val="between"/>
      </c:valAx>
      <c:catAx>
        <c:axId val="32659712"/>
        <c:scaling>
          <c:orientation val="minMax"/>
        </c:scaling>
        <c:delete val="1"/>
        <c:axPos val="b"/>
        <c:numFmt formatCode="General" sourceLinked="1"/>
        <c:tickLblPos val="none"/>
        <c:crossAx val="32673792"/>
        <c:crosses val="autoZero"/>
        <c:auto val="1"/>
        <c:lblAlgn val="ctr"/>
        <c:lblOffset val="100"/>
      </c:catAx>
      <c:valAx>
        <c:axId val="32673792"/>
        <c:scaling>
          <c:orientation val="minMax"/>
        </c:scaling>
        <c:axPos val="r"/>
        <c:numFmt formatCode="General" sourceLinked="1"/>
        <c:tickLblPos val="nextTo"/>
        <c:crossAx val="32659712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4.2442177949232905E-2"/>
          <c:y val="0.84221928141335278"/>
          <c:w val="0.95389267616715745"/>
          <c:h val="0.14097399589757176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>
          <a:latin typeface="Oswald" charset="-52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"/>
  <c:chart>
    <c:plotArea>
      <c:layout>
        <c:manualLayout>
          <c:layoutTarget val="inner"/>
          <c:xMode val="edge"/>
          <c:yMode val="edge"/>
          <c:x val="6.0004791134318475E-2"/>
          <c:y val="3.1764545187521045E-2"/>
          <c:w val="0.92382802373810347"/>
          <c:h val="0.70880499579194367"/>
        </c:manualLayout>
      </c:layout>
      <c:barChart>
        <c:barDir val="col"/>
        <c:grouping val="clustered"/>
        <c:ser>
          <c:idx val="0"/>
          <c:order val="0"/>
          <c:tx>
            <c:strRef>
              <c:f>СМП!$C$13</c:f>
              <c:strCache>
                <c:ptCount val="1"/>
                <c:pt idx="0">
                  <c:v>Среднесписочная численность работников на предприятиях малого и среднего предпринимательства (включая микропредприятия) (без внешних совместителей), человек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СМП!$D$12:$H$12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СМП!$D$13:$H$13</c:f>
              <c:numCache>
                <c:formatCode>General</c:formatCode>
                <c:ptCount val="5"/>
                <c:pt idx="0">
                  <c:v>4840</c:v>
                </c:pt>
                <c:pt idx="1">
                  <c:v>5250</c:v>
                </c:pt>
                <c:pt idx="2">
                  <c:v>5370</c:v>
                </c:pt>
                <c:pt idx="3">
                  <c:v>5370</c:v>
                </c:pt>
                <c:pt idx="4">
                  <c:v>5370</c:v>
                </c:pt>
              </c:numCache>
            </c:numRef>
          </c:val>
        </c:ser>
        <c:ser>
          <c:idx val="1"/>
          <c:order val="1"/>
          <c:tx>
            <c:strRef>
              <c:f>СМП!$C$14</c:f>
              <c:strCache>
                <c:ptCount val="1"/>
                <c:pt idx="0">
                  <c:v>Количество малых и средних предприятий, включая микропредприятия, ед.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СМП!$D$12:$H$12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СМП!$D$14:$H$14</c:f>
              <c:numCache>
                <c:formatCode>General</c:formatCode>
                <c:ptCount val="5"/>
                <c:pt idx="0">
                  <c:v>196</c:v>
                </c:pt>
                <c:pt idx="1">
                  <c:v>199</c:v>
                </c:pt>
                <c:pt idx="2">
                  <c:v>201</c:v>
                </c:pt>
                <c:pt idx="3">
                  <c:v>201</c:v>
                </c:pt>
                <c:pt idx="4">
                  <c:v>202</c:v>
                </c:pt>
              </c:numCache>
            </c:numRef>
          </c:val>
        </c:ser>
        <c:axId val="33426432"/>
        <c:axId val="33428224"/>
      </c:barChart>
      <c:catAx>
        <c:axId val="3342643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Oswald" charset="-52"/>
              </a:defRPr>
            </a:pPr>
            <a:endParaRPr lang="ru-RU"/>
          </a:p>
        </c:txPr>
        <c:crossAx val="33428224"/>
        <c:crosses val="autoZero"/>
        <c:auto val="1"/>
        <c:lblAlgn val="ctr"/>
        <c:lblOffset val="100"/>
      </c:catAx>
      <c:valAx>
        <c:axId val="3342822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>
                <a:latin typeface="Oswald" charset="-52"/>
              </a:defRPr>
            </a:pPr>
            <a:endParaRPr lang="ru-RU"/>
          </a:p>
        </c:txPr>
        <c:crossAx val="334264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7073612191238062E-3"/>
          <c:y val="0.8198369891929812"/>
          <c:w val="0.97429706884420253"/>
          <c:h val="0.17690671356150697"/>
        </c:manualLayout>
      </c:layout>
      <c:txPr>
        <a:bodyPr/>
        <a:lstStyle/>
        <a:p>
          <a:pPr>
            <a:defRPr sz="1200">
              <a:latin typeface="Oswald" charset="-52"/>
            </a:defRPr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инвестиции!$C$35</c:f>
              <c:strCache>
                <c:ptCount val="1"/>
                <c:pt idx="0">
                  <c:v>Инвестиции в основной капитал, млн.рублей</c:v>
                </c:pt>
              </c:strCache>
            </c:strRef>
          </c:tx>
          <c:dLbls>
            <c:dLbl>
              <c:idx val="0"/>
              <c:layout>
                <c:manualLayout>
                  <c:x val="-2.9394882050142578E-3"/>
                  <c:y val="0.12169425619375626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1.3993236862570818E-2"/>
                  <c:y val="0.1040573269636707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6.6445182724252441E-3"/>
                  <c:y val="-9.2592592592592778E-3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8.8593576965670176E-3"/>
                  <c:y val="-9.2592592592592778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8.1209840742187737E-17"/>
                  <c:y val="4.6296296296296337E-3"/>
                </c:manualLayout>
              </c:layout>
              <c:dLblPos val="outEnd"/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strRef>
              <c:f>инвестиции!$E$33:$I$33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инвестиции!$E$35:$I$35</c:f>
              <c:numCache>
                <c:formatCode>0.00</c:formatCode>
                <c:ptCount val="5"/>
                <c:pt idx="0">
                  <c:v>3935.5</c:v>
                </c:pt>
                <c:pt idx="1">
                  <c:v>6092.1</c:v>
                </c:pt>
                <c:pt idx="2">
                  <c:v>5970.3</c:v>
                </c:pt>
                <c:pt idx="3">
                  <c:v>6030</c:v>
                </c:pt>
                <c:pt idx="4" formatCode="General">
                  <c:v>6391.8</c:v>
                </c:pt>
              </c:numCache>
            </c:numRef>
          </c:val>
        </c:ser>
        <c:axId val="33465472"/>
        <c:axId val="33467008"/>
      </c:barChart>
      <c:lineChart>
        <c:grouping val="standard"/>
        <c:ser>
          <c:idx val="1"/>
          <c:order val="1"/>
          <c:tx>
            <c:strRef>
              <c:f>инвестиции!$C$36</c:f>
              <c:strCache>
                <c:ptCount val="1"/>
                <c:pt idx="0">
                  <c:v>Индекс физического объема инвестиций в основной капитал, % к предыдущему году</c:v>
                </c:pt>
              </c:strCache>
            </c:strRef>
          </c:tx>
          <c:spPr>
            <a:ln>
              <a:solidFill>
                <a:srgbClr val="9BBB59">
                  <a:lumMod val="75000"/>
                </a:srgbClr>
              </a:solidFill>
            </a:ln>
          </c:spPr>
          <c:marker>
            <c:symbol val="circle"/>
            <c:size val="7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rgbClr val="9BBB59">
                    <a:lumMod val="75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4.0489482650075917E-2"/>
                  <c:y val="-4.1445950449949975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8.8593576965669812E-3"/>
                  <c:y val="-3.703703703703705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0"/>
                  <c:y val="3.2407407407407447E-2"/>
                </c:manualLayout>
              </c:layout>
              <c:dLblPos val="r"/>
              <c:showVal val="1"/>
            </c:dLbl>
            <c:spPr>
              <a:solidFill>
                <a:srgbClr val="9BBB59">
                  <a:lumMod val="40000"/>
                  <a:lumOff val="60000"/>
                </a:srgbClr>
              </a:solidFill>
            </c:spPr>
            <c:showVal val="1"/>
          </c:dLbls>
          <c:cat>
            <c:strRef>
              <c:f>инвестиции!$E$33:$I$33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инвестиции!$E$36:$I$36</c:f>
              <c:numCache>
                <c:formatCode>0.00</c:formatCode>
                <c:ptCount val="5"/>
                <c:pt idx="0">
                  <c:v>85.1</c:v>
                </c:pt>
                <c:pt idx="1">
                  <c:v>141.9</c:v>
                </c:pt>
                <c:pt idx="2">
                  <c:v>90.9</c:v>
                </c:pt>
                <c:pt idx="3" formatCode="General">
                  <c:v>95.9</c:v>
                </c:pt>
                <c:pt idx="4" formatCode="General">
                  <c:v>101.5</c:v>
                </c:pt>
              </c:numCache>
            </c:numRef>
          </c:val>
        </c:ser>
        <c:marker val="1"/>
        <c:axId val="65540480"/>
        <c:axId val="65542016"/>
      </c:lineChart>
      <c:catAx>
        <c:axId val="33465472"/>
        <c:scaling>
          <c:orientation val="minMax"/>
        </c:scaling>
        <c:axPos val="b"/>
        <c:numFmt formatCode="General" sourceLinked="1"/>
        <c:tickLblPos val="nextTo"/>
        <c:crossAx val="33467008"/>
        <c:crosses val="autoZero"/>
        <c:auto val="1"/>
        <c:lblAlgn val="ctr"/>
        <c:lblOffset val="100"/>
      </c:catAx>
      <c:valAx>
        <c:axId val="33467008"/>
        <c:scaling>
          <c:orientation val="minMax"/>
        </c:scaling>
        <c:axPos val="l"/>
        <c:majorGridlines/>
        <c:numFmt formatCode="0.00" sourceLinked="1"/>
        <c:tickLblPos val="nextTo"/>
        <c:crossAx val="33465472"/>
        <c:crosses val="autoZero"/>
        <c:crossBetween val="between"/>
      </c:valAx>
      <c:catAx>
        <c:axId val="65540480"/>
        <c:scaling>
          <c:orientation val="minMax"/>
        </c:scaling>
        <c:delete val="1"/>
        <c:axPos val="b"/>
        <c:numFmt formatCode="General" sourceLinked="1"/>
        <c:tickLblPos val="none"/>
        <c:crossAx val="65542016"/>
        <c:crosses val="autoZero"/>
        <c:auto val="1"/>
        <c:lblAlgn val="ctr"/>
        <c:lblOffset val="100"/>
      </c:catAx>
      <c:valAx>
        <c:axId val="65542016"/>
        <c:scaling>
          <c:orientation val="minMax"/>
        </c:scaling>
        <c:axPos val="r"/>
        <c:numFmt formatCode="0.00" sourceLinked="1"/>
        <c:tickLblPos val="nextTo"/>
        <c:crossAx val="65540480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1.5579403214457669E-2"/>
          <c:y val="0.92063992889678925"/>
          <c:w val="0.96111543161870971"/>
          <c:h val="7.9360071103210805E-2"/>
        </c:manualLayout>
      </c:layout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</c:chart>
  <c:txPr>
    <a:bodyPr/>
    <a:lstStyle/>
    <a:p>
      <a:pPr>
        <a:defRPr>
          <a:latin typeface="Oswald" charset="-52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инвестиции!$C$53</c:f>
              <c:strCache>
                <c:ptCount val="1"/>
                <c:pt idx="0">
                  <c:v>Ввод в действие жилых домов, тыс.кв.м. общей площади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8.3570775234097061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0"/>
                  <c:y val="7.9772103632547081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0"/>
                  <c:y val="7.5973432030997184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0"/>
                  <c:y val="0.1367521776557949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0"/>
                  <c:y val="0.13675217765579492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0"/>
                  <c:y val="9.1168118437196591E-2"/>
                </c:manualLayout>
              </c:layout>
              <c:dLblPos val="outEnd"/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strRef>
              <c:f>инвестиции!$E$50:$I$50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инвестиции!$E$53:$I$53</c:f>
              <c:numCache>
                <c:formatCode>0.0</c:formatCode>
                <c:ptCount val="5"/>
                <c:pt idx="0">
                  <c:v>21.1</c:v>
                </c:pt>
                <c:pt idx="1">
                  <c:v>20.9</c:v>
                </c:pt>
                <c:pt idx="2">
                  <c:v>21.1</c:v>
                </c:pt>
                <c:pt idx="3">
                  <c:v>21.1</c:v>
                </c:pt>
                <c:pt idx="4" formatCode="General">
                  <c:v>21.1</c:v>
                </c:pt>
              </c:numCache>
            </c:numRef>
          </c:val>
        </c:ser>
        <c:axId val="65576960"/>
        <c:axId val="65578496"/>
      </c:barChart>
      <c:lineChart>
        <c:grouping val="standard"/>
        <c:ser>
          <c:idx val="1"/>
          <c:order val="1"/>
          <c:tx>
            <c:strRef>
              <c:f>инвестиции!$C$52</c:f>
              <c:strCache>
                <c:ptCount val="1"/>
                <c:pt idx="0">
                  <c:v>Индекс физического объема работ, выполненных по виду деятельности "Строительство", % к предыдущему году</c:v>
                </c:pt>
              </c:strCache>
            </c:strRef>
          </c:tx>
          <c:spPr>
            <a:ln>
              <a:solidFill>
                <a:srgbClr val="9BBB59">
                  <a:lumMod val="75000"/>
                </a:srgbClr>
              </a:solidFill>
            </a:ln>
          </c:spPr>
          <c:marker>
            <c:symbol val="triangle"/>
            <c:size val="7"/>
            <c:spPr>
              <a:solidFill>
                <a:srgbClr val="9BBB59">
                  <a:lumMod val="40000"/>
                  <a:lumOff val="60000"/>
                </a:srgbClr>
              </a:solidFill>
              <a:ln>
                <a:solidFill>
                  <a:srgbClr val="9BBB59">
                    <a:lumMod val="75000"/>
                  </a:srgbClr>
                </a:solidFill>
              </a:ln>
            </c:spPr>
          </c:marker>
          <c:dLbls>
            <c:dLbl>
              <c:idx val="4"/>
              <c:layout>
                <c:manualLayout>
                  <c:x val="-2.4485253199777492E-2"/>
                  <c:y val="-7.5973432030997184E-2"/>
                </c:manualLayout>
              </c:layout>
              <c:dLblPos val="r"/>
              <c:showVal val="1"/>
            </c:dLbl>
            <c:spPr>
              <a:solidFill>
                <a:schemeClr val="accent3">
                  <a:lumMod val="40000"/>
                  <a:lumOff val="60000"/>
                </a:schemeClr>
              </a:solidFill>
            </c:spPr>
            <c:showVal val="1"/>
          </c:dLbls>
          <c:cat>
            <c:strRef>
              <c:f>инвестиции!$E$50:$I$50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инвестиции!$E$52:$I$52</c:f>
              <c:numCache>
                <c:formatCode>General</c:formatCode>
                <c:ptCount val="5"/>
                <c:pt idx="0">
                  <c:v>119.6</c:v>
                </c:pt>
                <c:pt idx="1">
                  <c:v>136.4</c:v>
                </c:pt>
                <c:pt idx="2">
                  <c:v>76.099999999999994</c:v>
                </c:pt>
                <c:pt idx="3">
                  <c:v>101.6</c:v>
                </c:pt>
                <c:pt idx="4">
                  <c:v>102.7</c:v>
                </c:pt>
              </c:numCache>
            </c:numRef>
          </c:val>
        </c:ser>
        <c:marker val="1"/>
        <c:axId val="65580032"/>
        <c:axId val="65221376"/>
      </c:lineChart>
      <c:catAx>
        <c:axId val="65576960"/>
        <c:scaling>
          <c:orientation val="minMax"/>
        </c:scaling>
        <c:axPos val="b"/>
        <c:numFmt formatCode="General" sourceLinked="1"/>
        <c:tickLblPos val="nextTo"/>
        <c:crossAx val="65578496"/>
        <c:crosses val="autoZero"/>
        <c:auto val="1"/>
        <c:lblAlgn val="ctr"/>
        <c:lblOffset val="100"/>
      </c:catAx>
      <c:valAx>
        <c:axId val="65578496"/>
        <c:scaling>
          <c:orientation val="minMax"/>
        </c:scaling>
        <c:axPos val="l"/>
        <c:majorGridlines/>
        <c:numFmt formatCode="0.0" sourceLinked="1"/>
        <c:tickLblPos val="nextTo"/>
        <c:crossAx val="65576960"/>
        <c:crosses val="autoZero"/>
        <c:crossBetween val="between"/>
      </c:valAx>
      <c:catAx>
        <c:axId val="65580032"/>
        <c:scaling>
          <c:orientation val="minMax"/>
        </c:scaling>
        <c:delete val="1"/>
        <c:axPos val="b"/>
        <c:numFmt formatCode="General" sourceLinked="1"/>
        <c:tickLblPos val="none"/>
        <c:crossAx val="65221376"/>
        <c:crosses val="autoZero"/>
        <c:auto val="1"/>
        <c:lblAlgn val="ctr"/>
        <c:lblOffset val="100"/>
      </c:catAx>
      <c:valAx>
        <c:axId val="65221376"/>
        <c:scaling>
          <c:orientation val="minMax"/>
        </c:scaling>
        <c:axPos val="r"/>
        <c:numFmt formatCode="General" sourceLinked="1"/>
        <c:tickLblPos val="nextTo"/>
        <c:crossAx val="65580032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1588376754434691"/>
          <c:y val="1.4701431641694421E-4"/>
          <c:w val="0.2752977678406105"/>
          <c:h val="0.96321577296009264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>
          <a:latin typeface="Oswald" charset="-52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Лист14!$C$6</c:f>
              <c:strCache>
                <c:ptCount val="1"/>
                <c:pt idx="0">
                  <c:v>Численность населения (в среднегодовом исчислении),тыс. чел.</c:v>
                </c:pt>
              </c:strCache>
            </c:strRef>
          </c:tx>
          <c:dLbls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strRef>
              <c:f>Лист14!$E$27:$I$27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Лист14!$E$28:$I$28</c:f>
              <c:numCache>
                <c:formatCode>General</c:formatCode>
                <c:ptCount val="5"/>
                <c:pt idx="0" formatCode="0.000">
                  <c:v>41.249000000000002</c:v>
                </c:pt>
                <c:pt idx="1">
                  <c:v>41.362000000000002</c:v>
                </c:pt>
                <c:pt idx="2">
                  <c:v>41.376999999999995</c:v>
                </c:pt>
                <c:pt idx="3" formatCode="0.000">
                  <c:v>41.405000000000001</c:v>
                </c:pt>
                <c:pt idx="4">
                  <c:v>41.452999999999996</c:v>
                </c:pt>
              </c:numCache>
            </c:numRef>
          </c:val>
        </c:ser>
        <c:axId val="65246336"/>
        <c:axId val="65247872"/>
      </c:barChart>
      <c:lineChart>
        <c:grouping val="standard"/>
        <c:ser>
          <c:idx val="1"/>
          <c:order val="1"/>
          <c:tx>
            <c:strRef>
              <c:f>Лист14!$C$7</c:f>
              <c:strCache>
                <c:ptCount val="1"/>
                <c:pt idx="0">
                  <c:v>Общий коэффициент рождаемости, число родившихся на 1000 человек населения.</c:v>
                </c:pt>
              </c:strCache>
            </c:strRef>
          </c:tx>
          <c:marker>
            <c:symbol val="circle"/>
            <c:size val="7"/>
          </c:marker>
          <c:dLbls>
            <c:dLbl>
              <c:idx val="4"/>
              <c:layout>
                <c:manualLayout>
                  <c:x val="5.9283795731378914E-3"/>
                  <c:y val="5.319073894787707E-2"/>
                </c:manualLayout>
              </c:layout>
              <c:showVal val="1"/>
            </c:dLbl>
            <c:spPr>
              <a:solidFill>
                <a:schemeClr val="accent2">
                  <a:lumMod val="40000"/>
                  <a:lumOff val="60000"/>
                </a:schemeClr>
              </a:solidFill>
            </c:spPr>
            <c:showVal val="1"/>
          </c:dLbls>
          <c:cat>
            <c:strRef>
              <c:f>Лист14!$E$27:$H$27</c:f>
              <c:strCache>
                <c:ptCount val="4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</c:strCache>
            </c:strRef>
          </c:cat>
          <c:val>
            <c:numRef>
              <c:f>Лист14!$E$31:$I$31</c:f>
              <c:numCache>
                <c:formatCode>General</c:formatCode>
                <c:ptCount val="5"/>
                <c:pt idx="0" formatCode="0.0">
                  <c:v>7.8</c:v>
                </c:pt>
                <c:pt idx="1">
                  <c:v>7.9</c:v>
                </c:pt>
                <c:pt idx="2">
                  <c:v>8.1</c:v>
                </c:pt>
                <c:pt idx="3">
                  <c:v>8.3000000000000007</c:v>
                </c:pt>
                <c:pt idx="4">
                  <c:v>8.7000000000000011</c:v>
                </c:pt>
              </c:numCache>
            </c:numRef>
          </c:val>
        </c:ser>
        <c:marker val="1"/>
        <c:axId val="67305856"/>
        <c:axId val="67307392"/>
      </c:lineChart>
      <c:catAx>
        <c:axId val="65246336"/>
        <c:scaling>
          <c:orientation val="minMax"/>
        </c:scaling>
        <c:axPos val="b"/>
        <c:numFmt formatCode="General" sourceLinked="1"/>
        <c:tickLblPos val="nextTo"/>
        <c:crossAx val="65247872"/>
        <c:crosses val="autoZero"/>
        <c:auto val="1"/>
        <c:lblAlgn val="ctr"/>
        <c:lblOffset val="100"/>
      </c:catAx>
      <c:valAx>
        <c:axId val="65247872"/>
        <c:scaling>
          <c:orientation val="minMax"/>
        </c:scaling>
        <c:axPos val="l"/>
        <c:majorGridlines/>
        <c:numFmt formatCode="0.000" sourceLinked="1"/>
        <c:tickLblPos val="nextTo"/>
        <c:crossAx val="65246336"/>
        <c:crosses val="autoZero"/>
        <c:crossBetween val="between"/>
      </c:valAx>
      <c:catAx>
        <c:axId val="67305856"/>
        <c:scaling>
          <c:orientation val="minMax"/>
        </c:scaling>
        <c:delete val="1"/>
        <c:axPos val="b"/>
        <c:numFmt formatCode="General" sourceLinked="1"/>
        <c:tickLblPos val="none"/>
        <c:crossAx val="67307392"/>
        <c:crosses val="autoZero"/>
        <c:auto val="1"/>
        <c:lblAlgn val="ctr"/>
        <c:lblOffset val="100"/>
      </c:catAx>
      <c:valAx>
        <c:axId val="67307392"/>
        <c:scaling>
          <c:orientation val="minMax"/>
        </c:scaling>
        <c:axPos val="r"/>
        <c:numFmt formatCode="0.0" sourceLinked="1"/>
        <c:tickLblPos val="nextTo"/>
        <c:crossAx val="67305856"/>
        <c:crosses val="max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200">
          <a:latin typeface="Oswald" charset="-52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4.9921073584416539E-2"/>
          <c:y val="4.6159637068531822E-2"/>
          <c:w val="0.56922286412620782"/>
          <c:h val="0.85158955153942562"/>
        </c:manualLayout>
      </c:layout>
      <c:barChart>
        <c:barDir val="col"/>
        <c:grouping val="clustered"/>
        <c:ser>
          <c:idx val="0"/>
          <c:order val="0"/>
          <c:tx>
            <c:strRef>
              <c:f>занятость!$C$51:$D$51</c:f>
              <c:strCache>
                <c:ptCount val="1"/>
                <c:pt idx="0">
                  <c:v>Численность рабочей силы, тыс.человек тыс. человек</c:v>
                </c:pt>
              </c:strCache>
            </c:strRef>
          </c:tx>
          <c:dLbls>
            <c:dLbl>
              <c:idx val="0"/>
              <c:layout>
                <c:manualLayout>
                  <c:x val="-2.0239099116491605E-2"/>
                  <c:y val="6.9099551233780705E-3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занятость!$E$50:$I$50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занятость!$E$51:$I$51</c:f>
              <c:numCache>
                <c:formatCode>General</c:formatCode>
                <c:ptCount val="5"/>
                <c:pt idx="0">
                  <c:v>23.27999999999999</c:v>
                </c:pt>
                <c:pt idx="1">
                  <c:v>23.952999999999989</c:v>
                </c:pt>
                <c:pt idx="2">
                  <c:v>23.928999999999981</c:v>
                </c:pt>
                <c:pt idx="3">
                  <c:v>23.960999999999984</c:v>
                </c:pt>
                <c:pt idx="4">
                  <c:v>24.068999999999988</c:v>
                </c:pt>
              </c:numCache>
            </c:numRef>
          </c:val>
        </c:ser>
        <c:ser>
          <c:idx val="1"/>
          <c:order val="1"/>
          <c:tx>
            <c:strRef>
              <c:f>занятость!$C$52:$D$52</c:f>
              <c:strCache>
                <c:ptCount val="1"/>
                <c:pt idx="0">
                  <c:v>Численность занятых в экономике, тыс. человек тыс. человек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dLbls>
            <c:dLbl>
              <c:idx val="3"/>
              <c:layout>
                <c:manualLayout>
                  <c:x val="1.4456499368922587E-3"/>
                  <c:y val="3.1094798055201291E-2"/>
                </c:manualLayout>
              </c:layout>
              <c:showVal val="1"/>
            </c:dLbl>
            <c:dLbl>
              <c:idx val="4"/>
              <c:layout>
                <c:manualLayout>
                  <c:x val="1.4456499368922587E-3"/>
                  <c:y val="3.1094798055201291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занятость!$E$50:$I$50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занятость!$E$52:$I$52</c:f>
              <c:numCache>
                <c:formatCode>General</c:formatCode>
                <c:ptCount val="5"/>
                <c:pt idx="0">
                  <c:v>21.021000000000001</c:v>
                </c:pt>
                <c:pt idx="1">
                  <c:v>21.635999999999999</c:v>
                </c:pt>
                <c:pt idx="2">
                  <c:v>21.71</c:v>
                </c:pt>
                <c:pt idx="3">
                  <c:v>21.781999999999989</c:v>
                </c:pt>
                <c:pt idx="4">
                  <c:v>21.916</c:v>
                </c:pt>
              </c:numCache>
            </c:numRef>
          </c:val>
        </c:ser>
        <c:axId val="67355008"/>
        <c:axId val="67356544"/>
      </c:barChart>
      <c:lineChart>
        <c:grouping val="standard"/>
        <c:ser>
          <c:idx val="2"/>
          <c:order val="2"/>
          <c:tx>
            <c:strRef>
              <c:f>занятость!$C$53:$D$53</c:f>
              <c:strCache>
                <c:ptCount val="1"/>
                <c:pt idx="0">
                  <c:v>Уровень зарегистрированной безработицы (на конец года), % %</c:v>
                </c:pt>
              </c:strCache>
            </c:strRef>
          </c:tx>
          <c:dLbls>
            <c:dLbl>
              <c:idx val="0"/>
              <c:layout>
                <c:manualLayout>
                  <c:x val="-1.7347799242707126E-2"/>
                  <c:y val="-4.8369685863646511E-2"/>
                </c:manualLayout>
              </c:layout>
              <c:showVal val="1"/>
            </c:dLbl>
            <c:dLbl>
              <c:idx val="1"/>
              <c:layout>
                <c:manualLayout>
                  <c:x val="-8.6738996213535507E-3"/>
                  <c:y val="-5.8734618548713584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3.8004753178579376E-2"/>
                </c:manualLayout>
              </c:layout>
              <c:showVal val="1"/>
            </c:dLbl>
            <c:dLbl>
              <c:idx val="3"/>
              <c:layout>
                <c:manualLayout>
                  <c:x val="-5.7825997475690338E-3"/>
                  <c:y val="-3.8004753178579376E-2"/>
                </c:manualLayout>
              </c:layout>
              <c:showVal val="1"/>
            </c:dLbl>
            <c:dLbl>
              <c:idx val="4"/>
              <c:layout>
                <c:manualLayout>
                  <c:x val="1.4456499368922587E-3"/>
                  <c:y val="-5.1824663425335503E-2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занятость!$E$50:$I$50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занятость!$E$53:$I$53</c:f>
              <c:numCache>
                <c:formatCode>General</c:formatCode>
                <c:ptCount val="5"/>
                <c:pt idx="0">
                  <c:v>0.48000000000000015</c:v>
                </c:pt>
                <c:pt idx="1">
                  <c:v>0.35000000000000014</c:v>
                </c:pt>
                <c:pt idx="2">
                  <c:v>0.35000000000000014</c:v>
                </c:pt>
                <c:pt idx="3">
                  <c:v>0.35000000000000014</c:v>
                </c:pt>
                <c:pt idx="4">
                  <c:v>0.34</c:v>
                </c:pt>
              </c:numCache>
            </c:numRef>
          </c:val>
        </c:ser>
        <c:marker val="1"/>
        <c:axId val="68039808"/>
        <c:axId val="67358080"/>
      </c:lineChart>
      <c:catAx>
        <c:axId val="67355008"/>
        <c:scaling>
          <c:orientation val="minMax"/>
        </c:scaling>
        <c:axPos val="b"/>
        <c:tickLblPos val="nextTo"/>
        <c:crossAx val="67356544"/>
        <c:crosses val="autoZero"/>
        <c:auto val="1"/>
        <c:lblAlgn val="ctr"/>
        <c:lblOffset val="100"/>
      </c:catAx>
      <c:valAx>
        <c:axId val="67356544"/>
        <c:scaling>
          <c:orientation val="minMax"/>
        </c:scaling>
        <c:axPos val="l"/>
        <c:majorGridlines/>
        <c:numFmt formatCode="General" sourceLinked="1"/>
        <c:tickLblPos val="nextTo"/>
        <c:crossAx val="67355008"/>
        <c:crosses val="autoZero"/>
        <c:crossBetween val="between"/>
      </c:valAx>
      <c:valAx>
        <c:axId val="67358080"/>
        <c:scaling>
          <c:orientation val="minMax"/>
        </c:scaling>
        <c:axPos val="r"/>
        <c:numFmt formatCode="General" sourceLinked="1"/>
        <c:tickLblPos val="nextTo"/>
        <c:crossAx val="68039808"/>
        <c:crosses val="max"/>
        <c:crossBetween val="between"/>
      </c:valAx>
      <c:catAx>
        <c:axId val="68039808"/>
        <c:scaling>
          <c:orientation val="minMax"/>
        </c:scaling>
        <c:delete val="1"/>
        <c:axPos val="b"/>
        <c:tickLblPos val="none"/>
        <c:crossAx val="67358080"/>
        <c:crosses val="autoZero"/>
        <c:auto val="1"/>
        <c:lblAlgn val="ctr"/>
        <c:lblOffset val="100"/>
      </c:catAx>
    </c:plotArea>
    <c:legend>
      <c:legendPos val="r"/>
      <c:layout>
        <c:manualLayout>
          <c:xMode val="edge"/>
          <c:yMode val="edge"/>
          <c:x val="0.766068122060512"/>
          <c:y val="2.6899606299212609E-2"/>
          <c:w val="0.22511341332444543"/>
          <c:h val="0.79625725273242476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>
          <a:latin typeface="Oswald" charset="-52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'уровень жизни'!$E$38</c:f>
              <c:strCache>
                <c:ptCount val="1"/>
                <c:pt idx="0">
                  <c:v>Номинальная начисленная среднемесячная заработная плата работников организаций, рублей</c:v>
                </c:pt>
              </c:strCache>
            </c:strRef>
          </c:tx>
          <c:dLbls>
            <c:dLbl>
              <c:idx val="0"/>
              <c:layout>
                <c:manualLayout>
                  <c:x val="2.7777777777777584E-3"/>
                  <c:y val="-3.0075187969924849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5.0925337632080131E-17"/>
                  <c:y val="-1.4375561545372851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5.5555555555555558E-3"/>
                  <c:y val="-1.7969451931716098E-2"/>
                </c:manualLayout>
              </c:layout>
              <c:dLblPos val="outEnd"/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strRef>
              <c:f>'уровень жизни'!$G$37:$K$37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'уровень жизни'!$G$38:$K$38</c:f>
              <c:numCache>
                <c:formatCode>General</c:formatCode>
                <c:ptCount val="5"/>
                <c:pt idx="0">
                  <c:v>76900</c:v>
                </c:pt>
                <c:pt idx="1">
                  <c:v>85800</c:v>
                </c:pt>
                <c:pt idx="2">
                  <c:v>90200</c:v>
                </c:pt>
                <c:pt idx="3">
                  <c:v>95200</c:v>
                </c:pt>
                <c:pt idx="4">
                  <c:v>100800</c:v>
                </c:pt>
              </c:numCache>
            </c:numRef>
          </c:val>
        </c:ser>
        <c:axId val="68061440"/>
        <c:axId val="68067328"/>
      </c:barChart>
      <c:catAx>
        <c:axId val="680614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8067328"/>
        <c:crosses val="autoZero"/>
        <c:auto val="1"/>
        <c:lblAlgn val="ctr"/>
        <c:lblOffset val="100"/>
      </c:catAx>
      <c:valAx>
        <c:axId val="68067328"/>
        <c:scaling>
          <c:orientation val="minMax"/>
        </c:scaling>
        <c:axPos val="l"/>
        <c:majorGridlines/>
        <c:numFmt formatCode="General" sourceLinked="1"/>
        <c:tickLblPos val="nextTo"/>
        <c:crossAx val="6806144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>
          <a:latin typeface="Oswald" charset="-52"/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"/>
          <c:y val="3.9554453202863098E-2"/>
          <c:w val="0.85541027848757678"/>
          <c:h val="0.96044558878800701"/>
        </c:manualLayout>
      </c:layout>
      <c:bar3DChart>
        <c:barDir val="col"/>
        <c:grouping val="clustered"/>
        <c:ser>
          <c:idx val="0"/>
          <c:order val="0"/>
          <c:tx>
            <c:strRef>
              <c:f>'основные хар-ки'!$A$2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0"/>
              <c:layout>
                <c:manualLayout>
                  <c:x val="1.4697441025071278E-3"/>
                  <c:y val="0.41752730422243389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0.41032855759790943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0.38873231772433448"/>
                </c:manualLayout>
              </c:layout>
              <c:showVal val="1"/>
            </c:dLbl>
            <c:dLbl>
              <c:idx val="3"/>
              <c:layout>
                <c:manualLayout>
                  <c:x val="2.9394882050142583E-3"/>
                  <c:y val="0.3743348244752853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0.43912354409600746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6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'основные хар-ки'!$B$1:$E$1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'основные хар-ки'!$B$2:$E$2</c:f>
              <c:numCache>
                <c:formatCode>#,##0.0</c:formatCode>
                <c:ptCount val="4"/>
                <c:pt idx="0">
                  <c:v>5048155.8</c:v>
                </c:pt>
                <c:pt idx="1">
                  <c:v>4791097.9000000004</c:v>
                </c:pt>
                <c:pt idx="2">
                  <c:v>4662328.3</c:v>
                </c:pt>
                <c:pt idx="3">
                  <c:v>5201865.5</c:v>
                </c:pt>
              </c:numCache>
            </c:numRef>
          </c:val>
        </c:ser>
        <c:ser>
          <c:idx val="1"/>
          <c:order val="1"/>
          <c:tx>
            <c:strRef>
              <c:f>'основные хар-ки'!$A$3</c:f>
              <c:strCache>
                <c:ptCount val="1"/>
                <c:pt idx="0">
                  <c:v>Расходы </c:v>
                </c:pt>
              </c:strCache>
            </c:strRef>
          </c:tx>
          <c:spPr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4.409232307521411E-3"/>
                  <c:y val="0.42832542415922104"/>
                </c:manualLayout>
              </c:layout>
              <c:showVal val="1"/>
            </c:dLbl>
            <c:dLbl>
              <c:idx val="1"/>
              <c:layout>
                <c:manualLayout>
                  <c:x val="-1.4697441025071278E-3"/>
                  <c:y val="0.19796553217443008"/>
                </c:manualLayout>
              </c:layout>
              <c:showVal val="1"/>
            </c:dLbl>
            <c:dLbl>
              <c:idx val="2"/>
              <c:layout>
                <c:manualLayout>
                  <c:x val="1.4697441025071278E-3"/>
                  <c:y val="0.35633795791397332"/>
                </c:manualLayout>
              </c:layout>
              <c:showVal val="1"/>
            </c:dLbl>
            <c:dLbl>
              <c:idx val="3"/>
              <c:layout>
                <c:manualLayout>
                  <c:x val="4.4092323075214032E-3"/>
                  <c:y val="0.3059467315423009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0.25555550517062731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6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'основные хар-ки'!$B$1:$E$1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'основные хар-ки'!$B$3:$E$3</c:f>
              <c:numCache>
                <c:formatCode>#,##0.0</c:formatCode>
                <c:ptCount val="4"/>
                <c:pt idx="0">
                  <c:v>5149860.4000000004</c:v>
                </c:pt>
                <c:pt idx="1">
                  <c:v>4916030.6000000006</c:v>
                </c:pt>
                <c:pt idx="2">
                  <c:v>4789394.5</c:v>
                </c:pt>
                <c:pt idx="3">
                  <c:v>5333278.5</c:v>
                </c:pt>
              </c:numCache>
            </c:numRef>
          </c:val>
        </c:ser>
        <c:ser>
          <c:idx val="2"/>
          <c:order val="2"/>
          <c:tx>
            <c:strRef>
              <c:f>'основные хар-ки'!$A$4</c:f>
              <c:strCache>
                <c:ptCount val="1"/>
                <c:pt idx="0">
                  <c:v>Дефицит, профицит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>
                <c:manualLayout>
                  <c:x val="2.2046161537606971E-2"/>
                  <c:y val="0.16917082909155187"/>
                </c:manualLayout>
              </c:layout>
              <c:showVal val="1"/>
            </c:dLbl>
            <c:dLbl>
              <c:idx val="1"/>
              <c:layout>
                <c:manualLayout>
                  <c:x val="1.9106673332592708E-2"/>
                  <c:y val="0.15837242573954369"/>
                </c:manualLayout>
              </c:layout>
              <c:showVal val="1"/>
            </c:dLbl>
            <c:dLbl>
              <c:idx val="2"/>
              <c:layout>
                <c:manualLayout>
                  <c:x val="1.4697441025071234E-2"/>
                  <c:y val="0.15837242573954369"/>
                </c:manualLayout>
              </c:layout>
              <c:showVal val="1"/>
            </c:dLbl>
            <c:dLbl>
              <c:idx val="3"/>
              <c:layout>
                <c:manualLayout>
                  <c:x val="2.6455393845128385E-2"/>
                  <c:y val="0.15837242573954369"/>
                </c:manualLayout>
              </c:layout>
              <c:showVal val="1"/>
            </c:dLbl>
            <c:dLbl>
              <c:idx val="4"/>
              <c:layout>
                <c:manualLayout>
                  <c:x val="2.0576417435099744E-2"/>
                  <c:y val="0.15837242573954369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6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'основные хар-ки'!$B$1:$E$1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'основные хар-ки'!$B$4:$E$4</c:f>
              <c:numCache>
                <c:formatCode>#,##0.0</c:formatCode>
                <c:ptCount val="4"/>
                <c:pt idx="0">
                  <c:v>-101704.60000000056</c:v>
                </c:pt>
                <c:pt idx="1">
                  <c:v>-124932.69999999925</c:v>
                </c:pt>
                <c:pt idx="2">
                  <c:v>-127066.20000000019</c:v>
                </c:pt>
                <c:pt idx="3">
                  <c:v>-131413</c:v>
                </c:pt>
              </c:numCache>
            </c:numRef>
          </c:val>
        </c:ser>
        <c:gapWidth val="101"/>
        <c:gapDepth val="0"/>
        <c:shape val="box"/>
        <c:axId val="74827648"/>
        <c:axId val="74829184"/>
        <c:axId val="0"/>
      </c:bar3DChart>
      <c:catAx>
        <c:axId val="7482764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0">
                <a:latin typeface="Oswald" charset="-52"/>
                <a:cs typeface="Times New Roman" pitchFamily="18" charset="0"/>
              </a:defRPr>
            </a:pPr>
            <a:endParaRPr lang="ru-RU"/>
          </a:p>
        </c:txPr>
        <c:crossAx val="74829184"/>
        <c:crosses val="autoZero"/>
        <c:auto val="1"/>
        <c:lblAlgn val="ctr"/>
        <c:lblOffset val="100"/>
      </c:catAx>
      <c:valAx>
        <c:axId val="74829184"/>
        <c:scaling>
          <c:orientation val="minMax"/>
        </c:scaling>
        <c:delete val="1"/>
        <c:axPos val="l"/>
        <c:numFmt formatCode="#,##0.0" sourceLinked="1"/>
        <c:tickLblPos val="none"/>
        <c:crossAx val="748276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017798948264911"/>
          <c:y val="0.18489527240737469"/>
          <c:w val="0.14100354590230721"/>
          <c:h val="0.65180569505882791"/>
        </c:manualLayout>
      </c:layout>
      <c:txPr>
        <a:bodyPr/>
        <a:lstStyle/>
        <a:p>
          <a:pPr>
            <a:defRPr sz="1600" b="0">
              <a:latin typeface="Oswald" charset="-52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0.11007435344063426"/>
          <c:w val="0.81461453976679754"/>
          <c:h val="0.73948074396962427"/>
        </c:manualLayout>
      </c:layout>
      <c:bar3DChart>
        <c:barDir val="col"/>
        <c:grouping val="percentStacked"/>
        <c:ser>
          <c:idx val="0"/>
          <c:order val="0"/>
          <c:tx>
            <c:strRef>
              <c:f>Лист2!$A$2</c:f>
              <c:strCache>
                <c:ptCount val="1"/>
                <c:pt idx="0">
                  <c:v>Неналоговые поступления</c:v>
                </c:pt>
              </c:strCache>
            </c:strRef>
          </c:tx>
          <c:spPr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-6.8047994667259179E-2"/>
                  <c:y val="3.7525381340607544E-3"/>
                </c:manualLayout>
              </c:layout>
              <c:showVal val="1"/>
            </c:dLbl>
            <c:dLbl>
              <c:idx val="1"/>
              <c:layout>
                <c:manualLayout>
                  <c:x val="-5.277191423175203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-6.3881790912120984E-2"/>
                  <c:y val="-1.8762690670303773E-2"/>
                </c:manualLayout>
              </c:layout>
              <c:showVal val="1"/>
            </c:dLbl>
            <c:dLbl>
              <c:idx val="3"/>
              <c:layout>
                <c:manualLayout>
                  <c:x val="-6.2493056327074803E-2"/>
                  <c:y val="-1.8762690670303773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Лист2!$B$1:$E$1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Лист2!$B$2:$E$2</c:f>
              <c:numCache>
                <c:formatCode>#,##0.0</c:formatCode>
                <c:ptCount val="4"/>
                <c:pt idx="0">
                  <c:v>178797.6</c:v>
                </c:pt>
                <c:pt idx="1">
                  <c:v>175557.7</c:v>
                </c:pt>
                <c:pt idx="2">
                  <c:v>166038.9</c:v>
                </c:pt>
                <c:pt idx="3">
                  <c:v>165967.79999999999</c:v>
                </c:pt>
              </c:numCache>
            </c:numRef>
          </c:val>
        </c:ser>
        <c:ser>
          <c:idx val="1"/>
          <c:order val="1"/>
          <c:tx>
            <c:strRef>
              <c:f>Лист2!$A$3</c:f>
              <c:strCache>
                <c:ptCount val="1"/>
                <c:pt idx="0">
                  <c:v>Налоговые поступления</c:v>
                </c:pt>
              </c:strCache>
            </c:strRef>
          </c:tx>
          <c:spPr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-2.9163426285968224E-2"/>
                  <c:y val="-2.626776693842529E-2"/>
                </c:manualLayout>
              </c:layout>
              <c:showVal val="1"/>
            </c:dLbl>
            <c:dLbl>
              <c:idx val="1"/>
              <c:layout>
                <c:manualLayout>
                  <c:x val="5.5549383401844237E-3"/>
                  <c:y val="2.626776693842529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Лист2!$B$1:$E$1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Лист2!$B$3:$E$3</c:f>
              <c:numCache>
                <c:formatCode>#,##0.0</c:formatCode>
                <c:ptCount val="4"/>
                <c:pt idx="0">
                  <c:v>1054914.4000000004</c:v>
                </c:pt>
                <c:pt idx="1">
                  <c:v>1815538.6</c:v>
                </c:pt>
                <c:pt idx="2">
                  <c:v>1735774.3</c:v>
                </c:pt>
                <c:pt idx="3">
                  <c:v>1794406.7</c:v>
                </c:pt>
              </c:numCache>
            </c:numRef>
          </c:val>
        </c:ser>
        <c:ser>
          <c:idx val="2"/>
          <c:order val="2"/>
          <c:tx>
            <c:strRef>
              <c:f>Лист2!$A$4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4.1662037551383237E-3"/>
                  <c:y val="-0.15385406349649114"/>
                </c:manualLayout>
              </c:layout>
              <c:showVal val="1"/>
            </c:dLbl>
            <c:dLbl>
              <c:idx val="1"/>
              <c:layout>
                <c:manualLayout>
                  <c:x val="-1.3887345850461068E-3"/>
                  <c:y val="-0.10131852961964032"/>
                </c:manualLayout>
              </c:layout>
              <c:showVal val="1"/>
            </c:dLbl>
            <c:dLbl>
              <c:idx val="2"/>
              <c:layout>
                <c:manualLayout>
                  <c:x val="8.3324075102766543E-3"/>
                  <c:y val="-0.10131852961964032"/>
                </c:manualLayout>
              </c:layout>
              <c:showVal val="1"/>
            </c:dLbl>
            <c:dLbl>
              <c:idx val="3"/>
              <c:layout>
                <c:manualLayout>
                  <c:x val="9.7211420953227448E-3"/>
                  <c:y val="-0.10882360588776192"/>
                </c:manualLayout>
              </c:layout>
              <c:showVal val="1"/>
            </c:dLbl>
            <c:txPr>
              <a:bodyPr rot="0" vert="horz"/>
              <a:lstStyle/>
              <a:p>
                <a:pPr>
                  <a:defRPr sz="1400" b="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Лист2!$B$1:$E$1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Лист2!$B$4:$E$4</c:f>
              <c:numCache>
                <c:formatCode>#,##0.0</c:formatCode>
                <c:ptCount val="4"/>
                <c:pt idx="0">
                  <c:v>3814443.8</c:v>
                </c:pt>
                <c:pt idx="1">
                  <c:v>2800001.6</c:v>
                </c:pt>
                <c:pt idx="2">
                  <c:v>2760515.1</c:v>
                </c:pt>
                <c:pt idx="3">
                  <c:v>3241491</c:v>
                </c:pt>
              </c:numCache>
            </c:numRef>
          </c:val>
        </c:ser>
        <c:shape val="box"/>
        <c:axId val="80733696"/>
        <c:axId val="80735232"/>
        <c:axId val="0"/>
      </c:bar3DChart>
      <c:catAx>
        <c:axId val="8073369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0">
                <a:latin typeface="Oswald" charset="-52"/>
              </a:defRPr>
            </a:pPr>
            <a:endParaRPr lang="ru-RU"/>
          </a:p>
        </c:txPr>
        <c:crossAx val="80735232"/>
        <c:crosses val="autoZero"/>
        <c:auto val="1"/>
        <c:lblAlgn val="ctr"/>
        <c:lblOffset val="100"/>
      </c:catAx>
      <c:valAx>
        <c:axId val="80735232"/>
        <c:scaling>
          <c:orientation val="minMax"/>
        </c:scaling>
        <c:delete val="1"/>
        <c:axPos val="l"/>
        <c:numFmt formatCode="0%" sourceLinked="1"/>
        <c:tickLblPos val="none"/>
        <c:crossAx val="80733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122174526539971"/>
          <c:y val="6.3793148279032832E-2"/>
          <c:w val="0.17697628959861866"/>
          <c:h val="0.80011480205903063"/>
        </c:manualLayout>
      </c:layout>
      <c:txPr>
        <a:bodyPr/>
        <a:lstStyle/>
        <a:p>
          <a:pPr>
            <a:defRPr sz="1400" b="0">
              <a:latin typeface="Oswald" charset="-52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0"/>
          <c:w val="0.81297514561874074"/>
          <c:h val="0.90223753280839891"/>
        </c:manualLayout>
      </c:layout>
      <c:bar3DChart>
        <c:barDir val="col"/>
        <c:grouping val="clustered"/>
        <c:ser>
          <c:idx val="0"/>
          <c:order val="0"/>
          <c:tx>
            <c:strRef>
              <c:f>Лист5!$B$1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Лист5!$B$2:$B$5</c:f>
              <c:numCache>
                <c:formatCode>#,##0.0</c:formatCode>
                <c:ptCount val="4"/>
                <c:pt idx="0">
                  <c:v>790756.6</c:v>
                </c:pt>
                <c:pt idx="1">
                  <c:v>1499503.2</c:v>
                </c:pt>
                <c:pt idx="2">
                  <c:v>1416750.3</c:v>
                </c:pt>
                <c:pt idx="3">
                  <c:v>1472773</c:v>
                </c:pt>
              </c:numCache>
            </c:numRef>
          </c:val>
        </c:ser>
        <c:ser>
          <c:idx val="1"/>
          <c:order val="1"/>
          <c:tx>
            <c:strRef>
              <c:f>Лист5!$C$1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Лист5!$C$2:$C$5</c:f>
              <c:numCache>
                <c:formatCode>#,##0.0</c:formatCode>
                <c:ptCount val="4"/>
                <c:pt idx="0">
                  <c:v>18364.8</c:v>
                </c:pt>
                <c:pt idx="1">
                  <c:v>21179.3</c:v>
                </c:pt>
                <c:pt idx="2">
                  <c:v>22085.599999999999</c:v>
                </c:pt>
                <c:pt idx="3">
                  <c:v>23092.400000000001</c:v>
                </c:pt>
              </c:numCache>
            </c:numRef>
          </c:val>
        </c:ser>
        <c:ser>
          <c:idx val="2"/>
          <c:order val="2"/>
          <c:tx>
            <c:strRef>
              <c:f>Лист5!$D$1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spPr>
            <a:solidFill>
              <a:srgbClr val="92D050"/>
            </a:solidFill>
          </c:spPr>
          <c:dLbls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Лист5!$D$2:$D$5</c:f>
              <c:numCache>
                <c:formatCode>#,##0.0</c:formatCode>
                <c:ptCount val="4"/>
                <c:pt idx="0">
                  <c:v>181844.1</c:v>
                </c:pt>
                <c:pt idx="1">
                  <c:v>224208.7</c:v>
                </c:pt>
                <c:pt idx="2">
                  <c:v>224790.2</c:v>
                </c:pt>
                <c:pt idx="3">
                  <c:v>225385.5</c:v>
                </c:pt>
              </c:numCache>
            </c:numRef>
          </c:val>
        </c:ser>
        <c:ser>
          <c:idx val="3"/>
          <c:order val="3"/>
          <c:tx>
            <c:strRef>
              <c:f>Лист5!$E$1</c:f>
              <c:strCache>
                <c:ptCount val="1"/>
                <c:pt idx="0">
                  <c:v>Налоги на имущество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Лист5!$E$2:$E$5</c:f>
              <c:numCache>
                <c:formatCode>#,##0.0</c:formatCode>
                <c:ptCount val="4"/>
                <c:pt idx="0">
                  <c:v>56972.3</c:v>
                </c:pt>
                <c:pt idx="1">
                  <c:v>55347.4</c:v>
                </c:pt>
                <c:pt idx="2">
                  <c:v>56798.2</c:v>
                </c:pt>
                <c:pt idx="3">
                  <c:v>57755.8</c:v>
                </c:pt>
              </c:numCache>
            </c:numRef>
          </c:val>
        </c:ser>
        <c:ser>
          <c:idx val="4"/>
          <c:order val="4"/>
          <c:tx>
            <c:strRef>
              <c:f>Лист5!$F$1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Лист5!$F$2:$F$5</c:f>
              <c:numCache>
                <c:formatCode>#,##0.0</c:formatCode>
                <c:ptCount val="4"/>
                <c:pt idx="0">
                  <c:v>6976.6</c:v>
                </c:pt>
                <c:pt idx="1">
                  <c:v>15300</c:v>
                </c:pt>
                <c:pt idx="2">
                  <c:v>15350</c:v>
                </c:pt>
                <c:pt idx="3">
                  <c:v>15400</c:v>
                </c:pt>
              </c:numCache>
            </c:numRef>
          </c:val>
        </c:ser>
        <c:shape val="box"/>
        <c:axId val="74106752"/>
        <c:axId val="74118272"/>
        <c:axId val="0"/>
      </c:bar3DChart>
      <c:catAx>
        <c:axId val="74106752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Oswald" charset="-52"/>
              </a:defRPr>
            </a:pPr>
            <a:endParaRPr lang="ru-RU"/>
          </a:p>
        </c:txPr>
        <c:crossAx val="74118272"/>
        <c:crosses val="autoZero"/>
        <c:auto val="1"/>
        <c:lblAlgn val="ctr"/>
        <c:lblOffset val="100"/>
      </c:catAx>
      <c:valAx>
        <c:axId val="74118272"/>
        <c:scaling>
          <c:orientation val="minMax"/>
        </c:scaling>
        <c:delete val="1"/>
        <c:axPos val="l"/>
        <c:numFmt formatCode="#,##0.0" sourceLinked="1"/>
        <c:tickLblPos val="none"/>
        <c:crossAx val="741067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858433719004761"/>
          <c:y val="0.1378852349738918"/>
          <c:w val="0.19881785621703407"/>
          <c:h val="0.62898983446283763"/>
        </c:manualLayout>
      </c:layout>
      <c:txPr>
        <a:bodyPr/>
        <a:lstStyle/>
        <a:p>
          <a:pPr>
            <a:defRPr sz="1200">
              <a:latin typeface="Oswald" charset="-52"/>
            </a:defRPr>
          </a:pPr>
          <a:endParaRPr lang="ru-RU"/>
        </a:p>
      </c:txPr>
    </c:legend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4.3112493673542474E-2"/>
          <c:w val="0.7654667764223253"/>
          <c:h val="0.83915768618301689"/>
        </c:manualLayout>
      </c:layout>
      <c:bar3DChart>
        <c:barDir val="col"/>
        <c:grouping val="clustered"/>
        <c:ser>
          <c:idx val="0"/>
          <c:order val="0"/>
          <c:tx>
            <c:strRef>
              <c:f>Лист6!$B$1</c:f>
              <c:strCache>
                <c:ptCount val="1"/>
                <c:pt idx="0">
                  <c:v>Доходы от использования имущества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Лист6!$A$2:$A$5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Лист6!$B$2:$B$5</c:f>
              <c:numCache>
                <c:formatCode>#,##0.0</c:formatCode>
                <c:ptCount val="4"/>
                <c:pt idx="0">
                  <c:v>132962.20000000001</c:v>
                </c:pt>
                <c:pt idx="1">
                  <c:v>138758.39999999999</c:v>
                </c:pt>
                <c:pt idx="2">
                  <c:v>133382</c:v>
                </c:pt>
                <c:pt idx="3">
                  <c:v>133604.1</c:v>
                </c:pt>
              </c:numCache>
            </c:numRef>
          </c:val>
        </c:ser>
        <c:ser>
          <c:idx val="1"/>
          <c:order val="1"/>
          <c:tx>
            <c:strRef>
              <c:f>Лист6!$C$1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9.9972111267048105E-3"/>
                  <c:y val="-3.5273858460171115E-2"/>
                </c:manualLayout>
              </c:layout>
              <c:showVal val="1"/>
            </c:dLbl>
            <c:dLbl>
              <c:idx val="1"/>
              <c:layout>
                <c:manualLayout>
                  <c:x val="5.7126920724027523E-3"/>
                  <c:y val="-1.5677270426742707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Лист6!$A$2:$A$5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Лист6!$C$2:$C$5</c:f>
              <c:numCache>
                <c:formatCode>#,##0.0</c:formatCode>
                <c:ptCount val="4"/>
                <c:pt idx="0">
                  <c:v>39275.4</c:v>
                </c:pt>
                <c:pt idx="1">
                  <c:v>30383.3</c:v>
                </c:pt>
                <c:pt idx="2">
                  <c:v>26322.1</c:v>
                </c:pt>
                <c:pt idx="3">
                  <c:v>26322.1</c:v>
                </c:pt>
              </c:numCache>
            </c:numRef>
          </c:val>
        </c:ser>
        <c:ser>
          <c:idx val="2"/>
          <c:order val="2"/>
          <c:tx>
            <c:strRef>
              <c:f>Лист6!$D$1</c:f>
              <c:strCache>
                <c:ptCount val="1"/>
                <c:pt idx="0">
                  <c:v>Штрафные санкции, возмещение ущерба</c:v>
                </c:pt>
              </c:strCache>
            </c:strRef>
          </c:tx>
          <c:dLbls>
            <c:dLbl>
              <c:idx val="0"/>
              <c:layout>
                <c:manualLayout>
                  <c:x val="7.1408650905034404E-3"/>
                  <c:y val="-3.919317606685685E-2"/>
                </c:manualLayout>
              </c:layout>
              <c:showVal val="1"/>
            </c:dLbl>
            <c:dLbl>
              <c:idx val="1"/>
              <c:layout>
                <c:manualLayout>
                  <c:x val="2.8563460362013757E-3"/>
                  <c:y val="-3.9193176066856711E-2"/>
                </c:manualLayout>
              </c:layout>
              <c:showVal val="1"/>
            </c:dLbl>
            <c:dLbl>
              <c:idx val="2"/>
              <c:layout>
                <c:manualLayout>
                  <c:x val="1.4281730181006874E-2"/>
                  <c:y val="-3.919317606685685E-2"/>
                </c:manualLayout>
              </c:layout>
              <c:showVal val="1"/>
            </c:dLbl>
            <c:dLbl>
              <c:idx val="3"/>
              <c:layout>
                <c:manualLayout>
                  <c:x val="1.1425384144805505E-2"/>
                  <c:y val="-6.2709081706970773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Лист6!$A$2:$A$5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Лист6!$D$2:$D$5</c:f>
              <c:numCache>
                <c:formatCode>#,##0.0</c:formatCode>
                <c:ptCount val="4"/>
                <c:pt idx="0">
                  <c:v>3461.2</c:v>
                </c:pt>
                <c:pt idx="1">
                  <c:v>3567.4</c:v>
                </c:pt>
                <c:pt idx="2">
                  <c:v>3568</c:v>
                </c:pt>
                <c:pt idx="3">
                  <c:v>3571.8</c:v>
                </c:pt>
              </c:numCache>
            </c:numRef>
          </c:val>
        </c:ser>
        <c:ser>
          <c:idx val="3"/>
          <c:order val="3"/>
          <c:tx>
            <c:strRef>
              <c:f>Лист6!$E$1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dLbls>
            <c:dLbl>
              <c:idx val="0"/>
              <c:layout>
                <c:manualLayout>
                  <c:x val="7.1408650905034404E-3"/>
                  <c:y val="-1.959658803342839E-2"/>
                </c:manualLayout>
              </c:layout>
              <c:showVal val="1"/>
            </c:dLbl>
            <c:dLbl>
              <c:idx val="2"/>
              <c:layout>
                <c:manualLayout>
                  <c:x val="1.5709903199107561E-2"/>
                  <c:y val="-2.3515905640114073E-2"/>
                </c:manualLayout>
              </c:layout>
              <c:showVal val="1"/>
            </c:dLbl>
            <c:dLbl>
              <c:idx val="3"/>
              <c:layout>
                <c:manualLayout>
                  <c:x val="1.9994422253409628E-2"/>
                  <c:y val="-4.7031811280228132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Лист6!$A$2:$A$5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Лист6!$E$2:$E$5</c:f>
              <c:numCache>
                <c:formatCode>#,##0.0</c:formatCode>
                <c:ptCount val="4"/>
                <c:pt idx="0">
                  <c:v>3098.8</c:v>
                </c:pt>
                <c:pt idx="1">
                  <c:v>2848.6</c:v>
                </c:pt>
                <c:pt idx="2">
                  <c:v>2766.8</c:v>
                </c:pt>
                <c:pt idx="3">
                  <c:v>2469.8000000000002</c:v>
                </c:pt>
              </c:numCache>
            </c:numRef>
          </c:val>
        </c:ser>
        <c:shape val="box"/>
        <c:axId val="189598336"/>
        <c:axId val="190116608"/>
        <c:axId val="0"/>
      </c:bar3DChart>
      <c:catAx>
        <c:axId val="18959833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Oswald" charset="-52"/>
              </a:defRPr>
            </a:pPr>
            <a:endParaRPr lang="ru-RU"/>
          </a:p>
        </c:txPr>
        <c:crossAx val="190116608"/>
        <c:crosses val="autoZero"/>
        <c:auto val="1"/>
        <c:lblAlgn val="ctr"/>
        <c:lblOffset val="100"/>
      </c:catAx>
      <c:valAx>
        <c:axId val="190116608"/>
        <c:scaling>
          <c:orientation val="minMax"/>
        </c:scaling>
        <c:delete val="1"/>
        <c:axPos val="l"/>
        <c:numFmt formatCode="#,##0.0" sourceLinked="1"/>
        <c:tickLblPos val="none"/>
        <c:crossAx val="1895983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546956529562048"/>
          <c:y val="2.5047481496764921E-2"/>
          <c:w val="0.23596139659577542"/>
          <c:h val="0.92890869268494003"/>
        </c:manualLayout>
      </c:layout>
      <c:txPr>
        <a:bodyPr/>
        <a:lstStyle/>
        <a:p>
          <a:pPr>
            <a:defRPr sz="1200">
              <a:latin typeface="Oswald" charset="-52"/>
            </a:defRPr>
          </a:pPr>
          <a:endParaRPr lang="ru-RU"/>
        </a:p>
      </c:txPr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2.5195613185836494E-2"/>
          <c:w val="0.82555068837148593"/>
          <c:h val="0.8651333714243391"/>
        </c:manualLayout>
      </c:layout>
      <c:bar3DChart>
        <c:barDir val="col"/>
        <c:grouping val="clustered"/>
        <c:ser>
          <c:idx val="0"/>
          <c:order val="0"/>
          <c:tx>
            <c:strRef>
              <c:f>Лист7!$B$1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Лист7!$A$2:$A$5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Лист7!$B$2:$B$5</c:f>
              <c:numCache>
                <c:formatCode>#,##0.0</c:formatCode>
                <c:ptCount val="4"/>
                <c:pt idx="0">
                  <c:v>648358</c:v>
                </c:pt>
                <c:pt idx="1">
                  <c:v>182125.3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Лист7!$C$1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>
                <c:manualLayout>
                  <c:x val="5.5990251524080971E-3"/>
                  <c:y val="0.24691700922119764"/>
                </c:manualLayout>
              </c:layout>
              <c:showVal val="1"/>
            </c:dLbl>
            <c:dLbl>
              <c:idx val="1"/>
              <c:layout>
                <c:manualLayout>
                  <c:x val="-4.1992688643060824E-3"/>
                  <c:y val="0.21948178597439791"/>
                </c:manualLayout>
              </c:layout>
              <c:showVal val="1"/>
            </c:dLbl>
            <c:dLbl>
              <c:idx val="2"/>
              <c:layout>
                <c:manualLayout>
                  <c:x val="-2.799512576204055E-3"/>
                  <c:y val="0.22732042118776927"/>
                </c:manualLayout>
              </c:layout>
              <c:showVal val="1"/>
            </c:dLbl>
            <c:dLbl>
              <c:idx val="3"/>
              <c:layout>
                <c:manualLayout>
                  <c:x val="-6.998781440510137E-3"/>
                  <c:y val="0.29394882050142579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Лист7!$A$2:$A$5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Лист7!$C$2:$C$5</c:f>
              <c:numCache>
                <c:formatCode>#,##0.0</c:formatCode>
                <c:ptCount val="4"/>
                <c:pt idx="0">
                  <c:v>1462666</c:v>
                </c:pt>
                <c:pt idx="1">
                  <c:v>914528.9</c:v>
                </c:pt>
                <c:pt idx="2">
                  <c:v>1046686.6</c:v>
                </c:pt>
                <c:pt idx="3">
                  <c:v>1527531.8</c:v>
                </c:pt>
              </c:numCache>
            </c:numRef>
          </c:val>
        </c:ser>
        <c:ser>
          <c:idx val="2"/>
          <c:order val="2"/>
          <c:tx>
            <c:strRef>
              <c:f>Лист7!$D$1</c:f>
              <c:strCache>
                <c:ptCount val="1"/>
                <c:pt idx="0">
                  <c:v>Субвенции</c:v>
                </c:pt>
              </c:strCache>
            </c:strRef>
          </c:tx>
          <c:dLbls>
            <c:dLbl>
              <c:idx val="0"/>
              <c:layout>
                <c:manualLayout>
                  <c:x val="1.119805030481622E-2"/>
                  <c:y val="0.20380451554765519"/>
                </c:manualLayout>
              </c:layout>
              <c:showVal val="1"/>
            </c:dLbl>
            <c:dLbl>
              <c:idx val="1"/>
              <c:layout>
                <c:manualLayout>
                  <c:x val="6.998781440510137E-3"/>
                  <c:y val="0.20380451554765519"/>
                </c:manualLayout>
              </c:layout>
              <c:showVal val="1"/>
            </c:dLbl>
            <c:dLbl>
              <c:idx val="2"/>
              <c:layout>
                <c:manualLayout>
                  <c:x val="9.7982940167141916E-3"/>
                  <c:y val="0.16069202187411274"/>
                </c:manualLayout>
              </c:layout>
              <c:showVal val="1"/>
            </c:dLbl>
            <c:dLbl>
              <c:idx val="3"/>
              <c:layout>
                <c:manualLayout>
                  <c:x val="5.5990251524081101E-3"/>
                  <c:y val="0.1371761162339987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Лист7!$A$2:$A$5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Лист7!$D$2:$D$5</c:f>
              <c:numCache>
                <c:formatCode>#,##0.0</c:formatCode>
                <c:ptCount val="4"/>
                <c:pt idx="0">
                  <c:v>1608215.2</c:v>
                </c:pt>
                <c:pt idx="1">
                  <c:v>1691860</c:v>
                </c:pt>
                <c:pt idx="2">
                  <c:v>1704755.1</c:v>
                </c:pt>
                <c:pt idx="3">
                  <c:v>1704835.8</c:v>
                </c:pt>
              </c:numCache>
            </c:numRef>
          </c:val>
        </c:ser>
        <c:ser>
          <c:idx val="3"/>
          <c:order val="3"/>
          <c:tx>
            <c:strRef>
              <c:f>Лист7!$E$1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Лист7!$A$2:$A$5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Лист7!$E$2:$E$5</c:f>
              <c:numCache>
                <c:formatCode>#,##0.0</c:formatCode>
                <c:ptCount val="4"/>
                <c:pt idx="0">
                  <c:v>43354.6</c:v>
                </c:pt>
                <c:pt idx="1">
                  <c:v>9023.4</c:v>
                </c:pt>
                <c:pt idx="2">
                  <c:v>9073.4</c:v>
                </c:pt>
                <c:pt idx="3">
                  <c:v>9123.4</c:v>
                </c:pt>
              </c:numCache>
            </c:numRef>
          </c:val>
        </c:ser>
        <c:shape val="box"/>
        <c:axId val="186449920"/>
        <c:axId val="187312000"/>
        <c:axId val="0"/>
      </c:bar3DChart>
      <c:catAx>
        <c:axId val="186449920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Oswald" charset="-52"/>
              </a:defRPr>
            </a:pPr>
            <a:endParaRPr lang="ru-RU"/>
          </a:p>
        </c:txPr>
        <c:crossAx val="187312000"/>
        <c:crosses val="autoZero"/>
        <c:auto val="1"/>
        <c:lblAlgn val="ctr"/>
        <c:lblOffset val="100"/>
      </c:catAx>
      <c:valAx>
        <c:axId val="187312000"/>
        <c:scaling>
          <c:orientation val="minMax"/>
        </c:scaling>
        <c:delete val="1"/>
        <c:axPos val="l"/>
        <c:numFmt formatCode="#,##0.0" sourceLinked="1"/>
        <c:tickLblPos val="none"/>
        <c:crossAx val="186449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249671112380815"/>
          <c:y val="6.4784159784715273E-2"/>
          <c:w val="0.19875767771834879"/>
          <c:h val="0.73683263587996395"/>
        </c:manualLayout>
      </c:layout>
      <c:txPr>
        <a:bodyPr/>
        <a:lstStyle/>
        <a:p>
          <a:pPr>
            <a:defRPr sz="1400">
              <a:latin typeface="Oswald" charset="-52"/>
            </a:defRPr>
          </a:pPr>
          <a:endParaRPr lang="ru-RU"/>
        </a:p>
      </c:txPr>
    </c:legend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3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2.1911149082768252E-2"/>
                  <c:y val="-4.6296296296296315E-2"/>
                </c:manualLayout>
              </c:layout>
              <c:showVal val="1"/>
            </c:dLbl>
            <c:dLbl>
              <c:idx val="1"/>
              <c:layout>
                <c:manualLayout>
                  <c:x val="1.9720034174491422E-2"/>
                  <c:y val="-5.0925925925925923E-2"/>
                </c:manualLayout>
              </c:layout>
              <c:showVal val="1"/>
            </c:dLbl>
            <c:dLbl>
              <c:idx val="2"/>
              <c:layout>
                <c:manualLayout>
                  <c:x val="2.6293378899321908E-2"/>
                  <c:y val="-6.0185185185185161E-2"/>
                </c:manualLayout>
              </c:layout>
              <c:showVal val="1"/>
            </c:dLbl>
            <c:dLbl>
              <c:idx val="3"/>
              <c:layout>
                <c:manualLayout>
                  <c:x val="3.7248953440706029E-2"/>
                  <c:y val="-9.2592592592592657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0"/>
                </a:pPr>
                <a:endParaRPr lang="ru-RU"/>
              </a:p>
            </c:txPr>
            <c:showVal val="1"/>
          </c:dLbls>
          <c:cat>
            <c:strRef>
              <c:f>'дорожный фонд'!$B$2:$E$2</c:f>
              <c:strCache>
                <c:ptCount val="4"/>
                <c:pt idx="0">
                  <c:v>оценка за 2024 год</c:v>
                </c:pt>
                <c:pt idx="1">
                  <c:v>2025 год проект</c:v>
                </c:pt>
                <c:pt idx="2">
                  <c:v>2026 год проект</c:v>
                </c:pt>
                <c:pt idx="3">
                  <c:v>2027 год проект</c:v>
                </c:pt>
              </c:strCache>
            </c:strRef>
          </c:cat>
          <c:val>
            <c:numRef>
              <c:f>'дорожный фонд'!$B$3:$E$3</c:f>
              <c:numCache>
                <c:formatCode>#,##0.0</c:formatCode>
                <c:ptCount val="4"/>
                <c:pt idx="0">
                  <c:v>80900.899999999994</c:v>
                </c:pt>
                <c:pt idx="1">
                  <c:v>79668.100000000006</c:v>
                </c:pt>
                <c:pt idx="2">
                  <c:v>334352.09999999998</c:v>
                </c:pt>
                <c:pt idx="3">
                  <c:v>699965.9</c:v>
                </c:pt>
              </c:numCache>
            </c:numRef>
          </c:val>
        </c:ser>
        <c:shape val="box"/>
        <c:axId val="80960512"/>
        <c:axId val="80966400"/>
        <c:axId val="0"/>
      </c:bar3DChart>
      <c:catAx>
        <c:axId val="80960512"/>
        <c:scaling>
          <c:orientation val="minMax"/>
        </c:scaling>
        <c:axPos val="b"/>
        <c:tickLblPos val="nextTo"/>
        <c:crossAx val="80966400"/>
        <c:crosses val="autoZero"/>
        <c:auto val="1"/>
        <c:lblAlgn val="ctr"/>
        <c:lblOffset val="100"/>
      </c:catAx>
      <c:valAx>
        <c:axId val="80966400"/>
        <c:scaling>
          <c:orientation val="minMax"/>
        </c:scaling>
        <c:delete val="1"/>
        <c:axPos val="l"/>
        <c:numFmt formatCode="#,##0.0" sourceLinked="1"/>
        <c:tickLblPos val="none"/>
        <c:crossAx val="80960512"/>
        <c:crosses val="autoZero"/>
        <c:crossBetween val="between"/>
      </c:valAx>
    </c:plotArea>
    <c:plotVisOnly val="1"/>
  </c:chart>
  <c:txPr>
    <a:bodyPr/>
    <a:lstStyle/>
    <a:p>
      <a:pPr>
        <a:defRPr>
          <a:latin typeface="Oswald" charset="-52"/>
        </a:defRPr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5.3243559939880877E-2"/>
          <c:w val="0.80408982629343528"/>
          <c:h val="0.86343577128746696"/>
        </c:manualLayout>
      </c:layout>
      <c:bar3DChart>
        <c:barDir val="col"/>
        <c:grouping val="stacked"/>
        <c:ser>
          <c:idx val="0"/>
          <c:order val="0"/>
          <c:tx>
            <c:strRef>
              <c:f>Лист3!$A$19</c:f>
              <c:strCache>
                <c:ptCount val="1"/>
                <c:pt idx="0">
                  <c:v>социальный блок</c:v>
                </c:pt>
              </c:strCache>
            </c:strRef>
          </c:tx>
          <c:spPr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c:spPr>
          <c:dLbls>
            <c:txPr>
              <a:bodyPr/>
              <a:lstStyle/>
              <a:p>
                <a:pPr>
                  <a:defRPr sz="1200" b="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Лист3!$B$18:$E$18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Лист3!$B$19:$E$19</c:f>
              <c:numCache>
                <c:formatCode>#,##0.0</c:formatCode>
                <c:ptCount val="4"/>
                <c:pt idx="0">
                  <c:v>3807899.8</c:v>
                </c:pt>
                <c:pt idx="1">
                  <c:v>3221110.9</c:v>
                </c:pt>
                <c:pt idx="2">
                  <c:v>2652506.7999999998</c:v>
                </c:pt>
                <c:pt idx="3">
                  <c:v>2618111.3000000003</c:v>
                </c:pt>
              </c:numCache>
            </c:numRef>
          </c:val>
        </c:ser>
        <c:ser>
          <c:idx val="1"/>
          <c:order val="1"/>
          <c:tx>
            <c:strRef>
              <c:f>Лист3!$A$20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2.7031237894475247E-3"/>
                  <c:y val="1.6638612481212778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Лист3!$B$18:$E$18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Лист3!$B$20:$E$20</c:f>
              <c:numCache>
                <c:formatCode>#,##0.0</c:formatCode>
                <c:ptCount val="4"/>
                <c:pt idx="0">
                  <c:v>568550.40000000002</c:v>
                </c:pt>
                <c:pt idx="1">
                  <c:v>820958.4</c:v>
                </c:pt>
                <c:pt idx="2">
                  <c:v>1022707.1</c:v>
                </c:pt>
                <c:pt idx="3">
                  <c:v>1147453.5</c:v>
                </c:pt>
              </c:numCache>
            </c:numRef>
          </c:val>
        </c:ser>
        <c:ser>
          <c:idx val="2"/>
          <c:order val="2"/>
          <c:tx>
            <c:strRef>
              <c:f>Лист3!$A$21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1.0812495157790062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Лист3!$B$18:$E$18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Лист3!$B$21:$E$21</c:f>
              <c:numCache>
                <c:formatCode>#,##0.0</c:formatCode>
                <c:ptCount val="4"/>
                <c:pt idx="0">
                  <c:v>355856.8</c:v>
                </c:pt>
                <c:pt idx="1">
                  <c:v>421078.1</c:v>
                </c:pt>
                <c:pt idx="2">
                  <c:v>655251.5</c:v>
                </c:pt>
                <c:pt idx="3">
                  <c:v>1055713.1000000001</c:v>
                </c:pt>
              </c:numCache>
            </c:numRef>
          </c:val>
        </c:ser>
        <c:ser>
          <c:idx val="3"/>
          <c:order val="3"/>
          <c:tx>
            <c:strRef>
              <c:f>Лист3!$A$22</c:f>
              <c:strCache>
                <c:ptCount val="1"/>
                <c:pt idx="0">
                  <c:v>прочие отрасли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</c:spPr>
          <c:dLbls>
            <c:dLbl>
              <c:idx val="0"/>
              <c:layout>
                <c:manualLayout>
                  <c:x val="-8.3333333333333367E-3"/>
                  <c:y val="-7.9865339909821517E-2"/>
                </c:manualLayout>
              </c:layout>
              <c:showVal val="1"/>
            </c:dLbl>
            <c:dLbl>
              <c:idx val="1"/>
              <c:layout>
                <c:manualLayout>
                  <c:x val="6.9444444444444527E-3"/>
                  <c:y val="-9.317622989479156E-2"/>
                </c:manualLayout>
              </c:layout>
              <c:showVal val="1"/>
            </c:dLbl>
            <c:dLbl>
              <c:idx val="2"/>
              <c:layout>
                <c:manualLayout>
                  <c:x val="8.3333333333333367E-3"/>
                  <c:y val="-0.10981484237600449"/>
                </c:manualLayout>
              </c:layout>
              <c:showVal val="1"/>
            </c:dLbl>
            <c:dLbl>
              <c:idx val="3"/>
              <c:layout>
                <c:manualLayout>
                  <c:x val="1.2396057440741994E-3"/>
                  <c:y val="-6.9882172421093763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Лист3!$B$18:$E$18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Лист3!$B$22:$E$22</c:f>
              <c:numCache>
                <c:formatCode>#,##0.0</c:formatCode>
                <c:ptCount val="4"/>
                <c:pt idx="0">
                  <c:v>417553.39999999997</c:v>
                </c:pt>
                <c:pt idx="1">
                  <c:v>452883.19999999995</c:v>
                </c:pt>
                <c:pt idx="2">
                  <c:v>458929.1</c:v>
                </c:pt>
                <c:pt idx="3">
                  <c:v>512000.59999999992</c:v>
                </c:pt>
              </c:numCache>
            </c:numRef>
          </c:val>
        </c:ser>
        <c:shape val="box"/>
        <c:axId val="81082624"/>
        <c:axId val="81096704"/>
        <c:axId val="0"/>
      </c:bar3DChart>
      <c:catAx>
        <c:axId val="8108262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Oswald" charset="-52"/>
              </a:defRPr>
            </a:pPr>
            <a:endParaRPr lang="ru-RU"/>
          </a:p>
        </c:txPr>
        <c:crossAx val="81096704"/>
        <c:crosses val="autoZero"/>
        <c:auto val="1"/>
        <c:lblAlgn val="ctr"/>
        <c:lblOffset val="100"/>
      </c:catAx>
      <c:valAx>
        <c:axId val="81096704"/>
        <c:scaling>
          <c:orientation val="minMax"/>
        </c:scaling>
        <c:delete val="1"/>
        <c:axPos val="l"/>
        <c:numFmt formatCode="#,##0.0" sourceLinked="1"/>
        <c:tickLblPos val="none"/>
        <c:crossAx val="81082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12287336524876"/>
          <c:y val="9.3057502157880251E-2"/>
          <c:w val="0.18719579215149115"/>
          <c:h val="0.65042773025219525"/>
        </c:manualLayout>
      </c:layout>
      <c:txPr>
        <a:bodyPr/>
        <a:lstStyle/>
        <a:p>
          <a:pPr>
            <a:defRPr sz="1200">
              <a:latin typeface="Oswald" charset="-52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0"/>
                  <c:y val="-4.5514656077640124E-2"/>
                </c:manualLayout>
              </c:layout>
              <c:showVal val="1"/>
            </c:dLbl>
            <c:dLbl>
              <c:idx val="1"/>
              <c:layout>
                <c:manualLayout>
                  <c:x val="9.7982940167141465E-3"/>
                  <c:y val="-5.1203988087345158E-2"/>
                </c:manualLayout>
              </c:layout>
              <c:showVal val="1"/>
            </c:dLbl>
            <c:dLbl>
              <c:idx val="2"/>
              <c:layout>
                <c:manualLayout>
                  <c:x val="2.4495735041785479E-2"/>
                  <c:y val="-0.10240797617469025"/>
                </c:manualLayout>
              </c:layout>
              <c:showVal val="1"/>
            </c:dLbl>
            <c:dLbl>
              <c:idx val="3"/>
              <c:layout>
                <c:manualLayout>
                  <c:x val="3.9193176066856766E-2"/>
                  <c:y val="-3.9825324067935104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'МП образование'!$A$1:$D$1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'МП образование'!$A$2:$D$2</c:f>
              <c:numCache>
                <c:formatCode>#,##0.0</c:formatCode>
                <c:ptCount val="4"/>
                <c:pt idx="0">
                  <c:v>3235821.7</c:v>
                </c:pt>
                <c:pt idx="1">
                  <c:v>2516992</c:v>
                </c:pt>
                <c:pt idx="2">
                  <c:v>2072400.2</c:v>
                </c:pt>
                <c:pt idx="3">
                  <c:v>2038221.6</c:v>
                </c:pt>
              </c:numCache>
            </c:numRef>
          </c:val>
        </c:ser>
        <c:shape val="box"/>
        <c:axId val="81198464"/>
        <c:axId val="68101248"/>
        <c:axId val="0"/>
      </c:bar3DChart>
      <c:catAx>
        <c:axId val="81198464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Oswald" charset="-52"/>
              </a:defRPr>
            </a:pPr>
            <a:endParaRPr lang="ru-RU"/>
          </a:p>
        </c:txPr>
        <c:crossAx val="68101248"/>
        <c:crosses val="autoZero"/>
        <c:auto val="1"/>
        <c:lblAlgn val="ctr"/>
        <c:lblOffset val="100"/>
      </c:catAx>
      <c:valAx>
        <c:axId val="68101248"/>
        <c:scaling>
          <c:orientation val="minMax"/>
        </c:scaling>
        <c:delete val="1"/>
        <c:axPos val="l"/>
        <c:numFmt formatCode="#,##0.0" sourceLinked="1"/>
        <c:tickLblPos val="none"/>
        <c:crossAx val="81198464"/>
        <c:crosses val="autoZero"/>
        <c:crossBetween val="between"/>
      </c:valAx>
    </c:plotArea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8"/>
  <c:chart>
    <c:view3D>
      <c:rAngAx val="1"/>
    </c:view3D>
    <c:floor>
      <c:spPr>
        <a:solidFill>
          <a:schemeClr val="bg1">
            <a:lumMod val="85000"/>
          </a:schemeClr>
        </a:solidFill>
      </c:spPr>
    </c:floor>
    <c:plotArea>
      <c:layout/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-2.4840745394486686E-3"/>
                  <c:y val="-3.4135992058230091E-2"/>
                </c:manualLayout>
              </c:layout>
              <c:showVal val="1"/>
            </c:dLbl>
            <c:dLbl>
              <c:idx val="1"/>
              <c:layout>
                <c:manualLayout>
                  <c:x val="1.9872596315589349E-2"/>
                  <c:y val="-3.9825324067935104E-2"/>
                </c:manualLayout>
              </c:layout>
              <c:showVal val="1"/>
            </c:dLbl>
            <c:dLbl>
              <c:idx val="2"/>
              <c:layout>
                <c:manualLayout>
                  <c:x val="7.4522236183460055E-3"/>
                  <c:y val="-5.689332009705015E-2"/>
                </c:manualLayout>
              </c:layout>
              <c:showVal val="1"/>
            </c:dLbl>
            <c:dLbl>
              <c:idx val="3"/>
              <c:layout>
                <c:manualLayout>
                  <c:x val="2.4840745394486594E-2"/>
                  <c:y val="-5.689332009705015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Лист4!$A$1:$D$1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Лист4!$A$2:$D$2</c:f>
              <c:numCache>
                <c:formatCode>#,##0.0</c:formatCode>
                <c:ptCount val="4"/>
                <c:pt idx="0" formatCode="#,##0.00">
                  <c:v>231222.6</c:v>
                </c:pt>
                <c:pt idx="1">
                  <c:v>268632.09999999998</c:v>
                </c:pt>
                <c:pt idx="2">
                  <c:v>225059.3</c:v>
                </c:pt>
                <c:pt idx="3">
                  <c:v>225142.2</c:v>
                </c:pt>
              </c:numCache>
            </c:numRef>
          </c:val>
        </c:ser>
        <c:shape val="box"/>
        <c:axId val="68136320"/>
        <c:axId val="68150400"/>
        <c:axId val="0"/>
      </c:bar3DChart>
      <c:catAx>
        <c:axId val="68136320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Oswald" charset="-52"/>
              </a:defRPr>
            </a:pPr>
            <a:endParaRPr lang="ru-RU"/>
          </a:p>
        </c:txPr>
        <c:crossAx val="68150400"/>
        <c:crosses val="autoZero"/>
        <c:auto val="1"/>
        <c:lblAlgn val="ctr"/>
        <c:lblOffset val="100"/>
      </c:catAx>
      <c:valAx>
        <c:axId val="68150400"/>
        <c:scaling>
          <c:orientation val="minMax"/>
        </c:scaling>
        <c:delete val="1"/>
        <c:axPos val="l"/>
        <c:numFmt formatCode="#,##0.00" sourceLinked="1"/>
        <c:tickLblPos val="none"/>
        <c:crossAx val="68136320"/>
        <c:crosses val="autoZero"/>
        <c:crossBetween val="between"/>
      </c:valAx>
    </c:plotArea>
    <c:plotVisOnly val="1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0"/>
  <c:chart>
    <c:view3D>
      <c:rAngAx val="1"/>
    </c:view3D>
    <c:floor>
      <c:spPr>
        <a:solidFill>
          <a:schemeClr val="bg1">
            <a:lumMod val="85000"/>
          </a:schemeClr>
        </a:solidFill>
      </c:spPr>
    </c:floor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6">
                <a:lumMod val="75000"/>
              </a:schemeClr>
            </a:solidFill>
          </c:spPr>
          <c:dLbls>
            <c:dLbl>
              <c:idx val="0"/>
              <c:layout>
                <c:manualLayout>
                  <c:x val="-1.2420372697243344E-2"/>
                  <c:y val="-3.7664597255723839E-2"/>
                </c:manualLayout>
              </c:layout>
              <c:showVal val="1"/>
            </c:dLbl>
            <c:dLbl>
              <c:idx val="1"/>
              <c:layout>
                <c:manualLayout>
                  <c:x val="1.2420372697243344E-2"/>
                  <c:y val="-6.2774328759539727E-2"/>
                </c:manualLayout>
              </c:layout>
              <c:showVal val="1"/>
            </c:dLbl>
            <c:dLbl>
              <c:idx val="2"/>
              <c:layout>
                <c:manualLayout>
                  <c:x val="4.9681490788973381E-3"/>
                  <c:y val="-5.021946300763179E-2"/>
                </c:manualLayout>
              </c:layout>
              <c:showVal val="1"/>
            </c:dLbl>
            <c:dLbl>
              <c:idx val="3"/>
              <c:layout>
                <c:manualLayout>
                  <c:x val="3.9745192631178795E-2"/>
                  <c:y val="-8.1606627387401653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Лист1!$A$1:$D$1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Лист1!$A$2:$D$2</c:f>
              <c:numCache>
                <c:formatCode>#,##0.0</c:formatCode>
                <c:ptCount val="4"/>
                <c:pt idx="0" formatCode="#,##0.00">
                  <c:v>300834.40000000002</c:v>
                </c:pt>
                <c:pt idx="1">
                  <c:v>354139</c:v>
                </c:pt>
                <c:pt idx="2">
                  <c:v>272869.90000000002</c:v>
                </c:pt>
                <c:pt idx="3">
                  <c:v>272616.3</c:v>
                </c:pt>
              </c:numCache>
            </c:numRef>
          </c:val>
        </c:ser>
        <c:shape val="box"/>
        <c:axId val="81661312"/>
        <c:axId val="81663104"/>
        <c:axId val="0"/>
      </c:bar3DChart>
      <c:catAx>
        <c:axId val="81661312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Oswald" charset="-52"/>
              </a:defRPr>
            </a:pPr>
            <a:endParaRPr lang="ru-RU"/>
          </a:p>
        </c:txPr>
        <c:crossAx val="81663104"/>
        <c:crosses val="autoZero"/>
        <c:auto val="1"/>
        <c:lblAlgn val="ctr"/>
        <c:lblOffset val="100"/>
      </c:catAx>
      <c:valAx>
        <c:axId val="81663104"/>
        <c:scaling>
          <c:orientation val="minMax"/>
        </c:scaling>
        <c:delete val="1"/>
        <c:axPos val="l"/>
        <c:numFmt formatCode="#,##0.00" sourceLinked="1"/>
        <c:tickLblPos val="none"/>
        <c:crossAx val="81661312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2.6043569755007746E-2"/>
                  <c:y val="-0.22487084768359067"/>
                </c:manualLayout>
              </c:layout>
              <c:showVal val="1"/>
            </c:dLbl>
            <c:dLbl>
              <c:idx val="1"/>
              <c:layout>
                <c:manualLayout>
                  <c:x val="9.4703890018209575E-3"/>
                  <c:y val="-0.3991519217163006"/>
                </c:manualLayout>
              </c:layout>
              <c:showVal val="1"/>
            </c:dLbl>
            <c:dLbl>
              <c:idx val="2"/>
              <c:layout>
                <c:manualLayout>
                  <c:x val="-4.7351945009104996E-3"/>
                  <c:y val="-0.30864626152649732"/>
                </c:manualLayout>
              </c:layout>
              <c:showVal val="1"/>
            </c:dLbl>
            <c:dLbl>
              <c:idx val="3"/>
              <c:layout>
                <c:manualLayout>
                  <c:x val="4.7351945009104996E-3"/>
                  <c:y val="-0.28219086768136881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'7'!$A$2:$D$2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'7'!$A$3:$D$3</c:f>
              <c:numCache>
                <c:formatCode>#,##0.0</c:formatCode>
                <c:ptCount val="4"/>
                <c:pt idx="0">
                  <c:v>22719.5</c:v>
                </c:pt>
                <c:pt idx="1">
                  <c:v>23119.5</c:v>
                </c:pt>
                <c:pt idx="2">
                  <c:v>22844.5</c:v>
                </c:pt>
                <c:pt idx="3">
                  <c:v>22844.5</c:v>
                </c:pt>
              </c:numCache>
            </c:numRef>
          </c:val>
        </c:ser>
        <c:shape val="box"/>
        <c:axId val="81821696"/>
        <c:axId val="81823232"/>
        <c:axId val="0"/>
      </c:bar3DChart>
      <c:catAx>
        <c:axId val="81821696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latin typeface="Oswald" charset="-52"/>
              </a:defRPr>
            </a:pPr>
            <a:endParaRPr lang="ru-RU"/>
          </a:p>
        </c:txPr>
        <c:crossAx val="81823232"/>
        <c:crosses val="autoZero"/>
        <c:auto val="1"/>
        <c:lblAlgn val="ctr"/>
        <c:lblOffset val="100"/>
      </c:catAx>
      <c:valAx>
        <c:axId val="81823232"/>
        <c:scaling>
          <c:orientation val="minMax"/>
        </c:scaling>
        <c:delete val="1"/>
        <c:axPos val="l"/>
        <c:numFmt formatCode="#,##0.0" sourceLinked="1"/>
        <c:tickLblPos val="none"/>
        <c:crossAx val="81821696"/>
        <c:crosses val="autoZero"/>
        <c:crossBetween val="between"/>
      </c:valAx>
    </c:plotArea>
    <c:plotVisOnly val="1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1.9444444444444476E-2"/>
                  <c:y val="-0.15277777777777779"/>
                </c:manualLayout>
              </c:layout>
              <c:showVal val="1"/>
            </c:dLbl>
            <c:dLbl>
              <c:idx val="1"/>
              <c:layout>
                <c:manualLayout>
                  <c:x val="-3.888888888888889E-2"/>
                  <c:y val="-0.19907407407407407"/>
                </c:manualLayout>
              </c:layout>
              <c:showVal val="1"/>
            </c:dLbl>
            <c:dLbl>
              <c:idx val="2"/>
              <c:layout>
                <c:manualLayout>
                  <c:x val="1.6183444895011667E-2"/>
                  <c:y val="-0.40115844971473757"/>
                </c:manualLayout>
              </c:layout>
              <c:showVal val="1"/>
            </c:dLbl>
            <c:dLbl>
              <c:idx val="3"/>
              <c:layout>
                <c:manualLayout>
                  <c:x val="1.8961261248750146E-2"/>
                  <c:y val="-0.42131307305724219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'8'!$A$2:$D$2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'8'!$A$3:$D$3</c:f>
              <c:numCache>
                <c:formatCode>#,##0.0</c:formatCode>
                <c:ptCount val="4"/>
                <c:pt idx="0">
                  <c:v>78732.100000000006</c:v>
                </c:pt>
                <c:pt idx="1">
                  <c:v>188729.9</c:v>
                </c:pt>
                <c:pt idx="2">
                  <c:v>450854</c:v>
                </c:pt>
                <c:pt idx="3">
                  <c:v>573188.5</c:v>
                </c:pt>
              </c:numCache>
            </c:numRef>
          </c:val>
        </c:ser>
        <c:shape val="box"/>
        <c:axId val="81600896"/>
        <c:axId val="81602432"/>
        <c:axId val="0"/>
      </c:bar3DChart>
      <c:catAx>
        <c:axId val="81600896"/>
        <c:scaling>
          <c:orientation val="minMax"/>
        </c:scaling>
        <c:axPos val="b"/>
        <c:tickLblPos val="nextTo"/>
        <c:txPr>
          <a:bodyPr/>
          <a:lstStyle/>
          <a:p>
            <a:pPr>
              <a:defRPr b="0">
                <a:latin typeface="Oswald" charset="-52"/>
              </a:defRPr>
            </a:pPr>
            <a:endParaRPr lang="ru-RU"/>
          </a:p>
        </c:txPr>
        <c:crossAx val="81602432"/>
        <c:crosses val="autoZero"/>
        <c:auto val="1"/>
        <c:lblAlgn val="ctr"/>
        <c:lblOffset val="100"/>
      </c:catAx>
      <c:valAx>
        <c:axId val="81602432"/>
        <c:scaling>
          <c:orientation val="minMax"/>
        </c:scaling>
        <c:delete val="1"/>
        <c:axPos val="l"/>
        <c:numFmt formatCode="#,##0.0" sourceLinked="1"/>
        <c:tickLblPos val="none"/>
        <c:crossAx val="81600896"/>
        <c:crosses val="autoZero"/>
        <c:crossBetween val="between"/>
      </c:valAx>
    </c:plotArea>
    <c:plotVisOnly val="1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3.0159920333132258E-2"/>
                  <c:y val="-0.24074134860436408"/>
                </c:manualLayout>
              </c:layout>
              <c:showVal val="1"/>
            </c:dLbl>
            <c:dLbl>
              <c:idx val="1"/>
              <c:layout>
                <c:manualLayout>
                  <c:x val="-1.9366919935725341E-2"/>
                  <c:y val="-0.41891431255113071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0.29166666666666702"/>
                </c:manualLayout>
              </c:layout>
              <c:showVal val="1"/>
            </c:dLbl>
            <c:dLbl>
              <c:idx val="3"/>
              <c:layout>
                <c:manualLayout>
                  <c:x val="2.7777777777776833E-3"/>
                  <c:y val="-0.2916666666666670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'14'!$A$2:$D$2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'14'!$A$3:$D$3</c:f>
              <c:numCache>
                <c:formatCode>#,##0.0</c:formatCode>
                <c:ptCount val="4"/>
                <c:pt idx="0">
                  <c:v>31759</c:v>
                </c:pt>
                <c:pt idx="1">
                  <c:v>33364.5</c:v>
                </c:pt>
                <c:pt idx="2">
                  <c:v>32036.5</c:v>
                </c:pt>
                <c:pt idx="3">
                  <c:v>32036.5</c:v>
                </c:pt>
              </c:numCache>
            </c:numRef>
          </c:val>
        </c:ser>
        <c:shape val="box"/>
        <c:axId val="82023936"/>
        <c:axId val="82025472"/>
        <c:axId val="0"/>
      </c:bar3DChart>
      <c:catAx>
        <c:axId val="82023936"/>
        <c:scaling>
          <c:orientation val="minMax"/>
        </c:scaling>
        <c:axPos val="b"/>
        <c:tickLblPos val="nextTo"/>
        <c:txPr>
          <a:bodyPr/>
          <a:lstStyle/>
          <a:p>
            <a:pPr>
              <a:defRPr b="0">
                <a:latin typeface="Oswald" charset="-52"/>
              </a:defRPr>
            </a:pPr>
            <a:endParaRPr lang="ru-RU"/>
          </a:p>
        </c:txPr>
        <c:crossAx val="82025472"/>
        <c:crosses val="autoZero"/>
        <c:auto val="1"/>
        <c:lblAlgn val="ctr"/>
        <c:lblOffset val="100"/>
      </c:catAx>
      <c:valAx>
        <c:axId val="82025472"/>
        <c:scaling>
          <c:orientation val="minMax"/>
        </c:scaling>
        <c:delete val="1"/>
        <c:axPos val="l"/>
        <c:numFmt formatCode="#,##0.0" sourceLinked="1"/>
        <c:tickLblPos val="none"/>
        <c:crossAx val="82023936"/>
        <c:crosses val="autoZero"/>
        <c:crossBetween val="between"/>
      </c:valAx>
    </c:plotArea>
    <c:plotVisOnly val="1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4.7023594600599926E-2"/>
                  <c:y val="-0.37037043253495416"/>
                </c:manualLayout>
              </c:layout>
              <c:showVal val="1"/>
            </c:dLbl>
            <c:dLbl>
              <c:idx val="1"/>
              <c:layout>
                <c:manualLayout>
                  <c:x val="-5.9948032934744926E-2"/>
                  <c:y val="-0.37037037037037107"/>
                </c:manualLayout>
              </c:layout>
              <c:showVal val="1"/>
            </c:dLbl>
            <c:dLbl>
              <c:idx val="2"/>
              <c:layout>
                <c:manualLayout>
                  <c:x val="-3.9196790765025497E-2"/>
                  <c:y val="-0.37037037037037107"/>
                </c:manualLayout>
              </c:layout>
              <c:showVal val="1"/>
            </c:dLbl>
            <c:dLbl>
              <c:idx val="3"/>
              <c:layout>
                <c:manualLayout>
                  <c:x val="-4.3808177913852109E-2"/>
                  <c:y val="-0.37037037037037107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'15'!$A$2:$D$2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'15'!$A$3:$D$3</c:f>
              <c:numCache>
                <c:formatCode>#,##0.0</c:formatCode>
                <c:ptCount val="4"/>
                <c:pt idx="0">
                  <c:v>2109.1</c:v>
                </c:pt>
                <c:pt idx="1">
                  <c:v>2109.1</c:v>
                </c:pt>
                <c:pt idx="2">
                  <c:v>2109.1</c:v>
                </c:pt>
                <c:pt idx="3">
                  <c:v>2109.1</c:v>
                </c:pt>
              </c:numCache>
            </c:numRef>
          </c:val>
        </c:ser>
        <c:shape val="box"/>
        <c:axId val="81926016"/>
        <c:axId val="81927552"/>
        <c:axId val="0"/>
      </c:bar3DChart>
      <c:catAx>
        <c:axId val="81926016"/>
        <c:scaling>
          <c:orientation val="minMax"/>
        </c:scaling>
        <c:axPos val="b"/>
        <c:tickLblPos val="nextTo"/>
        <c:txPr>
          <a:bodyPr/>
          <a:lstStyle/>
          <a:p>
            <a:pPr>
              <a:defRPr b="0">
                <a:latin typeface="Oswald" charset="-52"/>
              </a:defRPr>
            </a:pPr>
            <a:endParaRPr lang="ru-RU"/>
          </a:p>
        </c:txPr>
        <c:crossAx val="81927552"/>
        <c:crosses val="autoZero"/>
        <c:auto val="1"/>
        <c:lblAlgn val="ctr"/>
        <c:lblOffset val="100"/>
      </c:catAx>
      <c:valAx>
        <c:axId val="81927552"/>
        <c:scaling>
          <c:orientation val="minMax"/>
        </c:scaling>
        <c:delete val="1"/>
        <c:axPos val="l"/>
        <c:numFmt formatCode="#,##0.0" sourceLinked="1"/>
        <c:tickLblPos val="none"/>
        <c:crossAx val="81926016"/>
        <c:crosses val="autoZero"/>
        <c:crossBetween val="between"/>
      </c:valAx>
    </c:plotArea>
    <c:plotVisOnly val="1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0"/>
                  <c:y val="-0.17636929230085546"/>
                </c:manualLayout>
              </c:layout>
              <c:showVal val="1"/>
            </c:dLbl>
            <c:dLbl>
              <c:idx val="1"/>
              <c:layout>
                <c:manualLayout>
                  <c:x val="-1.1999062750374098E-2"/>
                  <c:y val="-0.16755082768581267"/>
                </c:manualLayout>
              </c:layout>
              <c:showVal val="1"/>
            </c:dLbl>
            <c:dLbl>
              <c:idx val="2"/>
              <c:layout>
                <c:manualLayout>
                  <c:x val="-6.3582664791631424E-2"/>
                  <c:y val="-0.26228992574398646"/>
                </c:manualLayout>
              </c:layout>
              <c:showVal val="1"/>
            </c:dLbl>
            <c:dLbl>
              <c:idx val="3"/>
              <c:layout>
                <c:manualLayout>
                  <c:x val="-0.11774916091194552"/>
                  <c:y val="-0.27325304695874625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'18'!$A$2:$D$2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'18'!$A$3:$D$3</c:f>
              <c:numCache>
                <c:formatCode>#,##0.0</c:formatCode>
                <c:ptCount val="4"/>
                <c:pt idx="0">
                  <c:v>80105.600000000006</c:v>
                </c:pt>
                <c:pt idx="1">
                  <c:v>93534.3</c:v>
                </c:pt>
                <c:pt idx="2">
                  <c:v>358909.7</c:v>
                </c:pt>
                <c:pt idx="3">
                  <c:v>758120.2</c:v>
                </c:pt>
              </c:numCache>
            </c:numRef>
          </c:val>
        </c:ser>
        <c:shape val="box"/>
        <c:axId val="82225792"/>
        <c:axId val="82227584"/>
        <c:axId val="0"/>
      </c:bar3DChart>
      <c:catAx>
        <c:axId val="82225792"/>
        <c:scaling>
          <c:orientation val="minMax"/>
        </c:scaling>
        <c:axPos val="b"/>
        <c:tickLblPos val="nextTo"/>
        <c:txPr>
          <a:bodyPr/>
          <a:lstStyle/>
          <a:p>
            <a:pPr>
              <a:defRPr b="0">
                <a:latin typeface="Oswald" charset="-52"/>
              </a:defRPr>
            </a:pPr>
            <a:endParaRPr lang="ru-RU"/>
          </a:p>
        </c:txPr>
        <c:crossAx val="82227584"/>
        <c:crosses val="autoZero"/>
        <c:auto val="1"/>
        <c:lblAlgn val="ctr"/>
        <c:lblOffset val="100"/>
      </c:catAx>
      <c:valAx>
        <c:axId val="82227584"/>
        <c:scaling>
          <c:orientation val="minMax"/>
        </c:scaling>
        <c:delete val="1"/>
        <c:axPos val="l"/>
        <c:numFmt formatCode="#,##0.0" sourceLinked="1"/>
        <c:tickLblPos val="none"/>
        <c:crossAx val="82225792"/>
        <c:crosses val="autoZero"/>
        <c:crossBetween val="between"/>
      </c:valAx>
    </c:plotArea>
    <c:plotVisOnly val="1"/>
  </c:chart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3.5951112149069792E-2"/>
                  <c:y val="-0.22824261356581294"/>
                </c:manualLayout>
              </c:layout>
              <c:showVal val="1"/>
            </c:dLbl>
            <c:dLbl>
              <c:idx val="1"/>
              <c:layout>
                <c:manualLayout>
                  <c:x val="-2.9210278621119207E-2"/>
                  <c:y val="-0.22824261356581294"/>
                </c:manualLayout>
              </c:layout>
              <c:showVal val="1"/>
            </c:dLbl>
            <c:dLbl>
              <c:idx val="2"/>
              <c:layout>
                <c:manualLayout>
                  <c:x val="-2.6427104807284795E-3"/>
                  <c:y val="-0.42253175573084484"/>
                </c:manualLayout>
              </c:layout>
              <c:showVal val="1"/>
            </c:dLbl>
            <c:dLbl>
              <c:idx val="3"/>
              <c:layout>
                <c:manualLayout>
                  <c:x val="-2.5665872516222486E-4"/>
                  <c:y val="-0.42253175573084484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'21'!$A$2:$D$2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'21'!$A$3:$D$3</c:f>
              <c:numCache>
                <c:formatCode>#,##0.0</c:formatCode>
                <c:ptCount val="4"/>
                <c:pt idx="0">
                  <c:v>235.2</c:v>
                </c:pt>
                <c:pt idx="1">
                  <c:v>235.2</c:v>
                </c:pt>
                <c:pt idx="2">
                  <c:v>245</c:v>
                </c:pt>
                <c:pt idx="3">
                  <c:v>245</c:v>
                </c:pt>
              </c:numCache>
            </c:numRef>
          </c:val>
        </c:ser>
        <c:shape val="box"/>
        <c:axId val="82312192"/>
        <c:axId val="82121472"/>
        <c:axId val="0"/>
      </c:bar3DChart>
      <c:catAx>
        <c:axId val="82312192"/>
        <c:scaling>
          <c:orientation val="minMax"/>
        </c:scaling>
        <c:axPos val="b"/>
        <c:tickLblPos val="nextTo"/>
        <c:txPr>
          <a:bodyPr/>
          <a:lstStyle/>
          <a:p>
            <a:pPr>
              <a:defRPr b="0">
                <a:latin typeface="Oswald" charset="-52"/>
              </a:defRPr>
            </a:pPr>
            <a:endParaRPr lang="ru-RU"/>
          </a:p>
        </c:txPr>
        <c:crossAx val="82121472"/>
        <c:crosses val="autoZero"/>
        <c:auto val="1"/>
        <c:lblAlgn val="ctr"/>
        <c:lblOffset val="100"/>
      </c:catAx>
      <c:valAx>
        <c:axId val="82121472"/>
        <c:scaling>
          <c:orientation val="minMax"/>
        </c:scaling>
        <c:delete val="1"/>
        <c:axPos val="l"/>
        <c:numFmt formatCode="#,##0.0" sourceLinked="1"/>
        <c:tickLblPos val="none"/>
        <c:crossAx val="82312192"/>
        <c:crosses val="autoZero"/>
        <c:crossBetween val="between"/>
      </c:valAx>
    </c:plotArea>
    <c:plotVisOnly val="1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0.12582889252174406"/>
                  <c:y val="-0.31018518518518551"/>
                </c:manualLayout>
              </c:layout>
              <c:showVal val="1"/>
            </c:dLbl>
            <c:dLbl>
              <c:idx val="1"/>
              <c:layout>
                <c:manualLayout>
                  <c:x val="6.7408335279505798E-3"/>
                  <c:y val="-0.18518518518518534"/>
                </c:manualLayout>
              </c:layout>
              <c:showVal val="1"/>
            </c:dLbl>
            <c:dLbl>
              <c:idx val="2"/>
              <c:layout>
                <c:manualLayout>
                  <c:x val="8.987778037267441E-3"/>
                  <c:y val="-0.18518518518518534"/>
                </c:manualLayout>
              </c:layout>
              <c:showVal val="1"/>
            </c:dLbl>
            <c:dLbl>
              <c:idx val="3"/>
              <c:layout>
                <c:manualLayout>
                  <c:x val="1.1234722546584291E-2"/>
                  <c:y val="-0.16203703703703723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'22'!$A$2:$D$2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'22'!$A$3:$D$3</c:f>
              <c:numCache>
                <c:formatCode>#,##0.0</c:formatCode>
                <c:ptCount val="4"/>
                <c:pt idx="0">
                  <c:v>12215.6</c:v>
                </c:pt>
                <c:pt idx="1">
                  <c:v>2493.4</c:v>
                </c:pt>
                <c:pt idx="2">
                  <c:v>2494.4</c:v>
                </c:pt>
                <c:pt idx="3">
                  <c:v>2493.4</c:v>
                </c:pt>
              </c:numCache>
            </c:numRef>
          </c:val>
        </c:ser>
        <c:shape val="box"/>
        <c:axId val="82697600"/>
        <c:axId val="82699392"/>
        <c:axId val="0"/>
      </c:bar3DChart>
      <c:catAx>
        <c:axId val="82697600"/>
        <c:scaling>
          <c:orientation val="minMax"/>
        </c:scaling>
        <c:axPos val="b"/>
        <c:tickLblPos val="nextTo"/>
        <c:txPr>
          <a:bodyPr/>
          <a:lstStyle/>
          <a:p>
            <a:pPr>
              <a:defRPr b="0">
                <a:latin typeface="Oswald" charset="-52"/>
              </a:defRPr>
            </a:pPr>
            <a:endParaRPr lang="ru-RU"/>
          </a:p>
        </c:txPr>
        <c:crossAx val="82699392"/>
        <c:crosses val="autoZero"/>
        <c:auto val="1"/>
        <c:lblAlgn val="ctr"/>
        <c:lblOffset val="100"/>
      </c:catAx>
      <c:valAx>
        <c:axId val="82699392"/>
        <c:scaling>
          <c:orientation val="minMax"/>
        </c:scaling>
        <c:delete val="1"/>
        <c:axPos val="l"/>
        <c:numFmt formatCode="#,##0.0" sourceLinked="1"/>
        <c:tickLblPos val="none"/>
        <c:crossAx val="82697600"/>
        <c:crosses val="autoZero"/>
        <c:crossBetween val="between"/>
      </c:valAx>
    </c:plotArea>
    <c:plotVisOnly val="1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9.463718123460535E-2"/>
                  <c:y val="-0.336203963448506"/>
                </c:manualLayout>
              </c:layout>
              <c:showVal val="1"/>
            </c:dLbl>
            <c:dLbl>
              <c:idx val="1"/>
              <c:layout>
                <c:manualLayout>
                  <c:x val="-1.9357605252532932E-2"/>
                  <c:y val="-0.32518088267970291"/>
                </c:manualLayout>
              </c:layout>
              <c:showVal val="1"/>
            </c:dLbl>
            <c:dLbl>
              <c:idx val="2"/>
              <c:layout>
                <c:manualLayout>
                  <c:x val="-1.7206760224473705E-2"/>
                  <c:y val="-0.32518088267970291"/>
                </c:manualLayout>
              </c:layout>
              <c:showVal val="1"/>
            </c:dLbl>
            <c:dLbl>
              <c:idx val="3"/>
              <c:layout>
                <c:manualLayout>
                  <c:x val="8.6033801122368525E-3"/>
                  <c:y val="-0.32518088267970291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'23'!$A$2:$D$2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'23'!$A$3:$D$3</c:f>
              <c:numCache>
                <c:formatCode>#,##0.0</c:formatCode>
                <c:ptCount val="4"/>
                <c:pt idx="0">
                  <c:v>46292.3</c:v>
                </c:pt>
                <c:pt idx="1">
                  <c:v>33616.199999999997</c:v>
                </c:pt>
                <c:pt idx="2">
                  <c:v>33477.199999999997</c:v>
                </c:pt>
                <c:pt idx="3">
                  <c:v>33528.199999999997</c:v>
                </c:pt>
              </c:numCache>
            </c:numRef>
          </c:val>
        </c:ser>
        <c:shape val="box"/>
        <c:axId val="82804736"/>
        <c:axId val="82806272"/>
        <c:axId val="0"/>
      </c:bar3DChart>
      <c:catAx>
        <c:axId val="82804736"/>
        <c:scaling>
          <c:orientation val="minMax"/>
        </c:scaling>
        <c:axPos val="b"/>
        <c:tickLblPos val="nextTo"/>
        <c:txPr>
          <a:bodyPr/>
          <a:lstStyle/>
          <a:p>
            <a:pPr>
              <a:defRPr b="0">
                <a:latin typeface="Oswald" charset="-52"/>
              </a:defRPr>
            </a:pPr>
            <a:endParaRPr lang="ru-RU"/>
          </a:p>
        </c:txPr>
        <c:crossAx val="82806272"/>
        <c:crosses val="autoZero"/>
        <c:auto val="1"/>
        <c:lblAlgn val="ctr"/>
        <c:lblOffset val="100"/>
      </c:catAx>
      <c:valAx>
        <c:axId val="82806272"/>
        <c:scaling>
          <c:orientation val="minMax"/>
        </c:scaling>
        <c:delete val="1"/>
        <c:axPos val="l"/>
        <c:numFmt formatCode="#,##0.0" sourceLinked="1"/>
        <c:tickLblPos val="none"/>
        <c:crossAx val="82804736"/>
        <c:crosses val="autoZero"/>
        <c:crossBetween val="between"/>
      </c:valAx>
    </c:plotArea>
    <c:plotVisOnly val="1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6.331205364646092E-2"/>
                  <c:y val="-0.27314814814814814"/>
                </c:manualLayout>
              </c:layout>
              <c:showVal val="1"/>
            </c:dLbl>
            <c:dLbl>
              <c:idx val="1"/>
              <c:layout>
                <c:manualLayout>
                  <c:x val="-9.7229225242779327E-2"/>
                  <c:y val="-0.27777777777777807"/>
                </c:manualLayout>
              </c:layout>
              <c:showVal val="1"/>
            </c:dLbl>
            <c:dLbl>
              <c:idx val="2"/>
              <c:layout>
                <c:manualLayout>
                  <c:x val="-4.5222895461757761E-3"/>
                  <c:y val="-0.27777777777777812"/>
                </c:manualLayout>
              </c:layout>
              <c:showVal val="1"/>
            </c:dLbl>
            <c:dLbl>
              <c:idx val="3"/>
              <c:layout>
                <c:manualLayout>
                  <c:x val="-1.3566868638527284E-2"/>
                  <c:y val="-0.2916666666666670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'24'!$A$2:$D$2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'24'!$A$3:$D$3</c:f>
              <c:numCache>
                <c:formatCode>#,##0.0</c:formatCode>
                <c:ptCount val="4"/>
                <c:pt idx="0">
                  <c:v>19865.7</c:v>
                </c:pt>
                <c:pt idx="1">
                  <c:v>21095.200000000001</c:v>
                </c:pt>
                <c:pt idx="2">
                  <c:v>19298.8</c:v>
                </c:pt>
                <c:pt idx="3">
                  <c:v>19947</c:v>
                </c:pt>
              </c:numCache>
            </c:numRef>
          </c:val>
        </c:ser>
        <c:shape val="box"/>
        <c:axId val="82973056"/>
        <c:axId val="82974592"/>
        <c:axId val="0"/>
      </c:bar3DChart>
      <c:catAx>
        <c:axId val="82973056"/>
        <c:scaling>
          <c:orientation val="minMax"/>
        </c:scaling>
        <c:axPos val="b"/>
        <c:tickLblPos val="nextTo"/>
        <c:txPr>
          <a:bodyPr/>
          <a:lstStyle/>
          <a:p>
            <a:pPr>
              <a:defRPr b="0">
                <a:latin typeface="Oswald" charset="-52"/>
              </a:defRPr>
            </a:pPr>
            <a:endParaRPr lang="ru-RU"/>
          </a:p>
        </c:txPr>
        <c:crossAx val="82974592"/>
        <c:crosses val="autoZero"/>
        <c:auto val="1"/>
        <c:lblAlgn val="ctr"/>
        <c:lblOffset val="100"/>
      </c:catAx>
      <c:valAx>
        <c:axId val="82974592"/>
        <c:scaling>
          <c:orientation val="minMax"/>
        </c:scaling>
        <c:delete val="1"/>
        <c:axPos val="l"/>
        <c:numFmt formatCode="#,##0.0" sourceLinked="1"/>
        <c:tickLblPos val="none"/>
        <c:crossAx val="82973056"/>
        <c:crosses val="autoZero"/>
        <c:crossBetween val="between"/>
      </c:valAx>
    </c:plotArea>
    <c:plotVisOnly val="1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0.1329565710070969"/>
                  <c:y val="-0.30763406686579736"/>
                </c:manualLayout>
              </c:layout>
              <c:showVal val="1"/>
            </c:dLbl>
            <c:dLbl>
              <c:idx val="1"/>
              <c:layout>
                <c:manualLayout>
                  <c:x val="-2.5000000000000001E-2"/>
                  <c:y val="-0.26388888888888939"/>
                </c:manualLayout>
              </c:layout>
              <c:showVal val="1"/>
            </c:dLbl>
            <c:dLbl>
              <c:idx val="2"/>
              <c:layout>
                <c:manualLayout>
                  <c:x val="-5.5555555555555558E-3"/>
                  <c:y val="-0.17129629629629659"/>
                </c:manualLayout>
              </c:layout>
              <c:showVal val="1"/>
            </c:dLbl>
            <c:dLbl>
              <c:idx val="3"/>
              <c:layout>
                <c:manualLayout>
                  <c:x val="-2.7777777777777848E-3"/>
                  <c:y val="-0.1435185185185185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'25'!$A$2:$D$2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'25'!$A$3:$D$3</c:f>
              <c:numCache>
                <c:formatCode>#,##0.0</c:formatCode>
                <c:ptCount val="4"/>
                <c:pt idx="0">
                  <c:v>19530.09999999998</c:v>
                </c:pt>
                <c:pt idx="1">
                  <c:v>8559.7000000000007</c:v>
                </c:pt>
                <c:pt idx="2">
                  <c:v>3199.4</c:v>
                </c:pt>
                <c:pt idx="3">
                  <c:v>3199.4</c:v>
                </c:pt>
              </c:numCache>
            </c:numRef>
          </c:val>
        </c:ser>
        <c:shape val="box"/>
        <c:axId val="83071744"/>
        <c:axId val="83073280"/>
        <c:axId val="0"/>
      </c:bar3DChart>
      <c:catAx>
        <c:axId val="83071744"/>
        <c:scaling>
          <c:orientation val="minMax"/>
        </c:scaling>
        <c:axPos val="b"/>
        <c:tickLblPos val="nextTo"/>
        <c:txPr>
          <a:bodyPr/>
          <a:lstStyle/>
          <a:p>
            <a:pPr>
              <a:defRPr b="0">
                <a:latin typeface="Oswald" charset="-52"/>
              </a:defRPr>
            </a:pPr>
            <a:endParaRPr lang="ru-RU"/>
          </a:p>
        </c:txPr>
        <c:crossAx val="83073280"/>
        <c:crosses val="autoZero"/>
        <c:auto val="1"/>
        <c:lblAlgn val="ctr"/>
        <c:lblOffset val="100"/>
      </c:catAx>
      <c:valAx>
        <c:axId val="83073280"/>
        <c:scaling>
          <c:orientation val="minMax"/>
        </c:scaling>
        <c:delete val="1"/>
        <c:axPos val="l"/>
        <c:numFmt formatCode="#,##0.0" sourceLinked="1"/>
        <c:tickLblPos val="none"/>
        <c:crossAx val="83071744"/>
        <c:crosses val="autoZero"/>
        <c:crossBetween val="between"/>
      </c:valAx>
    </c:plotArea>
    <c:plotVisOnly val="1"/>
  </c:chart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2.8309875291634271E-2"/>
                  <c:y val="-0.34309868052823206"/>
                </c:manualLayout>
              </c:layout>
              <c:showVal val="1"/>
            </c:dLbl>
            <c:dLbl>
              <c:idx val="1"/>
              <c:layout>
                <c:manualLayout>
                  <c:x val="-8.8761659264186901E-2"/>
                  <c:y val="-0.34749738156064558"/>
                </c:manualLayout>
              </c:layout>
              <c:showVal val="1"/>
            </c:dLbl>
            <c:dLbl>
              <c:idx val="2"/>
              <c:layout>
                <c:manualLayout>
                  <c:x val="-1.3655639886797971E-2"/>
                  <c:y val="-0.3343012784634059"/>
                </c:manualLayout>
              </c:layout>
              <c:showVal val="1"/>
            </c:dLbl>
            <c:dLbl>
              <c:idx val="3"/>
              <c:layout>
                <c:manualLayout>
                  <c:x val="-1.1379699905664974E-2"/>
                  <c:y val="-0.33430127846340596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'26'!$A$2:$D$2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'26'!$A$3:$D$3</c:f>
              <c:numCache>
                <c:formatCode>#,##0.0</c:formatCode>
                <c:ptCount val="4"/>
                <c:pt idx="0">
                  <c:v>81569.2</c:v>
                </c:pt>
                <c:pt idx="1">
                  <c:v>103919</c:v>
                </c:pt>
                <c:pt idx="2">
                  <c:v>75347.899999999994</c:v>
                </c:pt>
                <c:pt idx="3">
                  <c:v>76061.7</c:v>
                </c:pt>
              </c:numCache>
            </c:numRef>
          </c:val>
        </c:ser>
        <c:shape val="box"/>
        <c:axId val="83191296"/>
        <c:axId val="83192832"/>
        <c:axId val="0"/>
      </c:bar3DChart>
      <c:catAx>
        <c:axId val="83191296"/>
        <c:scaling>
          <c:orientation val="minMax"/>
        </c:scaling>
        <c:axPos val="b"/>
        <c:tickLblPos val="nextTo"/>
        <c:txPr>
          <a:bodyPr/>
          <a:lstStyle/>
          <a:p>
            <a:pPr>
              <a:defRPr b="0">
                <a:latin typeface="Oswald" charset="-52"/>
              </a:defRPr>
            </a:pPr>
            <a:endParaRPr lang="ru-RU"/>
          </a:p>
        </c:txPr>
        <c:crossAx val="83192832"/>
        <c:crosses val="autoZero"/>
        <c:auto val="1"/>
        <c:lblAlgn val="ctr"/>
        <c:lblOffset val="100"/>
      </c:catAx>
      <c:valAx>
        <c:axId val="83192832"/>
        <c:scaling>
          <c:orientation val="minMax"/>
        </c:scaling>
        <c:delete val="1"/>
        <c:axPos val="l"/>
        <c:numFmt formatCode="#,##0.0" sourceLinked="1"/>
        <c:tickLblPos val="none"/>
        <c:crossAx val="83191296"/>
        <c:crosses val="autoZero"/>
        <c:crossBetween val="between"/>
      </c:valAx>
    </c:plotArea>
    <c:plotVisOnly val="1"/>
  </c:chart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2.8355850756385713E-2"/>
                  <c:y val="-0.24074074074074087"/>
                </c:manualLayout>
              </c:layout>
              <c:showVal val="1"/>
            </c:dLbl>
            <c:dLbl>
              <c:idx val="1"/>
              <c:layout>
                <c:manualLayout>
                  <c:x val="-0.10765398361221058"/>
                  <c:y val="-0.19444444444444475"/>
                </c:manualLayout>
              </c:layout>
              <c:showVal val="1"/>
            </c:dLbl>
            <c:dLbl>
              <c:idx val="2"/>
              <c:layout>
                <c:manualLayout>
                  <c:x val="-9.1620411584860152E-3"/>
                  <c:y val="-0.32407407407407468"/>
                </c:manualLayout>
              </c:layout>
              <c:showVal val="1"/>
            </c:dLbl>
            <c:dLbl>
              <c:idx val="3"/>
              <c:layout>
                <c:manualLayout>
                  <c:x val="-2.2905102896215879E-3"/>
                  <c:y val="-0.3148148148148156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'28'!$A$2:$D$2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'28'!$A$3:$D$3</c:f>
              <c:numCache>
                <c:formatCode>#,##0.0</c:formatCode>
                <c:ptCount val="4"/>
                <c:pt idx="0">
                  <c:v>33632.1</c:v>
                </c:pt>
                <c:pt idx="1">
                  <c:v>38753.300000000003</c:v>
                </c:pt>
                <c:pt idx="2">
                  <c:v>34122.5</c:v>
                </c:pt>
                <c:pt idx="3">
                  <c:v>34288.1</c:v>
                </c:pt>
              </c:numCache>
            </c:numRef>
          </c:val>
        </c:ser>
        <c:shape val="box"/>
        <c:axId val="83294464"/>
        <c:axId val="83107840"/>
        <c:axId val="0"/>
      </c:bar3DChart>
      <c:catAx>
        <c:axId val="83294464"/>
        <c:scaling>
          <c:orientation val="minMax"/>
        </c:scaling>
        <c:axPos val="b"/>
        <c:tickLblPos val="nextTo"/>
        <c:txPr>
          <a:bodyPr/>
          <a:lstStyle/>
          <a:p>
            <a:pPr>
              <a:defRPr b="0">
                <a:latin typeface="Oswald" charset="-52"/>
              </a:defRPr>
            </a:pPr>
            <a:endParaRPr lang="ru-RU"/>
          </a:p>
        </c:txPr>
        <c:crossAx val="83107840"/>
        <c:crosses val="autoZero"/>
        <c:auto val="1"/>
        <c:lblAlgn val="ctr"/>
        <c:lblOffset val="100"/>
      </c:catAx>
      <c:valAx>
        <c:axId val="83107840"/>
        <c:scaling>
          <c:orientation val="minMax"/>
        </c:scaling>
        <c:delete val="1"/>
        <c:axPos val="l"/>
        <c:numFmt formatCode="#,##0.0" sourceLinked="1"/>
        <c:tickLblPos val="none"/>
        <c:crossAx val="83294464"/>
        <c:crosses val="autoZero"/>
        <c:crossBetween val="between"/>
      </c:valAx>
    </c:plotArea>
    <c:plotVisOnly val="1"/>
  </c:chart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6.0336863155555844E-2"/>
                  <c:y val="-0.2166822733981939"/>
                </c:manualLayout>
              </c:layout>
              <c:showVal val="1"/>
            </c:dLbl>
            <c:dLbl>
              <c:idx val="1"/>
              <c:layout>
                <c:manualLayout>
                  <c:x val="-0.1113911319794877"/>
                  <c:y val="-0.21164315076102677"/>
                </c:manualLayout>
              </c:layout>
              <c:showVal val="1"/>
            </c:dLbl>
            <c:dLbl>
              <c:idx val="2"/>
              <c:layout>
                <c:manualLayout>
                  <c:x val="-4.6412971658119943E-3"/>
                  <c:y val="-0.32754297141587502"/>
                </c:manualLayout>
              </c:layout>
              <c:showVal val="1"/>
            </c:dLbl>
            <c:dLbl>
              <c:idx val="3"/>
              <c:layout>
                <c:manualLayout>
                  <c:x val="6.9619457487179823E-3"/>
                  <c:y val="-0.3275429714158750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'29'!$A$2:$D$2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'29'!$A$3:$D$3</c:f>
              <c:numCache>
                <c:formatCode>#,##0.0</c:formatCode>
                <c:ptCount val="4"/>
                <c:pt idx="0">
                  <c:v>470420.1</c:v>
                </c:pt>
                <c:pt idx="1">
                  <c:v>529673</c:v>
                </c:pt>
                <c:pt idx="2">
                  <c:v>497004.1</c:v>
                </c:pt>
                <c:pt idx="3">
                  <c:v>496741.4</c:v>
                </c:pt>
              </c:numCache>
            </c:numRef>
          </c:val>
        </c:ser>
        <c:shape val="box"/>
        <c:axId val="83520128"/>
        <c:axId val="83542400"/>
        <c:axId val="0"/>
      </c:bar3DChart>
      <c:catAx>
        <c:axId val="83520128"/>
        <c:scaling>
          <c:orientation val="minMax"/>
        </c:scaling>
        <c:axPos val="b"/>
        <c:tickLblPos val="nextTo"/>
        <c:txPr>
          <a:bodyPr/>
          <a:lstStyle/>
          <a:p>
            <a:pPr>
              <a:defRPr b="0">
                <a:latin typeface="Oswald" charset="-52"/>
              </a:defRPr>
            </a:pPr>
            <a:endParaRPr lang="ru-RU"/>
          </a:p>
        </c:txPr>
        <c:crossAx val="83542400"/>
        <c:crosses val="autoZero"/>
        <c:auto val="1"/>
        <c:lblAlgn val="ctr"/>
        <c:lblOffset val="100"/>
      </c:catAx>
      <c:valAx>
        <c:axId val="83542400"/>
        <c:scaling>
          <c:orientation val="minMax"/>
        </c:scaling>
        <c:delete val="1"/>
        <c:axPos val="l"/>
        <c:numFmt formatCode="#,##0.0" sourceLinked="1"/>
        <c:tickLblPos val="none"/>
        <c:crossAx val="83520128"/>
        <c:crosses val="autoZero"/>
        <c:crossBetween val="between"/>
      </c:valAx>
    </c:plotArea>
    <c:plotVisOnly val="1"/>
  </c:chart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4.2709513757730695E-2"/>
                  <c:y val="-0.30145862417180314"/>
                </c:manualLayout>
              </c:layout>
              <c:showVal val="1"/>
            </c:dLbl>
            <c:dLbl>
              <c:idx val="1"/>
              <c:layout>
                <c:manualLayout>
                  <c:x val="-9.4223789949264891E-2"/>
                  <c:y val="-0.32740437066751754"/>
                </c:manualLayout>
              </c:layout>
              <c:showVal val="1"/>
            </c:dLbl>
            <c:dLbl>
              <c:idx val="2"/>
              <c:layout>
                <c:manualLayout>
                  <c:x val="-3.7169018257230679E-2"/>
                  <c:y val="-0.35404966515047293"/>
                </c:manualLayout>
              </c:layout>
              <c:showVal val="1"/>
            </c:dLbl>
            <c:dLbl>
              <c:idx val="3"/>
              <c:layout>
                <c:manualLayout>
                  <c:x val="-5.5555493834018525E-2"/>
                  <c:y val="-0.35404966515047293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'35'!$A$2:$D$2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'35'!$A$3:$D$3</c:f>
              <c:numCache>
                <c:formatCode>#,##0.0</c:formatCode>
                <c:ptCount val="4"/>
                <c:pt idx="0">
                  <c:v>445844.7</c:v>
                </c:pt>
                <c:pt idx="1">
                  <c:v>658273</c:v>
                </c:pt>
                <c:pt idx="2">
                  <c:v>603173.30000000005</c:v>
                </c:pt>
                <c:pt idx="3">
                  <c:v>604770.1</c:v>
                </c:pt>
              </c:numCache>
            </c:numRef>
          </c:val>
        </c:ser>
        <c:shape val="box"/>
        <c:axId val="83639296"/>
        <c:axId val="83641088"/>
        <c:axId val="0"/>
      </c:bar3DChart>
      <c:catAx>
        <c:axId val="83639296"/>
        <c:scaling>
          <c:orientation val="minMax"/>
        </c:scaling>
        <c:axPos val="b"/>
        <c:tickLblPos val="nextTo"/>
        <c:txPr>
          <a:bodyPr/>
          <a:lstStyle/>
          <a:p>
            <a:pPr>
              <a:defRPr b="0">
                <a:latin typeface="Oswald" charset="-52"/>
              </a:defRPr>
            </a:pPr>
            <a:endParaRPr lang="ru-RU"/>
          </a:p>
        </c:txPr>
        <c:crossAx val="83641088"/>
        <c:crosses val="autoZero"/>
        <c:auto val="1"/>
        <c:lblAlgn val="ctr"/>
        <c:lblOffset val="100"/>
      </c:catAx>
      <c:valAx>
        <c:axId val="83641088"/>
        <c:scaling>
          <c:orientation val="minMax"/>
        </c:scaling>
        <c:delete val="1"/>
        <c:axPos val="l"/>
        <c:numFmt formatCode="#,##0.0" sourceLinked="1"/>
        <c:tickLblPos val="none"/>
        <c:crossAx val="83639296"/>
        <c:crosses val="autoZero"/>
        <c:crossBetween val="between"/>
      </c:valAx>
    </c:plotArea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634CB0-1ADF-4F5C-A8F7-F577A6810826}" type="doc">
      <dgm:prSet loTypeId="urn:microsoft.com/office/officeart/2005/8/layout/vProcess5" loCatId="process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7628B418-D1C1-4583-8FA4-C45B408A4957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Ежегодное послание Президента Российской Федерации  Федеральному Собранию Российской Федерации  </a:t>
          </a:r>
        </a:p>
      </dgm:t>
    </dgm:pt>
    <dgm:pt modelId="{DC2AC831-5A95-43BC-B20B-A560799CA2DD}" type="parTrans" cxnId="{217063A7-8F58-4054-B3E6-8B8E16AD04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7BA085A-FD5F-4A0B-BE04-984057E5095F}" type="sibTrans" cxnId="{217063A7-8F58-4054-B3E6-8B8E16AD04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9C226B9-9CF2-415E-B274-EBFF9B5E48FA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налоговой, бюджетной и долговой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политики ХМАО-Югры</a:t>
          </a:r>
        </a:p>
      </dgm:t>
    </dgm:pt>
    <dgm:pt modelId="{F58302B8-927B-49A1-9CD1-78D2C95BE071}" type="parTrans" cxnId="{A605CC22-75C0-498C-B8BD-BC3B6518DF6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CD3185B-F047-4954-8196-3659845904EB}" type="sibTrans" cxnId="{A605CC22-75C0-498C-B8BD-BC3B6518DF6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CD35C2E-8DA9-4509-AFF8-DE39E8479C2D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бюджетной политики и основные направления налоговой политики городского округа Урай ХМАО-Югры на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2025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 и на плановый период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2026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и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2027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годов</a:t>
          </a:r>
        </a:p>
      </dgm:t>
    </dgm:pt>
    <dgm:pt modelId="{B7BDB1F0-3110-403F-AF08-54A2CFF63476}" type="parTrans" cxnId="{042E9038-CC2D-4450-9D65-A2FCE00B2C9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6AD44EA-3EE9-400C-AEE1-4E7FCB4604B2}" type="sibTrans" cxnId="{042E9038-CC2D-4450-9D65-A2FCE00B2C9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FE061B4-24D2-4768-9D86-39CDE854AD8C}">
      <dgm:prSet custT="1"/>
      <dgm:spPr>
        <a:noFill/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Прогноз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социально-экономического развития  городского округа Урай Ханты-Мансийского автономного округа - </a:t>
          </a:r>
          <a:r>
            <a:rPr lang="ru-RU" sz="1400" b="0" kern="1200" dirty="0" err="1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Югры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 на 2025 год и плановый период 2026 и 2027 годов</a:t>
          </a:r>
          <a:endParaRPr lang="ru-RU" sz="1400" b="0" kern="1200" baseline="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gm:t>
    </dgm:pt>
    <dgm:pt modelId="{5D032EF5-44D8-4C26-8231-BA2EC7E9CEC2}" type="parTrans" cxnId="{7353E59D-DD15-4780-BC89-D2863A5CD1E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9EE1C79-8B1A-47BD-B6A9-E9378AB99AC1}" type="sibTrans" cxnId="{7353E59D-DD15-4780-BC89-D2863A5CD1E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4009E77-2E12-48BF-8310-48D30E152897}">
      <dgm:prSet custT="1"/>
      <dgm:spPr/>
      <dgm:t>
        <a:bodyPr/>
        <a:lstStyle/>
        <a:p>
          <a:endParaRPr lang="ru-RU" dirty="0"/>
        </a:p>
      </dgm:t>
    </dgm:pt>
    <dgm:pt modelId="{FBAE4F2E-239D-4F3A-8F6E-AEB362FCA70E}" type="parTrans" cxnId="{1F061976-9DC3-4EAB-AFBB-45A2F1EB4B3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E4DB9A0-D972-4F03-A469-82064ACACA6C}" type="sibTrans" cxnId="{1F061976-9DC3-4EAB-AFBB-45A2F1EB4B3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03C8D23-383A-46C7-ABDC-B7E38AA76F7A}">
      <dgm:prSet/>
      <dgm:spPr/>
      <dgm:t>
        <a:bodyPr/>
        <a:lstStyle/>
        <a:p>
          <a:endParaRPr lang="ru-RU" dirty="0"/>
        </a:p>
      </dgm:t>
    </dgm:pt>
    <dgm:pt modelId="{8C62807B-9544-4655-AEFD-F5AAA5B786DD}" type="parTrans" cxnId="{6EC9F813-12E1-4A77-9CCE-D94A79520CB9}">
      <dgm:prSet/>
      <dgm:spPr/>
      <dgm:t>
        <a:bodyPr/>
        <a:lstStyle/>
        <a:p>
          <a:endParaRPr lang="ru-RU"/>
        </a:p>
      </dgm:t>
    </dgm:pt>
    <dgm:pt modelId="{D6715637-7BBB-4BDF-AB25-9D5D7A728B1B}" type="sibTrans" cxnId="{6EC9F813-12E1-4A77-9CCE-D94A79520CB9}">
      <dgm:prSet/>
      <dgm:spPr/>
      <dgm:t>
        <a:bodyPr/>
        <a:lstStyle/>
        <a:p>
          <a:endParaRPr lang="ru-RU"/>
        </a:p>
      </dgm:t>
    </dgm:pt>
    <dgm:pt modelId="{74F026A6-02EB-47CD-AA38-90FC69DB759F}">
      <dgm:prSet custScaleX="112272" custScaleY="86324" custLinFactY="28611" custLinFactNeighborX="4204" custLinFactNeighborY="100000"/>
      <dgm:spPr/>
      <dgm:t>
        <a:bodyPr/>
        <a:lstStyle/>
        <a:p>
          <a:endParaRPr lang="ru-RU" dirty="0"/>
        </a:p>
      </dgm:t>
    </dgm:pt>
    <dgm:pt modelId="{1F238F7B-31DD-4253-BC7A-2881DF6E0C8D}" type="parTrans" cxnId="{EF3FDCB1-43E7-47BB-A0BE-4EB9FDA1DB58}">
      <dgm:prSet/>
      <dgm:spPr/>
      <dgm:t>
        <a:bodyPr/>
        <a:lstStyle/>
        <a:p>
          <a:endParaRPr lang="ru-RU"/>
        </a:p>
      </dgm:t>
    </dgm:pt>
    <dgm:pt modelId="{E0811E3F-4E3D-4206-A0E2-CCFA8DF81DC7}" type="sibTrans" cxnId="{EF3FDCB1-43E7-47BB-A0BE-4EB9FDA1DB58}">
      <dgm:prSet custLinFactNeighborX="-97891" custLinFactNeighborY="19413"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BC73C35-FB82-4C88-9B0F-F6BC7463412A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Реализация национальных целей развития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Российской Федерации на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период до 2030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года и на перспективу до 2036 года, 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определенных Указом Президента №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309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от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07.05.2024</a:t>
          </a:r>
          <a:endParaRPr lang="ru-RU" sz="1400" b="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gm:t>
    </dgm:pt>
    <dgm:pt modelId="{A3B599F3-DA40-4F16-93BC-697D0E6D5536}" type="parTrans" cxnId="{BCA693CC-C70B-4482-964F-977CDE6C85D7}">
      <dgm:prSet/>
      <dgm:spPr/>
      <dgm:t>
        <a:bodyPr/>
        <a:lstStyle/>
        <a:p>
          <a:endParaRPr lang="ru-RU"/>
        </a:p>
      </dgm:t>
    </dgm:pt>
    <dgm:pt modelId="{3BB11A63-07AD-458F-8570-09B0549040BA}" type="sibTrans" cxnId="{BCA693CC-C70B-4482-964F-977CDE6C85D7}">
      <dgm:prSet/>
      <dgm:spPr/>
      <dgm:t>
        <a:bodyPr/>
        <a:lstStyle/>
        <a:p>
          <a:endParaRPr lang="ru-RU"/>
        </a:p>
      </dgm:t>
    </dgm:pt>
    <dgm:pt modelId="{A5830318-8991-40C1-8A16-32B8EB8F20BB}">
      <dgm:prSet custT="1"/>
      <dgm:spPr/>
      <dgm:t>
        <a:bodyPr/>
        <a:lstStyle/>
        <a:p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1FDBA092-19FF-4D42-990D-986892B58D36}" type="parTrans" cxnId="{3FD89594-1AF9-48AC-A8FD-F30AE590C28F}">
      <dgm:prSet/>
      <dgm:spPr/>
      <dgm:t>
        <a:bodyPr/>
        <a:lstStyle/>
        <a:p>
          <a:endParaRPr lang="ru-RU"/>
        </a:p>
      </dgm:t>
    </dgm:pt>
    <dgm:pt modelId="{6D41B382-8C5C-4398-B205-4959E5B8EABC}" type="sibTrans" cxnId="{3FD89594-1AF9-48AC-A8FD-F30AE590C28F}">
      <dgm:prSet/>
      <dgm:spPr/>
      <dgm:t>
        <a:bodyPr/>
        <a:lstStyle/>
        <a:p>
          <a:endParaRPr lang="ru-RU"/>
        </a:p>
      </dgm:t>
    </dgm:pt>
    <dgm:pt modelId="{1B0987FB-5997-42CE-8251-C07DB01E1496}" type="pres">
      <dgm:prSet presAssocID="{46634CB0-1ADF-4F5C-A8F7-F577A681082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CFA80A-AC76-4127-8937-C462E488B873}" type="pres">
      <dgm:prSet presAssocID="{46634CB0-1ADF-4F5C-A8F7-F577A6810826}" presName="dummyMaxCanvas" presStyleCnt="0">
        <dgm:presLayoutVars/>
      </dgm:prSet>
      <dgm:spPr/>
    </dgm:pt>
    <dgm:pt modelId="{AE3AD46F-DA00-41B3-83E6-2C9F5D1C2CA9}" type="pres">
      <dgm:prSet presAssocID="{46634CB0-1ADF-4F5C-A8F7-F577A6810826}" presName="FiveNodes_1" presStyleLbl="node1" presStyleIdx="0" presStyleCnt="5" custScaleX="91888" custScaleY="77340" custLinFactNeighborX="1378" custLinFactNeighborY="-113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385BA-8FBB-4482-9D52-10AF9487BBC8}" type="pres">
      <dgm:prSet presAssocID="{46634CB0-1ADF-4F5C-A8F7-F577A6810826}" presName="FiveNodes_2" presStyleLbl="node1" presStyleIdx="1" presStyleCnt="5" custScaleX="87908" custScaleY="74610" custLinFactNeighborX="-3733" custLinFactNeighborY="-313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F89F16-76A3-48DB-AC43-A95ED4DA82DE}" type="pres">
      <dgm:prSet presAssocID="{46634CB0-1ADF-4F5C-A8F7-F577A6810826}" presName="FiveNodes_3" presStyleLbl="node1" presStyleIdx="2" presStyleCnt="5" custScaleX="82722" custScaleY="72435" custLinFactNeighborX="1420" custLinFactNeighborY="520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A0D634-ED4F-48A1-B853-9953D40101FE}" type="pres">
      <dgm:prSet presAssocID="{46634CB0-1ADF-4F5C-A8F7-F577A6810826}" presName="FiveNodes_4" presStyleLbl="node1" presStyleIdx="3" presStyleCnt="5" custScaleX="87066" custScaleY="90988" custLinFactY="-58673" custLinFactNeighborX="-1276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140657-2F9B-437A-ABF4-31B1D7AD8216}" type="pres">
      <dgm:prSet presAssocID="{46634CB0-1ADF-4F5C-A8F7-F577A6810826}" presName="FiveNodes_5" presStyleLbl="node1" presStyleIdx="4" presStyleCnt="5" custScaleX="87964" custScaleY="88109" custLinFactNeighborX="-6547" custLinFactNeighborY="-72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A4E4D5-A05D-4D49-A818-8E4F19E5536B}" type="pres">
      <dgm:prSet presAssocID="{46634CB0-1ADF-4F5C-A8F7-F577A6810826}" presName="FiveConn_1-2" presStyleLbl="fgAccFollowNode1" presStyleIdx="0" presStyleCnt="4" custFlipHor="1" custScaleX="99999" custScaleY="100000" custLinFactNeighborX="-71190" custLinFactNeighborY="-39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2613DF-D1D4-4284-8940-2B4429AA711E}" type="pres">
      <dgm:prSet presAssocID="{46634CB0-1ADF-4F5C-A8F7-F577A6810826}" presName="FiveConn_2-3" presStyleLbl="fgAccFollowNode1" presStyleIdx="1" presStyleCnt="4" custLinFactX="-18463" custLinFactNeighborX="-100000" custLinFactNeighborY="-67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EC73E1-080C-4A13-BA36-3A186DF22057}" type="pres">
      <dgm:prSet presAssocID="{46634CB0-1ADF-4F5C-A8F7-F577A6810826}" presName="FiveConn_3-4" presStyleLbl="fgAccFollowNode1" presStyleIdx="2" presStyleCnt="4" custLinFactX="-53525" custLinFactNeighborX="-100000" custLinFactNeighborY="-817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078585-04B4-4687-B84E-63C21E766430}" type="pres">
      <dgm:prSet presAssocID="{46634CB0-1ADF-4F5C-A8F7-F577A6810826}" presName="FiveConn_4-5" presStyleLbl="fgAccFollowNode1" presStyleIdx="3" presStyleCnt="4" custLinFactX="-39748" custLinFactY="-12149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C63BA1-0400-48D6-BA81-DC0575636D99}" type="pres">
      <dgm:prSet presAssocID="{46634CB0-1ADF-4F5C-A8F7-F577A6810826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8B9406-A2DE-4A96-A6BE-D8665DC4383F}" type="pres">
      <dgm:prSet presAssocID="{46634CB0-1ADF-4F5C-A8F7-F577A6810826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A4FAC0-FC3D-498F-AB2C-27449EAF4B53}" type="pres">
      <dgm:prSet presAssocID="{46634CB0-1ADF-4F5C-A8F7-F577A6810826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BE1C59-605F-4698-90E8-C38B9301A477}" type="pres">
      <dgm:prSet presAssocID="{46634CB0-1ADF-4F5C-A8F7-F577A6810826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848FBD-F577-4C65-A7A8-E617406E8643}" type="pres">
      <dgm:prSet presAssocID="{46634CB0-1ADF-4F5C-A8F7-F577A6810826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53E59D-DD15-4780-BC89-D2863A5CD1E9}" srcId="{46634CB0-1ADF-4F5C-A8F7-F577A6810826}" destId="{4FE061B4-24D2-4768-9D86-39CDE854AD8C}" srcOrd="4" destOrd="0" parTransId="{5D032EF5-44D8-4C26-8231-BA2EC7E9CEC2}" sibTransId="{C9EE1C79-8B1A-47BD-B6A9-E9378AB99AC1}"/>
    <dgm:cxn modelId="{F0CA7FC1-E8BB-4A43-83D8-CD259746A4B1}" type="presOf" srcId="{46634CB0-1ADF-4F5C-A8F7-F577A6810826}" destId="{1B0987FB-5997-42CE-8251-C07DB01E1496}" srcOrd="0" destOrd="0" presId="urn:microsoft.com/office/officeart/2005/8/layout/vProcess5"/>
    <dgm:cxn modelId="{BCA693CC-C70B-4482-964F-977CDE6C85D7}" srcId="{46634CB0-1ADF-4F5C-A8F7-F577A6810826}" destId="{5BC73C35-FB82-4C88-9B0F-F6BC7463412A}" srcOrd="1" destOrd="0" parTransId="{A3B599F3-DA40-4F16-93BC-697D0E6D5536}" sibTransId="{3BB11A63-07AD-458F-8570-09B0549040BA}"/>
    <dgm:cxn modelId="{6EC9F813-12E1-4A77-9CCE-D94A79520CB9}" srcId="{46634CB0-1ADF-4F5C-A8F7-F577A6810826}" destId="{103C8D23-383A-46C7-ABDC-B7E38AA76F7A}" srcOrd="7" destOrd="0" parTransId="{8C62807B-9544-4655-AEFD-F5AAA5B786DD}" sibTransId="{D6715637-7BBB-4BDF-AB25-9D5D7A728B1B}"/>
    <dgm:cxn modelId="{DF019775-748A-433A-8378-0372EC874DC1}" type="presOf" srcId="{FCD3185B-F047-4954-8196-3659845904EB}" destId="{52EC73E1-080C-4A13-BA36-3A186DF22057}" srcOrd="0" destOrd="0" presId="urn:microsoft.com/office/officeart/2005/8/layout/vProcess5"/>
    <dgm:cxn modelId="{042E9038-CC2D-4450-9D65-A2FCE00B2C9A}" srcId="{46634CB0-1ADF-4F5C-A8F7-F577A6810826}" destId="{FCD35C2E-8DA9-4509-AFF8-DE39E8479C2D}" srcOrd="3" destOrd="0" parTransId="{B7BDB1F0-3110-403F-AF08-54A2CFF63476}" sibTransId="{F6AD44EA-3EE9-400C-AEE1-4E7FCB4604B2}"/>
    <dgm:cxn modelId="{217063A7-8F58-4054-B3E6-8B8E16AD04C0}" srcId="{46634CB0-1ADF-4F5C-A8F7-F577A6810826}" destId="{7628B418-D1C1-4583-8FA4-C45B408A4957}" srcOrd="0" destOrd="0" parTransId="{DC2AC831-5A95-43BC-B20B-A560799CA2DD}" sibTransId="{E7BA085A-FD5F-4A0B-BE04-984057E5095F}"/>
    <dgm:cxn modelId="{680BBE16-DC2D-404F-B9DE-A124ED7F50C0}" type="presOf" srcId="{4FE061B4-24D2-4768-9D86-39CDE854AD8C}" destId="{95848FBD-F577-4C65-A7A8-E617406E8643}" srcOrd="1" destOrd="0" presId="urn:microsoft.com/office/officeart/2005/8/layout/vProcess5"/>
    <dgm:cxn modelId="{7B67B712-0AF6-454F-A2B2-E37DC478A8B2}" type="presOf" srcId="{09C226B9-9CF2-415E-B274-EBFF9B5E48FA}" destId="{0BF89F16-76A3-48DB-AC43-A95ED4DA82DE}" srcOrd="0" destOrd="0" presId="urn:microsoft.com/office/officeart/2005/8/layout/vProcess5"/>
    <dgm:cxn modelId="{234DA594-C0B9-4404-897B-0590DAC056D6}" type="presOf" srcId="{F6AD44EA-3EE9-400C-AEE1-4E7FCB4604B2}" destId="{E8078585-04B4-4687-B84E-63C21E766430}" srcOrd="0" destOrd="0" presId="urn:microsoft.com/office/officeart/2005/8/layout/vProcess5"/>
    <dgm:cxn modelId="{A1D9E138-F314-45AE-BCD3-6674DD9C96F8}" type="presOf" srcId="{FCD35C2E-8DA9-4509-AFF8-DE39E8479C2D}" destId="{6AA0D634-ED4F-48A1-B853-9953D40101FE}" srcOrd="0" destOrd="0" presId="urn:microsoft.com/office/officeart/2005/8/layout/vProcess5"/>
    <dgm:cxn modelId="{3FD89594-1AF9-48AC-A8FD-F30AE590C28F}" srcId="{46634CB0-1ADF-4F5C-A8F7-F577A6810826}" destId="{A5830318-8991-40C1-8A16-32B8EB8F20BB}" srcOrd="6" destOrd="0" parTransId="{1FDBA092-19FF-4D42-990D-986892B58D36}" sibTransId="{6D41B382-8C5C-4398-B205-4959E5B8EABC}"/>
    <dgm:cxn modelId="{711E4042-9ED5-4907-8FED-FD0A6CAD9135}" type="presOf" srcId="{7628B418-D1C1-4583-8FA4-C45B408A4957}" destId="{3DC63BA1-0400-48D6-BA81-DC0575636D99}" srcOrd="1" destOrd="0" presId="urn:microsoft.com/office/officeart/2005/8/layout/vProcess5"/>
    <dgm:cxn modelId="{ABA9A4BC-A35D-43D0-ADED-B3F7B97A0A31}" type="presOf" srcId="{5BC73C35-FB82-4C88-9B0F-F6BC7463412A}" destId="{348B9406-A2DE-4A96-A6BE-D8665DC4383F}" srcOrd="1" destOrd="0" presId="urn:microsoft.com/office/officeart/2005/8/layout/vProcess5"/>
    <dgm:cxn modelId="{4CF46223-6621-4E8A-A7E3-8B625EED56A5}" type="presOf" srcId="{09C226B9-9CF2-415E-B274-EBFF9B5E48FA}" destId="{21A4FAC0-FC3D-498F-AB2C-27449EAF4B53}" srcOrd="1" destOrd="0" presId="urn:microsoft.com/office/officeart/2005/8/layout/vProcess5"/>
    <dgm:cxn modelId="{EFA1CB7F-35E0-48DC-9C74-548A9FE6BC83}" type="presOf" srcId="{7628B418-D1C1-4583-8FA4-C45B408A4957}" destId="{AE3AD46F-DA00-41B3-83E6-2C9F5D1C2CA9}" srcOrd="0" destOrd="0" presId="urn:microsoft.com/office/officeart/2005/8/layout/vProcess5"/>
    <dgm:cxn modelId="{A605CC22-75C0-498C-B8BD-BC3B6518DF60}" srcId="{46634CB0-1ADF-4F5C-A8F7-F577A6810826}" destId="{09C226B9-9CF2-415E-B274-EBFF9B5E48FA}" srcOrd="2" destOrd="0" parTransId="{F58302B8-927B-49A1-9CD1-78D2C95BE071}" sibTransId="{FCD3185B-F047-4954-8196-3659845904EB}"/>
    <dgm:cxn modelId="{39463EE1-94CB-4566-BBFA-BE99EC8717C9}" type="presOf" srcId="{3BB11A63-07AD-458F-8570-09B0549040BA}" destId="{112613DF-D1D4-4284-8940-2B4429AA711E}" srcOrd="0" destOrd="0" presId="urn:microsoft.com/office/officeart/2005/8/layout/vProcess5"/>
    <dgm:cxn modelId="{E2B3624F-99D8-4D97-BE74-7582DD22DF81}" type="presOf" srcId="{5BC73C35-FB82-4C88-9B0F-F6BC7463412A}" destId="{E53385BA-8FBB-4482-9D52-10AF9487BBC8}" srcOrd="0" destOrd="0" presId="urn:microsoft.com/office/officeart/2005/8/layout/vProcess5"/>
    <dgm:cxn modelId="{1F061976-9DC3-4EAB-AFBB-45A2F1EB4B38}" srcId="{46634CB0-1ADF-4F5C-A8F7-F577A6810826}" destId="{44009E77-2E12-48BF-8310-48D30E152897}" srcOrd="5" destOrd="0" parTransId="{FBAE4F2E-239D-4F3A-8F6E-AEB362FCA70E}" sibTransId="{2E4DB9A0-D972-4F03-A469-82064ACACA6C}"/>
    <dgm:cxn modelId="{9534A567-9053-493F-9362-4DAE2B908D8C}" type="presOf" srcId="{4FE061B4-24D2-4768-9D86-39CDE854AD8C}" destId="{47140657-2F9B-437A-ABF4-31B1D7AD8216}" srcOrd="0" destOrd="0" presId="urn:microsoft.com/office/officeart/2005/8/layout/vProcess5"/>
    <dgm:cxn modelId="{89B6ACBA-FD25-4745-A4E5-9324F146AACC}" type="presOf" srcId="{FCD35C2E-8DA9-4509-AFF8-DE39E8479C2D}" destId="{49BE1C59-605F-4698-90E8-C38B9301A477}" srcOrd="1" destOrd="0" presId="urn:microsoft.com/office/officeart/2005/8/layout/vProcess5"/>
    <dgm:cxn modelId="{BC600A26-A90F-48FD-8D81-1EF475BD23C4}" type="presOf" srcId="{E7BA085A-FD5F-4A0B-BE04-984057E5095F}" destId="{2DA4E4D5-A05D-4D49-A818-8E4F19E5536B}" srcOrd="0" destOrd="0" presId="urn:microsoft.com/office/officeart/2005/8/layout/vProcess5"/>
    <dgm:cxn modelId="{EF3FDCB1-43E7-47BB-A0BE-4EB9FDA1DB58}" srcId="{46634CB0-1ADF-4F5C-A8F7-F577A6810826}" destId="{74F026A6-02EB-47CD-AA38-90FC69DB759F}" srcOrd="8" destOrd="0" parTransId="{1F238F7B-31DD-4253-BC7A-2881DF6E0C8D}" sibTransId="{E0811E3F-4E3D-4206-A0E2-CCFA8DF81DC7}"/>
    <dgm:cxn modelId="{692D3AED-9F49-49D4-9641-E47EE22A533F}" type="presParOf" srcId="{1B0987FB-5997-42CE-8251-C07DB01E1496}" destId="{B7CFA80A-AC76-4127-8937-C462E488B873}" srcOrd="0" destOrd="0" presId="urn:microsoft.com/office/officeart/2005/8/layout/vProcess5"/>
    <dgm:cxn modelId="{45BC0765-2DA1-4F88-B4F9-39D0A89A6F52}" type="presParOf" srcId="{1B0987FB-5997-42CE-8251-C07DB01E1496}" destId="{AE3AD46F-DA00-41B3-83E6-2C9F5D1C2CA9}" srcOrd="1" destOrd="0" presId="urn:microsoft.com/office/officeart/2005/8/layout/vProcess5"/>
    <dgm:cxn modelId="{C69971A0-974C-4BCE-B2F5-F87D378927D0}" type="presParOf" srcId="{1B0987FB-5997-42CE-8251-C07DB01E1496}" destId="{E53385BA-8FBB-4482-9D52-10AF9487BBC8}" srcOrd="2" destOrd="0" presId="urn:microsoft.com/office/officeart/2005/8/layout/vProcess5"/>
    <dgm:cxn modelId="{D45CA963-F269-43BE-9B4E-F8A13B80E618}" type="presParOf" srcId="{1B0987FB-5997-42CE-8251-C07DB01E1496}" destId="{0BF89F16-76A3-48DB-AC43-A95ED4DA82DE}" srcOrd="3" destOrd="0" presId="urn:microsoft.com/office/officeart/2005/8/layout/vProcess5"/>
    <dgm:cxn modelId="{43171588-3E13-4F08-97BF-5C65B8C5B334}" type="presParOf" srcId="{1B0987FB-5997-42CE-8251-C07DB01E1496}" destId="{6AA0D634-ED4F-48A1-B853-9953D40101FE}" srcOrd="4" destOrd="0" presId="urn:microsoft.com/office/officeart/2005/8/layout/vProcess5"/>
    <dgm:cxn modelId="{7BD59714-FE0E-450B-8A13-5542A3EFD35F}" type="presParOf" srcId="{1B0987FB-5997-42CE-8251-C07DB01E1496}" destId="{47140657-2F9B-437A-ABF4-31B1D7AD8216}" srcOrd="5" destOrd="0" presId="urn:microsoft.com/office/officeart/2005/8/layout/vProcess5"/>
    <dgm:cxn modelId="{474772F5-F65E-4E65-A37C-A29C8EC80A2F}" type="presParOf" srcId="{1B0987FB-5997-42CE-8251-C07DB01E1496}" destId="{2DA4E4D5-A05D-4D49-A818-8E4F19E5536B}" srcOrd="6" destOrd="0" presId="urn:microsoft.com/office/officeart/2005/8/layout/vProcess5"/>
    <dgm:cxn modelId="{97198F90-DDEB-44C6-A372-44300E5AC642}" type="presParOf" srcId="{1B0987FB-5997-42CE-8251-C07DB01E1496}" destId="{112613DF-D1D4-4284-8940-2B4429AA711E}" srcOrd="7" destOrd="0" presId="urn:microsoft.com/office/officeart/2005/8/layout/vProcess5"/>
    <dgm:cxn modelId="{4B265952-5B35-415C-B5B2-C00F4EE6E55B}" type="presParOf" srcId="{1B0987FB-5997-42CE-8251-C07DB01E1496}" destId="{52EC73E1-080C-4A13-BA36-3A186DF22057}" srcOrd="8" destOrd="0" presId="urn:microsoft.com/office/officeart/2005/8/layout/vProcess5"/>
    <dgm:cxn modelId="{F705B172-6606-4953-A4E9-CC05301AC846}" type="presParOf" srcId="{1B0987FB-5997-42CE-8251-C07DB01E1496}" destId="{E8078585-04B4-4687-B84E-63C21E766430}" srcOrd="9" destOrd="0" presId="urn:microsoft.com/office/officeart/2005/8/layout/vProcess5"/>
    <dgm:cxn modelId="{4309F644-B8EE-42E4-8022-6C19B147FA29}" type="presParOf" srcId="{1B0987FB-5997-42CE-8251-C07DB01E1496}" destId="{3DC63BA1-0400-48D6-BA81-DC0575636D99}" srcOrd="10" destOrd="0" presId="urn:microsoft.com/office/officeart/2005/8/layout/vProcess5"/>
    <dgm:cxn modelId="{36130971-675C-4F87-83D5-FF34A868ED27}" type="presParOf" srcId="{1B0987FB-5997-42CE-8251-C07DB01E1496}" destId="{348B9406-A2DE-4A96-A6BE-D8665DC4383F}" srcOrd="11" destOrd="0" presId="urn:microsoft.com/office/officeart/2005/8/layout/vProcess5"/>
    <dgm:cxn modelId="{CF9F16BD-A7EC-4140-8355-6A81BEBEA446}" type="presParOf" srcId="{1B0987FB-5997-42CE-8251-C07DB01E1496}" destId="{21A4FAC0-FC3D-498F-AB2C-27449EAF4B53}" srcOrd="12" destOrd="0" presId="urn:microsoft.com/office/officeart/2005/8/layout/vProcess5"/>
    <dgm:cxn modelId="{9B6912FA-BF70-497B-B3BD-08C5C99CD47C}" type="presParOf" srcId="{1B0987FB-5997-42CE-8251-C07DB01E1496}" destId="{49BE1C59-605F-4698-90E8-C38B9301A477}" srcOrd="13" destOrd="0" presId="urn:microsoft.com/office/officeart/2005/8/layout/vProcess5"/>
    <dgm:cxn modelId="{E5CB36A9-C787-42E6-BBF6-DC997C66CF73}" type="presParOf" srcId="{1B0987FB-5997-42CE-8251-C07DB01E1496}" destId="{95848FBD-F577-4C65-A7A8-E617406E8643}" srcOrd="14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3AD46F-DA00-41B3-83E6-2C9F5D1C2CA9}">
      <dsp:nvSpPr>
        <dsp:cNvPr id="0" name=""/>
        <dsp:cNvSpPr/>
      </dsp:nvSpPr>
      <dsp:spPr>
        <a:xfrm>
          <a:off x="360068" y="0"/>
          <a:ext cx="6088689" cy="701706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Ежегодное послание Президента Российской Федерации  Федеральному Собранию Российской Федерации  </a:t>
          </a:r>
        </a:p>
      </dsp:txBody>
      <dsp:txXfrm>
        <a:off x="360068" y="0"/>
        <a:ext cx="5140354" cy="701706"/>
      </dsp:txXfrm>
    </dsp:sp>
    <dsp:sp modelId="{E53385BA-8FBB-4482-9D52-10AF9487BBC8}">
      <dsp:nvSpPr>
        <dsp:cNvPr id="0" name=""/>
        <dsp:cNvSpPr/>
      </dsp:nvSpPr>
      <dsp:spPr>
        <a:xfrm>
          <a:off x="648078" y="864094"/>
          <a:ext cx="5824966" cy="676937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Реализация национальных целей развития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Российской Федерации на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период до 2030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года и на перспективу до 2036 года, 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определенных Указом Президента №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309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от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07.05.2024</a:t>
          </a:r>
          <a:endParaRPr lang="ru-RU" sz="1400" b="0" kern="120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sp:txBody>
      <dsp:txXfrm>
        <a:off x="648078" y="864094"/>
        <a:ext cx="4871551" cy="676937"/>
      </dsp:txXfrm>
    </dsp:sp>
    <dsp:sp modelId="{0BF89F16-76A3-48DB-AC43-A95ED4DA82DE}">
      <dsp:nvSpPr>
        <dsp:cNvPr id="0" name=""/>
        <dsp:cNvSpPr/>
      </dsp:nvSpPr>
      <dsp:spPr>
        <a:xfrm>
          <a:off x="1656158" y="2664300"/>
          <a:ext cx="5481331" cy="657203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налоговой, бюджетной и долговой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политики ХМАО-Югры</a:t>
          </a:r>
        </a:p>
      </dsp:txBody>
      <dsp:txXfrm>
        <a:off x="1656158" y="2664300"/>
        <a:ext cx="4584161" cy="657203"/>
      </dsp:txXfrm>
    </dsp:sp>
    <dsp:sp modelId="{6AA0D634-ED4F-48A1-B853-9953D40101FE}">
      <dsp:nvSpPr>
        <dsp:cNvPr id="0" name=""/>
        <dsp:cNvSpPr/>
      </dsp:nvSpPr>
      <dsp:spPr>
        <a:xfrm>
          <a:off x="1067124" y="1701185"/>
          <a:ext cx="5769173" cy="825534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бюджетной политики и основные направления налоговой политики городского округа Урай ХМАО-Югры на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2025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 и на плановый период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2026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и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2027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годов</a:t>
          </a:r>
        </a:p>
      </dsp:txBody>
      <dsp:txXfrm>
        <a:off x="1067124" y="1701185"/>
        <a:ext cx="4824890" cy="825534"/>
      </dsp:txXfrm>
    </dsp:sp>
    <dsp:sp modelId="{47140657-2F9B-437A-ABF4-31B1D7AD8216}">
      <dsp:nvSpPr>
        <dsp:cNvPr id="0" name=""/>
        <dsp:cNvSpPr/>
      </dsp:nvSpPr>
      <dsp:spPr>
        <a:xfrm>
          <a:off x="1944204" y="3528393"/>
          <a:ext cx="5828676" cy="799413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Прогноз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социально-экономического развития  городского округа Урай Ханты-Мансийского автономного округа - </a:t>
          </a:r>
          <a:r>
            <a:rPr lang="ru-RU" sz="1400" b="0" kern="1200" dirty="0" err="1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Югры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 на 2025 год и плановый период 2026 и 2027 годов</a:t>
          </a:r>
          <a:endParaRPr lang="ru-RU" sz="1400" b="0" kern="1200" baseline="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sp:txBody>
      <dsp:txXfrm>
        <a:off x="1944204" y="3528393"/>
        <a:ext cx="4874654" cy="799413"/>
      </dsp:txXfrm>
    </dsp:sp>
    <dsp:sp modelId="{2DA4E4D5-A05D-4D49-A818-8E4F19E5536B}">
      <dsp:nvSpPr>
        <dsp:cNvPr id="0" name=""/>
        <dsp:cNvSpPr/>
      </dsp:nvSpPr>
      <dsp:spPr>
        <a:xfrm flipH="1">
          <a:off x="5616624" y="432048"/>
          <a:ext cx="589739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 flipH="1">
        <a:off x="5616624" y="432048"/>
        <a:ext cx="589739" cy="589745"/>
      </dsp:txXfrm>
    </dsp:sp>
    <dsp:sp modelId="{112613DF-D1D4-4284-8940-2B4429AA711E}">
      <dsp:nvSpPr>
        <dsp:cNvPr id="0" name=""/>
        <dsp:cNvSpPr/>
      </dsp:nvSpPr>
      <dsp:spPr>
        <a:xfrm>
          <a:off x="5832645" y="1296147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5832645" y="1296147"/>
        <a:ext cx="589745" cy="589745"/>
      </dsp:txXfrm>
    </dsp:sp>
    <dsp:sp modelId="{52EC73E1-080C-4A13-BA36-3A186DF22057}">
      <dsp:nvSpPr>
        <dsp:cNvPr id="0" name=""/>
        <dsp:cNvSpPr/>
      </dsp:nvSpPr>
      <dsp:spPr>
        <a:xfrm>
          <a:off x="6120683" y="2232248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>
        <a:off x="6120683" y="2232248"/>
        <a:ext cx="589745" cy="589745"/>
      </dsp:txXfrm>
    </dsp:sp>
    <dsp:sp modelId="{E8078585-04B4-4687-B84E-63C21E766430}">
      <dsp:nvSpPr>
        <dsp:cNvPr id="0" name=""/>
        <dsp:cNvSpPr/>
      </dsp:nvSpPr>
      <dsp:spPr>
        <a:xfrm>
          <a:off x="6696746" y="3096343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>
        <a:off x="6696746" y="3096343"/>
        <a:ext cx="589745" cy="589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0.19814</cdr:x>
      <cdr:y>0.59729</cdr:y>
    </cdr:from>
    <cdr:to>
      <cdr:x>0.29263</cdr:x>
      <cdr:y>0.6824</cdr:y>
    </cdr:to>
    <cdr:sp macro="" textlink="">
      <cdr:nvSpPr>
        <cdr:cNvPr id="2" name="TextBox 1"/>
        <cdr:cNvSpPr txBox="1"/>
      </cdr:nvSpPr>
      <cdr:spPr>
        <a:xfrm xmlns:a="http://schemas.openxmlformats.org/drawingml/2006/main" rot="20990606">
          <a:off x="1890540" y="2021450"/>
          <a:ext cx="90156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 smtClean="0">
              <a:latin typeface="Oswald" charset="-52"/>
            </a:rPr>
            <a:t>+757 384,3</a:t>
          </a:r>
          <a:endParaRPr lang="ru-RU" sz="1100" b="1" dirty="0">
            <a:latin typeface="Oswald" charset="-52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0.36784</cdr:x>
      <cdr:y>0.45283</cdr:y>
    </cdr:from>
    <cdr:to>
      <cdr:x>0.38316</cdr:x>
      <cdr:y>0.83019</cdr:y>
    </cdr:to>
    <cdr:sp macro="" textlink="">
      <cdr:nvSpPr>
        <cdr:cNvPr id="2" name="Правая фигурная скобка 1"/>
        <cdr:cNvSpPr/>
      </cdr:nvSpPr>
      <cdr:spPr>
        <a:xfrm xmlns:a="http://schemas.openxmlformats.org/drawingml/2006/main">
          <a:off x="3456384" y="1728192"/>
          <a:ext cx="144016" cy="144016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0.3755</cdr:x>
      <cdr:y>0.60377</cdr:y>
    </cdr:from>
    <cdr:to>
      <cdr:x>0.43681</cdr:x>
      <cdr:y>0.67925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28392" y="2304256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rgbClr val="FF0000"/>
              </a:solidFill>
              <a:latin typeface="Oswald" charset="-52"/>
            </a:rPr>
            <a:t>65,5%</a:t>
          </a:r>
          <a:endParaRPr lang="ru-RU" sz="1400" dirty="0">
            <a:solidFill>
              <a:srgbClr val="FF0000"/>
            </a:solidFill>
            <a:latin typeface="Oswald" charset="-52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75329-623C-4DE5-BA6E-D06E6AE6982D}" type="datetimeFigureOut">
              <a:rPr lang="ru-RU" smtClean="0"/>
              <a:pPr/>
              <a:t>19.11.2024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7D801-DC1C-4FE1-BD32-67775F6BC2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37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38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45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50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56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64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67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82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557792-6364-480E-BDCF-31439E9D76FE}" type="datetimeFigureOut">
              <a:rPr lang="ru-RU" smtClean="0"/>
              <a:pPr>
                <a:defRPr/>
              </a:pPr>
              <a:t>19.11.2024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865EAE-53FF-40F0-AE16-DC1801C8804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2ECC1B-7F68-4AD6-8729-E11915A85A45}" type="datetimeFigureOut">
              <a:rPr lang="ru-RU" smtClean="0"/>
              <a:pPr>
                <a:defRPr/>
              </a:pPr>
              <a:t>19.11.2024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30721-15FC-4B0B-B53E-64015F9F25A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48559D-37D4-4EF2-AC80-23A7AD04F4CE}" type="datetimeFigureOut">
              <a:rPr lang="ru-RU" smtClean="0"/>
              <a:pPr>
                <a:defRPr/>
              </a:pPr>
              <a:t>19.11.2024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A9C1B5-1843-4C86-AB2B-A3B7FDF1E15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A3774-D1F9-434A-BB42-35821387110A}" type="datetimeFigureOut">
              <a:rPr lang="ru-RU" smtClean="0"/>
              <a:pPr>
                <a:defRPr/>
              </a:pPr>
              <a:t>19.11.2024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8B9BDE-C1F2-4F9C-8A47-6DD7C1F2B1A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886432-138D-4CE2-A9F2-CDD8605F6165}" type="datetimeFigureOut">
              <a:rPr lang="ru-RU" smtClean="0"/>
              <a:pPr>
                <a:defRPr/>
              </a:pPr>
              <a:t>19.11.2024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1C70CE-1644-423B-81CA-CBB60DBDF13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24D452-6991-44D2-B547-1480F339AA45}" type="datetimeFigureOut">
              <a:rPr lang="ru-RU" smtClean="0"/>
              <a:pPr>
                <a:defRPr/>
              </a:pPr>
              <a:t>19.11.2024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B33BED-0D7B-414C-8542-3BAB3280C8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E0E870-1BEE-4E23-9740-BB501A486BDD}" type="datetimeFigureOut">
              <a:rPr lang="ru-RU" smtClean="0"/>
              <a:pPr>
                <a:defRPr/>
              </a:pPr>
              <a:t>19.11.2024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5C6A4-7808-45E1-B380-281CAECB15E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DDC17A-8D40-4A0A-B9A9-A0B8FDF92361}" type="datetimeFigureOut">
              <a:rPr lang="ru-RU" smtClean="0"/>
              <a:pPr>
                <a:defRPr/>
              </a:pPr>
              <a:t>19.11.2024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3B819C-3981-4AB8-A03A-CEEC9B90B10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C6F516-6474-4400-A518-4FFFC270FA40}" type="datetimeFigureOut">
              <a:rPr lang="ru-RU" smtClean="0"/>
              <a:pPr>
                <a:defRPr/>
              </a:pPr>
              <a:t>19.11.2024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99B1B5-F7C2-45E1-9DBE-E7E315469B3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38A2B6-8EA3-4803-B6EA-D5F3E4F6B516}" type="datetimeFigureOut">
              <a:rPr lang="ru-RU" smtClean="0"/>
              <a:pPr>
                <a:defRPr/>
              </a:pPr>
              <a:t>19.11.2024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4BD6A9-283A-4236-9F3C-5503092F351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AE49E8-09E0-4B7F-BEB9-C38ABAAF536D}" type="datetimeFigureOut">
              <a:rPr lang="ru-RU" smtClean="0"/>
              <a:pPr>
                <a:defRPr/>
              </a:pPr>
              <a:t>19.11.2024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3C322-A81C-46BB-A52B-7E9A5ABC204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A8C651-C893-463C-8DCA-522D39484B46}" type="datetimeFigureOut">
              <a:rPr lang="ru-RU" smtClean="0"/>
              <a:pPr>
                <a:defRPr/>
              </a:pPr>
              <a:t>19.11.2024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BBA9F2E-AA19-461C-81F1-320B985ECB2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2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.png"/><Relationship Id="rId7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1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.xml"/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8.xml"/><Relationship Id="rId3" Type="http://schemas.openxmlformats.org/officeDocument/2006/relationships/image" Target="../media/image3.png"/><Relationship Id="rId7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1.xml"/><Relationship Id="rId3" Type="http://schemas.openxmlformats.org/officeDocument/2006/relationships/image" Target="../media/image3.png"/><Relationship Id="rId7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2.xml"/><Relationship Id="rId3" Type="http://schemas.openxmlformats.org/officeDocument/2006/relationships/image" Target="../media/image3.png"/><Relationship Id="rId7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3.xml"/><Relationship Id="rId3" Type="http://schemas.openxmlformats.org/officeDocument/2006/relationships/image" Target="../media/image3.png"/><Relationship Id="rId7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image" Target="../media/image3.png"/><Relationship Id="rId7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image" Target="../media/image3.png"/><Relationship Id="rId7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6.xml"/><Relationship Id="rId3" Type="http://schemas.openxmlformats.org/officeDocument/2006/relationships/image" Target="../media/image3.png"/><Relationship Id="rId7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image" Target="../media/image3.png"/><Relationship Id="rId7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8.xml"/><Relationship Id="rId3" Type="http://schemas.openxmlformats.org/officeDocument/2006/relationships/image" Target="../media/image3.png"/><Relationship Id="rId7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9.xml"/><Relationship Id="rId3" Type="http://schemas.openxmlformats.org/officeDocument/2006/relationships/image" Target="../media/image3.png"/><Relationship Id="rId7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0.xml"/><Relationship Id="rId3" Type="http://schemas.openxmlformats.org/officeDocument/2006/relationships/image" Target="../media/image3.png"/><Relationship Id="rId7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1.xml"/><Relationship Id="rId3" Type="http://schemas.openxmlformats.org/officeDocument/2006/relationships/image" Target="../media/image3.png"/><Relationship Id="rId7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20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pic>
        <p:nvPicPr>
          <p:cNvPr id="2052" name="Picture 3" descr="Y:\Влад\2019\эскизы\заставка копия 7-восстановлено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907704" y="2056780"/>
            <a:ext cx="53285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>
                <a:latin typeface="Oswald" charset="-52"/>
                <a:cs typeface="Times New Roman" panose="02020603050405020304" pitchFamily="18" charset="0"/>
              </a:rPr>
              <a:t>Проект решения Думы города Урай </a:t>
            </a:r>
          </a:p>
          <a:p>
            <a:pPr algn="ctr">
              <a:defRPr/>
            </a:pPr>
            <a:r>
              <a:rPr lang="ru-RU" sz="2400" dirty="0" smtClean="0">
                <a:latin typeface="Oswald" charset="-52"/>
                <a:cs typeface="Times New Roman" panose="02020603050405020304" pitchFamily="18" charset="0"/>
              </a:rPr>
              <a:t>«О бюджете городского округа Урай Ханты-Мансийского автономного округа-Югры на 2025 год и на плановый период 2026 и 2027 годов»</a:t>
            </a:r>
          </a:p>
          <a:p>
            <a:pPr algn="ctr"/>
            <a:endParaRPr lang="ru-RU" sz="2400" dirty="0" smtClean="0">
              <a:latin typeface="Oswald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515719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 smtClean="0">
                <a:latin typeface="Oswald" charset="-52"/>
                <a:cs typeface="Times New Roman" panose="02020603050405020304" pitchFamily="18" charset="0"/>
              </a:rPr>
              <a:t>БЮДЖЕТ ДЛЯ ГРАЖДАН НА 2025-2027 годы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164288" y="6027003"/>
            <a:ext cx="2195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dirty="0" smtClean="0">
                <a:latin typeface="Oswald" charset="-52"/>
                <a:cs typeface="Times New Roman" panose="02020603050405020304" pitchFamily="18" charset="0"/>
              </a:rPr>
              <a:t>Комитет по финансам администрации города Урай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88640"/>
            <a:ext cx="8460432" cy="936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332656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80528" y="332656"/>
            <a:ext cx="9468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Основные направления налоговой и бюджетной политики </a:t>
            </a: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городского округа Урай на 2025 год и на плановый период 2026 и 2027 годов</a:t>
            </a:r>
            <a:endParaRPr lang="ru-RU" sz="2000" i="1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graphicFrame>
        <p:nvGraphicFramePr>
          <p:cNvPr id="28" name="Содержимое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06560628"/>
              </p:ext>
            </p:extLst>
          </p:nvPr>
        </p:nvGraphicFramePr>
        <p:xfrm>
          <a:off x="323528" y="1340768"/>
          <a:ext cx="860546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88640"/>
            <a:ext cx="846043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60648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332656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08520" y="404664"/>
            <a:ext cx="91450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Основные направления налоговой и бюджетной политики </a:t>
            </a: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городского округа Урай на 2025 год и на плановый период 2026 и 2027 годов</a:t>
            </a:r>
            <a:endParaRPr lang="ru-RU" sz="2000" i="1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3528" y="1762938"/>
            <a:ext cx="4248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Основными целями реализации налоговой и бюджетной политики города Урай являются:</a:t>
            </a:r>
          </a:p>
          <a:p>
            <a:endParaRPr lang="ru-RU" u="sng" dirty="0" smtClean="0">
              <a:solidFill>
                <a:srgbClr val="0000FF"/>
              </a:solidFill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 обеспечение сбалансированности и финансовой устойчивости бюджета городского округа Урай Ханты-Мансийского автономного округа – Югры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обеспечение выполнения национальных целей и стратегических задач развития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реализация и выполнение приоритетов социально-экономического развития города</a:t>
            </a:r>
          </a:p>
          <a:p>
            <a:pPr>
              <a:buFont typeface="Wingdings" pitchFamily="2" charset="2"/>
              <a:buChar char="ü"/>
            </a:pPr>
            <a:endParaRPr lang="ru-RU" dirty="0" smtClean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8024" y="1762938"/>
            <a:ext cx="42484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Проект бюджета города Урай на 2025-2027 годы сформирован: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на основе параметров «базового» варианта прогноза социально-экономического развития города Урай на 2025 год и на плановый период 2026 и 2027 годов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на основе действующих норм бюджетного и налогового законодательства Российской Федерации, Ханты-Мансийского автономного округа -Югры и муниципальных правовых актов города Урай</a:t>
            </a:r>
            <a:endParaRPr lang="ru-RU" dirty="0">
              <a:latin typeface="Oswald" charset="-52"/>
              <a:cs typeface="Times New Roman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51520" y="5579362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572000" y="1690930"/>
            <a:ext cx="0" cy="3888432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51520" y="169093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51520" y="1690930"/>
            <a:ext cx="0" cy="3888432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8892480" y="1690930"/>
            <a:ext cx="0" cy="3888432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1520" y="2483018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1520" y="385117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1520" y="4715266"/>
            <a:ext cx="432048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Цели среднесрочного развития города Урай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object 16"/>
          <p:cNvGrpSpPr/>
          <p:nvPr/>
        </p:nvGrpSpPr>
        <p:grpSpPr>
          <a:xfrm>
            <a:off x="179512" y="1628800"/>
            <a:ext cx="732790" cy="732790"/>
            <a:chOff x="10523028" y="5049877"/>
            <a:chExt cx="732790" cy="732790"/>
          </a:xfrm>
        </p:grpSpPr>
        <p:sp>
          <p:nvSpPr>
            <p:cNvPr id="10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95536" y="177281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87624" y="1844824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Развитие человеческого потенциала</a:t>
            </a:r>
          </a:p>
        </p:txBody>
      </p:sp>
      <p:grpSp>
        <p:nvGrpSpPr>
          <p:cNvPr id="3" name="object 16"/>
          <p:cNvGrpSpPr/>
          <p:nvPr/>
        </p:nvGrpSpPr>
        <p:grpSpPr>
          <a:xfrm>
            <a:off x="179512" y="2636912"/>
            <a:ext cx="732790" cy="732790"/>
            <a:chOff x="10523028" y="5049877"/>
            <a:chExt cx="732790" cy="732790"/>
          </a:xfrm>
        </p:grpSpPr>
        <p:sp>
          <p:nvSpPr>
            <p:cNvPr id="16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95536" y="278092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87624" y="2708920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Диверсификация и инновационное развитие экономики</a:t>
            </a:r>
          </a:p>
        </p:txBody>
      </p:sp>
      <p:grpSp>
        <p:nvGrpSpPr>
          <p:cNvPr id="4" name="object 16"/>
          <p:cNvGrpSpPr/>
          <p:nvPr/>
        </p:nvGrpSpPr>
        <p:grpSpPr>
          <a:xfrm>
            <a:off x="179512" y="3573016"/>
            <a:ext cx="732790" cy="732790"/>
            <a:chOff x="10523028" y="5049877"/>
            <a:chExt cx="732790" cy="732790"/>
          </a:xfrm>
        </p:grpSpPr>
        <p:sp>
          <p:nvSpPr>
            <p:cNvPr id="23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16"/>
          <p:cNvGrpSpPr/>
          <p:nvPr/>
        </p:nvGrpSpPr>
        <p:grpSpPr>
          <a:xfrm>
            <a:off x="179512" y="4509120"/>
            <a:ext cx="732790" cy="732790"/>
            <a:chOff x="10523028" y="5049877"/>
            <a:chExt cx="732790" cy="732790"/>
          </a:xfrm>
        </p:grpSpPr>
        <p:sp>
          <p:nvSpPr>
            <p:cNvPr id="27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16"/>
          <p:cNvGrpSpPr/>
          <p:nvPr/>
        </p:nvGrpSpPr>
        <p:grpSpPr>
          <a:xfrm>
            <a:off x="179512" y="5445224"/>
            <a:ext cx="732790" cy="732790"/>
            <a:chOff x="10523028" y="5049877"/>
            <a:chExt cx="732790" cy="732790"/>
          </a:xfrm>
        </p:grpSpPr>
        <p:sp>
          <p:nvSpPr>
            <p:cNvPr id="31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1187624" y="3717032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Обеспечение безопасности среды проживания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259632" y="4653136"/>
            <a:ext cx="4602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Формирование эффективного управления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259632" y="5445224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Создание благоприятных условий для развития малого и среднего бизнеса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395536" y="37170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5536" y="465313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5536" y="558924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404664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60648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1520" y="548680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Промышленное производство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83568" y="105273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развития промышленного производства по городу Урай на период 2023 -2027 годов (базовый вариант)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251520" y="1700808"/>
          <a:ext cx="851535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404664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0" y="548680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Малое и среднее предпринимательство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Диаграмма 10"/>
          <p:cNvGraphicFramePr/>
          <p:nvPr/>
        </p:nvGraphicFramePr>
        <p:xfrm>
          <a:off x="251520" y="1196752"/>
          <a:ext cx="864096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88640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179512" y="332656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Инвестиционный потенциал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971600" y="836712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объема инвестиций в основной капитал, млн.рублей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251520" y="1196752"/>
          <a:ext cx="864096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/>
        </p:nvGraphicFramePr>
        <p:xfrm>
          <a:off x="251520" y="4437112"/>
          <a:ext cx="8640960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404664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2656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1520" y="548680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Демография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331640" y="1268760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численности населения города Урай 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323528" y="1628800"/>
          <a:ext cx="8568952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88640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179512" y="40466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Развитие рынка труда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7544" y="908720"/>
            <a:ext cx="7884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Oswald" charset="-52"/>
                <a:cs typeface="Times New Roman" pitchFamily="18" charset="0"/>
              </a:rPr>
              <a:t>Динамика численности трудовых ресурсов и показателей рынка труда города Урай</a:t>
            </a:r>
            <a:endParaRPr lang="ru-RU" sz="14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4869160"/>
            <a:ext cx="871296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latin typeface="Oswald" charset="-52"/>
                <a:cs typeface="Times New Roman" pitchFamily="18" charset="0"/>
              </a:rPr>
              <a:t>В прогнозируемом периоде будет продолжена:</a:t>
            </a:r>
          </a:p>
          <a:p>
            <a:pPr algn="just"/>
            <a:r>
              <a:rPr lang="ru-RU" sz="1200" dirty="0" smtClean="0">
                <a:latin typeface="Oswald" charset="-52"/>
                <a:cs typeface="Times New Roman" pitchFamily="18" charset="0"/>
              </a:rPr>
              <a:t>- реализация программы по содействию занятости населения города Урай;</a:t>
            </a:r>
          </a:p>
          <a:p>
            <a:pPr algn="just">
              <a:buFontTx/>
              <a:buChar char="-"/>
            </a:pPr>
            <a:r>
              <a:rPr lang="ru-RU" sz="1200" dirty="0" smtClean="0">
                <a:latin typeface="Oswald" charset="-52"/>
                <a:cs typeface="Times New Roman" pitchFamily="18" charset="0"/>
              </a:rPr>
              <a:t> практика заключения договоров с организациями города Урай об организации общественных работ  для временного трудоустройства  не занятых трудовой деятельностью и безработных граждан;</a:t>
            </a:r>
          </a:p>
          <a:p>
            <a:pPr algn="just">
              <a:buFontTx/>
              <a:buChar char="-"/>
            </a:pPr>
            <a:r>
              <a:rPr lang="ru-RU" sz="1200" b="1" dirty="0" smtClean="0">
                <a:latin typeface="Oswald" charset="-52"/>
              </a:rPr>
              <a:t> 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организация</a:t>
            </a:r>
            <a:r>
              <a:rPr lang="ru-RU" sz="1200" b="1" dirty="0" smtClean="0">
                <a:latin typeface="Oswald" charset="-52"/>
              </a:rPr>
              <a:t>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стажировки выпускников образовательных учреждений профессионального образования в возрасте до 25 лет в целях приобретения ими опыта работы по полученной профессии (специальности);</a:t>
            </a:r>
          </a:p>
          <a:p>
            <a:pPr algn="just"/>
            <a:r>
              <a:rPr lang="ru-RU" sz="1200" dirty="0" smtClean="0">
                <a:latin typeface="Oswald" charset="-52"/>
                <a:cs typeface="Times New Roman" pitchFamily="18" charset="0"/>
              </a:rPr>
              <a:t>- информационно-разъяснительная работа по вопросам высвобождения рабочих мест.</a:t>
            </a: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179512" y="1124744"/>
          <a:ext cx="8784976" cy="3675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260648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179512" y="40466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Уровень жизни населения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251520" y="1196752"/>
          <a:ext cx="864096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-621" y="260648"/>
            <a:ext cx="8101013" cy="864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107504" y="692696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9552" y="332656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Основные характеристики проекта бюджета города Урай на 2025 год и на плановый период 2026 и 2027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3812088"/>
              </p:ext>
            </p:extLst>
          </p:nvPr>
        </p:nvGraphicFramePr>
        <p:xfrm>
          <a:off x="107504" y="4941168"/>
          <a:ext cx="8784977" cy="1080119"/>
        </p:xfrm>
        <a:graphic>
          <a:graphicData uri="http://schemas.openxmlformats.org/drawingml/2006/table">
            <a:tbl>
              <a:tblPr/>
              <a:tblGrid>
                <a:gridCol w="1997596"/>
                <a:gridCol w="1747894"/>
                <a:gridCol w="1668636"/>
                <a:gridCol w="1685425"/>
                <a:gridCol w="1685426"/>
              </a:tblGrid>
              <a:tr h="3302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аименование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Доходы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5 048 155,8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4 791 097,9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4 662 328,3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5 201 865,5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20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Расходы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5 149 860,4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4 916 030,6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4 789 394,5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5 333 278,5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Дефицит «-», профицит «+»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-101 704,6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-124 932,7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-127 066,2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-131 413,0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0" y="6093296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Югры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4139952" y="1340768"/>
            <a:ext cx="1224136" cy="28802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5868144" y="1628800"/>
            <a:ext cx="936104" cy="36002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251520" y="1268760"/>
          <a:ext cx="864096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Стрелка вправо 13"/>
          <p:cNvSpPr/>
          <p:nvPr/>
        </p:nvSpPr>
        <p:spPr>
          <a:xfrm>
            <a:off x="971600" y="2060848"/>
            <a:ext cx="1584176" cy="576064"/>
          </a:xfrm>
          <a:prstGeom prst="rightArrow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Oswald" charset="-52"/>
              </a:rPr>
              <a:t>-257 057,9</a:t>
            </a:r>
            <a:endParaRPr lang="ru-RU" sz="1600" dirty="0">
              <a:solidFill>
                <a:schemeClr val="tx1"/>
              </a:solidFill>
              <a:latin typeface="Oswald" charset="-52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1547664" y="1412776"/>
            <a:ext cx="1584176" cy="576064"/>
          </a:xfrm>
          <a:prstGeom prst="rightArrow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Oswald" charset="-52"/>
              </a:rPr>
              <a:t>-233 829,8</a:t>
            </a:r>
            <a:endParaRPr lang="ru-RU" sz="1600" dirty="0">
              <a:solidFill>
                <a:schemeClr val="tx1"/>
              </a:solidFill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88640"/>
            <a:ext cx="820891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467544" y="260648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и структура доходов бюджета города Урай на 2025 год и на плановый период 2026 и 2027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83812088"/>
              </p:ext>
            </p:extLst>
          </p:nvPr>
        </p:nvGraphicFramePr>
        <p:xfrm>
          <a:off x="251520" y="4293096"/>
          <a:ext cx="8640960" cy="1803488"/>
        </p:xfrm>
        <a:graphic>
          <a:graphicData uri="http://schemas.openxmlformats.org/drawingml/2006/table">
            <a:tbl>
              <a:tblPr/>
              <a:tblGrid>
                <a:gridCol w="18907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3014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220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64000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58005"/>
              </a:tblGrid>
              <a:tr h="316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год 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30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5 048 155,8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4 791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097,9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4 662 328,3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5 201 865,5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0108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Безвозмездные </a:t>
                      </a: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поступления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3 814 443,8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2 800 001,6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2 760 515,1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3 241 491,0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0971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Собственные доходы, </a:t>
                      </a:r>
                      <a:endParaRPr lang="en-US" sz="1100" b="1" i="0" u="none" strike="noStrike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85725" indent="0"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в том числе</a:t>
                      </a: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1 233 712,0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1 991 096,3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1 901 813,2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1 960 374,5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57">
                <a:tc>
                  <a:txBody>
                    <a:bodyPr/>
                    <a:lstStyle/>
                    <a:p>
                      <a:pPr marL="0" indent="85725"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Налоговые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1 054 914,4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1 815 538,6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1 735 774,3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1 794 406,7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486">
                <a:tc>
                  <a:txBody>
                    <a:bodyPr/>
                    <a:lstStyle/>
                    <a:p>
                      <a:pPr marL="0" indent="85725"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Неналоговые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178 797,6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175 557,7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166 038,9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165 967,8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0" y="6093296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Югры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-396552" y="908720"/>
          <a:ext cx="954156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6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3" name="Стрелка вправо 12"/>
          <p:cNvSpPr/>
          <p:nvPr/>
        </p:nvSpPr>
        <p:spPr>
          <a:xfrm rot="20894508">
            <a:off x="1514926" y="2749015"/>
            <a:ext cx="1152128" cy="504056"/>
          </a:xfrm>
          <a:prstGeom prst="right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83568" y="260648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налоговых доходов в бюджет города Урай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</a:p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2025 год и на плановый период 2026 и 2027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30077085"/>
              </p:ext>
            </p:extLst>
          </p:nvPr>
        </p:nvGraphicFramePr>
        <p:xfrm>
          <a:off x="107502" y="4581128"/>
          <a:ext cx="8784977" cy="1847056"/>
        </p:xfrm>
        <a:graphic>
          <a:graphicData uri="http://schemas.openxmlformats.org/drawingml/2006/table">
            <a:tbl>
              <a:tblPr/>
              <a:tblGrid>
                <a:gridCol w="21861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875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875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68053"/>
                <a:gridCol w="136805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8757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(план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вес в общем объеме налоговых доходов, %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год 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8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Налоговые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1 054 914,4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1 815 538,6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1 735 774,3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1 794 406,7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 доходы физических лиц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790 756,6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1  499 503,2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82,6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1  416 750,3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1 472 773,0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Акцизы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 подакцизным товарам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18 364,8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21 179,3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22 085,6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23 092,4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Налоги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 совокупный доход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181 844,1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224 208,7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12,3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224 790,2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225 385,5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00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Налоги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 имущество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56 972,3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55 347,4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56 798,2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57 755,8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20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Государственная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пошлина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6 976,6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15 300,0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0,8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350,0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15 400,0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0" y="6427113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-180528" y="908720"/>
          <a:ext cx="9253536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83568" y="260648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неналоговых доходов в бюджет города Урай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 2025 год и на плановый период 2026 и 2027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9512" y="6427113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48208192"/>
              </p:ext>
            </p:extLst>
          </p:nvPr>
        </p:nvGraphicFramePr>
        <p:xfrm>
          <a:off x="107505" y="4293096"/>
          <a:ext cx="8784974" cy="2034618"/>
        </p:xfrm>
        <a:graphic>
          <a:graphicData uri="http://schemas.openxmlformats.org/drawingml/2006/table">
            <a:tbl>
              <a:tblPr/>
              <a:tblGrid>
                <a:gridCol w="29014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89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2834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34788"/>
                <a:gridCol w="114138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7005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(план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вес в общем объеме неналоговых доходов, 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Неналоговые доходы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178 797,6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175 557,7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166 038,9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165 967,8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417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 от использования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муниципального имущества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132 962,2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138 758,4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79,1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133 382,0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133 604,1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36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 от продажи материальных и нематериальных активов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39 275,4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30 383,3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26 322,1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26 322,1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Штрафные санкции, возмещения ущерба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3 461,2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3 567,4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3 568,0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3 571,8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3 098,8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2 848,6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2 766,8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469,8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0" y="980728"/>
          <a:ext cx="889248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24440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83568" y="188640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безвозмездных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в бюджет города Урай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 2025 год и на плановый период 2026 и 2027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9512" y="6427113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8208192"/>
              </p:ext>
            </p:extLst>
          </p:nvPr>
        </p:nvGraphicFramePr>
        <p:xfrm>
          <a:off x="251520" y="4365104"/>
          <a:ext cx="8712969" cy="2092558"/>
        </p:xfrm>
        <a:graphic>
          <a:graphicData uri="http://schemas.openxmlformats.org/drawingml/2006/table">
            <a:tbl>
              <a:tblPr/>
              <a:tblGrid>
                <a:gridCol w="28791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49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16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16179"/>
                <a:gridCol w="11516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693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564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(план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вес в общем объеме безвозмездных поступлений, 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846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Всего МБТ, в том числе: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3 814 443,8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2 800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001,6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2 760 515,1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3 241 491,0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38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648 358,0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182 125,3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6,5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86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1 462 666,0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916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992,9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32,7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1 046 686,6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1 527 531,8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3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Субвенции на реализацию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гос.полномочий</a:t>
                      </a:r>
                      <a:endParaRPr lang="ru-RU" sz="1200" b="0" i="0" u="none" strike="noStrike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1 608 215,2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1 691 860,0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60,5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1 704 755,1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1 704 835,8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0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43 354,6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9 023,4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0,3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9 073,4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9 123,4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2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Прочие безвозмездные поступления </a:t>
                      </a:r>
                    </a:p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(в т.ч. ЛУКОЙЛ)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51 850,0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-180528" y="980728"/>
          <a:ext cx="9073008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52533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260648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 планируемых поступлениях в бюджет города Урай на 2025 год и </a:t>
            </a:r>
          </a:p>
          <a:p>
            <a:pPr lvl="0" indent="450850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плановый период 2026 и 2027 годов по видам доходов,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79271911"/>
              </p:ext>
            </p:extLst>
          </p:nvPr>
        </p:nvGraphicFramePr>
        <p:xfrm>
          <a:off x="251519" y="1196752"/>
          <a:ext cx="8712970" cy="4824536"/>
        </p:xfrm>
        <a:graphic>
          <a:graphicData uri="http://schemas.openxmlformats.org/drawingml/2006/table">
            <a:tbl>
              <a:tblPr/>
              <a:tblGrid>
                <a:gridCol w="40377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584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584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584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0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Планируемые поступления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доходов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23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2025 год (проект)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2026 год (проект)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2027 год (проект)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3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ВСЕГО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БЮДЖЕТА, в том числе: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4 791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097,9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4 662 328,3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5 201 865,5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НАЛОГОВЫЕ И НЕНАЛОГОВЫЕ ДОХОДЫ, </a:t>
                      </a:r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из них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1 991 096,3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1 901 813,2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1 960 374,5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 НАЛОГОВЫЕ ДОХОДЫ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1 815 538,6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1 735 774,3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1 794 406,7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 Налог на доходы физических лиц 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1 499 503,2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1 416 750,3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1 472 773,0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54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2.  Акцизы по подакцизным товарам (продукции), производимым на территории Российской Федерации (акцизы на нефтепродукты)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21 179,3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22 085,6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23 092,4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45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 Налоги на совокупный доход всего, в том числе: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224 208,7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224 790,2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225 385,5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3.1. Упрощенная система налогообложения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215 767,0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216 198,5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216 630,9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3.2. Сельскохозяйственный налог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1 190,0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1 195,0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1 210,0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3.3.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Патентная система налогообложения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7 251,7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7 396,7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7 544,6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 Налоги на имущество, в том числе: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55 347,4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56 798,2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57 755,8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4.1.  Налог на имущество </a:t>
                      </a:r>
                      <a:r>
                        <a:rPr lang="ru-RU" sz="12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c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физических лиц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23 128,2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24 221,9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24 320,7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4.2. Транспортный налог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12 425,0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12 435,0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12 941,0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4.3. Земельный налог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19 794,2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20 141,3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20 494,1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5. Государственная пошлина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15 300,0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15 350,0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15 400,0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61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16416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11560" y="188640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/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 планируемых поступлениях в бюджет города Урай на 2025 год и на плановый период 2026 и 2027 годов по видам доходов, тыс.рублей (продолжение таблицы)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37141463"/>
              </p:ext>
            </p:extLst>
          </p:nvPr>
        </p:nvGraphicFramePr>
        <p:xfrm>
          <a:off x="179512" y="1124744"/>
          <a:ext cx="8784976" cy="5382569"/>
        </p:xfrm>
        <a:graphic>
          <a:graphicData uri="http://schemas.openxmlformats.org/drawingml/2006/table">
            <a:tbl>
              <a:tblPr/>
              <a:tblGrid>
                <a:gridCol w="49372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67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067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41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60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Планируемые поступления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доходов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2025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2026 год 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2027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20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НЕНАЛОГОВЫЕ ДОХОДЫ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175 557,7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166 038,9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165 967,8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1.  Доходы от использования муниципального имущества, в том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числе: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138 758,4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133 382,0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133 604,1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 1. Доходы, получаемые в виде арендной платы за земельные участки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100 358,1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99 682,6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100 499,7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1.2. Доходы от сдачи в аренду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37 724,4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33 023,5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32 428,5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62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1.3. Прочие доходы от использования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675,9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675,9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675,9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78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2. Плата за негативное воздействие на окружающую среду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146,3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146,3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146,3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 Доходы от оказания услуг и компенсации затрат государства всего, в том числе: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2 702,3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2 620,5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2 323,5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3.1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. Доходы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от оказания платных услуг (работ)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185,8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185,8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185,8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38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3.2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. Доходы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от 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возмещения расходов и компенсации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затрат государства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2 516,5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2 434,7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2 137,7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20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 Доходы от продажи материальных и нематериальных активов всего, в том числе: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30 383,3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26 322,1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26 322,1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41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4.1. Доходы от реализации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22 568,0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22 568,0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22 568,0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4.2. Доходы от приватизации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4 061,2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4.3.  Доходы от продажи земельных участков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3 754,1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3 754,1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3 754,1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5. Штрафные санкции, возмещения ущерба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3 567,4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3 568,0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3 571,8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59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БЕЗВОЗМЕЗДНЫЕ ПОСТУПЛЕНИЯ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2 800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001,6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2 760 515,1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3 241 491,0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81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182 125,3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916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992,9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1 046 686,6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1 527 531,8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Субвенции на реализацию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государственных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полномочий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1 691 860,0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1 704 755,1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1 704 835,8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9 023,4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073,4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9 123,4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79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Прочие безвозмездные поступления (в рамках соглашения о сотрудничестве между ПАО "Нефтяная компания "ЛУКОЙЛ" и Правительством ХМАО-Югры)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5433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352533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83568" y="116632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 (1)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79512" y="980728"/>
          <a:ext cx="8784978" cy="5778517"/>
        </p:xfrm>
        <a:graphic>
          <a:graphicData uri="http://schemas.openxmlformats.org/drawingml/2006/table">
            <a:tbl>
              <a:tblPr/>
              <a:tblGrid>
                <a:gridCol w="3258942"/>
                <a:gridCol w="528812"/>
                <a:gridCol w="2092512"/>
                <a:gridCol w="587158"/>
                <a:gridCol w="586631"/>
                <a:gridCol w="586631"/>
                <a:gridCol w="543176"/>
                <a:gridCol w="601116"/>
              </a:tblGrid>
              <a:tr h="416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(факт)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755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органов местного самоуправления и муниципальные учреждения в отношении земельных участков, являющихся муниципальной собственностью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№64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«О земельном налоге на территории города Урай» п.п.1,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16 552,0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16 560,0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17 000,0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17 500,0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17 500,0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ветеранов и инвалидов Великой Отечественной войны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» п.п.4, п.4.1. раздела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инвалидов с детства, детей-инвалидов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п.п.5,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героев Советского Союза, героев Российской Федерации, полных кавалеров ордена Славы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п.п.6,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инвалидов I, II, III групп инвалидности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п.п.7,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259,0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274,0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276,7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279,5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282,3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866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физических лиц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, имеющих право на получение социальной поддержки в соответствии с Законом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РФ от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15 мая 1991 года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№1244-1 «О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социальной защите граждан, подвергшихся воздействию радиации вследствие катастрофы на Чернобыльской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АЭС»,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а также в соответствии с Федеральным законом от 26 ноября 1998 года 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№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175-ФЗ «О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социальной защите граждан Российской Федерации, подвергшихся воздействию радиации вследствие аварии в 1957 году на производственном объединении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«Маяк»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 сбросов радиоактивных отходов в реку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Теча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»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 в соответствии с Федеральным законом от 10 января 2002 года 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№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2-ФЗ «О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социальных гарантиях гражданам, подвергшимся радиационному воздействию вследствие ядерных испытаний на Семипалатинском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полигоне»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п.п.8,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23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физических лиц, принимавших в составе подразделений особого риска непосредственное участие в испытаниях ядерного и термоядерного оружия, ликвидации аварий ядерных установок на средствах вооружения и военных объектах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  <a:p>
                      <a:pPr algn="ctr" fontAlgn="ctr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 п.п.9, п.4.1. раздела 4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6147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16633"/>
            <a:ext cx="846043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220072" y="404664"/>
            <a:ext cx="2483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1600" b="1" dirty="0" smtClean="0"/>
          </a:p>
          <a:p>
            <a:pPr algn="r"/>
            <a:endParaRPr lang="ru-RU" sz="1600" b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3" y="1024094"/>
          <a:ext cx="8928994" cy="5707499"/>
        </p:xfrm>
        <a:graphic>
          <a:graphicData uri="http://schemas.openxmlformats.org/drawingml/2006/table">
            <a:tbl>
              <a:tblPr/>
              <a:tblGrid>
                <a:gridCol w="3384377"/>
                <a:gridCol w="608263"/>
                <a:gridCol w="2056033"/>
                <a:gridCol w="595584"/>
                <a:gridCol w="687683"/>
                <a:gridCol w="580748"/>
                <a:gridCol w="508154"/>
                <a:gridCol w="508152"/>
              </a:tblGrid>
              <a:tr h="394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096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597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физических лиц, получивших или перенесших лучевую болезнь или ставшие инвалидами в результате испытаний, учений и иных работ, связанных с любыми видами ядерных установок, включая ядерное оружие и космическую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технику</a:t>
                      </a: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 п.п.10, п.4.1. раздела 4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0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садоводческие, огороднические или дачные некоммерческие объединения граждан, садоводческие или огороднические некоммерческие товарищества, гаражные потребительские кооперативы в части предоставленного земельного участка, используемого льготными категориями физических лиц, указанных в подпунктах 4 - 10, 12, 13 настоящего пункта и являющихся членами указанных объединений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граждан</a:t>
                      </a: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п.п.11, п.4.1. раздела 4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многодетные семьи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п.п.12, п.4.1. раздела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196,0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197,0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198,0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199,0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ветеранов и инвалидов боевых действий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п.п.13, п.4.1. раздела 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76,0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77,0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78,0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79,0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80,0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97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организаций-инвесторов, осуществляющих в качестве основного вида следующие виды экономической деятельности: "сельское, лесное хозяйство, охота, рыболовство и рыбоводство", "обрабатывающие производства", "образование дошкольное", "образование начальное общее", "деятельность в области здравоохранения и социальных услуг", "деятельность в области культуры, спорта" и реализующие в рамках Федерального закона от 25.02.1999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№39-ФЗ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"Об инвестиционной деятельности в Российской Федерации, осуществляемой в форме капитальных вложений" в городе Урай инвестиционные проекты, капитальные вложения в которые составляют не менее 5 (пяти) миллионов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рублей</a:t>
                      </a: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(в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ред.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25.12.2014 №78) «О земельном налоге на территории города Урай» п.п.1, п.4.2.  раздела 4 </a:t>
                      </a:r>
                      <a:r>
                        <a:rPr lang="ru-RU" sz="9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9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8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субъектов малого и среднего предпринимательства - инвесторов, осуществляющих в качестве основного вида следующие виды экономической деятельности: «сельское, лесное хозяйство, охота, рыболовство и рыбоводство», «обрабатывающие производства», «образование дошкольное», «образование начальное общее», «деятельность в области здравоохранения и социальных услуг», «деятельность в области культуры, спорта», и реализующие в городе Урай инвестиционные проекты, капитальные вложения в которые составляют не менее 1 (одного) миллиона рублей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(в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ред.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25.12.2014 №78) «О земельном налоге на территории города Урай»  п.п.2, п.4.2.  раздела 4 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1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900" b="1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55576" y="188640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 (2)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1"/>
            <a:ext cx="8388424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5" y="980727"/>
          <a:ext cx="8928993" cy="5669250"/>
        </p:xfrm>
        <a:graphic>
          <a:graphicData uri="http://schemas.openxmlformats.org/drawingml/2006/table">
            <a:tbl>
              <a:tblPr/>
              <a:tblGrid>
                <a:gridCol w="3384375"/>
                <a:gridCol w="608265"/>
                <a:gridCol w="2250397"/>
                <a:gridCol w="508154"/>
                <a:gridCol w="580748"/>
                <a:gridCol w="580748"/>
                <a:gridCol w="508154"/>
                <a:gridCol w="508152"/>
              </a:tblGrid>
              <a:tr h="3694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65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43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социально ориентированных некоммерческих организаций - инвесторов, осуществляющих в качестве основного вида следующие виды экономической деятельности: «образование дошкольное», «образование начальное общее», «деятельность в области здравоохранения и социальных услуг», «деятельность в области культуры, спорта», и  реализующие в городе Урай инвестиционные проекты, капитальные вложения в которые составляют не менее 1 (одного) миллиона рублей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от 23.09.2010 №64 (в ред. от 20.09.2018 №490 «О земельном налоге на территории города Урай» п.п.3, п.4.2.  раздела 4 </a:t>
                      </a:r>
                      <a:r>
                        <a:rPr lang="ru-RU" sz="1000" b="1" i="0" u="sng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sng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sng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07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организаций в отношении земельных участков, в границах которых реализуется инвестиционный проект в соответствии с соглашением о защите и поощрении капиталовложений в рамках реализации Федерального закона от 01.04.2020 N 69-ФЗ "О защите и поощрении капиталовложений в Российской Федерации", с момента начала строительства до ввода объекта в эксплуатацию, предусмотренного в инвестиционном проекте, но не более 5-ти лет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22.10.2020 №81)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земельном налоге на территории города Урай» п.п.4, п.4.2.  раздела 4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2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1,0%) для земельных участков с видом разрешенного использования «Хранение автотранспорта»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0,5%)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1,0%)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п.п.3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1 154,0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1 155,0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1 156,0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1 157,0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1 158,0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2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1,2%) для земельных участков с видом разрешенного использования «Коммунальное обслуживание»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0,3%)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1,2%)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п.п.4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640,0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644,0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648,0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652,0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656,0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2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«Социальное обслуживание»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Понижен. ставка  (на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п.п.5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3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земельного налога для земельных участков с видом разрешенного использования «Оказание услуг связи» (налоговая ставка установленная НК РФ 1,5%, налоговая ставка установленная НПА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0,75%)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0,75%)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города Урай от 23.09.2010 №64 «О земельном налоге на территории города Урай» п.п.6 таблицы пункта 3.1. раздела 3.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83568" y="188640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 (3)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16631"/>
            <a:ext cx="8388424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" y="980727"/>
          <a:ext cx="9143999" cy="5877272"/>
        </p:xfrm>
        <a:graphic>
          <a:graphicData uri="http://schemas.openxmlformats.org/drawingml/2006/table">
            <a:tbl>
              <a:tblPr/>
              <a:tblGrid>
                <a:gridCol w="3254748"/>
                <a:gridCol w="804672"/>
                <a:gridCol w="1975104"/>
                <a:gridCol w="585216"/>
                <a:gridCol w="658368"/>
                <a:gridCol w="658368"/>
                <a:gridCol w="585216"/>
                <a:gridCol w="622307"/>
              </a:tblGrid>
              <a:tr h="3836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48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«Бытовое обслуживание»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Понижен.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п.п.7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424,5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426,0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427,0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428,0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«Здравоохранение»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п.п.8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391,5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392,0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392,5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393,0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393,5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«Образование и просвещение»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г.Урай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п.п.9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304,0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305,0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306,0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307,0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«Общественное питание»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п.п.10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1,0%) для земельных участков с видом разрешенного использования «Служебные гаражи»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0,5%)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1,0%)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п.п.11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«Объекты дорожного сервиса»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п.п.12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земельного налога для земельных участков с видом разрешенного использования «Связь» (налоговая ставка установленная НК РФ 1,5%, налоговая ставка установленная НПА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0,75%)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0,75%)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города Урай от 23.09.2010 №64 «О земельном налоге на территории города Урай» п.п.13 таблицы пункта 3.1. раздела 3.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1,4%) для земельных участков с видом разрешенного использования «Воздушный транспорт»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г.Урай 0,1%)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1,4%)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п.п.14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1 148,0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1 150,0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1 152,0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1 154,0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1 156,0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413">
                <a:tc gridSpan="3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ИТОГО налоговых льгот (налоговых расходов) по ЗЕМЕЛЬНОМУ НАЛОГУ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21 304,5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21 338,5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21 804,7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22 321,0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22 337,3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83568" y="260648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 (4)</a:t>
            </a: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7"/>
            <a:ext cx="8388424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83568" y="332656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(5)</a:t>
            </a:r>
            <a:endParaRPr lang="ru-RU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3" y="1340769"/>
          <a:ext cx="8856985" cy="3816423"/>
        </p:xfrm>
        <a:graphic>
          <a:graphicData uri="http://schemas.openxmlformats.org/drawingml/2006/table">
            <a:tbl>
              <a:tblPr/>
              <a:tblGrid>
                <a:gridCol w="3071374"/>
                <a:gridCol w="889067"/>
                <a:gridCol w="1325179"/>
                <a:gridCol w="714273"/>
                <a:gridCol w="714273"/>
                <a:gridCol w="714273"/>
                <a:gridCol w="708466"/>
                <a:gridCol w="720080"/>
              </a:tblGrid>
              <a:tr h="50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27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НАЛОГ НА ИМУЩЕСТВО ФИЗИЧЕСКИХ ЛИЦ ГОРОДА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489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(на 1,1%) на имущество физических лиц в отношении объектов налогообложения, включенные в перечень, определяемый в соответствии с пунктом 7 статьи 378.2 Налогового кодекса Российской Федерации, объекты налогообложения, предусмотренные абзацем вторым пункта 10 статьи 378.2 Налогового кодекса Российской Федерации, а также объекты налогообложения, кадастровая стоимость каждого из которых превышает 300 миллионов рублей»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(налоговая ставка установленная НК РФ 2,0%, налоговая ставка установленная НПА г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. 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: 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с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2023 г. - 1,1%, с 2024 г. - 1,2%, с 2025 г. - 1,3%, с 2026 г. - 1,4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%, 2027 г. – 1,5%)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(2023г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. на 0,9%, 2024г. на 0,8%, 2025г. на 0,7%, 2026г. на 0,6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% 2027г. на 0,5%)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№65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«О налоге на имущество физических лиц» п.п.7 таблицы п.2.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13 547,5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12 900,0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12 600,0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12 300,0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404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ИТОГО </a:t>
                      </a:r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налоговых льгот (налоговых расходов) по НАЛОГУ НА ИМУЩЕСТВО ФИЗИЧЕСКИХ ЛИЦ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13 547,5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12 900,0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12 600,0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12 300,0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ИТОГО </a:t>
                      </a:r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НАЛОГОВЫХ ЛЬГОТ (НАЛОГОВЫХ РАСХОДОВ)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34 852,0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</a:t>
                      </a: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 </a:t>
                      </a:r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538,5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</a:t>
                      </a: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 </a:t>
                      </a:r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704,7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</a:t>
                      </a:r>
                      <a:r>
                        <a:rPr lang="ru-RU" sz="1100" b="1" i="1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 </a:t>
                      </a:r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921,0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</a:t>
                      </a:r>
                      <a:r>
                        <a:rPr lang="ru-RU" sz="1100" b="1" i="1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 </a:t>
                      </a:r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637,3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1724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83568" y="404664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Муниципальный дорожный фонд города Урай,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251520" y="3140968"/>
            <a:ext cx="8712968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Бюджетные ассигнования будут направлены на ремонт и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содержание автомобильных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дорог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местного значения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 в границах городского округа и искусственных дорожных сооружений на них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228184" y="3933056"/>
            <a:ext cx="259228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Oswald" charset="-52"/>
                <a:cs typeface="Times New Roman" pitchFamily="18" charset="0"/>
              </a:rPr>
              <a:t>Источники формирования муниципального дорожного фонда города Урай: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latin typeface="Oswald" charset="-52"/>
                <a:cs typeface="Times New Roman" pitchFamily="18" charset="0"/>
              </a:rPr>
              <a:t>Акцизы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latin typeface="Oswald" charset="-52"/>
                <a:cs typeface="Times New Roman" pitchFamily="18" charset="0"/>
              </a:rPr>
              <a:t>Транспортный налог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Поступления 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сумм в возмещение вреда, причиняемого автомобильным дорогам общего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пользования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Субсидии из бюджета </a:t>
            </a:r>
            <a:r>
              <a:rPr lang="ru-RU" sz="1400" dirty="0" err="1" smtClean="0">
                <a:latin typeface="Oswald" charset="-52"/>
                <a:cs typeface="Times New Roman" pitchFamily="18" charset="0"/>
              </a:rPr>
              <a:t>ХМАО-Югры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899592" y="1052736"/>
            <a:ext cx="6264696" cy="810093"/>
            <a:chOff x="83895" y="54003"/>
            <a:chExt cx="6316442" cy="81009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83895" y="54003"/>
              <a:ext cx="6316442" cy="810093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107622" y="77730"/>
              <a:ext cx="6168961" cy="7626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0000" tIns="60960" rIns="18000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solidFill>
                    <a:schemeClr val="tx1"/>
                  </a:solidFill>
                  <a:latin typeface="Oswald" charset="-52"/>
                  <a:cs typeface="Times New Roman" pitchFamily="18" charset="0"/>
                </a:rPr>
                <a:t>Федеральный закон от 03.12.2012 № 244-ФЗ «О внесении изменений в Бюджетный кодекс Российской Федерации»</a:t>
              </a:r>
              <a:endParaRPr lang="ru-RU" sz="1600" b="1" kern="1200" dirty="0">
                <a:solidFill>
                  <a:schemeClr val="tx1"/>
                </a:solidFill>
                <a:latin typeface="Oswald" charset="-52"/>
                <a:cs typeface="Times New Roman" pitchFamily="18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1403648" y="2060848"/>
            <a:ext cx="6120680" cy="907093"/>
            <a:chOff x="792101" y="0"/>
            <a:chExt cx="6620970" cy="90709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792101" y="0"/>
              <a:ext cx="6620970" cy="907093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818669" y="26568"/>
              <a:ext cx="6448886" cy="85395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0000" tIns="60960" rIns="18000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Oswald" charset="-52"/>
                  <a:cs typeface="Times New Roman" pitchFamily="18" charset="0"/>
                </a:rPr>
                <a:t>Муниципальный дорожный фонд города Урай создан в соответствии с решением Думы города Урай от 27.09.2012 № 80 (в ред. от 20.09.2023)</a:t>
              </a:r>
              <a:endParaRPr lang="ru-RU" sz="16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Times New Roman" pitchFamily="18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444208" y="1556792"/>
            <a:ext cx="589739" cy="589745"/>
            <a:chOff x="5616624" y="432048"/>
            <a:chExt cx="589739" cy="58974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5" name="Стрелка вниз 44"/>
            <p:cNvSpPr/>
            <p:nvPr/>
          </p:nvSpPr>
          <p:spPr>
            <a:xfrm flipH="1">
              <a:off x="5616624" y="432048"/>
              <a:ext cx="589739" cy="589745"/>
            </a:xfrm>
            <a:prstGeom prst="downArrow">
              <a:avLst>
                <a:gd name="adj1" fmla="val 55000"/>
                <a:gd name="adj2" fmla="val 45000"/>
              </a:avLst>
            </a:prstGeom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Стрелка вниз 4"/>
            <p:cNvSpPr/>
            <p:nvPr/>
          </p:nvSpPr>
          <p:spPr>
            <a:xfrm>
              <a:off x="5749315" y="432048"/>
              <a:ext cx="324357" cy="443785"/>
            </a:xfrm>
            <a:prstGeom prst="rect">
              <a:avLst/>
            </a:prstGeom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000" kern="12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107504" y="6427113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0" y="3645024"/>
          <a:ext cx="57961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316416" cy="86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11560" y="147409"/>
            <a:ext cx="763284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Источники формирования и направления расходования средств муниципального дорожного фонда города Урай в 2025-2027 годах,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01473347"/>
              </p:ext>
            </p:extLst>
          </p:nvPr>
        </p:nvGraphicFramePr>
        <p:xfrm>
          <a:off x="107505" y="908721"/>
          <a:ext cx="8857999" cy="54937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5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248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248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2487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898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044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год*</a:t>
                      </a:r>
                      <a:endParaRPr lang="ru-RU" sz="1200" b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доходов, в том числе: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78 884,8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79 668,1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334 352,1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699 965,9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44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1. Акцизы на автомобильный бензин, прямогонный бензин, дизельное топливо, моторные масла для дизельных и карбюраторных (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инжекторных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 двигателей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18 364,8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21 179,3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085,6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23 092,4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2.Транспортный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налог, подлежащий зачислению в местный бюджет</a:t>
                      </a: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12 885,0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12 425,0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12 435,0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12 941,0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14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3. Плата в счет возмещения вреда, причиняемого автомобильным дорогам местного значения тяжеловесными транспортными средствами, зачисляемая в местный бюджет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570,5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570,5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570,5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444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4. Субсидии ОБ на приведение в нормативное состояние автомобильных дорог и искусственных дорожных сооружений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46 850,6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45 493,3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25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5. Субсидии ОБ строительство (реконструкция) автомобильных дорог общего пользования местного значения (субсидии на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капитальных вложений в объекты муниципальной собственности)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299 261,0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663 362,0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65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Остатки муниципального дорожного фонда, неиспользованные в прошлом финансовом году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1 602,6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303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расходов, в том числе: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161 530,3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189 789,2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454 113,1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832 761,5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621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Капитальный ремонт, ремонт и содержание автомобильных дорог местного значения в границах городского округа и искусственных дорожных сооружений на них, включая разработку и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корректировку проектной 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документации, сметной документации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158 930,3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186 989,2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139 101,5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134 485,7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7640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Строительство и реконструкция автомобильных дорог местного значения в границах городского округа и искусственных дорожных сооружений на них, включая разработку документации по планировке территории в целях размещения автомобильных дорог, инженерные изыскания, разработка и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корректировка территории 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в целях размещения автомобильных дорог, инженерные изыскания, разработка и корректировка проектной документации, проведение необходимых экспертиз, выкуп земельных участков и подготовка территорий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315 011,6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698 275,8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801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Осуществление мероприятий, направленных на улучшение технических характеристик автомобильных дорог местного значения в границах городского округа и искусственных дорожных сооружений на них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2 600,0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2 800,0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7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Отклонение (доходы - расходы)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-82 645,5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-110 121,1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-119 761,0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-132 795,6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6427113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892480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388424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188640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Особенности, учтенные в проекте бюджета города Урай на 2025-2027 годы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268760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Изменение МРОТ с 01.01.2025 –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22 440,0 рублей </a:t>
            </a:r>
            <a:r>
              <a:rPr lang="ru-RU" sz="1400" dirty="0" smtClean="0">
                <a:latin typeface="Oswald" charset="-52"/>
              </a:rPr>
              <a:t>(с ростом на 16,6% к его размеру на 1 января 2024 года-19 242 рубля)</a:t>
            </a:r>
            <a:endParaRPr lang="en-US" sz="1400" dirty="0" smtClean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3068960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Участие в реализации региональных проектов, в том числе направленных на достижение целей, показателей и решение задач национальных проектов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1520" y="6550223"/>
            <a:ext cx="40078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Изменение тарифов на коммунальные услуги</a:t>
            </a:r>
            <a:r>
              <a:rPr lang="en-US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 на 9,3%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51520" y="6309320"/>
            <a:ext cx="87129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Бюджетные ассигнования на реализацию наказов избирателей депутатам Думы г. Урай</a:t>
            </a:r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764704"/>
            <a:ext cx="8640960" cy="609329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51520" y="126876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1520" y="162880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1520" y="2204864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1520" y="3068960"/>
            <a:ext cx="8568952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251520" y="764704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Обеспечение уровня целевых показателей средней заработной платы по отдельным категориям работников культуры и доп.образования в соответствии с указами Президента Российской Федерации №597 и №761</a:t>
            </a:r>
            <a:endParaRPr lang="ru-RU" sz="14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51520" y="1628800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Индексация с 01.10.2025 на 4,0% фонда оплаты труда работников муниципальных учреждений и ОМС, не подпадающих под действие Указов Президента РФ №597 и №761(включая отчисления в государственные внебюджетные фонды)</a:t>
            </a:r>
            <a:endParaRPr lang="ru-RU" sz="1400" dirty="0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251520" y="5373216"/>
            <a:ext cx="864096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251520" y="2132856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Обеспечение за счет средств дотации расходных обязательств муниципального образования на оплату труда работников муниципальных общеобразовательных организаций и образовательных организаций дошкольного образования, не участвующих в реализации основных общеобразовательных программ в соответствии федеральными государственными образовательными стандартами</a:t>
            </a:r>
            <a:endParaRPr lang="ru-RU" sz="1400" dirty="0">
              <a:latin typeface="Oswald" charset="-52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51520" y="3501008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Реализация адресной программы АО по переселению граждан из аварийного жилищного фонда с периодом реализации </a:t>
            </a:r>
          </a:p>
          <a:p>
            <a:r>
              <a:rPr lang="ru-RU" sz="1400" dirty="0" smtClean="0">
                <a:latin typeface="Oswald" charset="-52"/>
              </a:rPr>
              <a:t>до 2030 года по переселению граждан из аварийного жилищного фонда, признанного таковым с 1 января 2017 года </a:t>
            </a:r>
          </a:p>
          <a:p>
            <a:r>
              <a:rPr lang="ru-RU" sz="1400" dirty="0" smtClean="0">
                <a:latin typeface="Oswald" charset="-52"/>
              </a:rPr>
              <a:t>до 1 января 2022 года</a:t>
            </a:r>
            <a:endParaRPr lang="ru-RU" sz="1400" dirty="0">
              <a:latin typeface="Oswald" charset="-52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251520" y="4509120"/>
            <a:ext cx="864096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251520" y="4149080"/>
            <a:ext cx="44999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Поддержка участников СВО и членов их семей</a:t>
            </a:r>
            <a:endParaRPr lang="ru-RU" sz="1400" dirty="0"/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251520" y="4869160"/>
            <a:ext cx="864096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251520" y="4509120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Строительство и капитальный ремонт дорог местного значения</a:t>
            </a:r>
            <a:endParaRPr lang="ru-RU" sz="1400" dirty="0">
              <a:latin typeface="Oswald" charset="-52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51520" y="4869160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Благоустройство общественного пространства, с участием инициативных граждан (</a:t>
            </a:r>
            <a:r>
              <a:rPr lang="ru-RU" sz="1400" dirty="0" smtClean="0">
                <a:latin typeface="Oswald" charset="-52"/>
              </a:rPr>
              <a:t>"Пешеходная зона в микрорайоне 1А (вдоль территории новой школы)" (объект определен по результатам рейтингового голосования жителей). </a:t>
            </a:r>
            <a:endParaRPr lang="ru-RU" sz="1400" dirty="0">
              <a:latin typeface="Oswald" charset="-52"/>
            </a:endParaRP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251520" y="5661248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251520" y="5373216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Благоустройство прилегающей территории школы №6</a:t>
            </a:r>
            <a:endParaRPr lang="ru-RU" sz="1400" dirty="0"/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251520" y="594928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251520" y="3501008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251520" y="414908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251520" y="5661248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Обеспечение работы круглогодичного автобусного маршрута №1</a:t>
            </a:r>
            <a:endParaRPr lang="ru-RU" sz="1400" dirty="0">
              <a:latin typeface="Oswald" charset="-52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251520" y="5949280"/>
            <a:ext cx="87849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Замена ветхих инженерных сетей</a:t>
            </a:r>
            <a:endParaRPr lang="ru-RU" sz="1400" dirty="0">
              <a:latin typeface="Oswald" charset="-52"/>
            </a:endParaRP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251520" y="630932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>
            <a:off x="251520" y="6597352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4" grpId="0" build="allAtOnce"/>
      <p:bldP spid="16" grpId="0" build="allAtOnce"/>
      <p:bldP spid="20" grpId="0" build="allAtOnce"/>
      <p:bldP spid="22" grpId="0" animBg="1"/>
      <p:bldP spid="34" grpId="0" build="allAtOnce"/>
      <p:bldP spid="35" grpId="0" build="allAtOnce"/>
      <p:bldP spid="45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028384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39552" y="260648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Дополнительно в проекте бюджета города учтены следующие предложения депутатов Думы города Урай в сумме 22,6 млн.рублей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810916"/>
            <a:ext cx="86409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21,7 млн.рублей </a:t>
            </a:r>
            <a:r>
              <a:rPr lang="ru-RU" sz="1400" i="1" dirty="0" smtClean="0">
                <a:latin typeface="Oswald" charset="-52"/>
              </a:rPr>
              <a:t>на ремонт участка дороги от ул.И.Шестакова на КЛПХ «Леспромхоз»</a:t>
            </a:r>
            <a:endParaRPr lang="ru-RU" sz="1400" dirty="0" smtClean="0"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2305447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 0,6 млн.рублей </a:t>
            </a:r>
            <a:r>
              <a:rPr lang="ru-RU" sz="1400" i="1" dirty="0" smtClean="0">
                <a:latin typeface="Oswald" charset="-52"/>
              </a:rPr>
              <a:t>на</a:t>
            </a:r>
            <a:r>
              <a:rPr lang="ru-RU" sz="1400" b="1" i="1" dirty="0" smtClean="0">
                <a:latin typeface="Oswald" charset="-52"/>
              </a:rPr>
              <a:t> </a:t>
            </a:r>
            <a:r>
              <a:rPr lang="ru-RU" sz="1400" i="1" dirty="0" smtClean="0">
                <a:latin typeface="Oswald" charset="-52"/>
              </a:rPr>
              <a:t>установку и укладку искусственной травы (газона) на детской площадке во дворе дома мкр.2-27А</a:t>
            </a:r>
            <a:endParaRPr lang="en-US" sz="1400" dirty="0" smtClean="0">
              <a:latin typeface="Oswald" charset="-52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2761183"/>
            <a:ext cx="87129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0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,2 млн.рублей </a:t>
            </a:r>
            <a:r>
              <a:rPr lang="ru-RU" sz="1400" i="1" dirty="0" smtClean="0">
                <a:latin typeface="Oswald" charset="-52"/>
              </a:rPr>
              <a:t>на устройство тротуара у ТЦ "Сибирь"</a:t>
            </a:r>
            <a:endParaRPr lang="ru-RU" sz="1400" dirty="0" smtClean="0">
              <a:latin typeface="Oswald" charset="-52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51520" y="1772816"/>
            <a:ext cx="0" cy="1872208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51520" y="1772816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748464" y="1772816"/>
            <a:ext cx="0" cy="1872208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1520" y="2204864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1520" y="2708920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51520" y="3140968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51520" y="3645024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1520" y="3212976"/>
            <a:ext cx="58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pitchFamily="2" charset="-52"/>
              </a:rPr>
              <a:t> </a:t>
            </a:r>
            <a:r>
              <a:rPr lang="ru-RU" sz="1400" dirty="0" smtClean="0">
                <a:solidFill>
                  <a:srgbClr val="FF0000"/>
                </a:solidFill>
                <a:latin typeface="Oswald" pitchFamily="2" charset="-52"/>
              </a:rPr>
              <a:t>0,1 млн.рублей </a:t>
            </a:r>
            <a:r>
              <a:rPr lang="ru-RU" sz="1400" i="1" dirty="0" smtClean="0">
                <a:latin typeface="Oswald" charset="-52"/>
              </a:rPr>
              <a:t>на приобретение стойки баскетбольной (корт </a:t>
            </a:r>
            <a:r>
              <a:rPr lang="ru-RU" sz="1400" i="1" dirty="0" err="1" smtClean="0">
                <a:latin typeface="Oswald" charset="-52"/>
              </a:rPr>
              <a:t>мкр</a:t>
            </a:r>
            <a:r>
              <a:rPr lang="ru-RU" sz="1400" i="1" dirty="0" smtClean="0">
                <a:latin typeface="Oswald" charset="-52"/>
              </a:rPr>
              <a:t>. Солнечный)</a:t>
            </a:r>
            <a:endParaRPr lang="ru-RU" sz="1400" dirty="0" smtClean="0">
              <a:latin typeface="Oswald" charset="-52"/>
            </a:endParaRPr>
          </a:p>
          <a:p>
            <a:pPr>
              <a:buFont typeface="Wingdings" pitchFamily="2" charset="2"/>
              <a:buChar char="Ø"/>
            </a:pPr>
            <a:endParaRPr lang="ru-RU" sz="1400" dirty="0">
              <a:latin typeface="Oswald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53244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83568" y="332656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Структура расходов бюджета города Урай по отраслевым направлениями на 2024 год и на плановый период 2025-2027 годов,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1520" y="5589240"/>
          <a:ext cx="8640960" cy="586438"/>
        </p:xfrm>
        <a:graphic>
          <a:graphicData uri="http://schemas.openxmlformats.org/drawingml/2006/table">
            <a:tbl>
              <a:tblPr/>
              <a:tblGrid>
                <a:gridCol w="1623406"/>
                <a:gridCol w="1730909"/>
                <a:gridCol w="1730909"/>
                <a:gridCol w="1817453"/>
                <a:gridCol w="1738283"/>
              </a:tblGrid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аименование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84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Расходы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5 149 860,4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4 916 030,6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4 789 394,5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5 333 278,5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323528" y="4725144"/>
            <a:ext cx="24655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Социальный блок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267744" y="4509120"/>
            <a:ext cx="244827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100" b="1" dirty="0" smtClean="0">
                <a:solidFill>
                  <a:schemeClr val="accent3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Образование, молодежная политика</a:t>
            </a:r>
          </a:p>
          <a:p>
            <a:pPr>
              <a:buFont typeface="Wingdings" pitchFamily="2" charset="2"/>
              <a:buChar char="ü"/>
            </a:pPr>
            <a:r>
              <a:rPr lang="ru-RU" sz="1100" b="1" dirty="0" smtClean="0">
                <a:solidFill>
                  <a:schemeClr val="accent3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Культура, кинематография</a:t>
            </a:r>
          </a:p>
          <a:p>
            <a:pPr>
              <a:buFont typeface="Wingdings" pitchFamily="2" charset="2"/>
              <a:buChar char="ü"/>
            </a:pPr>
            <a:r>
              <a:rPr lang="ru-RU" sz="1100" b="1" dirty="0" err="1" smtClean="0">
                <a:solidFill>
                  <a:schemeClr val="accent3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Зравоохранение</a:t>
            </a:r>
            <a:endParaRPr lang="ru-RU" sz="1100" b="1" dirty="0" smtClean="0">
              <a:solidFill>
                <a:schemeClr val="accent3">
                  <a:lumMod val="50000"/>
                </a:schemeClr>
              </a:solidFill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100" b="1" dirty="0" smtClean="0">
                <a:solidFill>
                  <a:schemeClr val="accent3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Физкультура и спорт</a:t>
            </a:r>
          </a:p>
          <a:p>
            <a:pPr>
              <a:buFont typeface="Wingdings" pitchFamily="2" charset="2"/>
              <a:buChar char="ü"/>
            </a:pPr>
            <a:r>
              <a:rPr lang="ru-RU" sz="1100" b="1" dirty="0" smtClean="0">
                <a:solidFill>
                  <a:schemeClr val="accent3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Социальная политика</a:t>
            </a:r>
            <a:endParaRPr lang="ru-RU" sz="1100" b="1" dirty="0">
              <a:solidFill>
                <a:schemeClr val="accent3">
                  <a:lumMod val="50000"/>
                </a:schemeClr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Левая фигурная скобка 15"/>
          <p:cNvSpPr/>
          <p:nvPr/>
        </p:nvSpPr>
        <p:spPr>
          <a:xfrm>
            <a:off x="2123728" y="4581128"/>
            <a:ext cx="216024" cy="7200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15008" y="6165304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199784" y="3789040"/>
            <a:ext cx="1944216" cy="738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Реализация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 муниципальных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программ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308304" y="4797152"/>
            <a:ext cx="172819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99,2 % от общего объёма расходов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8100392" y="4581128"/>
            <a:ext cx="144016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6" name="Диаграмма 25"/>
          <p:cNvGraphicFramePr/>
          <p:nvPr/>
        </p:nvGraphicFramePr>
        <p:xfrm>
          <a:off x="-252536" y="764704"/>
          <a:ext cx="9396536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7" name="Правая фигурная скобка 26"/>
          <p:cNvSpPr/>
          <p:nvPr/>
        </p:nvSpPr>
        <p:spPr>
          <a:xfrm>
            <a:off x="1547664" y="2132856"/>
            <a:ext cx="216024" cy="172819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91680" y="2852936"/>
            <a:ext cx="644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73,9%</a:t>
            </a:r>
            <a:endParaRPr lang="ru-RU" sz="1400" dirty="0">
              <a:solidFill>
                <a:srgbClr val="FF0000"/>
              </a:solidFill>
              <a:latin typeface="Oswald" charset="-52"/>
            </a:endParaRPr>
          </a:p>
        </p:txBody>
      </p:sp>
      <p:pic>
        <p:nvPicPr>
          <p:cNvPr id="30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1" y="764704"/>
          <a:ext cx="8784976" cy="5657754"/>
        </p:xfrm>
        <a:graphic>
          <a:graphicData uri="http://schemas.openxmlformats.org/drawingml/2006/table">
            <a:tbl>
              <a:tblPr/>
              <a:tblGrid>
                <a:gridCol w="3921148"/>
                <a:gridCol w="551204"/>
                <a:gridCol w="479180"/>
                <a:gridCol w="958361"/>
                <a:gridCol w="958361"/>
                <a:gridCol w="958361"/>
                <a:gridCol w="958361"/>
              </a:tblGrid>
              <a:tr h="1703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Рз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 на 2024 год*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Проект бюджета 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21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РАСХОДЫ – ВСЕГО: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5 149 860,4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4 916 030,6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4 789 394,5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5 333 278,5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199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ОБЩЕГОСУДАРСТВЕННЫЕ ВОПРОСЫ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358 190,5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393 894,7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402 554,2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455 244,6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9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32 803,4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31 636,3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28 930,0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29 225,7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15 110,1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17 019,6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15 441,7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15 365,4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226 296,6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255 871,9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226 691,0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225 272,3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Судебная система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9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45 684,9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50 887,2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44 587,2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44 659,0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Резервные фонды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7 357,4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7 357,4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общегосударственные вопросы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30 933,2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31 115,6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81 843,3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135 710,7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40 878,1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38 165,3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37 060,1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37 059,1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Органы юстиции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6 855,6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2 072,2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2 284,2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2 284,2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30 168,5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32 608,7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31 280,7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31 280,7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3 798,1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3 428,5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3 439,3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3 438,3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355 856,8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421 078,1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655 251,5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1 055 713,1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18 048,8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22 190,5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20 821,6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20 876,2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41 823,7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29 084,3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29 040,6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29 040,6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Транспорт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20 943,4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37 765,8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38 817,3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39 302,0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Дорожное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хозяйство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161 995,3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190 254,2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454 578,1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853 303,9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в том числе дорожный фонд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78 884,8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79 668,1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334 352,1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699 965,9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Связь и информатика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5 057,6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4 782,4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4 537,0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4 882,4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107 988,0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137 000,9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107 456,9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108 308,0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316416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11560" y="63024"/>
            <a:ext cx="763284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по разделам и подразделам </a:t>
            </a:r>
          </a:p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классификации расходов бюджета на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2024-2027 годы,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79512" y="6427113"/>
            <a:ext cx="87849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2" y="764704"/>
          <a:ext cx="8784976" cy="5503045"/>
        </p:xfrm>
        <a:graphic>
          <a:graphicData uri="http://schemas.openxmlformats.org/drawingml/2006/table">
            <a:tbl>
              <a:tblPr/>
              <a:tblGrid>
                <a:gridCol w="3754431"/>
                <a:gridCol w="464358"/>
                <a:gridCol w="464358"/>
                <a:gridCol w="1238288"/>
                <a:gridCol w="990885"/>
                <a:gridCol w="936328"/>
                <a:gridCol w="936328"/>
              </a:tblGrid>
              <a:tr h="2880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Рз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 на 2024 год*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Проект бюджета 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7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ЖИЛИЩНО-КОММУНАЛЬНОЕ ХОЗЯЙСТВО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568 550,4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820 958,4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1 022 707,1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1 147 453,5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35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Жилищное хозяйство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82 925,2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127 499,8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388 555,3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512 120,6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5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Коммунальное хозяйство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191 139,2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361 037,1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326 362,6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326 461,7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Благоустройство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154 605,2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158 083,5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134 966,1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136 078,3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139 880,8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174 338,0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172 823,1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172 792,9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ОХРАНА ОКРУЖАЮЩЕЙ СРЕДЫ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2 227,8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2 229,1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2 232,7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2 232,7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2 227,8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2 229,1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2 232,7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2 232,7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ОБРАЗОВАНИЕ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3 306 819,8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2 596 544,9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2 124 466,1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2 090 639,2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Дошкольное образование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754 363,0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778 500,4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728 053,4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729 098,0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Общее образование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2 296 534,4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1 528 526,6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1 182 025,2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1 145 810,8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Дополнительное образование детей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175 251,9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191 721,4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124 433,5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124 952,3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756,9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756,9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756,9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7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Молодежная политика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18 153,6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21 147,2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17 988,2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18 337,8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образования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61 764,2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75 892,4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71 208,9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71 683,4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КУЛЬТУРА, КИНЕМАТОГРАФИЯ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199 555,4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232 082,6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178 253,3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177 601,8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Культура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199 138,1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231 631,1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177 770,6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177 088,0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417,3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451,5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482,7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513,8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ЗДРАВООХРАНЕНИЕ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здравоохранения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СОЦИАЛЬНАЯ ПОЛИТИКА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69 473,5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123 022,8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123 899,6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123 899,6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Пенсионное обеспечение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12 409,9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14 701,1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14 865,0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14 865,0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Социальное обеспечение населения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2 046,6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54 876,5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52 676,5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52 676,5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Охрана семьи и детства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55 017,0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53 445,2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56 358,1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56 358,1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ФИЗИЧЕСКАЯ КУЛЬТУРА И СПОРТ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231 222,6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268 632,1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225 059,3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225 142,2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Массовый спорт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1 931,8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3 496,1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3 496,1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3 496,1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Спорт высших достижений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229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290,8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265 136,0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221 563,2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221 646,1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СРЕДСТВА МАССОВОЙ ИНФОРМАЦИИ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14 808,1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16 312,8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14 761,8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15 064,6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Периодическая печать и издательства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14 808,1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16 312,8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14 761,8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15 064,6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5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ОБСЛУЖИВАНИЕ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ГОС.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 МУНИЦИПАЛЬНОГО ДОЛГА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1 448,9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2 281,3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2 320,3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2 399,6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5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1 448,9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2 281,3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2 320,3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2 399,6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31641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11560" y="118300"/>
            <a:ext cx="763284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по разделам и подразделам </a:t>
            </a:r>
          </a:p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классификации расходов бюджета на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2024-2027 годы, тыс.рублей (2)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6427113"/>
            <a:ext cx="87849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3" y="836712"/>
          <a:ext cx="8784974" cy="5832648"/>
        </p:xfrm>
        <a:graphic>
          <a:graphicData uri="http://schemas.openxmlformats.org/drawingml/2006/table">
            <a:tbl>
              <a:tblPr/>
              <a:tblGrid>
                <a:gridCol w="4951529"/>
                <a:gridCol w="958361"/>
                <a:gridCol w="958361"/>
                <a:gridCol w="958361"/>
                <a:gridCol w="958362"/>
              </a:tblGrid>
              <a:tr h="1785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 на 2024 год*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Проект бюджета 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0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5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Расходы на реализацию муниципальных программ, всего</a:t>
                      </a:r>
                      <a:endParaRPr lang="ru-RU" sz="1100" b="1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5 112 909,0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4 877 238,4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4 7055 445,8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5 195 553,2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образования и молодежной политики в городе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3 235 821,7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2 516 992,0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2 072 400,2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2 038 221,6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физической культуры, спорта и туризма в городе Урай и укрепление здоровья граждан города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231 222,6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268 632,1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225 059,3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225 142,2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Культура города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300 834,4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354 139,0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272 869,9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272 616,3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гражданского общества на территории города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22 719,5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23 119,5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22 844,5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22 844,5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Улучшение жилищных условий жителей, проживающих на территории муниципального образования город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78 732,1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188 729,9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450 854,0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573 188,5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56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Защита населения и территории от чрезвычайных ситуаций, совершенствование гражданской обороны и обеспечение первичных мер пожарной безопасности»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31 759,0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33 364,5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036,5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32 036,5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Охрана окружающей среды в границах города Урай»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2 109,1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2 109,1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2 109,1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2 109,1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транспортной системы города Урай»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80 105,6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93 534,3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358 909,7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758 120,2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«Укрепление межнационального и межконфессионального согласия, профилактика экстремизма на территории города Урай»</a:t>
                      </a:r>
                      <a:endParaRPr lang="ru-RU" sz="11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235,2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235,2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245,0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245,0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Профилактика правонарушений на территории города Урай» на 2018-2030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12 215,6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2 493,4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2 494,4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2 493,4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малого и среднего предпринимательства, потребительского рынка и сельскохозяйственных товаропроизводителей города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46 292,3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33 616,2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33 477,2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33 528,2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7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Информационное общество –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19 865,7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21 095,2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19 298,8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19 947,0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5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Формирование комфортной  городской среды города Урай»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19 530,1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8 559,7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3 199,4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3 199,4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Обеспечение градостроительной деятельности на территории города Урай» на  2018-2030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81 569,2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103 919,0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75 347,9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76 061,7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Управление муниципальными финансами в городе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33 632,1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38 753,3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34 122,5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34 288,1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«Совершенствование и развитие муниципального управления в городе Урай» на 2018-2030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470 420,1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529 673,0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497 004,1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496 741,4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жилищно-коммунального комплекса и повышение энергетической эффективности в городе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445 844,7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628 273,0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603 173,3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604 770,1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16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 err="1">
                          <a:latin typeface="Oswald" charset="-52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100" b="1" i="1" u="none" strike="noStrike" dirty="0">
                          <a:latin typeface="Oswald" charset="-52"/>
                          <a:cs typeface="Times New Roman" pitchFamily="18" charset="0"/>
                        </a:rPr>
                        <a:t> направления деятельности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36 951,4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38 792,2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83 948,7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137 725,3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 smtClean="0">
                          <a:latin typeface="Oswald" charset="-52"/>
                          <a:cs typeface="Times New Roman" pitchFamily="18" charset="0"/>
                        </a:rPr>
                        <a:t>Итого расходов</a:t>
                      </a:r>
                      <a:endParaRPr lang="ru-RU" sz="1100" b="1" i="1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5 149 860,4 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4 916 030,6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4 789 394,5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5 333 278,5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0"/>
            <a:ext cx="828092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16416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67544" y="118300"/>
            <a:ext cx="8136904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на реализацию муниципальных программ </a:t>
            </a:r>
          </a:p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непрограммных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направлений деятельности на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2024-2027 годы,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1724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99592" y="260648"/>
            <a:ext cx="70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бюджета городского округа Урай на поддержку семьи и детей на 2025 -2027 годы</a:t>
            </a:r>
            <a:endParaRPr lang="ru-RU" sz="20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9" name="Picture 4" descr="Действующих мер поддержки семей пока недостаточно | Аналитический центр при  Правительстве Российской Федераци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688" y="1412776"/>
            <a:ext cx="5572125" cy="445770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107505" y="1052736"/>
            <a:ext cx="2736303" cy="14233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latin typeface="Oswald" charset="-52"/>
                <a:cs typeface="Times New Roman" pitchFamily="18" charset="0"/>
              </a:rPr>
              <a:t>в сфере образования</a:t>
            </a:r>
            <a:r>
              <a:rPr lang="en-US" sz="1500" b="1" dirty="0" smtClean="0"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25г</a:t>
            </a:r>
            <a:r>
              <a:rPr lang="ru-RU" sz="1500" dirty="0"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2 473 518,6тыс.рублей</a:t>
            </a:r>
            <a:endParaRPr lang="ru-RU" sz="1500" dirty="0"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2 033 610,3тыс.рублей</a:t>
            </a:r>
            <a:endParaRPr lang="ru-RU" sz="1500" dirty="0"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latin typeface="Oswald" charset="-52"/>
                <a:cs typeface="Times New Roman" pitchFamily="18" charset="0"/>
              </a:rPr>
              <a:t>2027г</a:t>
            </a:r>
            <a:r>
              <a:rPr lang="ru-RU" sz="1500" dirty="0"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1 998 957,2тыс.рублей</a:t>
            </a:r>
            <a:endParaRPr lang="ru-RU" sz="15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504" y="2852936"/>
            <a:ext cx="2664296" cy="14233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культуры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120 908,3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94 110,2тыс.рублей</a:t>
            </a: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2027г.- 93 930,0 тыс.рублей</a:t>
            </a:r>
          </a:p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00192" y="1052736"/>
            <a:ext cx="2664296" cy="14401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физической культуры и спорта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268 632,1тыс.рублей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225 059,3тыс.рублей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225 142,2тыс.рублей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44208" y="4869160"/>
            <a:ext cx="2520280" cy="14953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Охрана труда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6,0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6,0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6,0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7504" y="4869160"/>
            <a:ext cx="2592288" cy="14953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</a:t>
            </a:r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улучшения жилищных условий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80 657,7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81 369,6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81 369,6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03848" y="5301208"/>
            <a:ext cx="2808312" cy="1080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</a:t>
            </a:r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градостроительной деятельности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18 984,0 тыс.рублей</a:t>
            </a: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2026г.- 18 984,0 тыс.рублей</a:t>
            </a: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2027г.- 18 984,0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72200" y="2780928"/>
            <a:ext cx="2592288" cy="165618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профилактика правонарушений, экстремизма и защита от ЧС 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156,0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156,0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156,0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131840" y="1052736"/>
            <a:ext cx="2952328" cy="107721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ВСЕГО на </a:t>
            </a:r>
            <a:r>
              <a:rPr lang="en-US" sz="1600" b="1" u="sng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:</a:t>
            </a:r>
            <a:endParaRPr lang="ru-RU" sz="1600" b="1" u="sng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25 </a:t>
            </a:r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– 2 963 229,1тыс.рублей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2026 </a:t>
            </a:r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– 2 453 295,4тыс.рублей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2027 </a:t>
            </a:r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 –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2 418 545,0 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53244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11560" y="26064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бюджета на реализацию региональных  проектов, направленных на достижение целей, показателей и решение задач национальных проектов,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179512" y="980728"/>
          <a:ext cx="8856984" cy="5462770"/>
        </p:xfrm>
        <a:graphic>
          <a:graphicData uri="http://schemas.openxmlformats.org/drawingml/2006/table">
            <a:tbl>
              <a:tblPr/>
              <a:tblGrid>
                <a:gridCol w="3456385"/>
                <a:gridCol w="1008112"/>
                <a:gridCol w="936103"/>
                <a:gridCol w="936104"/>
                <a:gridCol w="2520280"/>
              </a:tblGrid>
              <a:tr h="374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проекта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2025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2026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2027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Направление расходов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137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Всего, в том числе: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123 252,1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376 053,0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498 387,5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06">
                <a:tc>
                  <a:txBody>
                    <a:bodyPr/>
                    <a:lstStyle/>
                    <a:p>
                      <a:pPr marL="0" indent="85725" algn="l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Национальный проект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«Молодежь и дети»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2 523,2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2 398,2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2 3982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049">
                <a:tc>
                  <a:txBody>
                    <a:bodyPr/>
                    <a:lstStyle/>
                    <a:p>
                      <a:pPr marL="0" marR="0" indent="857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"Россия - страна возможностей»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714,3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Организация деятельности молодежных трудовых отрядов (спец.одежда,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средства защиты)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098">
                <a:tc>
                  <a:txBody>
                    <a:bodyPr/>
                    <a:lstStyle/>
                    <a:p>
                      <a:pPr marL="8572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latin typeface="Oswald" charset="-52"/>
                        <a:ea typeface="+mn-ea"/>
                        <a:cs typeface="+mn-cs"/>
                      </a:endParaRPr>
                    </a:p>
                    <a:p>
                      <a:pPr marL="8572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"Педагоги и наставники"</a:t>
                      </a:r>
                    </a:p>
                    <a:p>
                      <a:pPr marL="85725" indent="0" algn="l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1 808,9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2 398,2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2 398,2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 (заработная плата 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033">
                <a:tc>
                  <a:txBody>
                    <a:bodyPr/>
                    <a:lstStyle/>
                    <a:p>
                      <a:pPr marL="0" indent="85725" algn="l" fontAlgn="b"/>
                      <a:r>
                        <a:rPr lang="ru-RU" sz="1200" b="1" i="1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Национальный проект "Инфраструктура для жизни"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116 558,5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369 484,4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491 818,9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870">
                <a:tc>
                  <a:txBody>
                    <a:bodyPr/>
                    <a:lstStyle/>
                    <a:p>
                      <a:pPr marL="85725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"Жилье"</a:t>
                      </a:r>
                    </a:p>
                    <a:p>
                      <a:pPr marL="85725" indent="0"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108 072,2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369 484,4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491 818,9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Обеспечение устойчивого сокращения непригодного для проживания жилищного фонда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2065">
                <a:tc>
                  <a:txBody>
                    <a:bodyPr/>
                    <a:lstStyle/>
                    <a:p>
                      <a:pPr marL="8572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"Формирование комфортной городской среды" </a:t>
                      </a:r>
                    </a:p>
                    <a:p>
                      <a:pPr marL="85725" indent="0" algn="l" fontAlgn="b"/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8 486,3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Пешеходная зона в микрорайоне 1А (вдоль территории новой школы)" (объект определен по результатам рейтингового голосования жителей)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267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1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Национальный проект "Эффективная и конкурентная экономика"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4 170,4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4 170,4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4 170,4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499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"Малое и среднее предпринимательство и поддержка индивидуальной предпринимательской инициативы"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4 170,4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4 170,4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4 170,4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Компенсация затрат субъектам МСП за приобретенное оборудование,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за аренду помещения, за коммунальные расходы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67645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16416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11560" y="260648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бюджета на реализацию региональных  проектов, направленных на достижение  показателей федеральных проектов, не входящих в состав национальных проектов,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251520" y="1628800"/>
          <a:ext cx="8640960" cy="4004654"/>
        </p:xfrm>
        <a:graphic>
          <a:graphicData uri="http://schemas.openxmlformats.org/drawingml/2006/table">
            <a:tbl>
              <a:tblPr/>
              <a:tblGrid>
                <a:gridCol w="3372083"/>
                <a:gridCol w="983524"/>
                <a:gridCol w="913271"/>
                <a:gridCol w="913272"/>
                <a:gridCol w="2458810"/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проекта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2025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2026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2027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Направление расходов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Всего, в том числе: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30 397,7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29 854,5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29 245,2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0" marR="0" indent="857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"Сохранение культурного и исторического наследия"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550,8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1 161,4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552,1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Комплектование и обновление книжных фондов муниципальных библиотек, модернизация общедоступных муниципальных библиотек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326">
                <a:tc>
                  <a:txBody>
                    <a:bodyPr/>
                    <a:lstStyle/>
                    <a:p>
                      <a:pPr marL="85725" indent="0"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"Национальная система пространственных данных"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4 065,7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Актуализация данных, содержащихся в Едином государственном реестре недвижимости, защита  прав собственности,  формирование налоговой базы в отношение 23 кадастровых кварталов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868">
                <a:tc>
                  <a:txBody>
                    <a:bodyPr/>
                    <a:lstStyle/>
                    <a:p>
                      <a:pPr marL="0" marR="0" indent="857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"Содействие субъектам Российской Федерации в реализации полномочий по оказанию государственной поддержки гражданам в обеспечении жильем и оплате жилищно-коммунальных услуг»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25 781,2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28 693,1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28 693,1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Предоставление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субсидии на приобретение жилья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молодым семьям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67645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16416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11560" y="260648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бюджета на финансовое обеспечение региональных  проектов, направленных на достижение  целей социально-экономического развития автономного округа,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251520" y="1628800"/>
          <a:ext cx="8640960" cy="2538026"/>
        </p:xfrm>
        <a:graphic>
          <a:graphicData uri="http://schemas.openxmlformats.org/drawingml/2006/table">
            <a:tbl>
              <a:tblPr/>
              <a:tblGrid>
                <a:gridCol w="3372083"/>
                <a:gridCol w="983524"/>
                <a:gridCol w="913271"/>
                <a:gridCol w="913272"/>
                <a:gridCol w="2458810"/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проекта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2025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2026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2027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Направление расходов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Всего, в том числе: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254 780,4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315 011,6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698 275,8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0" marR="0" indent="857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- Региональный проект "Строительство (реконструкция) автомобильных дорог общего пользования местного значения"</a:t>
                      </a:r>
                    </a:p>
                    <a:p>
                      <a:pPr marL="0" marR="0" indent="857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315 011,6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698 275,8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Реконструкция объекта капитального строительства "Объездная автомобильная дорога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г.Урай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326">
                <a:tc>
                  <a:txBody>
                    <a:bodyPr/>
                    <a:lstStyle/>
                    <a:p>
                      <a:pPr marL="8572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"Укрепление материально-технической базы образовательных организаций, организаций для отдыха и оздоровления детей"</a:t>
                      </a:r>
                    </a:p>
                    <a:p>
                      <a:pPr marL="85725" indent="0" algn="l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254 780,4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Комплектование оборудованием новой школы на 900 мест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31641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27584" y="332656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образования и молодежной политики  в городе Урай», тыс.рублей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1196752"/>
            <a:ext cx="352839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</a:t>
            </a:r>
            <a:r>
              <a:rPr lang="ru-RU" sz="1300" b="1" dirty="0" smtClean="0">
                <a:latin typeface="Oswald" charset="-52"/>
                <a:cs typeface="Times New Roman" pitchFamily="18" charset="0"/>
              </a:rPr>
              <a:t>муниципальной программы </a:t>
            </a:r>
            <a:r>
              <a:rPr lang="ru-RU" sz="1300" b="1" dirty="0">
                <a:latin typeface="Oswald" charset="-52"/>
                <a:cs typeface="Times New Roman" pitchFamily="18" charset="0"/>
              </a:rPr>
              <a:t>– </a:t>
            </a:r>
            <a:r>
              <a:rPr lang="ru-RU" sz="1300" dirty="0">
                <a:latin typeface="Oswald" charset="-52"/>
                <a:cs typeface="Times New Roman" pitchFamily="18" charset="0"/>
              </a:rPr>
              <a:t>Управление образования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администрации </a:t>
            </a:r>
            <a:r>
              <a:rPr lang="ru-RU" sz="1300" dirty="0">
                <a:latin typeface="Oswald" charset="-52"/>
                <a:cs typeface="Times New Roman" pitchFamily="18" charset="0"/>
              </a:rPr>
              <a:t>города Урай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95936" y="1196752"/>
            <a:ext cx="504055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Цели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 – 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Создание условий для подготовки </a:t>
            </a:r>
            <a:r>
              <a:rPr lang="ru-RU" sz="1400" dirty="0" err="1" smtClean="0">
                <a:latin typeface="Oswald" charset="-52"/>
                <a:cs typeface="Times New Roman" pitchFamily="18" charset="0"/>
              </a:rPr>
              <a:t>конкурентноспособных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  граждан, обеспечение доступного и качественного непрерывного образования, соответствующего требованиям </a:t>
            </a:r>
            <a:r>
              <a:rPr lang="ru-RU" sz="1400" dirty="0" err="1" smtClean="0">
                <a:latin typeface="Oswald" charset="-52"/>
                <a:cs typeface="Times New Roman" pitchFamily="18" charset="0"/>
              </a:rPr>
              <a:t>иновационного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 развития экономики города, современным потребностям общества</a:t>
            </a:r>
            <a:endParaRPr lang="ru-RU" sz="1400" dirty="0">
              <a:latin typeface="Oswald" charset="-52"/>
              <a:cs typeface="Times New Roman" pitchFamily="18" charset="0"/>
            </a:endParaRP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6635" name="AutoShape 11" descr="Нарисованная рукой доска образования фон, зеленый, Вернуться в школу, образование  фон картинки и Фото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7" name="AutoShape 13" descr="Нарисованная рукой доска образования фон, зеленый, Вернуться в школу, образование  фон картинки и Фото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45" name="Picture 21" descr="Картинки на тему образование - 72 фото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077072"/>
            <a:ext cx="3046688" cy="1872208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0" y="6093296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29.11.2023 №88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2024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год и на плановый период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2025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и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2026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годов»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9512" y="2276872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</a:t>
            </a:r>
            <a:r>
              <a:rPr lang="en-US" sz="1200" b="1" dirty="0" smtClean="0">
                <a:latin typeface="Oswald" charset="-52"/>
                <a:cs typeface="Times New Roman" pitchFamily="18" charset="0"/>
              </a:rPr>
              <a:t>: </a:t>
            </a:r>
            <a:r>
              <a:rPr lang="en-US" sz="1200" dirty="0" smtClean="0">
                <a:latin typeface="Oswald" charset="-52"/>
                <a:cs typeface="Times New Roman" pitchFamily="18" charset="0"/>
              </a:rPr>
              <a:t>2025-2030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годы</a:t>
            </a:r>
          </a:p>
          <a:p>
            <a:pPr fontAlgn="b"/>
            <a:r>
              <a:rPr lang="ru-RU" sz="1200" dirty="0" smtClean="0">
                <a:latin typeface="Oswald" charset="-52"/>
                <a:cs typeface="Times New Roman" pitchFamily="18" charset="0"/>
              </a:rPr>
              <a:t>Утверждена постановлением администрации города Урай от 30.09.2024 года №1946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3851920" y="3789040"/>
          <a:ext cx="5184576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5292080" y="2708920"/>
          <a:ext cx="3600399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133"/>
                <a:gridCol w="1200133"/>
                <a:gridCol w="1200133"/>
              </a:tblGrid>
              <a:tr h="4578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8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Calibri"/>
                          <a:cs typeface="Times New Roman"/>
                        </a:rPr>
                        <a:t>2 516 992,0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Calibri"/>
                          <a:cs typeface="Times New Roman"/>
                        </a:rPr>
                        <a:t>2 072 400,2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Calibri"/>
                          <a:cs typeface="Times New Roman"/>
                        </a:rPr>
                        <a:t>2 038 221,6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251520" y="292494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1641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23528" y="1052736"/>
            <a:ext cx="1728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«Россия-страна возможностей»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267744" y="1052736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59832" y="980728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организацию деятельности молодежных трудовых отрядов(средства субсидии ОБ и МБ 30%) 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– 714,3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483768" y="4077072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11560" y="188640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целей, показателей и решение задач национального проекта «Молодежь и дети« 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2400" y="2213248"/>
            <a:ext cx="8351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27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780928"/>
            <a:ext cx="856793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611561" y="191683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показателей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федеральных проектов, не входящих в состав национальных проектов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79512" y="3861048"/>
            <a:ext cx="25922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«Укрепление МТБ образовательных организаций, организаций для отдыха и оздоровления детей»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131840" y="4005064"/>
            <a:ext cx="57606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комплектование оборудованием новой школы на 900 мест </a:t>
            </a:r>
          </a:p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(средства субсидии ОБ и МБ 10%)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– 254 780,4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23528" y="1772816"/>
            <a:ext cx="1728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«Педагоги и наставники»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2267744" y="1772816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131840" y="1556792"/>
            <a:ext cx="57606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 (средства субсидии ОБ и МБ 1%) 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– 1 808,9 тыс.рублей</a:t>
            </a:r>
            <a:r>
              <a:rPr lang="en-US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;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 на 2026 год -2 398,2 тыс.рублей </a:t>
            </a:r>
            <a:r>
              <a:rPr lang="en-US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;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 на 2027 год – 2 398,2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0" y="2852936"/>
            <a:ext cx="8460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целей социально-экономического развития автономного округа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  <p:bldP spid="2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-1" y="188640"/>
            <a:ext cx="824440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1052736"/>
            <a:ext cx="20882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«Развитие современной инфраструктуры»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475656" y="1052736"/>
            <a:ext cx="648072" cy="72008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267744" y="692696"/>
            <a:ext cx="6876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 smtClean="0">
                <a:latin typeface="Oswald" pitchFamily="2" charset="-52"/>
                <a:cs typeface="Times New Roman" pitchFamily="18" charset="0"/>
              </a:rPr>
              <a:t>софинансирование</a:t>
            </a:r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 МП по благоустройству территорий муниципальных общеобразовательных организаций, включая обустройство и (или) ремонт, оснащение плоскостных спортивных сооружений, развивающих площадок с </a:t>
            </a:r>
            <a:r>
              <a:rPr lang="ru-RU" sz="1200" dirty="0" err="1" smtClean="0">
                <a:latin typeface="Oswald" pitchFamily="2" charset="-52"/>
                <a:cs typeface="Times New Roman" pitchFamily="18" charset="0"/>
              </a:rPr>
              <a:t>софинансированием</a:t>
            </a:r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 из местного бюджета (5%) </a:t>
            </a:r>
            <a:r>
              <a:rPr lang="ru-RU" sz="12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в объеме 100 664,0 тыс.рублей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39752" y="1340768"/>
            <a:ext cx="6804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обновление МТБ для организации учебно-исследовательской, научно-практической, творческой деятельности, занятий физической культурой и спортом в образовательных организациях с </a:t>
            </a:r>
            <a:r>
              <a:rPr lang="ru-RU" sz="1200" dirty="0" err="1" smtClean="0">
                <a:latin typeface="Oswald" charset="-52"/>
              </a:rPr>
              <a:t>софинансированием</a:t>
            </a:r>
            <a:r>
              <a:rPr lang="ru-RU" sz="1200" dirty="0" smtClean="0">
                <a:latin typeface="Oswald" charset="-52"/>
              </a:rPr>
              <a:t> из МБ(5%) представлен в программе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в объеме 2 593,7 тыс.рублей</a:t>
            </a:r>
            <a:r>
              <a:rPr lang="ru-RU" sz="1200" dirty="0" smtClean="0">
                <a:latin typeface="Oswald" charset="-52"/>
              </a:rPr>
              <a:t>. </a:t>
            </a:r>
            <a:r>
              <a:rPr lang="ru-RU" sz="1100" dirty="0" smtClean="0">
                <a:latin typeface="Oswald" charset="-52"/>
              </a:rPr>
              <a:t>Средства будут направлены  на мероприятия по проведению текущих капитальных ремонтов спортивных залов общеобразовательных учреждений.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3861048"/>
            <a:ext cx="16916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«Содействие развитию дошкольного и общего образования»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339752" y="2132856"/>
            <a:ext cx="6804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оказание муниципальных услуг (выполнение работ) для пяти садиков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в сумме 778 458,6 тыс.рублей, на 2026 год - 728 011,6 тыс.рублей, на 2027 год - 729 056,2 тыс.рублей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7" name="Нашивка 26"/>
          <p:cNvSpPr/>
          <p:nvPr/>
        </p:nvSpPr>
        <p:spPr>
          <a:xfrm>
            <a:off x="1691680" y="2348880"/>
            <a:ext cx="576064" cy="424847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339752" y="2636912"/>
            <a:ext cx="680424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 </a:t>
            </a:r>
            <a:r>
              <a:rPr lang="ru-RU" sz="1200" dirty="0" smtClean="0">
                <a:latin typeface="Oswald" charset="-52"/>
              </a:rPr>
              <a:t>на предоставление компенсации расходов в связи с освобождением от взимания родительской платы за присмотр и уход за детьми в организациях, осуществляющих образовательную деятельность по реализации образовательной программы дошкольного образования,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планируются на 2025 год в сумме 27 664,0 тыс.рублей, на 2026-2027 годы в сумме 27 665,0 тыс.рублей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339752" y="3501008"/>
            <a:ext cx="6804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оказание муниципальных услуг (выполнение работ) для 5 школ,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планируется на 2025 год в общей сумме 994 208,4 тыс.рублей, на 2026 год - 1 001 220,6 тыс.рублей, на 2027 год - 964 744,6 тыс.рублей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339752" y="4005064"/>
            <a:ext cx="6804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социальную поддержку отдельных категорий обучающихся в муниципальных общеобразовательных организациях (питание детей из малоимущих, многодетных семей, детей-сирот и детей, оставшихся без попечения родителей, обучающихся с ограниченными возможностями здоровья, детей участников СВО)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планируются в бюджете на 2025-2027 годы в сумме 113 358,8 тыс.рублей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303240" y="4797152"/>
            <a:ext cx="6840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организацию бесплатного горячего питания обучающихся, получающих начальное общее образование (1-4 классы) в муниципальных образовательных организациях, планируются средства субсидии из бюджета автономного округа  с </a:t>
            </a:r>
            <a:r>
              <a:rPr lang="ru-RU" sz="1200" dirty="0" err="1" smtClean="0">
                <a:latin typeface="Oswald" charset="-52"/>
              </a:rPr>
              <a:t>софинансированием</a:t>
            </a:r>
            <a:r>
              <a:rPr lang="ru-RU" sz="1200" dirty="0" smtClean="0">
                <a:latin typeface="Oswald" charset="-52"/>
              </a:rPr>
              <a:t> из местного бюджета (из расчета 172,0 рублей в день с 01.01.2025 года)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в общей сумме на  2025 год - 28 608,3 тыс.рублей,  на 2026 год - 33 373,2 тыс.рублей, на 2027 год - 33 634,8 тыс.рублей.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339752" y="5805264"/>
            <a:ext cx="68042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питание обучающихся 5-11 классов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2025 -2027 годы - 30 329,8 тыс.рублей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339752" y="6027003"/>
            <a:ext cx="6804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реализацию наказов избирателей депутатам Думы города Урай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планируется 829,7 тыс.рублей. </a:t>
            </a:r>
            <a:r>
              <a:rPr lang="ru-RU" sz="1000" dirty="0" smtClean="0">
                <a:latin typeface="Oswald" charset="-52"/>
              </a:rPr>
              <a:t>Средства будут направлены на приобретение современной учебно-тренировочной парашютной системы П1У, организацию учебно-тренировочных сборов,  приобретение охолощённых боеприпасов для обучающихся кадетского корпуса МБОУ СОШ №5.</a:t>
            </a:r>
            <a:endParaRPr lang="ru-RU" sz="100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-1" y="188640"/>
            <a:ext cx="824440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836712"/>
            <a:ext cx="17636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«Содействие развитию дополнительного образования детей, воспитания»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19672" y="1052736"/>
            <a:ext cx="576064" cy="504056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267744" y="692696"/>
            <a:ext cx="6876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на оказание муниципальных услуг (выполнение работ) учреждения в сфере предоставления дополнительного образования по общеобразовательным программам МБУ ДО "Центр дополнительного образования" </a:t>
            </a:r>
            <a:r>
              <a:rPr lang="ru-RU" sz="12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предусмотрен на 2025 год в сумме 45 452,4 тыс.рублей, на 2026 год - 33 715,7 тыс.рублей, на 2027 год - 33 805,4 тыс.рублей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39752" y="1340768"/>
            <a:ext cx="6804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обеспечения социального сертификата по дополнительным </a:t>
            </a:r>
            <a:r>
              <a:rPr lang="ru-RU" sz="1200" dirty="0" err="1" smtClean="0">
                <a:latin typeface="Oswald" charset="-52"/>
              </a:rPr>
              <a:t>общеразвивающим</a:t>
            </a:r>
            <a:r>
              <a:rPr lang="ru-RU" sz="1200" dirty="0" smtClean="0">
                <a:latin typeface="Oswald" charset="-52"/>
              </a:rPr>
              <a:t> программам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запланирован в объеме 28 142,5 тыс.рублей. 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276872"/>
            <a:ext cx="16916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«Содействие развитию летнего отдыха и оздоровления»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339752" y="1772816"/>
            <a:ext cx="6804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реализацию мероприятий по содействию трудоустройству граждан с учетом средств местного бюджета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планируются на 2025 год в сумме 402,3 тыс.рублей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1547664" y="2492896"/>
            <a:ext cx="648072" cy="504056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411760" y="2276872"/>
            <a:ext cx="67322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организацию и обеспечение отдыха и оздоровления детей, в том числе в этнической сфере (на приобретение путевок для детей), средств субсидии окружного бюджета на организацию питания детей в возрасте от 6 до 17 лет (включительно) в лагерях с дневным пребыванием детей, в возрасте от 8 до 17 лет (включительно) – в палаточных лагерях, в возрасте от 14 до 17 лет (включительно) – в лагерях труда и отдыха с дневным пребыванием детей с и средств местного бюджета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ежегодно в общей сумме 32 723,7 тыс.рублей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3356992"/>
            <a:ext cx="1800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«Содействие развитию кадрового потенциала»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1547664" y="3501008"/>
            <a:ext cx="648072" cy="504056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411760" y="3284984"/>
            <a:ext cx="6732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мероприятий муниципальной программы, направленных на поддержку профильного образования, выявление и развитие способностей и талантов у воспитанников и учащихся образовательных организаций, воспитание всесторонне и гармонично развитой личности, внедрение системы моральных и материальных стимулов поддержки педагогических работников, организацию и проведение городских мероприятий, организацию участия детей и молодежи в мероприятиях городского, окружного, федерального уровней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предусмотрены средства местного бюджета на 2025 год в сумме 307,7 тыс.рублей,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0" y="4365104"/>
            <a:ext cx="183569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«Реализация молодежной политики и развитие инфраструктуры молодежной политики»</a:t>
            </a:r>
            <a:endParaRPr lang="ru-RU" sz="1400" dirty="0">
              <a:latin typeface="Oswald" charset="-52"/>
            </a:endParaRPr>
          </a:p>
        </p:txBody>
      </p:sp>
      <p:sp>
        <p:nvSpPr>
          <p:cNvPr id="36" name="Нашивка 35"/>
          <p:cNvSpPr/>
          <p:nvPr/>
        </p:nvSpPr>
        <p:spPr>
          <a:xfrm>
            <a:off x="1619672" y="4725144"/>
            <a:ext cx="648072" cy="504056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0" y="5589240"/>
            <a:ext cx="18356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деятельности Управления образования администрации города Урай»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39" name="Нашивка 38"/>
          <p:cNvSpPr/>
          <p:nvPr/>
        </p:nvSpPr>
        <p:spPr>
          <a:xfrm>
            <a:off x="1691680" y="5949280"/>
            <a:ext cx="648072" cy="504056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339752" y="6021288"/>
            <a:ext cx="6372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текущей деятельности Управления образования администрации города Урай,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в сумме 43 165,7 тыс.рублей, на 2026 год - 38 482,2 тыс.рублей, на 2027 год - 38 957,6 тыс.рублей 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339752" y="4437112"/>
            <a:ext cx="6660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оказание муниципальных услуг (выполнение работ) МАУ МП "Центр молодежных и гражданских инициатив",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предусмотрено в бюджете на 2025 год в сумме 18 160,2 тыс. рублей, на 2026 год - 17 224,6 тыс. рублей, на 2027 год - 17 574,2 тыс. рублей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411760" y="5013176"/>
            <a:ext cx="6732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мероприятий муниципальной программы,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предусмотрены средства местного бюджета на 2025 год в сумме 2 422,7 тыс.рублей, , на 2026 -2027 годы – 763,6тыс. рублей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339752" y="5445224"/>
            <a:ext cx="6660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реализацию мероприятий по содействию трудоустройству граждан с учетом средств местного бюджета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планируются на 2025-2027 годы в сумме 6 642,8 тыс.рублей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5" grpId="0" animBg="1"/>
      <p:bldP spid="36" grpId="0" animBg="1"/>
      <p:bldP spid="3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38842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27584" y="332656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ДОШКОЛЬНОЕ ОБРАЗОВАНИЕ</a:t>
            </a:r>
          </a:p>
          <a:p>
            <a:pPr algn="ctr"/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0604723"/>
              </p:ext>
            </p:extLst>
          </p:nvPr>
        </p:nvGraphicFramePr>
        <p:xfrm>
          <a:off x="251520" y="908720"/>
          <a:ext cx="8640960" cy="27683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085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 (тыс.рублей),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806 122,6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755 676,6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756 721,2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для дошкольных образовательных организаций с учетом средств субвенции  ОБ для 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778 458,6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728 011,6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729 056,2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820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dirty="0" smtClean="0">
                          <a:latin typeface="Oswald" charset="-52"/>
                        </a:rPr>
                        <a:t>На предоставление компенсации части родительской платы, компенсации расходов в связи с освобождением от взимания родительской платы за присмотр и уход за детьми в организациях, осуществляющих образовательную деятельность по реализации образовательной программы дошкольного образования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27 664,0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27 665,0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27 665,0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20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дошкольных организаций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воспитанников, чел.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1889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1889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1889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26" name="AutoShape 2" descr="Муниципальное бюджетное дошкольное образовательное учреждение «Детский сад  №12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Муниципальное бюджетное дошкольное образовательное учреждение «Детский сад  №12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Муниципальное бюджетное дошкольное образовательное учреждение «Детский сад  №21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Специальность СПО Дошкольное образование в УМПК (Уфимский многопрофильный  профессиональный колледж): средний балл аттестата на бюджет и платное,  стоимость обучения, количество мес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7" name="Picture 13" descr="https://ligaedu.ru/cache/264.636295b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4412968"/>
            <a:ext cx="2738530" cy="1824344"/>
          </a:xfrm>
          <a:prstGeom prst="rect">
            <a:avLst/>
          </a:prstGeom>
          <a:noFill/>
        </p:spPr>
      </p:pic>
      <p:sp>
        <p:nvSpPr>
          <p:cNvPr id="1039" name="AutoShape 15" descr="Муниципальное бюджетное дошкольное образовательное учреждение «Детский сад  №21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1" name="AutoShape 17" descr="Занятия по-новому | 21.02.2023 | Урай - БезФорма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5" name="AutoShape 21" descr="ИСПО | Специальное дошкольное образование - МГП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7" name="AutoShape 23" descr="Педагогическое образование (с двумя профилями подготовки), программа «Дошкольное  образование и Иностранный язык» (бакалавриат) - Псковский Государственный  Университ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8" name="Picture 24" descr="\\adms4\home1$\SchepelinaSE\Desktop\Без названия (3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5301208"/>
            <a:ext cx="2970845" cy="1152128"/>
          </a:xfrm>
          <a:prstGeom prst="rect">
            <a:avLst/>
          </a:prstGeom>
          <a:noFill/>
        </p:spPr>
      </p:pic>
      <p:pic>
        <p:nvPicPr>
          <p:cNvPr id="24" name="Picture 2" descr="https://avatars.mds.yandex.net/get-zen_doc/1576786/pub_5dcfa64d43ca9b53a9704994_5dcfac53aa9fe536eeed57a1/scale_120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7864" y="3717030"/>
            <a:ext cx="3072384" cy="2210520"/>
          </a:xfrm>
          <a:prstGeom prst="rect">
            <a:avLst/>
          </a:prstGeom>
          <a:noFill/>
        </p:spPr>
      </p:pic>
      <p:pic>
        <p:nvPicPr>
          <p:cNvPr id="1049" name="Picture 25" descr="\\adms4\home1$\SchepelinaSE\Desktop\imag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9013" y="3717032"/>
            <a:ext cx="3101390" cy="1512168"/>
          </a:xfrm>
          <a:prstGeom prst="rect">
            <a:avLst/>
          </a:prstGeom>
          <a:noFill/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7504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В Урае забили первую сваю новой школы на 900 мест - Новости ХМАО Югры,  18.07.2023 - ГТРК Югор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4077072"/>
            <a:ext cx="4096455" cy="2448272"/>
          </a:xfrm>
          <a:prstGeom prst="rect">
            <a:avLst/>
          </a:prstGeom>
          <a:noFill/>
        </p:spPr>
      </p:pic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260648"/>
            <a:ext cx="831641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 b="3528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27584" y="404664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РАЗВИТИЕ СОВРЕМЕННОЙ ИНФРАСТРУКТУРЫ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7300185"/>
              </p:ext>
            </p:extLst>
          </p:nvPr>
        </p:nvGraphicFramePr>
        <p:xfrm>
          <a:off x="179512" y="1052736"/>
          <a:ext cx="8712968" cy="28678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454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674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04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964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(тыс.рублей),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358 038,1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4736">
                <a:tc>
                  <a:txBody>
                    <a:bodyPr/>
                    <a:lstStyle/>
                    <a:p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"Укрепление материально-технической базы образовательных организаций, организаций для отдыха и оздоровления детей"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Oswald" charset="-52"/>
                          <a:ea typeface="+mn-ea"/>
                          <a:cs typeface="+mn-cs"/>
                        </a:rPr>
                        <a:t>(комплектование оборудованием новой школы на 900 мест)</a:t>
                      </a:r>
                      <a:endParaRPr lang="ru-RU" sz="14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254 780,4</a:t>
                      </a:r>
                      <a:endParaRPr lang="ru-RU" sz="14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47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Oswald" charset="-52"/>
                          <a:ea typeface="+mn-ea"/>
                          <a:cs typeface="+mn-cs"/>
                        </a:rPr>
                        <a:t>Б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лагоустройство территорий муниципальных общеобразовательных организаций, включая обустройство и (или) ремонт, оснащение плоскостных спортивных сооружений, развивающих площадок  (спорт –ядро)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100 664,0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647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обновление материально-технической базы для организации учебно-исследовательской, научно-практической, творческой деятельности, занятий физической культурой и спортом в образовательных организациях (проведение текущих капитальных ремонтов спортивных залов общеобразовательных учреждениях)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2 593,7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6562" name="Picture 2" descr="Новую школу ждут в Урае. Готовность - более 80 %! / Наши город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4005064"/>
            <a:ext cx="4003141" cy="2519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4" name="Picture 6" descr="Храм Рождества Пресвятой Богородицы города Ура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725144"/>
            <a:ext cx="2944001" cy="1959100"/>
          </a:xfrm>
          <a:prstGeom prst="rect">
            <a:avLst/>
          </a:prstGeom>
          <a:noFill/>
        </p:spPr>
      </p:pic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88640"/>
            <a:ext cx="81724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827584" y="332656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ОБЩЕЕ  И ДОПОЛНИТЕЛЬНОЕ ОБРАЗОВАНИЕ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0604723"/>
              </p:ext>
            </p:extLst>
          </p:nvPr>
        </p:nvGraphicFramePr>
        <p:xfrm>
          <a:off x="179512" y="980728"/>
          <a:ext cx="8856984" cy="29553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807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(тыс.рублей),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067 803,3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1 034 936,3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998 550,0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для общеобразовательных организаций  с учетом средств субвенции  ОБ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994 208,4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1 001 220,6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964 744,6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общеобразовательных организаций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учащихся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5260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5260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5260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55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dirty="0" smtClean="0">
                          <a:latin typeface="Oswald" charset="-52"/>
                          <a:cs typeface="Times New Roman" pitchFamily="18" charset="0"/>
                        </a:rPr>
                        <a:t>  На оказание муниципальных услуг (выполнение работ) МБУ ДО «Центр молодежи и дополнительного образования»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(учтено прогнозное значение целевого показателя ср. 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з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/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работникам отдельной категории в соответствии с указами Президента РФ 2012 года в размере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113 024,2 руб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.)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45 452,4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33 715,7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33 805,4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Объем финансового обеспечения социального сертификата (реализация социального сертификата  предусматривает  утверждение базового норматива затрат в человеко-часах по каждому направлению дополнительной общеобразовательной программы)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28 142,5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учтены в условно утвержденных расходах</a:t>
                      </a:r>
                      <a:endParaRPr lang="ru-RU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 descr="Школы и детсады Урая ждет проверка - УралПолит.R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4509119"/>
            <a:ext cx="2921307" cy="1944000"/>
          </a:xfrm>
          <a:prstGeom prst="rect">
            <a:avLst/>
          </a:prstGeom>
          <a:noFill/>
        </p:spPr>
      </p:pic>
      <p:pic>
        <p:nvPicPr>
          <p:cNvPr id="2" name="Picture 2" descr="Центр дополнительного образования | ВКонтакт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76867" y="4437112"/>
            <a:ext cx="2667133" cy="205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31641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827584" y="476672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МОЛОДЕЖНАЯ ПОЛИТИКА И КАНИКУЛЯРНЫЙ ОТДЫХ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7300185"/>
              </p:ext>
            </p:extLst>
          </p:nvPr>
        </p:nvGraphicFramePr>
        <p:xfrm>
          <a:off x="179512" y="980728"/>
          <a:ext cx="8784977" cy="26100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423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13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713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991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5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(тыс.рублей),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32 723,7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32 723,7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32 723,7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79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Бюджетные ассигнования на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оказание муниципальных услуг (выполнение работ) МАУ МП «Центр молодежных и гражданских инициатив»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18 160,2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17 224,6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17 574,2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9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Субвенции ОБ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организацию и обеспечение отдыха и оздоровления детей, в том числе в этнической среде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18 226,8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18 226,8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18 226,8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583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Организация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выездного отдыха детей, работы лагерей с дневным пребыванием детей и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досуговых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площадок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4 872,5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872,5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4 872,5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12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организацию питания детей в возрасте от 6 до 17 лет (включительно) в лагерях с дневным пребыванием детей, в возрасте от 8 до 17 лет (включительно) – в палаточных лагерях, в возрасте от 14 до 17 лет (включительно) – в лагерях труда и отдыха с дневным пребыванием детей с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МБ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9 624,4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9 624,4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9 624,4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4274" name="AutoShape 2" descr="Награда по заслугам. Одаренные и активные дети Урая получили бесплатные  путевки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5" name="Picture 3" descr="\\adms4\home1$\SchepelinaSE\Desktop\Без названия (4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4653136"/>
            <a:ext cx="2664296" cy="1903068"/>
          </a:xfrm>
          <a:prstGeom prst="rect">
            <a:avLst/>
          </a:prstGeom>
          <a:noFill/>
        </p:spPr>
      </p:pic>
      <p:sp>
        <p:nvSpPr>
          <p:cNvPr id="54277" name="AutoShape 5" descr="Осенние каникулы в Урае / Наши гор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9" name="Picture 7" descr="Осенние каникулы в Урае / Наши город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5816" y="4581128"/>
            <a:ext cx="3059832" cy="1964237"/>
          </a:xfrm>
          <a:prstGeom prst="rect">
            <a:avLst/>
          </a:prstGeom>
          <a:noFill/>
        </p:spPr>
      </p:pic>
      <p:pic>
        <p:nvPicPr>
          <p:cNvPr id="18" name="Picture 10" descr="https://nao24.ru/uploads/posts/2019-06/1559553785_1530198821_tay_9823-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47656" y="4653136"/>
            <a:ext cx="3096344" cy="1873326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107504" y="3717032"/>
            <a:ext cx="3528392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Планируется охватить каникулярным отдыхом в черте города Урай </a:t>
            </a:r>
            <a:r>
              <a:rPr lang="ru-RU" sz="14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2 600 чел</a:t>
            </a:r>
            <a:r>
              <a:rPr lang="ru-RU" sz="14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 (детей)</a:t>
            </a:r>
            <a:endParaRPr lang="ru-RU" sz="14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79912" y="3717032"/>
            <a:ext cx="5256584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Планируется обеспечить трудоустройство подростков в городе по системе круглогодичной работы (с января по декабрь) с приемом в муниципальные учреждения города и через молодежные трудовые отряды</a:t>
            </a:r>
            <a:endParaRPr lang="ru-RU" sz="14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0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244408" cy="630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165304"/>
            <a:ext cx="9144000" cy="692696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467544" y="404664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05" y="957059"/>
          <a:ext cx="8712974" cy="5304318"/>
        </p:xfrm>
        <a:graphic>
          <a:graphicData uri="http://schemas.openxmlformats.org/drawingml/2006/table">
            <a:tbl>
              <a:tblPr/>
              <a:tblGrid>
                <a:gridCol w="5320315"/>
                <a:gridCol w="616847"/>
                <a:gridCol w="693953"/>
                <a:gridCol w="693953"/>
                <a:gridCol w="693953"/>
                <a:gridCol w="693953"/>
              </a:tblGrid>
              <a:tr h="36075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год отчет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год (проект)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0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1 до 6 лет, получающих дошкольную образовательную услугу и (или) услугу по их содержанию в муниципальных образовательных организациях, в общей численности детей в возрасте от 1 до 6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лет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61,9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62,0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62,1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62,2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обучающихся в муниципальных общеобразовательных организациях, занимающихся во вторую (третью) смену, в общей численности обучающихся в муниципальных общеобразовательных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организациях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24,6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12,0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12,0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11,9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муниципальных общеобразовательных организаций, здания которых находятся в аварийном состоянии или требуют капитального ремонта, в общем числе муниципальных общеобразовательных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организаций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20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муниципальных дошкольных образовательных организаций, здания которых находятся в аварийном состоянии или требуют капитального ремонта, в общем числе муниципальных дошкольных образовательных организаций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20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5 до 18 лет, охваченных дополнительным  образованием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88,0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88,1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88,2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88,3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Расходы бюджета муниципального образования на общее образование в расчете на 1 обучающегося в муниципальных общеобразовательных организациях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Тыс.руб.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184,4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200,9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201,0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201,1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Доля педагогических работников общеобразовательных организаций, прошедших повышение квалификации, в том числе в центрах непрерывного повышения профессионального мастерства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81,9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82,0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82,1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82,2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Доля детей первой и второй групп здоровья в общей численности обучающихся в муниципальных общеобразовательных организациях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87,9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88,0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88,1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88,2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3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Доля граждан,</a:t>
                      </a:r>
                      <a:r>
                        <a:rPr lang="ru-RU" sz="1100" baseline="0" dirty="0" smtClean="0">
                          <a:latin typeface="Oswald" charset="-52"/>
                          <a:ea typeface="SimSun"/>
                          <a:cs typeface="Times New Roman"/>
                        </a:rPr>
                        <a:t> вовлеченных в добровольческую (волонтерскую) деятельность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30,9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31,0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32,0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33,0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25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charset="-52"/>
                          <a:ea typeface="Calibri"/>
                          <a:cs typeface="Times New Roman"/>
                        </a:rPr>
                        <a:t>Доля детей в возрасте от 14 до 18 лет, охваченных деятельностью молодежных трудовых отрядов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6,4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6,5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6,6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6,7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07504" y="6427113"/>
            <a:ext cx="9036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2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38842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16416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67544" y="260648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физической культуры, спорта и туризма в городе Урай и укрепление здоровья граждан города Урай»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1124744"/>
            <a:ext cx="320384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Управление по физической культуре, спорту и туризму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47864" y="1124744"/>
            <a:ext cx="57961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latin typeface="Oswald" charset="-52"/>
                <a:cs typeface="Times New Roman" pitchFamily="18" charset="0"/>
              </a:rPr>
              <a:t>Цели муниципальной программы </a:t>
            </a:r>
            <a:r>
              <a:rPr lang="ru-RU" sz="1200" i="1" dirty="0" smtClean="0">
                <a:latin typeface="Oswald" charset="-52"/>
                <a:cs typeface="Times New Roman" pitchFamily="18" charset="0"/>
              </a:rPr>
              <a:t>- Создание условий для обеспечения жителей возможностью систематически заниматься физической культурой и спортом, массовым спортом, в том числе повышения уровня обеспеченности населения объектами спорта, а также создание условий для развития детско-юношеского спорта, системы отбора и подготовки спортивного резерва; создание условий для развития внутреннего и въездного туризма на территории города Урай; создание условий для укрепления качества и продолжительности жизни граждан города Урай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53250" name="Picture 2" descr="Детские секции: большой спорт или физкультура? - ЗнайКак.ру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4509120"/>
            <a:ext cx="3054203" cy="2090604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0" y="6381328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29.11.2023 №88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2024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год и на плановый период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2025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и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2026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годов»</a:t>
            </a: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4427984" y="4149080"/>
          <a:ext cx="5112568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179512" y="2492896"/>
            <a:ext cx="5976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25.09.2024 года №1906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51520" y="321297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5292080" y="2996952"/>
          <a:ext cx="3600399" cy="100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133"/>
                <a:gridCol w="1200133"/>
                <a:gridCol w="1200133"/>
              </a:tblGrid>
              <a:tr h="5298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8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Calibri"/>
                          <a:cs typeface="Times New Roman"/>
                        </a:rPr>
                        <a:t>268 632,1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Calibri"/>
                          <a:cs typeface="Times New Roman"/>
                        </a:rPr>
                        <a:t>225 059,3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Calibri"/>
                          <a:cs typeface="Times New Roman"/>
                        </a:rPr>
                        <a:t>225 142,2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-1" y="188640"/>
            <a:ext cx="824440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51520" y="2060848"/>
            <a:ext cx="20882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условий для повышения мотивации жителей к регулярным занятиям физической культурой и спортом, массовым спортом, развития спорта высших достижений, системы подготовки спортивного резерва. Обеспечение населения объектами спорта»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11760" y="3140968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131840" y="980728"/>
            <a:ext cx="57606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оказание муниципальных услуг (выполнение работ) МАУ ДО СШ "Старт", реализующего дополнительные образовательные программы спортивной подготовки н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а 2025 год - 250 357,8 тыс.рублей, 2026 год – 206 867,9 тыс.рублей, 2027 год – 206 867,9 тыс.рублей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131840" y="4365104"/>
            <a:ext cx="54726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</a:t>
            </a:r>
            <a:r>
              <a:rPr lang="ru-RU" sz="1400" dirty="0" err="1" smtClean="0">
                <a:latin typeface="Oswald" charset="-52"/>
              </a:rPr>
              <a:t>софинансирование</a:t>
            </a:r>
            <a:r>
              <a:rPr lang="ru-RU" sz="1400" dirty="0" smtClean="0">
                <a:latin typeface="Oswald" charset="-52"/>
              </a:rPr>
              <a:t> расходов по развитию сети спортивных объектов шаговой доступности с </a:t>
            </a:r>
            <a:r>
              <a:rPr lang="ru-RU" sz="1400" dirty="0" err="1" smtClean="0">
                <a:latin typeface="Oswald" charset="-52"/>
              </a:rPr>
              <a:t>софинансированием</a:t>
            </a:r>
            <a:r>
              <a:rPr lang="ru-RU" sz="1400" dirty="0" smtClean="0">
                <a:latin typeface="Oswald" charset="-52"/>
              </a:rPr>
              <a:t> из МБ (5%) запланировано 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2 312,8 тыс.рублей ежегодно</a:t>
            </a:r>
            <a:r>
              <a:rPr lang="ru-RU" sz="1400" dirty="0" smtClean="0">
                <a:latin typeface="Oswald" charset="-52"/>
              </a:rPr>
              <a:t>. </a:t>
            </a:r>
          </a:p>
          <a:p>
            <a:r>
              <a:rPr lang="ru-RU" sz="1400" dirty="0" smtClean="0">
                <a:latin typeface="Oswald" charset="-52"/>
              </a:rPr>
              <a:t>Средства будут направлены на выполнение монтажных работ системы телевизионного наблюдения и систем обеспечения пожарной безопасности и средств антитеррористической защищенности спортивных объектов учреждений дополнительного образования (в 2025 году - ДС «Старт», в 2026 году - ШШК «Темп» и Административное задние «Аэропорт, 29А», в 2027 году - «Лыжная база»).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31840" y="3429000"/>
            <a:ext cx="57606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проведение городских физкультурных и спортивно-массовых мероприятий для всех возрастных групп, в том числе ежегодного конкурса "Спортивная элита"  предусмотрены бюджетные ассигнования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 583,3 тыс.рублей ежегодно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31840" y="2564904"/>
            <a:ext cx="57606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обеспечение участия сборных команд города Урай в выездных соревнованиях окружного и межмуниципального значения запланировано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 600,0 тыс.рублей ежегодно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131840" y="1988840"/>
            <a:ext cx="57606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подготовку спортивного резерва с </a:t>
            </a:r>
            <a:r>
              <a:rPr lang="ru-RU" sz="1400" dirty="0" err="1" smtClean="0">
                <a:latin typeface="Oswald" charset="-52"/>
              </a:rPr>
              <a:t>софинансированием</a:t>
            </a:r>
            <a:r>
              <a:rPr lang="ru-RU" sz="1400" dirty="0" smtClean="0">
                <a:latin typeface="Oswald" charset="-52"/>
              </a:rPr>
              <a:t> из местного бюджета (5%)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14 778,2 тыс.рублей ежегодно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172400" cy="70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467544" y="332656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07504" y="1124744"/>
          <a:ext cx="8928991" cy="503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521"/>
                <a:gridCol w="757395"/>
                <a:gridCol w="881824"/>
                <a:gridCol w="881824"/>
                <a:gridCol w="863332"/>
                <a:gridCol w="864095"/>
              </a:tblGrid>
              <a:tr h="642549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935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граждан, систематически занимающихся физической культурой и спортом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 %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68,0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74,0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74,1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74,2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Уровень обеспеченности граждан спортивными сооружениями, исходя из единовременной пропускной способности объектов спорта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 %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61,1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62,8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62,9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63,0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23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обучающихся, систематически занимающихся физической культурой и спортом, в общей численности обучающихся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 %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95,1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96,6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96,7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96,8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98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Численность туристов, размещенных в коллективных средствах размещения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чел..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9021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9100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9120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9140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туристических маршрутов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 Ед.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9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65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профилактических мероприятий по повышению уровня знаний о здоровом образе жизни граждан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Ед.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130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134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136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138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65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граждан, принимающих участие в мероприятиях, мотивирующих ведение здорового образа жизни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 %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21,4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22,5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253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размещенных материалов, информаций в средствах массовой информации и в сети «Интернет» по реализации на территории города Урай мероприятий по профилактике заболеваний и формированию здорового образа жизни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Ед.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108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112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115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117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83568" y="332656"/>
            <a:ext cx="7344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«Культура города Урай», тыс.рублей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1052736"/>
            <a:ext cx="378092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Управление по культуре и социальным вопросам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07904" y="1052736"/>
            <a:ext cx="54360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Цели муниципальной программы -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укрепление единого культурного пространства, создание комфортных условий и равных возможностей для самореализации и раскрытия таланта, творческих способностей каждого жителя города Урай и доступа населения к культурным </a:t>
            </a:r>
            <a:r>
              <a:rPr lang="ru-RU" sz="1200" dirty="0" smtClean="0">
                <a:latin typeface="Oswald" charset="-52"/>
              </a:rPr>
              <a:t>ценностям, цифровым ресурсам в сфере культуры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026" name="Picture 2" descr="ЧТО ТАКОЕ КУЛЬТУРА И ЗАЧЕМ ОНА НАМ НУЖНА?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653137"/>
            <a:ext cx="3131840" cy="1728192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0" y="6381328"/>
            <a:ext cx="89644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29.11.2023 №88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2024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год и на плановый период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2025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и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2026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годов»</a:t>
            </a: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3851920" y="4365104"/>
          <a:ext cx="5112568" cy="202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79512" y="20608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</a:t>
            </a:r>
          </a:p>
          <a:p>
            <a:r>
              <a:rPr lang="ru-RU" sz="1200" dirty="0" smtClean="0">
                <a:latin typeface="Oswald" charset="-52"/>
              </a:rPr>
              <a:t>от 06.09.2024 года №1770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251521" y="3429000"/>
          <a:ext cx="3096345" cy="100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115"/>
                <a:gridCol w="1032115"/>
                <a:gridCol w="1032115"/>
              </a:tblGrid>
              <a:tr h="5298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8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Calibri"/>
                          <a:cs typeface="Times New Roman"/>
                        </a:rPr>
                        <a:t>354 139,0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Calibri"/>
                          <a:cs typeface="Times New Roman"/>
                        </a:rPr>
                        <a:t>272 869,9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Calibri"/>
                          <a:cs typeface="Times New Roman"/>
                        </a:rPr>
                        <a:t>272 616,3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179512" y="2852936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851920" y="2204864"/>
            <a:ext cx="5112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Oswald" charset="-52"/>
                <a:cs typeface="Times New Roman" pitchFamily="18" charset="0"/>
              </a:rPr>
              <a:t>Целевые показатели муниципальной программы</a:t>
            </a:r>
            <a:endParaRPr lang="ru-RU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3851918" y="2565507"/>
          <a:ext cx="504056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6"/>
                <a:gridCol w="720078"/>
                <a:gridCol w="1008112"/>
                <a:gridCol w="1008112"/>
                <a:gridCol w="1008112"/>
              </a:tblGrid>
              <a:tr h="40653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80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Число посещений культурных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мероприятий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Тыс.ед.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402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447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490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/>
                </a:tc>
              </a:tr>
              <a:tr h="6373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Уровень удовлетворенности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 населения услугами в сфере культуры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97,1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97,2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97,3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1641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07504" y="1124744"/>
            <a:ext cx="2520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«Сохранение культурного и исторического наследия»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83768" y="1124744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131840" y="980728"/>
            <a:ext cx="5472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  <a:cs typeface="Times New Roman" pitchFamily="18" charset="0"/>
              </a:rPr>
              <a:t>на </a:t>
            </a:r>
            <a:r>
              <a:rPr lang="ru-RU" sz="1400" dirty="0" smtClean="0">
                <a:latin typeface="Oswald" charset="-52"/>
              </a:rPr>
              <a:t>комплектование и обновление книжных фондов муниципальных библиотек, модернизация общедоступных муниципальных библиотек</a:t>
            </a:r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 (средства субсидии ОБ и МБ 15%)</a:t>
            </a:r>
            <a:r>
              <a:rPr lang="en-US" sz="1400" dirty="0" smtClean="0">
                <a:latin typeface="Oswald" pitchFamily="2" charset="-52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– 550,8 тыс.рублей, 2026 год – </a:t>
            </a:r>
            <a:r>
              <a:rPr lang="en-US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1 161.4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 тыс.рублей, на 2027 год – 552,1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167336" y="2492896"/>
            <a:ext cx="59766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расходы на обеспечение деятельности (оказание услуг) муниципального учреждения (МАУ "Культура"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 год – 225 506,3 тыс.рублей;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483768" y="2924944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79512" y="2564904"/>
            <a:ext cx="23762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«Усовершенствование организационных, экономических механизмов развития учреждений культуры»</a:t>
            </a:r>
            <a:endParaRPr lang="ru-RU" sz="1400" dirty="0">
              <a:latin typeface="Oswald" charset="-52"/>
            </a:endParaRPr>
          </a:p>
        </p:txBody>
      </p:sp>
      <p:pic>
        <p:nvPicPr>
          <p:cNvPr id="1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988840"/>
            <a:ext cx="8567936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07504" y="2060848"/>
            <a:ext cx="8244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131840" y="2996952"/>
            <a:ext cx="601216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иные межбюджетные трансферты из бюджета автономного округа на реализацию мероприятий по содействию трудоустройству граждан с учетом средств местного бюджета планируются на 2025-2027 годы 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- 4 608,0 тыс.рублей ежегодно; 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31840" y="3789040"/>
            <a:ext cx="586814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оказание муниципальных услуг (выполнение работ) учреждения дополнительного образования в области искусств, участие в международных, всероссийских, окружных конкурсах и занятие призовых мест, МБОУ ДОД "Детская школа искусств"                         </a:t>
            </a:r>
            <a:r>
              <a:rPr lang="ru-RU" sz="12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–117 860,0 тыс.рублей, 2026 год – 90 451,3 тыс.рублей, на 2027 год – 90 880,4 тыс.рублей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11560" y="188640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показателей федерального проекта, не входящих в состав национального проекта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2555776" y="3933056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79512" y="3501008"/>
            <a:ext cx="23762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«Усовершенствование организационных, экономических механизмов развития организации дополнительного образования в области искусств»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59832" y="4941168"/>
            <a:ext cx="590465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 ремонт помещения библиотеки в мкр.1Г-18Г. Проект будет реализован по предложениям (проектам) «Карты развития </a:t>
            </a:r>
            <a:r>
              <a:rPr lang="ru-RU" sz="1300" dirty="0" err="1" smtClean="0">
                <a:latin typeface="Oswald" charset="-52"/>
              </a:rPr>
              <a:t>Югры</a:t>
            </a:r>
            <a:r>
              <a:rPr lang="ru-RU" sz="1300" dirty="0" smtClean="0">
                <a:latin typeface="Oswald" charset="-52"/>
              </a:rPr>
              <a:t>»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 на 2025 год в сумме 3 066,4 тыс.рублей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59832" y="5877272"/>
            <a:ext cx="591304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организация и проведение общегородских праздничных мероприятий на 2025-2027 годы –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2497,5 тыс.рублей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79512" y="4869160"/>
            <a:ext cx="2232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«Укрепление единого культурного пространства»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9" name="Нашивка 28"/>
          <p:cNvSpPr/>
          <p:nvPr/>
        </p:nvSpPr>
        <p:spPr>
          <a:xfrm>
            <a:off x="2483768" y="4941168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79512" y="5473005"/>
            <a:ext cx="22322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«Создание равной доступности для населения к культурным ценностям, реализации каждым человеком его творческого потенциала»</a:t>
            </a:r>
            <a:endParaRPr lang="ru-RU" sz="1400" dirty="0">
              <a:latin typeface="Oswald" charset="-52"/>
            </a:endParaRPr>
          </a:p>
        </p:txBody>
      </p:sp>
      <p:sp>
        <p:nvSpPr>
          <p:cNvPr id="32" name="Нашивка 31"/>
          <p:cNvSpPr/>
          <p:nvPr/>
        </p:nvSpPr>
        <p:spPr>
          <a:xfrm>
            <a:off x="2483768" y="5877272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  <p:bldP spid="20" grpId="0" animBg="1"/>
      <p:bldP spid="29" grpId="0" animBg="1"/>
      <p:bldP spid="3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1724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99592" y="116632"/>
            <a:ext cx="727280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гражданского общества на территории города Урай»</a:t>
            </a:r>
            <a:endParaRPr lang="ru-RU" sz="19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980728"/>
            <a:ext cx="396044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latin typeface="Oswald" charset="-52"/>
                <a:cs typeface="Times New Roman" pitchFamily="18" charset="0"/>
              </a:rPr>
              <a:t>Ответственный исполнитель муниципальной программы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– </a:t>
            </a:r>
            <a:r>
              <a:rPr lang="ru-RU" sz="1300" dirty="0" smtClean="0">
                <a:latin typeface="Oswald" charset="-52"/>
              </a:rPr>
              <a:t>Управление по развитию местного самоуправления администрации города Урай 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3968" y="980728"/>
            <a:ext cx="45365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муниципальной программы </a:t>
            </a:r>
            <a:r>
              <a:rPr lang="ru-RU" sz="1400" i="1" dirty="0" smtClean="0">
                <a:latin typeface="Oswald" charset="-52"/>
                <a:cs typeface="Times New Roman" pitchFamily="18" charset="0"/>
              </a:rPr>
              <a:t>– </a:t>
            </a:r>
          </a:p>
          <a:p>
            <a:pPr>
              <a:buFont typeface="Wingdings" pitchFamily="2" charset="2"/>
              <a:buChar char="v"/>
            </a:pPr>
            <a:r>
              <a:rPr lang="ru-RU" sz="1400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Создание условий для развития гражданского общества и реализации гражданских инициатив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54274" name="Picture 2" descr="Представители СОНКО включены в новую кредитную программу по поддержке  занятост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924944"/>
            <a:ext cx="3923928" cy="2304256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107504" y="6165304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1772816"/>
            <a:ext cx="540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18.09.2024 года №1858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9512" y="2348880"/>
            <a:ext cx="457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4644008" y="2348880"/>
          <a:ext cx="4176465" cy="894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55"/>
                <a:gridCol w="1392155"/>
                <a:gridCol w="1392155"/>
              </a:tblGrid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0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23 119,5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22 844,5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22 844,5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21" name="Диаграмма 20"/>
          <p:cNvGraphicFramePr/>
          <p:nvPr/>
        </p:nvGraphicFramePr>
        <p:xfrm>
          <a:off x="3779912" y="3284984"/>
          <a:ext cx="5364088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-1" y="188640"/>
            <a:ext cx="824440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51520" y="1124744"/>
            <a:ext cx="20882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«Развитие социально ориентированных некоммерческих организаций на территории города Урай»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83768" y="1268760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275856" y="1196752"/>
            <a:ext cx="55446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предоставление субсидий и грантов в форме субсидий социально ориентированным некоммерческим организациям на реализацию социально значимых проектов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в объеме 19 119,5 тыс.рублей, на 2026-2027 годы - 18 844,5  ежегодно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75856" y="2708920"/>
            <a:ext cx="54726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проведение  собраний, конференций граждан, публичных слушаний, общественных обсуждений и иных форм непосредственного осуществления населением местного самоуправления и участия населения в осуществлении местного самоуправления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ежегодно по 500,0 тыс.рублей;</a:t>
            </a:r>
            <a:r>
              <a:rPr lang="ru-RU" sz="1400" dirty="0" smtClean="0">
                <a:latin typeface="Oswald" charset="-52"/>
              </a:rPr>
              <a:t> </a:t>
            </a:r>
          </a:p>
          <a:p>
            <a:r>
              <a:rPr lang="ru-RU" sz="1400" dirty="0" smtClean="0">
                <a:latin typeface="Oswald" charset="-52"/>
              </a:rPr>
              <a:t>на предоставление субсидий для финансового обеспечения затрат территориальным общественным самоуправлениям для осуществления самостоятельно и под свою ответственность собственных инициатив  по решению вопросов (части вопросов) местного значения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по 3 500,0 тыс.рублей ежегодно 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2708920"/>
            <a:ext cx="22322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«Развитие форм непосредственного осуществления населением местного самоуправления»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2411760" y="2780928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403648" y="239037"/>
            <a:ext cx="6480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21" y="1196752"/>
          <a:ext cx="8640960" cy="3170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1"/>
                <a:gridCol w="1152128"/>
                <a:gridCol w="936104"/>
                <a:gridCol w="936104"/>
                <a:gridCol w="891972"/>
                <a:gridCol w="836221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62143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Доля средств бюджета города Урай, выделяемых социально ориентированным некоммерческим организациям, в общем объеме средств бюджета города  Урай, выделяемых через конкурентные процедуры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1,7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  <a:cs typeface="Times New Roman"/>
                        </a:rPr>
                        <a:t>1,</a:t>
                      </a:r>
                      <a:r>
                        <a:rPr lang="en-US" sz="1400">
                          <a:latin typeface="Oswald" charset="-52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  <a:cs typeface="Times New Roman"/>
                        </a:rPr>
                        <a:t>1,</a:t>
                      </a:r>
                      <a:r>
                        <a:rPr lang="en-US" sz="1400">
                          <a:latin typeface="Oswald" charset="-52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Oswald" charset="-52"/>
                          <a:ea typeface="Times New Roman"/>
                          <a:cs typeface="Times New Roman"/>
                        </a:rPr>
                        <a:t>9,1</a:t>
                      </a:r>
                      <a:endParaRPr lang="ru-RU" sz="140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59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Количество форм непосредственного </a:t>
                      </a: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осуществления населением местного самоуправления и участие населения в осуществлении местного самоуправления и случаев их применения в городе Урай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Единиц 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24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  <a:cs typeface="Times New Roman"/>
                        </a:rPr>
                        <a:t>27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5969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>
                          <a:latin typeface="Oswald" charset="-52"/>
                          <a:ea typeface="Times New Roman"/>
                          <a:cs typeface="Arial"/>
                        </a:rPr>
                        <a:t>территориальных общественных самоуправлений</a:t>
                      </a: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,  созданных на территории города Урай  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Единиц 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Oswald" charset="-52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Oswald" charset="-52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Oswald" charset="-52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971600" y="260648"/>
            <a:ext cx="72008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sz="1900" dirty="0" smtClean="0">
                <a:solidFill>
                  <a:schemeClr val="bg1"/>
                </a:solidFill>
                <a:latin typeface="Oswald" charset="-52"/>
              </a:rPr>
              <a:t>Улучшение жилищных условий жителей, проживающих на территории города Урай</a:t>
            </a:r>
            <a:r>
              <a:rPr lang="ru-RU" sz="19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1124744"/>
            <a:ext cx="403244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latin typeface="Oswald" charset="-52"/>
                <a:cs typeface="Times New Roman" pitchFamily="18" charset="0"/>
              </a:rPr>
              <a:t>Ответственный исполнитель муниципальной программы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– </a:t>
            </a:r>
            <a:r>
              <a:rPr lang="ru-RU" sz="1300" dirty="0" smtClean="0">
                <a:latin typeface="Oswald" charset="-52"/>
              </a:rPr>
              <a:t>Управление по учету и распределению муниципального жилого фонда администрации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99992" y="1124744"/>
            <a:ext cx="45365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муниципальной программы </a:t>
            </a:r>
            <a:r>
              <a:rPr lang="ru-RU" sz="1400" i="1" dirty="0" smtClean="0">
                <a:latin typeface="Oswald" charset="-52"/>
                <a:cs typeface="Times New Roman" pitchFamily="18" charset="0"/>
              </a:rPr>
              <a:t>– </a:t>
            </a:r>
          </a:p>
          <a:p>
            <a:pPr>
              <a:buFont typeface="Wingdings" pitchFamily="2" charset="2"/>
              <a:buChar char="v"/>
            </a:pPr>
            <a:r>
              <a:rPr lang="ru-RU" sz="1400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Создание условий, способствующих улучшению жилищных условий и качества жилищного обеспечения жителей, проживающих на территории города Урай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028" name="Picture 4" descr="Жилой дом в Урае: идёт последний этап строительств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3140968"/>
            <a:ext cx="3600400" cy="2232248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179512" y="6021288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79512" y="1988840"/>
            <a:ext cx="4968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26.09.2024 №1919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2492896"/>
            <a:ext cx="457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4716016" y="2492896"/>
          <a:ext cx="4176465" cy="894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55"/>
                <a:gridCol w="1392155"/>
                <a:gridCol w="1392155"/>
              </a:tblGrid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0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188 729,9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450 854,0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573 188,5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19" name="Диаграмма 18"/>
          <p:cNvGraphicFramePr/>
          <p:nvPr/>
        </p:nvGraphicFramePr>
        <p:xfrm>
          <a:off x="3635896" y="3429000"/>
          <a:ext cx="576064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1641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95536" y="1196752"/>
            <a:ext cx="1224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«Жилье»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267744" y="1196752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59832" y="980728"/>
            <a:ext cx="55446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обеспечение устойчивого сокращения непригодного для проживания жилищного фонда (средства субсидии ОБ и МБ 5%)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- 108 072,2 тыс.рублей, на 2026 год - 369 484,4 тыс.рублей, на 2027 год - 491 818,9 тыс.рублей 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411760" y="2924944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79512" y="4797152"/>
            <a:ext cx="2160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«Повышение качества жилищных условий граждан, проживающих на территории города Урай»</a:t>
            </a:r>
            <a:endParaRPr lang="ru-RU" sz="1400" dirty="0">
              <a:latin typeface="Oswald" charset="-52"/>
            </a:endParaRPr>
          </a:p>
        </p:txBody>
      </p:sp>
      <p:pic>
        <p:nvPicPr>
          <p:cNvPr id="1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4221088"/>
            <a:ext cx="8567936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0" y="4293096"/>
            <a:ext cx="8351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59832" y="4869160"/>
            <a:ext cx="608416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для реализации полномочий в области строительства и жилищных отношений (предоставление субсидии участникам СВО, членам их семей) </a:t>
            </a:r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(средства субсидии ОБ и МБ 5%)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2025-2027 годы в объеме 52 676,5 тыс.рублей ежегодно;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11560" y="188640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целей, показателей и решение задач национального проекта "Инфраструктура для жизни" в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2411760" y="4941168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59832" y="5517232"/>
            <a:ext cx="57606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на осуществление полномочий по обеспечению жильем отдельных категорий граждан, установленных Федеральным законом от 24 ноября 1995 года № 181-ФЗ "О социальной защите инвалидов в Российской Федерации," (средства субвенции ФБ) </a:t>
            </a:r>
          </a:p>
          <a:p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 год в объеме 2 200,0 тыс.рублей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2400" y="2213248"/>
            <a:ext cx="8351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27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44824"/>
            <a:ext cx="856793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611561" y="191683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показателей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федеральных проектов, не входящих в состав национальных проектов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79512" y="2636912"/>
            <a:ext cx="259228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«Содействие субъектам Российской Федерации в реализации полномочий по оказанию государственной поддержки гражданам в обеспечении жильем и оплате жилищно-коммунальных услуг»</a:t>
            </a:r>
            <a:endParaRPr lang="ru-RU" sz="1400" dirty="0">
              <a:latin typeface="Oswald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131840" y="2780928"/>
            <a:ext cx="57606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реализацию мероприятий по обеспечению жильем молодых семей (средства субсидии ОБ и МБ 5%)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- 25 781,2 тыс.рублей, на 2026-2027 годы - 28 693,1 тыс.рублей ежегодно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  <p:bldP spid="20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403648" y="239037"/>
            <a:ext cx="6480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21" y="1196752"/>
          <a:ext cx="8640960" cy="2451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5"/>
                <a:gridCol w="936104"/>
                <a:gridCol w="936104"/>
                <a:gridCol w="936104"/>
                <a:gridCol w="891972"/>
                <a:gridCol w="836221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62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Количество квадратных метров расселенного аварийного жилищного фонда (нарастающим итогом) 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тыс. кв.м.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4,9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</a:rPr>
                        <a:t>6,7</a:t>
                      </a:r>
                      <a:endParaRPr lang="ru-RU" sz="140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</a:rPr>
                        <a:t>9,4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</a:rPr>
                        <a:t>10,4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5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</a:rPr>
                        <a:t>Доля населения, получившего жилые помещения и улучшившего жилищные условия в отчетном году, в общей численности населения, состоящего на учете в качестве нуждающихся в жилых помещениях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%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60,6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27,0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38,3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38,3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316416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99592" y="188640"/>
            <a:ext cx="7416824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«Защита населения и территории от чрезвычайных ситуаций, совершенствование гражданской обороны и обеспечение первичных мер пожарной безопасности»</a:t>
            </a:r>
            <a:endParaRPr lang="ru-RU" sz="19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1196752"/>
            <a:ext cx="403244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latin typeface="Oswald" charset="-52"/>
                <a:cs typeface="Times New Roman" pitchFamily="18" charset="0"/>
              </a:rPr>
              <a:t>Ответственный исполнитель муниципальной программы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– </a:t>
            </a:r>
            <a:r>
              <a:rPr lang="ru-RU" sz="1300" dirty="0" smtClean="0">
                <a:latin typeface="Oswald" charset="-52"/>
              </a:rPr>
              <a:t>Отдел гражданской защиты населения и общественной безопасности администрации города Урай 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3968" y="1196752"/>
            <a:ext cx="47525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муниципальной программы </a:t>
            </a:r>
            <a:r>
              <a:rPr lang="ru-RU" sz="1400" i="1" dirty="0" smtClean="0">
                <a:latin typeface="Oswald" charset="-52"/>
                <a:cs typeface="Times New Roman" pitchFamily="18" charset="0"/>
              </a:rPr>
              <a:t>– </a:t>
            </a:r>
          </a:p>
          <a:p>
            <a:pPr>
              <a:buFont typeface="Wingdings" pitchFamily="2" charset="2"/>
              <a:buChar char="v"/>
            </a:pPr>
            <a:r>
              <a:rPr lang="ru-RU" sz="1400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Повышение уровня защищенности населения при возникновении чрезвычайных ситуаций и пожарах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7504" y="6021288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71682" name="Picture 2" descr="Пожарная безопасность: популярные вопросы работодателей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3356992"/>
            <a:ext cx="3030446" cy="1944216"/>
          </a:xfrm>
          <a:prstGeom prst="rect">
            <a:avLst/>
          </a:prstGeom>
          <a:noFill/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79512" y="1916832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18.09.2024 №1856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2492896"/>
            <a:ext cx="471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4716016" y="2492896"/>
          <a:ext cx="4176465" cy="894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55"/>
                <a:gridCol w="1392155"/>
                <a:gridCol w="1392155"/>
              </a:tblGrid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0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33 364,5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32 036,5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32 036,5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19" name="Диаграмма 18"/>
          <p:cNvGraphicFramePr/>
          <p:nvPr/>
        </p:nvGraphicFramePr>
        <p:xfrm>
          <a:off x="3347864" y="3501008"/>
          <a:ext cx="5904656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-1" y="188640"/>
            <a:ext cx="824440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51520" y="1340768"/>
            <a:ext cx="21602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«Предупреждение и ликвидация чрезвычайных ситуаций природного и техногенного характера в городе Ура»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83768" y="1556792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275856" y="1412776"/>
            <a:ext cx="55446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обеспечение выполнения функций МКУ «Единая дежурно-диспетчерская служба города Урай»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-32 062,7 тыс.рублей, на 2026-2027 годы - 31 280,7 тыс.рублей ежегодно;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75856" y="2348880"/>
            <a:ext cx="54726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оснащение пункта временного размещения для населения в чрезвычайных ситуациях (создание резерва) на базе МБОУ Гимназия им. А.И.Яковлева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 год в объеме 546,0 тыс.рублей;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75856" y="3068960"/>
            <a:ext cx="5616624" cy="1887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проведение ежегодного смотра-конкурса санитарных постов, создание, замену резерва средств индивидуальной защиты, хранение материальных ресурсов для ликвидации последствий ЧС, мероприятий по обеспечению защиты населения и территории города от пожаров (установка и обслуживание дымовых пожарных </a:t>
            </a:r>
            <a:r>
              <a:rPr lang="ru-RU" sz="1400" dirty="0" err="1" smtClean="0">
                <a:latin typeface="Oswald" charset="-52"/>
              </a:rPr>
              <a:t>извещателей</a:t>
            </a:r>
            <a:r>
              <a:rPr lang="ru-RU" sz="1400" dirty="0" smtClean="0">
                <a:latin typeface="Oswald" charset="-52"/>
              </a:rPr>
              <a:t>, приобретение полиграфической продукции, проведение конкурсов в рамках </a:t>
            </a:r>
            <a:r>
              <a:rPr lang="ru-RU" sz="1400" dirty="0" err="1" smtClean="0">
                <a:latin typeface="Oswald" charset="-52"/>
              </a:rPr>
              <a:t>пожбезопасности</a:t>
            </a:r>
            <a:r>
              <a:rPr lang="ru-RU" sz="1400" dirty="0" smtClean="0">
                <a:latin typeface="Oswald" charset="-52"/>
              </a:rPr>
              <a:t>, выполнение работ по устройству и содержанию противопожарных минерализованных полос)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755,8 тыс.рублей ежегодно 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403648" y="239037"/>
            <a:ext cx="6480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21" y="1052736"/>
          <a:ext cx="8640960" cy="271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3"/>
                <a:gridCol w="864096"/>
                <a:gridCol w="1080120"/>
                <a:gridCol w="1080120"/>
                <a:gridCol w="1080120"/>
                <a:gridCol w="1080121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65389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Уровень оснащенности аварийно-спасательного формирования снаряжением, средствами индивидуальной защиты</a:t>
                      </a:r>
                    </a:p>
                  </a:txBody>
                  <a:tcPr marL="26670" marR="26670" marT="43180" marB="431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Calibri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97,4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97,5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98,8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0590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Коэффициент эффективности проведения дезинсекции</a:t>
                      </a:r>
                    </a:p>
                  </a:txBody>
                  <a:tcPr marL="26670" marR="26670" marT="43180" marB="431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26670" marR="26670" marT="43180" marB="431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26670" marR="26670" marT="43180" marB="431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65389">
                <a:tc>
                  <a:txBody>
                    <a:bodyPr/>
                    <a:lstStyle/>
                    <a:p>
                      <a:pPr marL="44958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Доля пожаров в жилых домах в общем количестве пожаров на территории города Урай</a:t>
                      </a:r>
                    </a:p>
                  </a:txBody>
                  <a:tcPr marL="26670" marR="26670" marT="43180" marB="431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Oswald" charset="-52"/>
                          <a:ea typeface="Calibri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45,45</a:t>
                      </a:r>
                    </a:p>
                  </a:txBody>
                  <a:tcPr marL="26670" marR="26670" marT="43180" marB="431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43,40</a:t>
                      </a:r>
                    </a:p>
                  </a:txBody>
                  <a:tcPr marL="26670" marR="26670" marT="43180" marB="431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42,31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41,17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971600" y="260648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«Охрана окружающей среды в границах </a:t>
            </a:r>
            <a:endParaRPr lang="ru-RU" sz="2000" spc="-10" dirty="0" smtClean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r>
              <a:rPr lang="ru-RU" sz="2000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города </a:t>
            </a:r>
            <a:r>
              <a:rPr lang="ru-RU" sz="2000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Урай</a:t>
            </a:r>
            <a:r>
              <a:rPr lang="ru-RU" sz="2000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79512" y="1124744"/>
            <a:ext cx="4572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i="1" dirty="0">
                <a:latin typeface="Oswald" charset="-52"/>
              </a:rPr>
              <a:t>Муниципальное казенное учреждение </a:t>
            </a:r>
            <a:r>
              <a:rPr lang="ru-RU" sz="1300" i="1" dirty="0" smtClean="0">
                <a:latin typeface="Oswald" charset="-52"/>
              </a:rPr>
              <a:t>«</a:t>
            </a:r>
            <a:r>
              <a:rPr lang="ru-RU" sz="1300" i="1" dirty="0">
                <a:latin typeface="Oswald" charset="-52"/>
              </a:rPr>
              <a:t>Управление градостроительства, землепользования и природопользования города Урай» </a:t>
            </a:r>
            <a:endParaRPr lang="ru-RU" sz="13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499992" y="1124744"/>
            <a:ext cx="45365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программы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– </a:t>
            </a:r>
          </a:p>
          <a:p>
            <a:pPr>
              <a:buFont typeface="Wingdings" pitchFamily="2" charset="2"/>
              <a:buChar char="v"/>
            </a:pP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Повышение уровня благоприятной окружающей среды для  жителей города Урай </a:t>
            </a:r>
            <a:endParaRPr lang="ru-RU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0932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2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2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2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6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Прямоугольник 22"/>
          <p:cNvSpPr/>
          <p:nvPr/>
        </p:nvSpPr>
        <p:spPr>
          <a:xfrm>
            <a:off x="179512" y="2852936"/>
            <a:ext cx="46805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Oswald" charset="-52"/>
                <a:cs typeface="Times New Roman" pitchFamily="18" charset="0"/>
              </a:rPr>
              <a:t>КПМ «Создание условий для улучшения экологической обстановки на территории города Урай» </a:t>
            </a:r>
          </a:p>
          <a:p>
            <a:r>
              <a:rPr lang="ru-RU" sz="1600" dirty="0" smtClean="0">
                <a:solidFill>
                  <a:srgbClr val="0066FF"/>
                </a:solidFill>
                <a:latin typeface="Oswald" charset="-52"/>
                <a:cs typeface="Times New Roman" pitchFamily="18" charset="0"/>
              </a:rPr>
              <a:t>(санитарная очистка и ликвидация мест несанкционированного размещения отходов на </a:t>
            </a:r>
          </a:p>
          <a:p>
            <a:r>
              <a:rPr lang="ru-RU" sz="1600" dirty="0" smtClean="0">
                <a:solidFill>
                  <a:srgbClr val="0066FF"/>
                </a:solidFill>
                <a:latin typeface="Oswald" charset="-52"/>
                <a:cs typeface="Times New Roman" pitchFamily="18" charset="0"/>
              </a:rPr>
              <a:t>территории города Урай)</a:t>
            </a:r>
            <a:endParaRPr lang="ru-RU" sz="1600" dirty="0">
              <a:solidFill>
                <a:srgbClr val="0066FF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9512" y="1916832"/>
            <a:ext cx="489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06.09.2024 №1773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9512" y="2492896"/>
            <a:ext cx="4644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4716016" y="2492896"/>
          <a:ext cx="4176465" cy="894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55"/>
                <a:gridCol w="1392155"/>
                <a:gridCol w="1392155"/>
              </a:tblGrid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0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2 109,1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2 109,1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2 109,1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pic>
        <p:nvPicPr>
          <p:cNvPr id="73730" name="Picture 2" descr="В Новороссийске стало расти количество несанкционированных свалок ::  Главные новости :: Новости :: О городе - Администрация и городская Дума  муниципального образования город-герой Новороссийск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4221088"/>
            <a:ext cx="3168352" cy="1676871"/>
          </a:xfrm>
          <a:prstGeom prst="rect">
            <a:avLst/>
          </a:prstGeom>
          <a:noFill/>
        </p:spPr>
      </p:pic>
      <p:graphicFrame>
        <p:nvGraphicFramePr>
          <p:cNvPr id="25" name="Диаграмма 24"/>
          <p:cNvGraphicFramePr/>
          <p:nvPr/>
        </p:nvGraphicFramePr>
        <p:xfrm>
          <a:off x="3923928" y="3645024"/>
          <a:ext cx="5400600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="" xmlns:p14="http://schemas.microsoft.com/office/powerpoint/2010/main" val="42256861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403648" y="239037"/>
            <a:ext cx="6480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21" y="1196752"/>
          <a:ext cx="8640960" cy="2205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9537"/>
                <a:gridCol w="732963"/>
                <a:gridCol w="853378"/>
                <a:gridCol w="853378"/>
                <a:gridCol w="835483"/>
                <a:gridCol w="836221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62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Площадь ликвидированных  мест несанкционированного размещения отходов в год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0335" algn="ctr"/>
                        </a:tabLst>
                      </a:pPr>
                      <a:r>
                        <a:rPr lang="en-US" sz="1400" dirty="0">
                          <a:latin typeface="Oswald" charset="-52"/>
                          <a:ea typeface="Calibri"/>
                        </a:rPr>
                        <a:t>	</a:t>
                      </a: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га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3,89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2,47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Calibri"/>
                        </a:rPr>
                        <a:t>2,48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Calibri"/>
                        </a:rPr>
                        <a:t>2,49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5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Доля населения, вовлеченного в эколого-просветительские и природоохранные мероприятия, от общей численности населения города Урай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52,0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53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53,5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54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836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323528" y="908720"/>
            <a:ext cx="367240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charset="-52"/>
              </a:rPr>
              <a:t>Отдел строительства, жилищно-коммунального, дорожного хозяйства и транспорта администрации города Урай</a:t>
            </a:r>
            <a:endParaRPr lang="ru-RU" sz="13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067944" y="908720"/>
            <a:ext cx="50760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программы – </a:t>
            </a:r>
            <a:endParaRPr lang="ru-RU" sz="1400" b="1" i="1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Совершенствование сети автомобильных дорог общего пользования местного значения и развитие транспортной инфраструктуры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021288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683568" y="188640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«</a:t>
            </a:r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Развитие транспортной системы города </a:t>
            </a:r>
            <a:r>
              <a:rPr lang="ru-RU" sz="2000" dirty="0" smtClean="0">
                <a:solidFill>
                  <a:schemeClr val="bg1"/>
                </a:solidFill>
                <a:latin typeface="Oswald" panose="020B0604020202020204" charset="-52"/>
              </a:rPr>
              <a:t>Урай</a:t>
            </a:r>
            <a:endParaRPr lang="ru-RU" sz="20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08520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251520" y="1772816"/>
            <a:ext cx="4968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27.09.2024 №1932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1520" y="2348880"/>
            <a:ext cx="4464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4716016" y="2348880"/>
          <a:ext cx="4176465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55"/>
                <a:gridCol w="1392155"/>
                <a:gridCol w="1392155"/>
              </a:tblGrid>
              <a:tr h="5460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0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93 534,3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358 909,7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758 120,2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pic>
        <p:nvPicPr>
          <p:cNvPr id="72706" name="Picture 2" descr="Новые автобусы в Урае / Наши город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2996952"/>
            <a:ext cx="3642780" cy="2376264"/>
          </a:xfrm>
          <a:prstGeom prst="rect">
            <a:avLst/>
          </a:prstGeom>
          <a:noFill/>
        </p:spPr>
      </p:pic>
      <p:graphicFrame>
        <p:nvGraphicFramePr>
          <p:cNvPr id="24" name="Диаграмма 23"/>
          <p:cNvGraphicFramePr/>
          <p:nvPr/>
        </p:nvGraphicFramePr>
        <p:xfrm>
          <a:off x="3851920" y="3284984"/>
          <a:ext cx="547260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1641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79512" y="980728"/>
            <a:ext cx="2520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«Строительство (реконструкция) автомобильных дорог общего пользования местного значения»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83768" y="1124744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131840" y="1052736"/>
            <a:ext cx="5472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реконструкцию объекта капитального строительства «Объездная автомобильная дорога </a:t>
            </a:r>
            <a:r>
              <a:rPr lang="ru-RU" sz="1400" dirty="0" err="1" smtClean="0">
                <a:latin typeface="Oswald" pitchFamily="2" charset="-52"/>
                <a:cs typeface="Times New Roman" pitchFamily="18" charset="0"/>
              </a:rPr>
              <a:t>г.Урай</a:t>
            </a:r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» (средства субсидии ОБ и МБ 5%)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выполнение работ на 2026 год - 315 011,6 тыс.рублей, на 2027 год - 698 275,8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59832" y="2564904"/>
            <a:ext cx="597666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на ремонт дороги по </a:t>
            </a:r>
            <a:r>
              <a:rPr lang="ru-RU" sz="1300" dirty="0" err="1" smtClean="0">
                <a:latin typeface="Oswald" charset="-52"/>
              </a:rPr>
              <a:t>ул.Шаимская</a:t>
            </a:r>
            <a:r>
              <a:rPr lang="ru-RU" sz="1300" dirty="0" smtClean="0">
                <a:latin typeface="Oswald" charset="-52"/>
              </a:rPr>
              <a:t> (0,985 км) и дороги от ул.Шестакова на КЛПХ "Леспромхоз" (1,640 км) (средства субсидии ОБ и МБ 5%) </a:t>
            </a:r>
          </a:p>
          <a:p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 год - 47 887,7 тыс.рублей;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483768" y="2708920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79512" y="2564904"/>
            <a:ext cx="23762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функционирования сети автомобильных дорог общего пользования  местного значения»</a:t>
            </a:r>
            <a:endParaRPr lang="ru-RU" sz="1400" dirty="0">
              <a:latin typeface="Oswald" charset="-52"/>
            </a:endParaRPr>
          </a:p>
        </p:txBody>
      </p:sp>
      <p:pic>
        <p:nvPicPr>
          <p:cNvPr id="1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988840"/>
            <a:ext cx="8567936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07504" y="2060848"/>
            <a:ext cx="8244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59832" y="3140968"/>
            <a:ext cx="59766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на капитальный ремонт и ремонт автомобильных дорог общего пользования местного значения 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2027 год - 15 461,6 тыс.рублей; 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59832" y="3573016"/>
            <a:ext cx="586814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на содержание объекта «Реконструкция объездной автомобильной дороги </a:t>
            </a:r>
            <a:r>
              <a:rPr lang="ru-RU" sz="1300" dirty="0" err="1" smtClean="0">
                <a:latin typeface="Oswald" charset="-52"/>
              </a:rPr>
              <a:t>г.Урай</a:t>
            </a:r>
            <a:r>
              <a:rPr lang="ru-RU" sz="1300" dirty="0" smtClean="0">
                <a:latin typeface="Oswald" charset="-52"/>
              </a:rPr>
              <a:t>. Искусственные сооружения. Наружные инженерные сети» </a:t>
            </a:r>
          </a:p>
          <a:p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2025-2027 годы - 4 615,8 тыс.рублей ежегодно; 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11560" y="188640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целей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социально-экономического развития автономного округа 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2483768" y="4941168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59832" y="4221088"/>
            <a:ext cx="576064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на ремонт и обустройство городских дорог (в рамках реализации наказов избирателей депутатам Думы города Урай)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 год - 2 800,0 тыс.рублей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7504" y="4581128"/>
            <a:ext cx="25202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развитие транспортной инфраструктуры, обеспечивающей безопасность участников дорожного движения, доступность ее объектов для всех категорий граждан, качество и эффективность транспортного обслуживания населения города Урай»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59832" y="4797152"/>
            <a:ext cx="590465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на выполнение работ, связанных с осуществлением регулярных перевозок пассажиров и багажа автомобильным транспортом на территории города на сезонных (дачных) и городских  автобусных маршрутах круглогодичного действия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 год в сумме 27 864,9 тыс.рублей, на 2026 год - 28 520,4 тыс.рублей, на 2027 год - 28 593,2 тыс.рублей;</a:t>
            </a:r>
            <a:r>
              <a:rPr lang="ru-RU" sz="1300" dirty="0" smtClean="0">
                <a:latin typeface="Oswald" charset="-52"/>
              </a:rPr>
              <a:t> 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59832" y="5661248"/>
            <a:ext cx="59130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на предоставление субсидий на частичное возмещение затрат по транспортному обслуживанию населения и юр.лиц при переправлении через грузовую и пассажирскую переправы, организованные через </a:t>
            </a:r>
            <a:r>
              <a:rPr lang="ru-RU" sz="1300" dirty="0" err="1" smtClean="0">
                <a:latin typeface="Oswald" charset="-52"/>
              </a:rPr>
              <a:t>р.Конда</a:t>
            </a:r>
            <a:r>
              <a:rPr lang="ru-RU" sz="1300" dirty="0" smtClean="0">
                <a:latin typeface="Oswald" charset="-52"/>
              </a:rPr>
              <a:t> в летний и зимний периоды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 год – </a:t>
            </a:r>
          </a:p>
          <a:p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9 900,9 тыс.рублей, на 2026 год - 10 296,9 тыс.рублей, на 2027 год -10 708,8 тыс.рублей; 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  <p:bldP spid="20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403648" y="239037"/>
            <a:ext cx="6480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21" y="1196752"/>
          <a:ext cx="8640960" cy="1728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9537"/>
                <a:gridCol w="732963"/>
                <a:gridCol w="853378"/>
                <a:gridCol w="853378"/>
                <a:gridCol w="835483"/>
                <a:gridCol w="836221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621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Протяженность сети автомобильных дорог общего пользования с твердым и переходным типами покрытия </a:t>
                      </a: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км.</a:t>
                      </a:r>
                      <a:endParaRPr lang="ru-RU" sz="1400" dirty="0">
                        <a:solidFill>
                          <a:schemeClr val="tx1"/>
                        </a:solidFill>
                        <a:latin typeface="Oswald" charset="-52"/>
                        <a:ea typeface="Arial"/>
                        <a:cs typeface="Times New Roman"/>
                      </a:endParaRP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66,5</a:t>
                      </a:r>
                      <a:endParaRPr lang="ru-RU" sz="1400" dirty="0">
                        <a:solidFill>
                          <a:schemeClr val="tx1"/>
                        </a:solidFill>
                        <a:latin typeface="Oswald" charset="-52"/>
                        <a:ea typeface="Arial"/>
                        <a:cs typeface="Times New Roman"/>
                      </a:endParaRP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67,9</a:t>
                      </a:r>
                      <a:endParaRPr lang="ru-RU" sz="1400">
                        <a:solidFill>
                          <a:schemeClr val="tx1"/>
                        </a:solidFill>
                        <a:latin typeface="Oswald" charset="-52"/>
                        <a:ea typeface="Arial"/>
                        <a:cs typeface="Times New Roman"/>
                      </a:endParaRP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68,1</a:t>
                      </a:r>
                      <a:endParaRPr lang="ru-RU" sz="1400">
                        <a:solidFill>
                          <a:schemeClr val="tx1"/>
                        </a:solidFill>
                        <a:latin typeface="Oswald" charset="-52"/>
                        <a:ea typeface="Arial"/>
                        <a:cs typeface="Times New Roman"/>
                      </a:endParaRP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68,3</a:t>
                      </a:r>
                      <a:endParaRPr lang="ru-RU" sz="1400">
                        <a:solidFill>
                          <a:schemeClr val="tx1"/>
                        </a:solidFill>
                        <a:latin typeface="Oswald" charset="-52"/>
                        <a:ea typeface="Arial"/>
                        <a:cs typeface="Times New Roman"/>
                      </a:endParaRP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5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Доля зарегистрированных ДТП на 1000 человек населения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Oswald" charset="-52"/>
                        <a:ea typeface="Arial"/>
                        <a:cs typeface="Times New Roman"/>
                      </a:endParaRP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400" dirty="0">
                        <a:solidFill>
                          <a:schemeClr val="tx1"/>
                        </a:solidFill>
                        <a:latin typeface="Oswald" charset="-52"/>
                        <a:ea typeface="Arial"/>
                        <a:cs typeface="Times New Roman"/>
                      </a:endParaRP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Times New Roman"/>
                        </a:rPr>
                        <a:t>5,72</a:t>
                      </a: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Times New Roman"/>
                        </a:rPr>
                        <a:t>5,6</a:t>
                      </a: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Times New Roman"/>
                        </a:rPr>
                        <a:t>5,5</a:t>
                      </a: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Times New Roman"/>
                        </a:rPr>
                        <a:t>5,4</a:t>
                      </a: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244408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116632"/>
            <a:ext cx="7632848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</a:t>
            </a:r>
            <a:r>
              <a:rPr lang="ru-RU" sz="1900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«Укрепление межнационального и межконфессионального согласия, профилактика экстремизма на территории города Урай»</a:t>
            </a:r>
            <a:endParaRPr lang="ru-RU" sz="19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07504" y="1196752"/>
            <a:ext cx="396044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i="1" dirty="0" smtClean="0">
                <a:latin typeface="Oswald" charset="-52"/>
              </a:rPr>
              <a:t>Управление внутренней политики администрации города Урай</a:t>
            </a:r>
            <a:endParaRPr lang="ru-RU" sz="13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72000" y="1196752"/>
            <a:ext cx="43204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300" b="1" i="1" dirty="0">
                <a:latin typeface="Oswald" charset="-52"/>
                <a:cs typeface="Times New Roman" pitchFamily="18" charset="0"/>
              </a:rPr>
              <a:t>муниципальной программы </a:t>
            </a:r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– 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Укрепление единства народов Российской Федерации, профилактика экстремизма на территории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6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07504" y="1844824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2025-2036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30.09.2024 №1948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7504" y="2420888"/>
            <a:ext cx="457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4716016" y="2492896"/>
          <a:ext cx="4176465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55"/>
                <a:gridCol w="1392155"/>
                <a:gridCol w="1392155"/>
              </a:tblGrid>
              <a:tr h="5460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0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235,2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245,0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245,0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107504" y="6021288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71682" name="Picture 2" descr="ПРОФИЛАКТИКА ЭКСТРЕМИЗМА В ОБЛАСТИ МЕЖЭТНИЧЕСКИХ И МЕЖКОНФЕССИОНАЛЬ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140968"/>
            <a:ext cx="3168352" cy="2179189"/>
          </a:xfrm>
          <a:prstGeom prst="rect">
            <a:avLst/>
          </a:prstGeom>
          <a:noFill/>
        </p:spPr>
      </p:pic>
      <p:graphicFrame>
        <p:nvGraphicFramePr>
          <p:cNvPr id="23" name="Диаграмма 22"/>
          <p:cNvGraphicFramePr/>
          <p:nvPr/>
        </p:nvGraphicFramePr>
        <p:xfrm>
          <a:off x="3491880" y="3501008"/>
          <a:ext cx="5832648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="" xmlns:p14="http://schemas.microsoft.com/office/powerpoint/2010/main" val="42256861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-1" y="188640"/>
            <a:ext cx="824440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51520" y="1052736"/>
            <a:ext cx="2304256" cy="2965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«Укрепление межнационального и межконфессионального согласия, поддержка и развитие языков и культуры народов Российской Федерации, проживающих на территории города Урай, профилактика межнациональных (межэтнических), межконфессиональных конфликтов»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83768" y="1556792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275856" y="1412776"/>
            <a:ext cx="55446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реализацию мероприятий в рамках содействия этнокультурному многообразию народов России и укреплению общероссийской гражданской идентичности, на издание и распространение информационных материалов, организацию конкурсов социальной рекламы, журналистских работ и проектов, освещающих мероприятия по укреплению общероссийского гражданского единства, гармонизации межнациональных и межконфессиональных отношений, профилактике экстремизма 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-185,2 тыс.рублей, на 2026-2027 годы в сумме 105,0 тыс.рублей ежегодно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75856" y="4077072"/>
            <a:ext cx="54726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проведение в образовательных, спортивных организациях и среди молодежи мероприятий по противодействию вовлечению в экстремистскую деятельность, на повышение профессионального уровня муниципальных служащих, работников образовательных организаций, учреждений культуры, спорта, социальной и молодежной политики в сфере профилактики экстремизма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 год - 50,0 тыс.рублей, на 2026-2027 годы по 140,0 тыс.рублей ежегодно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4149080"/>
            <a:ext cx="20882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«Участие в профилактике экстремизма, а также минимизации и (или) ликвидации последствий проявлений экстремизма»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2483768" y="4221088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403648" y="239037"/>
            <a:ext cx="6480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21" y="1196752"/>
          <a:ext cx="8640960" cy="17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9537"/>
                <a:gridCol w="732963"/>
                <a:gridCol w="853378"/>
                <a:gridCol w="853378"/>
                <a:gridCol w="835483"/>
                <a:gridCol w="836221"/>
              </a:tblGrid>
              <a:tr h="589986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621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Доля граждан, положительно оценивающих состояние межнациональных отношений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%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96,0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96,4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96,6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96,8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1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Доля граждан, положительно оценивающих состояние межконфессиональных отношений</a:t>
                      </a: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 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Arial"/>
                          <a:cs typeface="Calibri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Arial"/>
                          <a:cs typeface="Calibri"/>
                        </a:rPr>
                        <a:t>99,0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99,1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99,2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98,3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16631"/>
            <a:ext cx="8999538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95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79512" y="1052736"/>
            <a:ext cx="367240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endParaRPr lang="ru-RU" sz="1300" b="1" dirty="0" smtClean="0">
              <a:latin typeface="Oswald" charset="-52"/>
              <a:cs typeface="Times New Roman" pitchFamily="18" charset="0"/>
            </a:endParaRPr>
          </a:p>
          <a:p>
            <a:r>
              <a:rPr lang="ru-RU" sz="1300" dirty="0" smtClean="0">
                <a:latin typeface="Oswald" charset="-52"/>
              </a:rPr>
              <a:t>Отдел гражданской защиты населения и общественной безопасности администрации города Урай </a:t>
            </a:r>
            <a:endParaRPr lang="ru-RU" sz="13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860032" y="1052736"/>
            <a:ext cx="3888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программы: </a:t>
            </a:r>
            <a:endParaRPr lang="ru-RU" sz="14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Снижение уровня преступности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7504" y="6021288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683568" y="260648"/>
            <a:ext cx="741682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z="1900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«Профилактика правонарушений на территории города Урай»</a:t>
            </a:r>
            <a:endParaRPr lang="ru-RU" sz="19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78" name="AutoShape 2" descr="Профилактика правонарушений среди несовершеннолетних | СПЭ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Профилактика правонарушений среди несовершеннолетних | СПЭ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79512" y="1844824"/>
            <a:ext cx="489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18.09.2024 №1865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79512" y="2420888"/>
            <a:ext cx="4644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4716016" y="2420888"/>
          <a:ext cx="4176465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55"/>
                <a:gridCol w="1392155"/>
                <a:gridCol w="1392155"/>
              </a:tblGrid>
              <a:tr h="5460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0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2 493,4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2 494,4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2 493,4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pic>
        <p:nvPicPr>
          <p:cNvPr id="70660" name="Picture 4" descr="Административное Право | Güneş &amp; Güneş Hukuk Büros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3212976"/>
            <a:ext cx="3200356" cy="2160240"/>
          </a:xfrm>
          <a:prstGeom prst="rect">
            <a:avLst/>
          </a:prstGeom>
          <a:noFill/>
        </p:spPr>
      </p:pic>
      <p:graphicFrame>
        <p:nvGraphicFramePr>
          <p:cNvPr id="24" name="Диаграмма 23"/>
          <p:cNvGraphicFramePr/>
          <p:nvPr/>
        </p:nvGraphicFramePr>
        <p:xfrm>
          <a:off x="3491880" y="3356992"/>
          <a:ext cx="5760640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-1" y="188640"/>
            <a:ext cx="824440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23528" y="1340768"/>
            <a:ext cx="20882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«Профилактика преступлений и правонарушений»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123728" y="1556792"/>
            <a:ext cx="720080" cy="504056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987824" y="1412776"/>
            <a:ext cx="5616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создание условий для деятельности народных дружин (средства субсидии ОБ и МБ 30%)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в сумме 145,0 тыс.рублей, на 2026 год - 146,0 тыс.рублей, на 2027 год - 145,0 тыс.рублей;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987824" y="2420888"/>
            <a:ext cx="56886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обеспечение функционирования и развития систем видеонаблюдения в сфере общественного порядка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в сумме 1 814,4 тыс.рублей ежегодно; 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87824" y="3284984"/>
            <a:ext cx="58326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организацию оповещения населения через установленные громкоговорители на территории города о возможных опасностях, при совершении террористических актов, проведение  правового информирования населения об ответственности за совершение преступлений террористического характера, содержание имеющегося технического оборудования в надлежащем виде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384,0 тыс.рублей ежегодно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403648" y="239037"/>
            <a:ext cx="6480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12" y="986251"/>
          <a:ext cx="8749483" cy="5068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6424"/>
                <a:gridCol w="742168"/>
                <a:gridCol w="864096"/>
                <a:gridCol w="864096"/>
                <a:gridCol w="845976"/>
                <a:gridCol w="846723"/>
              </a:tblGrid>
              <a:tr h="642549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141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Доля административных правонарушений, посягающих на общественный порядок и общественную безопасность, выявленных с участием народных дружинников (глава 20 Кодекса Российской Федерации  об административных правонарушениях (далее – </a:t>
                      </a:r>
                      <a:r>
                        <a:rPr lang="ru-RU" sz="1300" dirty="0" err="1">
                          <a:latin typeface="Oswald" charset="-52"/>
                          <a:ea typeface="Arial"/>
                          <a:cs typeface="Calibri"/>
                        </a:rPr>
                        <a:t>КоАП</a:t>
                      </a: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 РФ)), в общем количестве таких правонарушений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%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9,3</a:t>
                      </a:r>
                      <a:endParaRPr lang="ru-RU" sz="13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13,3</a:t>
                      </a:r>
                      <a:endParaRPr lang="ru-RU" sz="13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16,8</a:t>
                      </a:r>
                      <a:endParaRPr lang="ru-RU" sz="13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18,0</a:t>
                      </a:r>
                      <a:endParaRPr lang="ru-RU" sz="13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6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Уровень преступности (число зарегистрированных преступлений на 10 тыс. человек населения)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Ед.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159,3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159,0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158,4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157,7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18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Общая заболеваемость наркоманией и обращаемость лиц, употребляющих наркотики с вредными последствиями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(на 10 тыс. человек населения</a:t>
                      </a:r>
                      <a:r>
                        <a:rPr lang="en-US" sz="1300">
                          <a:latin typeface="Oswald" charset="-52"/>
                          <a:ea typeface="Arial"/>
                          <a:cs typeface="Calibri"/>
                        </a:rPr>
                        <a:t>) </a:t>
                      </a:r>
                      <a:endParaRPr lang="ru-RU" sz="130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latin typeface="Oswald" charset="-52"/>
                          <a:ea typeface="Arial"/>
                          <a:cs typeface="Calibri"/>
                        </a:rPr>
                        <a:t>ед</a:t>
                      </a:r>
                      <a:endParaRPr lang="ru-RU" sz="13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13,3</a:t>
                      </a:r>
                      <a:endParaRPr lang="ru-RU" sz="13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13,6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13,5</a:t>
                      </a:r>
                      <a:endParaRPr lang="ru-RU" sz="13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13,4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18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Уровень первичной заболеваемости пагубным употреблением ненаркотических психоактивных веществ среди несовершеннолетних  (на 10 тыс. человек населения)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ед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</a:rPr>
                        <a:t>0,9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</a:rPr>
                        <a:t>0,8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18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Доля обучающихся образовательных организаций, охваченных мероприятиями, направленными на профилактику терроризма, с 6 по 11 классы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%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86,2</a:t>
                      </a:r>
                      <a:endParaRPr lang="ru-RU" sz="13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99,2</a:t>
                      </a:r>
                      <a:endParaRPr lang="ru-RU" sz="130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99,3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99,4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3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51520" y="980728"/>
            <a:ext cx="31683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>
                <a:latin typeface="Oswald" panose="020B0604020202020204" charset="-52"/>
              </a:rPr>
              <a:t>Управление экономического развития администрации города </a:t>
            </a:r>
            <a:r>
              <a:rPr lang="ru-RU" sz="1300" dirty="0" err="1">
                <a:latin typeface="Oswald" panose="020B0604020202020204" charset="-52"/>
              </a:rPr>
              <a:t>Урай</a:t>
            </a:r>
            <a:endParaRPr lang="ru-RU" sz="13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79912" y="980728"/>
            <a:ext cx="525658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>
                <a:latin typeface="Oswald" charset="-52"/>
                <a:cs typeface="Times New Roman" pitchFamily="18" charset="0"/>
              </a:rPr>
              <a:t>Цели муниципальной программы – </a:t>
            </a:r>
            <a:endParaRPr lang="ru-RU" sz="1300" b="1" i="1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300" dirty="0" smtClean="0">
                <a:latin typeface="Oswald" charset="-52"/>
              </a:rPr>
              <a:t> Создание условий для устойчивого развития малого и среднего предпринимательства на территории города Урай</a:t>
            </a:r>
          </a:p>
          <a:p>
            <a:pPr>
              <a:buFont typeface="Wingdings" pitchFamily="2" charset="2"/>
              <a:buChar char="v"/>
            </a:pPr>
            <a:r>
              <a:rPr lang="ru-RU" sz="1300" dirty="0" smtClean="0">
                <a:latin typeface="Oswald" charset="-52"/>
              </a:rPr>
              <a:t> Создание условий для развития потребительского рынка, расширение предложений товаров и услуг на территории города Урай</a:t>
            </a:r>
          </a:p>
          <a:p>
            <a:pPr>
              <a:buFont typeface="Wingdings" pitchFamily="2" charset="2"/>
              <a:buChar char="v"/>
            </a:pPr>
            <a:r>
              <a:rPr lang="ru-RU" sz="1300" dirty="0" smtClean="0">
                <a:latin typeface="Oswald" charset="-52"/>
              </a:rPr>
              <a:t> Создание условий для устойчивого развития агропромышленного комплекса</a:t>
            </a:r>
          </a:p>
          <a:p>
            <a:r>
              <a:rPr lang="ru-RU" sz="1300" dirty="0" smtClean="0">
                <a:latin typeface="Oswald" charset="-52"/>
              </a:rPr>
              <a:t> и повышение конкурентоспособности сельскохозяйственной продукции, произведенной на территории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237312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611560" y="188640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Развитие малого и среднего предпринимательства, потребительского рынка и сельскохозяйственных товаропроизводителей города </a:t>
            </a:r>
            <a:r>
              <a:rPr lang="ru-RU" dirty="0" err="1">
                <a:solidFill>
                  <a:schemeClr val="bg1"/>
                </a:solidFill>
                <a:latin typeface="Oswald" panose="020B0604020202020204" charset="-52"/>
              </a:rPr>
              <a:t>Урай</a:t>
            </a:r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»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79512" y="2564904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30.09.2024 №1947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9512" y="3068960"/>
            <a:ext cx="457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4788024" y="3068960"/>
          <a:ext cx="4176465" cy="86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55"/>
                <a:gridCol w="1392155"/>
                <a:gridCol w="1392155"/>
              </a:tblGrid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33 616,2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33 477,2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33 528,2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pic>
        <p:nvPicPr>
          <p:cNvPr id="69634" name="Picture 2" descr="Поддержка субъектов малого предпринимательств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573016"/>
            <a:ext cx="3096344" cy="2395741"/>
          </a:xfrm>
          <a:prstGeom prst="rect">
            <a:avLst/>
          </a:prstGeom>
          <a:noFill/>
        </p:spPr>
      </p:pic>
      <p:graphicFrame>
        <p:nvGraphicFramePr>
          <p:cNvPr id="23" name="Диаграмма 22"/>
          <p:cNvGraphicFramePr/>
          <p:nvPr/>
        </p:nvGraphicFramePr>
        <p:xfrm>
          <a:off x="3563888" y="3861048"/>
          <a:ext cx="5832648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1641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79512" y="980728"/>
            <a:ext cx="25202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«Малое и среднее предпринимательство и поддержка индивидуальной предпринимательской инициативы»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627784" y="1124744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347864" y="1052736"/>
            <a:ext cx="5400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финансовую поддержку субъектов малого и среднего предпринимательства (</a:t>
            </a:r>
            <a:r>
              <a:rPr lang="ru-RU" sz="1400" dirty="0" smtClean="0">
                <a:latin typeface="Oswald" charset="-52"/>
              </a:rPr>
              <a:t>средства  субсидии ОБ и МБ 5%)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в объеме 4 170,4 тыс.рублей  ежегодно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347864" y="2780928"/>
            <a:ext cx="56886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поощрение наиболее успешных субъектов предпринимательства, ставших победителями городского конкурса "Предприниматель года", предоставление грантов в форме субсидий на реализацию проектов в области </a:t>
            </a:r>
            <a:r>
              <a:rPr lang="ru-RU" sz="1400" dirty="0" err="1" smtClean="0">
                <a:latin typeface="Oswald" charset="-52"/>
              </a:rPr>
              <a:t>креативных</a:t>
            </a:r>
            <a:r>
              <a:rPr lang="ru-RU" sz="1400" dirty="0" smtClean="0">
                <a:latin typeface="Oswald" charset="-52"/>
              </a:rPr>
              <a:t> индустрий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в сумме 135,0 тыс.рублей  ежегодно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627784" y="2852936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79512" y="2708920"/>
            <a:ext cx="23762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информационной и имущественной поддержки предпринимательской деятельности»</a:t>
            </a:r>
            <a:endParaRPr lang="ru-RU" sz="1400" dirty="0">
              <a:latin typeface="Oswald" charset="-52"/>
            </a:endParaRPr>
          </a:p>
        </p:txBody>
      </p:sp>
      <p:pic>
        <p:nvPicPr>
          <p:cNvPr id="1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132857"/>
            <a:ext cx="8388424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07504" y="2204864"/>
            <a:ext cx="8244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47864" y="3933056"/>
            <a:ext cx="57961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организацию выставочно-ярмарочных мероприятий в сфере потребительского рынка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в 2025 году - 535,0 тыс.рублей, в 2026 году - 396 ,0 тыс.рублей, в 2027 году - 447 тыс.рублей 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347864" y="4941168"/>
            <a:ext cx="57961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предоставление субсидий в целях возмещения затрат сельскохозяйственным товаропроизводителям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100,0 тыс.рублей ежегодно;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11560" y="188640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целей, показателей и решение задач национального проекта «Эффективная и конкурентная экономика»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2627784" y="4077072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347864" y="5661248"/>
            <a:ext cx="56166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поддержку сельскохозяйственного производства и деятельности по заготовке и переработке дикоросов (средства субвенции ОБ)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в объеме 28 675,8 тыс.рублей ежегодно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2627784" y="5085184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9512" y="4005064"/>
            <a:ext cx="23042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«Создание условий для развития потребительского рынка»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79512" y="4869160"/>
            <a:ext cx="244827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«Создание условий для развития сельскохозяйственных товаропроизводителей, в том числе предоставление финансовой поддержки в форме субсидии сельскохозяйственным товаропроизводителям»</a:t>
            </a:r>
            <a:endParaRPr lang="ru-RU" sz="140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  <p:bldP spid="20" grpId="0" animBg="1"/>
      <p:bldP spid="2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403648" y="239037"/>
            <a:ext cx="6480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12" y="908720"/>
          <a:ext cx="8749483" cy="5433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6424"/>
                <a:gridCol w="742168"/>
                <a:gridCol w="864096"/>
                <a:gridCol w="864096"/>
                <a:gridCol w="845976"/>
                <a:gridCol w="846723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805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единиц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Oswald" charset="-52"/>
                          <a:ea typeface="Calibri"/>
                          <a:cs typeface="Times New Roman"/>
                        </a:rPr>
                        <a:t>298,4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299,4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300,2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300,2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79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31,9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32,2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32,4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32,5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4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Численность занятых в сфере малого и среднего предпринимательства, включая индивидуальных предпринимателей и </a:t>
                      </a:r>
                      <a:r>
                        <a:rPr lang="ru-RU" sz="1200" dirty="0" err="1">
                          <a:latin typeface="Oswald" charset="-52"/>
                          <a:ea typeface="Times New Roman"/>
                          <a:cs typeface="Times New Roman"/>
                        </a:rPr>
                        <a:t>самозанятых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тыс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  <a:cs typeface="Times New Roman"/>
                        </a:rPr>
                        <a:t>. человек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4,80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4,82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4,8</a:t>
                      </a:r>
                      <a:r>
                        <a:rPr lang="en-US" sz="1200">
                          <a:latin typeface="Oswald" charset="-52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4,8</a:t>
                      </a:r>
                      <a:r>
                        <a:rPr lang="en-US" sz="1200">
                          <a:latin typeface="Oswald" charset="-52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67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Доля сданных в аренду субъектам малого и среднего предпринимательства, организациям, образующим инфраструктуру поддержки субъектов малого и среднего предпринимательства, и </a:t>
                      </a:r>
                      <a:r>
                        <a:rPr lang="ru-RU" sz="1200" dirty="0" err="1">
                          <a:latin typeface="Oswald" charset="-52"/>
                          <a:ea typeface="Times New Roman"/>
                          <a:cs typeface="Times New Roman"/>
                        </a:rPr>
                        <a:t>самозанятым</a:t>
                      </a: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 гражданам объектов недвижимого имущества, включенных в перечень муниципального имущества, предназначенный для поддержки субъектов малого и среднего предпринимательства и </a:t>
                      </a:r>
                      <a:r>
                        <a:rPr lang="ru-RU" sz="1200" dirty="0" err="1">
                          <a:latin typeface="Oswald" charset="-52"/>
                          <a:ea typeface="Times New Roman"/>
                          <a:cs typeface="Times New Roman"/>
                        </a:rPr>
                        <a:t>самозанятых</a:t>
                      </a: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 граждан в общем количестве объектов недвижимого имущества, включенных в указанный перечень.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 87,5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80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не менее 80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80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79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Увеличение количества объектов имущества в перечне муниципального имущества, предназначенном для поддержки субъектов малого и среднего предпринимательства и </a:t>
                      </a:r>
                      <a:r>
                        <a:rPr lang="ru-RU" sz="1200" dirty="0" err="1">
                          <a:latin typeface="Oswald" charset="-52"/>
                          <a:ea typeface="Times New Roman"/>
                          <a:cs typeface="Times New Roman"/>
                        </a:rPr>
                        <a:t>самозанятых</a:t>
                      </a: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 граждан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 11,6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76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Обеспеченность населения стационарными и нестационарными торговыми объектами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Ед.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237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142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142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142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86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Увеличение объема производства молока (в базисной жирности)  к уровню 2023 года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  <a:ea typeface="Calibri"/>
                          <a:cs typeface="Times New Roman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100 (1447,0 тонн)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Calibri"/>
                          <a:cs typeface="Times New Roman"/>
                        </a:rPr>
                        <a:t>65</a:t>
                      </a:r>
                      <a:endParaRPr lang="ru-RU" sz="120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Calibri"/>
                          <a:cs typeface="Times New Roman"/>
                        </a:rPr>
                        <a:t>70</a:t>
                      </a:r>
                      <a:endParaRPr lang="ru-RU" sz="120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75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35191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07504" y="1052736"/>
            <a:ext cx="36004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panose="020B0604020202020204" charset="-52"/>
              </a:rPr>
              <a:t>Управление по информационным технологиям и связи администрации города Урай</a:t>
            </a:r>
            <a:endParaRPr lang="ru-RU" sz="13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95936" y="980728"/>
            <a:ext cx="51480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программы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v"/>
            </a:pP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 Развитие информационного пространства на основе использования информационных и телекоммуникационных технологий для повышения качества жизни граждан, </a:t>
            </a:r>
            <a:r>
              <a:rPr lang="ru-RU" sz="1400" dirty="0" err="1" smtClean="0">
                <a:latin typeface="Oswald" charset="-52"/>
              </a:rPr>
              <a:t>цифровизации</a:t>
            </a:r>
            <a:r>
              <a:rPr lang="ru-RU" sz="1400" dirty="0" smtClean="0">
                <a:latin typeface="Oswald" charset="-52"/>
              </a:rPr>
              <a:t> системы управления в органах местного самоуправления и организациях города Урай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7504" y="6165304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971600" y="332656"/>
            <a:ext cx="7344816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z="1900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«Информационное общество – Урай»</a:t>
            </a:r>
            <a:endParaRPr lang="ru-RU" sz="19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16633"/>
            <a:ext cx="65671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0" name="Picture 2" descr="Плюсы и минусы информационного общества | Плюсы и минусы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3356992"/>
            <a:ext cx="3273091" cy="2160240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179512" y="2060848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13.09.2024 №1833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51520" y="2636912"/>
            <a:ext cx="457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4788024" y="2636912"/>
          <a:ext cx="4176465" cy="894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55"/>
                <a:gridCol w="1392155"/>
                <a:gridCol w="1392155"/>
              </a:tblGrid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0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21 095,2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19 298,8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19 947,0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3635896" y="3429000"/>
          <a:ext cx="576064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60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23528" y="1052736"/>
            <a:ext cx="2520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«Развитие информационных систем, инфраструктуры информационного общества и цифровой экономики на территории  муниципального образования город Урай»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915816" y="1340768"/>
            <a:ext cx="648072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07904" y="1196752"/>
            <a:ext cx="51125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обслуживание официального сайта ОМС города Урай, АИС ЕДС ЖКХ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– 600,0 тыс.рублей, на 2026 год – 650,0 тыс.рублей, на 2027 год – 600,0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563888" y="2636912"/>
            <a:ext cx="54006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обеспечение условий для безопасности информации в информационных системах в ОМСУ города Урай и муниципальных учреждениях для обеспечения системы эффективного управления, развитие и обеспечение защищенной корпоративной сети ОМСУ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 – 1 626,1 тыс.рублей, на 2026 год – 1 330,7 тыс.рублей, на 2027 год – 1 726,1 тыс.рублей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843808" y="2780928"/>
            <a:ext cx="648072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23528" y="2636912"/>
            <a:ext cx="2520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информационной безопасности в органах местного самоуправления города Урай, муниципальных казенных, бюджетных учреждениях города Урай»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4293096"/>
            <a:ext cx="2088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доступности информации о деятельности органов местного самоуправления»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2771800" y="4437112"/>
            <a:ext cx="648072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35896" y="4293096"/>
            <a:ext cx="52565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информирование населения о деятельности органов местного самоуправления города Урай через ТРК и СМИ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2 556,3 тыс.рублей ежегодно;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35896" y="5013176"/>
            <a:ext cx="53285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оказание муниципальных услуг (выполнение работ) МБУ «Газета «Знамя»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 год - 16 312,8 тыс.рублей, на 2026 - 14 761,8 тыс.рублей, на 2027  год - 15 064,6 тыс.рублей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  <p:bldP spid="1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403648" y="318222"/>
            <a:ext cx="6480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3"/>
            <a:ext cx="65671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95537" y="1196753"/>
          <a:ext cx="8352927" cy="4781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59"/>
                <a:gridCol w="755735"/>
                <a:gridCol w="1075871"/>
                <a:gridCol w="1171773"/>
                <a:gridCol w="1033318"/>
                <a:gridCol w="1075871"/>
              </a:tblGrid>
              <a:tr h="58281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1044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Доля расходов на закупки и (или) аренду отечественного программного обеспечения и платформ от общих расходов на закупку или аренду программного обеспечения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Calibri"/>
                        </a:rPr>
                        <a:t>100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Не менее 90 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Не менее 90 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Не менее 90 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562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Средний срок простоя государственных и муниципальных систем в результате компьютерных атак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час 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Times New Roman"/>
                        </a:rPr>
                        <a:t>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Не более1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Не более1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Calibri"/>
                        </a:rPr>
                        <a:t>Не более1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49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Количество информационных материалов о деятельности органов местного самоуправления (далее – ОМСУ) в теле- и радио эфирах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Calibri"/>
                        </a:rPr>
                        <a:t>шт.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Times New Roman"/>
                        </a:rPr>
                        <a:t>648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649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650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651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044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Количество публикаций о деятельности ОМСУ и социально-экономических преобразованиях в муниципальном образовании в печатном и сетевом издании газеты «Знамя»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шт.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Times New Roman"/>
                        </a:rPr>
                        <a:t>525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52</a:t>
                      </a:r>
                      <a:r>
                        <a:rPr lang="en-US" sz="1400" dirty="0">
                          <a:latin typeface="Oswald" charset="-52"/>
                          <a:ea typeface="Times New Roman"/>
                        </a:rPr>
                        <a:t>7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52</a:t>
                      </a:r>
                      <a:r>
                        <a:rPr lang="en-US" sz="1400" dirty="0">
                          <a:latin typeface="Oswald" charset="-52"/>
                          <a:ea typeface="Times New Roman"/>
                        </a:rPr>
                        <a:t>8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52</a:t>
                      </a:r>
                      <a:r>
                        <a:rPr lang="en-US" sz="1400" dirty="0">
                          <a:latin typeface="Oswald" charset="-52"/>
                          <a:ea typeface="Times New Roman"/>
                        </a:rPr>
                        <a:t>9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3"/>
            <a:ext cx="8316416" cy="7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79512" y="1052736"/>
            <a:ext cx="453650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panose="020B0604020202020204" charset="-52"/>
              </a:rPr>
              <a:t>Муниципальное казенное учреждение  «Управление градостроительства, землепользования и природопользования города Урай»</a:t>
            </a:r>
            <a:endParaRPr lang="ru-RU" sz="13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04048" y="1052736"/>
            <a:ext cx="40324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программы:</a:t>
            </a:r>
          </a:p>
          <a:p>
            <a:pPr>
              <a:buFont typeface="Wingdings" pitchFamily="2" charset="2"/>
              <a:buChar char="v"/>
            </a:pP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Oswald" charset="-52"/>
                <a:cs typeface="Times New Roman" pitchFamily="18" charset="0"/>
              </a:rPr>
              <a:t>Ул</a:t>
            </a:r>
            <a:r>
              <a:rPr lang="ru-RU" sz="1400" dirty="0" smtClean="0">
                <a:latin typeface="Oswald" charset="-52"/>
              </a:rPr>
              <a:t>учшение качества и повышение комфортности городской среды города Урай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7504" y="6237312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Arial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99592" y="188640"/>
            <a:ext cx="734481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z="1900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«Формирование комфортной городской среды города Урай»</a:t>
            </a:r>
            <a:endParaRPr lang="ru-RU" sz="19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4" name="Picture 2" descr="Жителям Урая предложили на выбор 3 объекта благоустройства | Общество |  Окружная телерадиокомпания Югр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3068960"/>
            <a:ext cx="3840427" cy="2304256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179512" y="1772816"/>
            <a:ext cx="4968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18.09.2024 №1866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79512" y="2348880"/>
            <a:ext cx="471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4644009" y="2348880"/>
          <a:ext cx="4320480" cy="86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440160"/>
                <a:gridCol w="1440160"/>
              </a:tblGrid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8 559,7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3 199,4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3 199,4</a:t>
                      </a:r>
                      <a:endParaRPr lang="ru-RU" sz="1400" b="1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24" name="Диаграмма 23"/>
          <p:cNvGraphicFramePr/>
          <p:nvPr/>
        </p:nvGraphicFramePr>
        <p:xfrm>
          <a:off x="3923928" y="3284984"/>
          <a:ext cx="5400600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1641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611560" cy="8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79512" y="1124744"/>
            <a:ext cx="17281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«Формирование комфортной городской среды»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907704" y="1268760"/>
            <a:ext cx="576064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483768" y="1124744"/>
            <a:ext cx="64087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планируются </a:t>
            </a:r>
            <a:r>
              <a:rPr lang="ru-RU" sz="1400" dirty="0" err="1" smtClean="0">
                <a:latin typeface="Oswald" pitchFamily="2" charset="-52"/>
                <a:cs typeface="Times New Roman" pitchFamily="18" charset="0"/>
              </a:rPr>
              <a:t>благоустроительные</a:t>
            </a:r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 работы «Пешеходная зона в микрорайоне 1А (вдоль территории новой школы)», объект определен по результатам рейтингового голосования жителей (</a:t>
            </a:r>
            <a:r>
              <a:rPr lang="ru-RU" sz="1400" dirty="0" smtClean="0">
                <a:latin typeface="Oswald" charset="-52"/>
              </a:rPr>
              <a:t>средства  субсидии ОБ и МБ 10%) 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 год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в сумме 8 486,3 тыс.рублей 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411760" y="2924944"/>
            <a:ext cx="64807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проведение агитационной кампании в рамках проведения ежегодного рейтингового голосования жителей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23,4 тыс.рублей ежегодно;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1835696" y="3068960"/>
            <a:ext cx="576064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79512" y="2924944"/>
            <a:ext cx="1800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«Реализация мероприятий по благоустройству территорий муниципального образования»</a:t>
            </a:r>
            <a:endParaRPr lang="ru-RU" sz="1400" dirty="0">
              <a:latin typeface="Oswald" charset="-52"/>
            </a:endParaRPr>
          </a:p>
        </p:txBody>
      </p:sp>
      <p:pic>
        <p:nvPicPr>
          <p:cNvPr id="1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204864"/>
            <a:ext cx="8388424" cy="60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0" y="2276872"/>
            <a:ext cx="8244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411760" y="3717032"/>
            <a:ext cx="67322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разработку эскизного проекта оформления новогоднего снежно-ледового городка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50,0 тыс.рублей ежегодно;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11760" y="4293096"/>
            <a:ext cx="67322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обустройство снежных городков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2026-2027 годы по 3 126,0 тыс.рублей ежегодно;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11560" y="188640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целей, показателей и решение задач национального проекта «Инфраструктура для жизни»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24440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547664" y="323406"/>
            <a:ext cx="54578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95537" y="1340769"/>
          <a:ext cx="8352927" cy="3663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2846"/>
                <a:gridCol w="793248"/>
                <a:gridCol w="1075871"/>
                <a:gridCol w="1171773"/>
                <a:gridCol w="1033318"/>
                <a:gridCol w="1075871"/>
              </a:tblGrid>
              <a:tr h="57606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Количество благоустроенных общественных территорий (нарастающим итогом)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Oswald" charset="-52"/>
                          <a:ea typeface="Calibri"/>
                        </a:rPr>
                        <a:t>ед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Calibri"/>
                        </a:rPr>
                        <a:t>43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46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47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48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7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Количество благоустроенных дворовых территорий (нарастающим итогом)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Calibri"/>
                        </a:rPr>
                        <a:t>ед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57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59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60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61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Доля граждан, принявших участие в решении вопросов развития городской среды, от общего количества граждан в возрасте от 14 лет, проживающих в муниципальном образовании, на территории которого реализуется проект по созданию комфортной городской среды   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Times New Roman"/>
                        </a:rPr>
                        <a:t>31,6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не менее 30 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не менее 30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не менее 30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3"/>
            <a:ext cx="835191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07504" y="980728"/>
            <a:ext cx="417646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panose="020B0604020202020204" charset="-52"/>
              </a:rPr>
              <a:t>Муниципальное казенное учреждение «Управление  градостроительства, землепользования и природопользования города Урай»</a:t>
            </a:r>
            <a:endParaRPr lang="ru-RU" sz="13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860032" y="1052736"/>
            <a:ext cx="4176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программы: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Обеспечение устойчивого пространственного развития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7504" y="6165304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Arial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99592" y="188640"/>
            <a:ext cx="741682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z="1900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«Обеспечение градостроительной деятельности на территории города Урай»</a:t>
            </a:r>
            <a:endParaRPr lang="ru-RU" sz="19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07504" y="1772816"/>
            <a:ext cx="5004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27.09.2024 №933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7504" y="2348880"/>
            <a:ext cx="4464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4572000" y="2348880"/>
          <a:ext cx="4392489" cy="86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163"/>
                <a:gridCol w="1464163"/>
                <a:gridCol w="1464163"/>
              </a:tblGrid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103 919,0</a:t>
                      </a:r>
                      <a:endParaRPr lang="ru-RU" sz="1400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75 347,9</a:t>
                      </a:r>
                      <a:endParaRPr lang="ru-RU" sz="1400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76 061,7</a:t>
                      </a:r>
                      <a:endParaRPr lang="ru-RU" sz="1400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pic>
        <p:nvPicPr>
          <p:cNvPr id="66563" name="Picture 3" descr="Государственные информационные системы обеспечения градостроительной  деятельност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1" y="3068961"/>
            <a:ext cx="3549435" cy="2160240"/>
          </a:xfrm>
          <a:prstGeom prst="rect">
            <a:avLst/>
          </a:prstGeom>
          <a:noFill/>
        </p:spPr>
      </p:pic>
      <p:graphicFrame>
        <p:nvGraphicFramePr>
          <p:cNvPr id="24" name="Диаграмма 23"/>
          <p:cNvGraphicFramePr/>
          <p:nvPr/>
        </p:nvGraphicFramePr>
        <p:xfrm>
          <a:off x="3563888" y="3140968"/>
          <a:ext cx="5760640" cy="2887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1641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11560" cy="8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7504" y="1052736"/>
            <a:ext cx="180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«Национальная система пространственных данных»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835696" y="1124744"/>
            <a:ext cx="576064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55776" y="1052736"/>
            <a:ext cx="6336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проведение комплексных кадастровых работ (</a:t>
            </a:r>
            <a:r>
              <a:rPr lang="ru-RU" sz="1400" dirty="0" smtClean="0">
                <a:latin typeface="Oswald" charset="-52"/>
              </a:rPr>
              <a:t>средства ОБ и МБ 10%)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 год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в сумме 4 065,7 тыс.рублей 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411760" y="2924944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реализацию полномочий в области градостроительной деятельности (средства субсидии ОБ и МБ 5%) на выполнение градостроительного зонирования, подготовку документов постановки территориальных зон на кадастровый учет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в 2025-2027 годах - 2 952,5 тыс.рублей ежегодно;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1763688" y="2996952"/>
            <a:ext cx="576064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07504" y="2852936"/>
            <a:ext cx="17281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«Содействие развитию жилищного строительства»</a:t>
            </a:r>
            <a:endParaRPr lang="ru-RU" sz="1400" dirty="0">
              <a:latin typeface="Oswald" charset="-52"/>
            </a:endParaRPr>
          </a:p>
        </p:txBody>
      </p:sp>
      <p:pic>
        <p:nvPicPr>
          <p:cNvPr id="1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132856"/>
            <a:ext cx="8388424" cy="60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0" y="2276872"/>
            <a:ext cx="8244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411760" y="3573016"/>
            <a:ext cx="6732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подготовку и предоставление земельных участков льготным категориям граждан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2025-2027 годы в объеме 18 984,0 тыс.рублей ежегодно;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11760" y="4077072"/>
            <a:ext cx="6732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выполнение кадастровых работ для подготовки и формированию земельных участков (ИЖС, МЖД)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- 211,6 тыс.рублей;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11760" y="4581128"/>
            <a:ext cx="687625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разработку </a:t>
            </a:r>
            <a:r>
              <a:rPr lang="ru-RU" sz="1200" dirty="0" err="1" smtClean="0">
                <a:latin typeface="Oswald" charset="-52"/>
              </a:rPr>
              <a:t>Мастер-плана</a:t>
            </a:r>
            <a:r>
              <a:rPr lang="ru-RU" sz="1200" dirty="0" smtClean="0">
                <a:latin typeface="Oswald" charset="-52"/>
              </a:rPr>
              <a:t> развития муниципального образования </a:t>
            </a:r>
            <a:r>
              <a:rPr lang="ru-RU" sz="1100" dirty="0" smtClean="0">
                <a:latin typeface="Oswald" charset="-52"/>
              </a:rPr>
              <a:t>(документа стратегического планирования городского пространства, в котором предлагаются разные варианты развития территорий, и определяется наиболее предпочтительный и формируется концепция развития территории) 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- 17 900,0 тыс.рублей;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411760" y="5229200"/>
            <a:ext cx="6732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выполнения функций МКУ "Управление градостроительства, землепользования и природопользования города Урай"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- 28 372,1 тыс.рублей, на 2026 год - 26 401,1 тыс.рублей, на 2027 год - 28 907,8 тыс.рублей;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411760" y="5877272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выполнения функций МКУ "Управление капитального строительства администрации города Урай"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- 31 433,1 тыс.рублей, на 2026 год - 27 010,3 тыс.рублей, на 2027 год - 27 217,4 тыс.рублей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83568" y="188640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показателей федеральных проектов, не входящих в состав национальных проектов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547664" y="318222"/>
            <a:ext cx="54578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95537" y="1340769"/>
          <a:ext cx="8352927" cy="3735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2846"/>
                <a:gridCol w="793248"/>
                <a:gridCol w="1075871"/>
                <a:gridCol w="1171773"/>
                <a:gridCol w="1033318"/>
                <a:gridCol w="1075871"/>
              </a:tblGrid>
              <a:tr h="26686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Количество кадастровых кварталов, в отношении которых проведены комплексные кадастровые работы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Ед.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25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26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27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7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Объем жилищного строительства, ежегодно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Oswald" charset="-52"/>
                          <a:ea typeface="Calibri"/>
                        </a:rPr>
                        <a:t>тыс. кв.м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21,08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21,09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21,10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23,00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Calibri"/>
                        </a:rPr>
                        <a:t>Площадь земельных участков, предоставленных для строительства, в расчете на 10 тыс. человек населения,  всего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Oswald" charset="-52"/>
                          <a:ea typeface="Calibri"/>
                        </a:rPr>
                        <a:t>га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5,4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2,2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Земельные участки, предоставленные для жилищного строительства, индивидуального строительства и комплексного освоения в целях жилищного строительства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га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3,7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25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26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27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3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07504" y="1052736"/>
            <a:ext cx="3888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400" dirty="0" smtClean="0">
                <a:latin typeface="Oswald" panose="020B0604020202020204" charset="-52"/>
              </a:rPr>
              <a:t>Комитет по финансам администрации города Урай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95936" y="1052736"/>
            <a:ext cx="5040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программы:</a:t>
            </a:r>
            <a:endParaRPr lang="ru-RU" sz="1400" dirty="0" smtClean="0">
              <a:latin typeface="Oswald" charset="-52"/>
            </a:endParaRP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Повышение качества управления муниципальными финансами города Урай, содействие устойчивому исполнению бюджета города Урай 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165304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Arial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99592" y="188640"/>
            <a:ext cx="72008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z="1900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«Управление муниципальными финансами в городе Урай»</a:t>
            </a:r>
            <a:endParaRPr lang="ru-RU" sz="19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0" name="AutoShape 2" descr="2,821,343 финансы стоковые фото – бесплатные и стоковые фото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2" name="AutoShape 4" descr="2,821,343 финансы стоковые фото – бесплатные и стоковые фото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4" name="AutoShape 6" descr="\\adms4\home1$\SchepelinaSE\Desktop\%D0%BF%D1%80%D0%B8%D0%BD%D1%86%D0%B8%D0%BF%D0%B8%D0%B0%D0%BB%D1%8C%D0%BD%D0%B0%D1%8F-%D1%81%D1%85%D0%B5%D0%BC%D0%B0-%D1%84%D0%B8%D0%BD%D0%B0%D0%BD%D1%81%D0%BE%D0%B2-%D0%B8-%D0%B1%D1%83%D1%85%D0%B3%D0%B0%D0%BB%D1%82%D0%B5%D1%80%D0%B8%D0%B8-%D0%B1%D0%B8%D0%B7%D0%BD%D0%B5%D1%81-%D0%BB%D0%B5%D0%B4%D0%B8-%D1%80%D0%B0%D0%B1%D0%BE%D1%82%D0%B0%D1%8F-%D0%BD%D0%B0-141544975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6" name="AutoShape 8" descr="\\adms4\home1$\SchepelinaSE\Desktop\%D0%BF%D1%80%D0%B8%D0%BD%D1%86%D0%B8%D0%BF%D0%B8%D0%B0%D0%BB%D1%8C%D0%BD%D0%B0%D1%8F-%D1%81%D1%85%D0%B5%D0%BC%D0%B0-%D1%84%D0%B8%D0%BD%D0%B0%D0%BD%D1%81%D0%BE%D0%B2-%D0%B8-%D0%B1%D1%83%D1%85%D0%B3%D0%B0%D0%BB%D1%82%D0%B5%D1%80%D0%B8%D0%B8-%D0%B1%D0%B8%D0%B7%D0%BD%D0%B5%D1%81-%D0%BB%D0%B5%D0%B4%D0%B8-%D1%80%D0%B0%D0%B1%D0%BE%D1%82%D0%B0%D1%8F-%D0%BD%D0%B0-141544975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8" name="AutoShape 10" descr="Geschäftsmann, der an einem Schreibtisch arbeitet Stockfoto 750073606 |  Shutter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100" name="AutoShape 12" descr="\\adms4\home1$\SchepelinaSE\Desktop\businessman-working-on-desk-office-250nw-750073606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9104" name="Picture 16" descr="Accounting Зображення — огляд 2,148,950 Стокові фото, векторні зображення й  відео | Adobe Stoc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212976"/>
            <a:ext cx="3456383" cy="2304256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107504" y="1772816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05.09.2024 №1758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2492896"/>
            <a:ext cx="48235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4572000" y="2492896"/>
          <a:ext cx="4392489" cy="864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163"/>
                <a:gridCol w="1464163"/>
                <a:gridCol w="1464163"/>
              </a:tblGrid>
              <a:tr h="4989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5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38 753,3</a:t>
                      </a:r>
                      <a:endParaRPr lang="ru-RU" sz="1400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34 122,5</a:t>
                      </a:r>
                      <a:endParaRPr lang="ru-RU" sz="1400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34 288,1</a:t>
                      </a:r>
                      <a:endParaRPr lang="ru-RU" sz="1400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25" name="Диаграмма 24"/>
          <p:cNvGraphicFramePr/>
          <p:nvPr/>
        </p:nvGraphicFramePr>
        <p:xfrm>
          <a:off x="3635896" y="3284984"/>
          <a:ext cx="568863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60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23528" y="1268760"/>
            <a:ext cx="208823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«Управление муниципальным долгом, осуществление мер, направленных на увеличение налоговых и неналоговых доходов бюджета города Урай»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11760" y="1556792"/>
            <a:ext cx="576064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131840" y="1484784"/>
            <a:ext cx="48965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исполнение обязательств по обслуживанию  муниципального долга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- 2 281,3 тыс.рублей, на 2026 год - 2 320,3 тыс.рублей, на 2027 год - 2 399,6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59832" y="3284984"/>
            <a:ext cx="540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обеспечение деятельности Комитета по финансам администрации </a:t>
            </a:r>
          </a:p>
          <a:p>
            <a:r>
              <a:rPr lang="ru-RU" sz="1400" dirty="0" smtClean="0">
                <a:latin typeface="Oswald" charset="-52"/>
              </a:rPr>
              <a:t>города Урай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 год - 36 472,0 тыс.рублей, на 2026 год - 31 802,2 тыс.рублей,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2027 год - 31 888,5 тыс.рублей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411760" y="3429000"/>
            <a:ext cx="576064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23528" y="3284984"/>
            <a:ext cx="18722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деятельности органов администрации города Урай»</a:t>
            </a:r>
            <a:endParaRPr lang="ru-RU" sz="140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138481" y="307437"/>
            <a:ext cx="48670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95537" y="1340769"/>
          <a:ext cx="8352927" cy="409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2846"/>
                <a:gridCol w="793248"/>
                <a:gridCol w="1075871"/>
                <a:gridCol w="1171773"/>
                <a:gridCol w="1033318"/>
                <a:gridCol w="1075871"/>
              </a:tblGrid>
              <a:tr h="26686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Объем муниципального долга к общему объему доходов бюджета города Урай (без учета объемов безвозмездных поступлений)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%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0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не более 50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не более 50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не более 50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Доля расходов на обслуживание муниципального долга в общем объеме расходов бюджета</a:t>
                      </a: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 города Урай (без учета субвенций)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smtClean="0">
                          <a:latin typeface="Oswald" charset="-52"/>
                        </a:rPr>
                        <a:t>%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0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не более 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не более 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не более 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Доля налоговых и неналоговых доходов местного бюджета (за исключением поступлений налоговых доходов по дополнительным нормативам отчислений) в общем объеме собственных доходов бюджета города Урай (без учета субвенций)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%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29,8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41,3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41,4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41,5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7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83568" cy="89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827584" y="188640"/>
            <a:ext cx="741682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</a:t>
            </a:r>
            <a:r>
              <a:rPr lang="ru-RU" sz="19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«Совершенствование и развитие муниципального управления в городе Урай»</a:t>
            </a:r>
            <a:endParaRPr lang="ru-RU" sz="1900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17C6716F-8EAF-4C41-A404-4132F502FC9D}"/>
              </a:ext>
            </a:extLst>
          </p:cNvPr>
          <p:cNvSpPr/>
          <p:nvPr/>
        </p:nvSpPr>
        <p:spPr>
          <a:xfrm>
            <a:off x="107504" y="980728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endParaRPr lang="ru-RU" sz="1400" b="1" dirty="0" smtClean="0">
              <a:latin typeface="Oswald" charset="-52"/>
              <a:cs typeface="Times New Roman" pitchFamily="18" charset="0"/>
            </a:endParaRPr>
          </a:p>
          <a:p>
            <a:r>
              <a:rPr lang="ru-RU" sz="1400" dirty="0" smtClean="0">
                <a:latin typeface="Oswald" charset="-52"/>
              </a:rPr>
              <a:t>Сводно-аналитический отдел администрации города Урай</a:t>
            </a:r>
            <a:endParaRPr lang="ru-RU" sz="14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6377A50-5E3C-4609-A183-071021C1D96F}"/>
              </a:ext>
            </a:extLst>
          </p:cNvPr>
          <p:cNvSpPr/>
          <p:nvPr/>
        </p:nvSpPr>
        <p:spPr>
          <a:xfrm>
            <a:off x="4499992" y="980728"/>
            <a:ext cx="464400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программы: </a:t>
            </a:r>
            <a:endParaRPr lang="ru-RU" sz="14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Совершенствование муниципального управления,  повышение его эффективности 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Совершенствование организации муниципальной службы, повышение ее эффективности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9218" name="AutoShape 2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2" name="Picture 6" descr="Картинка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284984"/>
            <a:ext cx="3648000" cy="2196016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07504" y="6021288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7504" y="2060848"/>
            <a:ext cx="5004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06.09.2024 №772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7504" y="2708920"/>
            <a:ext cx="4464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4572000" y="2708919"/>
          <a:ext cx="4392489" cy="792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163"/>
                <a:gridCol w="1464163"/>
                <a:gridCol w="1464163"/>
              </a:tblGrid>
              <a:tr h="4573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47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529 673,0</a:t>
                      </a:r>
                      <a:endParaRPr lang="ru-RU" sz="1400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497 004,1</a:t>
                      </a:r>
                      <a:endParaRPr lang="ru-RU" sz="1400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Oswald" charset="-52"/>
                          <a:ea typeface="Times New Roman"/>
                          <a:cs typeface="Times New Roman"/>
                        </a:rPr>
                        <a:t>496 741,4</a:t>
                      </a:r>
                      <a:endParaRPr lang="ru-RU" sz="1400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22" name="Диаграмма 21"/>
          <p:cNvGraphicFramePr/>
          <p:nvPr/>
        </p:nvGraphicFramePr>
        <p:xfrm>
          <a:off x="3851920" y="3429000"/>
          <a:ext cx="547260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60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0"/>
            <a:ext cx="611560" cy="8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0" y="836712"/>
            <a:ext cx="22677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«Управление и распоряжение муниципальным имуществом»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123728" y="1052736"/>
            <a:ext cx="504056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2123728" y="1988840"/>
            <a:ext cx="504056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627784" y="980728"/>
            <a:ext cx="6516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на  управление и распоряжение муниципальным имуществом (страхование и содержание муниципального имущества, оценка объектов оценки, кадастровые работы, содержание муниципального имущества в период простоя) 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- 11 565,4 тыс.рублей, на 2026 год - 11 655,0 тыс.рублей, на 2027 год - 12 500,3 тыс.рублей;</a:t>
            </a:r>
            <a:endParaRPr lang="ru-RU" sz="12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555776" y="2708920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деятельности исполнительно-распорядительного органа (администрация города Урай)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- 287 508,2 тыс.рублей, на 2026 год - 255 621,0 тыс.рублей, на 2027 год - 254 498,0 тыс.рублей; 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555776" y="3284984"/>
            <a:ext cx="6588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исполнения гарантий, предоставляемых муниципальным служащим по выплате пенсии за выслугу лет,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- 14 701,1 тыс.рублей, на 2026-2027 годы - 14 865,0 тыс.рублей ежегодно;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627784" y="1916832"/>
            <a:ext cx="65162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на организацию повышения профессионального уровня работников органов местного самоуправления,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2025-2027 годы  -756,9 тыс.рублей ежегодно;</a:t>
            </a:r>
            <a:endParaRPr lang="ru-RU" sz="12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0" y="1628800"/>
            <a:ext cx="233975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«Организация повышения профессионального уровня работников органов местного самоуправления города Урай, председателя Думы </a:t>
            </a:r>
            <a:r>
              <a:rPr lang="ru-RU" sz="1400" dirty="0" err="1" smtClean="0">
                <a:latin typeface="Oswald" charset="-52"/>
              </a:rPr>
              <a:t>г.Урай</a:t>
            </a:r>
            <a:r>
              <a:rPr lang="ru-RU" sz="1400" dirty="0" smtClean="0">
                <a:latin typeface="Oswald" charset="-52"/>
              </a:rPr>
              <a:t>»</a:t>
            </a:r>
            <a:endParaRPr lang="ru-RU" sz="1400" dirty="0">
              <a:latin typeface="Oswald" charset="-52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555776" y="3717032"/>
            <a:ext cx="6588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проведение мероприятий программы по охране труда (проведение 2-х конкурсов, одной деловой игры)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2025-2027 годы -69,0 тыс.рублей ежегодно;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555776" y="4149080"/>
            <a:ext cx="658822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выполнения функций МКУ «Управление материально-технического обеспечения города Урай»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-149 599,5 тыс.рублей, на 2026 год - 150 262,7 тыс.рублей, на 2027 год  - 150 232,5 тыс.рублей </a:t>
            </a:r>
          </a:p>
          <a:p>
            <a:r>
              <a:rPr lang="ru-RU" sz="1100" dirty="0" smtClean="0">
                <a:latin typeface="Oswald" charset="-52"/>
              </a:rPr>
              <a:t>(в  2025 году учтено содержание здания Детского сада № 8 (новый объект, переданный в безвозмездное пользование), ежегодно на 2025-2027 годы расходы на содержание и обслуживание общественно-деловых территорий города); 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555776" y="4941168"/>
            <a:ext cx="6588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выполнения функций МКУ «Центр бухгалтерского учета города Урай»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- 45 323,2 тыс.рублей, на 2026 год - 44 430,8 тыс.рублей, на 2027 год - 44 517,2 тыс.рублей;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555776" y="5373216"/>
            <a:ext cx="6588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реализацию мероприятий по содействию трудоустройству граждан (ИМТ ОБ и МБ)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- 6 142,6 тыс.рублей, на 2026 год - 4 696,4 тыс.рублей, на 2027 год - 4 673,6 тыс.рублей;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555776" y="5805264"/>
            <a:ext cx="6588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осуществление переданных государственных полномочий за счет средств субвенций окружного и федерального бюджетов (ЗАГС, ОТ, ТКО, архив, присяжные заседатели, КДН, административная комиссия)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– 14 007,1 тыс.рублей, на 2026 год – 14 647,3 тыс.рублей, на 2027 год – 14 628,9 тыс.рублей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051720" y="2852936"/>
            <a:ext cx="504056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0" y="2996952"/>
            <a:ext cx="23752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деятельности органов местного самоуправления города Урай, муниципальных учреждений и предоставление гарантий муниципальным служащим»</a:t>
            </a:r>
            <a:endParaRPr lang="ru-RU" sz="140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60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9"/>
            <a:ext cx="824440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611560" cy="8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9218" name="AutoShape 2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95537" y="1340769"/>
          <a:ext cx="8352927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2846"/>
                <a:gridCol w="793248"/>
                <a:gridCol w="1075871"/>
                <a:gridCol w="1171773"/>
                <a:gridCol w="1033318"/>
                <a:gridCol w="1075871"/>
              </a:tblGrid>
              <a:tr h="26686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неиспользуемого недвижимого имущества в общем количестве недвижимого имущества муниципального образования городской округ Урай Ханты-Мансийского автономного округа -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Югры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%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0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не более 0,1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не более 0,1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не более 0,1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работников органов местного самоуправления города Урай, повысивших профессиональный уровень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рублей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43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44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Oswald" charset="-52"/>
                        </a:rPr>
                        <a:t>45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Oswald" charset="-52"/>
                        </a:rPr>
                        <a:t>46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1835696" y="404664"/>
            <a:ext cx="4398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Целевые показатели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1641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602724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755576" y="188640"/>
            <a:ext cx="75608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жилищно-коммунального комплекса и повышение энергетической эффективности в городе </a:t>
            </a:r>
            <a:r>
              <a:rPr lang="ru-RU" sz="19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Урай» </a:t>
            </a:r>
            <a:endParaRPr lang="ru-RU" sz="1900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17C6716F-8EAF-4C41-A404-4132F502FC9D}"/>
              </a:ext>
            </a:extLst>
          </p:cNvPr>
          <p:cNvSpPr/>
          <p:nvPr/>
        </p:nvSpPr>
        <p:spPr>
          <a:xfrm>
            <a:off x="179512" y="105273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400" dirty="0">
                <a:latin typeface="Oswald" panose="020B0604020202020204" charset="-52"/>
              </a:rPr>
              <a:t>Муниципальное казенное учреждение «Управление жилищно-коммунального хозяйства города </a:t>
            </a:r>
            <a:r>
              <a:rPr lang="ru-RU" sz="1400" dirty="0" err="1">
                <a:latin typeface="Oswald" panose="020B0604020202020204" charset="-52"/>
              </a:rPr>
              <a:t>Урай</a:t>
            </a:r>
            <a:r>
              <a:rPr lang="ru-RU" sz="1400" dirty="0">
                <a:latin typeface="Oswald" panose="020B0604020202020204" charset="-52"/>
              </a:rPr>
              <a:t>»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6377A50-5E3C-4609-A183-071021C1D96F}"/>
              </a:ext>
            </a:extLst>
          </p:cNvPr>
          <p:cNvSpPr/>
          <p:nvPr/>
        </p:nvSpPr>
        <p:spPr>
          <a:xfrm>
            <a:off x="4716016" y="1052736"/>
            <a:ext cx="442798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программы: </a:t>
            </a:r>
            <a:endParaRPr lang="ru-RU" sz="14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Обеспечение качественными жилищно-коммунальными услугами, повышение энергетической эффективности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Формирование благоприятных и комфортных условий для проживания населения на территории города Урай</a:t>
            </a:r>
            <a:endParaRPr lang="ru-RU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2050" name="Picture 2" descr="https://journal.bsau.ru/upload/iblock/d7b/d7b82788ce18afbe3165090fbdada1a3.jpg">
            <a:extLst>
              <a:ext uri="{FF2B5EF4-FFF2-40B4-BE49-F238E27FC236}">
                <a16:creationId xmlns="" xmlns:a16="http://schemas.microsoft.com/office/drawing/2014/main" id="{CF3D0FA8-5EC9-4128-9827-C7C3FC419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12976"/>
            <a:ext cx="3960440" cy="20162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07504" y="6093296"/>
            <a:ext cx="892899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+mn-lt"/>
                <a:cs typeface="Arial" pitchFamily="34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Arial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17C6716F-8EAF-4C41-A404-4132F502FC9D}"/>
              </a:ext>
            </a:extLst>
          </p:cNvPr>
          <p:cNvSpPr/>
          <p:nvPr/>
        </p:nvSpPr>
        <p:spPr>
          <a:xfrm>
            <a:off x="179512" y="2132856"/>
            <a:ext cx="489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25.09.2024 №1911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17C6716F-8EAF-4C41-A404-4132F502FC9D}"/>
              </a:ext>
            </a:extLst>
          </p:cNvPr>
          <p:cNvSpPr/>
          <p:nvPr/>
        </p:nvSpPr>
        <p:spPr>
          <a:xfrm>
            <a:off x="107504" y="2708920"/>
            <a:ext cx="46805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4572000" y="2762083"/>
          <a:ext cx="4392489" cy="738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163"/>
                <a:gridCol w="1464163"/>
                <a:gridCol w="1464163"/>
              </a:tblGrid>
              <a:tr h="4158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23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Oswald" charset="-52"/>
                          <a:ea typeface="Times New Roman"/>
                          <a:cs typeface="Times New Roman"/>
                        </a:rPr>
                        <a:t>658 273,0</a:t>
                      </a:r>
                      <a:endParaRPr lang="ru-RU" sz="1400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Oswald" charset="-52"/>
                          <a:ea typeface="Times New Roman"/>
                          <a:cs typeface="Times New Roman"/>
                        </a:rPr>
                        <a:t>603 173,3</a:t>
                      </a:r>
                      <a:endParaRPr lang="ru-RU" sz="1400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Oswald" charset="-52"/>
                          <a:ea typeface="Times New Roman"/>
                          <a:cs typeface="Times New Roman"/>
                        </a:rPr>
                        <a:t>604 770,1</a:t>
                      </a:r>
                      <a:endParaRPr lang="ru-RU" sz="1400" dirty="0">
                        <a:latin typeface="Oswald" charset="-52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22" name="Диаграмма 21"/>
          <p:cNvGraphicFramePr/>
          <p:nvPr/>
        </p:nvGraphicFramePr>
        <p:xfrm>
          <a:off x="3923928" y="3573016"/>
          <a:ext cx="5400600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60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"/>
            <a:ext cx="683568" cy="89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7504" y="1052736"/>
            <a:ext cx="19442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надежности и качества предоставления жилищно-коммунальных услуг»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979712" y="1052736"/>
            <a:ext cx="432048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1979712" y="3789040"/>
            <a:ext cx="432048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411760" y="836712"/>
            <a:ext cx="673224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pitchFamily="2" charset="-52"/>
                <a:cs typeface="Times New Roman" pitchFamily="18" charset="0"/>
              </a:rPr>
              <a:t>на реализацию полномочий в сфере жилищно-коммунального комплекса (средства субсидии ОБ и МБ 10%)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2025-2027 годы в сумме 244 444,5 тыс.рублей ежегодно;</a:t>
            </a:r>
            <a:endParaRPr lang="ru-RU" sz="11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411760" y="2564904"/>
            <a:ext cx="640871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для выполнения работ по актуализации схем систем коммунальной инфраструктуры муниципального образования город Урай, актуализации топливно-энергетического баланса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 год - 490,0 тыс.рублей, на 2026-2027 годы по 475,0 тыс.рублей ежегодно; 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411760" y="3068960"/>
            <a:ext cx="6732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организацию ремонта муниципального жилищного фонда с учетом замены приборов учета воды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2025 - 1 843,0 тыс.рублей, на 2026-2027 годы по 1 597,9 тыс.рублей ежегодно;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411760" y="1196752"/>
            <a:ext cx="673224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pitchFamily="2" charset="-52"/>
                <a:cs typeface="Times New Roman" pitchFamily="18" charset="0"/>
              </a:rPr>
              <a:t>на обеспечение мероприятий по модернизации систем коммунальной инфраструктуры (средства субсидии ОБ и МБ10%)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- 93 750,0 тыс.рублей, на 2026-2027 годы - 58 997,6 тыс.рублей ежегодно;</a:t>
            </a:r>
            <a:endParaRPr lang="ru-RU" sz="11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411760" y="1556792"/>
            <a:ext cx="673224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pitchFamily="2" charset="-52"/>
                <a:cs typeface="Times New Roman" pitchFamily="18" charset="0"/>
              </a:rPr>
              <a:t>на возмещение недополученных доходов организациям, осуществляющим реализацию населению сжиженного газа по социально ориентированным розничным ценам (средства субвенции ОБ)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- 3 371,2 тыс.рублей, на 2026 год - 3 464,1 тыс.рублей, на 2027 год - 3 563,2 тыс.рублей;</a:t>
            </a:r>
            <a:endParaRPr lang="ru-RU" sz="11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411760" y="2060848"/>
            <a:ext cx="673224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на оплату взносов на капитальный ремонт общего имущества в многоквартирных домах (за жилые помещения, являющиеся муниципальной собственностью в МКД)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charset="-52"/>
                <a:cs typeface="Times New Roman" pitchFamily="18" charset="0"/>
              </a:rPr>
              <a:t>на 2025 год - 7 381,8 тыс.рублей, на 2026 год - 7 792,6 тыс.рублей, на 2027 год - 8 178,1 тыс.рублей;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07504" y="3429000"/>
            <a:ext cx="20162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содержания объектов жилищно-коммунального комплекса, внешнего благоустройства и городских дорог»</a:t>
            </a:r>
            <a:endParaRPr lang="ru-RU" sz="1400" dirty="0">
              <a:latin typeface="Oswald" charset="-52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411760" y="3573016"/>
            <a:ext cx="673224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организацию содержания дорожного хозяйства  </a:t>
            </a:r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2025-2027 годы в объеме 134 485,7 тыс.рублей ежегодно;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411760" y="3789040"/>
            <a:ext cx="6732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организацию содержания мест захоронения и оказание ритуальных услуг (содержание кладбищ, перевозка невостребованных, содержание "Аллеи Героев" ) </a:t>
            </a:r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2025-2027 годы - 4 650,7 тыс.рублей ежегодно; 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411760" y="4149080"/>
            <a:ext cx="6732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услуги по приему поверхностных сточных вод (городские стоки) </a:t>
            </a:r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 год - 16 624,2 тыс.рублей, </a:t>
            </a:r>
          </a:p>
          <a:p>
            <a:r>
              <a:rPr lang="ru-RU" sz="1100" dirty="0" smtClean="0">
                <a:latin typeface="Oswald" charset="-52"/>
              </a:rPr>
              <a:t>на обслуживание </a:t>
            </a:r>
            <a:r>
              <a:rPr lang="ru-RU" sz="1100" dirty="0" err="1" smtClean="0">
                <a:latin typeface="Oswald" charset="-52"/>
              </a:rPr>
              <a:t>пож.гидрантов</a:t>
            </a:r>
            <a:r>
              <a:rPr lang="ru-RU" sz="1100" dirty="0" smtClean="0">
                <a:latin typeface="Oswald" charset="-52"/>
              </a:rPr>
              <a:t> </a:t>
            </a:r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2025-2027 годы - 2 011,8 тыс.рублей ежегодно; 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411760" y="4509120"/>
            <a:ext cx="6732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организацию электроснабжения уличного освещения, техническое обслуживание сетей уличного освещения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 год - 47 848,4 тыс.рублей, на 2026 год - 48 566,3 тыс.рублей, на 2027 год - 49 313,0 тыс.рублей;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411760" y="4869160"/>
            <a:ext cx="673224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организацию содержания объектов благоустройства (парково-культурной зоны, набережной, ВКП, проездов и стоянок у ТЦ «Весна», ТЦ «Армада», пл. «Планета звезд», детских городков, фонтанов, цветников, контейнерных площадок и др.)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 год -74 888,7 тыс.рублей, на 2026 год – 73 037,9 тыс.рублей, на 2027 год - 73 403,4 тыс.рублей; 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411760" y="5373216"/>
            <a:ext cx="6732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организацию мероприятий при осуществлении деятельности по обращению с животными без владельцев (средства субвенции ОБ)  </a:t>
            </a:r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 год - 308,5 тыс.рублей, на 2026-2027 годы по 264,8 тыс.рублей ежегодно;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411760" y="5733256"/>
            <a:ext cx="6732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организацию осуществления мероприятий по проведению дезинсекции и дератизации (средства субвенции ОБ)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2025-2027 годы в объеме 828,5 тыс.рублей ежегодно;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411760" y="6165304"/>
            <a:ext cx="6732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обеспечение выполнения функций МКУ «Управление жилищно-коммунального хозяйства города Урай»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 год - 24 734,0  тыс.рублей, на 2026-2027 годы - 22 555,9 тыс.рублей ежегодно.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1979712" y="6237312"/>
            <a:ext cx="432048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07504" y="5301208"/>
            <a:ext cx="21602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содержания  муниципального казенного учреждения «Управление жилищно-коммунального хозяйства города Урай»</a:t>
            </a:r>
            <a:endParaRPr lang="ru-RU" sz="140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60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11560" y="260648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Целевые показатели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23527" y="1196752"/>
          <a:ext cx="8352929" cy="196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1"/>
                <a:gridCol w="864096"/>
                <a:gridCol w="1152128"/>
                <a:gridCol w="1008112"/>
                <a:gridCol w="1012361"/>
                <a:gridCol w="1075871"/>
              </a:tblGrid>
              <a:tr h="621504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59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граждан качеством жилищно-коммунальных услуг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%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85,0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Calibri"/>
                        </a:rPr>
                        <a:t>86,1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Calibri"/>
                        </a:rPr>
                        <a:t>86,2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86,3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892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населения благоустроенностью общественных мест пребывания населения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%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86,1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86,2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86,3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86,4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3"/>
            <a:ext cx="82444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23528" y="1484784"/>
          <a:ext cx="8640961" cy="25400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24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954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en-US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6918" marR="6918" marT="69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 smtClean="0"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6918" marR="6918" marT="69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 smtClean="0"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6918" marR="6918" marT="69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26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Всего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 реализацию мероприятий: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23 1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19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22 844,5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22 844,5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89018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v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развитие форм непосредственного осуществления населением местного самоуправления и участия населения в осуществлении местного самоуправления,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на предоставление субсидий ТОС и некоммерческим организациям, оказывающим поддержку деятельности ТОС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4 000,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000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000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2959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v"/>
                      </a:pPr>
                      <a:r>
                        <a:rPr lang="ru-RU" sz="1800" b="0" kern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На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финансовую поддержку СОНКО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19 119,5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18 844,5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18 844,5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11560" y="260648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Поддержка местных инициатив и участия населения в осуществлении</a:t>
            </a:r>
            <a:endParaRPr lang="en-US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местного самоуправления, тыс.рублей</a:t>
            </a:r>
            <a:endParaRPr lang="ru-RU" sz="20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10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332656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Непрограммные</a:t>
            </a:r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направления деятельности, тыс.рублей</a:t>
            </a:r>
            <a:endParaRPr lang="en-US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48343698"/>
              </p:ext>
            </p:extLst>
          </p:nvPr>
        </p:nvGraphicFramePr>
        <p:xfrm>
          <a:off x="251519" y="1268760"/>
          <a:ext cx="8712969" cy="41372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849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69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569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41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837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987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 Всего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по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непрограммным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направлениям деятельности: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38 792,2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83 948,7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137 725,3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64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Непрограммное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направление деятельности «Обеспечение деятельности органов местного самоуправления», в том числе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31 434,8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28 226,7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28 135,9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2039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обеспечение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деятельности Думы города Урай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17 019,6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15 441,7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15 365,4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748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обеспечение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деятельности Контрольно-счетной палаты города Урай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14 415,2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12 785,0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12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770,5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5362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Непрограммное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направление деятельности «Исполнение отдельных расходных обязательств муниципального образования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» , в том числе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7 357,4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55 722,0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109 589,4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5850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резервный фонд администрации города Урай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7 357,4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36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условно утвержденные расходы бюджета на первый и второй годы планового периода  (2,5% и 5% соответственно)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50 722,0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104 589,4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39552" y="260648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Средства на исполнение публичных нормативных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обязательств,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en-US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79512" y="1628801"/>
          <a:ext cx="8712968" cy="2016221"/>
        </p:xfrm>
        <a:graphic>
          <a:graphicData uri="http://schemas.openxmlformats.org/drawingml/2006/table">
            <a:tbl>
              <a:tblPr/>
              <a:tblGrid>
                <a:gridCol w="5193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17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2168"/>
                <a:gridCol w="1368152"/>
                <a:gridCol w="1296144"/>
              </a:tblGrid>
              <a:tr h="3874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№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/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Публичное нормативное обязательство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247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Федеральный закон от 02.03.2007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№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25-ФЗ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"О муниципальной службе в Российской Федерации"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31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1.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Пенсии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муниципальным служащим за выслугу лет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14 701,1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14 865,0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14 865,0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3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latin typeface="Oswald" charset="-52"/>
                        </a:rPr>
                        <a:t>  Итого:</a:t>
                      </a:r>
                      <a:endParaRPr lang="ru-RU" sz="1400" b="0" i="0" u="none" strike="noStrike" dirty="0">
                        <a:latin typeface="Oswald" charset="-52"/>
                      </a:endParaRP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14 701,1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14 865,0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14 865,0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93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19" y="1340768"/>
          <a:ext cx="8640962" cy="3672408"/>
        </p:xfrm>
        <a:graphic>
          <a:graphicData uri="http://schemas.openxmlformats.org/drawingml/2006/table">
            <a:tbl>
              <a:tblPr/>
              <a:tblGrid>
                <a:gridCol w="41714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898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898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898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32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Долг муниципального образования на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01.01.2025,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01.01.2026,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124 932,7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251 998,9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3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Привлечение кредитов от кредитных организаций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124 932,7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251 998,9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383 411,9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9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Погашение кредитов, полученных от кредитных организаций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124 932,7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251 998,9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370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Верхний 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предел муниципального долга на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01.01.2026,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01.01.2027,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124 932,7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251 998,9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383 411,9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39552" y="40466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Объем муниципального долга на 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2025-2027 </a:t>
            </a:r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годы, тыс.рублей </a:t>
            </a:r>
          </a:p>
        </p:txBody>
      </p:sp>
      <p:pic>
        <p:nvPicPr>
          <p:cNvPr id="3075" name="Picture 3" descr="Муниципальный долг Ковдорского района стал меньше - новости Хибины.ru /  Новости за январь 20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5085184"/>
            <a:ext cx="2194289" cy="1476000"/>
          </a:xfrm>
          <a:prstGeom prst="rect">
            <a:avLst/>
          </a:prstGeom>
          <a:noFill/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93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23528" y="476672"/>
            <a:ext cx="6929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Контактная информация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91680" y="1628800"/>
            <a:ext cx="5091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Комитет по финансам администрации города </a:t>
            </a:r>
            <a:r>
              <a:rPr lang="ru-RU" b="1" dirty="0" err="1">
                <a:latin typeface="Oswald" charset="-52"/>
                <a:cs typeface="Arial" pitchFamily="34" charset="0"/>
              </a:rPr>
              <a:t>У</a:t>
            </a:r>
            <a:r>
              <a:rPr lang="ru-RU" b="1" dirty="0" err="1" smtClean="0">
                <a:latin typeface="Oswald" charset="-52"/>
                <a:cs typeface="Arial" pitchFamily="34" charset="0"/>
              </a:rPr>
              <a:t>рай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7584" y="2420888"/>
            <a:ext cx="69127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Oswald" charset="-52"/>
                <a:cs typeface="Arial" pitchFamily="34" charset="0"/>
              </a:rPr>
              <a:t>Адрес</a:t>
            </a:r>
            <a:r>
              <a:rPr lang="en-US" sz="2400" b="1" dirty="0" smtClean="0">
                <a:latin typeface="Oswald" charset="-52"/>
                <a:cs typeface="Arial" pitchFamily="34" charset="0"/>
              </a:rPr>
              <a:t>:</a:t>
            </a:r>
            <a:r>
              <a:rPr lang="en-US" b="1" dirty="0" smtClean="0">
                <a:latin typeface="Oswald" charset="-52"/>
                <a:cs typeface="Arial" pitchFamily="34" charset="0"/>
              </a:rPr>
              <a:t> </a:t>
            </a:r>
            <a:r>
              <a:rPr lang="ru-RU" b="1" dirty="0" smtClean="0">
                <a:latin typeface="Oswald" charset="-52"/>
                <a:cs typeface="Arial" pitchFamily="34" charset="0"/>
              </a:rPr>
              <a:t>микрорайон 2, дом 60, город Урай, Тюменская область, Ханты-Мансийский автономный округ – </a:t>
            </a:r>
            <a:r>
              <a:rPr lang="ru-RU" b="1" dirty="0" err="1" smtClean="0">
                <a:latin typeface="Oswald" charset="-52"/>
                <a:cs typeface="Arial" pitchFamily="34" charset="0"/>
              </a:rPr>
              <a:t>Югра</a:t>
            </a:r>
            <a:r>
              <a:rPr lang="ru-RU" b="1" dirty="0" smtClean="0">
                <a:latin typeface="Oswald" charset="-52"/>
                <a:cs typeface="Arial" pitchFamily="34" charset="0"/>
              </a:rPr>
              <a:t>, 628285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63688" y="335699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latin typeface="Oswald" charset="-52"/>
                <a:cs typeface="Arial" pitchFamily="34" charset="0"/>
              </a:rPr>
              <a:t>E-mail: komfin@uray.ru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59632" y="3933056"/>
            <a:ext cx="57606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Председатель комитета – </a:t>
            </a: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Хусаинова Ирина Валериевна,</a:t>
            </a: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 тел.</a:t>
            </a:r>
            <a:r>
              <a:rPr lang="en-US" b="1" dirty="0" smtClean="0">
                <a:latin typeface="Oswald" charset="-52"/>
                <a:cs typeface="Arial" pitchFamily="34" charset="0"/>
              </a:rPr>
              <a:t>:</a:t>
            </a:r>
            <a:r>
              <a:rPr lang="ru-RU" b="1" dirty="0" smtClean="0">
                <a:latin typeface="Oswald" charset="-52"/>
                <a:cs typeface="Arial" pitchFamily="34" charset="0"/>
              </a:rPr>
              <a:t> (34676) 2-33-56</a:t>
            </a:r>
          </a:p>
          <a:p>
            <a:pPr algn="ctr"/>
            <a:endParaRPr lang="ru-RU" b="1" dirty="0">
              <a:latin typeface="Oswald" charset="-52"/>
              <a:cs typeface="Arial" pitchFamily="34" charset="0"/>
            </a:endParaRPr>
          </a:p>
          <a:p>
            <a:pPr algn="ctr"/>
            <a:endParaRPr lang="ru-RU" b="1" dirty="0" smtClean="0">
              <a:latin typeface="Oswald" charset="-52"/>
              <a:cs typeface="Arial" pitchFamily="34" charset="0"/>
            </a:endParaRP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Начальник бюджетного управления –</a:t>
            </a: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Зорина Лариса Васильевна,</a:t>
            </a:r>
          </a:p>
          <a:p>
            <a:pPr algn="ctr"/>
            <a:r>
              <a:rPr lang="ru-RU" b="1" dirty="0">
                <a:latin typeface="Oswald" charset="-52"/>
                <a:cs typeface="Arial" pitchFamily="34" charset="0"/>
              </a:rPr>
              <a:t>тел.</a:t>
            </a:r>
            <a:r>
              <a:rPr lang="en-US" b="1" dirty="0">
                <a:latin typeface="Oswald" charset="-52"/>
                <a:cs typeface="Arial" pitchFamily="34" charset="0"/>
              </a:rPr>
              <a:t>:</a:t>
            </a:r>
            <a:r>
              <a:rPr lang="ru-RU" b="1" dirty="0">
                <a:latin typeface="Oswald" charset="-52"/>
                <a:cs typeface="Arial" pitchFamily="34" charset="0"/>
              </a:rPr>
              <a:t> (34676) </a:t>
            </a:r>
            <a:r>
              <a:rPr lang="ru-RU" b="1" dirty="0" smtClean="0">
                <a:latin typeface="Oswald" charset="-52"/>
                <a:cs typeface="Arial" pitchFamily="34" charset="0"/>
              </a:rPr>
              <a:t>2-05-82</a:t>
            </a:r>
            <a:endParaRPr lang="ru-RU" b="1" dirty="0">
              <a:latin typeface="Oswald" charset="-52"/>
              <a:cs typeface="Arial" pitchFamily="34" charset="0"/>
            </a:endParaRPr>
          </a:p>
          <a:p>
            <a:pPr algn="ctr"/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15987</TotalTime>
  <Words>17300</Words>
  <Application>Microsoft Office PowerPoint</Application>
  <PresentationFormat>Экран (4:3)</PresentationFormat>
  <Paragraphs>2859</Paragraphs>
  <Slides>94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94</vt:i4>
      </vt:variant>
    </vt:vector>
  </HeadingPairs>
  <TitlesOfParts>
    <vt:vector size="101" baseType="lpstr">
      <vt:lpstr>Arial</vt:lpstr>
      <vt:lpstr>Calibri</vt:lpstr>
      <vt:lpstr>Oswald</vt:lpstr>
      <vt:lpstr>Times New Roman</vt:lpstr>
      <vt:lpstr>Wingdings</vt:lpstr>
      <vt:lpstr>SimSun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Кузьменко Владислав Сергеевич</dc:creator>
  <cp:lastModifiedBy>ZorinaLV</cp:lastModifiedBy>
  <cp:revision>1472</cp:revision>
  <dcterms:created xsi:type="dcterms:W3CDTF">2014-11-24T09:39:13Z</dcterms:created>
  <dcterms:modified xsi:type="dcterms:W3CDTF">2024-11-19T05:43:47Z</dcterms:modified>
</cp:coreProperties>
</file>