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2"/>
  </p:notesMasterIdLst>
  <p:sldIdLst>
    <p:sldId id="273" r:id="rId2"/>
    <p:sldId id="309" r:id="rId3"/>
    <p:sldId id="311" r:id="rId4"/>
    <p:sldId id="329" r:id="rId5"/>
    <p:sldId id="323" r:id="rId6"/>
    <p:sldId id="330" r:id="rId7"/>
    <p:sldId id="325" r:id="rId8"/>
    <p:sldId id="328" r:id="rId9"/>
    <p:sldId id="331" r:id="rId10"/>
    <p:sldId id="327" r:id="rId11"/>
  </p:sldIdLst>
  <p:sldSz cx="9144000" cy="6858000" type="screen4x3"/>
  <p:notesSz cx="6797675" cy="9928225"/>
  <p:embeddedFontLst>
    <p:embeddedFont>
      <p:font typeface="Calibri" pitchFamily="34" charset="0"/>
      <p:regular r:id="rId13"/>
      <p:bold r:id="rId14"/>
      <p:italic r:id="rId15"/>
      <p:boldItalic r:id="rId16"/>
    </p:embeddedFont>
    <p:embeddedFont>
      <p:font typeface="Oswald" charset="-52"/>
      <p:regular r:id="rId17"/>
      <p:bold r:id="rId18"/>
      <p:italic r:id="rId19"/>
      <p:boldItalic r:id="rId20"/>
    </p:embeddedFont>
  </p:embeddedFont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53C18F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052" autoAdjust="0"/>
    <p:restoredTop sz="94693" autoAdjust="0"/>
  </p:normalViewPr>
  <p:slideViewPr>
    <p:cSldViewPr>
      <p:cViewPr>
        <p:scale>
          <a:sx n="110" d="100"/>
          <a:sy n="110" d="100"/>
        </p:scale>
        <p:origin x="-1926" y="-3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4201F8-74F7-4778-A878-D2326675E36F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A1B8D9-6BF9-4EA9-9DFE-A85F059E897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A1B8D9-6BF9-4EA9-9DFE-A85F059E897C}" type="slidenum">
              <a:rPr lang="ru-RU" smtClean="0"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B557792-6364-480E-BDCF-31439E9D76FE}" type="datetimeFigureOut">
              <a:rPr lang="ru-RU" smtClean="0"/>
              <a:pPr>
                <a:defRPr/>
              </a:pPr>
              <a:t>15.10.2024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865EAE-53FF-40F0-AE16-DC1801C8804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2ECC1B-7F68-4AD6-8729-E11915A85A45}" type="datetimeFigureOut">
              <a:rPr lang="ru-RU" smtClean="0"/>
              <a:pPr>
                <a:defRPr/>
              </a:pPr>
              <a:t>15.10.2024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930721-15FC-4B0B-B53E-64015F9F25A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848559D-37D4-4EF2-AC80-23A7AD04F4CE}" type="datetimeFigureOut">
              <a:rPr lang="ru-RU" smtClean="0"/>
              <a:pPr>
                <a:defRPr/>
              </a:pPr>
              <a:t>15.10.2024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A9C1B5-1843-4C86-AB2B-A3B7FDF1E15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3A3774-D1F9-434A-BB42-35821387110A}" type="datetimeFigureOut">
              <a:rPr lang="ru-RU" smtClean="0"/>
              <a:pPr>
                <a:defRPr/>
              </a:pPr>
              <a:t>15.10.2024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8B9BDE-C1F2-4F9C-8A47-6DD7C1F2B1A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886432-138D-4CE2-A9F2-CDD8605F6165}" type="datetimeFigureOut">
              <a:rPr lang="ru-RU" smtClean="0"/>
              <a:pPr>
                <a:defRPr/>
              </a:pPr>
              <a:t>15.10.2024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1C70CE-1644-423B-81CA-CBB60DBDF13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E24D452-6991-44D2-B547-1480F339AA45}" type="datetimeFigureOut">
              <a:rPr lang="ru-RU" smtClean="0"/>
              <a:pPr>
                <a:defRPr/>
              </a:pPr>
              <a:t>15.10.2024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B33BED-0D7B-414C-8542-3BAB3280C85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0E0E870-1BEE-4E23-9740-BB501A486BDD}" type="datetimeFigureOut">
              <a:rPr lang="ru-RU" smtClean="0"/>
              <a:pPr>
                <a:defRPr/>
              </a:pPr>
              <a:t>15.10.2024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D5C6A4-7808-45E1-B380-281CAECB15E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DDC17A-8D40-4A0A-B9A9-A0B8FDF92361}" type="datetimeFigureOut">
              <a:rPr lang="ru-RU" smtClean="0"/>
              <a:pPr>
                <a:defRPr/>
              </a:pPr>
              <a:t>15.10.2024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3B819C-3981-4AB8-A03A-CEEC9B90B10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5C6F516-6474-4400-A518-4FFFC270FA40}" type="datetimeFigureOut">
              <a:rPr lang="ru-RU" smtClean="0"/>
              <a:pPr>
                <a:defRPr/>
              </a:pPr>
              <a:t>15.10.2024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99B1B5-F7C2-45E1-9DBE-E7E315469B3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38A2B6-8EA3-4803-B6EA-D5F3E4F6B516}" type="datetimeFigureOut">
              <a:rPr lang="ru-RU" smtClean="0"/>
              <a:pPr>
                <a:defRPr/>
              </a:pPr>
              <a:t>15.10.2024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4BD6A9-283A-4236-9F3C-5503092F351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2AE49E8-09E0-4B7F-BEB9-C38ABAAF536D}" type="datetimeFigureOut">
              <a:rPr lang="ru-RU" smtClean="0"/>
              <a:pPr>
                <a:defRPr/>
              </a:pPr>
              <a:t>15.10.2024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E3C322-A81C-46BB-A52B-7E9A5ABC204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4A8C651-C893-463C-8DCA-522D39484B46}" type="datetimeFigureOut">
              <a:rPr lang="ru-RU" smtClean="0"/>
              <a:pPr>
                <a:defRPr/>
              </a:pPr>
              <a:t>15.10.2024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BBA9F2E-AA19-461C-81F1-320B985ECB2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205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052" name="Picture 3" descr="Y:\Влад\2019\эскизы\заставка копия 7-восстановлено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267744" y="1916832"/>
            <a:ext cx="51845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Oswald" charset="-52"/>
                <a:cs typeface="Times New Roman" panose="02020603050405020304" pitchFamily="18" charset="0"/>
              </a:rPr>
              <a:t>О внесении изменений в бюджет городского  округа Урай Ханты-Мансийского автономного округа –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Oswald" charset="-52"/>
                <a:cs typeface="Times New Roman" panose="02020603050405020304" pitchFamily="18" charset="0"/>
              </a:rPr>
              <a:t>Югры</a:t>
            </a:r>
            <a:r>
              <a:rPr lang="ru-RU" sz="2400" b="1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Oswald" charset="-52"/>
                <a:cs typeface="Times New Roman" panose="02020603050405020304" pitchFamily="18" charset="0"/>
              </a:rPr>
              <a:t> на 2024 год и на плановый период 2025 и 2026 годов</a:t>
            </a:r>
          </a:p>
          <a:p>
            <a:pPr algn="ctr"/>
            <a:endParaRPr lang="ru-RU" sz="2400" b="1" dirty="0" smtClean="0">
              <a:latin typeface="Oswald" pitchFamily="2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483768" y="5589240"/>
            <a:ext cx="39388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swald" charset="-52"/>
                <a:cs typeface="Times New Roman" panose="02020603050405020304" pitchFamily="18" charset="0"/>
              </a:rPr>
              <a:t>Докладчик – Хусаинова Ирина Валериевна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swald" charset="-5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8172400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657518" cy="8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316416" y="-100012"/>
            <a:ext cx="827584" cy="990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 b="3528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10" name="Заголовок 13"/>
          <p:cNvSpPr txBox="1">
            <a:spLocks/>
          </p:cNvSpPr>
          <p:nvPr/>
        </p:nvSpPr>
        <p:spPr>
          <a:xfrm>
            <a:off x="0" y="620689"/>
            <a:ext cx="914400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algn="ctr"/>
            <a:endParaRPr lang="ru-RU" sz="2800" dirty="0">
              <a:solidFill>
                <a:schemeClr val="bg1"/>
              </a:solidFill>
              <a:latin typeface="Oswald" pitchFamily="2" charset="-52"/>
              <a:cs typeface="Times New Roman" pitchFamily="18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683568" y="1196752"/>
          <a:ext cx="8064894" cy="3357260"/>
        </p:xfrm>
        <a:graphic>
          <a:graphicData uri="http://schemas.openxmlformats.org/drawingml/2006/table">
            <a:tbl>
              <a:tblPr>
                <a:effectLst>
                  <a:outerShdw blurRad="50800" dist="50800" dir="5400000" algn="ctr" rotWithShape="0">
                    <a:schemeClr val="accent1">
                      <a:lumMod val="20000"/>
                      <a:lumOff val="80000"/>
                    </a:schemeClr>
                  </a:outerShdw>
                </a:effectLst>
              </a:tblPr>
              <a:tblGrid>
                <a:gridCol w="2808311"/>
                <a:gridCol w="1631913"/>
                <a:gridCol w="1812335"/>
                <a:gridCol w="1812335"/>
              </a:tblGrid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Показатель 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Сумма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корректировки, тыс.руб.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410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1600" b="1" i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i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600" b="0" i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i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1600" b="0" i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i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600" b="0" i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410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b="1" i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Итого доходов, в т.ч.</a:t>
                      </a:r>
                      <a:endParaRPr lang="ru-RU" sz="1600" b="1" i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1" i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+849 893,5</a:t>
                      </a:r>
                      <a:endParaRPr lang="ru-RU" sz="1600" b="1" i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1" i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+274 872,4</a:t>
                      </a:r>
                      <a:endParaRPr lang="ru-RU" sz="1600" b="1" i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1" i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+30 000,0</a:t>
                      </a:r>
                      <a:endParaRPr lang="ru-RU" sz="1600" b="1" i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511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Налоговые 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доходы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+92 421,4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+54 487,2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+30 000,0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763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Неналоговые доходы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-13 370,3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0,0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0,0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939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Безвозмездные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поступления, в т.ч.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+770 842,4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+220 385,2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0,0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458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-Дотации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+63 535,2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458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-Субсидии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+574 783,5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+220 385,2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458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-Субвенции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+104 155,1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458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-иные межбюджетные трансферты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+28 367,8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458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-возврат остатков субсидий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прошлых лет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+0,8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827584" y="188640"/>
            <a:ext cx="66247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>
                    <a:lumMod val="95000"/>
                  </a:schemeClr>
                </a:solidFill>
                <a:latin typeface="Oswald" charset="-52"/>
                <a:cs typeface="Times New Roman" panose="02020603050405020304" pitchFamily="18" charset="0"/>
              </a:rPr>
              <a:t>В бюджет городского округа Урай на 2024-2026 годы вносятся следующие изменения</a:t>
            </a:r>
            <a:endParaRPr lang="ru-RU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07904" y="836712"/>
            <a:ext cx="1327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u="sng" dirty="0" smtClean="0">
                <a:latin typeface="Oswald" charset="-52"/>
              </a:rPr>
              <a:t>По доходам</a:t>
            </a:r>
            <a:endParaRPr lang="ru-RU" b="1" i="1" u="sng" dirty="0">
              <a:latin typeface="Oswald" charset="-52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851920" y="4581128"/>
            <a:ext cx="14109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u="sng" dirty="0" smtClean="0">
                <a:latin typeface="Oswald" charset="-52"/>
              </a:rPr>
              <a:t>По расходам</a:t>
            </a:r>
            <a:endParaRPr lang="ru-RU" b="1" i="1" u="sng" dirty="0">
              <a:latin typeface="Oswald" charset="-52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683568" y="4941168"/>
          <a:ext cx="7992887" cy="1512165"/>
        </p:xfrm>
        <a:graphic>
          <a:graphicData uri="http://schemas.openxmlformats.org/drawingml/2006/table">
            <a:tbl>
              <a:tblPr>
                <a:effectLst>
                  <a:outerShdw blurRad="50800" dist="50800" dir="5400000" algn="ctr" rotWithShape="0">
                    <a:schemeClr val="accent1">
                      <a:lumMod val="20000"/>
                      <a:lumOff val="80000"/>
                    </a:schemeClr>
                  </a:outerShdw>
                </a:effectLst>
              </a:tblPr>
              <a:tblGrid>
                <a:gridCol w="2604425"/>
                <a:gridCol w="1796154"/>
                <a:gridCol w="1796154"/>
                <a:gridCol w="1796154"/>
              </a:tblGrid>
              <a:tr h="261420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Показатель 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Сумма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корректировки, тыс.руб.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142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142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b="1" i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Итого расходов, в т. ч.</a:t>
                      </a:r>
                      <a:endParaRPr lang="ru-RU" sz="1600" b="1" i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1" i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+757 273,4</a:t>
                      </a:r>
                      <a:endParaRPr lang="ru-RU" sz="1600" b="1" i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1" i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+274 872,4</a:t>
                      </a:r>
                      <a:endParaRPr lang="ru-RU" sz="1600" b="1" i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1" i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+30 000,0</a:t>
                      </a:r>
                      <a:endParaRPr lang="ru-RU" sz="1600" b="1" i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142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Безвозмездные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поступления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+710 614,4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+220 385,2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0,0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648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Средства местного бюджета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+46 659,0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+54 487,2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+30 000,0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0"/>
            <a:ext cx="8101013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602724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388424" y="-100012"/>
            <a:ext cx="755576" cy="990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899592" y="332656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Корректировка расходов на 2024 год</a:t>
            </a:r>
            <a:endParaRPr lang="ru-RU" dirty="0">
              <a:solidFill>
                <a:schemeClr val="bg1"/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107504" y="764704"/>
          <a:ext cx="8928992" cy="5890260"/>
        </p:xfrm>
        <a:graphic>
          <a:graphicData uri="http://schemas.openxmlformats.org/drawingml/2006/table">
            <a:tbl>
              <a:tblPr/>
              <a:tblGrid>
                <a:gridCol w="390830"/>
                <a:gridCol w="1841418"/>
                <a:gridCol w="792088"/>
                <a:gridCol w="5904656"/>
              </a:tblGrid>
              <a:tr h="3600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kumimoji="0" lang="ru-RU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kumimoji="0" lang="ru-RU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Наименование МП программы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Сумма ,</a:t>
                      </a:r>
                      <a:r>
                        <a:rPr lang="en-US" sz="105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тыс.руб.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Направление расходов</a:t>
                      </a:r>
                      <a:endParaRPr lang="ru-RU" sz="1050" b="0" i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365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5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None/>
                      </a:pPr>
                      <a:r>
                        <a:rPr lang="ru-RU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По муниципальным программам, в том числе</a:t>
                      </a:r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:</a:t>
                      </a:r>
                      <a:endParaRPr lang="ru-RU" sz="1100" b="1" i="1" u="none" strike="noStrike" dirty="0">
                        <a:solidFill>
                          <a:srgbClr val="000000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+743 754,5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endParaRPr kumimoji="0" lang="en-US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8981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1.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«Развитие образования и молодежной политики в городе Урай» на 2019-2030 годы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+719 946,6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050" b="1" i="0" u="sng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Увеличены расходы в целом на </a:t>
                      </a:r>
                      <a:r>
                        <a:rPr lang="ru-RU" sz="1050" b="1" i="0" u="sng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741 190,6 тыс.руб</a:t>
                      </a:r>
                      <a:r>
                        <a:rPr lang="ru-RU" sz="1050" b="1" i="0" u="sng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., в том числе</a:t>
                      </a:r>
                      <a:r>
                        <a:rPr lang="en-US" sz="1050" b="1" i="0" u="sng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:</a:t>
                      </a:r>
                      <a:endParaRPr lang="ru-RU" sz="1050" b="1" i="0" u="sng" strike="noStrike" baseline="0" dirty="0" smtClean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  <a:p>
                      <a:pPr marL="171450" marR="0" indent="-1714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«+» 116 722,4 т.руб.(ОБ) – </a:t>
                      </a:r>
                      <a:r>
                        <a:rPr lang="ru-RU" sz="1050" b="0" i="0" u="none" strike="noStrike" baseline="0" dirty="0" err="1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гос.гарантии</a:t>
                      </a: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в области образования (увеличение норматива содержание 1 ребенка  с 01.07.2024)</a:t>
                      </a:r>
                      <a:r>
                        <a:rPr lang="en-US" sz="10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;</a:t>
                      </a:r>
                      <a:endParaRPr lang="en-US" sz="1050" b="0" i="0" u="none" strike="noStrike" baseline="0" dirty="0" smtClean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  <a:p>
                      <a:pPr marL="171450" marR="0" indent="-1714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«+» </a:t>
                      </a:r>
                      <a:r>
                        <a:rPr lang="en-US" sz="10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573 676</a:t>
                      </a: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,</a:t>
                      </a:r>
                      <a:r>
                        <a:rPr lang="en-US" sz="10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5</a:t>
                      </a: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т.руб</a:t>
                      </a: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. (ОБ) -строительство школы в мкр.1А</a:t>
                      </a:r>
                      <a:r>
                        <a:rPr lang="en-US" sz="10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;</a:t>
                      </a:r>
                      <a:endParaRPr lang="ru-RU" sz="1050" b="0" i="0" u="none" strike="noStrike" baseline="0" dirty="0" smtClean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  <a:p>
                      <a:pPr marL="171450" marR="0" indent="-1714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«+» 260,4 т.руб. (ОБ) –на выплату ежемесячного денежного вознаграждения советникам директоров</a:t>
                      </a:r>
                      <a:r>
                        <a:rPr lang="en-US" sz="10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;</a:t>
                      </a:r>
                      <a:endParaRPr lang="ru-RU" sz="1050" b="0" i="0" u="none" strike="noStrike" baseline="0" dirty="0" smtClean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  <a:p>
                      <a:pPr marL="171450" marR="0" indent="-1714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«+» 28 227,4 т.руб. (ОБ) - на выплату ежемесячного денежного вознаграждения за классное руководство </a:t>
                      </a:r>
                      <a:r>
                        <a:rPr lang="ru-RU" sz="1050" b="0" i="0" u="none" strike="noStrike" baseline="0" dirty="0" err="1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пед.работникам</a:t>
                      </a: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(увеличение размера выплаты с 5,0 т.руб. до 10 т.руб. в месяц, на 3-4 кварталы 2024г.)</a:t>
                      </a:r>
                    </a:p>
                    <a:p>
                      <a:pPr marL="171450" marR="0" indent="-1714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«+» 250,0 т.руб. (ОБ) - наказы избирателей депутатам Думы ХМАО - </a:t>
                      </a:r>
                      <a:r>
                        <a:rPr lang="ru-RU" sz="1050" b="0" i="0" u="none" strike="noStrike" baseline="0" dirty="0" err="1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Югры</a:t>
                      </a: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- 3 квартал 2024 года для МБДОУ Д/сад №21 приобретение оборудования для реализации проекта «Дорожная академия»</a:t>
                      </a:r>
                      <a:r>
                        <a:rPr lang="en-US" sz="10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;</a:t>
                      </a:r>
                      <a:endParaRPr lang="ru-RU" sz="1050" b="0" i="0" u="none" strike="noStrike" baseline="0" dirty="0" smtClean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  <a:p>
                      <a:pPr marL="171450" marR="0" indent="-1714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«+» 13 127,0 т.руб. (МБ) -оплата труда работников муниципальных общеобразовательных организаций  и образовательных организаций дошкольного образования, не участвующих в реализации основных общеобразовательных программ в соответствии с федеральными государственными образовательными стандартами</a:t>
                      </a:r>
                      <a:r>
                        <a:rPr lang="en-US" sz="10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;</a:t>
                      </a:r>
                      <a:endParaRPr lang="ru-RU" sz="1050" b="0" i="0" u="none" strike="noStrike" baseline="0" dirty="0" smtClean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  <a:p>
                      <a:pPr marL="171450" marR="0" indent="-1714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«+» 4 434,5 т.руб. (МБ) - устранение нарушений, выявленных при приемке образовательных организаций к новому 2024-2025 учебному году</a:t>
                      </a:r>
                      <a:r>
                        <a:rPr lang="en-US" sz="10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;</a:t>
                      </a: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171450" marR="0" indent="-1714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«+» 3455,6 т.руб. (МБ) </a:t>
                      </a:r>
                      <a:r>
                        <a:rPr lang="en-US" sz="10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-</a:t>
                      </a: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на оплату льготного проезда (школы, садики)</a:t>
                      </a:r>
                      <a:r>
                        <a:rPr lang="en-US" sz="10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;</a:t>
                      </a:r>
                      <a:endParaRPr lang="ru-RU" sz="1050" b="0" i="0" u="none" strike="noStrike" baseline="0" dirty="0" smtClean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  <a:p>
                      <a:pPr marL="171450" marR="0" indent="-1714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«+» 599,0 т.руб. (МБ) - оплата </a:t>
                      </a:r>
                      <a:r>
                        <a:rPr lang="ru-RU" sz="1050" b="0" i="0" u="none" strike="noStrike" baseline="0" dirty="0" err="1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гос.экспертизы</a:t>
                      </a: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определения достоверности сметной стоимости </a:t>
                      </a:r>
                      <a:r>
                        <a:rPr lang="ru-RU" sz="1050" b="0" i="0" u="none" strike="noStrike" baseline="0" dirty="0" err="1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кап.ремонта</a:t>
                      </a: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объект "Капитальный ремонт МД ДОУ №12</a:t>
                      </a:r>
                    </a:p>
                    <a:p>
                      <a:pPr marL="171450" marR="0" indent="-1714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«+» 437,8 т.руб. (дотация) - поощрение муниципальных управленческих команд (аппарат УО)</a:t>
                      </a:r>
                      <a:r>
                        <a:rPr lang="en-US" sz="10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;</a:t>
                      </a:r>
                      <a:endParaRPr lang="ru-RU" sz="1050" b="0" i="0" u="none" strike="noStrike" baseline="0" dirty="0" smtClean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  <a:p>
                      <a:pPr marL="171450" marR="0" indent="-1714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endParaRPr lang="ru-RU" sz="1050" b="0" i="0" u="none" strike="noStrike" baseline="0" dirty="0" smtClean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  <a:p>
                      <a:pPr marL="171450" marR="0" indent="-1714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05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Уменьшены </a:t>
                      </a:r>
                      <a:r>
                        <a:rPr lang="ru-RU" sz="1050" b="1" i="0" u="sng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расходы в целом на  21 244,0 тыс.руб., в том числе</a:t>
                      </a:r>
                      <a:r>
                        <a:rPr lang="en-US" sz="1050" b="1" i="0" u="sng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:</a:t>
                      </a:r>
                      <a:endParaRPr lang="ru-RU" sz="1050" b="1" i="0" u="sng" strike="noStrike" baseline="0" dirty="0" smtClean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  <a:p>
                      <a:pPr marL="171450" marR="0" indent="-1714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«-» 9 455,6т.руб.(ОБ,МБ) –уменьшение годового объема средств на организацию питания (карантинные мероприятия)</a:t>
                      </a: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;</a:t>
                      </a:r>
                      <a:endParaRPr kumimoji="0" lang="ru-RU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  <a:p>
                      <a:pPr marL="171450" marR="0" indent="-1714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«-» 6 465,4 т.руб. (МБ) -уменьшение годового объема средств</a:t>
                      </a: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 выполнение МЗ МБУ ДО «ЦДО» (уменьшение ср.списочной численности с 18,3 ед. до 13,4 ед.)</a:t>
                      </a: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;</a:t>
                      </a:r>
                      <a:endParaRPr kumimoji="0" lang="ru-RU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  <a:p>
                      <a:pPr marL="171450" marR="0" indent="-1714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«-4 434,5 т.руб. (МБ) -экономии средств в результате конкурсных процедур на разработку ПСД по проведению </a:t>
                      </a:r>
                      <a:r>
                        <a:rPr kumimoji="0" lang="ru-RU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кап.ремонта</a:t>
                      </a: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МБДОУ СОШ №12</a:t>
                      </a: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;</a:t>
                      </a:r>
                      <a:endParaRPr kumimoji="0" lang="ru-RU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  <a:p>
                      <a:pPr marL="171450" marR="0" indent="-1714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«-» 7,0 т.руб. (МБ) - экономия средств согласно фактических расходов по приобретению спец.одежды на организацию деятельности молодежных трудовых отрядов</a:t>
                      </a: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;</a:t>
                      </a: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171450" marR="0" indent="-1714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«-» 881,5 т.руб. (МБ) – экономия средств согласно фактически оказанных услуг по итогам организации отдыха и оздоровления детей в  период весна-лето</a:t>
                      </a:r>
                      <a:r>
                        <a:rPr kumimoji="0" lang="en-US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;</a:t>
                      </a:r>
                      <a:endParaRPr kumimoji="0" lang="en-US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0"/>
            <a:ext cx="8101013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602724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388424" y="-100012"/>
            <a:ext cx="755576" cy="990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899592" y="332656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Корректировка расходов на 2024 год</a:t>
            </a:r>
            <a:endParaRPr lang="ru-RU" dirty="0">
              <a:solidFill>
                <a:schemeClr val="bg1"/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107504" y="764705"/>
          <a:ext cx="8928992" cy="6003840"/>
        </p:xfrm>
        <a:graphic>
          <a:graphicData uri="http://schemas.openxmlformats.org/drawingml/2006/table">
            <a:tbl>
              <a:tblPr/>
              <a:tblGrid>
                <a:gridCol w="390830"/>
                <a:gridCol w="1841418"/>
                <a:gridCol w="792088"/>
                <a:gridCol w="5904656"/>
              </a:tblGrid>
              <a:tr h="4030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kumimoji="0" lang="ru-RU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kumimoji="0" lang="ru-RU" sz="105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Наименование МП программы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Сумма ,</a:t>
                      </a:r>
                      <a:r>
                        <a:rPr lang="en-US" sz="105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тыс.руб.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Направление расходов</a:t>
                      </a:r>
                      <a:endParaRPr lang="ru-RU" sz="1050" b="0" i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363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2.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«Развитие физической культуры, спорта и туризма в городе Урай и укрепление здоровья граждан города Урай» на 2019-2030 годы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+4 385,5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Увеличение целевого показателя по заработной плате отдельных категорий работников (тренерский состав) МАУДО "СШ "Старт»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438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3.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«Культура города Урай»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+9 849,5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Увеличение целевого показателя по заработной плате отдельных категорий работников МБОУ ДО "ДШИ педагоги доп.образования,</a:t>
                      </a: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МАУ "Культура» все категории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8733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4.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«Улучшение жилищных условий жителей, проживающих на территории муниципального образования город Урай» на 2019-2030 годы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+10 499,2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Предоставление субсидии на жилье участникам СВО</a:t>
                      </a:r>
                      <a:endParaRPr lang="ru-RU" sz="1050" b="0" i="0" u="none" strike="noStrike" baseline="0" dirty="0" smtClean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4201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5.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«Защита населения и территории от чрезвычайных ситуаций, совершенствование гражданской обороны и обеспечение первичных мер пожарной безопасности» на 2019-2030 годы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-438,2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«+» 301,6 т.руб. (МБ) текущее содержание МКУ "ЕДДС" (приобретение и настройка программно-аппаратного комплекса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ViPNet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Coordinator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5 мест) </a:t>
                      </a:r>
                    </a:p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kumimoji="0" lang="ru-RU" sz="105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Уменьшены </a:t>
                      </a:r>
                      <a:r>
                        <a:rPr lang="ru-RU" sz="1050" b="1" i="0" u="sng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расходы в целом на  739,8 т.руб., в том числе</a:t>
                      </a:r>
                      <a:r>
                        <a:rPr lang="en-US" sz="1050" b="1" i="0" u="sng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:</a:t>
                      </a:r>
                      <a:endParaRPr lang="ru-RU" sz="1050" b="0" i="0" u="none" strike="noStrike" dirty="0" smtClean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«-» 700,0 т.руб. (МБ) - экономия средств по результатам проведения конкурсных процедур по приобретению пневмокаркасного модуля</a:t>
                      </a: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;</a:t>
                      </a:r>
                      <a:endParaRPr lang="ru-RU" sz="105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«-» 38,0 т.руб. (МБ) –экономия средств в результате конкурсных процедур по предоставлению доступа к системе мониторинга датчиков задымления</a:t>
                      </a:r>
                      <a:r>
                        <a:rPr lang="en-US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;</a:t>
                      </a:r>
                      <a:endParaRPr lang="ru-RU" sz="105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«-» 1,8 т.руб. (МБ) - экономия средств согласно фактически произведенных расходов по устройству и содержанию минерализованных полос</a:t>
                      </a:r>
                      <a:endParaRPr lang="ru-RU" sz="1050" b="0" i="0" u="none" strike="noStrike" dirty="0" smtClean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228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6.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«Охрана окружающей среды в границах города Урай»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+625,4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выполнение услуг по ликвидации мест несанкционированного размещения отходов на территории города Урай </a:t>
                      </a:r>
                      <a:endParaRPr lang="ru-RU" sz="1050" b="0" i="0" u="none" strike="noStrike" dirty="0" smtClean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1066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7.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«Развитие транспортной системы города Урай»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+329,4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««-»890,4 т.руб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(ОБ,МБ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-уменьшение ассигнований на приведение в нормативное состояние автомобильных дорог и искусственных дорожных сооружений (экономия по факту выполненных работ ул.Парковая, ул.Яковлева)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05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Увеличены </a:t>
                      </a:r>
                      <a:r>
                        <a:rPr lang="ru-RU" sz="1050" b="1" i="0" u="sng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расходы в целом на 1219,8 т.руб., в том числе</a:t>
                      </a:r>
                      <a:r>
                        <a:rPr lang="en-US" sz="1050" b="1" i="0" u="sng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:</a:t>
                      </a:r>
                      <a:endParaRPr lang="ru-RU" sz="1050" b="1" i="0" u="sng" strike="noStrike" baseline="0" dirty="0" smtClean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+»15,0 т.руб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. (МБ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)-выполнение экспертизы сметной документации на выполнение работ по ремонту автомобильной дороги ул.40 лет Победы</a:t>
                      </a: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«+»1204,8 т.руб.(МБ) – выполнение историко-культурной экспертизы путем археологической разведки земельного участка по проекту, строительство воздушных линий на опорах,</a:t>
                      </a: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объект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"Объездная автомобильная дорога в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г.Урай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984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8.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«Укрепление межнационального и межконфессионального согласия, профилактика экстремизма на территории города Урай»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-0,1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Экономия средств по факту оказанных услуг по подготовке и размещению </a:t>
                      </a:r>
                      <a:r>
                        <a:rPr lang="ru-RU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информ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материалов по мероприятию "Добрососедство"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8101013" cy="720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6632"/>
            <a:ext cx="602724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827584" y="332656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Корректировка расходов на 2024 год</a:t>
            </a:r>
            <a:endParaRPr lang="ru-RU" dirty="0">
              <a:solidFill>
                <a:schemeClr val="bg1"/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107504" y="1340768"/>
          <a:ext cx="8821489" cy="3674659"/>
        </p:xfrm>
        <a:graphic>
          <a:graphicData uri="http://schemas.openxmlformats.org/drawingml/2006/table">
            <a:tbl>
              <a:tblPr/>
              <a:tblGrid>
                <a:gridCol w="386124"/>
                <a:gridCol w="2179136"/>
                <a:gridCol w="1054420"/>
                <a:gridCol w="5201809"/>
              </a:tblGrid>
              <a:tr h="2880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Наименование МП программы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Сумма ,тыс.руб.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Направление расходов</a:t>
                      </a:r>
                      <a:endParaRPr lang="ru-RU" sz="1200" b="0" i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472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9.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«Профилактика правонарушений на территории города Урай» на 2018-2030 годы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+700,0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Приобретение оборудования для подавления беспилотных летательных аппаратов в целях обеспечения безопасности и антитеррористической защищенности муниципальных объектов города Урай в период проведения городских массовых мероприятий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472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10.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«Развитие малого и среднего предпринимательства, потребительского рынка и сельскохозяйственных товаропроизводителей города Урай» 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-7600,0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Уменьшение ассигнований  на реализацию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гос.полномочия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по поддержке сельскохозяйственного производства (снижение текущих показателей производства молока)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18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11.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«Информационное общество – Урай» на 2019-2030 годы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-14,2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Экономия средств в результате конкурсных процедур на оказание услуг по подготовке и размещению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информ.материалов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о деятельности администрации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г.Урай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и муниципальных учреждений города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472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12.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«Формирование комфортной  городской среды города Урай»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+7109,4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«+»7100,0</a:t>
                      </a: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т.руб.(МБ) -проведение работ по увековечиванию памяти защитников Отечества объект "Благоустройство зоны захоронения с установкой мемориала памяти на кладбище №4«</a:t>
                      </a:r>
                    </a:p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«+»9,4 т.руб.(МБ) -оплата услуг по техническому присоединению к электрическим сетям на объекте "Комплексное благоустройство территории "Историко-мемориального комплекса"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472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13.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"Обеспечение градостроительной деятельности на территории города Урай на 2018-2030 годы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-623,5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Экономия средств по текущему содержанию МКУ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УГЗиП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( за счет наличия вакантных ставок), выполнению кадастровых работ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472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14.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«Управление муниципальными финансами в городе Урай»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+297,7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Поощрение муниципальных управленческих команд по отдельному постановлению Правительства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ХМАО-Югры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8101013" cy="720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6632"/>
            <a:ext cx="602724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827584" y="332656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Корректировка расходов на 2024 год</a:t>
            </a:r>
            <a:endParaRPr lang="ru-RU" dirty="0">
              <a:solidFill>
                <a:schemeClr val="bg1"/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107504" y="908720"/>
          <a:ext cx="8821489" cy="4307205"/>
        </p:xfrm>
        <a:graphic>
          <a:graphicData uri="http://schemas.openxmlformats.org/drawingml/2006/table">
            <a:tbl>
              <a:tblPr/>
              <a:tblGrid>
                <a:gridCol w="386124"/>
                <a:gridCol w="2179136"/>
                <a:gridCol w="1054420"/>
                <a:gridCol w="5201809"/>
              </a:tblGrid>
              <a:tr h="2880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Наименование МП программы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Сумма ,тыс.руб.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Направление расходов</a:t>
                      </a:r>
                      <a:endParaRPr lang="ru-RU" sz="1200" b="0" i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472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15.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«Совершенствование и развитие муниципального управления в городе Урай» на 2018-2030 годы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+8 953,1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«+»160,0 т.руб. (ОБ) –увеличение годового объема средств на содержание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ЗАГСа</a:t>
                      </a: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;</a:t>
                      </a:r>
                      <a:endParaRPr lang="ru-RU" sz="1050" b="0" i="0" u="none" strike="noStrike" dirty="0" smtClean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«+»60,0 т.руб. (ОБ) - поощрение мобилизационных групп городского округа Урай по отдельному распоряжению Правительства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ХМАО-Югры</a:t>
                      </a: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;</a:t>
                      </a:r>
                      <a:endParaRPr lang="ru-RU" sz="1050" b="0" i="0" u="none" strike="noStrike" dirty="0" smtClean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«+» 2379,8 т.руб. (Дотация) - поощрение муниципальных управленческих команд по отдельному постановлению Правительства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ХМАО-Югры</a:t>
                      </a: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;</a:t>
                      </a:r>
                      <a:endParaRPr lang="ru-RU" sz="1050" b="0" i="0" u="none" strike="noStrike" dirty="0" smtClean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«+» 4369,5</a:t>
                      </a: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т.руб.(МБ) -т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екущее содержание МКУ "УМТО" (капремонт кровли мкр.2, дом 59, содержание здания Д/сада №6 "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Дюймовочка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", ремонт автотранспорта, налог на имущество, командировочные расходы, льготный проезд сотрудников)</a:t>
                      </a: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;</a:t>
                      </a:r>
                      <a:endParaRPr lang="ru-RU" sz="1050" b="0" i="0" u="none" strike="noStrike" dirty="0" smtClean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«+» 613,0 т.руб. (МБ) -текущее содержание МКУ "ЦБУ" (л/проезд в отпуск, частичная компенсация стоимости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сан.кур.путевок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, фактическая потребность согласно права на оплату)</a:t>
                      </a: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;</a:t>
                      </a:r>
                      <a:endParaRPr lang="ru-RU" sz="1050" b="0" i="0" u="none" strike="noStrike" dirty="0" smtClean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«+»1293,0 т.руб. (МБ)</a:t>
                      </a: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-на проведение единовременных выплат при выходе на пенсию сотрудников администрации города Урай (дополнительно 5 человек)</a:t>
                      </a: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;</a:t>
                      </a:r>
                      <a:endParaRPr lang="ru-RU" sz="1050" b="0" i="0" u="none" strike="noStrike" dirty="0" smtClean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«+» 216,1 т.руб. (МБ) - на повышение квалификации муниципальных служащих и работников ОМС (тренинг "Формирование эффективной команды,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человекоцентричность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и эффективные коммуникации чиновников в условиях новой нормальности")</a:t>
                      </a: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;</a:t>
                      </a:r>
                      <a:endParaRPr lang="ru-RU" sz="1050" b="0" i="0" u="none" strike="noStrike" dirty="0" smtClean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«+» 170,0 т.руб. (МБ) - приобретение армейских палаток (замена в кол-ве 2 шт.) для проведения мероприятий общегородского значения на территории города Урай</a:t>
                      </a: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;</a:t>
                      </a:r>
                      <a:endParaRPr lang="ru-RU" sz="1050" b="0" i="0" u="none" strike="noStrike" dirty="0" smtClean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«+» 164,7 т.руб. (МБ)</a:t>
                      </a:r>
                      <a:r>
                        <a:rPr lang="en-US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роведение мероприятий</a:t>
                      </a: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к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30-летнему юбилею Думы города Урай</a:t>
                      </a:r>
                      <a:r>
                        <a:rPr lang="en-US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«+»200,5 т.руб.(МБ) -увеличение ассигнований на мероприятие "Содействие улучшению положения на рынке труда не занятых трудовой деятельностью и безработных граждан" (увеличение расчетной суммы компенсации за неиспользованный отпуск при увольнении из-за листков нетрудоспособности)</a:t>
                      </a:r>
                    </a:p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«-» 272,5 т.руб. (МБ) - экономия средств по мероприятию "Управление и распоряжение муниципальным имуществом" (экономия по содержанию имущества казны, страхование имущества)</a:t>
                      </a:r>
                    </a:p>
                    <a:p>
                      <a:pPr algn="l" fontAlgn="ctr">
                        <a:buFont typeface="Wingdings" pitchFamily="2" charset="2"/>
                        <a:buChar char="ü"/>
                      </a:pP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107504" y="260648"/>
            <a:ext cx="8172400" cy="653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88640"/>
            <a:ext cx="575327" cy="7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316416" y="-100013"/>
            <a:ext cx="827584" cy="108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899592" y="476672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Корректировка расходов на 2024 год</a:t>
            </a:r>
            <a:endParaRPr lang="ru-RU" dirty="0">
              <a:solidFill>
                <a:schemeClr val="bg1"/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107504" y="1124744"/>
          <a:ext cx="8928993" cy="5556885"/>
        </p:xfrm>
        <a:graphic>
          <a:graphicData uri="http://schemas.openxmlformats.org/drawingml/2006/table">
            <a:tbl>
              <a:tblPr/>
              <a:tblGrid>
                <a:gridCol w="390830"/>
                <a:gridCol w="1985435"/>
                <a:gridCol w="1152128"/>
                <a:gridCol w="5400600"/>
              </a:tblGrid>
              <a:tr h="2880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Сумма ,тыс.руб.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Направление расходов</a:t>
                      </a:r>
                      <a:endParaRPr lang="ru-RU" sz="1200" b="0" i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373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16.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«Развитие жилищно-коммунального комплекса и повышение энергетической эффективности в городе Урай» на 2019-2030 годы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-10 265,2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050" b="1" i="0" u="sng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Увеличены расходы в целом на </a:t>
                      </a:r>
                      <a:r>
                        <a:rPr lang="ru-RU" sz="1050" b="1" i="0" u="sng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15 843,8 т.руб</a:t>
                      </a:r>
                      <a:r>
                        <a:rPr lang="ru-RU" sz="1050" b="1" i="0" u="sng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., в том числе</a:t>
                      </a:r>
                      <a:r>
                        <a:rPr lang="en-US" sz="1050" b="1" i="0" u="sng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:</a:t>
                      </a:r>
                      <a:endParaRPr lang="ru-RU" sz="1050" b="1" i="0" u="sng" strike="noStrike" baseline="0" dirty="0" smtClean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«+» 872,7 т.руб. (ОБ) – увеличение годового объема по сжиженному газу (согласно ожидаемого фактического потребления газа населением города Урай)</a:t>
                      </a:r>
                      <a:r>
                        <a:rPr lang="en-US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;</a:t>
                      </a:r>
                      <a:endParaRPr lang="ru-RU" sz="105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«+»814,4 т.руб. (МБ) - разработка типовой проектной документации на бурение 4-х артезианских скважин, проведение </a:t>
                      </a:r>
                      <a:r>
                        <a:rPr lang="ru-RU" sz="1050" b="0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гос.экспертизы</a:t>
                      </a: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проектной документации</a:t>
                      </a:r>
                      <a:r>
                        <a:rPr lang="en-US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;</a:t>
                      </a: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«+» 2 822,8 т.руб.(МБ)- выполнение работ по замене электрического кабеля (ВВГ14*1,5) на светофорном объекте, расположенном на пересечении улиц Ивана Шестакова, </a:t>
                      </a:r>
                      <a:r>
                        <a:rPr lang="ru-RU" sz="1050" b="0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Узбекистанская</a:t>
                      </a: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и Космонавтов (район Военкомата)</a:t>
                      </a:r>
                      <a:r>
                        <a:rPr lang="en-US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;</a:t>
                      </a:r>
                      <a:endParaRPr lang="ru-RU" sz="105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«+» 1241,2 т.руб.(МБ) -выполнение работ по ремонту проезда в районе ж/</a:t>
                      </a:r>
                      <a:r>
                        <a:rPr lang="ru-RU" sz="1050" b="0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д</a:t>
                      </a: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050" b="0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мкр.Лесной</a:t>
                      </a: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д.75</a:t>
                      </a:r>
                      <a:r>
                        <a:rPr lang="en-US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;</a:t>
                      </a:r>
                      <a:endParaRPr lang="ru-RU" sz="105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«+» 34,9 т.руб. (МБ)-выполнение работ по восстановлению ограждения на пересечении ул.Ленина и 40 лет Победы (страховой случай)</a:t>
                      </a:r>
                      <a:r>
                        <a:rPr lang="en-US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;</a:t>
                      </a:r>
                      <a:endParaRPr lang="ru-RU" sz="105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«+» 3423,8</a:t>
                      </a:r>
                      <a:r>
                        <a:rPr lang="en-US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т.руб. (МБ)-ремонт жилых помещений муниципального жилого фонда</a:t>
                      </a:r>
                      <a:r>
                        <a:rPr lang="en-US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;</a:t>
                      </a:r>
                      <a:endParaRPr lang="ru-RU" sz="105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«+» 207,5 т.руб. (МБ)</a:t>
                      </a:r>
                      <a:r>
                        <a:rPr lang="en-US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-</a:t>
                      </a: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текущее содержание МКУ "УЖКХ" (единовременная выплата при увольнении на пенсию и компенсация отпуска при увольнении в связи со смертью сотрудника)</a:t>
                      </a:r>
                      <a:r>
                        <a:rPr lang="en-US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;</a:t>
                      </a:r>
                      <a:endParaRPr lang="ru-RU" sz="105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«+» 90,1 т.руб. (МБ)</a:t>
                      </a:r>
                      <a:r>
                        <a:rPr lang="en-US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-</a:t>
                      </a: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выполнение работ по ремонту стационарного туалета в районе сквера "Солнышко“</a:t>
                      </a:r>
                      <a:r>
                        <a:rPr lang="en-US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;</a:t>
                      </a:r>
                      <a:endParaRPr lang="ru-RU" sz="105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«+» 108,9 т.руб. (МБ) -выполнение работ по восстановлению тротуара в районе набережной им. Александра Петрова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«+» 432,3 т.руб. (МБ) -отлов бродячих животных 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«+» 179,6 т.руб. (МБ) - выполнение работ по ремонту и восстановлению памятника Ленину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«+» 5615,6 т.руб. (МБ) - выполнение работ по расчистке дополнительного участка площадью 6000 м2 на территории городского кладбища №2/1 (5 карта)</a:t>
                      </a:r>
                      <a:endParaRPr lang="ru-RU" sz="1050" b="0" i="0" u="none" strike="noStrike" dirty="0" smtClean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ru-RU" sz="105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050" b="1" i="0" u="sng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Уменьшены расходы в целом на 26 109,0 т.руб., в том числе</a:t>
                      </a:r>
                      <a:r>
                        <a:rPr lang="en-US" sz="1050" b="1" i="0" u="sng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:</a:t>
                      </a:r>
                      <a:r>
                        <a:rPr lang="ru-RU" sz="1050" b="1" i="0" u="sng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«-» 8 651,9 т.руб. (ОБ,МБ) – перераспределение средств со сноса</a:t>
                      </a:r>
                      <a:r>
                        <a:rPr lang="en-US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(единая субсидия)</a:t>
                      </a:r>
                      <a:r>
                        <a:rPr lang="en-US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;</a:t>
                      </a:r>
                      <a:endParaRPr lang="ru-RU" sz="105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«-» 16</a:t>
                      </a:r>
                      <a:r>
                        <a:rPr lang="en-US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107,9 т.руб.(ОБ,МБ) - уменьшение ассигнований на реализацию полномочий в сфере ЖКХ (Капремонт напорного канализационного коллектора от КНС-3 экономия в рамках конкурсных процедур)</a:t>
                      </a:r>
                      <a:r>
                        <a:rPr lang="en-US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;</a:t>
                      </a:r>
                      <a:endParaRPr lang="ru-RU" sz="105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«-» 49,4</a:t>
                      </a:r>
                      <a:r>
                        <a:rPr lang="en-US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т.руб. (МБ)-экономия средств по факту выполненных работ по установке и замене дорожных знаков, по устройству тротуара на ул.Толстого</a:t>
                      </a:r>
                      <a:r>
                        <a:rPr lang="en-US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;</a:t>
                      </a:r>
                      <a:endParaRPr lang="ru-RU" sz="105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«-» 1120,2 т.руб. (МБ) - экономия средств согласно фактических затрат с мероприятия по техническому обслуживанию сетей уличного освещения</a:t>
                      </a:r>
                      <a:endParaRPr lang="ru-RU" sz="1050" b="1" i="0" u="sng" strike="noStrike" baseline="0" dirty="0" smtClean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«-» 179,6 т.руб. (МБ) - экономия средств в результате конкурсных процедур по содержанию городского кладбища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260649"/>
            <a:ext cx="8101013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260648"/>
            <a:ext cx="575327" cy="7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093296"/>
            <a:ext cx="9144000" cy="764704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899592" y="476672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Корректировка расходов на 2024 год</a:t>
            </a:r>
            <a:endParaRPr lang="ru-RU" dirty="0">
              <a:solidFill>
                <a:schemeClr val="bg1"/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15007" y="1700808"/>
          <a:ext cx="8821489" cy="2362200"/>
        </p:xfrm>
        <a:graphic>
          <a:graphicData uri="http://schemas.openxmlformats.org/drawingml/2006/table">
            <a:tbl>
              <a:tblPr/>
              <a:tblGrid>
                <a:gridCol w="386124"/>
                <a:gridCol w="1961531"/>
                <a:gridCol w="1138257"/>
                <a:gridCol w="5335577"/>
              </a:tblGrid>
              <a:tr h="2880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Сумма ,тыс.руб.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Направление расходов</a:t>
                      </a:r>
                      <a:endParaRPr lang="ru-RU" sz="1200" b="0" i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3734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Непрограммные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направления деятельности 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+13518,9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«+» 699,2 т.руб. (МБ) - единовременная выплата при назначении пенсии за выслугу лет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;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«+» 5 000,0 т.руб. (МБ) - пополнение резервного фонда администрации города Урай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;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«+» 7 800,0 т.руб. (МБ) - предоставление доп. меры соц.поддержки гражданам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РФ, заключившим контракт о прохождении военной службы в Вооруженных силах РФ и направленным для выполнения задач в ходе специальной военной операции на территориях Украины, Донецкой Народной Республики, Луганской Народной Республики, Запорожской и Херсонской областей, согласно Решения Думы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г.Урай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от 07.08.2024 №52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«-» 173,0 т.руб. (МБ) - перераспределение экономии средств по текущему содержанию аппарата Думы г. Урай на МП «Совершенствование и развитие муниципального управления в городе Урай» на 2018-2030 годы на проведение мероприятий, посвященных 30-летнему юбилею Думы города Урай, повышение квалификации муниципальных служащих Думы города Урай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3131840" y="1268760"/>
            <a:ext cx="280717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i="1" dirty="0" err="1" smtClean="0">
                <a:latin typeface="Oswald" charset="-52"/>
              </a:rPr>
              <a:t>Непрограммные</a:t>
            </a:r>
            <a:r>
              <a:rPr lang="ru-RU" sz="1600" b="1" i="1" dirty="0" smtClean="0">
                <a:latin typeface="Oswald" charset="-52"/>
              </a:rPr>
              <a:t> направления </a:t>
            </a:r>
            <a:endParaRPr lang="ru-RU" sz="1600" b="1" i="1" dirty="0">
              <a:latin typeface="Oswald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8101013" cy="720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6632"/>
            <a:ext cx="602724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827584" y="332656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Корректировка расходов на </a:t>
            </a:r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2025-2026 годы</a:t>
            </a:r>
            <a:endParaRPr lang="ru-RU" dirty="0">
              <a:solidFill>
                <a:schemeClr val="bg1"/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107504" y="1340768"/>
          <a:ext cx="8821488" cy="2684083"/>
        </p:xfrm>
        <a:graphic>
          <a:graphicData uri="http://schemas.openxmlformats.org/drawingml/2006/table">
            <a:tbl>
              <a:tblPr/>
              <a:tblGrid>
                <a:gridCol w="432048"/>
                <a:gridCol w="1440160"/>
                <a:gridCol w="864096"/>
                <a:gridCol w="792088"/>
                <a:gridCol w="5293096"/>
              </a:tblGrid>
              <a:tr h="288031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Наименование МП программы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Сумма, тыс.руб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.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Направление расходов</a:t>
                      </a:r>
                      <a:endParaRPr lang="ru-RU" sz="1200" b="0" i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47237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 typeface="Wingdings" pitchFamily="2" charset="2"/>
                        <a:buNone/>
                      </a:pP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472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По муниципальным программам, в том числе</a:t>
                      </a:r>
                      <a:r>
                        <a:rPr lang="en-US" sz="105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: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+274 872,4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 typeface="Wingdings" pitchFamily="2" charset="2"/>
                        <a:buNone/>
                      </a:pPr>
                      <a:r>
                        <a:rPr lang="ru-RU" sz="105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+30 000,0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472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1.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«Развитие образования и молодежной политики в городе Урай» на 2019-2030 годы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+244 872,4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 typeface="Wingdings" pitchFamily="2" charset="2"/>
                        <a:buNone/>
                      </a:pP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(ОБ,МБ)</a:t>
                      </a: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у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величение сметной стоимости строительства объекта  «Средняя школа в мкр.1А (Общеобразовательная организация с универсальной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безбарьерной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средой)» на 900 мест в связи с получением заключения 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гос.экспертизы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472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2.</a:t>
                      </a:r>
                      <a:endParaRPr kumimoji="0" lang="ru-RU" sz="10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«Развитие жилищно-коммунального комплекса и повышение энергетической эффективности в городе Урай» на 2019-2030 годы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+30 000,0</a:t>
                      </a:r>
                      <a:r>
                        <a:rPr lang="ru-RU" sz="105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Font typeface="Wingdings" pitchFamily="2" charset="2"/>
                        <a:buNone/>
                      </a:pP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+ 30 000,0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Увеличение бюджетных ассигнований на содержание автомобильных дорог местного значения с учетом принятого постановления администрации </a:t>
                      </a:r>
                      <a:r>
                        <a:rPr lang="ru-RU" sz="105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г.Урай</a:t>
                      </a:r>
                      <a:r>
                        <a:rPr lang="ru-RU" sz="105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от 10.07.2024 №1329 о нормативах финансовых затрат на содержание дорог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404664"/>
            <a:ext cx="8316416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32656"/>
            <a:ext cx="630121" cy="82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 b="3528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10" name="Заголовок 13"/>
          <p:cNvSpPr txBox="1">
            <a:spLocks/>
          </p:cNvSpPr>
          <p:nvPr/>
        </p:nvSpPr>
        <p:spPr>
          <a:xfrm>
            <a:off x="0" y="620689"/>
            <a:ext cx="914400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algn="ctr"/>
            <a:endParaRPr lang="ru-RU" sz="2800" dirty="0">
              <a:solidFill>
                <a:schemeClr val="bg1"/>
              </a:solidFill>
              <a:latin typeface="Oswald" pitchFamily="2" charset="-52"/>
              <a:cs typeface="Times New Roman" pitchFamily="18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1619672" y="1916832"/>
          <a:ext cx="5904655" cy="2088232"/>
        </p:xfrm>
        <a:graphic>
          <a:graphicData uri="http://schemas.openxmlformats.org/drawingml/2006/table">
            <a:tbl>
              <a:tblPr>
                <a:effectLst>
                  <a:outerShdw blurRad="50800" dist="50800" dir="5400000" algn="ctr" rotWithShape="0">
                    <a:schemeClr val="accent1">
                      <a:lumMod val="20000"/>
                      <a:lumOff val="80000"/>
                    </a:schemeClr>
                  </a:outerShdw>
                </a:effectLst>
              </a:tblPr>
              <a:tblGrid>
                <a:gridCol w="1923989"/>
                <a:gridCol w="1316370"/>
                <a:gridCol w="1337407"/>
                <a:gridCol w="1326889"/>
              </a:tblGrid>
              <a:tr h="4288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b="1" i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600" b="1" i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1" i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600" b="1" i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1" i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1600" b="1" i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1" i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600" b="1" i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88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Доходы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6 695 252,6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3 887 930,3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3 649 366,7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6523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Расходы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6 962 363,0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3 990 671,3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3 753 796,8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532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Дефицит (-)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-267 110,4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-102 741,0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-104 430,1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899592" y="476672"/>
            <a:ext cx="7128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>
                    <a:lumMod val="95000"/>
                  </a:schemeClr>
                </a:solidFill>
                <a:latin typeface="Oswald" charset="-52"/>
                <a:cs typeface="Times New Roman" panose="02020603050405020304" pitchFamily="18" charset="0"/>
              </a:rPr>
              <a:t>С учетом внесенных изменений уточненные показатели бюджета </a:t>
            </a:r>
          </a:p>
          <a:p>
            <a:pPr algn="ctr"/>
            <a:r>
              <a:rPr lang="ru-RU" dirty="0" smtClean="0">
                <a:solidFill>
                  <a:schemeClr val="bg1">
                    <a:lumMod val="95000"/>
                  </a:schemeClr>
                </a:solidFill>
                <a:latin typeface="Oswald" charset="-52"/>
                <a:cs typeface="Times New Roman" panose="02020603050405020304" pitchFamily="18" charset="0"/>
              </a:rPr>
              <a:t>на </a:t>
            </a:r>
            <a:r>
              <a:rPr lang="ru-RU" dirty="0" smtClean="0">
                <a:solidFill>
                  <a:schemeClr val="bg1">
                    <a:lumMod val="95000"/>
                  </a:schemeClr>
                </a:solidFill>
                <a:latin typeface="Oswald" charset="-52"/>
                <a:cs typeface="Times New Roman" panose="02020603050405020304" pitchFamily="18" charset="0"/>
              </a:rPr>
              <a:t>2024 -2026 годы </a:t>
            </a:r>
            <a:r>
              <a:rPr lang="ru-RU" dirty="0" smtClean="0">
                <a:solidFill>
                  <a:schemeClr val="bg1">
                    <a:lumMod val="95000"/>
                  </a:schemeClr>
                </a:solidFill>
                <a:latin typeface="Oswald" charset="-52"/>
                <a:cs typeface="Times New Roman" panose="02020603050405020304" pitchFamily="18" charset="0"/>
              </a:rPr>
              <a:t>составят</a:t>
            </a:r>
            <a:endParaRPr lang="ru-RU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804248" y="1556792"/>
            <a:ext cx="93807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latin typeface="Oswald" pitchFamily="2" charset="-52"/>
                <a:cs typeface="Times New Roman" pitchFamily="18" charset="0"/>
              </a:rPr>
              <a:t>тыс.рублей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7710</TotalTime>
  <Words>2424</Words>
  <Application>Microsoft Office PowerPoint</Application>
  <PresentationFormat>Экран (4:3)</PresentationFormat>
  <Paragraphs>260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Oswald</vt:lpstr>
      <vt:lpstr>Times New Roman</vt:lpstr>
      <vt:lpstr>Wingdings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Кузьменко Владислав Сергеевич</dc:creator>
  <cp:lastModifiedBy>ZorinaLV</cp:lastModifiedBy>
  <cp:revision>684</cp:revision>
  <dcterms:created xsi:type="dcterms:W3CDTF">2014-11-24T09:39:13Z</dcterms:created>
  <dcterms:modified xsi:type="dcterms:W3CDTF">2024-10-17T10:49:46Z</dcterms:modified>
</cp:coreProperties>
</file>