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sldIdLst>
    <p:sldId id="273" r:id="rId2"/>
    <p:sldId id="309" r:id="rId3"/>
    <p:sldId id="311" r:id="rId4"/>
    <p:sldId id="315" r:id="rId5"/>
    <p:sldId id="318" r:id="rId6"/>
    <p:sldId id="319" r:id="rId7"/>
    <p:sldId id="320" r:id="rId8"/>
    <p:sldId id="323" r:id="rId9"/>
    <p:sldId id="324" r:id="rId10"/>
    <p:sldId id="322" r:id="rId11"/>
    <p:sldId id="300" r:id="rId12"/>
  </p:sldIdLst>
  <p:sldSz cx="9144000" cy="6858000" type="screen4x3"/>
  <p:notesSz cx="6797675" cy="9928225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Oswald" charset="-52"/>
      <p:regular r:id="rId18"/>
      <p:bold r:id="rId19"/>
      <p:italic r:id="rId20"/>
      <p:boldItalic r:id="rId21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3C18F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4713" autoAdjust="0"/>
  </p:normalViewPr>
  <p:slideViewPr>
    <p:cSldViewPr>
      <p:cViewPr>
        <p:scale>
          <a:sx n="80" d="100"/>
          <a:sy n="80" d="100"/>
        </p:scale>
        <p:origin x="-2808" y="-9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2B3422F9-CD7A-4452-8635-D21B172BDC8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352"/>
            <a:ext cx="5438140" cy="4468177"/>
          </a:xfrm>
          <a:prstGeom prst="rect">
            <a:avLst/>
          </a:prstGeom>
        </p:spPr>
        <p:txBody>
          <a:bodyPr vert="horz" lIns="91001" tIns="45501" rIns="91001" bIns="4550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705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705"/>
            <a:ext cx="2945659" cy="49593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7A72851D-AEE2-4415-83F3-0FA379E370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47664" y="1916832"/>
            <a:ext cx="60247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Отчет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об исполнении бюджета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городского округа Урай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Ханты-Мансийского автономного</a:t>
            </a: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округа -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Югры</a:t>
            </a:r>
            <a:endParaRPr lang="ru-RU" sz="2400" b="1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за</a:t>
            </a:r>
            <a:r>
              <a:rPr lang="en-US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9 месяцев 2024 года</a:t>
            </a:r>
          </a:p>
          <a:p>
            <a:pPr algn="ctr"/>
            <a:endParaRPr lang="ru-RU" sz="2400" b="1" dirty="0" smtClean="0">
              <a:latin typeface="Oswa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5589240"/>
            <a:ext cx="388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charset="-52"/>
                <a:cs typeface="Times New Roman" panose="02020603050405020304" pitchFamily="18" charset="0"/>
              </a:rPr>
              <a:t>Докладчик - Хусаинова Ирина Валериевна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86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730201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79512" y="1772816"/>
          <a:ext cx="8496943" cy="3456384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2088232"/>
                <a:gridCol w="1440159"/>
                <a:gridCol w="1368152"/>
                <a:gridCol w="1296144"/>
                <a:gridCol w="1152128"/>
                <a:gridCol w="1152128"/>
              </a:tblGrid>
              <a:tr h="16561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01.10.2024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6 558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964,6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4 293 470,4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4 367 040,2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66,6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РАСХОДЫ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6 918 695,1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4 216 398,2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4 146 724,1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59,9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ДЕФИЦИТ, ПРОФИЦИТ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-359 730,5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+77</a:t>
                      </a:r>
                      <a:r>
                        <a:rPr lang="ru-RU" sz="15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072,2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+220 316,1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683568" y="476672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Исполнение основных показателей бюджета городского округа Урай на 01.10.2024 года, тыс. рублей</a:t>
            </a:r>
            <a:endParaRPr lang="ru-RU" sz="20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04664"/>
            <a:ext cx="8280525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656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548680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налоговых доходов в бюджет городского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округа Урай на 01.10.2024 года</a:t>
            </a:r>
            <a:r>
              <a:rPr lang="en-US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9512" y="1412776"/>
          <a:ext cx="8856985" cy="4600652"/>
        </p:xfrm>
        <a:graphic>
          <a:graphicData uri="http://schemas.openxmlformats.org/drawingml/2006/table">
            <a:tbl>
              <a:tblPr/>
              <a:tblGrid>
                <a:gridCol w="1669761"/>
                <a:gridCol w="1306769"/>
                <a:gridCol w="1161571"/>
                <a:gridCol w="1175852"/>
                <a:gridCol w="1147292"/>
                <a:gridCol w="1161571"/>
                <a:gridCol w="1234169"/>
              </a:tblGrid>
              <a:tr h="14036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01.10.2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024 </a:t>
                      </a: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87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НАЛОГОВЫЕ ДОХОДЫ, из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1 054 914,4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861 291,3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923 694,3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107,2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87,6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+ 62 403,0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790 756,6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631 054,1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677 295,5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85,7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+ 46 241,4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Акцизы на нефтепродукты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364,8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14 172,4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14 274,5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77,7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+ 102,1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181 844,1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181 333,2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196 830,3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108,2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+ 15 497,1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имущество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56 972,3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27 755,0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27 875,2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48,9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+ 120,2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28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6 976,6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6 976,6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7 418,8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+ 442,2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79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755576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неналоговых доходов в бюджет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городского округа Урай на 01.10.2024 года</a:t>
            </a:r>
            <a:r>
              <a:rPr lang="en-US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79512" y="1097280"/>
          <a:ext cx="8784978" cy="5760720"/>
        </p:xfrm>
        <a:graphic>
          <a:graphicData uri="http://schemas.openxmlformats.org/drawingml/2006/table">
            <a:tbl>
              <a:tblPr/>
              <a:tblGrid>
                <a:gridCol w="1901982"/>
                <a:gridCol w="1245254"/>
                <a:gridCol w="1106892"/>
                <a:gridCol w="1106892"/>
                <a:gridCol w="1106892"/>
                <a:gridCol w="1155417"/>
                <a:gridCol w="1161649"/>
              </a:tblGrid>
              <a:tr h="12641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07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1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НЕНАЛОГОВЫЕ ДОХОДЫ, из них: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179 079,7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116 541,4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126 742,0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108,8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70,8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+ 10 200,6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1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использования муниципального имущества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132 962,2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86 178,0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87 269,5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65,6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+ 1 091,5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461,8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 1,9 раза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 1,9 раза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+ 225,9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28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2 891,2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1 584,6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1 672,8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105,6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57,9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+ 88,2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7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39 275,4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25 511,9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27 280,2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106,9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69,5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+ 1 768,3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1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3 715,0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3 031,0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9 816,5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 3,2 раза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 2,6 раза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+ 6 785,5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241,2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+ 241,2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093296"/>
            <a:ext cx="9144000" cy="764704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755576" y="404664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безвозмездных поступлений в бюджет городского округа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Урай на 01.10.2024 года,  тыс.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0" y="1185334"/>
          <a:ext cx="9144000" cy="5672666"/>
        </p:xfrm>
        <a:graphic>
          <a:graphicData uri="http://schemas.openxmlformats.org/drawingml/2006/table">
            <a:tbl>
              <a:tblPr/>
              <a:tblGrid>
                <a:gridCol w="2483768"/>
                <a:gridCol w="1152128"/>
                <a:gridCol w="1008112"/>
                <a:gridCol w="1080120"/>
                <a:gridCol w="1224136"/>
                <a:gridCol w="1080120"/>
                <a:gridCol w="1115616"/>
              </a:tblGrid>
              <a:tr h="1012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ПОСТУПЛЕНИЯ, 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из 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5 324 970,5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3 315 637,7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3 316 603,9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62,3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+ 966,2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Дотации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648 358,0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525 350,2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540 749,2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+ 15 399,0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Субсидии 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2 609 875,6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1 422 551,1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1 414 815,5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54,2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- 7 735,6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Субвенции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1 717 699,1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1 070 822,3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1 064 124,3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62,0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- 6 698,0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Иные межбюджетные трансферты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77 193,6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51 011,4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51 011,4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66,1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277 069,0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251 127,5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251 127,5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90,6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45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бюджетов бюджетной системы РФ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12,8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86,5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6,7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раза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 6,7 раза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+ 73,7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7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лет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- 5 237,6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- 5 237,6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- 5 310,5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388424" cy="792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730201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04664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Исполнение расходов бюджета городского округа  Урай на 01.10.2024 года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по программным и </a:t>
            </a:r>
            <a:r>
              <a:rPr lang="ru-RU" sz="2000" dirty="0" err="1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непрограммным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направлениям деятельности, тыс. рублей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1412776"/>
          <a:ext cx="8712968" cy="4069717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584355"/>
                <a:gridCol w="1402935"/>
                <a:gridCol w="1184617"/>
                <a:gridCol w="1182669"/>
                <a:gridCol w="1176973"/>
                <a:gridCol w="1181419"/>
              </a:tblGrid>
              <a:tr h="16541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2024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5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Расходы бюджета – всего, в том числе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6 918 695,1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4 216 398,2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4 146 724,1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59,9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в</a:t>
                      </a:r>
                      <a:r>
                        <a:rPr lang="ru-RU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рамках муниципальных программ муниципального образования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6 879 224,8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4 187 513,6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4 122 510,2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59,9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33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6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непрограммным</a:t>
                      </a: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направлениям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39 470,3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28 884,6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24 213,9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83,8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266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332656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деятельности, тыс.рублей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на 01.04.2023 года, тыс. 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79512" y="980728"/>
          <a:ext cx="8784976" cy="5703925"/>
        </p:xfrm>
        <a:graphic>
          <a:graphicData uri="http://schemas.openxmlformats.org/drawingml/2006/table">
            <a:tbl>
              <a:tblPr/>
              <a:tblGrid>
                <a:gridCol w="310826"/>
                <a:gridCol w="3142254"/>
                <a:gridCol w="1027159"/>
                <a:gridCol w="1050056"/>
                <a:gridCol w="1005909"/>
                <a:gridCol w="1071084"/>
                <a:gridCol w="1177688"/>
              </a:tblGrid>
              <a:tr h="880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25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01.10.2024</a:t>
                      </a: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года</a:t>
                      </a:r>
                      <a:endParaRPr lang="ru-RU" sz="12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209">
                <a:tc>
                  <a:txBody>
                    <a:bodyPr/>
                    <a:lstStyle/>
                    <a:p>
                      <a:pPr algn="l" fontAlgn="b"/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Расходы в рамках </a:t>
                      </a:r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17-и </a:t>
                      </a:r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муниципальных</a:t>
                      </a:r>
                      <a:r>
                        <a:rPr lang="ru-RU" sz="1250" b="1" i="0" u="none" strike="noStrike" baseline="0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программ, в том числе</a:t>
                      </a:r>
                      <a:r>
                        <a:rPr lang="en-US" sz="125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6 879 224,8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4 187 513,6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4 122 510,2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59,9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5736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на 100,0 %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гражданского общества на территории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22 719,5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21 656,1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21 656,1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42 152,3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30 838,5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30 838,5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73,2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62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более 95,0%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«Культура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304 747,6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205 380,9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205 207,2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67,3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235,2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85,2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85,1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36,2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3..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физической культуры, спорта и туризма в городе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238 480,7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172 524,0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171 893,6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72,1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«Улучшение жилищных условий жителей, проживающих на территории муниципального образования город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390 144,8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327 183,2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325 935,9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83,5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332656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деятельности, тыс.рублей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на 01.04.2023 года, тыс. 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1000502"/>
          <a:ext cx="9144000" cy="5857498"/>
        </p:xfrm>
        <a:graphic>
          <a:graphicData uri="http://schemas.openxmlformats.org/drawingml/2006/table">
            <a:tbl>
              <a:tblPr/>
              <a:tblGrid>
                <a:gridCol w="297367"/>
                <a:gridCol w="3362081"/>
                <a:gridCol w="1056568"/>
                <a:gridCol w="1080119"/>
                <a:gridCol w="1034710"/>
                <a:gridCol w="1101749"/>
                <a:gridCol w="1211406"/>
              </a:tblGrid>
              <a:tr h="880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25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01.07.2024</a:t>
                      </a: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года</a:t>
                      </a:r>
                      <a:endParaRPr lang="ru-RU" sz="12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5.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«Формирование комфортной городской среды города Урай»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205 907,5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166 586,2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165 623,9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80,4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образования и молодежной политики в городе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4 383 380,0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2 345 183,5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2 313 783,0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52,8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</a:t>
                      </a:r>
                      <a:r>
                        <a:rPr lang="ru-RU" sz="12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программа « Управление муниципальными финансами в городе Урай»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33 632,1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23 798,3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23 467,6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69,8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«Совершенствование и развитие муниципального управления в городе Урай»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33 632,1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23 798,3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23 467,6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69,8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«Профилактика правонарушений на территории города Урай» на 2018-2030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14 375,3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10 610,2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10 450,4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72,7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32 987,3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26 823,2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26 414,8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80,1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«Охрана окружающей среды в границах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3 768,4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644,7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634,0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16,8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12..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«Информационное общество –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22 623,8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14 018,3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13 733,9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98,0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60,7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жилищно-коммунального комплекса и повышение энергетической эффективности в городе Урай» на 2019-2030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527 739,7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361 317,1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352 227,1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97,5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66,7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332656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деятельности, тыс.рублей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на 01.04.2023 года, тыс. 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4" y="1196752"/>
          <a:ext cx="9036496" cy="2532103"/>
        </p:xfrm>
        <a:graphic>
          <a:graphicData uri="http://schemas.openxmlformats.org/drawingml/2006/table">
            <a:tbl>
              <a:tblPr/>
              <a:tblGrid>
                <a:gridCol w="293871"/>
                <a:gridCol w="3322553"/>
                <a:gridCol w="1044146"/>
                <a:gridCol w="1067421"/>
                <a:gridCol w="1022545"/>
                <a:gridCol w="1088796"/>
                <a:gridCol w="1197164"/>
              </a:tblGrid>
              <a:tr h="880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25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2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25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01.10.2024</a:t>
                      </a:r>
                      <a:r>
                        <a:rPr lang="ru-RU" sz="125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года</a:t>
                      </a:r>
                      <a:endParaRPr lang="ru-RU" sz="12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25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25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2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25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до 90,0%</a:t>
                      </a:r>
                      <a:endParaRPr lang="ru-RU" sz="125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«Обеспечение градостроительной деятельности на территории города Урай» на  2018-2030 годы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82 094,6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43 649,5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41 545,1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95,2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50,6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транспортной системы города Урай» 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92 558,3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79 461,5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70 769,9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89,1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77,3</a:t>
                      </a:r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79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27584" y="332656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Информация о реализации национальных (региональных) проектов на 01.10.2024 года,  тыс. 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504" y="1052736"/>
          <a:ext cx="8928992" cy="5449726"/>
        </p:xfrm>
        <a:graphic>
          <a:graphicData uri="http://schemas.openxmlformats.org/drawingml/2006/table">
            <a:tbl>
              <a:tblPr/>
              <a:tblGrid>
                <a:gridCol w="4248472"/>
                <a:gridCol w="1008111"/>
                <a:gridCol w="964434"/>
                <a:gridCol w="951451"/>
                <a:gridCol w="951451"/>
                <a:gridCol w="805073"/>
              </a:tblGrid>
              <a:tr h="1080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национального / регионального проекта</a:t>
                      </a: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год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01.10.2024 года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0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  Всего на реализацию проектов:</a:t>
                      </a: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2 237 575,3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1 005 539,9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1 004 518,9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99,9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44,9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6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1. Национальный проект «Образование»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2 217 005,6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984 970,2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984 911,6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12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«Современная школа»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(строительство объекта «средняя школа в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мкр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1А на 900 мест)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2 214 059,0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983 104,5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983 104,5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44,4</a:t>
                      </a: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6309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«Патриотическое воспитание граждан Российской Федерации»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расходы на обеспечение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)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2 946 ,6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1 865,7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1 807,1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27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2. Национальный проект «Жилье и городская среда»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15 393,3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94,1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94,1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577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«Формирование комфортной городской среды»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(благоустройство пешеходной зоны в мкр.2 «Мемориал памяти»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16 355,7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15 393,3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5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3. Национальный проект «Малое и среднее предпринимательство и поддержка индивидуальной предпринимательской инициативы»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4 214,0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4 214,0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4 214,0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20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«Создание условий для легкого старта и комфортного ведения бизнеса»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(возмещение части затрат на приобретение оборудования, на аренду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нежилых помещений –СМП действующие менее 1 года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318,7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318,7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318,7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097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«Акселерация субъектов малого и среднего предпринимательства»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(возмещение части затрат на приобретение оборудования, на аренду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нежилых помещений)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3 895,3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3 895,3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3 895,3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614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67544" y="2708920"/>
            <a:ext cx="8208912" cy="2808312"/>
          </a:xfrm>
        </p:spPr>
        <p:txBody>
          <a:bodyPr/>
          <a:lstStyle/>
          <a:p>
            <a:r>
              <a:rPr lang="ru-RU" sz="4800" dirty="0" smtClean="0">
                <a:solidFill>
                  <a:schemeClr val="tx1"/>
                </a:solidFill>
                <a:latin typeface="Oswald" pitchFamily="2" charset="-52"/>
                <a:cs typeface="Times New Roman" pitchFamily="18" charset="0"/>
              </a:rPr>
              <a:t>Спасибо за внимание!</a:t>
            </a:r>
            <a:endParaRPr lang="ru-RU" sz="4800" dirty="0">
              <a:solidFill>
                <a:schemeClr val="tx1"/>
              </a:solidFill>
              <a:latin typeface="Oswald" pitchFamily="2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5436</TotalTime>
  <Words>1797</Words>
  <Application>Microsoft Office PowerPoint</Application>
  <PresentationFormat>Экран (4:3)</PresentationFormat>
  <Paragraphs>554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Oswald</vt:lpstr>
      <vt:lpstr>Times New Roman</vt:lpstr>
      <vt:lpstr>Wingdings</vt:lpstr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499</cp:revision>
  <dcterms:created xsi:type="dcterms:W3CDTF">2014-11-24T09:39:13Z</dcterms:created>
  <dcterms:modified xsi:type="dcterms:W3CDTF">2024-11-11T12:24:32Z</dcterms:modified>
</cp:coreProperties>
</file>