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rawings/drawing3.xml" ContentType="application/vnd.openxmlformats-officedocument.drawingml.chartshapes+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charts/chart23.xml" ContentType="application/vnd.openxmlformats-officedocument.drawingml.chart+xml"/>
  <Override PartName="/ppt/slides/slide20.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olors1.xml" ContentType="application/vnd.ms-office.chartcolorstyl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9" r:id="rId1"/>
  </p:sldMasterIdLst>
  <p:notesMasterIdLst>
    <p:notesMasterId r:id="rId73"/>
  </p:notesMasterIdLst>
  <p:handoutMasterIdLst>
    <p:handoutMasterId r:id="rId74"/>
  </p:handoutMasterIdLst>
  <p:sldIdLst>
    <p:sldId id="291" r:id="rId2"/>
    <p:sldId id="536" r:id="rId3"/>
    <p:sldId id="535" r:id="rId4"/>
    <p:sldId id="589" r:id="rId5"/>
    <p:sldId id="477" r:id="rId6"/>
    <p:sldId id="590" r:id="rId7"/>
    <p:sldId id="591" r:id="rId8"/>
    <p:sldId id="592" r:id="rId9"/>
    <p:sldId id="593" r:id="rId10"/>
    <p:sldId id="594" r:id="rId11"/>
    <p:sldId id="595" r:id="rId12"/>
    <p:sldId id="598" r:id="rId13"/>
    <p:sldId id="599" r:id="rId14"/>
    <p:sldId id="600" r:id="rId15"/>
    <p:sldId id="601" r:id="rId16"/>
    <p:sldId id="602" r:id="rId17"/>
    <p:sldId id="603" r:id="rId18"/>
    <p:sldId id="604" r:id="rId19"/>
    <p:sldId id="605" r:id="rId20"/>
    <p:sldId id="606" r:id="rId21"/>
    <p:sldId id="607" r:id="rId22"/>
    <p:sldId id="608" r:id="rId23"/>
    <p:sldId id="543" r:id="rId24"/>
    <p:sldId id="609" r:id="rId25"/>
    <p:sldId id="610" r:id="rId26"/>
    <p:sldId id="541" r:id="rId27"/>
    <p:sldId id="611" r:id="rId28"/>
    <p:sldId id="568" r:id="rId29"/>
    <p:sldId id="549" r:id="rId30"/>
    <p:sldId id="550" r:id="rId31"/>
    <p:sldId id="551" r:id="rId32"/>
    <p:sldId id="552" r:id="rId33"/>
    <p:sldId id="553" r:id="rId34"/>
    <p:sldId id="554" r:id="rId35"/>
    <p:sldId id="555" r:id="rId36"/>
    <p:sldId id="556" r:id="rId37"/>
    <p:sldId id="557" r:id="rId38"/>
    <p:sldId id="558" r:id="rId39"/>
    <p:sldId id="559" r:id="rId40"/>
    <p:sldId id="560" r:id="rId41"/>
    <p:sldId id="573" r:id="rId42"/>
    <p:sldId id="574" r:id="rId43"/>
    <p:sldId id="575" r:id="rId44"/>
    <p:sldId id="561" r:id="rId45"/>
    <p:sldId id="563" r:id="rId46"/>
    <p:sldId id="564" r:id="rId47"/>
    <p:sldId id="620" r:id="rId48"/>
    <p:sldId id="576" r:id="rId49"/>
    <p:sldId id="577" r:id="rId50"/>
    <p:sldId id="578" r:id="rId51"/>
    <p:sldId id="579" r:id="rId52"/>
    <p:sldId id="580" r:id="rId53"/>
    <p:sldId id="581" r:id="rId54"/>
    <p:sldId id="582" r:id="rId55"/>
    <p:sldId id="584" r:id="rId56"/>
    <p:sldId id="585" r:id="rId57"/>
    <p:sldId id="586" r:id="rId58"/>
    <p:sldId id="569" r:id="rId59"/>
    <p:sldId id="570" r:id="rId60"/>
    <p:sldId id="566" r:id="rId61"/>
    <p:sldId id="567" r:id="rId62"/>
    <p:sldId id="588" r:id="rId63"/>
    <p:sldId id="617" r:id="rId64"/>
    <p:sldId id="612" r:id="rId65"/>
    <p:sldId id="613" r:id="rId66"/>
    <p:sldId id="614" r:id="rId67"/>
    <p:sldId id="615" r:id="rId68"/>
    <p:sldId id="616" r:id="rId69"/>
    <p:sldId id="618" r:id="rId70"/>
    <p:sldId id="619" r:id="rId71"/>
    <p:sldId id="537" r:id="rId72"/>
  </p:sldIdLst>
  <p:sldSz cx="9144000" cy="6858000" type="screen4x3"/>
  <p:notesSz cx="6858000" cy="994568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FF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5402" autoAdjust="0"/>
  </p:normalViewPr>
  <p:slideViewPr>
    <p:cSldViewPr>
      <p:cViewPr varScale="1">
        <p:scale>
          <a:sx n="123" d="100"/>
          <a:sy n="123" d="100"/>
        </p:scale>
        <p:origin x="-12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4.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_rels/chart15.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152864280207406"/>
          <c:y val="7.2972100322186567E-2"/>
          <c:w val="0.85813215219724559"/>
          <c:h val="0.47858486439195269"/>
        </c:manualLayout>
      </c:layout>
      <c:lineChart>
        <c:grouping val="standard"/>
        <c:ser>
          <c:idx val="0"/>
          <c:order val="0"/>
          <c:tx>
            <c:strRef>
              <c:f>'Общая по доходам (2022)'!$A$2</c:f>
              <c:strCache>
                <c:ptCount val="1"/>
                <c:pt idx="0">
                  <c:v>Доходы</c:v>
                </c:pt>
              </c:strCache>
            </c:strRef>
          </c:tx>
          <c:spPr>
            <a:ln w="57150">
              <a:solidFill>
                <a:schemeClr val="accent4">
                  <a:lumMod val="60000"/>
                  <a:lumOff val="40000"/>
                </a:schemeClr>
              </a:solidFill>
            </a:ln>
          </c:spPr>
          <c:marker>
            <c:spPr>
              <a:ln w="57150">
                <a:solidFill>
                  <a:schemeClr val="accent4">
                    <a:lumMod val="60000"/>
                    <a:lumOff val="40000"/>
                  </a:schemeClr>
                </a:solidFill>
              </a:ln>
            </c:spPr>
          </c:marker>
          <c:dLbls>
            <c:dLbl>
              <c:idx val="0"/>
              <c:layout>
                <c:manualLayout>
                  <c:x val="-8.7630835863357598E-2"/>
                  <c:y val="-8.818464615042813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EE9-4598-9B28-1B26C052EBAF}"/>
                </c:ext>
              </c:extLst>
            </c:dLbl>
            <c:dLbl>
              <c:idx val="1"/>
              <c:layout>
                <c:manualLayout>
                  <c:x val="-8.1348543483847596E-2"/>
                  <c:y val="0.1467870529005548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EE9-4598-9B28-1B26C052EBAF}"/>
                </c:ext>
              </c:extLst>
            </c:dLbl>
            <c:dLbl>
              <c:idx val="2"/>
              <c:layout>
                <c:manualLayout>
                  <c:x val="-8.7630835863357598E-2"/>
                  <c:y val="0.1089339746564110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EE9-4598-9B28-1B26C052EBAF}"/>
                </c:ext>
              </c:extLst>
            </c:dLbl>
            <c:dLbl>
              <c:idx val="3"/>
              <c:layout>
                <c:manualLayout>
                  <c:x val="-7.4149105833623094E-2"/>
                  <c:y val="0.1430477023020834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EE9-4598-9B28-1B26C052EBAF}"/>
                </c:ext>
              </c:extLst>
            </c:dLbl>
            <c:dLbl>
              <c:idx val="4"/>
              <c:layout>
                <c:manualLayout>
                  <c:x val="-3.1457223130436016E-2"/>
                  <c:y val="-7.780998189743661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EE9-4598-9B28-1B26C052EBAF}"/>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5-7EE9-4598-9B28-1B26C052EBAF}"/>
            </c:ext>
          </c:extLst>
        </c:ser>
        <c:marker val="1"/>
        <c:axId val="63299968"/>
        <c:axId val="63301504"/>
      </c:lineChart>
      <c:catAx>
        <c:axId val="63299968"/>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63301504"/>
        <c:crosses val="autoZero"/>
        <c:auto val="1"/>
        <c:lblAlgn val="ctr"/>
        <c:lblOffset val="100"/>
      </c:catAx>
      <c:valAx>
        <c:axId val="63301504"/>
        <c:scaling>
          <c:orientation val="minMax"/>
        </c:scaling>
        <c:delete val="1"/>
        <c:axPos val="l"/>
        <c:numFmt formatCode="#,##0.0" sourceLinked="1"/>
        <c:tickLblPos val="none"/>
        <c:crossAx val="63299968"/>
        <c:crosses val="autoZero"/>
        <c:crossBetween val="between"/>
      </c:valAx>
      <c:spPr>
        <a:noFill/>
        <a:ln w="25400">
          <a:noFill/>
        </a:ln>
      </c:spPr>
    </c:plotArea>
    <c:legend>
      <c:legendPos val="l"/>
      <c:layout>
        <c:manualLayout>
          <c:xMode val="edge"/>
          <c:yMode val="edge"/>
          <c:x val="0"/>
          <c:y val="0.28669764206093479"/>
          <c:w val="0.16823196172393498"/>
          <c:h val="0.28436390665587508"/>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9.4676324247308027E-2"/>
          <c:y val="0.10735522140052098"/>
          <c:w val="0.87706808655176161"/>
          <c:h val="0.61771397380967363"/>
        </c:manualLayout>
      </c:layout>
      <c:lineChart>
        <c:grouping val="standard"/>
        <c:ser>
          <c:idx val="0"/>
          <c:order val="0"/>
          <c:tx>
            <c:strRef>
              <c:f>расходы!$A$2</c:f>
              <c:strCache>
                <c:ptCount val="1"/>
                <c:pt idx="0">
                  <c:v>Расходы</c:v>
                </c:pt>
              </c:strCache>
            </c:strRef>
          </c:tx>
          <c:spPr>
            <a:ln w="57150">
              <a:solidFill>
                <a:schemeClr val="accent2"/>
              </a:solidFill>
            </a:ln>
          </c:spPr>
          <c:marker>
            <c:spPr>
              <a:ln w="57150">
                <a:solidFill>
                  <a:schemeClr val="accent2"/>
                </a:solidFill>
              </a:ln>
            </c:spPr>
          </c:marker>
          <c:dLbls>
            <c:dLbl>
              <c:idx val="0"/>
              <c:layout>
                <c:manualLayout>
                  <c:x val="-0.10660381048346412"/>
                  <c:y val="-0.1380281418006698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ECD-4EF5-AD33-F49639B02B38}"/>
                </c:ext>
              </c:extLst>
            </c:dLbl>
            <c:dLbl>
              <c:idx val="1"/>
              <c:layout>
                <c:manualLayout>
                  <c:x val="-0.10433564430296489"/>
                  <c:y val="-0.1687010622008181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ECD-4EF5-AD33-F49639B02B38}"/>
                </c:ext>
              </c:extLst>
            </c:dLbl>
            <c:dLbl>
              <c:idx val="2"/>
              <c:layout>
                <c:manualLayout>
                  <c:x val="-7.7117650136974122E-2"/>
                  <c:y val="0.1533646020007438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ECD-4EF5-AD33-F49639B02B38}"/>
                </c:ext>
              </c:extLst>
            </c:dLbl>
            <c:dLbl>
              <c:idx val="3"/>
              <c:layout>
                <c:manualLayout>
                  <c:x val="-8.8458481039470224E-2"/>
                  <c:y val="0.130359911700632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ECD-4EF5-AD33-F49639B02B38}"/>
                </c:ext>
              </c:extLst>
            </c:dLbl>
            <c:dLbl>
              <c:idx val="4"/>
              <c:layout>
                <c:manualLayout>
                  <c:x val="-2.0413495624493218E-2"/>
                  <c:y val="-0.1226916816005952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ECD-4EF5-AD33-F49639B02B38}"/>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расходы!$B$1:$F$1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расходы!$B$2:$F$2</c:f>
              <c:numCache>
                <c:formatCode>#,##0.0</c:formatCode>
                <c:ptCount val="5"/>
                <c:pt idx="0">
                  <c:v>3880865.6</c:v>
                </c:pt>
                <c:pt idx="1">
                  <c:v>4049073.3</c:v>
                </c:pt>
                <c:pt idx="2">
                  <c:v>4273599.2</c:v>
                </c:pt>
                <c:pt idx="3">
                  <c:v>5333501</c:v>
                </c:pt>
                <c:pt idx="4">
                  <c:v>4917599.6000000006</c:v>
                </c:pt>
              </c:numCache>
            </c:numRef>
          </c:val>
          <c:extLst xmlns:c16r2="http://schemas.microsoft.com/office/drawing/2015/06/chart">
            <c:ext xmlns:c16="http://schemas.microsoft.com/office/drawing/2014/chart" uri="{C3380CC4-5D6E-409C-BE32-E72D297353CC}">
              <c16:uniqueId val="{00000005-CECD-4EF5-AD33-F49639B02B38}"/>
            </c:ext>
          </c:extLst>
        </c:ser>
        <c:marker val="1"/>
        <c:axId val="63795200"/>
        <c:axId val="63796736"/>
      </c:lineChart>
      <c:catAx>
        <c:axId val="63795200"/>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63796736"/>
        <c:crosses val="autoZero"/>
        <c:auto val="1"/>
        <c:lblAlgn val="ctr"/>
        <c:lblOffset val="100"/>
      </c:catAx>
      <c:valAx>
        <c:axId val="63796736"/>
        <c:scaling>
          <c:orientation val="minMax"/>
        </c:scaling>
        <c:delete val="1"/>
        <c:axPos val="l"/>
        <c:numFmt formatCode="#,##0.0" sourceLinked="1"/>
        <c:tickLblPos val="none"/>
        <c:crossAx val="63795200"/>
        <c:crosses val="autoZero"/>
        <c:crossBetween val="between"/>
      </c:valAx>
    </c:plotArea>
    <c:legend>
      <c:legendPos val="l"/>
      <c:layout>
        <c:manualLayout>
          <c:xMode val="edge"/>
          <c:yMode val="edge"/>
          <c:x val="0"/>
          <c:y val="0.43495710621525208"/>
          <c:w val="0.16516257204077528"/>
          <c:h val="0.13008518377185144"/>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3818759721142099"/>
          <c:y val="8.8184646150428078E-2"/>
          <c:w val="0.79885481474280662"/>
          <c:h val="0.82363070769914648"/>
        </c:manualLayout>
      </c:layout>
      <c:lineChart>
        <c:grouping val="standard"/>
        <c:ser>
          <c:idx val="0"/>
          <c:order val="0"/>
          <c:tx>
            <c:strRef>
              <c:f>дефицит!$A$2</c:f>
              <c:strCache>
                <c:ptCount val="1"/>
                <c:pt idx="0">
                  <c:v>Дефицит(-),      профицит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8.3775413842906363E-2"/>
                  <c:y val="0.1362853622324795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865-4D8F-A088-1D3B0C6F4230}"/>
                </c:ext>
              </c:extLst>
            </c:dLbl>
            <c:dLbl>
              <c:idx val="1"/>
              <c:layout>
                <c:manualLayout>
                  <c:x val="-6.6138484612820819E-2"/>
                  <c:y val="-0.1603357202735043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865-4D8F-A088-1D3B0C6F4230}"/>
                </c:ext>
              </c:extLst>
            </c:dLbl>
            <c:dLbl>
              <c:idx val="2"/>
              <c:layout>
                <c:manualLayout>
                  <c:x val="-6.1729252305299367E-2"/>
                  <c:y val="0.1042182181777780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865-4D8F-A088-1D3B0C6F4230}"/>
                </c:ext>
              </c:extLst>
            </c:dLbl>
            <c:dLbl>
              <c:idx val="3"/>
              <c:layout>
                <c:manualLayout>
                  <c:x val="-7.0547716920342368E-2"/>
                  <c:y val="-0.1763692923008554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865-4D8F-A088-1D3B0C6F4230}"/>
                </c:ext>
              </c:extLst>
            </c:dLbl>
            <c:dLbl>
              <c:idx val="4"/>
              <c:layout>
                <c:manualLayout>
                  <c:x val="-2.6455393845128405E-2"/>
                  <c:y val="-0.1523189342598301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865-4D8F-A088-1D3B0C6F4230}"/>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дефицит!$B$1:$F$1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дефицит!$B$2:$F$2</c:f>
              <c:numCache>
                <c:formatCode>#,##0.0</c:formatCode>
                <c:ptCount val="5"/>
                <c:pt idx="0">
                  <c:v>-70279.800000000294</c:v>
                </c:pt>
                <c:pt idx="1">
                  <c:v>46364.100000000086</c:v>
                </c:pt>
                <c:pt idx="2">
                  <c:v>-92096.9</c:v>
                </c:pt>
                <c:pt idx="3">
                  <c:v>-29251.3</c:v>
                </c:pt>
                <c:pt idx="4">
                  <c:v>139980.5</c:v>
                </c:pt>
              </c:numCache>
            </c:numRef>
          </c:val>
          <c:extLst xmlns:c16r2="http://schemas.microsoft.com/office/drawing/2015/06/chart">
            <c:ext xmlns:c16="http://schemas.microsoft.com/office/drawing/2014/chart" uri="{C3380CC4-5D6E-409C-BE32-E72D297353CC}">
              <c16:uniqueId val="{00000005-2865-4D8F-A088-1D3B0C6F4230}"/>
            </c:ext>
          </c:extLst>
        </c:ser>
        <c:marker val="1"/>
        <c:axId val="64294272"/>
        <c:axId val="64296064"/>
      </c:lineChart>
      <c:catAx>
        <c:axId val="64294272"/>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64296064"/>
        <c:crosses val="autoZero"/>
        <c:auto val="1"/>
        <c:lblAlgn val="ctr"/>
        <c:lblOffset val="100"/>
      </c:catAx>
      <c:valAx>
        <c:axId val="64296064"/>
        <c:scaling>
          <c:orientation val="minMax"/>
        </c:scaling>
        <c:delete val="1"/>
        <c:axPos val="l"/>
        <c:numFmt formatCode="#,##0.0" sourceLinked="1"/>
        <c:tickLblPos val="none"/>
        <c:crossAx val="64294272"/>
        <c:crosses val="autoZero"/>
        <c:crossBetween val="between"/>
      </c:valAx>
    </c:plotArea>
    <c:legend>
      <c:legendPos val="l"/>
      <c:layout>
        <c:manualLayout>
          <c:xMode val="edge"/>
          <c:yMode val="edge"/>
          <c:x val="1.5432313076324819E-2"/>
          <c:y val="9.1302355293856247E-2"/>
          <c:w val="0.24297568688389923"/>
          <c:h val="0.33638865120745848"/>
        </c:manualLayout>
      </c:layout>
      <c:txPr>
        <a:bodyPr/>
        <a:lstStyle/>
        <a:p>
          <a:pPr>
            <a:defRPr sz="1000" b="1">
              <a:latin typeface="Times New Roman Cyr" pitchFamily="18" charset="0"/>
              <a:cs typeface="Times New Roman Cyr" pitchFamily="18" charset="0"/>
            </a:defRPr>
          </a:pPr>
          <a:endParaRPr lang="ru-RU"/>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view3D>
      <c:rotX val="30"/>
      <c:perspective val="30"/>
    </c:view3D>
    <c:plotArea>
      <c:layout>
        <c:manualLayout>
          <c:layoutTarget val="inner"/>
          <c:xMode val="edge"/>
          <c:yMode val="edge"/>
          <c:x val="9.1157635919925137E-2"/>
          <c:y val="0.23718628964597804"/>
          <c:w val="0.51202672424162565"/>
          <c:h val="0.74456861115048689"/>
        </c:manualLayout>
      </c:layout>
      <c:pie3DChart>
        <c:varyColors val="1"/>
        <c:ser>
          <c:idx val="0"/>
          <c:order val="0"/>
          <c:dPt>
            <c:idx val="0"/>
            <c:spPr>
              <a:solidFill>
                <a:srgbClr val="FFFF00"/>
              </a:solidFill>
            </c:spPr>
            <c:extLst xmlns:c16r2="http://schemas.microsoft.com/office/drawing/2015/06/chart">
              <c:ext xmlns:c16="http://schemas.microsoft.com/office/drawing/2014/chart" uri="{C3380CC4-5D6E-409C-BE32-E72D297353CC}">
                <c16:uniqueId val="{00000000-6130-4883-A11A-4CF2983975D9}"/>
              </c:ext>
            </c:extLst>
          </c:dPt>
          <c:dPt>
            <c:idx val="1"/>
            <c:spPr>
              <a:solidFill>
                <a:srgbClr val="FF0000"/>
              </a:solidFill>
            </c:spPr>
            <c:extLst xmlns:c16r2="http://schemas.microsoft.com/office/drawing/2015/06/chart">
              <c:ext xmlns:c16="http://schemas.microsoft.com/office/drawing/2014/chart" uri="{C3380CC4-5D6E-409C-BE32-E72D297353CC}">
                <c16:uniqueId val="{00000001-6130-4883-A11A-4CF2983975D9}"/>
              </c:ext>
            </c:extLst>
          </c:dPt>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2-6130-4883-A11A-4CF2983975D9}"/>
              </c:ext>
            </c:extLst>
          </c:dPt>
          <c:dLbls>
            <c:spPr>
              <a:noFill/>
              <a:ln>
                <a:noFill/>
              </a:ln>
              <a:effectLst/>
            </c:spPr>
            <c:txPr>
              <a:bodyPr/>
              <a:lstStyle/>
              <a:p>
                <a:pPr>
                  <a:defRPr b="1">
                    <a:latin typeface="Times New Roman Cyr" pitchFamily="18" charset="0"/>
                    <a:cs typeface="Times New Roman Cyr" pitchFamily="18" charset="0"/>
                  </a:defRPr>
                </a:pPr>
                <a:endParaRPr lang="ru-RU"/>
              </a:p>
            </c:txPr>
            <c:showVal val="1"/>
            <c:showLeaderLines val="1"/>
            <c:extLst xmlns:c16r2="http://schemas.microsoft.com/office/drawing/2015/06/chart">
              <c:ext xmlns:c15="http://schemas.microsoft.com/office/drawing/2012/chart" uri="{CE6537A1-D6FC-4f65-9D91-7224C49458BB}"/>
            </c:extLst>
          </c:dLbls>
          <c:cat>
            <c:strRef>
              <c:f>'расходы всего'!$A$3:$A$5</c:f>
              <c:strCache>
                <c:ptCount val="3"/>
                <c:pt idx="0">
                  <c:v>федеральный бюджет </c:v>
                </c:pt>
                <c:pt idx="1">
                  <c:v>бюджет автономного округа </c:v>
                </c:pt>
                <c:pt idx="2">
                  <c:v>местный бюджет </c:v>
                </c:pt>
              </c:strCache>
            </c:strRef>
          </c:cat>
          <c:val>
            <c:numRef>
              <c:f>'расходы всего'!$B$3:$B$5</c:f>
              <c:numCache>
                <c:formatCode>#,##0.0</c:formatCode>
                <c:ptCount val="3"/>
                <c:pt idx="0">
                  <c:v>72570.8</c:v>
                </c:pt>
                <c:pt idx="1">
                  <c:v>2833229.5</c:v>
                </c:pt>
                <c:pt idx="2">
                  <c:v>2011799.3</c:v>
                </c:pt>
              </c:numCache>
            </c:numRef>
          </c:val>
          <c:extLst xmlns:c16r2="http://schemas.microsoft.com/office/drawing/2015/06/chart">
            <c:ext xmlns:c16="http://schemas.microsoft.com/office/drawing/2014/chart" uri="{C3380CC4-5D6E-409C-BE32-E72D297353CC}">
              <c16:uniqueId val="{00000003-6130-4883-A11A-4CF2983975D9}"/>
            </c:ext>
          </c:extLst>
        </c:ser>
      </c:pie3DChart>
    </c:plotArea>
    <c:legend>
      <c:legendPos val="r"/>
      <c:layout>
        <c:manualLayout>
          <c:xMode val="edge"/>
          <c:yMode val="edge"/>
          <c:x val="0.73047823507464971"/>
          <c:y val="0.13913061383984152"/>
          <c:w val="0.25285504728934882"/>
          <c:h val="0.75867192917262072"/>
        </c:manualLayout>
      </c:layout>
      <c:txPr>
        <a:bodyPr/>
        <a:lstStyle/>
        <a:p>
          <a:pPr>
            <a:defRPr b="1">
              <a:latin typeface="Times New Roman Cyr" pitchFamily="18" charset="0"/>
              <a:cs typeface="Times New Roman Cyr" pitchFamily="18" charset="0"/>
            </a:defRPr>
          </a:pPr>
          <a:endParaRPr lang="ru-RU"/>
        </a:p>
      </c:txP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2.0035856430133052E-2"/>
          <c:y val="0.11412130678290652"/>
          <c:w val="0.58890447357700992"/>
          <c:h val="0.68938255226543455"/>
        </c:manualLayout>
      </c:layout>
      <c:bar3DChart>
        <c:barDir val="col"/>
        <c:grouping val="clustered"/>
        <c:ser>
          <c:idx val="0"/>
          <c:order val="0"/>
          <c:tx>
            <c:strRef>
              <c:f>'Общая по доходам (2022)'!$A$9</c:f>
              <c:strCache>
                <c:ptCount val="1"/>
                <c:pt idx="0">
                  <c:v>безвозмездные поступления </c:v>
                </c:pt>
              </c:strCache>
            </c:strRef>
          </c:tx>
          <c:spPr>
            <a:solidFill>
              <a:srgbClr val="7030A0"/>
            </a:solidFill>
          </c:spPr>
          <c:dLbls>
            <c:dLbl>
              <c:idx val="0"/>
              <c:layout>
                <c:manualLayout>
                  <c:x val="-3.2660980055714077E-3"/>
                  <c:y val="-8.299731402393198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(2022)'!$B$9</c:f>
              <c:numCache>
                <c:formatCode>#,##0.0</c:formatCode>
                <c:ptCount val="1"/>
                <c:pt idx="0">
                  <c:v>3803391.3</c:v>
                </c:pt>
              </c:numCache>
            </c:numRef>
          </c:val>
          <c:extLst xmlns:c16r2="http://schemas.microsoft.com/office/drawing/2015/06/chart">
            <c:ext xmlns:c16="http://schemas.microsoft.com/office/drawing/2014/chart" uri="{C3380CC4-5D6E-409C-BE32-E72D297353CC}">
              <c16:uniqueId val="{00000001-B758-4674-B11E-4F1CED3A71FA}"/>
            </c:ext>
          </c:extLst>
        </c:ser>
        <c:ser>
          <c:idx val="1"/>
          <c:order val="1"/>
          <c:tx>
            <c:strRef>
              <c:f>'Общая по доходам (2022)'!$A$10</c:f>
              <c:strCache>
                <c:ptCount val="1"/>
                <c:pt idx="0">
                  <c:v>налоговые и неналоговые  доходы </c:v>
                </c:pt>
              </c:strCache>
            </c:strRef>
          </c:tx>
          <c:spPr>
            <a:solidFill>
              <a:srgbClr val="FF0000"/>
            </a:solidFill>
          </c:spPr>
          <c:dLbls>
            <c:dLbl>
              <c:idx val="0"/>
              <c:layout>
                <c:manualLayout>
                  <c:x val="7.5120254128142314E-2"/>
                  <c:y val="-9.337197827692350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(2022)'!$B$10</c:f>
              <c:numCache>
                <c:formatCode>#,##0.0</c:formatCode>
                <c:ptCount val="1"/>
                <c:pt idx="0">
                  <c:v>1254188.8</c:v>
                </c:pt>
              </c:numCache>
            </c:numRef>
          </c:val>
          <c:extLst xmlns:c16r2="http://schemas.microsoft.com/office/drawing/2015/06/chart">
            <c:ext xmlns:c16="http://schemas.microsoft.com/office/drawing/2014/chart" uri="{C3380CC4-5D6E-409C-BE32-E72D297353CC}">
              <c16:uniqueId val="{00000003-B758-4674-B11E-4F1CED3A71FA}"/>
            </c:ext>
          </c:extLst>
        </c:ser>
        <c:shape val="cylinder"/>
        <c:axId val="64385792"/>
        <c:axId val="64387328"/>
        <c:axId val="0"/>
      </c:bar3DChart>
      <c:catAx>
        <c:axId val="64385792"/>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4387328"/>
        <c:crosses val="autoZero"/>
        <c:auto val="1"/>
        <c:lblAlgn val="ctr"/>
        <c:lblOffset val="100"/>
      </c:catAx>
      <c:valAx>
        <c:axId val="64387328"/>
        <c:scaling>
          <c:orientation val="minMax"/>
        </c:scaling>
        <c:delete val="1"/>
        <c:axPos val="l"/>
        <c:numFmt formatCode="#,##0.0" sourceLinked="1"/>
        <c:tickLblPos val="none"/>
        <c:crossAx val="64385792"/>
        <c:crosses val="autoZero"/>
        <c:crossBetween val="between"/>
      </c:valAx>
    </c:plotArea>
    <c:legend>
      <c:legendPos val="r"/>
      <c:layout>
        <c:manualLayout>
          <c:xMode val="edge"/>
          <c:yMode val="edge"/>
          <c:x val="0.73703607865591469"/>
          <c:y val="5.1873321264957466E-2"/>
          <c:w val="0.25925840654104565"/>
          <c:h val="0.76138272218119563"/>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4716389602485428E-2"/>
          <c:y val="8.8184646150428078E-2"/>
          <c:w val="0.79055376697274971"/>
          <c:h val="0.59270434598175747"/>
        </c:manualLayout>
      </c:layout>
      <c:lineChart>
        <c:grouping val="standard"/>
        <c:ser>
          <c:idx val="0"/>
          <c:order val="0"/>
          <c:tx>
            <c:strRef>
              <c:f>'Общая по доходам (2022)'!$A$2</c:f>
              <c:strCache>
                <c:ptCount val="1"/>
                <c:pt idx="0">
                  <c:v>Доходы</c:v>
                </c:pt>
              </c:strCache>
            </c:strRef>
          </c:tx>
          <c:spPr>
            <a:ln w="57150">
              <a:solidFill>
                <a:srgbClr val="FFC000"/>
              </a:solidFill>
            </a:ln>
          </c:spPr>
          <c:marker>
            <c:spPr>
              <a:ln w="57150">
                <a:solidFill>
                  <a:srgbClr val="FFC000"/>
                </a:solidFill>
              </a:ln>
            </c:spPr>
          </c:marker>
          <c:dLbls>
            <c:dLbl>
              <c:idx val="0"/>
              <c:layout>
                <c:manualLayout>
                  <c:x val="-8.6267588625418445E-2"/>
                  <c:y val="-0.1362853622324795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8C1-4297-AF8A-C93658A3B792}"/>
                </c:ext>
              </c:extLst>
            </c:dLbl>
            <c:dLbl>
              <c:idx val="1"/>
              <c:layout>
                <c:manualLayout>
                  <c:x val="-7.0931128425344048E-2"/>
                  <c:y val="-0.1523189342598300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8C1-4297-AF8A-C93658A3B792}"/>
                </c:ext>
              </c:extLst>
            </c:dLbl>
            <c:dLbl>
              <c:idx val="2"/>
              <c:layout>
                <c:manualLayout>
                  <c:x val="-6.5179955850316162E-2"/>
                  <c:y val="-0.1443021482461544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8C1-4297-AF8A-C93658A3B792}"/>
                </c:ext>
              </c:extLst>
            </c:dLbl>
            <c:dLbl>
              <c:idx val="3"/>
              <c:layout>
                <c:manualLayout>
                  <c:x val="-7.0931128425344048E-2"/>
                  <c:y val="0.1843860783145307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8C1-4297-AF8A-C93658A3B792}"/>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4-18C1-4297-AF8A-C93658A3B792}"/>
            </c:ext>
          </c:extLst>
        </c:ser>
        <c:marker val="1"/>
        <c:axId val="66564864"/>
        <c:axId val="66566400"/>
      </c:lineChart>
      <c:catAx>
        <c:axId val="66564864"/>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66566400"/>
        <c:crosses val="autoZero"/>
        <c:auto val="1"/>
        <c:lblAlgn val="ctr"/>
        <c:lblOffset val="100"/>
      </c:catAx>
      <c:valAx>
        <c:axId val="66566400"/>
        <c:scaling>
          <c:orientation val="minMax"/>
        </c:scaling>
        <c:delete val="1"/>
        <c:axPos val="l"/>
        <c:numFmt formatCode="#,##0.0" sourceLinked="1"/>
        <c:tickLblPos val="none"/>
        <c:crossAx val="66564864"/>
        <c:crosses val="autoZero"/>
        <c:crossBetween val="between"/>
      </c:valAx>
    </c:plotArea>
    <c:legend>
      <c:legendPos val="r"/>
      <c:layout>
        <c:manualLayout>
          <c:xMode val="edge"/>
          <c:yMode val="edge"/>
          <c:x val="0.86820229515561076"/>
          <c:y val="0.36786632293381677"/>
          <c:w val="0.12412947474435219"/>
          <c:h val="0.13599814667057233"/>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view3D>
      <c:depthPercent val="150"/>
      <c:rAngAx val="1"/>
    </c:view3D>
    <c:floor>
      <c:spPr>
        <a:solidFill>
          <a:schemeClr val="bg1">
            <a:lumMod val="95000"/>
          </a:schemeClr>
        </a:solidFill>
      </c:spPr>
    </c:floor>
    <c:plotArea>
      <c:layout>
        <c:manualLayout>
          <c:layoutTarget val="inner"/>
          <c:xMode val="edge"/>
          <c:yMode val="edge"/>
          <c:x val="4.4347964759871829E-2"/>
          <c:y val="0"/>
          <c:w val="0.79975266351735752"/>
          <c:h val="0.79682511121952826"/>
        </c:manualLayout>
      </c:layout>
      <c:bar3DChart>
        <c:barDir val="col"/>
        <c:grouping val="clustered"/>
        <c:ser>
          <c:idx val="0"/>
          <c:order val="0"/>
          <c:tx>
            <c:strRef>
              <c:f>'Общая по доходам (2022)'!$A$41</c:f>
              <c:strCache>
                <c:ptCount val="1"/>
                <c:pt idx="0">
                  <c:v>безвозмездные поступления</c:v>
                </c:pt>
              </c:strCache>
            </c:strRef>
          </c:tx>
          <c:spPr>
            <a:solidFill>
              <a:srgbClr val="FFC000"/>
            </a:solidFill>
          </c:spPr>
          <c:dLbls>
            <c:dLbl>
              <c:idx val="0"/>
              <c:layout>
                <c:manualLayout>
                  <c:x val="0"/>
                  <c:y val="0.2492174782512093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BAC-41E8-85F5-762E3C334994}"/>
                </c:ext>
              </c:extLst>
            </c:dLbl>
            <c:dLbl>
              <c:idx val="1"/>
              <c:layout>
                <c:manualLayout>
                  <c:x val="1.7550415295339004E-3"/>
                  <c:y val="0.2377151331011536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BAC-41E8-85F5-762E3C334994}"/>
                </c:ext>
              </c:extLst>
            </c:dLbl>
            <c:dLbl>
              <c:idx val="2"/>
              <c:layout>
                <c:manualLayout>
                  <c:x val="5.2651245886016834E-3"/>
                  <c:y val="0.2798903986513575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BAC-41E8-85F5-762E3C334994}"/>
                </c:ext>
              </c:extLst>
            </c:dLbl>
            <c:dLbl>
              <c:idx val="3"/>
              <c:layout>
                <c:manualLayout>
                  <c:x val="7.0201661181355833E-3"/>
                  <c:y val="0.2492174782512093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BAC-41E8-85F5-762E3C334994}"/>
                </c:ext>
              </c:extLst>
            </c:dLbl>
            <c:dLbl>
              <c:idx val="4"/>
              <c:layout>
                <c:manualLayout>
                  <c:x val="8.7752076476694963E-3"/>
                  <c:y val="0.2492174782512093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(2022)'!$B$41:$F$41</c:f>
              <c:numCache>
                <c:formatCode>#,##0.0</c:formatCode>
                <c:ptCount val="5"/>
                <c:pt idx="0">
                  <c:v>2779623.1</c:v>
                </c:pt>
                <c:pt idx="1">
                  <c:v>2956874</c:v>
                </c:pt>
                <c:pt idx="2">
                  <c:v>3090028.2</c:v>
                </c:pt>
                <c:pt idx="3">
                  <c:v>4110371.6</c:v>
                </c:pt>
                <c:pt idx="4">
                  <c:v>3803391.3</c:v>
                </c:pt>
              </c:numCache>
            </c:numRef>
          </c:val>
          <c:extLst xmlns:c16r2="http://schemas.microsoft.com/office/drawing/2015/06/chart">
            <c:ext xmlns:c16="http://schemas.microsoft.com/office/drawing/2014/chart" uri="{C3380CC4-5D6E-409C-BE32-E72D297353CC}">
              <c16:uniqueId val="{00000005-3BAC-41E8-85F5-762E3C334994}"/>
            </c:ext>
          </c:extLst>
        </c:ser>
        <c:ser>
          <c:idx val="1"/>
          <c:order val="1"/>
          <c:tx>
            <c:strRef>
              <c:f>'Общая по доходам (2022)'!$A$42</c:f>
              <c:strCache>
                <c:ptCount val="1"/>
                <c:pt idx="0">
                  <c:v>налоговые доходы</c:v>
                </c:pt>
              </c:strCache>
            </c:strRef>
          </c:tx>
          <c:spPr>
            <a:solidFill>
              <a:schemeClr val="accent6">
                <a:lumMod val="75000"/>
              </a:schemeClr>
            </a:solidFill>
          </c:spPr>
          <c:dLbls>
            <c:dLbl>
              <c:idx val="0"/>
              <c:layout>
                <c:manualLayout>
                  <c:x val="1.2164750957854404E-2"/>
                  <c:y val="7.839506172839511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BAC-41E8-85F5-762E3C334994}"/>
                </c:ext>
              </c:extLst>
            </c:dLbl>
            <c:dLbl>
              <c:idx val="1"/>
              <c:layout>
                <c:manualLayout>
                  <c:x val="6.9512862616311431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BAC-41E8-85F5-762E3C334994}"/>
                </c:ext>
              </c:extLst>
            </c:dLbl>
            <c:dLbl>
              <c:idx val="2"/>
              <c:layout>
                <c:manualLayout>
                  <c:x val="1.3902572523262238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BAC-41E8-85F5-762E3C334994}"/>
                </c:ext>
              </c:extLst>
            </c:dLbl>
            <c:dLbl>
              <c:idx val="3"/>
              <c:layout>
                <c:manualLayout>
                  <c:x val="5.2134646962232675E-3"/>
                  <c:y val="-1.95987654320987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BAC-41E8-85F5-762E3C334994}"/>
                </c:ext>
              </c:extLst>
            </c:dLbl>
            <c:dLbl>
              <c:idx val="4"/>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(2022)'!$B$42:$F$42</c:f>
              <c:numCache>
                <c:formatCode>#,##0.0</c:formatCode>
                <c:ptCount val="5"/>
                <c:pt idx="0">
                  <c:v>868332.1</c:v>
                </c:pt>
                <c:pt idx="1">
                  <c:v>968490.2</c:v>
                </c:pt>
                <c:pt idx="2">
                  <c:v>934814.8</c:v>
                </c:pt>
                <c:pt idx="3">
                  <c:v>1002663.7</c:v>
                </c:pt>
                <c:pt idx="4">
                  <c:v>1057076.5</c:v>
                </c:pt>
              </c:numCache>
            </c:numRef>
          </c:val>
          <c:extLst xmlns:c16r2="http://schemas.microsoft.com/office/drawing/2015/06/chart">
            <c:ext xmlns:c16="http://schemas.microsoft.com/office/drawing/2014/chart" uri="{C3380CC4-5D6E-409C-BE32-E72D297353CC}">
              <c16:uniqueId val="{0000000B-3BAC-41E8-85F5-762E3C334994}"/>
            </c:ext>
          </c:extLst>
        </c:ser>
        <c:ser>
          <c:idx val="2"/>
          <c:order val="2"/>
          <c:tx>
            <c:strRef>
              <c:f>'Общая по доходам (2022)'!$A$43</c:f>
              <c:strCache>
                <c:ptCount val="1"/>
                <c:pt idx="0">
                  <c:v>неналоговые доходы</c:v>
                </c:pt>
              </c:strCache>
            </c:strRef>
          </c:tx>
          <c:dLbls>
            <c:dLbl>
              <c:idx val="0"/>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3BAC-41E8-85F5-762E3C334994}"/>
                </c:ext>
              </c:extLst>
            </c:dLbl>
            <c:dLbl>
              <c:idx val="1"/>
              <c:layout>
                <c:manualLayout>
                  <c:x val="1.5640394088669969E-2"/>
                  <c:y val="-3.135802469135799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3BAC-41E8-85F5-762E3C334994}"/>
                </c:ext>
              </c:extLst>
            </c:dLbl>
            <c:dLbl>
              <c:idx val="2"/>
              <c:layout>
                <c:manualLayout>
                  <c:x val="1.0426929392446641E-2"/>
                  <c:y val="-3.527777777777794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BAC-41E8-85F5-762E3C334994}"/>
                </c:ext>
              </c:extLst>
            </c:dLbl>
            <c:dLbl>
              <c:idx val="3"/>
              <c:layout>
                <c:manualLayout>
                  <c:x val="1.7378215654077718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3BAC-41E8-85F5-762E3C334994}"/>
                </c:ext>
              </c:extLst>
            </c:dLbl>
            <c:dLbl>
              <c:idx val="4"/>
              <c:layout>
                <c:manualLayout>
                  <c:x val="2.4329501915708773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(2022)'!$B$43:$F$43</c:f>
              <c:numCache>
                <c:formatCode>#,##0.0</c:formatCode>
                <c:ptCount val="5"/>
                <c:pt idx="0">
                  <c:v>162630.6</c:v>
                </c:pt>
                <c:pt idx="1">
                  <c:v>170073.2</c:v>
                </c:pt>
                <c:pt idx="2">
                  <c:v>156659.29999999999</c:v>
                </c:pt>
                <c:pt idx="3">
                  <c:v>191214.4</c:v>
                </c:pt>
                <c:pt idx="4">
                  <c:v>197112.3</c:v>
                </c:pt>
              </c:numCache>
            </c:numRef>
          </c:val>
          <c:extLst xmlns:c16r2="http://schemas.microsoft.com/office/drawing/2015/06/chart">
            <c:ext xmlns:c16="http://schemas.microsoft.com/office/drawing/2014/chart" uri="{C3380CC4-5D6E-409C-BE32-E72D297353CC}">
              <c16:uniqueId val="{00000011-3BAC-41E8-85F5-762E3C334994}"/>
            </c:ext>
          </c:extLst>
        </c:ser>
        <c:gapWidth val="34"/>
        <c:gapDepth val="0"/>
        <c:shape val="cylinder"/>
        <c:axId val="66736128"/>
        <c:axId val="66737664"/>
        <c:axId val="0"/>
      </c:bar3DChart>
      <c:catAx>
        <c:axId val="66736128"/>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66737664"/>
        <c:crosses val="autoZero"/>
        <c:auto val="1"/>
        <c:lblAlgn val="ctr"/>
        <c:lblOffset val="100"/>
      </c:catAx>
      <c:valAx>
        <c:axId val="66737664"/>
        <c:scaling>
          <c:orientation val="minMax"/>
        </c:scaling>
        <c:delete val="1"/>
        <c:axPos val="l"/>
        <c:numFmt formatCode="#,##0.0" sourceLinked="1"/>
        <c:tickLblPos val="none"/>
        <c:crossAx val="66736128"/>
        <c:crosses val="autoZero"/>
        <c:crossBetween val="between"/>
      </c:valAx>
    </c:plotArea>
    <c:legend>
      <c:legendPos val="r"/>
      <c:layout>
        <c:manualLayout>
          <c:xMode val="edge"/>
          <c:yMode val="edge"/>
          <c:x val="0.85049672159612377"/>
          <c:y val="0.17528185274099994"/>
          <c:w val="0.14798383082951341"/>
          <c:h val="0.58553427638474942"/>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4.6139354722793867E-2"/>
          <c:w val="0.77332453032494575"/>
          <c:h val="0.80189471904204523"/>
        </c:manualLayout>
      </c:layout>
      <c:bar3DChart>
        <c:barDir val="col"/>
        <c:grouping val="stacked"/>
        <c:ser>
          <c:idx val="1"/>
          <c:order val="0"/>
          <c:tx>
            <c:strRef>
              <c:f>'Налоговые доходы'!$A$3</c:f>
              <c:strCache>
                <c:ptCount val="1"/>
                <c:pt idx="0">
                  <c:v>Налог на доходы физических лиц </c:v>
                </c:pt>
              </c:strCache>
            </c:strRef>
          </c:tx>
          <c:spPr>
            <a:solidFill>
              <a:srgbClr val="FFFF00"/>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доходы'!$B$3:$E$3</c:f>
              <c:numCache>
                <c:formatCode>#,##0.0</c:formatCode>
                <c:ptCount val="4"/>
                <c:pt idx="0">
                  <c:v>650080.4</c:v>
                </c:pt>
                <c:pt idx="1">
                  <c:v>724024.9</c:v>
                </c:pt>
                <c:pt idx="2">
                  <c:v>764558.5</c:v>
                </c:pt>
                <c:pt idx="3">
                  <c:v>816003.5</c:v>
                </c:pt>
              </c:numCache>
            </c:numRef>
          </c:val>
          <c:extLst xmlns:c16r2="http://schemas.microsoft.com/office/drawing/2015/06/chart">
            <c:ext xmlns:c16="http://schemas.microsoft.com/office/drawing/2014/chart" uri="{C3380CC4-5D6E-409C-BE32-E72D297353CC}">
              <c16:uniqueId val="{00000000-3879-48A7-ADC0-4C0A6D698AFB}"/>
            </c:ext>
          </c:extLst>
        </c:ser>
        <c:ser>
          <c:idx val="2"/>
          <c:order val="1"/>
          <c:tx>
            <c:strRef>
              <c:f>'Налоговые доходы'!$A$4</c:f>
              <c:strCache>
                <c:ptCount val="1"/>
                <c:pt idx="0">
                  <c:v>Акцизы на нефтепродукты</c:v>
                </c:pt>
              </c:strCache>
            </c:strRef>
          </c:tx>
          <c:spPr>
            <a:solidFill>
              <a:schemeClr val="accent3">
                <a:lumMod val="50000"/>
              </a:schemeClr>
            </a:solidFill>
          </c:spPr>
          <c:dLbls>
            <c:dLbl>
              <c:idx val="0"/>
              <c:layout>
                <c:manualLayout>
                  <c:x val="-6.0540522183622075E-2"/>
                  <c:y val="4.864797631181077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879-48A7-ADC0-4C0A6D698AFB}"/>
                </c:ext>
              </c:extLst>
            </c:dLbl>
            <c:dLbl>
              <c:idx val="1"/>
              <c:layout>
                <c:manualLayout>
                  <c:x val="-6.5627649217781081E-2"/>
                  <c:y val="6.46676335479635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879-48A7-ADC0-4C0A6D698AFB}"/>
                </c:ext>
              </c:extLst>
            </c:dLbl>
            <c:dLbl>
              <c:idx val="2"/>
              <c:layout>
                <c:manualLayout>
                  <c:x val="-7.3436419673030523E-2"/>
                  <c:y val="4.123590835887578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879-48A7-ADC0-4C0A6D698AFB}"/>
                </c:ext>
              </c:extLst>
            </c:dLbl>
            <c:dLbl>
              <c:idx val="3"/>
              <c:layout>
                <c:manualLayout>
                  <c:x val="-6.2826763063604699E-2"/>
                  <c:y val="5.299441366418230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доходы'!$B$4:$E$4</c:f>
              <c:numCache>
                <c:formatCode>#,##0.0</c:formatCode>
                <c:ptCount val="4"/>
                <c:pt idx="0">
                  <c:v>14022.2</c:v>
                </c:pt>
                <c:pt idx="1">
                  <c:v>16838.400000000001</c:v>
                </c:pt>
                <c:pt idx="2">
                  <c:v>17157.900000000001</c:v>
                </c:pt>
                <c:pt idx="3">
                  <c:v>17286</c:v>
                </c:pt>
              </c:numCache>
            </c:numRef>
          </c:val>
          <c:extLst xmlns:c16r2="http://schemas.microsoft.com/office/drawing/2015/06/chart">
            <c:ext xmlns:c16="http://schemas.microsoft.com/office/drawing/2014/chart" uri="{C3380CC4-5D6E-409C-BE32-E72D297353CC}">
              <c16:uniqueId val="{00000005-3879-48A7-ADC0-4C0A6D698AFB}"/>
            </c:ext>
          </c:extLst>
        </c:ser>
        <c:ser>
          <c:idx val="3"/>
          <c:order val="2"/>
          <c:tx>
            <c:strRef>
              <c:f>'Налоговые доходы'!$A$5</c:f>
              <c:strCache>
                <c:ptCount val="1"/>
                <c:pt idx="0">
                  <c:v>Налоги на совокупный доход </c:v>
                </c:pt>
              </c:strCache>
            </c:strRef>
          </c:tx>
          <c:spPr>
            <a:solidFill>
              <a:schemeClr val="accent4">
                <a:lumMod val="40000"/>
                <a:lumOff val="60000"/>
              </a:schemeClr>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доходы'!$B$5:$E$5</c:f>
              <c:numCache>
                <c:formatCode>#,##0.0</c:formatCode>
                <c:ptCount val="4"/>
                <c:pt idx="0">
                  <c:v>145102</c:v>
                </c:pt>
                <c:pt idx="1">
                  <c:v>165110.9</c:v>
                </c:pt>
                <c:pt idx="2">
                  <c:v>167756.1</c:v>
                </c:pt>
                <c:pt idx="3">
                  <c:v>164575.70000000001</c:v>
                </c:pt>
              </c:numCache>
            </c:numRef>
          </c:val>
          <c:extLst xmlns:c16r2="http://schemas.microsoft.com/office/drawing/2015/06/chart">
            <c:ext xmlns:c16="http://schemas.microsoft.com/office/drawing/2014/chart" uri="{C3380CC4-5D6E-409C-BE32-E72D297353CC}">
              <c16:uniqueId val="{00000006-3879-48A7-ADC0-4C0A6D698AFB}"/>
            </c:ext>
          </c:extLst>
        </c:ser>
        <c:ser>
          <c:idx val="4"/>
          <c:order val="3"/>
          <c:tx>
            <c:strRef>
              <c:f>'Налоговые доходы'!$A$6</c:f>
              <c:strCache>
                <c:ptCount val="1"/>
                <c:pt idx="0">
                  <c:v>Налоги на имущество </c:v>
                </c:pt>
              </c:strCache>
            </c:strRef>
          </c:tx>
          <c:spPr>
            <a:solidFill>
              <a:srgbClr val="FF0000"/>
            </a:solidFill>
          </c:spPr>
          <c:dLbls>
            <c:dLbl>
              <c:idx val="0"/>
              <c:layout>
                <c:manualLayout>
                  <c:x val="-6.0540522183622075E-2"/>
                  <c:y val="-7.4974459359588103E-2"/>
                </c:manualLayout>
              </c:layout>
              <c:tx>
                <c:rich>
                  <a:bodyPr/>
                  <a:lstStyle/>
                  <a:p>
                    <a:r>
                      <a:rPr lang="en-US" b="1" u="sng" dirty="0"/>
                      <a:t>52 357,2</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B00-4F00-89D7-1ADDA4CF5C53}"/>
                </c:ext>
              </c:extLst>
            </c:dLbl>
            <c:dLbl>
              <c:idx val="1"/>
              <c:layout>
                <c:manualLayout>
                  <c:x val="-6.1634137939864754E-2"/>
                  <c:y val="-6.372822200917173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00-4F00-89D7-1ADDA4CF5C53}"/>
                </c:ext>
              </c:extLst>
            </c:dLbl>
            <c:dLbl>
              <c:idx val="2"/>
              <c:layout>
                <c:manualLayout>
                  <c:x val="-5.9902194338441045E-2"/>
                  <c:y val="-5.751172575027896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B00-4F00-89D7-1ADDA4CF5C53}"/>
                </c:ext>
              </c:extLst>
            </c:dLbl>
            <c:dLbl>
              <c:idx val="3"/>
              <c:layout>
                <c:manualLayout>
                  <c:x val="-6.1233354212628384E-2"/>
                  <c:y val="-7.284818595035332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00-4F00-89D7-1ADDA4CF5C53}"/>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доходы'!$B$6:$E$6</c:f>
              <c:numCache>
                <c:formatCode>#,##0.0</c:formatCode>
                <c:ptCount val="4"/>
                <c:pt idx="0">
                  <c:v>52357.2</c:v>
                </c:pt>
                <c:pt idx="1">
                  <c:v>55057</c:v>
                </c:pt>
                <c:pt idx="2">
                  <c:v>46281.2</c:v>
                </c:pt>
                <c:pt idx="3">
                  <c:v>52239.5</c:v>
                </c:pt>
              </c:numCache>
            </c:numRef>
          </c:val>
          <c:extLst xmlns:c16r2="http://schemas.microsoft.com/office/drawing/2015/06/chart">
            <c:ext xmlns:c16="http://schemas.microsoft.com/office/drawing/2014/chart" uri="{C3380CC4-5D6E-409C-BE32-E72D297353CC}">
              <c16:uniqueId val="{00000007-3879-48A7-ADC0-4C0A6D698AFB}"/>
            </c:ext>
          </c:extLst>
        </c:ser>
        <c:ser>
          <c:idx val="5"/>
          <c:order val="4"/>
          <c:tx>
            <c:strRef>
              <c:f>'Налоговые доходы'!$A$7</c:f>
              <c:strCache>
                <c:ptCount val="1"/>
                <c:pt idx="0">
                  <c:v>Государственная пошлина</c:v>
                </c:pt>
              </c:strCache>
            </c:strRef>
          </c:tx>
          <c:spPr>
            <a:solidFill>
              <a:schemeClr val="accent6">
                <a:lumMod val="40000"/>
                <a:lumOff val="60000"/>
              </a:schemeClr>
            </a:solidFill>
          </c:spPr>
          <c:dLbls>
            <c:dLbl>
              <c:idx val="0"/>
              <c:layout>
                <c:manualLayout>
                  <c:x val="2.6227292740368002E-2"/>
                  <c:y val="-8.99692546011834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879-48A7-ADC0-4C0A6D698AFB}"/>
                </c:ext>
              </c:extLst>
            </c:dLbl>
            <c:dLbl>
              <c:idx val="1"/>
              <c:layout>
                <c:manualLayout>
                  <c:x val="1.4425011007202389E-2"/>
                  <c:y val="-0.1087128493097634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879-48A7-ADC0-4C0A6D698AFB}"/>
                </c:ext>
              </c:extLst>
            </c:dLbl>
            <c:dLbl>
              <c:idx val="2"/>
              <c:layout>
                <c:manualLayout>
                  <c:x val="2.5014904797961382E-2"/>
                  <c:y val="-0.1092251827091677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879-48A7-ADC0-4C0A6D698AFB}"/>
                </c:ext>
              </c:extLst>
            </c:dLbl>
            <c:dLbl>
              <c:idx val="3"/>
              <c:layout>
                <c:manualLayout>
                  <c:x val="-5.6413926573640801E-3"/>
                  <c:y val="-0.1015569526091303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доходы'!$B$7:$E$7</c:f>
              <c:numCache>
                <c:formatCode>#,##0.0</c:formatCode>
                <c:ptCount val="4"/>
                <c:pt idx="0">
                  <c:v>6770.3</c:v>
                </c:pt>
                <c:pt idx="1">
                  <c:v>7459</c:v>
                </c:pt>
                <c:pt idx="2">
                  <c:v>6910.1</c:v>
                </c:pt>
                <c:pt idx="3">
                  <c:v>6971.8</c:v>
                </c:pt>
              </c:numCache>
            </c:numRef>
          </c:val>
          <c:extLst xmlns:c16r2="http://schemas.microsoft.com/office/drawing/2015/06/chart">
            <c:ext xmlns:c16="http://schemas.microsoft.com/office/drawing/2014/chart" uri="{C3380CC4-5D6E-409C-BE32-E72D297353CC}">
              <c16:uniqueId val="{0000000C-3879-48A7-ADC0-4C0A6D698AFB}"/>
            </c:ext>
          </c:extLst>
        </c:ser>
        <c:shape val="cylinder"/>
        <c:axId val="67152896"/>
        <c:axId val="67048192"/>
        <c:axId val="0"/>
      </c:bar3DChart>
      <c:catAx>
        <c:axId val="67152896"/>
        <c:scaling>
          <c:orientation val="minMax"/>
        </c:scaling>
        <c:axPos val="b"/>
        <c:numFmt formatCode="General" sourceLinked="0"/>
        <c:tickLblPos val="nextTo"/>
        <c:txPr>
          <a:bodyPr/>
          <a:lstStyle/>
          <a:p>
            <a:pPr>
              <a:defRPr sz="1100" b="1"/>
            </a:pPr>
            <a:endParaRPr lang="ru-RU"/>
          </a:p>
        </c:txPr>
        <c:crossAx val="67048192"/>
        <c:crosses val="autoZero"/>
        <c:auto val="1"/>
        <c:lblAlgn val="ctr"/>
        <c:lblOffset val="100"/>
      </c:catAx>
      <c:valAx>
        <c:axId val="67048192"/>
        <c:scaling>
          <c:orientation val="minMax"/>
        </c:scaling>
        <c:delete val="1"/>
        <c:axPos val="l"/>
        <c:numFmt formatCode="#,##0.0" sourceLinked="1"/>
        <c:tickLblPos val="none"/>
        <c:crossAx val="67152896"/>
        <c:crosses val="autoZero"/>
        <c:crossBetween val="between"/>
      </c:valAx>
    </c:plotArea>
    <c:legend>
      <c:legendPos val="r"/>
      <c:layout>
        <c:manualLayout>
          <c:xMode val="edge"/>
          <c:yMode val="edge"/>
          <c:x val="0.79966496778135521"/>
          <c:y val="2.4764646355222148E-2"/>
          <c:w val="0.19151656760359917"/>
          <c:h val="0.80785782605364265"/>
        </c:manualLayout>
      </c:layout>
      <c:txPr>
        <a:bodyPr/>
        <a:lstStyle/>
        <a:p>
          <a:pPr>
            <a:defRPr sz="1200">
              <a:latin typeface="Oswald"/>
            </a:defRPr>
          </a:pPr>
          <a:endParaRPr lang="ru-RU"/>
        </a:p>
      </c:txPr>
    </c:legend>
    <c:plotVisOnly val="1"/>
    <c:dispBlanksAs val="gap"/>
  </c:chart>
  <c:txPr>
    <a:bodyPr/>
    <a:lstStyle/>
    <a:p>
      <a:pPr>
        <a:defRPr sz="1200">
          <a:latin typeface="Times New Roman Cyr" pitchFamily="18" charset="0"/>
          <a:cs typeface="Times New Roman Cyr" pitchFamily="18" charset="0"/>
        </a:defRPr>
      </a:pPr>
      <a:endParaRPr lang="ru-RU"/>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ndard"/>
        <c:ser>
          <c:idx val="0"/>
          <c:order val="0"/>
          <c:tx>
            <c:strRef>
              <c:f>'Налоговые доходы'!$A$2</c:f>
              <c:strCache>
                <c:ptCount val="1"/>
                <c:pt idx="0">
                  <c:v>Налоговые 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5.8235143684244588E-2"/>
                  <c:y val="-0.1867439565538474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ABA-4E54-BA38-BC28B4D5B429}"/>
                </c:ext>
              </c:extLst>
            </c:dLbl>
            <c:dLbl>
              <c:idx val="1"/>
              <c:layout>
                <c:manualLayout>
                  <c:x val="-5.4907421188002341E-2"/>
                  <c:y val="-0.1659946280478643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ABA-4E54-BA38-BC28B4D5B429}"/>
                </c:ext>
              </c:extLst>
            </c:dLbl>
            <c:dLbl>
              <c:idx val="2"/>
              <c:layout>
                <c:manualLayout>
                  <c:x val="-5.3243559939880877E-2"/>
                  <c:y val="-0.2178679493128220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ABA-4E54-BA38-BC28B4D5B429}"/>
                </c:ext>
              </c:extLst>
            </c:dLbl>
            <c:dLbl>
              <c:idx val="3"/>
              <c:layout>
                <c:manualLayout>
                  <c:x val="-3.9932669954910668E-2"/>
                  <c:y val="-0.1452452995418817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ABA-4E54-BA38-BC28B4D5B429}"/>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доходы'!$B$2:$E$2</c:f>
              <c:numCache>
                <c:formatCode>#,##0.0</c:formatCode>
                <c:ptCount val="4"/>
                <c:pt idx="0">
                  <c:v>868332.1</c:v>
                </c:pt>
                <c:pt idx="1">
                  <c:v>968490.20000000007</c:v>
                </c:pt>
                <c:pt idx="2">
                  <c:v>1002663.7999999974</c:v>
                </c:pt>
                <c:pt idx="3">
                  <c:v>1057076.5</c:v>
                </c:pt>
              </c:numCache>
            </c:numRef>
          </c:val>
          <c:extLst xmlns:c16r2="http://schemas.microsoft.com/office/drawing/2015/06/chart">
            <c:ext xmlns:c16="http://schemas.microsoft.com/office/drawing/2014/chart" uri="{C3380CC4-5D6E-409C-BE32-E72D297353CC}">
              <c16:uniqueId val="{00000004-FABA-4E54-BA38-BC28B4D5B429}"/>
            </c:ext>
          </c:extLst>
        </c:ser>
        <c:marker val="1"/>
        <c:axId val="67326336"/>
        <c:axId val="67327872"/>
      </c:lineChart>
      <c:catAx>
        <c:axId val="67326336"/>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7327872"/>
        <c:crosses val="autoZero"/>
        <c:auto val="1"/>
        <c:lblAlgn val="ctr"/>
        <c:lblOffset val="100"/>
      </c:catAx>
      <c:valAx>
        <c:axId val="67327872"/>
        <c:scaling>
          <c:orientation val="minMax"/>
        </c:scaling>
        <c:delete val="1"/>
        <c:axPos val="l"/>
        <c:numFmt formatCode="#,##0.0" sourceLinked="1"/>
        <c:tickLblPos val="none"/>
        <c:crossAx val="67326336"/>
        <c:crosses val="autoZero"/>
        <c:crossBetween val="between"/>
      </c:valAx>
    </c:plotArea>
    <c:legend>
      <c:legendPos val="r"/>
      <c:layout/>
      <c:txPr>
        <a:bodyPr/>
        <a:lstStyle/>
        <a:p>
          <a:pPr>
            <a:defRPr sz="1200" b="0">
              <a:latin typeface="Times New Roman Cyr" pitchFamily="18" charset="0"/>
              <a:cs typeface="Times New Roman Cyr" pitchFamily="18" charset="0"/>
            </a:defRPr>
          </a:pPr>
          <a:endParaRPr lang="ru-RU"/>
        </a:p>
      </c:txPr>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1678381579241412E-2"/>
          <c:y val="5.0925925925925923E-2"/>
          <c:w val="0.67348415817738971"/>
          <c:h val="0.37064814814814817"/>
        </c:manualLayout>
      </c:layout>
      <c:lineChart>
        <c:grouping val="standard"/>
        <c:ser>
          <c:idx val="0"/>
          <c:order val="0"/>
          <c:tx>
            <c:strRef>
              <c:f>'Неналоговые доходы'!$A$2</c:f>
              <c:strCache>
                <c:ptCount val="1"/>
                <c:pt idx="0">
                  <c:v>Неналоговые доходы</c:v>
                </c:pt>
              </c:strCache>
            </c:strRef>
          </c:tx>
          <c:spPr>
            <a:ln w="57150">
              <a:solidFill>
                <a:schemeClr val="accent3">
                  <a:lumMod val="50000"/>
                </a:schemeClr>
              </a:solidFill>
            </a:ln>
          </c:spPr>
          <c:marker>
            <c:spPr>
              <a:solidFill>
                <a:schemeClr val="accent3">
                  <a:lumMod val="40000"/>
                  <a:lumOff val="60000"/>
                </a:schemeClr>
              </a:solidFill>
              <a:ln w="57150">
                <a:solidFill>
                  <a:schemeClr val="accent3">
                    <a:lumMod val="50000"/>
                  </a:schemeClr>
                </a:solidFill>
              </a:ln>
            </c:spPr>
          </c:marker>
          <c:dLbls>
            <c:dLbl>
              <c:idx val="0"/>
              <c:layout>
                <c:manualLayout>
                  <c:x val="-6.9849224673606131E-2"/>
                  <c:y val="-0.12995632064273571"/>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BAB-4E6D-AF4C-55DE4CAE7B65}"/>
                </c:ext>
              </c:extLst>
            </c:dLbl>
            <c:dLbl>
              <c:idx val="1"/>
              <c:layout>
                <c:manualLayout>
                  <c:x val="-5.0640687888364462E-2"/>
                  <c:y val="-0.12067372631111205"/>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BAB-4E6D-AF4C-55DE4CAE7B65}"/>
                </c:ext>
              </c:extLst>
            </c:dLbl>
            <c:dLbl>
              <c:idx val="2"/>
              <c:layout>
                <c:manualLayout>
                  <c:x val="-6.9849224673606131E-2"/>
                  <c:y val="-0.13923891497435958"/>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BAB-4E6D-AF4C-55DE4CAE7B65}"/>
                </c:ext>
              </c:extLst>
            </c:dLbl>
            <c:dLbl>
              <c:idx val="3"/>
              <c:layout>
                <c:manualLayout>
                  <c:x val="-1.0477383701040918E-2"/>
                  <c:y val="-9.2825943316240236E-2"/>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BAB-4E6D-AF4C-55DE4CAE7B6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66D-487F-B48B-060555656209}"/>
            </c:ext>
          </c:extLst>
        </c:ser>
        <c:marker val="1"/>
        <c:axId val="68742144"/>
        <c:axId val="68752128"/>
      </c:lineChart>
      <c:catAx>
        <c:axId val="68742144"/>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8752128"/>
        <c:crosses val="autoZero"/>
        <c:auto val="1"/>
        <c:lblAlgn val="ctr"/>
        <c:lblOffset val="100"/>
      </c:catAx>
      <c:valAx>
        <c:axId val="68752128"/>
        <c:scaling>
          <c:orientation val="minMax"/>
        </c:scaling>
        <c:delete val="1"/>
        <c:axPos val="l"/>
        <c:numFmt formatCode="#,##0.0" sourceLinked="1"/>
        <c:tickLblPos val="none"/>
        <c:crossAx val="68742144"/>
        <c:crosses val="autoZero"/>
        <c:crossBetween val="between"/>
      </c:valAx>
      <c:spPr>
        <a:noFill/>
        <a:ln w="25400">
          <a:noFill/>
        </a:ln>
      </c:spPr>
    </c:plotArea>
    <c:legend>
      <c:legendPos val="r"/>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0"/>
          <c:y val="5.0925925925925923E-2"/>
          <c:w val="0.62110829531485912"/>
          <c:h val="0.73175925925926066"/>
        </c:manualLayout>
      </c:layout>
      <c:bar3DChart>
        <c:barDir val="col"/>
        <c:grouping val="stacked"/>
        <c:ser>
          <c:idx val="0"/>
          <c:order val="0"/>
          <c:tx>
            <c:strRef>
              <c:f>'Неналоговые доходы'!$A$2</c:f>
              <c:strCache>
                <c:ptCount val="1"/>
                <c:pt idx="0">
                  <c:v>Неналоговые доходы</c:v>
                </c:pt>
              </c:strCache>
            </c:strRef>
          </c:tx>
          <c:spPr>
            <a:solidFill>
              <a:srgbClr val="92D05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AD7-41E0-932D-1C9ED0AF298C}"/>
            </c:ext>
          </c:extLst>
        </c:ser>
        <c:ser>
          <c:idx val="1"/>
          <c:order val="1"/>
          <c:tx>
            <c:strRef>
              <c:f>'Неналоговые доходы'!$A$3</c:f>
              <c:strCache>
                <c:ptCount val="1"/>
                <c:pt idx="0">
                  <c:v>Доходы от использования муниципального имущества</c:v>
                </c:pt>
              </c:strCache>
            </c:strRef>
          </c:tx>
          <c:spPr>
            <a:solidFill>
              <a:srgbClr val="FFFF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доходы'!$B$3:$E$3</c:f>
              <c:numCache>
                <c:formatCode>#,##0.0</c:formatCode>
                <c:ptCount val="4"/>
                <c:pt idx="0">
                  <c:v>107042</c:v>
                </c:pt>
                <c:pt idx="1">
                  <c:v>104287.1</c:v>
                </c:pt>
                <c:pt idx="2">
                  <c:v>127804.2</c:v>
                </c:pt>
                <c:pt idx="3">
                  <c:v>130761.2</c:v>
                </c:pt>
              </c:numCache>
            </c:numRef>
          </c:val>
          <c:extLst xmlns:c16r2="http://schemas.microsoft.com/office/drawing/2015/06/chart">
            <c:ext xmlns:c16="http://schemas.microsoft.com/office/drawing/2014/chart" uri="{C3380CC4-5D6E-409C-BE32-E72D297353CC}">
              <c16:uniqueId val="{00000001-4AD7-41E0-932D-1C9ED0AF298C}"/>
            </c:ext>
          </c:extLst>
        </c:ser>
        <c:ser>
          <c:idx val="2"/>
          <c:order val="2"/>
          <c:tx>
            <c:strRef>
              <c:f>'Неналоговые доходы'!$A$4</c:f>
              <c:strCache>
                <c:ptCount val="1"/>
                <c:pt idx="0">
                  <c:v>Плата за негативное воздействие на окружающую среду</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доходы'!$B$4:$E$4</c:f>
              <c:numCache>
                <c:formatCode>#,##0.0</c:formatCode>
                <c:ptCount val="4"/>
                <c:pt idx="0">
                  <c:v>1454.9</c:v>
                </c:pt>
                <c:pt idx="1">
                  <c:v>1651.2</c:v>
                </c:pt>
                <c:pt idx="2">
                  <c:v>1230.5999999999999</c:v>
                </c:pt>
                <c:pt idx="3">
                  <c:v>1260.9000000000001</c:v>
                </c:pt>
              </c:numCache>
            </c:numRef>
          </c:val>
          <c:extLst xmlns:c16r2="http://schemas.microsoft.com/office/drawing/2015/06/chart">
            <c:ext xmlns:c16="http://schemas.microsoft.com/office/drawing/2014/chart" uri="{C3380CC4-5D6E-409C-BE32-E72D297353CC}">
              <c16:uniqueId val="{00000002-4AD7-41E0-932D-1C9ED0AF298C}"/>
            </c:ext>
          </c:extLst>
        </c:ser>
        <c:ser>
          <c:idx val="3"/>
          <c:order val="3"/>
          <c:tx>
            <c:strRef>
              <c:f>'Неналоговые доходы'!$A$5</c:f>
              <c:strCache>
                <c:ptCount val="1"/>
                <c:pt idx="0">
                  <c:v>Доходы от оказания платных услуг (работ) и компенсаций затрат государства</c:v>
                </c:pt>
              </c:strCache>
            </c:strRef>
          </c:tx>
          <c:spPr>
            <a:solidFill>
              <a:srgbClr val="FF0000"/>
            </a:solidFill>
          </c:spPr>
          <c:dLbls>
            <c:dLbl>
              <c:idx val="0"/>
              <c:layout>
                <c:manualLayout>
                  <c:x val="7.6805982131017719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34C-4425-B938-76E87BEECB77}"/>
                </c:ext>
              </c:extLst>
            </c:dLbl>
            <c:dLbl>
              <c:idx val="1"/>
              <c:layout>
                <c:manualLayout>
                  <c:x val="6.8271984116460183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34C-4425-B938-76E87BEECB77}"/>
                </c:ext>
              </c:extLst>
            </c:dLbl>
            <c:dLbl>
              <c:idx val="2"/>
              <c:layout>
                <c:manualLayout>
                  <c:x val="7.2538983123739034E-2"/>
                  <c:y val="-6.73404793369553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34C-4425-B938-76E87BEECB77}"/>
                </c:ext>
              </c:extLst>
            </c:dLbl>
            <c:dLbl>
              <c:idx val="3"/>
              <c:layout>
                <c:manualLayout>
                  <c:x val="8.3917622451398666E-2"/>
                  <c:y val="-9.04316958609537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34C-4425-B938-76E87BEECB77}"/>
                </c:ext>
              </c:extLst>
            </c:dLbl>
            <c:spPr>
              <a:noFill/>
              <a:ln>
                <a:noFill/>
              </a:ln>
              <a:effectLst/>
            </c:spPr>
            <c:txPr>
              <a:bodyPr/>
              <a:lstStyle/>
              <a:p>
                <a:pPr>
                  <a:defRPr sz="10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доходы'!$B$5:$E$5</c:f>
              <c:numCache>
                <c:formatCode>_-* #,##0.0\ _₽_-;\-* #,##0.0\ _₽_-;_-* "-"??\ _₽_-;_-@_-</c:formatCode>
                <c:ptCount val="4"/>
                <c:pt idx="0">
                  <c:v>10246.5</c:v>
                </c:pt>
                <c:pt idx="1">
                  <c:v>4551.7</c:v>
                </c:pt>
                <c:pt idx="2">
                  <c:v>2131.1</c:v>
                </c:pt>
                <c:pt idx="3">
                  <c:v>2287</c:v>
                </c:pt>
              </c:numCache>
            </c:numRef>
          </c:val>
          <c:extLst xmlns:c16r2="http://schemas.microsoft.com/office/drawing/2015/06/chart">
            <c:ext xmlns:c16="http://schemas.microsoft.com/office/drawing/2014/chart" uri="{C3380CC4-5D6E-409C-BE32-E72D297353CC}">
              <c16:uniqueId val="{00000003-4AD7-41E0-932D-1C9ED0AF298C}"/>
            </c:ext>
          </c:extLst>
        </c:ser>
        <c:ser>
          <c:idx val="4"/>
          <c:order val="4"/>
          <c:tx>
            <c:strRef>
              <c:f>'Неналоговые доходы'!$A$6</c:f>
              <c:strCache>
                <c:ptCount val="1"/>
                <c:pt idx="0">
                  <c:v>Доходы от продажи материальных и нематериальных активов</c:v>
                </c:pt>
              </c:strCache>
            </c:strRef>
          </c:tx>
          <c:spPr>
            <a:solidFill>
              <a:schemeClr val="accent6">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доходы'!$B$6:$E$6</c:f>
              <c:numCache>
                <c:formatCode>_-* #,##0.0\ _₽_-;\-* #,##0.0\ _₽_-;_-* "-"??\ _₽_-;_-@_-</c:formatCode>
                <c:ptCount val="4"/>
                <c:pt idx="0">
                  <c:v>38191.1</c:v>
                </c:pt>
                <c:pt idx="1">
                  <c:v>54640.9</c:v>
                </c:pt>
                <c:pt idx="2">
                  <c:v>56593.7</c:v>
                </c:pt>
                <c:pt idx="3">
                  <c:v>59347.6</c:v>
                </c:pt>
              </c:numCache>
            </c:numRef>
          </c:val>
          <c:extLst xmlns:c16r2="http://schemas.microsoft.com/office/drawing/2015/06/chart">
            <c:ext xmlns:c16="http://schemas.microsoft.com/office/drawing/2014/chart" uri="{C3380CC4-5D6E-409C-BE32-E72D297353CC}">
              <c16:uniqueId val="{00000004-4AD7-41E0-932D-1C9ED0AF298C}"/>
            </c:ext>
          </c:extLst>
        </c:ser>
        <c:ser>
          <c:idx val="5"/>
          <c:order val="5"/>
          <c:tx>
            <c:strRef>
              <c:f>'Неналоговые доходы'!$A$7</c:f>
              <c:strCache>
                <c:ptCount val="1"/>
                <c:pt idx="0">
                  <c:v>Штрафы, санкции, возмещение ущерба</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доходы'!$B$7:$E$7</c:f>
              <c:numCache>
                <c:formatCode>_-* #,##0.0\ _₽_-;\-* #,##0.0\ _₽_-;_-* "-"??\ _₽_-;_-@_-</c:formatCode>
                <c:ptCount val="4"/>
                <c:pt idx="0">
                  <c:v>4480.3</c:v>
                </c:pt>
                <c:pt idx="1">
                  <c:v>4491.4000000000005</c:v>
                </c:pt>
                <c:pt idx="2">
                  <c:v>3385.8</c:v>
                </c:pt>
                <c:pt idx="3">
                  <c:v>3349.6</c:v>
                </c:pt>
              </c:numCache>
            </c:numRef>
          </c:val>
          <c:extLst xmlns:c16r2="http://schemas.microsoft.com/office/drawing/2015/06/chart">
            <c:ext xmlns:c16="http://schemas.microsoft.com/office/drawing/2014/chart" uri="{C3380CC4-5D6E-409C-BE32-E72D297353CC}">
              <c16:uniqueId val="{00000005-4AD7-41E0-932D-1C9ED0AF298C}"/>
            </c:ext>
          </c:extLst>
        </c:ser>
        <c:ser>
          <c:idx val="6"/>
          <c:order val="6"/>
          <c:tx>
            <c:strRef>
              <c:f>'Неналоговые доходы'!$A$8</c:f>
              <c:strCache>
                <c:ptCount val="1"/>
                <c:pt idx="0">
                  <c:v>Прочие неналоговые доходы</c:v>
                </c:pt>
              </c:strCache>
            </c:strRef>
          </c:tx>
          <c:spPr>
            <a:solidFill>
              <a:srgbClr val="0000FF"/>
            </a:solidFill>
          </c:spPr>
          <c:dLbls>
            <c:dLbl>
              <c:idx val="0"/>
              <c:layout>
                <c:manualLayout>
                  <c:x val="0"/>
                  <c:y val="-0.1139608111856166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34C-4425-B938-76E87BEECB77}"/>
                </c:ext>
              </c:extLst>
            </c:dLbl>
            <c:dLbl>
              <c:idx val="1"/>
              <c:layout>
                <c:manualLayout>
                  <c:x val="1.9912662033967573E-2"/>
                  <c:y val="-0.1191408480576901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34C-4425-B938-76E87BEECB77}"/>
                </c:ext>
              </c:extLst>
            </c:dLbl>
            <c:dLbl>
              <c:idx val="2"/>
              <c:layout>
                <c:manualLayout>
                  <c:x val="2.0831018775691653E-2"/>
                  <c:y val="-9.30837931587848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34C-4425-B938-76E87BEECB77}"/>
                </c:ext>
              </c:extLst>
            </c:dLbl>
            <c:dLbl>
              <c:idx val="3"/>
              <c:layout>
                <c:manualLayout>
                  <c:x val="2.1334995036393811E-2"/>
                  <c:y val="-0.1087807743135433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834C-4425-B938-76E87BEECB77}"/>
                </c:ext>
              </c:extLst>
            </c:dLbl>
            <c:spPr>
              <a:noFill/>
              <a:ln>
                <a:noFill/>
              </a:ln>
              <a:effectLst/>
            </c:spPr>
            <c:txPr>
              <a:bodyPr/>
              <a:lstStyle/>
              <a:p>
                <a:pPr>
                  <a:defRPr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доходы'!$B$8:$E$8</c:f>
              <c:numCache>
                <c:formatCode>_-* #,##0.0\ _₽_-;\-* #,##0.0\ _₽_-;_-* "-"??\ _₽_-;_-@_-</c:formatCode>
                <c:ptCount val="4"/>
                <c:pt idx="0">
                  <c:v>1215.8</c:v>
                </c:pt>
                <c:pt idx="1">
                  <c:v>450.9</c:v>
                </c:pt>
                <c:pt idx="2">
                  <c:v>68.900000000000006</c:v>
                </c:pt>
                <c:pt idx="3">
                  <c:v>106</c:v>
                </c:pt>
              </c:numCache>
            </c:numRef>
          </c:val>
          <c:extLst xmlns:c16r2="http://schemas.microsoft.com/office/drawing/2015/06/chart">
            <c:ext xmlns:c16="http://schemas.microsoft.com/office/drawing/2014/chart" uri="{C3380CC4-5D6E-409C-BE32-E72D297353CC}">
              <c16:uniqueId val="{00000006-4AD7-41E0-932D-1C9ED0AF298C}"/>
            </c:ext>
          </c:extLst>
        </c:ser>
        <c:gapWidth val="122"/>
        <c:gapDepth val="38"/>
        <c:shape val="cylinder"/>
        <c:axId val="72004736"/>
        <c:axId val="72006272"/>
        <c:axId val="0"/>
      </c:bar3DChart>
      <c:catAx>
        <c:axId val="72004736"/>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2006272"/>
        <c:crosses val="autoZero"/>
        <c:auto val="1"/>
        <c:lblAlgn val="ctr"/>
        <c:lblOffset val="100"/>
      </c:catAx>
      <c:valAx>
        <c:axId val="72006272"/>
        <c:scaling>
          <c:orientation val="minMax"/>
        </c:scaling>
        <c:delete val="1"/>
        <c:axPos val="l"/>
        <c:numFmt formatCode="#,##0.0" sourceLinked="1"/>
        <c:tickLblPos val="none"/>
        <c:crossAx val="72004736"/>
        <c:crosses val="autoZero"/>
        <c:crossBetween val="between"/>
      </c:valAx>
    </c:plotArea>
    <c:legend>
      <c:legendPos val="r"/>
      <c:layout>
        <c:manualLayout>
          <c:xMode val="edge"/>
          <c:yMode val="edge"/>
          <c:x val="0.65186341009069781"/>
          <c:y val="2.946008238025773E-2"/>
          <c:w val="0.3400272185409603"/>
          <c:h val="0.94107942810170819"/>
        </c:manualLayout>
      </c:layout>
      <c:txPr>
        <a:bodyPr/>
        <a:lstStyle/>
        <a:p>
          <a:pPr>
            <a:defRPr sz="1100">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cked"/>
        <c:ser>
          <c:idx val="0"/>
          <c:order val="0"/>
          <c:tx>
            <c:strRef>
              <c:f>'Безвозм. поступления'!$A$16</c:f>
              <c:strCache>
                <c:ptCount val="1"/>
                <c:pt idx="0">
                  <c:v>Межбюджетные трансферты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6.8944359717607068E-2"/>
                  <c:y val="-0.13227696922564122"/>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DD9-4FFF-9032-7E67E7133EEE}"/>
                </c:ext>
              </c:extLst>
            </c:dLbl>
            <c:dLbl>
              <c:idx val="1"/>
              <c:layout>
                <c:manualLayout>
                  <c:x val="-5.6117502095726794E-2"/>
                  <c:y val="-0.15873236307077046"/>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DD9-4FFF-9032-7E67E7133EEE}"/>
                </c:ext>
              </c:extLst>
            </c:dLbl>
            <c:dLbl>
              <c:idx val="2"/>
              <c:layout>
                <c:manualLayout>
                  <c:x val="-6.0927573703931884E-2"/>
                  <c:y val="-0.14991389845572781"/>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DD9-4FFF-9032-7E67E7133EEE}"/>
                </c:ext>
              </c:extLst>
            </c:dLbl>
            <c:dLbl>
              <c:idx val="3"/>
              <c:layout>
                <c:manualLayout>
                  <c:x val="-5.6117502095726794E-2"/>
                  <c:y val="-0.17636929230085546"/>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DD9-4FFF-9032-7E67E7133EEE}"/>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'Безвозм. поступления'!$B$15:$E$15</c:f>
              <c:strCache>
                <c:ptCount val="4"/>
                <c:pt idx="0">
                  <c:v>2021 год (факт)</c:v>
                </c:pt>
                <c:pt idx="1">
                  <c:v>2022 год (факт)</c:v>
                </c:pt>
                <c:pt idx="2">
                  <c:v>2023 год (уточненный план)</c:v>
                </c:pt>
                <c:pt idx="3">
                  <c:v>2023 год (факт)</c:v>
                </c:pt>
              </c:strCache>
            </c:strRef>
          </c:cat>
          <c:val>
            <c:numRef>
              <c:f>'Безвозм. поступления'!$B$16:$E$16</c:f>
              <c:numCache>
                <c:formatCode>#,##0.0</c:formatCode>
                <c:ptCount val="4"/>
                <c:pt idx="0">
                  <c:v>2779623.1</c:v>
                </c:pt>
                <c:pt idx="1">
                  <c:v>2956874.0000000005</c:v>
                </c:pt>
                <c:pt idx="2">
                  <c:v>4110371.6000000006</c:v>
                </c:pt>
                <c:pt idx="3">
                  <c:v>3803391.3</c:v>
                </c:pt>
              </c:numCache>
            </c:numRef>
          </c:val>
          <c:extLst xmlns:c16r2="http://schemas.microsoft.com/office/drawing/2015/06/chart">
            <c:ext xmlns:c16="http://schemas.microsoft.com/office/drawing/2014/chart" uri="{C3380CC4-5D6E-409C-BE32-E72D297353CC}">
              <c16:uniqueId val="{00000004-6DD9-4FFF-9032-7E67E7133EEE}"/>
            </c:ext>
          </c:extLst>
        </c:ser>
        <c:marker val="1"/>
        <c:axId val="77577600"/>
        <c:axId val="77579392"/>
      </c:lineChart>
      <c:catAx>
        <c:axId val="77577600"/>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7579392"/>
        <c:crosses val="autoZero"/>
        <c:auto val="1"/>
        <c:lblAlgn val="ctr"/>
        <c:lblOffset val="100"/>
      </c:catAx>
      <c:valAx>
        <c:axId val="77579392"/>
        <c:scaling>
          <c:orientation val="minMax"/>
        </c:scaling>
        <c:delete val="1"/>
        <c:axPos val="l"/>
        <c:numFmt formatCode="#,##0.0" sourceLinked="1"/>
        <c:tickLblPos val="none"/>
        <c:crossAx val="77577600"/>
        <c:crosses val="autoZero"/>
        <c:crossBetween val="between"/>
      </c:valAx>
    </c:plotArea>
    <c:legend>
      <c:legendPos val="r"/>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5.0925925925925923E-2"/>
          <c:w val="0.73236679664319271"/>
          <c:h val="0.80583333333333362"/>
        </c:manualLayout>
      </c:layout>
      <c:bar3DChart>
        <c:barDir val="col"/>
        <c:grouping val="stacked"/>
        <c:ser>
          <c:idx val="0"/>
          <c:order val="0"/>
          <c:tx>
            <c:strRef>
              <c:f>'Безвозм. поступления'!$A$25</c:f>
              <c:strCache>
                <c:ptCount val="1"/>
                <c:pt idx="0">
                  <c:v>Межбюджетные трансферты
</c:v>
                </c:pt>
              </c:strCache>
            </c:strRef>
          </c:tx>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поступления'!$B$25:$E$25</c:f>
            </c:numRef>
          </c:val>
          <c:extLst xmlns:c16r2="http://schemas.microsoft.com/office/drawing/2015/06/chart">
            <c:ext xmlns:c16="http://schemas.microsoft.com/office/drawing/2014/chart" uri="{C3380CC4-5D6E-409C-BE32-E72D297353CC}">
              <c16:uniqueId val="{00000000-5FEF-4DC6-85D8-44949A4EAB65}"/>
            </c:ext>
          </c:extLst>
        </c:ser>
        <c:ser>
          <c:idx val="1"/>
          <c:order val="1"/>
          <c:tx>
            <c:strRef>
              <c:f>'Безвозм. поступления'!$A$26</c:f>
              <c:strCache>
                <c:ptCount val="1"/>
                <c:pt idx="0">
                  <c:v>Дотации
</c:v>
                </c:pt>
              </c:strCache>
            </c:strRef>
          </c:tx>
          <c:spPr>
            <a:solidFill>
              <a:srgbClr val="FFFF0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поступления'!$B$26:$E$26</c:f>
              <c:numCache>
                <c:formatCode>#,##0.0</c:formatCode>
                <c:ptCount val="4"/>
                <c:pt idx="0">
                  <c:v>533275.30000000005</c:v>
                </c:pt>
                <c:pt idx="1">
                  <c:v>572809</c:v>
                </c:pt>
                <c:pt idx="2">
                  <c:v>702389.5</c:v>
                </c:pt>
                <c:pt idx="3">
                  <c:v>702389.5</c:v>
                </c:pt>
              </c:numCache>
            </c:numRef>
          </c:val>
          <c:extLst xmlns:c16r2="http://schemas.microsoft.com/office/drawing/2015/06/chart">
            <c:ext xmlns:c16="http://schemas.microsoft.com/office/drawing/2014/chart" uri="{C3380CC4-5D6E-409C-BE32-E72D297353CC}">
              <c16:uniqueId val="{00000001-5FEF-4DC6-85D8-44949A4EAB65}"/>
            </c:ext>
          </c:extLst>
        </c:ser>
        <c:ser>
          <c:idx val="2"/>
          <c:order val="2"/>
          <c:tx>
            <c:strRef>
              <c:f>'Безвозм. поступления'!$A$27</c:f>
              <c:strCache>
                <c:ptCount val="1"/>
                <c:pt idx="0">
                  <c:v>Субвенции на реализацию гос.полномочий
</c:v>
                </c:pt>
              </c:strCache>
            </c:strRef>
          </c:tx>
          <c:spPr>
            <a:solidFill>
              <a:srgbClr val="92D05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поступления'!$B$27:$E$27</c:f>
              <c:numCache>
                <c:formatCode>#,##0.0</c:formatCode>
                <c:ptCount val="4"/>
                <c:pt idx="0">
                  <c:v>1525040.5</c:v>
                </c:pt>
                <c:pt idx="1">
                  <c:v>1574968.2</c:v>
                </c:pt>
                <c:pt idx="2">
                  <c:v>1577363.7</c:v>
                </c:pt>
                <c:pt idx="3">
                  <c:v>1568553.6</c:v>
                </c:pt>
              </c:numCache>
            </c:numRef>
          </c:val>
          <c:extLst xmlns:c16r2="http://schemas.microsoft.com/office/drawing/2015/06/chart">
            <c:ext xmlns:c16="http://schemas.microsoft.com/office/drawing/2014/chart" uri="{C3380CC4-5D6E-409C-BE32-E72D297353CC}">
              <c16:uniqueId val="{00000002-5FEF-4DC6-85D8-44949A4EAB65}"/>
            </c:ext>
          </c:extLst>
        </c:ser>
        <c:ser>
          <c:idx val="3"/>
          <c:order val="3"/>
          <c:tx>
            <c:strRef>
              <c:f>'Безвозм. поступления'!$A$28</c:f>
              <c:strCache>
                <c:ptCount val="1"/>
                <c:pt idx="0">
                  <c:v>Субсидии</c:v>
                </c:pt>
              </c:strCache>
            </c:strRef>
          </c:tx>
          <c:spPr>
            <a:solidFill>
              <a:schemeClr val="accent6">
                <a:lumMod val="60000"/>
                <a:lumOff val="40000"/>
              </a:schemeClr>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поступления'!$B$28:$E$28</c:f>
              <c:numCache>
                <c:formatCode>#,##0.0</c:formatCode>
                <c:ptCount val="4"/>
                <c:pt idx="0">
                  <c:v>588462.6</c:v>
                </c:pt>
                <c:pt idx="1">
                  <c:v>576005.19999999786</c:v>
                </c:pt>
                <c:pt idx="2">
                  <c:v>1595677.6</c:v>
                </c:pt>
                <c:pt idx="3">
                  <c:v>1297730.4000000004</c:v>
                </c:pt>
              </c:numCache>
            </c:numRef>
          </c:val>
          <c:extLst xmlns:c16r2="http://schemas.microsoft.com/office/drawing/2015/06/chart">
            <c:ext xmlns:c16="http://schemas.microsoft.com/office/drawing/2014/chart" uri="{C3380CC4-5D6E-409C-BE32-E72D297353CC}">
              <c16:uniqueId val="{00000003-5FEF-4DC6-85D8-44949A4EAB65}"/>
            </c:ext>
          </c:extLst>
        </c:ser>
        <c:ser>
          <c:idx val="4"/>
          <c:order val="4"/>
          <c:tx>
            <c:strRef>
              <c:f>'Безвозм. поступления'!$A$29</c:f>
              <c:strCache>
                <c:ptCount val="1"/>
                <c:pt idx="0">
                  <c:v>Иные межбюджетные трансферты
</c:v>
                </c:pt>
              </c:strCache>
            </c:strRef>
          </c:tx>
          <c:spPr>
            <a:solidFill>
              <a:srgbClr val="0000FF"/>
            </a:solidFill>
          </c:spPr>
          <c:dLbls>
            <c:dLbl>
              <c:idx val="0"/>
              <c:layout>
                <c:manualLayout>
                  <c:x val="-1.2905070168355317E-2"/>
                  <c:y val="-0.1805555555555555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FEF-4DC6-85D8-44949A4EAB65}"/>
                </c:ext>
              </c:extLst>
            </c:dLbl>
            <c:dLbl>
              <c:idx val="1"/>
              <c:layout>
                <c:manualLayout>
                  <c:x val="-5.8789764100285129E-2"/>
                  <c:y val="-9.259259259259296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FEF-4DC6-85D8-44949A4EAB65}"/>
                </c:ext>
              </c:extLst>
            </c:dLbl>
            <c:dLbl>
              <c:idx val="2"/>
              <c:layout>
                <c:manualLayout>
                  <c:x val="-7.0260937583267624E-2"/>
                  <c:y val="-2.314814814814814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FEF-4DC6-85D8-44949A4EAB65}"/>
                </c:ext>
              </c:extLst>
            </c:dLbl>
            <c:dLbl>
              <c:idx val="3"/>
              <c:layout>
                <c:manualLayout>
                  <c:x val="-5.7355867414912373E-2"/>
                  <c:y val="-6.481481481481499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поступления'!$B$29:$E$29</c:f>
              <c:numCache>
                <c:formatCode>#,##0.0</c:formatCode>
                <c:ptCount val="4"/>
                <c:pt idx="0">
                  <c:v>117752.5</c:v>
                </c:pt>
                <c:pt idx="1">
                  <c:v>50936.2</c:v>
                </c:pt>
                <c:pt idx="2">
                  <c:v>44938.1</c:v>
                </c:pt>
                <c:pt idx="3">
                  <c:v>44712.7</c:v>
                </c:pt>
              </c:numCache>
            </c:numRef>
          </c:val>
          <c:extLst xmlns:c16r2="http://schemas.microsoft.com/office/drawing/2015/06/chart">
            <c:ext xmlns:c16="http://schemas.microsoft.com/office/drawing/2014/chart" uri="{C3380CC4-5D6E-409C-BE32-E72D297353CC}">
              <c16:uniqueId val="{00000008-5FEF-4DC6-85D8-44949A4EAB65}"/>
            </c:ext>
          </c:extLst>
        </c:ser>
        <c:ser>
          <c:idx val="5"/>
          <c:order val="5"/>
          <c:tx>
            <c:strRef>
              <c:f>'Безвозм. поступления'!$A$30</c:f>
              <c:strCache>
                <c:ptCount val="1"/>
                <c:pt idx="0">
                  <c:v>Прочие безвозмездные поступления</c:v>
                </c:pt>
              </c:strCache>
            </c:strRef>
          </c:tx>
          <c:spPr>
            <a:solidFill>
              <a:schemeClr val="accent6">
                <a:lumMod val="75000"/>
              </a:schemeClr>
            </a:solidFill>
          </c:spPr>
          <c:dLbls>
            <c:dLbl>
              <c:idx val="0"/>
              <c:layout>
                <c:manualLayout>
                  <c:x val="-8.0298327286128124E-2"/>
                  <c:y val="-4.166666666666666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FEF-4DC6-85D8-44949A4EAB65}"/>
                </c:ext>
              </c:extLst>
            </c:dLbl>
            <c:dLbl>
              <c:idx val="1"/>
              <c:layout>
                <c:manualLayout>
                  <c:x val="0"/>
                  <c:y val="-0.1574074074074083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FEF-4DC6-85D8-44949A4EAB65}"/>
                </c:ext>
              </c:extLst>
            </c:dLbl>
            <c:dLbl>
              <c:idx val="2"/>
              <c:layout>
                <c:manualLayout>
                  <c:x val="4.3016900561184323E-3"/>
                  <c:y val="-0.111111111111111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FEF-4DC6-85D8-44949A4EAB65}"/>
                </c:ext>
              </c:extLst>
            </c:dLbl>
            <c:dLbl>
              <c:idx val="3"/>
              <c:layout>
                <c:manualLayout>
                  <c:x val="4.1583003875811493E-2"/>
                  <c:y val="-0.1250000000000000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поступления'!$B$30:$E$30</c:f>
              <c:numCache>
                <c:formatCode>#,##0.0</c:formatCode>
                <c:ptCount val="4"/>
                <c:pt idx="0">
                  <c:v>26045</c:v>
                </c:pt>
                <c:pt idx="1">
                  <c:v>195672.8</c:v>
                </c:pt>
                <c:pt idx="2">
                  <c:v>195394</c:v>
                </c:pt>
                <c:pt idx="3">
                  <c:v>195396.3</c:v>
                </c:pt>
              </c:numCache>
            </c:numRef>
          </c:val>
          <c:extLst xmlns:c16r2="http://schemas.microsoft.com/office/drawing/2015/06/chart">
            <c:ext xmlns:c16="http://schemas.microsoft.com/office/drawing/2014/chart" uri="{C3380CC4-5D6E-409C-BE32-E72D297353CC}">
              <c16:uniqueId val="{0000000D-5FEF-4DC6-85D8-44949A4EAB65}"/>
            </c:ext>
          </c:extLst>
        </c:ser>
        <c:shape val="cylinder"/>
        <c:axId val="77664640"/>
        <c:axId val="77666176"/>
        <c:axId val="0"/>
      </c:bar3DChart>
      <c:catAx>
        <c:axId val="77664640"/>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7666176"/>
        <c:crosses val="autoZero"/>
        <c:auto val="1"/>
        <c:lblAlgn val="ctr"/>
        <c:lblOffset val="100"/>
      </c:catAx>
      <c:valAx>
        <c:axId val="77666176"/>
        <c:scaling>
          <c:orientation val="minMax"/>
        </c:scaling>
        <c:delete val="1"/>
        <c:axPos val="l"/>
        <c:numFmt formatCode="#,##0.0" sourceLinked="1"/>
        <c:tickLblPos val="none"/>
        <c:crossAx val="77664640"/>
        <c:crosses val="autoZero"/>
        <c:crossBetween val="between"/>
      </c:valAx>
    </c:plotArea>
    <c:legend>
      <c:legendPos val="r"/>
      <c:layout>
        <c:manualLayout>
          <c:xMode val="edge"/>
          <c:yMode val="edge"/>
          <c:x val="0.74760358605141464"/>
          <c:y val="2.5415573053368286E-3"/>
          <c:w val="0.24365088612557051"/>
          <c:h val="0.99491688538932499"/>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0716950021255282E-3"/>
          <c:y val="2.4432611008811892E-2"/>
          <c:w val="0.55055017367981662"/>
          <c:h val="0.84290795618903303"/>
        </c:manualLayout>
      </c:layout>
      <c:pie3DChart>
        <c:varyColors val="1"/>
        <c:ser>
          <c:idx val="0"/>
          <c:order val="0"/>
          <c:explosion val="2"/>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5B2B-4748-A00D-6F6915A7E230}"/>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5B2B-4748-A00D-6F6915A7E230}"/>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5B2B-4748-A00D-6F6915A7E230}"/>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5B2B-4748-A00D-6F6915A7E230}"/>
              </c:ext>
            </c:extLst>
          </c:dPt>
          <c:dPt>
            <c:idx val="4"/>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5B2B-4748-A00D-6F6915A7E230}"/>
              </c:ext>
            </c:extLst>
          </c:dPt>
          <c:dPt>
            <c:idx val="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5B2B-4748-A00D-6F6915A7E230}"/>
              </c:ext>
            </c:extLst>
          </c:dPt>
          <c:dPt>
            <c:idx val="6"/>
            <c:spPr>
              <a:solidFill>
                <a:schemeClr val="accent1">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5B2B-4748-A00D-6F6915A7E23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Cyr" panose="02020603050405020304" pitchFamily="18" charset="0"/>
                    <a:ea typeface="+mn-ea"/>
                    <a:cs typeface="Times New Roman Cyr" panose="02020603050405020304" pitchFamily="18" charset="0"/>
                  </a:defRPr>
                </a:pPr>
                <a:endParaRPr lang="ru-RU"/>
              </a:p>
            </c:txPr>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'семья и дети'!$A$3:$A$8</c:f>
              <c:strCache>
                <c:ptCount val="6"/>
                <c:pt idx="0">
                  <c:v>Образование 2 434 365,4 тыс.рублей</c:v>
                </c:pt>
                <c:pt idx="1">
                  <c:v>Социальная поддержка населения 44 862,3 тыс.рублей</c:v>
                </c:pt>
                <c:pt idx="2">
                  <c:v>Поддержка занятости населения 7 371,2 тыс.рублей</c:v>
                </c:pt>
                <c:pt idx="3">
                  <c:v>Культура 189 040,2 тыс.рублей</c:v>
                </c:pt>
                <c:pt idx="4">
                  <c:v>Физическая культура и спорт 200 844,7 тыс.рублей</c:v>
                </c:pt>
                <c:pt idx="5">
                  <c:v>Молодежная политика 15 842,3 тыс.рублей</c:v>
                </c:pt>
              </c:strCache>
            </c:strRef>
          </c:cat>
          <c:val>
            <c:numRef>
              <c:f>'семья и дети'!$C$3:$C$8</c:f>
              <c:numCache>
                <c:formatCode>#,##0.0</c:formatCode>
                <c:ptCount val="6"/>
                <c:pt idx="0">
                  <c:v>84.166353164672529</c:v>
                </c:pt>
                <c:pt idx="1">
                  <c:v>1.551080287938486</c:v>
                </c:pt>
                <c:pt idx="2">
                  <c:v>0.25485369716782647</c:v>
                </c:pt>
                <c:pt idx="3">
                  <c:v>6.535922764725596</c:v>
                </c:pt>
                <c:pt idx="4">
                  <c:v>6.9440544757384011</c:v>
                </c:pt>
                <c:pt idx="5">
                  <c:v>0.54773560975714319</c:v>
                </c:pt>
              </c:numCache>
            </c:numRef>
          </c:val>
          <c:extLst xmlns:c16r2="http://schemas.microsoft.com/office/drawing/2015/06/chart">
            <c:ext xmlns:c16="http://schemas.microsoft.com/office/drawing/2014/chart" uri="{C3380CC4-5D6E-409C-BE32-E72D297353CC}">
              <c16:uniqueId val="{0000000E-5B2B-4748-A00D-6F6915A7E230}"/>
            </c:ext>
          </c:extLst>
        </c:ser>
      </c:pie3DChart>
      <c:spPr>
        <a:noFill/>
        <a:ln>
          <a:noFill/>
        </a:ln>
        <a:effectLst/>
      </c:spPr>
    </c:plotArea>
    <c:legend>
      <c:legendPos val="r"/>
      <c:layout>
        <c:manualLayout>
          <c:xMode val="edge"/>
          <c:yMode val="edge"/>
          <c:x val="0.58519266600394149"/>
          <c:y val="0.18281516477961771"/>
          <c:w val="0.40237716398330575"/>
          <c:h val="0.63942697747222521"/>
        </c:manualLayout>
      </c:layout>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Times New Roman Cyr" pitchFamily="18" charset="0"/>
              <a:ea typeface="+mn-ea"/>
              <a:cs typeface="Times New Roman Cyr"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1.2094869489691738E-2"/>
          <c:y val="0"/>
          <c:w val="0.70766700443415065"/>
          <c:h val="0.43190551954284467"/>
        </c:manualLayout>
      </c:layout>
      <c:lineChart>
        <c:grouping val="stacked"/>
        <c:ser>
          <c:idx val="0"/>
          <c:order val="0"/>
          <c:tx>
            <c:strRef>
              <c:f>Лист1!$A$57</c:f>
              <c:strCache>
                <c:ptCount val="1"/>
                <c:pt idx="0">
                  <c:v>Всего расходов</c:v>
                </c:pt>
              </c:strCache>
            </c:strRef>
          </c:tx>
          <c:spPr>
            <a:ln w="57150">
              <a:solidFill>
                <a:schemeClr val="accent3">
                  <a:lumMod val="75000"/>
                </a:schemeClr>
              </a:solidFill>
            </a:ln>
          </c:spPr>
          <c:marker>
            <c:spPr>
              <a:solidFill>
                <a:schemeClr val="accent3">
                  <a:lumMod val="60000"/>
                  <a:lumOff val="40000"/>
                </a:schemeClr>
              </a:solidFill>
              <a:ln w="57150">
                <a:solidFill>
                  <a:schemeClr val="accent3">
                    <a:lumMod val="75000"/>
                  </a:schemeClr>
                </a:solidFill>
              </a:ln>
            </c:spPr>
          </c:marker>
          <c:dLbls>
            <c:dLbl>
              <c:idx val="0"/>
              <c:layout>
                <c:manualLayout>
                  <c:x val="-7.8386352133713574E-2"/>
                  <c:y val="-0.154323130763248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734-459E-9DAA-92077E10DDFD}"/>
                </c:ext>
              </c:extLst>
            </c:dLbl>
            <c:dLbl>
              <c:idx val="1"/>
              <c:layout>
                <c:manualLayout>
                  <c:x val="-7.054771692034234E-2"/>
                  <c:y val="-0.154323130763248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734-459E-9DAA-92077E10DDFD}"/>
                </c:ext>
              </c:extLst>
            </c:dLbl>
            <c:dLbl>
              <c:idx val="2"/>
              <c:layout>
                <c:manualLayout>
                  <c:x val="1.9596588033428414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734-459E-9DAA-92077E10DDFD}"/>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Лист1!$B$56:$D$56</c:f>
              <c:strCache>
                <c:ptCount val="3"/>
                <c:pt idx="0">
                  <c:v>2021 год (исполнено)</c:v>
                </c:pt>
                <c:pt idx="1">
                  <c:v>2022 год (исполнено)</c:v>
                </c:pt>
                <c:pt idx="2">
                  <c:v>2023 год (исполнено)</c:v>
                </c:pt>
              </c:strCache>
            </c:strRef>
          </c:cat>
          <c:val>
            <c:numRef>
              <c:f>Лист1!$B$57:$D$57</c:f>
              <c:numCache>
                <c:formatCode>#,##0.0</c:formatCode>
                <c:ptCount val="3"/>
                <c:pt idx="0">
                  <c:v>3880865.6</c:v>
                </c:pt>
                <c:pt idx="1">
                  <c:v>4049073.3</c:v>
                </c:pt>
                <c:pt idx="2">
                  <c:v>4917599.6000000006</c:v>
                </c:pt>
              </c:numCache>
            </c:numRef>
          </c:val>
          <c:extLst xmlns:c16r2="http://schemas.microsoft.com/office/drawing/2015/06/chart">
            <c:ext xmlns:c16="http://schemas.microsoft.com/office/drawing/2014/chart" uri="{C3380CC4-5D6E-409C-BE32-E72D297353CC}">
              <c16:uniqueId val="{00000003-C734-459E-9DAA-92077E10DDFD}"/>
            </c:ext>
          </c:extLst>
        </c:ser>
        <c:marker val="1"/>
        <c:axId val="78849152"/>
        <c:axId val="78850688"/>
      </c:lineChart>
      <c:catAx>
        <c:axId val="78849152"/>
        <c:scaling>
          <c:orientation val="minMax"/>
        </c:scaling>
        <c:axPos val="b"/>
        <c:numFmt formatCode="General" sourceLinked="0"/>
        <c:tickLblPos val="nextTo"/>
        <c:txPr>
          <a:bodyPr/>
          <a:lstStyle/>
          <a:p>
            <a:pPr>
              <a:defRPr sz="1200" b="1">
                <a:latin typeface="Times New Roman Cyr" pitchFamily="18" charset="0"/>
                <a:cs typeface="Times New Roman Cyr" pitchFamily="18" charset="0"/>
              </a:defRPr>
            </a:pPr>
            <a:endParaRPr lang="ru-RU"/>
          </a:p>
        </c:txPr>
        <c:crossAx val="78850688"/>
        <c:crosses val="autoZero"/>
        <c:auto val="1"/>
        <c:lblAlgn val="ctr"/>
        <c:lblOffset val="100"/>
      </c:catAx>
      <c:valAx>
        <c:axId val="78850688"/>
        <c:scaling>
          <c:orientation val="minMax"/>
        </c:scaling>
        <c:delete val="1"/>
        <c:axPos val="l"/>
        <c:numFmt formatCode="#,##0.0" sourceLinked="1"/>
        <c:tickLblPos val="none"/>
        <c:crossAx val="78849152"/>
        <c:crosses val="autoZero"/>
        <c:crossBetween val="between"/>
      </c:valAx>
    </c:plotArea>
    <c:legend>
      <c:legendPos val="r"/>
      <c:layout>
        <c:manualLayout>
          <c:xMode val="edge"/>
          <c:yMode val="edge"/>
          <c:x val="0.77620459820907195"/>
          <c:y val="0.13311393470460556"/>
          <c:w val="0.21774796704608401"/>
          <c:h val="0.39473669592267602"/>
        </c:manualLayout>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bar3DChart>
        <c:barDir val="col"/>
        <c:grouping val="stacked"/>
        <c:ser>
          <c:idx val="0"/>
          <c:order val="0"/>
          <c:tx>
            <c:strRef>
              <c:f>Лист1!$A$36</c:f>
              <c:strCache>
                <c:ptCount val="1"/>
                <c:pt idx="0">
                  <c:v>Общегосударственные вопросы</c:v>
                </c:pt>
              </c:strCache>
            </c:strRef>
          </c:tx>
          <c:cat>
            <c:strRef>
              <c:f>Лист1!$B$35:$D$35</c:f>
              <c:strCache>
                <c:ptCount val="3"/>
                <c:pt idx="0">
                  <c:v>2021 год (исполнено)</c:v>
                </c:pt>
                <c:pt idx="1">
                  <c:v>2022 год (исполнено)</c:v>
                </c:pt>
                <c:pt idx="2">
                  <c:v>2023 год (исполнено)</c:v>
                </c:pt>
              </c:strCache>
            </c:strRef>
          </c:cat>
          <c:val>
            <c:numRef>
              <c:f>Лист1!$B$36:$D$36</c:f>
            </c:numRef>
          </c:val>
          <c:extLst xmlns:c16r2="http://schemas.microsoft.com/office/drawing/2015/06/chart">
            <c:ext xmlns:c16="http://schemas.microsoft.com/office/drawing/2014/chart" uri="{C3380CC4-5D6E-409C-BE32-E72D297353CC}">
              <c16:uniqueId val="{00000000-1A6D-43CD-8E3C-7BE5F049CD14}"/>
            </c:ext>
          </c:extLst>
        </c:ser>
        <c:ser>
          <c:idx val="1"/>
          <c:order val="1"/>
          <c:tx>
            <c:strRef>
              <c:f>Лист1!$A$37</c:f>
              <c:strCache>
                <c:ptCount val="1"/>
                <c:pt idx="0">
                  <c:v>Национальная оборона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Лист1!$B$37:$D$37</c:f>
            </c:numRef>
          </c:val>
          <c:extLst xmlns:c16r2="http://schemas.microsoft.com/office/drawing/2015/06/chart">
            <c:ext xmlns:c16="http://schemas.microsoft.com/office/drawing/2014/chart" uri="{C3380CC4-5D6E-409C-BE32-E72D297353CC}">
              <c16:uniqueId val="{00000001-1A6D-43CD-8E3C-7BE5F049CD14}"/>
            </c:ext>
          </c:extLst>
        </c:ser>
        <c:ser>
          <c:idx val="2"/>
          <c:order val="2"/>
          <c:tx>
            <c:strRef>
              <c:f>Лист1!$A$38</c:f>
              <c:strCache>
                <c:ptCount val="1"/>
                <c:pt idx="0">
                  <c:v>Национальная безопасность и правоохранительная деятельность</c:v>
                </c:pt>
              </c:strCache>
            </c:strRef>
          </c:tx>
          <c:cat>
            <c:strRef>
              <c:f>Лист1!$B$35:$D$35</c:f>
              <c:strCache>
                <c:ptCount val="3"/>
                <c:pt idx="0">
                  <c:v>2021 год (исполнено)</c:v>
                </c:pt>
                <c:pt idx="1">
                  <c:v>2022 год (исполнено)</c:v>
                </c:pt>
                <c:pt idx="2">
                  <c:v>2023 год (исполнено)</c:v>
                </c:pt>
              </c:strCache>
            </c:strRef>
          </c:cat>
          <c:val>
            <c:numRef>
              <c:f>Лист1!$B$38:$D$38</c:f>
            </c:numRef>
          </c:val>
          <c:extLst xmlns:c16r2="http://schemas.microsoft.com/office/drawing/2015/06/chart">
            <c:ext xmlns:c16="http://schemas.microsoft.com/office/drawing/2014/chart" uri="{C3380CC4-5D6E-409C-BE32-E72D297353CC}">
              <c16:uniqueId val="{00000002-1A6D-43CD-8E3C-7BE5F049CD14}"/>
            </c:ext>
          </c:extLst>
        </c:ser>
        <c:ser>
          <c:idx val="3"/>
          <c:order val="3"/>
          <c:tx>
            <c:strRef>
              <c:f>Лист1!$A$39</c:f>
              <c:strCache>
                <c:ptCount val="1"/>
                <c:pt idx="0">
                  <c:v>Национальная экономика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Лист1!$B$39:$D$39</c:f>
            </c:numRef>
          </c:val>
          <c:extLst xmlns:c16r2="http://schemas.microsoft.com/office/drawing/2015/06/chart">
            <c:ext xmlns:c16="http://schemas.microsoft.com/office/drawing/2014/chart" uri="{C3380CC4-5D6E-409C-BE32-E72D297353CC}">
              <c16:uniqueId val="{00000003-1A6D-43CD-8E3C-7BE5F049CD14}"/>
            </c:ext>
          </c:extLst>
        </c:ser>
        <c:ser>
          <c:idx val="4"/>
          <c:order val="4"/>
          <c:tx>
            <c:strRef>
              <c:f>Лист1!$A$40</c:f>
              <c:strCache>
                <c:ptCount val="1"/>
                <c:pt idx="0">
                  <c:v>Жилищно-коммунальное хозяйство</c:v>
                </c:pt>
              </c:strCache>
            </c:strRef>
          </c:tx>
          <c:cat>
            <c:strRef>
              <c:f>Лист1!$B$35:$D$35</c:f>
              <c:strCache>
                <c:ptCount val="3"/>
                <c:pt idx="0">
                  <c:v>2021 год (исполнено)</c:v>
                </c:pt>
                <c:pt idx="1">
                  <c:v>2022 год (исполнено)</c:v>
                </c:pt>
                <c:pt idx="2">
                  <c:v>2023 год (исполнено)</c:v>
                </c:pt>
              </c:strCache>
            </c:strRef>
          </c:cat>
          <c:val>
            <c:numRef>
              <c:f>Лист1!$B$40:$D$40</c:f>
            </c:numRef>
          </c:val>
          <c:extLst xmlns:c16r2="http://schemas.microsoft.com/office/drawing/2015/06/chart">
            <c:ext xmlns:c16="http://schemas.microsoft.com/office/drawing/2014/chart" uri="{C3380CC4-5D6E-409C-BE32-E72D297353CC}">
              <c16:uniqueId val="{00000004-1A6D-43CD-8E3C-7BE5F049CD14}"/>
            </c:ext>
          </c:extLst>
        </c:ser>
        <c:ser>
          <c:idx val="5"/>
          <c:order val="5"/>
          <c:tx>
            <c:strRef>
              <c:f>Лист1!$A$41</c:f>
              <c:strCache>
                <c:ptCount val="1"/>
                <c:pt idx="0">
                  <c:v>Охрана окружающей среды </c:v>
                </c:pt>
              </c:strCache>
            </c:strRef>
          </c:tx>
          <c:cat>
            <c:strRef>
              <c:f>Лист1!$B$35:$D$35</c:f>
              <c:strCache>
                <c:ptCount val="3"/>
                <c:pt idx="0">
                  <c:v>2021 год (исполнено)</c:v>
                </c:pt>
                <c:pt idx="1">
                  <c:v>2022 год (исполнено)</c:v>
                </c:pt>
                <c:pt idx="2">
                  <c:v>2023 год (исполнено)</c:v>
                </c:pt>
              </c:strCache>
            </c:strRef>
          </c:cat>
          <c:val>
            <c:numRef>
              <c:f>Лист1!$B$41:$D$41</c:f>
            </c:numRef>
          </c:val>
          <c:extLst xmlns:c16r2="http://schemas.microsoft.com/office/drawing/2015/06/chart">
            <c:ext xmlns:c16="http://schemas.microsoft.com/office/drawing/2014/chart" uri="{C3380CC4-5D6E-409C-BE32-E72D297353CC}">
              <c16:uniqueId val="{00000005-1A6D-43CD-8E3C-7BE5F049CD14}"/>
            </c:ext>
          </c:extLst>
        </c:ser>
        <c:ser>
          <c:idx val="6"/>
          <c:order val="6"/>
          <c:tx>
            <c:strRef>
              <c:f>Лист1!$A$42</c:f>
              <c:strCache>
                <c:ptCount val="1"/>
                <c:pt idx="0">
                  <c:v>Образование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Лист1!$B$42:$D$42</c:f>
            </c:numRef>
          </c:val>
          <c:extLst xmlns:c16r2="http://schemas.microsoft.com/office/drawing/2015/06/chart">
            <c:ext xmlns:c16="http://schemas.microsoft.com/office/drawing/2014/chart" uri="{C3380CC4-5D6E-409C-BE32-E72D297353CC}">
              <c16:uniqueId val="{00000006-1A6D-43CD-8E3C-7BE5F049CD14}"/>
            </c:ext>
          </c:extLst>
        </c:ser>
        <c:ser>
          <c:idx val="7"/>
          <c:order val="7"/>
          <c:tx>
            <c:strRef>
              <c:f>Лист1!$A$43</c:f>
              <c:strCache>
                <c:ptCount val="1"/>
                <c:pt idx="0">
                  <c:v>Культура, кинематография</c:v>
                </c:pt>
              </c:strCache>
            </c:strRef>
          </c:tx>
          <c:cat>
            <c:strRef>
              <c:f>Лист1!$B$35:$D$35</c:f>
              <c:strCache>
                <c:ptCount val="3"/>
                <c:pt idx="0">
                  <c:v>2021 год (исполнено)</c:v>
                </c:pt>
                <c:pt idx="1">
                  <c:v>2022 год (исполнено)</c:v>
                </c:pt>
                <c:pt idx="2">
                  <c:v>2023 год (исполнено)</c:v>
                </c:pt>
              </c:strCache>
            </c:strRef>
          </c:cat>
          <c:val>
            <c:numRef>
              <c:f>Лист1!$B$43:$D$43</c:f>
            </c:numRef>
          </c:val>
          <c:extLst xmlns:c16r2="http://schemas.microsoft.com/office/drawing/2015/06/chart">
            <c:ext xmlns:c16="http://schemas.microsoft.com/office/drawing/2014/chart" uri="{C3380CC4-5D6E-409C-BE32-E72D297353CC}">
              <c16:uniqueId val="{00000007-1A6D-43CD-8E3C-7BE5F049CD14}"/>
            </c:ext>
          </c:extLst>
        </c:ser>
        <c:ser>
          <c:idx val="8"/>
          <c:order val="8"/>
          <c:tx>
            <c:strRef>
              <c:f>Лист1!$A$44</c:f>
              <c:strCache>
                <c:ptCount val="1"/>
                <c:pt idx="0">
                  <c:v>Зравоохранение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Лист1!$B$44:$D$44</c:f>
            </c:numRef>
          </c:val>
          <c:extLst xmlns:c16r2="http://schemas.microsoft.com/office/drawing/2015/06/chart">
            <c:ext xmlns:c16="http://schemas.microsoft.com/office/drawing/2014/chart" uri="{C3380CC4-5D6E-409C-BE32-E72D297353CC}">
              <c16:uniqueId val="{00000008-1A6D-43CD-8E3C-7BE5F049CD14}"/>
            </c:ext>
          </c:extLst>
        </c:ser>
        <c:ser>
          <c:idx val="9"/>
          <c:order val="9"/>
          <c:tx>
            <c:strRef>
              <c:f>Лист1!$A$45</c:f>
              <c:strCache>
                <c:ptCount val="1"/>
                <c:pt idx="0">
                  <c:v>Социальная политика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Лист1!$B$45:$D$45</c:f>
            </c:numRef>
          </c:val>
          <c:extLst xmlns:c16r2="http://schemas.microsoft.com/office/drawing/2015/06/chart">
            <c:ext xmlns:c16="http://schemas.microsoft.com/office/drawing/2014/chart" uri="{C3380CC4-5D6E-409C-BE32-E72D297353CC}">
              <c16:uniqueId val="{00000009-1A6D-43CD-8E3C-7BE5F049CD14}"/>
            </c:ext>
          </c:extLst>
        </c:ser>
        <c:ser>
          <c:idx val="10"/>
          <c:order val="10"/>
          <c:tx>
            <c:strRef>
              <c:f>Лист1!$A$46</c:f>
              <c:strCache>
                <c:ptCount val="1"/>
                <c:pt idx="0">
                  <c:v>Физическая культура и спорт</c:v>
                </c:pt>
              </c:strCache>
            </c:strRef>
          </c:tx>
          <c:cat>
            <c:strRef>
              <c:f>Лист1!$B$35:$D$35</c:f>
              <c:strCache>
                <c:ptCount val="3"/>
                <c:pt idx="0">
                  <c:v>2021 год (исполнено)</c:v>
                </c:pt>
                <c:pt idx="1">
                  <c:v>2022 год (исполнено)</c:v>
                </c:pt>
                <c:pt idx="2">
                  <c:v>2023 год (исполнено)</c:v>
                </c:pt>
              </c:strCache>
            </c:strRef>
          </c:cat>
          <c:val>
            <c:numRef>
              <c:f>Лист1!$B$46:$D$46</c:f>
            </c:numRef>
          </c:val>
          <c:extLst xmlns:c16r2="http://schemas.microsoft.com/office/drawing/2015/06/chart">
            <c:ext xmlns:c16="http://schemas.microsoft.com/office/drawing/2014/chart" uri="{C3380CC4-5D6E-409C-BE32-E72D297353CC}">
              <c16:uniqueId val="{0000000A-1A6D-43CD-8E3C-7BE5F049CD14}"/>
            </c:ext>
          </c:extLst>
        </c:ser>
        <c:ser>
          <c:idx val="11"/>
          <c:order val="11"/>
          <c:tx>
            <c:strRef>
              <c:f>Лист1!$A$47</c:f>
              <c:strCache>
                <c:ptCount val="1"/>
                <c:pt idx="0">
                  <c:v>Средства массовой информации</c:v>
                </c:pt>
              </c:strCache>
            </c:strRef>
          </c:tx>
          <c:cat>
            <c:strRef>
              <c:f>Лист1!$B$35:$D$35</c:f>
              <c:strCache>
                <c:ptCount val="3"/>
                <c:pt idx="0">
                  <c:v>2021 год (исполнено)</c:v>
                </c:pt>
                <c:pt idx="1">
                  <c:v>2022 год (исполнено)</c:v>
                </c:pt>
                <c:pt idx="2">
                  <c:v>2023 год (исполнено)</c:v>
                </c:pt>
              </c:strCache>
            </c:strRef>
          </c:cat>
          <c:val>
            <c:numRef>
              <c:f>Лист1!$B$47:$D$47</c:f>
            </c:numRef>
          </c:val>
          <c:extLst xmlns:c16r2="http://schemas.microsoft.com/office/drawing/2015/06/chart">
            <c:ext xmlns:c16="http://schemas.microsoft.com/office/drawing/2014/chart" uri="{C3380CC4-5D6E-409C-BE32-E72D297353CC}">
              <c16:uniqueId val="{0000000B-1A6D-43CD-8E3C-7BE5F049CD14}"/>
            </c:ext>
          </c:extLst>
        </c:ser>
        <c:ser>
          <c:idx val="12"/>
          <c:order val="12"/>
          <c:tx>
            <c:strRef>
              <c:f>Лист1!$A$48</c:f>
              <c:strCache>
                <c:ptCount val="1"/>
                <c:pt idx="0">
                  <c:v>Всего расходов</c:v>
                </c:pt>
              </c:strCache>
            </c:strRef>
          </c:tx>
          <c:cat>
            <c:strRef>
              <c:f>Лист1!$B$35:$D$35</c:f>
              <c:strCache>
                <c:ptCount val="3"/>
                <c:pt idx="0">
                  <c:v>2021 год (исполнено)</c:v>
                </c:pt>
                <c:pt idx="1">
                  <c:v>2022 год (исполнено)</c:v>
                </c:pt>
                <c:pt idx="2">
                  <c:v>2023 год (исполнено)</c:v>
                </c:pt>
              </c:strCache>
            </c:strRef>
          </c:cat>
          <c:val>
            <c:numRef>
              <c:f>Лист1!$B$48:$D$48</c:f>
            </c:numRef>
          </c:val>
          <c:extLst xmlns:c16r2="http://schemas.microsoft.com/office/drawing/2015/06/chart">
            <c:ext xmlns:c16="http://schemas.microsoft.com/office/drawing/2014/chart" uri="{C3380CC4-5D6E-409C-BE32-E72D297353CC}">
              <c16:uniqueId val="{0000000C-1A6D-43CD-8E3C-7BE5F049CD14}"/>
            </c:ext>
          </c:extLst>
        </c:ser>
        <c:ser>
          <c:idx val="13"/>
          <c:order val="13"/>
          <c:tx>
            <c:strRef>
              <c:f>Лист1!$A$49</c:f>
              <c:strCache>
                <c:ptCount val="1"/>
              </c:strCache>
            </c:strRef>
          </c:tx>
          <c:cat>
            <c:strRef>
              <c:f>Лист1!$B$35:$D$35</c:f>
              <c:strCache>
                <c:ptCount val="3"/>
                <c:pt idx="0">
                  <c:v>2021 год (исполнено)</c:v>
                </c:pt>
                <c:pt idx="1">
                  <c:v>2022 год (исполнено)</c:v>
                </c:pt>
                <c:pt idx="2">
                  <c:v>2023 год (исполнено)</c:v>
                </c:pt>
              </c:strCache>
            </c:strRef>
          </c:cat>
          <c:val>
            <c:numRef>
              <c:f>Лист1!$B$49:$D$49</c:f>
            </c:numRef>
          </c:val>
          <c:extLst xmlns:c16r2="http://schemas.microsoft.com/office/drawing/2015/06/chart">
            <c:ext xmlns:c16="http://schemas.microsoft.com/office/drawing/2014/chart" uri="{C3380CC4-5D6E-409C-BE32-E72D297353CC}">
              <c16:uniqueId val="{0000000D-1A6D-43CD-8E3C-7BE5F049CD14}"/>
            </c:ext>
          </c:extLst>
        </c:ser>
        <c:ser>
          <c:idx val="14"/>
          <c:order val="14"/>
          <c:tx>
            <c:strRef>
              <c:f>Лист1!$A$50</c:f>
              <c:strCache>
                <c:ptCount val="1"/>
                <c:pt idx="0">
                  <c:v>Программные расходы</c:v>
                </c:pt>
              </c:strCache>
            </c:strRef>
          </c:tx>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Лист1!$B$50:$D$50</c:f>
              <c:numCache>
                <c:formatCode>#,##0.0</c:formatCode>
                <c:ptCount val="3"/>
                <c:pt idx="0">
                  <c:v>3842319.7</c:v>
                </c:pt>
                <c:pt idx="1">
                  <c:v>4019407.8</c:v>
                </c:pt>
                <c:pt idx="2">
                  <c:v>4879711.2</c:v>
                </c:pt>
              </c:numCache>
            </c:numRef>
          </c:val>
          <c:extLst xmlns:c16r2="http://schemas.microsoft.com/office/drawing/2015/06/chart">
            <c:ext xmlns:c16="http://schemas.microsoft.com/office/drawing/2014/chart" uri="{C3380CC4-5D6E-409C-BE32-E72D297353CC}">
              <c16:uniqueId val="{0000000E-1A6D-43CD-8E3C-7BE5F049CD14}"/>
            </c:ext>
          </c:extLst>
        </c:ser>
        <c:ser>
          <c:idx val="15"/>
          <c:order val="15"/>
          <c:tx>
            <c:strRef>
              <c:f>Лист1!$A$51</c:f>
              <c:strCache>
                <c:ptCount val="1"/>
                <c:pt idx="0">
                  <c:v>Непрограммные расходы</c:v>
                </c:pt>
              </c:strCache>
            </c:strRef>
          </c:tx>
          <c:spPr>
            <a:solidFill>
              <a:srgbClr val="FFFF00"/>
            </a:solidFill>
          </c:spPr>
          <c:dLbls>
            <c:dLbl>
              <c:idx val="0"/>
              <c:layout>
                <c:manualLayout>
                  <c:x val="-5.2910787690256793E-3"/>
                  <c:y val="-8.040595510562009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1A6D-43CD-8E3C-7BE5F049CD14}"/>
                </c:ext>
              </c:extLst>
            </c:dLbl>
            <c:dLbl>
              <c:idx val="1"/>
              <c:layout>
                <c:manualLayout>
                  <c:x val="1.0582157538051327E-2"/>
                  <c:y val="-5.527909413511373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1A6D-43CD-8E3C-7BE5F049CD14}"/>
                </c:ext>
              </c:extLst>
            </c:dLbl>
            <c:dLbl>
              <c:idx val="2"/>
              <c:layout>
                <c:manualLayout>
                  <c:x val="8.8184646150428619E-3"/>
                  <c:y val="-6.030446632921491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1A6D-43CD-8E3C-7BE5F049CD14}"/>
                </c:ext>
              </c:extLst>
            </c:dLbl>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Лист1!$B$51:$D$51</c:f>
              <c:numCache>
                <c:formatCode>#,##0.0</c:formatCode>
                <c:ptCount val="3"/>
                <c:pt idx="0">
                  <c:v>38545.9</c:v>
                </c:pt>
                <c:pt idx="1">
                  <c:v>29665.5</c:v>
                </c:pt>
                <c:pt idx="2">
                  <c:v>37888.400000000001</c:v>
                </c:pt>
              </c:numCache>
            </c:numRef>
          </c:val>
          <c:extLst xmlns:c16r2="http://schemas.microsoft.com/office/drawing/2015/06/chart">
            <c:ext xmlns:c16="http://schemas.microsoft.com/office/drawing/2014/chart" uri="{C3380CC4-5D6E-409C-BE32-E72D297353CC}">
              <c16:uniqueId val="{00000012-1A6D-43CD-8E3C-7BE5F049CD14}"/>
            </c:ext>
          </c:extLst>
        </c:ser>
        <c:shape val="cylinder"/>
        <c:axId val="77728384"/>
        <c:axId val="77742464"/>
        <c:axId val="0"/>
      </c:bar3DChart>
      <c:catAx>
        <c:axId val="77728384"/>
        <c:scaling>
          <c:orientation val="minMax"/>
        </c:scaling>
        <c:axPos val="b"/>
        <c:numFmt formatCode="General" sourceLinked="0"/>
        <c:tickLblPos val="nextTo"/>
        <c:txPr>
          <a:bodyPr/>
          <a:lstStyle/>
          <a:p>
            <a:pPr>
              <a:defRPr b="1">
                <a:latin typeface="Oswald"/>
                <a:cs typeface="Times New Roman Cyr" pitchFamily="18" charset="0"/>
              </a:defRPr>
            </a:pPr>
            <a:endParaRPr lang="ru-RU"/>
          </a:p>
        </c:txPr>
        <c:crossAx val="77742464"/>
        <c:crosses val="autoZero"/>
        <c:auto val="1"/>
        <c:lblAlgn val="ctr"/>
        <c:lblOffset val="100"/>
      </c:catAx>
      <c:valAx>
        <c:axId val="77742464"/>
        <c:scaling>
          <c:orientation val="minMax"/>
        </c:scaling>
        <c:delete val="1"/>
        <c:axPos val="l"/>
        <c:numFmt formatCode="#,##0.0" sourceLinked="1"/>
        <c:tickLblPos val="none"/>
        <c:crossAx val="77728384"/>
        <c:crosses val="autoZero"/>
        <c:crossBetween val="between"/>
      </c:valAx>
    </c:plotArea>
    <c:legend>
      <c:legendPos val="r"/>
      <c:layout/>
      <c:txPr>
        <a:bodyPr/>
        <a:lstStyle/>
        <a:p>
          <a:pPr>
            <a:defRPr sz="11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3.6477979863209248E-2"/>
          <c:y val="0"/>
          <c:w val="0.41820936566659928"/>
          <c:h val="1"/>
        </c:manualLayout>
      </c:layout>
      <c:pieChart>
        <c:varyColors val="1"/>
        <c:ser>
          <c:idx val="1"/>
          <c:order val="1"/>
          <c:tx>
            <c:strRef>
              <c:f>'объем и стр-ра расходов за 2022'!$C$10</c:f>
              <c:strCache>
                <c:ptCount val="1"/>
                <c:pt idx="0">
                  <c:v>% исполнения </c:v>
                </c:pt>
              </c:strCache>
            </c:strRef>
          </c:tx>
          <c:explosion val="25"/>
          <c:dLbls>
            <c:dLbl>
              <c:idx val="5"/>
              <c:layout>
                <c:manualLayout>
                  <c:x val="4.6595181180585671E-2"/>
                  <c:y val="0.16381918212791183"/>
                </c:manualLayout>
              </c:layout>
              <c:dLblPos val="bestFit"/>
              <c:showPercent val="1"/>
            </c:dLbl>
            <c:dLbl>
              <c:idx val="7"/>
              <c:layout>
                <c:manualLayout>
                  <c:x val="1.8863159469736351E-2"/>
                  <c:y val="1.6826834055475341E-3"/>
                </c:manualLayout>
              </c:layout>
              <c:dLblPos val="bestFit"/>
              <c:showPercent val="1"/>
            </c:dLbl>
            <c:dLbl>
              <c:idx val="8"/>
              <c:layout>
                <c:manualLayout>
                  <c:x val="2.289844139181694E-3"/>
                  <c:y val="0.10338608210198867"/>
                </c:manualLayout>
              </c:layout>
              <c:dLblPos val="bestFit"/>
              <c:showPercent val="1"/>
            </c:dLbl>
            <c:numFmt formatCode="0.0%" sourceLinked="0"/>
            <c:spPr>
              <a:noFill/>
              <a:ln>
                <a:noFill/>
              </a:ln>
              <a:effectLst/>
            </c:spPr>
            <c:txPr>
              <a:bodyPr/>
              <a:lstStyle/>
              <a:p>
                <a:pPr>
                  <a:defRPr sz="1200" b="1">
                    <a:latin typeface="Times New Roman Cyr" pitchFamily="18" charset="0"/>
                    <a:cs typeface="Times New Roman Cyr" pitchFamily="18" charset="0"/>
                  </a:defRPr>
                </a:pPr>
                <a:endParaRPr lang="ru-RU"/>
              </a:p>
            </c:txPr>
            <c:dLblPos val="inEnd"/>
            <c:showPercent val="1"/>
            <c:extLst xmlns:c16r2="http://schemas.microsoft.com/office/drawing/2015/06/chart">
              <c:ext xmlns:c15="http://schemas.microsoft.com/office/drawing/2012/chart" uri="{CE6537A1-D6FC-4f65-9D91-7224C49458BB}"/>
            </c:extLst>
          </c:dLbls>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2022'!$C$11:$C$20</c:f>
              <c:numCache>
                <c:formatCode>0.0</c:formatCode>
                <c:ptCount val="9"/>
                <c:pt idx="0">
                  <c:v>6.55988543678912</c:v>
                </c:pt>
                <c:pt idx="1">
                  <c:v>9.1140340096009567</c:v>
                </c:pt>
                <c:pt idx="2">
                  <c:v>22.991916625338916</c:v>
                </c:pt>
                <c:pt idx="3">
                  <c:v>50.542079513752995</c:v>
                </c:pt>
                <c:pt idx="4">
                  <c:v>4.0116360835884324</c:v>
                </c:pt>
                <c:pt idx="5">
                  <c:v>1.3791017064504398</c:v>
                </c:pt>
                <c:pt idx="6">
                  <c:v>4.1140214018237682</c:v>
                </c:pt>
                <c:pt idx="7" formatCode="0.00">
                  <c:v>1.7242152045074999E-2</c:v>
                </c:pt>
                <c:pt idx="8">
                  <c:v>1.2700830706103041</c:v>
                </c:pt>
              </c:numCache>
            </c:numRef>
          </c:val>
          <c:extLst xmlns:c16r2="http://schemas.microsoft.com/office/drawing/2015/06/chart">
            <c:ext xmlns:c16="http://schemas.microsoft.com/office/drawing/2014/chart" uri="{C3380CC4-5D6E-409C-BE32-E72D297353CC}">
              <c16:uniqueId val="{00000000-088A-427F-BE1A-71156EDFBDD7}"/>
            </c:ext>
          </c:extLst>
        </c:ser>
        <c:ser>
          <c:idx val="0"/>
          <c:order val="0"/>
          <c:tx>
            <c:strRef>
              <c:f>'объем и стр-ра расходов за 2022'!$B$10</c:f>
              <c:strCache>
                <c:ptCount val="1"/>
                <c:pt idx="0">
                  <c:v>Исполнено на 01.01.2024</c:v>
                </c:pt>
              </c:strCache>
            </c:strRef>
          </c:tx>
          <c:explosion val="25"/>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2022'!$B$11:$B$20</c:f>
            </c:numRef>
          </c:val>
          <c:extLst xmlns:c16r2="http://schemas.microsoft.com/office/drawing/2015/06/chart">
            <c:ext xmlns:c16="http://schemas.microsoft.com/office/drawing/2014/chart" uri="{C3380CC4-5D6E-409C-BE32-E72D297353CC}">
              <c16:uniqueId val="{00000001-088A-427F-BE1A-71156EDFBDD7}"/>
            </c:ext>
          </c:extLst>
        </c:ser>
        <c:firstSliceAng val="0"/>
      </c:pieChart>
    </c:plotArea>
    <c:legend>
      <c:legendPos val="r"/>
      <c:layout>
        <c:manualLayout>
          <c:xMode val="edge"/>
          <c:yMode val="edge"/>
          <c:x val="0.70791439840017889"/>
          <c:y val="3.8215371903121881E-2"/>
          <c:w val="0.28355160358526482"/>
          <c:h val="0.92356925619375663"/>
        </c:manualLayout>
      </c:layout>
      <c:txPr>
        <a:bodyPr/>
        <a:lstStyle/>
        <a:p>
          <a:pPr>
            <a:defRPr sz="900" b="1">
              <a:latin typeface="Times New Roman Cyr" pitchFamily="18" charset="0"/>
              <a:cs typeface="Times New Roman Cyr" pitchFamily="18" charset="0"/>
            </a:defRPr>
          </a:pPr>
          <a:endParaRPr lang="ru-RU"/>
        </a:p>
      </c:txPr>
    </c:legend>
    <c:plotVisOnly val="1"/>
    <c:dispBlanksAs val="zero"/>
  </c:chart>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6372874278336888E-2"/>
          <c:y val="2.8716334246873111E-3"/>
          <c:w val="0.8096063714201247"/>
          <c:h val="0.64856845337453473"/>
        </c:manualLayout>
      </c:layout>
      <c:bar3DChart>
        <c:barDir val="col"/>
        <c:grouping val="clustered"/>
        <c:ser>
          <c:idx val="0"/>
          <c:order val="0"/>
          <c:tx>
            <c:strRef>
              <c:f>Лист2!$B$2</c:f>
              <c:strCache>
                <c:ptCount val="1"/>
                <c:pt idx="0">
                  <c:v>2021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Лист2!$B$3:$B$5</c:f>
            </c:numRef>
          </c:val>
          <c:extLst xmlns:c16r2="http://schemas.microsoft.com/office/drawing/2015/06/chart">
            <c:ext xmlns:c16="http://schemas.microsoft.com/office/drawing/2014/chart" uri="{C3380CC4-5D6E-409C-BE32-E72D297353CC}">
              <c16:uniqueId val="{00000000-C97E-4B6A-9F5C-816551C61992}"/>
            </c:ext>
          </c:extLst>
        </c:ser>
        <c:ser>
          <c:idx val="1"/>
          <c:order val="1"/>
          <c:tx>
            <c:strRef>
              <c:f>Лист2!$C$2</c:f>
              <c:strCache>
                <c:ptCount val="1"/>
                <c:pt idx="0">
                  <c:v>% исполнения 2021 года</c:v>
                </c:pt>
              </c:strCache>
            </c:strRef>
          </c:tx>
          <c:spPr>
            <a:solidFill>
              <a:srgbClr val="FFFF00"/>
            </a:solidFill>
          </c:spPr>
          <c:dLbls>
            <c:numFmt formatCode="#,##0.0" sourceLinked="0"/>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Лист2!$C$3:$C$5</c:f>
              <c:numCache>
                <c:formatCode>#,##0.0</c:formatCode>
                <c:ptCount val="3"/>
                <c:pt idx="0">
                  <c:v>60.327185770102396</c:v>
                </c:pt>
                <c:pt idx="1">
                  <c:v>39.672814229897575</c:v>
                </c:pt>
              </c:numCache>
            </c:numRef>
          </c:val>
          <c:extLst xmlns:c16r2="http://schemas.microsoft.com/office/drawing/2015/06/chart">
            <c:ext xmlns:c16="http://schemas.microsoft.com/office/drawing/2014/chart" uri="{C3380CC4-5D6E-409C-BE32-E72D297353CC}">
              <c16:uniqueId val="{00000001-C97E-4B6A-9F5C-816551C61992}"/>
            </c:ext>
          </c:extLst>
        </c:ser>
        <c:ser>
          <c:idx val="2"/>
          <c:order val="2"/>
          <c:tx>
            <c:strRef>
              <c:f>Лист2!$D$2</c:f>
              <c:strCache>
                <c:ptCount val="1"/>
                <c:pt idx="0">
                  <c:v>2022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Лист2!$D$3:$D$5</c:f>
            </c:numRef>
          </c:val>
          <c:extLst xmlns:c16r2="http://schemas.microsoft.com/office/drawing/2015/06/chart">
            <c:ext xmlns:c16="http://schemas.microsoft.com/office/drawing/2014/chart" uri="{C3380CC4-5D6E-409C-BE32-E72D297353CC}">
              <c16:uniqueId val="{00000002-C97E-4B6A-9F5C-816551C61992}"/>
            </c:ext>
          </c:extLst>
        </c:ser>
        <c:ser>
          <c:idx val="3"/>
          <c:order val="3"/>
          <c:tx>
            <c:strRef>
              <c:f>Лист2!$E$2</c:f>
              <c:strCache>
                <c:ptCount val="1"/>
                <c:pt idx="0">
                  <c:v>% исполнения 2022 года</c:v>
                </c:pt>
              </c:strCache>
            </c:strRef>
          </c:tx>
          <c:spPr>
            <a:solidFill>
              <a:schemeClr val="accent4">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Лист2!$E$3:$E$5</c:f>
              <c:numCache>
                <c:formatCode>#,##0.0</c:formatCode>
                <c:ptCount val="3"/>
                <c:pt idx="0">
                  <c:v>64.902830976164154</c:v>
                </c:pt>
                <c:pt idx="1">
                  <c:v>35.097169023835647</c:v>
                </c:pt>
              </c:numCache>
            </c:numRef>
          </c:val>
          <c:extLst xmlns:c16r2="http://schemas.microsoft.com/office/drawing/2015/06/chart">
            <c:ext xmlns:c16="http://schemas.microsoft.com/office/drawing/2014/chart" uri="{C3380CC4-5D6E-409C-BE32-E72D297353CC}">
              <c16:uniqueId val="{00000003-C97E-4B6A-9F5C-816551C61992}"/>
            </c:ext>
          </c:extLst>
        </c:ser>
        <c:ser>
          <c:idx val="4"/>
          <c:order val="4"/>
          <c:tx>
            <c:strRef>
              <c:f>Лист2!$F$2</c:f>
              <c:strCache>
                <c:ptCount val="1"/>
                <c:pt idx="0">
                  <c:v>2023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Лист2!$F$3:$F$5</c:f>
            </c:numRef>
          </c:val>
          <c:extLst xmlns:c16r2="http://schemas.microsoft.com/office/drawing/2015/06/chart">
            <c:ext xmlns:c16="http://schemas.microsoft.com/office/drawing/2014/chart" uri="{C3380CC4-5D6E-409C-BE32-E72D297353CC}">
              <c16:uniqueId val="{00000004-C97E-4B6A-9F5C-816551C61992}"/>
            </c:ext>
          </c:extLst>
        </c:ser>
        <c:ser>
          <c:idx val="5"/>
          <c:order val="5"/>
          <c:tx>
            <c:strRef>
              <c:f>Лист2!$G$2</c:f>
              <c:strCache>
                <c:ptCount val="1"/>
                <c:pt idx="0">
                  <c:v>% исполнения 2023 года</c:v>
                </c:pt>
              </c:strCache>
            </c:strRef>
          </c:tx>
          <c:spPr>
            <a:solidFill>
              <a:srgbClr val="FF00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Лист2!$G$3:$G$5</c:f>
              <c:numCache>
                <c:formatCode>#,##0.0</c:formatCode>
                <c:ptCount val="3"/>
                <c:pt idx="0">
                  <c:v>60.064080857660592</c:v>
                </c:pt>
                <c:pt idx="1">
                  <c:v>39.935919142339365</c:v>
                </c:pt>
              </c:numCache>
            </c:numRef>
          </c:val>
          <c:extLst xmlns:c16r2="http://schemas.microsoft.com/office/drawing/2015/06/chart">
            <c:ext xmlns:c16="http://schemas.microsoft.com/office/drawing/2014/chart" uri="{C3380CC4-5D6E-409C-BE32-E72D297353CC}">
              <c16:uniqueId val="{00000005-C97E-4B6A-9F5C-816551C61992}"/>
            </c:ext>
          </c:extLst>
        </c:ser>
        <c:gapWidth val="38"/>
        <c:gapDepth val="28"/>
        <c:shape val="cylinder"/>
        <c:axId val="79288192"/>
        <c:axId val="79289728"/>
        <c:axId val="0"/>
      </c:bar3DChart>
      <c:catAx>
        <c:axId val="79288192"/>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9289728"/>
        <c:crosses val="autoZero"/>
        <c:auto val="1"/>
        <c:lblAlgn val="ctr"/>
        <c:lblOffset val="100"/>
      </c:catAx>
      <c:valAx>
        <c:axId val="79289728"/>
        <c:scaling>
          <c:orientation val="minMax"/>
        </c:scaling>
        <c:delete val="1"/>
        <c:axPos val="l"/>
        <c:numFmt formatCode="#,##0.0" sourceLinked="1"/>
        <c:tickLblPos val="none"/>
        <c:crossAx val="79288192"/>
        <c:crosses val="autoZero"/>
        <c:crossBetween val="between"/>
      </c:valAx>
    </c:plotArea>
    <c:legend>
      <c:legendPos val="r"/>
      <c:layout>
        <c:manualLayout>
          <c:xMode val="edge"/>
          <c:yMode val="edge"/>
          <c:x val="0.76184920131284994"/>
          <c:y val="3.7020682748072645E-2"/>
          <c:w val="0.22021493845316648"/>
          <c:h val="0.90747109927563807"/>
        </c:manualLayout>
      </c:layout>
      <c:txPr>
        <a:bodyPr/>
        <a:lstStyle/>
        <a:p>
          <a:pPr>
            <a:defRPr sz="900" b="1">
              <a:latin typeface="Times New Roman Cyr" pitchFamily="18" charset="0"/>
              <a:cs typeface="Times New Roman Cyr" pitchFamily="18" charset="0"/>
            </a:defRPr>
          </a:pPr>
          <a:endParaRPr lang="ru-RU"/>
        </a:p>
      </c:txPr>
    </c:legend>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3744352591527631E-2"/>
          <c:y val="0.1064814814814817"/>
          <c:w val="0.71972285410910808"/>
          <c:h val="0.72944444444444556"/>
        </c:manualLayout>
      </c:layout>
      <c:bar3DChart>
        <c:barDir val="col"/>
        <c:grouping val="stacked"/>
        <c:ser>
          <c:idx val="0"/>
          <c:order val="0"/>
          <c:tx>
            <c:strRef>
              <c:f>мун.программы!$A$11</c:f>
              <c:strCache>
                <c:ptCount val="1"/>
                <c:pt idx="0">
                  <c:v>местный бюджет </c:v>
                </c:pt>
              </c:strCache>
            </c:strRef>
          </c:tx>
          <c:spPr>
            <a:solidFill>
              <a:srgbClr val="FFC0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мун.программы!$B$11:$C$11</c:f>
              <c:numCache>
                <c:formatCode>#,##0.0</c:formatCode>
                <c:ptCount val="2"/>
                <c:pt idx="0">
                  <c:v>1822898</c:v>
                </c:pt>
                <c:pt idx="1">
                  <c:v>1973911</c:v>
                </c:pt>
              </c:numCache>
            </c:numRef>
          </c:val>
          <c:extLst xmlns:c16r2="http://schemas.microsoft.com/office/drawing/2015/06/chart">
            <c:ext xmlns:c16="http://schemas.microsoft.com/office/drawing/2014/chart" uri="{C3380CC4-5D6E-409C-BE32-E72D297353CC}">
              <c16:uniqueId val="{00000000-F153-4BCA-A875-96C1DC502440}"/>
            </c:ext>
          </c:extLst>
        </c:ser>
        <c:ser>
          <c:idx val="1"/>
          <c:order val="1"/>
          <c:tx>
            <c:strRef>
              <c:f>мун.программы!$A$12</c:f>
              <c:strCache>
                <c:ptCount val="1"/>
                <c:pt idx="0">
                  <c:v>субсидии</c:v>
                </c:pt>
              </c:strCache>
            </c:strRef>
          </c:tx>
          <c:spPr>
            <a:solidFill>
              <a:srgbClr val="FFFF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мун.программы!$B$12:$C$12</c:f>
              <c:numCache>
                <c:formatCode>#,##0.0</c:formatCode>
                <c:ptCount val="2"/>
                <c:pt idx="0">
                  <c:v>575859</c:v>
                </c:pt>
                <c:pt idx="1">
                  <c:v>1297730.1000000001</c:v>
                </c:pt>
              </c:numCache>
            </c:numRef>
          </c:val>
          <c:extLst xmlns:c16r2="http://schemas.microsoft.com/office/drawing/2015/06/chart">
            <c:ext xmlns:c16="http://schemas.microsoft.com/office/drawing/2014/chart" uri="{C3380CC4-5D6E-409C-BE32-E72D297353CC}">
              <c16:uniqueId val="{00000001-F153-4BCA-A875-96C1DC502440}"/>
            </c:ext>
          </c:extLst>
        </c:ser>
        <c:ser>
          <c:idx val="2"/>
          <c:order val="2"/>
          <c:tx>
            <c:strRef>
              <c:f>мун.программы!$A$13</c:f>
              <c:strCache>
                <c:ptCount val="1"/>
                <c:pt idx="0">
                  <c:v>субвенции</c:v>
                </c:pt>
              </c:strCache>
            </c:strRef>
          </c:tx>
          <c:spPr>
            <a:solidFill>
              <a:schemeClr val="accent5">
                <a:lumMod val="40000"/>
                <a:lumOff val="60000"/>
              </a:schemeClr>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мун.программы!$B$13:$C$13</c:f>
              <c:numCache>
                <c:formatCode>#,##0.0</c:formatCode>
                <c:ptCount val="2"/>
                <c:pt idx="0">
                  <c:v>1569900</c:v>
                </c:pt>
                <c:pt idx="1">
                  <c:v>1563357.4</c:v>
                </c:pt>
              </c:numCache>
            </c:numRef>
          </c:val>
          <c:extLst xmlns:c16r2="http://schemas.microsoft.com/office/drawing/2015/06/chart">
            <c:ext xmlns:c16="http://schemas.microsoft.com/office/drawing/2014/chart" uri="{C3380CC4-5D6E-409C-BE32-E72D297353CC}">
              <c16:uniqueId val="{00000002-F153-4BCA-A875-96C1DC502440}"/>
            </c:ext>
          </c:extLst>
        </c:ser>
        <c:ser>
          <c:idx val="3"/>
          <c:order val="3"/>
          <c:tx>
            <c:strRef>
              <c:f>мун.программы!$A$14</c:f>
              <c:strCache>
                <c:ptCount val="1"/>
                <c:pt idx="0">
                  <c:v> иные межбюджетные трансферты</c:v>
                </c:pt>
              </c:strCache>
            </c:strRef>
          </c:tx>
          <c:spPr>
            <a:solidFill>
              <a:srgbClr val="FF0000"/>
            </a:solidFill>
          </c:spPr>
          <c:dLbls>
            <c:dLbl>
              <c:idx val="0"/>
              <c:layout>
                <c:manualLayout>
                  <c:x val="1.533834208705801E-2"/>
                  <c:y val="-9.72222222222222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153-4BCA-A875-96C1DC502440}"/>
                </c:ext>
              </c:extLst>
            </c:dLbl>
            <c:dLbl>
              <c:idx val="1"/>
              <c:layout>
                <c:manualLayout>
                  <c:x val="3.6812021008939232E-2"/>
                  <c:y val="-9.722222222222223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153-4BCA-A875-96C1DC502440}"/>
                </c:ext>
              </c:extLst>
            </c:dLbl>
            <c:spPr>
              <a:noFill/>
              <a:ln>
                <a:noFill/>
              </a:ln>
              <a:effectLst/>
            </c:spPr>
            <c:txPr>
              <a:bodyPr/>
              <a:lstStyle/>
              <a:p>
                <a:pPr>
                  <a:defRPr sz="1000" b="1" i="0">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мун.программы!$B$14:$C$14</c:f>
              <c:numCache>
                <c:formatCode>#,##0.0</c:formatCode>
                <c:ptCount val="2"/>
                <c:pt idx="0">
                  <c:v>50750.8</c:v>
                </c:pt>
                <c:pt idx="1">
                  <c:v>44712.7</c:v>
                </c:pt>
              </c:numCache>
            </c:numRef>
          </c:val>
          <c:extLst xmlns:c16r2="http://schemas.microsoft.com/office/drawing/2015/06/chart">
            <c:ext xmlns:c16="http://schemas.microsoft.com/office/drawing/2014/chart" uri="{C3380CC4-5D6E-409C-BE32-E72D297353CC}">
              <c16:uniqueId val="{00000005-F153-4BCA-A875-96C1DC502440}"/>
            </c:ext>
          </c:extLst>
        </c:ser>
        <c:shape val="cylinder"/>
        <c:axId val="80618240"/>
        <c:axId val="80619776"/>
        <c:axId val="0"/>
      </c:bar3DChart>
      <c:catAx>
        <c:axId val="80618240"/>
        <c:scaling>
          <c:orientation val="minMax"/>
        </c:scaling>
        <c:axPos val="b"/>
        <c:numFmt formatCode="General" sourceLinked="0"/>
        <c:tickLblPos val="nextTo"/>
        <c:txPr>
          <a:bodyPr/>
          <a:lstStyle/>
          <a:p>
            <a:pPr>
              <a:defRPr sz="900" b="1">
                <a:latin typeface="Oswald"/>
                <a:cs typeface="Times New Roman Cyr" pitchFamily="18" charset="0"/>
              </a:defRPr>
            </a:pPr>
            <a:endParaRPr lang="ru-RU"/>
          </a:p>
        </c:txPr>
        <c:crossAx val="80619776"/>
        <c:crosses val="autoZero"/>
        <c:auto val="1"/>
        <c:lblAlgn val="ctr"/>
        <c:lblOffset val="100"/>
      </c:catAx>
      <c:valAx>
        <c:axId val="80619776"/>
        <c:scaling>
          <c:orientation val="minMax"/>
        </c:scaling>
        <c:delete val="1"/>
        <c:axPos val="l"/>
        <c:numFmt formatCode="#,##0.0" sourceLinked="1"/>
        <c:tickLblPos val="none"/>
        <c:crossAx val="80618240"/>
        <c:crosses val="autoZero"/>
        <c:crossBetween val="between"/>
      </c:valAx>
    </c:plotArea>
    <c:legend>
      <c:legendPos val="r"/>
      <c:layout>
        <c:manualLayout>
          <c:xMode val="edge"/>
          <c:yMode val="edge"/>
          <c:x val="0.7380546924215563"/>
          <c:y val="0.13029308836395451"/>
          <c:w val="0.22793073082954354"/>
          <c:h val="0.79033974919801686"/>
        </c:manualLayout>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3.0555632707477007E-2"/>
          <c:y val="0.2885962220557578"/>
          <c:w val="0.73029155730533812"/>
          <c:h val="0.49918999708369893"/>
        </c:manualLayout>
      </c:layout>
      <c:lineChart>
        <c:grouping val="stacked"/>
        <c:ser>
          <c:idx val="0"/>
          <c:order val="0"/>
          <c:tx>
            <c:strRef>
              <c:f>'дорожный фонд'!$A$12</c:f>
              <c:strCache>
                <c:ptCount val="1"/>
                <c:pt idx="0">
                  <c:v>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0.14109543384068479"/>
                  <c:y val="-0.17933447937131641"/>
                </c:manualLayout>
              </c:layout>
              <c:showVal val="1"/>
            </c:dLbl>
            <c:dLbl>
              <c:idx val="1"/>
              <c:layout>
                <c:manualLayout>
                  <c:x val="-0.10288208717549907"/>
                  <c:y val="-0.16374017681728908"/>
                </c:manualLayout>
              </c:layout>
              <c:showVal val="1"/>
            </c:dLbl>
            <c:dLbl>
              <c:idx val="2"/>
              <c:layout>
                <c:manualLayout>
                  <c:x val="-9.700311076547051E-2"/>
                  <c:y val="-0.11695726915520611"/>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фонд'!$B$11:$D$11</c:f>
              <c:strCache>
                <c:ptCount val="3"/>
                <c:pt idx="0">
                  <c:v>2021 год (факт)</c:v>
                </c:pt>
                <c:pt idx="1">
                  <c:v>2022 год (факт)</c:v>
                </c:pt>
                <c:pt idx="2">
                  <c:v>2023 год (факт)</c:v>
                </c:pt>
              </c:strCache>
            </c:strRef>
          </c:cat>
          <c:val>
            <c:numRef>
              <c:f>'дорожный фонд'!$B$12:$D$12</c:f>
              <c:numCache>
                <c:formatCode>#,##0.0</c:formatCode>
                <c:ptCount val="3"/>
                <c:pt idx="0">
                  <c:v>27799.5</c:v>
                </c:pt>
                <c:pt idx="1">
                  <c:v>40098.800000000003</c:v>
                </c:pt>
                <c:pt idx="2">
                  <c:v>56599.1</c:v>
                </c:pt>
              </c:numCache>
            </c:numRef>
          </c:val>
        </c:ser>
        <c:marker val="1"/>
        <c:axId val="81171584"/>
        <c:axId val="81173120"/>
      </c:lineChart>
      <c:catAx>
        <c:axId val="81171584"/>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81173120"/>
        <c:crosses val="autoZero"/>
        <c:auto val="1"/>
        <c:lblAlgn val="ctr"/>
        <c:lblOffset val="100"/>
      </c:catAx>
      <c:valAx>
        <c:axId val="81173120"/>
        <c:scaling>
          <c:orientation val="minMax"/>
        </c:scaling>
        <c:delete val="1"/>
        <c:axPos val="l"/>
        <c:numFmt formatCode="#,##0.0" sourceLinked="1"/>
        <c:tickLblPos val="none"/>
        <c:crossAx val="81171584"/>
        <c:crosses val="autoZero"/>
        <c:crossBetween val="between"/>
      </c:valAx>
    </c:plotArea>
    <c:legend>
      <c:legendPos val="r"/>
      <c:layout/>
      <c:txPr>
        <a:bodyPr/>
        <a:lstStyle/>
        <a:p>
          <a:pPr>
            <a:defRPr b="1">
              <a:latin typeface="Times New Roman Cyr" pitchFamily="18" charset="0"/>
              <a:cs typeface="Times New Roman Cyr" pitchFamily="18" charset="0"/>
            </a:defRPr>
          </a:pPr>
          <a:endParaRPr lang="ru-RU"/>
        </a:p>
      </c:txPr>
    </c:legend>
    <c:plotVisOnly val="1"/>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ru-RU"/>
  <c:chart>
    <c:autoTitleDeleted val="1"/>
    <c:view3D>
      <c:rAngAx val="1"/>
    </c:view3D>
    <c:floor>
      <c:spPr>
        <a:solidFill>
          <a:schemeClr val="bg1">
            <a:lumMod val="95000"/>
          </a:schemeClr>
        </a:solidFill>
      </c:spPr>
    </c:floor>
    <c:sideWall>
      <c:spPr>
        <a:noFill/>
        <a:ln w="25400">
          <a:noFill/>
        </a:ln>
      </c:spPr>
    </c:sideWall>
    <c:backWall>
      <c:spPr>
        <a:noFill/>
        <a:ln w="25400">
          <a:noFill/>
        </a:ln>
      </c:spPr>
    </c:backWall>
    <c:plotArea>
      <c:layout/>
      <c:bar3DChart>
        <c:barDir val="col"/>
        <c:grouping val="clustered"/>
        <c:ser>
          <c:idx val="0"/>
          <c:order val="0"/>
          <c:tx>
            <c:strRef>
              <c:f>'дорожный фонд'!$A$17</c:f>
              <c:strCache>
                <c:ptCount val="1"/>
                <c:pt idx="0">
                  <c:v>расходы</c:v>
                </c:pt>
              </c:strCache>
            </c:strRef>
          </c:tx>
          <c:spPr>
            <a:solidFill>
              <a:srgbClr val="FF0000"/>
            </a:solidFill>
          </c:spPr>
          <c:dLbls>
            <c:dLbl>
              <c:idx val="0"/>
              <c:layout>
                <c:manualLayout>
                  <c:x val="8.3333333333333367E-3"/>
                  <c:y val="-5.0925925925925923E-2"/>
                </c:manualLayout>
              </c:layout>
              <c:showVal val="1"/>
            </c:dLbl>
            <c:dLbl>
              <c:idx val="1"/>
              <c:layout>
                <c:manualLayout>
                  <c:x val="1.3888888888888879E-2"/>
                  <c:y val="-6.0185185185185147E-2"/>
                </c:manualLayout>
              </c:layout>
              <c:showVal val="1"/>
            </c:dLbl>
            <c:dLbl>
              <c:idx val="2"/>
              <c:layout>
                <c:manualLayout>
                  <c:x val="3.6111111111111184E-2"/>
                  <c:y val="-6.9444444444444434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фонд'!$B$16:$D$16</c:f>
              <c:strCache>
                <c:ptCount val="3"/>
                <c:pt idx="0">
                  <c:v>2021 год (факт)</c:v>
                </c:pt>
                <c:pt idx="1">
                  <c:v>2022 год (факт)</c:v>
                </c:pt>
                <c:pt idx="2">
                  <c:v>2023 год (факт)</c:v>
                </c:pt>
              </c:strCache>
            </c:strRef>
          </c:cat>
          <c:val>
            <c:numRef>
              <c:f>'дорожный фонд'!$B$17:$D$17</c:f>
              <c:numCache>
                <c:formatCode>#,##0.0</c:formatCode>
                <c:ptCount val="3"/>
                <c:pt idx="0">
                  <c:v>26890.799999999996</c:v>
                </c:pt>
                <c:pt idx="1">
                  <c:v>37110.1</c:v>
                </c:pt>
                <c:pt idx="2">
                  <c:v>58925.1</c:v>
                </c:pt>
              </c:numCache>
            </c:numRef>
          </c:val>
        </c:ser>
        <c:shape val="box"/>
        <c:axId val="81209984"/>
        <c:axId val="81420672"/>
        <c:axId val="0"/>
      </c:bar3DChart>
      <c:catAx>
        <c:axId val="81209984"/>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81420672"/>
        <c:crosses val="autoZero"/>
        <c:auto val="1"/>
        <c:lblAlgn val="ctr"/>
        <c:lblOffset val="100"/>
      </c:catAx>
      <c:valAx>
        <c:axId val="81420672"/>
        <c:scaling>
          <c:orientation val="minMax"/>
        </c:scaling>
        <c:delete val="1"/>
        <c:axPos val="l"/>
        <c:numFmt formatCode="#,##0.0" sourceLinked="1"/>
        <c:tickLblPos val="none"/>
        <c:crossAx val="81209984"/>
        <c:crosses val="autoZero"/>
        <c:crossBetween val="between"/>
      </c:valAx>
    </c:plotArea>
    <c:legend>
      <c:legendPos val="r"/>
      <c:layout>
        <c:manualLayout>
          <c:xMode val="edge"/>
          <c:yMode val="edge"/>
          <c:x val="0.80327493438320263"/>
          <c:y val="0.40161033501426174"/>
          <c:w val="0.16616951006124234"/>
          <c:h val="9.6271490390855266E-2"/>
        </c:manualLayout>
      </c:layout>
      <c:txPr>
        <a:bodyPr/>
        <a:lstStyle/>
        <a:p>
          <a:pPr>
            <a:defRPr sz="1200">
              <a:latin typeface="Times New Roman Cyr" pitchFamily="18" charset="0"/>
              <a:cs typeface="Times New Roman Cyr" pitchFamily="18" charset="0"/>
            </a:defRPr>
          </a:pPr>
          <a:endParaRPr lang="ru-RU"/>
        </a:p>
      </c:txPr>
    </c:legend>
    <c:plotVisOnly val="1"/>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8.8184646150428064E-3"/>
          <c:y val="0"/>
          <c:w val="0.73286151075806394"/>
          <c:h val="0.80405842399612415"/>
        </c:manualLayout>
      </c:layout>
      <c:barChart>
        <c:barDir val="col"/>
        <c:grouping val="clustered"/>
        <c:ser>
          <c:idx val="0"/>
          <c:order val="0"/>
          <c:tx>
            <c:strRef>
              <c:f>'дефицит бюджета'!$A$8</c:f>
              <c:strCache>
                <c:ptCount val="1"/>
                <c:pt idx="0">
                  <c:v>Дефицит</c:v>
                </c:pt>
              </c:strCache>
            </c:strRef>
          </c:tx>
          <c:dLbls>
            <c:dLbl>
              <c:idx val="2"/>
              <c:layout>
                <c:manualLayout>
                  <c:x val="-4.4092323075214058E-3"/>
                  <c:y val="-6.9444444444444503E-2"/>
                </c:manualLayout>
              </c:layout>
              <c:showVal val="1"/>
            </c:dLbl>
            <c:dLbl>
              <c:idx val="3"/>
              <c:layout>
                <c:manualLayout>
                  <c:x val="1.1757952820057082E-2"/>
                  <c:y val="-0.13440552960710439"/>
                </c:manualLayout>
              </c:layout>
              <c:showVal val="1"/>
            </c:dLbl>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бюджета'!$B$8:$F$8</c:f>
              <c:numCache>
                <c:formatCode>General</c:formatCode>
                <c:ptCount val="5"/>
                <c:pt idx="0" formatCode="#,##0.0">
                  <c:v>-70279.8</c:v>
                </c:pt>
                <c:pt idx="2" formatCode="#,##0.0">
                  <c:v>-92096.9</c:v>
                </c:pt>
                <c:pt idx="3" formatCode="#,##0.0">
                  <c:v>-29251.3</c:v>
                </c:pt>
              </c:numCache>
            </c:numRef>
          </c:val>
        </c:ser>
        <c:ser>
          <c:idx val="1"/>
          <c:order val="1"/>
          <c:tx>
            <c:strRef>
              <c:f>'дефицит бюджета'!$A$9</c:f>
              <c:strCache>
                <c:ptCount val="1"/>
                <c:pt idx="0">
                  <c:v>профицит</c:v>
                </c:pt>
              </c:strCache>
            </c:strRef>
          </c:tx>
          <c:dLbls>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бюджета'!$B$9:$F$9</c:f>
              <c:numCache>
                <c:formatCode>#,##0.0</c:formatCode>
                <c:ptCount val="5"/>
                <c:pt idx="1">
                  <c:v>46364.1</c:v>
                </c:pt>
                <c:pt idx="4">
                  <c:v>139980.5</c:v>
                </c:pt>
              </c:numCache>
            </c:numRef>
          </c:val>
        </c:ser>
        <c:axId val="82778752"/>
        <c:axId val="82796928"/>
      </c:barChart>
      <c:catAx>
        <c:axId val="82778752"/>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82796928"/>
        <c:crosses val="autoZero"/>
        <c:auto val="1"/>
        <c:lblAlgn val="ctr"/>
        <c:lblOffset val="100"/>
      </c:catAx>
      <c:valAx>
        <c:axId val="82796928"/>
        <c:scaling>
          <c:orientation val="minMax"/>
        </c:scaling>
        <c:delete val="1"/>
        <c:axPos val="l"/>
        <c:numFmt formatCode="#,##0.0" sourceLinked="1"/>
        <c:tickLblPos val="none"/>
        <c:crossAx val="82778752"/>
        <c:crosses val="autoZero"/>
        <c:crossBetween val="between"/>
      </c:valAx>
    </c:plotArea>
    <c:legend>
      <c:legendPos val="r"/>
      <c:layout>
        <c:manualLayout>
          <c:xMode val="edge"/>
          <c:yMode val="edge"/>
          <c:x val="0.82437136614450401"/>
          <c:y val="0.12890237678623545"/>
          <c:w val="0.16681016924045478"/>
          <c:h val="0.316269320501604"/>
        </c:manualLayout>
      </c:layout>
      <c:txPr>
        <a:bodyPr/>
        <a:lstStyle/>
        <a:p>
          <a:pPr>
            <a:defRPr sz="1200" b="1">
              <a:latin typeface="Times New Roman Cyr" pitchFamily="18" charset="0"/>
              <a:cs typeface="Times New Roman Cyr" pitchFamily="18" charset="0"/>
            </a:defRPr>
          </a:pPr>
          <a:endParaRPr lang="ru-RU"/>
        </a:p>
      </c:txPr>
    </c:legend>
    <c:plotVisOnly val="1"/>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1.6167185127578441E-2"/>
          <c:y val="5.0925925925925923E-2"/>
          <c:w val="0.63290051105432765"/>
          <c:h val="0.69009259259259415"/>
        </c:manualLayout>
      </c:layout>
      <c:bar3DChart>
        <c:barDir val="col"/>
        <c:grouping val="clustered"/>
        <c:ser>
          <c:idx val="0"/>
          <c:order val="0"/>
          <c:tx>
            <c:strRef>
              <c:f>оценка!$A$3</c:f>
              <c:strCache>
                <c:ptCount val="1"/>
                <c:pt idx="0">
                  <c:v>средняя оценка по округу по городским округам</c:v>
                </c:pt>
              </c:strCache>
            </c:strRef>
          </c:tx>
          <c:spPr>
            <a:solidFill>
              <a:srgbClr val="FFFF00"/>
            </a:solidFill>
          </c:spPr>
          <c:dLbls>
            <c:dLbl>
              <c:idx val="0"/>
              <c:layout>
                <c:manualLayout>
                  <c:x val="2.9394882050142578E-3"/>
                  <c:y val="-5.5555555555555455E-2"/>
                </c:manualLayout>
              </c:layout>
              <c:showVal val="1"/>
            </c:dLbl>
            <c:dLbl>
              <c:idx val="1"/>
              <c:layout>
                <c:manualLayout>
                  <c:x val="4.4092323075214058E-3"/>
                  <c:y val="-4.6296296296296398E-2"/>
                </c:manualLayout>
              </c:layout>
              <c:showVal val="1"/>
            </c:dLbl>
            <c:dLbl>
              <c:idx val="2"/>
              <c:layout>
                <c:manualLayout>
                  <c:x val="5.8789764100285798E-3"/>
                  <c:y val="-5.0925925925925923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оценка!$B$3:$D$3</c:f>
              <c:numCache>
                <c:formatCode>General</c:formatCode>
                <c:ptCount val="3"/>
                <c:pt idx="0">
                  <c:v>92.5</c:v>
                </c:pt>
                <c:pt idx="1">
                  <c:v>88.2</c:v>
                </c:pt>
                <c:pt idx="2" formatCode="0.0">
                  <c:v>89</c:v>
                </c:pt>
              </c:numCache>
            </c:numRef>
          </c:val>
          <c:extLst xmlns:c16r2="http://schemas.microsoft.com/office/drawing/2015/06/chart">
            <c:ext xmlns:c16="http://schemas.microsoft.com/office/drawing/2014/chart" uri="{C3380CC4-5D6E-409C-BE32-E72D297353CC}">
              <c16:uniqueId val="{00000000-3C0E-485A-BED9-7F0DB2F215EE}"/>
            </c:ext>
          </c:extLst>
        </c:ser>
        <c:ser>
          <c:idx val="1"/>
          <c:order val="1"/>
          <c:tx>
            <c:strRef>
              <c:f>оценка!$A$4</c:f>
              <c:strCache>
                <c:ptCount val="1"/>
                <c:pt idx="0">
                  <c:v>оценка муниципального образования</c:v>
                </c:pt>
              </c:strCache>
            </c:strRef>
          </c:tx>
          <c:spPr>
            <a:solidFill>
              <a:srgbClr val="FF0000"/>
            </a:solidFill>
          </c:spPr>
          <c:dLbls>
            <c:dLbl>
              <c:idx val="0"/>
              <c:layout>
                <c:manualLayout>
                  <c:x val="1.1757952820057031E-2"/>
                  <c:y val="-4.6296296296296419E-2"/>
                </c:manualLayout>
              </c:layout>
              <c:showVal val="1"/>
            </c:dLbl>
            <c:dLbl>
              <c:idx val="1"/>
              <c:layout>
                <c:manualLayout>
                  <c:x val="4.4092323075214058E-3"/>
                  <c:y val="-6.0185185185185217E-2"/>
                </c:manualLayout>
              </c:layout>
              <c:showVal val="1"/>
            </c:dLbl>
            <c:dLbl>
              <c:idx val="2"/>
              <c:layout>
                <c:manualLayout>
                  <c:x val="1.4697441025071274E-2"/>
                  <c:y val="-6.0185185185185147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оценка!$B$4:$D$4</c:f>
              <c:numCache>
                <c:formatCode>General</c:formatCode>
                <c:ptCount val="3"/>
                <c:pt idx="0">
                  <c:v>96.5</c:v>
                </c:pt>
                <c:pt idx="1">
                  <c:v>90.6</c:v>
                </c:pt>
                <c:pt idx="2">
                  <c:v>94.2</c:v>
                </c:pt>
              </c:numCache>
            </c:numRef>
          </c:val>
          <c:extLst xmlns:c16r2="http://schemas.microsoft.com/office/drawing/2015/06/chart">
            <c:ext xmlns:c16="http://schemas.microsoft.com/office/drawing/2014/chart" uri="{C3380CC4-5D6E-409C-BE32-E72D297353CC}">
              <c16:uniqueId val="{00000001-3C0E-485A-BED9-7F0DB2F215EE}"/>
            </c:ext>
          </c:extLst>
        </c:ser>
        <c:shape val="cylinder"/>
        <c:axId val="82740352"/>
        <c:axId val="82741888"/>
        <c:axId val="0"/>
      </c:bar3DChart>
      <c:catAx>
        <c:axId val="82740352"/>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82741888"/>
        <c:crosses val="autoZero"/>
        <c:auto val="1"/>
        <c:lblAlgn val="ctr"/>
        <c:lblOffset val="100"/>
      </c:catAx>
      <c:valAx>
        <c:axId val="82741888"/>
        <c:scaling>
          <c:orientation val="minMax"/>
        </c:scaling>
        <c:delete val="1"/>
        <c:axPos val="l"/>
        <c:numFmt formatCode="General" sourceLinked="1"/>
        <c:tickLblPos val="none"/>
        <c:crossAx val="82740352"/>
        <c:crosses val="autoZero"/>
        <c:crossBetween val="between"/>
      </c:valAx>
    </c:plotArea>
    <c:legend>
      <c:legendPos val="r"/>
      <c:layout>
        <c:manualLayout>
          <c:xMode val="edge"/>
          <c:yMode val="edge"/>
          <c:x val="0.67405334592452693"/>
          <c:y val="0.14206401283172973"/>
          <c:w val="0.31712818946043114"/>
          <c:h val="0.50753864100320756"/>
        </c:manualLayout>
      </c:layout>
      <c:txPr>
        <a:bodyPr/>
        <a:lstStyle/>
        <a:p>
          <a:pPr>
            <a:defRPr sz="1200" b="1">
              <a:latin typeface="Oswald"/>
              <a:cs typeface="Times New Roman Cyr" pitchFamily="18" charset="0"/>
            </a:defRPr>
          </a:pPr>
          <a:endParaRPr lang="ru-RU"/>
        </a:p>
      </c:txPr>
    </c:legend>
    <c:plotVisOnly val="1"/>
    <c:dispBlanksAs val="gap"/>
  </c:chart>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pPr>
        <a:solidFill>
          <a:schemeClr val="accent1">
            <a:lumMod val="20000"/>
            <a:lumOff val="80000"/>
          </a:schemeClr>
        </a:solidFill>
      </dgm:spPr>
      <dgm:t>
        <a:bodyPr lIns="180000" rIns="180000"/>
        <a:lstStyle/>
        <a:p>
          <a:pPr algn="l"/>
          <a:r>
            <a:rPr lang="ru-RU" sz="1600" b="1"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pPr>
        <a:solidFill>
          <a:schemeClr val="accent4">
            <a:lumMod val="20000"/>
            <a:lumOff val="80000"/>
          </a:schemeClr>
        </a:solidFill>
      </dgm:spPr>
      <dgm:t>
        <a:bodyPr lIns="180000" rIns="180000"/>
        <a:lstStyle/>
        <a:p>
          <a:pPr algn="l"/>
          <a:r>
            <a:rPr lang="ru-RU" sz="1600" b="1"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92593" custLinFactNeighborX="-3124" custLinFactNeighborY="3389">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103680"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8F696995-C08B-41FE-80D0-4D5E8E9F9FCD}" type="presOf" srcId="{5C56074C-A65A-4CF2-B2CE-F7EBE6062E49}" destId="{CC65A928-852E-4DD1-A56D-9BAFABC72640}" srcOrd="1"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BBA47C21-6A1C-4A2C-92AB-60B8C43F9B61}" type="presOf" srcId="{58DAFA87-E247-4D91-B88D-0EC900EEC543}" destId="{26F8EAD8-784E-4CBC-930E-754056E672BA}" srcOrd="0" destOrd="0" presId="urn:microsoft.com/office/officeart/2005/8/layout/vProcess5"/>
    <dgm:cxn modelId="{A90C03B6-B185-4CB1-8B81-435C71185826}" type="presOf" srcId="{5C56074C-A65A-4CF2-B2CE-F7EBE6062E49}" destId="{C0C62BB4-20F6-4903-B04F-13B7A004B5F0}" srcOrd="0" destOrd="0" presId="urn:microsoft.com/office/officeart/2005/8/layout/vProcess5"/>
    <dgm:cxn modelId="{B68BC235-5241-465A-A837-B7D20FFA15DF}" type="presOf" srcId="{5ACF4AB9-DCA6-4C22-8238-785023DCAB8E}" destId="{6B3B1FFC-4CB3-4CA8-8AF7-EB8DA81DF7BA}" srcOrd="0" destOrd="0" presId="urn:microsoft.com/office/officeart/2005/8/layout/vProcess5"/>
    <dgm:cxn modelId="{38AA0653-FD4B-4283-973B-43605177CE36}" type="presOf" srcId="{58DAFA87-E247-4D91-B88D-0EC900EEC543}" destId="{A6DE7991-A19E-4108-B350-966DE3EABFF9}" srcOrd="1" destOrd="0" presId="urn:microsoft.com/office/officeart/2005/8/layout/vProcess5"/>
    <dgm:cxn modelId="{ADD9B502-DD5C-4AB3-B502-E2C06048D6EF}" type="presOf" srcId="{CD510122-9DEB-4421-993B-C1E264B4A565}" destId="{EE12E059-3261-4907-A4E3-4F74B9EED3BE}" srcOrd="0"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823F649B-5747-4E88-91E9-6B2D61820375}" type="presParOf" srcId="{6B3B1FFC-4CB3-4CA8-8AF7-EB8DA81DF7BA}" destId="{79404F2A-8767-4AB9-A236-742801D12F3F}" srcOrd="0" destOrd="0" presId="urn:microsoft.com/office/officeart/2005/8/layout/vProcess5"/>
    <dgm:cxn modelId="{D195B285-E55D-44A4-A93D-DBB05E6EDA1D}" type="presParOf" srcId="{6B3B1FFC-4CB3-4CA8-8AF7-EB8DA81DF7BA}" destId="{26F8EAD8-784E-4CBC-930E-754056E672BA}" srcOrd="1" destOrd="0" presId="urn:microsoft.com/office/officeart/2005/8/layout/vProcess5"/>
    <dgm:cxn modelId="{22B5A442-8769-4A2B-93BB-2B1BBB010D55}" type="presParOf" srcId="{6B3B1FFC-4CB3-4CA8-8AF7-EB8DA81DF7BA}" destId="{C0C62BB4-20F6-4903-B04F-13B7A004B5F0}" srcOrd="2" destOrd="0" presId="urn:microsoft.com/office/officeart/2005/8/layout/vProcess5"/>
    <dgm:cxn modelId="{763399C4-0826-4CD6-8040-982918CDB0C8}" type="presParOf" srcId="{6B3B1FFC-4CB3-4CA8-8AF7-EB8DA81DF7BA}" destId="{EE12E059-3261-4907-A4E3-4F74B9EED3BE}" srcOrd="3" destOrd="0" presId="urn:microsoft.com/office/officeart/2005/8/layout/vProcess5"/>
    <dgm:cxn modelId="{466E5463-95AF-43E0-B1B1-C5DD5B038985}" type="presParOf" srcId="{6B3B1FFC-4CB3-4CA8-8AF7-EB8DA81DF7BA}" destId="{A6DE7991-A19E-4108-B350-966DE3EABFF9}" srcOrd="4" destOrd="0" presId="urn:microsoft.com/office/officeart/2005/8/layout/vProcess5"/>
    <dgm:cxn modelId="{47926AF6-FFE5-4183-93A1-C2719659AB3E}"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F8EAD8-784E-4CBC-930E-754056E672BA}">
      <dsp:nvSpPr>
        <dsp:cNvPr id="0" name=""/>
        <dsp:cNvSpPr/>
      </dsp:nvSpPr>
      <dsp:spPr>
        <a:xfrm>
          <a:off x="73814" y="54003"/>
          <a:ext cx="6052237" cy="810093"/>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sp:txBody>
      <dsp:txXfrm>
        <a:off x="73814" y="54003"/>
        <a:ext cx="5305789" cy="810093"/>
      </dsp:txXfrm>
    </dsp:sp>
    <dsp:sp modelId="{C0C62BB4-20F6-4903-B04F-13B7A004B5F0}">
      <dsp:nvSpPr>
        <dsp:cNvPr id="0" name=""/>
        <dsp:cNvSpPr/>
      </dsp:nvSpPr>
      <dsp:spPr>
        <a:xfrm>
          <a:off x="721917" y="972108"/>
          <a:ext cx="7485101" cy="907093"/>
        </a:xfrm>
        <a:prstGeom prst="roundRect">
          <a:avLst>
            <a:gd name="adj" fmla="val 10000"/>
          </a:avLst>
        </a:prstGeom>
        <a:solidFill>
          <a:schemeClr val="accent4">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sp:txBody>
      <dsp:txXfrm>
        <a:off x="721917" y="972108"/>
        <a:ext cx="5548755" cy="907093"/>
      </dsp:txXfrm>
    </dsp:sp>
    <dsp:sp modelId="{EE12E059-3261-4907-A4E3-4F74B9EED3BE}">
      <dsp:nvSpPr>
        <dsp:cNvPr id="0" name=""/>
        <dsp:cNvSpPr/>
      </dsp:nvSpPr>
      <dsp:spPr>
        <a:xfrm rot="5400000">
          <a:off x="6245400" y="472082"/>
          <a:ext cx="631966" cy="551901"/>
        </a:xfrm>
        <a:prstGeom prst="bentArrow">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ru-RU" sz="3300" kern="1200"/>
        </a:p>
      </dsp:txBody>
      <dsp:txXfrm rot="5400000">
        <a:off x="6245400" y="472082"/>
        <a:ext cx="631966" cy="55190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0.58116</cdr:x>
      <cdr:y>0.34783</cdr:y>
    </cdr:from>
    <cdr:to>
      <cdr:x>0.61135</cdr:x>
      <cdr:y>0.41304</cdr:y>
    </cdr:to>
    <cdr:sp macro="" textlink="">
      <cdr:nvSpPr>
        <cdr:cNvPr id="3" name="Прямая со стрелкой 2"/>
        <cdr:cNvSpPr/>
      </cdr:nvSpPr>
      <cdr:spPr>
        <a:xfrm xmlns:a="http://schemas.openxmlformats.org/drawingml/2006/main" flipV="1">
          <a:off x="5544615" y="1152127"/>
          <a:ext cx="288033" cy="216023"/>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0.65664</cdr:x>
      <cdr:y>0.32609</cdr:y>
    </cdr:from>
    <cdr:to>
      <cdr:x>0.69892</cdr:x>
      <cdr:y>0.78261</cdr:y>
    </cdr:to>
    <cdr:sp macro="" textlink="">
      <cdr:nvSpPr>
        <cdr:cNvPr id="4" name="Правая фигурная скобка 3"/>
        <cdr:cNvSpPr/>
      </cdr:nvSpPr>
      <cdr:spPr>
        <a:xfrm xmlns:a="http://schemas.openxmlformats.org/drawingml/2006/main">
          <a:off x="6264696" y="1080120"/>
          <a:ext cx="403387" cy="1512168"/>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0.09812</cdr:x>
      <cdr:y>0.28261</cdr:y>
    </cdr:from>
    <cdr:to>
      <cdr:x>0.11299</cdr:x>
      <cdr:y>0.32512</cdr:y>
    </cdr:to>
    <cdr:sp macro="" textlink="">
      <cdr:nvSpPr>
        <cdr:cNvPr id="6" name="Прямая со стрелкой 5"/>
        <cdr:cNvSpPr/>
      </cdr:nvSpPr>
      <cdr:spPr>
        <a:xfrm xmlns:a="http://schemas.openxmlformats.org/drawingml/2006/main">
          <a:off x="936104" y="936104"/>
          <a:ext cx="141874" cy="1408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0.25662</cdr:x>
      <cdr:y>0.23913</cdr:y>
    </cdr:from>
    <cdr:to>
      <cdr:x>0.28254</cdr:x>
      <cdr:y>0.27631</cdr:y>
    </cdr:to>
    <cdr:sp macro="" textlink="">
      <cdr:nvSpPr>
        <cdr:cNvPr id="8" name="Прямая со стрелкой 7"/>
        <cdr:cNvSpPr/>
      </cdr:nvSpPr>
      <cdr:spPr>
        <a:xfrm xmlns:a="http://schemas.openxmlformats.org/drawingml/2006/main">
          <a:off x="2448272" y="792088"/>
          <a:ext cx="247341" cy="12316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0.41512</cdr:x>
      <cdr:y>0.21739</cdr:y>
    </cdr:from>
    <cdr:to>
      <cdr:x>0.44531</cdr:x>
      <cdr:y>0.26087</cdr:y>
    </cdr:to>
    <cdr:sp macro="" textlink="">
      <cdr:nvSpPr>
        <cdr:cNvPr id="10" name="Прямая со стрелкой 9"/>
        <cdr:cNvSpPr/>
      </cdr:nvSpPr>
      <cdr:spPr>
        <a:xfrm xmlns:a="http://schemas.openxmlformats.org/drawingml/2006/main">
          <a:off x="3960440" y="720080"/>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0.4755</cdr:x>
      <cdr:y>0.17391</cdr:y>
    </cdr:from>
    <cdr:to>
      <cdr:x>0.49814</cdr:x>
      <cdr:y>0.21739</cdr:y>
    </cdr:to>
    <cdr:sp macro="" textlink="">
      <cdr:nvSpPr>
        <cdr:cNvPr id="12" name="Прямая со стрелкой 11"/>
        <cdr:cNvSpPr/>
      </cdr:nvSpPr>
      <cdr:spPr>
        <a:xfrm xmlns:a="http://schemas.openxmlformats.org/drawingml/2006/main" flipH="1">
          <a:off x="4536504" y="576064"/>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0.62645</cdr:x>
      <cdr:y>0.13043</cdr:y>
    </cdr:from>
    <cdr:to>
      <cdr:x>0.634</cdr:x>
      <cdr:y>0.19565</cdr:y>
    </cdr:to>
    <cdr:sp macro="" textlink="">
      <cdr:nvSpPr>
        <cdr:cNvPr id="14" name="Прямая со стрелкой 13"/>
        <cdr:cNvSpPr/>
      </cdr:nvSpPr>
      <cdr:spPr>
        <a:xfrm xmlns:a="http://schemas.openxmlformats.org/drawingml/2006/main" flipH="1">
          <a:off x="5976664" y="432048"/>
          <a:ext cx="72008"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0.58116</cdr:x>
      <cdr:y>0.19565</cdr:y>
    </cdr:from>
    <cdr:to>
      <cdr:x>0.61135</cdr:x>
      <cdr:y>0.23913</cdr:y>
    </cdr:to>
    <cdr:sp macro="" textlink="">
      <cdr:nvSpPr>
        <cdr:cNvPr id="16" name="Прямая со стрелкой 15"/>
        <cdr:cNvSpPr/>
      </cdr:nvSpPr>
      <cdr:spPr>
        <a:xfrm xmlns:a="http://schemas.openxmlformats.org/drawingml/2006/main">
          <a:off x="5544616" y="648073"/>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0.12903</cdr:x>
      <cdr:y>0.2937</cdr:y>
    </cdr:from>
    <cdr:to>
      <cdr:x>0.16935</cdr:x>
      <cdr:y>0.32307</cdr:y>
    </cdr:to>
    <cdr:sp macro="" textlink="">
      <cdr:nvSpPr>
        <cdr:cNvPr id="3" name="Прямая со стрелкой 2"/>
        <cdr:cNvSpPr/>
      </cdr:nvSpPr>
      <cdr:spPr>
        <a:xfrm xmlns:a="http://schemas.openxmlformats.org/drawingml/2006/main" flipV="1">
          <a:off x="1152128" y="720080"/>
          <a:ext cx="360040"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0.25806</cdr:x>
      <cdr:y>0.2937</cdr:y>
    </cdr:from>
    <cdr:to>
      <cdr:x>0.30645</cdr:x>
      <cdr:y>0.32307</cdr:y>
    </cdr:to>
    <cdr:sp macro="" textlink="">
      <cdr:nvSpPr>
        <cdr:cNvPr id="5" name="Прямая со стрелкой 4"/>
        <cdr:cNvSpPr/>
      </cdr:nvSpPr>
      <cdr:spPr>
        <a:xfrm xmlns:a="http://schemas.openxmlformats.org/drawingml/2006/main" flipV="1">
          <a:off x="2304256" y="720080"/>
          <a:ext cx="432048"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0.3937</cdr:x>
      <cdr:y>0.22222</cdr:y>
    </cdr:from>
    <cdr:to>
      <cdr:x>0.43402</cdr:x>
      <cdr:y>0.25159</cdr:y>
    </cdr:to>
    <cdr:sp macro="" textlink="">
      <cdr:nvSpPr>
        <cdr:cNvPr id="7" name="Прямая со стрелкой 6"/>
        <cdr:cNvSpPr/>
      </cdr:nvSpPr>
      <cdr:spPr>
        <a:xfrm xmlns:a="http://schemas.openxmlformats.org/drawingml/2006/main" flipV="1">
          <a:off x="3600400" y="576064"/>
          <a:ext cx="368727" cy="7613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0.52756</cdr:x>
      <cdr:y>0.16667</cdr:y>
    </cdr:from>
    <cdr:to>
      <cdr:x>0.59055</cdr:x>
      <cdr:y>0.22222</cdr:y>
    </cdr:to>
    <cdr:sp macro="" textlink="">
      <cdr:nvSpPr>
        <cdr:cNvPr id="9" name="Прямая со стрелкой 8"/>
        <cdr:cNvSpPr/>
      </cdr:nvSpPr>
      <cdr:spPr>
        <a:xfrm xmlns:a="http://schemas.openxmlformats.org/drawingml/2006/main" flipV="1">
          <a:off x="4824535" y="432048"/>
          <a:ext cx="576065"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0.1129</cdr:x>
      <cdr:y>0.14685</cdr:y>
    </cdr:from>
    <cdr:to>
      <cdr:x>0.12097</cdr:x>
      <cdr:y>0.20559</cdr:y>
    </cdr:to>
    <cdr:sp macro="" textlink="">
      <cdr:nvSpPr>
        <cdr:cNvPr id="11" name="Прямая со стрелкой 10"/>
        <cdr:cNvSpPr/>
      </cdr:nvSpPr>
      <cdr:spPr>
        <a:xfrm xmlns:a="http://schemas.openxmlformats.org/drawingml/2006/main" flipH="1">
          <a:off x="1008112" y="360040"/>
          <a:ext cx="72008"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0.24194</cdr:x>
      <cdr:y>0.11748</cdr:y>
    </cdr:from>
    <cdr:to>
      <cdr:x>0.27419</cdr:x>
      <cdr:y>0.20559</cdr:y>
    </cdr:to>
    <cdr:sp macro="" textlink="">
      <cdr:nvSpPr>
        <cdr:cNvPr id="13" name="Прямая со стрелкой 12"/>
        <cdr:cNvSpPr/>
      </cdr:nvSpPr>
      <cdr:spPr>
        <a:xfrm xmlns:a="http://schemas.openxmlformats.org/drawingml/2006/main" flipH="1">
          <a:off x="2160240" y="288032"/>
          <a:ext cx="288032"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0.50806</cdr:x>
      <cdr:y>0.05874</cdr:y>
    </cdr:from>
    <cdr:to>
      <cdr:x>0.53226</cdr:x>
      <cdr:y>0.14685</cdr:y>
    </cdr:to>
    <cdr:sp macro="" textlink="">
      <cdr:nvSpPr>
        <cdr:cNvPr id="15" name="Прямая со стрелкой 14"/>
        <cdr:cNvSpPr/>
      </cdr:nvSpPr>
      <cdr:spPr>
        <a:xfrm xmlns:a="http://schemas.openxmlformats.org/drawingml/2006/main" flipH="1">
          <a:off x="4536504" y="144016"/>
          <a:ext cx="216024"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3.xml><?xml version="1.0" encoding="utf-8"?>
<c:userShapes xmlns:c="http://schemas.openxmlformats.org/drawingml/2006/chart">
  <cdr:relSizeAnchor xmlns:cdr="http://schemas.openxmlformats.org/drawingml/2006/chartDrawing">
    <cdr:from>
      <cdr:x>0.07317</cdr:x>
      <cdr:y>0.395</cdr:y>
    </cdr:from>
    <cdr:to>
      <cdr:x>0.12195</cdr:x>
      <cdr:y>0.42125</cdr:y>
    </cdr:to>
    <cdr:sp macro="" textlink="">
      <cdr:nvSpPr>
        <cdr:cNvPr id="3" name="Прямая со стрелкой 2"/>
        <cdr:cNvSpPr/>
      </cdr:nvSpPr>
      <cdr:spPr>
        <a:xfrm xmlns:a="http://schemas.openxmlformats.org/drawingml/2006/main">
          <a:off x="648072" y="1083569"/>
          <a:ext cx="432048" cy="72007"/>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0.14634</cdr:x>
      <cdr:y>0.26375</cdr:y>
    </cdr:from>
    <cdr:to>
      <cdr:x>0.15447</cdr:x>
      <cdr:y>0.395</cdr:y>
    </cdr:to>
    <cdr:sp macro="" textlink="">
      <cdr:nvSpPr>
        <cdr:cNvPr id="5" name="Прямая со стрелкой 4"/>
        <cdr:cNvSpPr/>
      </cdr:nvSpPr>
      <cdr:spPr>
        <a:xfrm xmlns:a="http://schemas.openxmlformats.org/drawingml/2006/main">
          <a:off x="1296144" y="723528"/>
          <a:ext cx="72007" cy="36004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0.30081</cdr:x>
      <cdr:y>0.26375</cdr:y>
    </cdr:from>
    <cdr:to>
      <cdr:x>0.30894</cdr:x>
      <cdr:y>0.36875</cdr:y>
    </cdr:to>
    <cdr:sp macro="" textlink="">
      <cdr:nvSpPr>
        <cdr:cNvPr id="7" name="Прямая со стрелкой 6"/>
        <cdr:cNvSpPr/>
      </cdr:nvSpPr>
      <cdr:spPr>
        <a:xfrm xmlns:a="http://schemas.openxmlformats.org/drawingml/2006/main" flipH="1">
          <a:off x="2664296" y="723528"/>
          <a:ext cx="72007" cy="28803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0.45528</cdr:x>
      <cdr:y>0.13251</cdr:y>
    </cdr:from>
    <cdr:to>
      <cdr:x>0.47154</cdr:x>
      <cdr:y>0.18501</cdr:y>
    </cdr:to>
    <cdr:sp macro="" textlink="">
      <cdr:nvSpPr>
        <cdr:cNvPr id="9" name="Прямая со стрелкой 8"/>
        <cdr:cNvSpPr/>
      </cdr:nvSpPr>
      <cdr:spPr>
        <a:xfrm xmlns:a="http://schemas.openxmlformats.org/drawingml/2006/main" flipH="1">
          <a:off x="4032448" y="363488"/>
          <a:ext cx="144014"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0.5935</cdr:x>
      <cdr:y>0.15875</cdr:y>
    </cdr:from>
    <cdr:to>
      <cdr:x>0.65041</cdr:x>
      <cdr:y>0.21125</cdr:y>
    </cdr:to>
    <cdr:sp macro="" textlink="">
      <cdr:nvSpPr>
        <cdr:cNvPr id="11" name="Прямая со стрелкой 10"/>
        <cdr:cNvSpPr/>
      </cdr:nvSpPr>
      <cdr:spPr>
        <a:xfrm xmlns:a="http://schemas.openxmlformats.org/drawingml/2006/main" flipH="1">
          <a:off x="5256584" y="435496"/>
          <a:ext cx="504051"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0.25203</cdr:x>
      <cdr:y>0.3425</cdr:y>
    </cdr:from>
    <cdr:to>
      <cdr:x>0.26829</cdr:x>
      <cdr:y>0.395</cdr:y>
    </cdr:to>
    <cdr:sp macro="" textlink="">
      <cdr:nvSpPr>
        <cdr:cNvPr id="13" name="Прямая со стрелкой 12"/>
        <cdr:cNvSpPr/>
      </cdr:nvSpPr>
      <cdr:spPr>
        <a:xfrm xmlns:a="http://schemas.openxmlformats.org/drawingml/2006/main">
          <a:off x="2232248" y="939553"/>
          <a:ext cx="144016" cy="14401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0.39024</cdr:x>
      <cdr:y>0.2375</cdr:y>
    </cdr:from>
    <cdr:to>
      <cdr:x>0.43902</cdr:x>
      <cdr:y>0.25417</cdr:y>
    </cdr:to>
    <cdr:sp macro="" textlink="">
      <cdr:nvSpPr>
        <cdr:cNvPr id="19" name="Прямая со стрелкой 18"/>
        <cdr:cNvSpPr/>
      </cdr:nvSpPr>
      <cdr:spPr>
        <a:xfrm xmlns:a="http://schemas.openxmlformats.org/drawingml/2006/main" flipV="1">
          <a:off x="3456384" y="651519"/>
          <a:ext cx="432048" cy="45719"/>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0.54472</cdr:x>
      <cdr:y>0.2375</cdr:y>
    </cdr:from>
    <cdr:to>
      <cdr:x>0.56911</cdr:x>
      <cdr:y>0.29</cdr:y>
    </cdr:to>
    <cdr:sp macro="" textlink="">
      <cdr:nvSpPr>
        <cdr:cNvPr id="21" name="Прямая со стрелкой 20"/>
        <cdr:cNvSpPr/>
      </cdr:nvSpPr>
      <cdr:spPr>
        <a:xfrm xmlns:a="http://schemas.openxmlformats.org/drawingml/2006/main">
          <a:off x="4824536" y="651520"/>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4.xml><?xml version="1.0" encoding="utf-8"?>
<c:userShapes xmlns:c="http://schemas.openxmlformats.org/drawingml/2006/chart">
  <cdr:relSizeAnchor xmlns:cdr="http://schemas.openxmlformats.org/drawingml/2006/chartDrawing">
    <cdr:from>
      <cdr:x>0.41</cdr:x>
      <cdr:y>0.26316</cdr:y>
    </cdr:from>
    <cdr:to>
      <cdr:x>0.45</cdr:x>
      <cdr:y>0.77604</cdr:y>
    </cdr:to>
    <cdr:sp macro="" textlink="">
      <cdr:nvSpPr>
        <cdr:cNvPr id="2" name="Правая фигурная скобка 1"/>
        <cdr:cNvSpPr/>
      </cdr:nvSpPr>
      <cdr:spPr>
        <a:xfrm xmlns:a="http://schemas.openxmlformats.org/drawingml/2006/main">
          <a:off x="2952328" y="720080"/>
          <a:ext cx="288032" cy="1403395"/>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cdr:x>
      <cdr:y>0.14247</cdr:y>
    </cdr:from>
    <cdr:to>
      <cdr:x>0.64</cdr:x>
      <cdr:y>0.79782</cdr:y>
    </cdr:to>
    <cdr:sp macro="" textlink="">
      <cdr:nvSpPr>
        <cdr:cNvPr id="3" name="Правая фигурная скобка 2"/>
        <cdr:cNvSpPr/>
      </cdr:nvSpPr>
      <cdr:spPr>
        <a:xfrm xmlns:a="http://schemas.openxmlformats.org/drawingml/2006/main">
          <a:off x="4464496" y="360040"/>
          <a:ext cx="144016" cy="1656184"/>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0.23</cdr:x>
      <cdr:y>0.28493</cdr:y>
    </cdr:from>
    <cdr:to>
      <cdr:x>0.25</cdr:x>
      <cdr:y>0.76932</cdr:y>
    </cdr:to>
    <cdr:sp macro="" textlink="">
      <cdr:nvSpPr>
        <cdr:cNvPr id="4" name="Правая фигурная скобка 3"/>
        <cdr:cNvSpPr/>
      </cdr:nvSpPr>
      <cdr:spPr>
        <a:xfrm xmlns:a="http://schemas.openxmlformats.org/drawingml/2006/main">
          <a:off x="1656184" y="720080"/>
          <a:ext cx="144016" cy="1224136"/>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0.39295</cdr:x>
      <cdr:y>0.01635</cdr:y>
    </cdr:from>
    <cdr:to>
      <cdr:x>0.60295</cdr:x>
      <cdr:y>0.15882</cdr:y>
    </cdr:to>
    <cdr:sp macro="" textlink="">
      <cdr:nvSpPr>
        <cdr:cNvPr id="5" name="Выгнутая вверх стрелка 4"/>
        <cdr:cNvSpPr/>
      </cdr:nvSpPr>
      <cdr:spPr>
        <a:xfrm xmlns:a="http://schemas.openxmlformats.org/drawingml/2006/main" rot="21055877">
          <a:off x="2829584" y="44729"/>
          <a:ext cx="1512168" cy="389841"/>
        </a:xfrm>
        <a:prstGeom xmlns:a="http://schemas.openxmlformats.org/drawingml/2006/main" prst="curvedDownArrow">
          <a:avLst/>
        </a:prstGeom>
        <a:solidFill xmlns:a="http://schemas.openxmlformats.org/drawingml/2006/main">
          <a:schemeClr val="accent1">
            <a:lumMod val="20000"/>
            <a:lumOff val="80000"/>
          </a:schemeClr>
        </a:solidFill>
        <a:ln xmlns:a="http://schemas.openxmlformats.org/drawingml/2006/main">
          <a:solidFill>
            <a:schemeClr val="accent1">
              <a:lumMod val="60000"/>
              <a:lumOff val="4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0.66935</cdr:x>
      <cdr:y>0.375</cdr:y>
    </cdr:from>
    <cdr:to>
      <cdr:x>0.70201</cdr:x>
      <cdr:y>0.8125</cdr:y>
    </cdr:to>
    <cdr:sp macro="" textlink="">
      <cdr:nvSpPr>
        <cdr:cNvPr id="2" name="Левая фигурная скобка 1"/>
        <cdr:cNvSpPr/>
      </cdr:nvSpPr>
      <cdr:spPr>
        <a:xfrm xmlns:a="http://schemas.openxmlformats.org/drawingml/2006/main">
          <a:off x="5976664" y="1296144"/>
          <a:ext cx="291576" cy="1512168"/>
        </a:xfrm>
        <a:prstGeom xmlns:a="http://schemas.openxmlformats.org/drawingml/2006/main" prst="leftBrace">
          <a:avLst/>
        </a:prstGeom>
        <a:ln xmlns:a="http://schemas.openxmlformats.org/drawingml/2006/main" w="19050">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sz="quarter"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E68545BF-EFFE-4AD4-B16D-AAE714ED9C65}" type="datetimeFigureOut">
              <a:rPr lang="ru-RU"/>
              <a:pPr>
                <a:defRPr/>
              </a:pPr>
              <a:t>18.06.2024</a:t>
            </a:fld>
            <a:endParaRPr lang="ru-RU"/>
          </a:p>
        </p:txBody>
      </p:sp>
      <p:sp>
        <p:nvSpPr>
          <p:cNvPr id="4" name="Нижний колонтитул 3"/>
          <p:cNvSpPr>
            <a:spLocks noGrp="1"/>
          </p:cNvSpPr>
          <p:nvPr>
            <p:ph type="ftr" sz="quarter" idx="2"/>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5" name="Номер слайда 4"/>
          <p:cNvSpPr>
            <a:spLocks noGrp="1"/>
          </p:cNvSpPr>
          <p:nvPr>
            <p:ph type="sldNum" sz="quarter" idx="3"/>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29E67C86-EE41-4368-8B0B-81A81063EF6F}" type="slidenum">
              <a:rPr lang="ru-RU"/>
              <a:pPr>
                <a:defRPr/>
              </a:pPr>
              <a:t>‹#›</a:t>
            </a:fld>
            <a:endParaRPr lang="ru-RU"/>
          </a:p>
        </p:txBody>
      </p:sp>
    </p:spTree>
    <p:extLst>
      <p:ext uri="{BB962C8B-B14F-4D97-AF65-F5344CB8AC3E}">
        <p14:creationId xmlns="" xmlns:p14="http://schemas.microsoft.com/office/powerpoint/2010/main" val="5003144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5E7FC92D-36D3-4DD6-823A-6F221FAF6D28}" type="datetimeFigureOut">
              <a:rPr lang="ru-RU"/>
              <a:pPr>
                <a:defRPr/>
              </a:pPr>
              <a:t>18.06.2024</a:t>
            </a:fld>
            <a:endParaRPr lang="ru-RU"/>
          </a:p>
        </p:txBody>
      </p:sp>
      <p:sp>
        <p:nvSpPr>
          <p:cNvPr id="4" name="Образ слайда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859" tIns="45928" rIns="91859" bIns="45928" rtlCol="0" anchor="ctr"/>
          <a:lstStyle/>
          <a:p>
            <a:pPr lvl="0"/>
            <a:endParaRPr lang="ru-RU" noProof="0"/>
          </a:p>
        </p:txBody>
      </p:sp>
      <p:sp>
        <p:nvSpPr>
          <p:cNvPr id="5" name="Заметки 4"/>
          <p:cNvSpPr>
            <a:spLocks noGrp="1"/>
          </p:cNvSpPr>
          <p:nvPr>
            <p:ph type="body" sz="quarter" idx="3"/>
          </p:nvPr>
        </p:nvSpPr>
        <p:spPr>
          <a:xfrm>
            <a:off x="685482" y="4723925"/>
            <a:ext cx="5487041" cy="4475798"/>
          </a:xfrm>
          <a:prstGeom prst="rect">
            <a:avLst/>
          </a:prstGeom>
        </p:spPr>
        <p:txBody>
          <a:bodyPr vert="horz" lIns="91859" tIns="45928" rIns="91859" bIns="45928"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567C0301-A95E-4A2B-B107-C9BCADA4C6A9}" type="slidenum">
              <a:rPr lang="ru-RU"/>
              <a:pPr>
                <a:defRPr/>
              </a:pPr>
              <a:t>‹#›</a:t>
            </a:fld>
            <a:endParaRPr lang="ru-RU"/>
          </a:p>
        </p:txBody>
      </p:sp>
    </p:spTree>
    <p:extLst>
      <p:ext uri="{BB962C8B-B14F-4D97-AF65-F5344CB8AC3E}">
        <p14:creationId xmlns="" xmlns:p14="http://schemas.microsoft.com/office/powerpoint/2010/main" val="18850498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1</a:t>
            </a:fld>
            <a:endParaRPr lang="ru-RU"/>
          </a:p>
        </p:txBody>
      </p:sp>
    </p:spTree>
    <p:extLst>
      <p:ext uri="{BB962C8B-B14F-4D97-AF65-F5344CB8AC3E}">
        <p14:creationId xmlns="" xmlns:p14="http://schemas.microsoft.com/office/powerpoint/2010/main" val="418559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3</a:t>
            </a:fld>
            <a:endParaRPr lang="ru-RU"/>
          </a:p>
        </p:txBody>
      </p:sp>
    </p:spTree>
    <p:extLst>
      <p:ext uri="{BB962C8B-B14F-4D97-AF65-F5344CB8AC3E}">
        <p14:creationId xmlns="" xmlns:p14="http://schemas.microsoft.com/office/powerpoint/2010/main" val="226129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a:t>
            </a:fld>
            <a:endParaRPr lang="ru-RU"/>
          </a:p>
        </p:txBody>
      </p:sp>
    </p:spTree>
    <p:extLst>
      <p:ext uri="{BB962C8B-B14F-4D97-AF65-F5344CB8AC3E}">
        <p14:creationId xmlns="" xmlns:p14="http://schemas.microsoft.com/office/powerpoint/2010/main" val="38413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C0301-A95E-4A2B-B107-C9BCADA4C6A9}"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97201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19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21</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22</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23</a:t>
            </a:fld>
            <a:endParaRPr lang="ru-RU"/>
          </a:p>
        </p:txBody>
      </p:sp>
    </p:spTree>
    <p:extLst>
      <p:ext uri="{BB962C8B-B14F-4D97-AF65-F5344CB8AC3E}">
        <p14:creationId xmlns="" xmlns:p14="http://schemas.microsoft.com/office/powerpoint/2010/main" val="342192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26</a:t>
            </a:fld>
            <a:endParaRPr lang="ru-RU"/>
          </a:p>
        </p:txBody>
      </p:sp>
    </p:spTree>
    <p:extLst>
      <p:ext uri="{BB962C8B-B14F-4D97-AF65-F5344CB8AC3E}">
        <p14:creationId xmlns="" xmlns:p14="http://schemas.microsoft.com/office/powerpoint/2010/main" val="16916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27</a:t>
            </a:fld>
            <a:endParaRPr lang="ru-RU"/>
          </a:p>
        </p:txBody>
      </p:sp>
    </p:spTree>
    <p:extLst>
      <p:ext uri="{BB962C8B-B14F-4D97-AF65-F5344CB8AC3E}">
        <p14:creationId xmlns="" xmlns:p14="http://schemas.microsoft.com/office/powerpoint/2010/main" val="392751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29</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30</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31</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32</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33</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34</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35</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36</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37</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38</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39</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43</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45</a:t>
            </a:fld>
            <a:endParaRPr lang="ru-RU"/>
          </a:p>
        </p:txBody>
      </p:sp>
    </p:spTree>
    <p:extLst>
      <p:ext uri="{BB962C8B-B14F-4D97-AF65-F5344CB8AC3E}">
        <p14:creationId xmlns="" xmlns:p14="http://schemas.microsoft.com/office/powerpoint/2010/main" val="775640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52</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53</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69</a:t>
            </a:fld>
            <a:endParaRPr lang="ru-RU"/>
          </a:p>
        </p:txBody>
      </p:sp>
    </p:spTree>
    <p:extLst>
      <p:ext uri="{BB962C8B-B14F-4D97-AF65-F5344CB8AC3E}">
        <p14:creationId xmlns="" xmlns:p14="http://schemas.microsoft.com/office/powerpoint/2010/main" val="933287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958" defTabSz="921856"/>
            <a:endParaRPr lang="ru-RU" dirty="0"/>
          </a:p>
        </p:txBody>
      </p:sp>
    </p:spTree>
    <p:extLst>
      <p:ext uri="{BB962C8B-B14F-4D97-AF65-F5344CB8AC3E}">
        <p14:creationId xmlns="" xmlns:p14="http://schemas.microsoft.com/office/powerpoint/2010/main" val="16718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a:defRPr/>
            </a:pPr>
            <a:fld id="{318CF57B-A161-4567-BBFF-59C8F29A2D81}" type="datetime1">
              <a:rPr lang="ru-RU" smtClean="0"/>
              <a:pPr>
                <a:defRPr/>
              </a:pPr>
              <a:t>18.06.2024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48C3E7FA-D9C6-439B-A833-E964BF898C87}" type="datetime1">
              <a:rPr lang="ru-RU" smtClean="0"/>
              <a:pPr>
                <a:defRPr/>
              </a:pPr>
              <a:t>18.06.2024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2F12884A-AB6A-497A-AE61-AF939ACEF030}"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a:defRPr/>
            </a:pPr>
            <a:fld id="{3F1697ED-D22D-4347-8145-E5A32BA0B043}" type="datetime1">
              <a:rPr lang="ru-RU" smtClean="0"/>
              <a:pPr>
                <a:defRPr/>
              </a:pPr>
              <a:t>18.06.2024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44CF81C-58F0-4B9C-A036-2295621AC7C5}"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a:defRPr/>
            </a:pPr>
            <a:fld id="{5BD62CD5-03EC-4844-96BD-EC141EEB73FA}" type="datetime1">
              <a:rPr lang="ru-RU" smtClean="0"/>
              <a:pPr>
                <a:defRPr/>
              </a:pPr>
              <a:t>18.06.2024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064C3ADC-F276-4C39-9AF1-7395DF61005C}"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a:defRPr/>
            </a:pPr>
            <a:fld id="{5B9343A5-D46D-4A56-B24B-A1FB51035061}" type="datetime1">
              <a:rPr lang="ru-RU" smtClean="0"/>
              <a:pPr>
                <a:defRPr/>
              </a:pPr>
              <a:t>18.06.2024</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8CE6FB0D-87F3-4D58-B675-C6B20766A479}"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a:defRPr/>
            </a:pPr>
            <a:fld id="{8D978B59-42A5-4815-B476-7CE2969DBDD6}" type="datetime1">
              <a:rPr lang="ru-RU" smtClean="0"/>
              <a:pPr>
                <a:defRPr/>
              </a:pPr>
              <a:t>18.06.2024</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528BCBED-1CEB-47CB-865A-96D3079D303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87C4F58-B7FF-460D-98CE-FC01B095B207}" type="datetime1">
              <a:rPr lang="ru-RU" smtClean="0"/>
              <a:pPr>
                <a:defRPr/>
              </a:pPr>
              <a:t>18.06.2024</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EFAEADA-03E1-450E-BB7A-2CD8A256C4ED}"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D346DEF0-7AAC-41E2-AADA-95EFC4E64A27}" type="datetime1">
              <a:rPr lang="ru-RU" smtClean="0"/>
              <a:pPr>
                <a:defRPr/>
              </a:pPr>
              <a:t>18.06.2024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B2B9EB8D-49C8-4E13-A403-EB8831AC6C84}"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6612AB02-5C44-4F6C-AFCC-483861398608}" type="datetime1">
              <a:rPr lang="ru-RU" smtClean="0"/>
              <a:pPr>
                <a:defRPr/>
              </a:pPr>
              <a:t>18.06.2024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C6639286-635E-4497-A0E9-0D4965DB9E14}"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729755B8-D878-4B5C-A2A6-E7FBA861F51A}" type="datetime1">
              <a:rPr lang="ru-RU" smtClean="0"/>
              <a:pPr>
                <a:defRPr/>
              </a:pPr>
              <a:t>18.06.2024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D3B31F1-D8B4-4300-8542-46910E40C1FF}"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FFD77677-0084-4B04-AAB2-EAEEFFA724FE}" type="datetime1">
              <a:rPr lang="ru-RU" smtClean="0"/>
              <a:pPr>
                <a:defRPr/>
              </a:pPr>
              <a:t>18.06.2024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6E3BD2A-74BF-476A-BAE8-16FBEA062B40}"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70799808"/>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535C79B-C2D0-4B21-A467-D7E328D472E1}" type="datetime1">
              <a:rPr lang="ru-RU" smtClean="0"/>
              <a:pPr>
                <a:defRPr/>
              </a:pPr>
              <a:t>18.06.2024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C5CB616-3E48-45E4-9D67-8CDD9FE56C0E}"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11" Type="http://schemas.openxmlformats.org/officeDocument/2006/relationships/image" Target="../media/image4.png"/><Relationship Id="rId5" Type="http://schemas.openxmlformats.org/officeDocument/2006/relationships/chart" Target="../charts/chart3.xml"/><Relationship Id="rId10" Type="http://schemas.openxmlformats.org/officeDocument/2006/relationships/image" Target="../media/image2.png"/><Relationship Id="rId4" Type="http://schemas.openxmlformats.org/officeDocument/2006/relationships/chart" Target="../charts/chart2.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image" Target="../media/image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image" Target="../media/image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uray.ru/events/zasedanie-obshhestvennogo-soveta-goroda-uraj-ot-29-02-2024goda" TargetMode="External"/><Relationship Id="rId7" Type="http://schemas.openxmlformats.org/officeDocument/2006/relationships/image" Target="../media/image4.png"/><Relationship Id="rId2" Type="http://schemas.openxmlformats.org/officeDocument/2006/relationships/hyperlink" Target="https://uray.ru/strategiya-razvitiya/municipalnye-programmy"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hart" Target="../charts/chart16.xml"/><Relationship Id="rId4" Type="http://schemas.openxmlformats.org/officeDocument/2006/relationships/chart" Target="../charts/chart15.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8.xml"/><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chart" Target="../charts/chart17.xml"/><Relationship Id="rId5" Type="http://schemas.openxmlformats.org/officeDocument/2006/relationships/image" Target="../media/image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diagramLayout" Target="../diagrams/layout1.xml"/><Relationship Id="rId7" Type="http://schemas.openxmlformats.org/officeDocument/2006/relationships/chart" Target="../charts/chart20.xml"/><Relationship Id="rId12"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3.jpeg"/><Relationship Id="rId7"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10" Type="http://schemas.openxmlformats.org/officeDocument/2006/relationships/image" Target="../media/image36.jpeg"/><Relationship Id="rId4" Type="http://schemas.openxmlformats.org/officeDocument/2006/relationships/image" Target="../media/image3.png"/><Relationship Id="rId9" Type="http://schemas.openxmlformats.org/officeDocument/2006/relationships/image" Target="../media/image35.jpeg"/></Relationships>
</file>

<file path=ppt/slides/_rels/slide6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png"/><Relationship Id="rId7" Type="http://schemas.openxmlformats.org/officeDocument/2006/relationships/image" Target="../media/image38.jpeg"/><Relationship Id="rId12" Type="http://schemas.openxmlformats.org/officeDocument/2006/relationships/image" Target="../media/image43.jpe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2.jpeg"/><Relationship Id="rId5" Type="http://schemas.openxmlformats.org/officeDocument/2006/relationships/image" Target="../media/image2.png"/><Relationship Id="rId10" Type="http://schemas.openxmlformats.org/officeDocument/2006/relationships/image" Target="../media/image41.jpeg"/><Relationship Id="rId4" Type="http://schemas.openxmlformats.org/officeDocument/2006/relationships/image" Target="../media/image5.png"/><Relationship Id="rId9" Type="http://schemas.openxmlformats.org/officeDocument/2006/relationships/image" Target="../media/image40.jpe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закладка урай"/>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4" name="Rectangle 6"/>
          <p:cNvSpPr>
            <a:spLocks noChangeArrowheads="1"/>
          </p:cNvSpPr>
          <p:nvPr/>
        </p:nvSpPr>
        <p:spPr bwMode="auto">
          <a:xfrm>
            <a:off x="0" y="2937718"/>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hangingPunct="0"/>
            <a:endParaRPr lang="ru-RU" sz="3600" dirty="0">
              <a:solidFill>
                <a:srgbClr val="0000FF"/>
              </a:solidFill>
              <a:latin typeface="Times New Roman" pitchFamily="18" charset="0"/>
              <a:cs typeface="Times New Roman" pitchFamily="18" charset="0"/>
            </a:endParaRPr>
          </a:p>
        </p:txBody>
      </p:sp>
      <p:sp>
        <p:nvSpPr>
          <p:cNvPr id="2" name="Прямоугольник 1"/>
          <p:cNvSpPr/>
          <p:nvPr/>
        </p:nvSpPr>
        <p:spPr>
          <a:xfrm>
            <a:off x="0" y="1556792"/>
            <a:ext cx="9144000" cy="2800767"/>
          </a:xfrm>
          <a:prstGeom prst="rect">
            <a:avLst/>
          </a:prstGeom>
        </p:spPr>
        <p:txBody>
          <a:bodyPr wrap="square">
            <a:spAutoFit/>
          </a:bodyPr>
          <a:lstStyle/>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Брошюра по исполнению</a:t>
            </a: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бюджета </a:t>
            </a: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города Урай</a:t>
            </a: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за 2023 год </a:t>
            </a:r>
            <a:endPar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endParaRP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(для граждан)</a:t>
            </a:r>
            <a:endPar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endParaRPr>
          </a:p>
        </p:txBody>
      </p:sp>
      <p:pic>
        <p:nvPicPr>
          <p:cNvPr id="6" name="Picture 5" descr="закладка урай copy"/>
          <p:cNvPicPr>
            <a:picLocks noChangeAspect="1" noChangeArrowheads="1"/>
          </p:cNvPicPr>
          <p:nvPr/>
        </p:nvPicPr>
        <p:blipFill>
          <a:blip r:embed="rId4" cstate="print"/>
          <a:srcRect/>
          <a:stretch>
            <a:fillRect/>
          </a:stretch>
        </p:blipFill>
        <p:spPr bwMode="auto">
          <a:xfrm>
            <a:off x="4211960" y="404664"/>
            <a:ext cx="712788" cy="936625"/>
          </a:xfrm>
          <a:prstGeom prst="rect">
            <a:avLst/>
          </a:prstGeom>
          <a:noFill/>
          <a:ln w="9525">
            <a:noFill/>
            <a:miter lim="800000"/>
            <a:headEnd/>
            <a:tailEnd/>
          </a:ln>
        </p:spPr>
      </p:pic>
      <p:sp>
        <p:nvSpPr>
          <p:cNvPr id="7" name="Прямоугольник 6"/>
          <p:cNvSpPr/>
          <p:nvPr/>
        </p:nvSpPr>
        <p:spPr>
          <a:xfrm>
            <a:off x="3851920" y="4653136"/>
            <a:ext cx="5004048" cy="1077218"/>
          </a:xfrm>
          <a:prstGeom prst="rect">
            <a:avLst/>
          </a:prstGeom>
        </p:spPr>
        <p:txBody>
          <a:bodyPr wrap="square">
            <a:spAutoFit/>
          </a:bodyPr>
          <a:lstStyle/>
          <a:p>
            <a:pPr algn="r">
              <a:defRPr/>
            </a:pPr>
            <a:r>
              <a:rPr lang="ru-RU" sz="1600" b="1" dirty="0">
                <a:solidFill>
                  <a:srgbClr val="0000FF"/>
                </a:solidFill>
                <a:effectLst>
                  <a:outerShdw blurRad="38100" dist="38100" dir="2700000" algn="tl">
                    <a:srgbClr val="C0C0C0"/>
                  </a:outerShdw>
                </a:effectLst>
                <a:latin typeface="Times New Roman Cyr" pitchFamily="18" charset="0"/>
                <a:cs typeface="Times New Roman Cyr" pitchFamily="18" charset="0"/>
              </a:rPr>
              <a:t>к  </a:t>
            </a:r>
            <a:r>
              <a:rPr lang="ru-RU" sz="1600" b="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решению </a:t>
            </a:r>
            <a:r>
              <a:rPr lang="ru-RU" sz="1600" b="1" dirty="0">
                <a:solidFill>
                  <a:srgbClr val="0000FF"/>
                </a:solidFill>
                <a:effectLst>
                  <a:outerShdw blurRad="38100" dist="38100" dir="2700000" algn="tl">
                    <a:srgbClr val="C0C0C0"/>
                  </a:outerShdw>
                </a:effectLst>
                <a:latin typeface="Times New Roman Cyr" pitchFamily="18" charset="0"/>
                <a:cs typeface="Times New Roman Cyr" pitchFamily="18" charset="0"/>
              </a:rPr>
              <a:t>Думы города </a:t>
            </a:r>
            <a:r>
              <a:rPr lang="ru-RU" sz="1600" b="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Урай от 30.05.2024 №30</a:t>
            </a:r>
            <a:r>
              <a:rPr lang="ru-RU" sz="1600" b="1" dirty="0" smtClean="0">
                <a:solidFill>
                  <a:srgbClr val="0000FF"/>
                </a:solidFill>
                <a:latin typeface="Times New Roman Cyr" pitchFamily="18" charset="0"/>
                <a:cs typeface="Times New Roman Cyr" pitchFamily="18" charset="0"/>
              </a:rPr>
              <a:t> </a:t>
            </a:r>
            <a:endParaRPr lang="ru-RU" sz="1600" b="1" dirty="0">
              <a:solidFill>
                <a:srgbClr val="0000FF"/>
              </a:solidFill>
              <a:latin typeface="Times New Roman Cyr" pitchFamily="18" charset="0"/>
              <a:cs typeface="Times New Roman Cyr" pitchFamily="18" charset="0"/>
            </a:endParaRPr>
          </a:p>
          <a:p>
            <a:pPr algn="r">
              <a:defRPr/>
            </a:pPr>
            <a:r>
              <a:rPr lang="ru-RU" sz="1600" b="1" dirty="0">
                <a:solidFill>
                  <a:srgbClr val="0000FF"/>
                </a:solidFill>
                <a:latin typeface="Times New Roman Cyr" pitchFamily="18" charset="0"/>
                <a:cs typeface="Times New Roman Cyr" pitchFamily="18" charset="0"/>
              </a:rPr>
              <a:t>«Об исполнении бюджета городского округа Урай Ханты-Мансийского автономного </a:t>
            </a:r>
            <a:endParaRPr lang="ru-RU" sz="1600" b="1" dirty="0" smtClean="0">
              <a:solidFill>
                <a:srgbClr val="0000FF"/>
              </a:solidFill>
              <a:latin typeface="Times New Roman Cyr" pitchFamily="18" charset="0"/>
              <a:cs typeface="Times New Roman Cyr" pitchFamily="18" charset="0"/>
            </a:endParaRPr>
          </a:p>
          <a:p>
            <a:pPr algn="r">
              <a:defRPr/>
            </a:pPr>
            <a:r>
              <a:rPr lang="ru-RU" sz="1600" b="1" dirty="0" smtClean="0">
                <a:solidFill>
                  <a:srgbClr val="0000FF"/>
                </a:solidFill>
                <a:latin typeface="Times New Roman Cyr" pitchFamily="18" charset="0"/>
                <a:cs typeface="Times New Roman Cyr" pitchFamily="18" charset="0"/>
              </a:rPr>
              <a:t>округа –</a:t>
            </a:r>
            <a:r>
              <a:rPr lang="ru-RU" sz="1600" b="1" dirty="0" err="1" smtClean="0">
                <a:solidFill>
                  <a:srgbClr val="0000FF"/>
                </a:solidFill>
                <a:latin typeface="Times New Roman Cyr" pitchFamily="18" charset="0"/>
                <a:cs typeface="Times New Roman Cyr" pitchFamily="18" charset="0"/>
              </a:rPr>
              <a:t>Югры</a:t>
            </a:r>
            <a:r>
              <a:rPr lang="ru-RU" sz="1600" b="1" dirty="0" smtClean="0">
                <a:solidFill>
                  <a:srgbClr val="0000FF"/>
                </a:solidFill>
                <a:latin typeface="Times New Roman Cyr" pitchFamily="18" charset="0"/>
                <a:cs typeface="Times New Roman Cyr" pitchFamily="18" charset="0"/>
              </a:rPr>
              <a:t> за </a:t>
            </a:r>
            <a:r>
              <a:rPr lang="ru-RU" sz="1600" b="1" dirty="0">
                <a:solidFill>
                  <a:srgbClr val="0000FF"/>
                </a:solidFill>
                <a:latin typeface="Times New Roman Cyr" pitchFamily="18" charset="0"/>
                <a:cs typeface="Times New Roman Cyr" pitchFamily="18" charset="0"/>
              </a:rPr>
              <a:t>2023 год»</a:t>
            </a:r>
          </a:p>
        </p:txBody>
      </p:sp>
    </p:spTree>
    <p:extLst>
      <p:ext uri="{BB962C8B-B14F-4D97-AF65-F5344CB8AC3E}">
        <p14:creationId xmlns="" xmlns:p14="http://schemas.microsoft.com/office/powerpoint/2010/main" val="367286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127E62FC-0A7F-4596-ADBA-D52B645308BC}"/>
              </a:ext>
            </a:extLst>
          </p:cNvPr>
          <p:cNvSpPr>
            <a:spLocks noGrp="1"/>
          </p:cNvSpPr>
          <p:nvPr>
            <p:ph idx="1"/>
          </p:nvPr>
        </p:nvSpPr>
        <p:spPr>
          <a:xfrm>
            <a:off x="251520" y="2996952"/>
            <a:ext cx="5277272" cy="2376264"/>
          </a:xfrm>
        </p:spPr>
        <p:txBody>
          <a:bodyPr>
            <a:normAutofit fontScale="92500" lnSpcReduction="10000"/>
          </a:bodyPr>
          <a:lstStyle/>
          <a:p>
            <a:pPr marL="0" indent="0" algn="just">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качества жизни граждан города Урай;</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Сохранение </a:t>
            </a:r>
            <a:r>
              <a:rPr lang="ru-RU" sz="1600" dirty="0">
                <a:latin typeface="Times New Roman Cyr" pitchFamily="18" charset="0"/>
                <a:cs typeface="Times New Roman Cyr" pitchFamily="18" charset="0"/>
              </a:rPr>
              <a:t>социальной и экономической устойчивости и стабильности экономики;</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Обеспечение </a:t>
            </a:r>
            <a:r>
              <a:rPr lang="ru-RU" sz="1600" dirty="0">
                <a:latin typeface="Times New Roman Cyr" pitchFamily="18" charset="0"/>
                <a:cs typeface="Times New Roman Cyr" pitchFamily="18" charset="0"/>
              </a:rPr>
              <a:t>сбалансированности и финансовой устойчивости бюджета городского округа;</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Выявление </a:t>
            </a:r>
            <a:r>
              <a:rPr lang="ru-RU" sz="1600" dirty="0">
                <a:latin typeface="Times New Roman Cyr" pitchFamily="18" charset="0"/>
                <a:cs typeface="Times New Roman Cyr" pitchFamily="18" charset="0"/>
              </a:rPr>
              <a:t>и мобилизация внутренних резервов; </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бюджетной эффективности муниципального управления.</a:t>
            </a:r>
            <a:endParaRPr lang="en-US" sz="1600" dirty="0">
              <a:latin typeface="Times New Roman Cyr" pitchFamily="18" charset="0"/>
              <a:cs typeface="Times New Roman Cyr" pitchFamily="18" charset="0"/>
            </a:endParaRPr>
          </a:p>
          <a:p>
            <a:endParaRPr lang="ru-RU" dirty="0"/>
          </a:p>
        </p:txBody>
      </p:sp>
      <p:sp>
        <p:nvSpPr>
          <p:cNvPr id="4" name="Прямоугольник 3"/>
          <p:cNvSpPr/>
          <p:nvPr/>
        </p:nvSpPr>
        <p:spPr>
          <a:xfrm>
            <a:off x="251520" y="2924944"/>
            <a:ext cx="866135" cy="369332"/>
          </a:xfrm>
          <a:prstGeom prst="rect">
            <a:avLst/>
          </a:prstGeom>
        </p:spPr>
        <p:txBody>
          <a:bodyPr wrap="none">
            <a:spAutoFit/>
          </a:bodyPr>
          <a:lstStyle/>
          <a:p>
            <a:r>
              <a:rPr lang="ru-RU" b="1" dirty="0">
                <a:solidFill>
                  <a:srgbClr val="0000FF"/>
                </a:solidFill>
                <a:latin typeface="Times New Roman Cyr" pitchFamily="18" charset="0"/>
                <a:cs typeface="Times New Roman Cyr" pitchFamily="18" charset="0"/>
              </a:rPr>
              <a:t>ЦЕЛИ</a:t>
            </a:r>
            <a:endParaRPr lang="ru-RU" dirty="0">
              <a:solidFill>
                <a:srgbClr val="0000FF"/>
              </a:solidFill>
              <a:latin typeface="Times New Roman Cyr" pitchFamily="18" charset="0"/>
              <a:cs typeface="Times New Roman Cyr" pitchFamily="18" charset="0"/>
            </a:endParaRPr>
          </a:p>
        </p:txBody>
      </p:sp>
      <p:sp>
        <p:nvSpPr>
          <p:cNvPr id="5" name="Прямоугольник 4"/>
          <p:cNvSpPr/>
          <p:nvPr/>
        </p:nvSpPr>
        <p:spPr>
          <a:xfrm>
            <a:off x="251520" y="908720"/>
            <a:ext cx="3530391" cy="369332"/>
          </a:xfrm>
          <a:prstGeom prst="rect">
            <a:avLst/>
          </a:prstGeom>
        </p:spPr>
        <p:txBody>
          <a:bodyPr wrap="square">
            <a:spAutoFit/>
          </a:bodyPr>
          <a:lstStyle/>
          <a:p>
            <a:r>
              <a:rPr lang="ru-RU" b="1" dirty="0">
                <a:solidFill>
                  <a:srgbClr val="0000FF"/>
                </a:solidFill>
                <a:latin typeface="Times New Roman Cyr" pitchFamily="18" charset="0"/>
                <a:cs typeface="Times New Roman Cyr" pitchFamily="18" charset="0"/>
              </a:rPr>
              <a:t>ОСНОВНЫЕ НАПРАВЛЕНИЯ</a:t>
            </a:r>
            <a:endParaRPr lang="ru-RU" dirty="0">
              <a:solidFill>
                <a:srgbClr val="0000FF"/>
              </a:solidFill>
              <a:latin typeface="Times New Roman Cyr" pitchFamily="18" charset="0"/>
              <a:cs typeface="Times New Roman Cyr" pitchFamily="18" charset="0"/>
            </a:endParaRPr>
          </a:p>
        </p:txBody>
      </p:sp>
      <p:sp>
        <p:nvSpPr>
          <p:cNvPr id="6" name="Объект 2">
            <a:extLst>
              <a:ext uri="{FF2B5EF4-FFF2-40B4-BE49-F238E27FC236}">
                <a16:creationId xmlns="" xmlns:a16="http://schemas.microsoft.com/office/drawing/2014/main" id="{127E62FC-0A7F-4596-ADBA-D52B645308BC}"/>
              </a:ext>
            </a:extLst>
          </p:cNvPr>
          <p:cNvSpPr txBox="1">
            <a:spLocks/>
          </p:cNvSpPr>
          <p:nvPr/>
        </p:nvSpPr>
        <p:spPr>
          <a:xfrm>
            <a:off x="2915816" y="1052736"/>
            <a:ext cx="6228184" cy="2376264"/>
          </a:xfrm>
          <a:prstGeom prst="rect">
            <a:avLst/>
          </a:prstGeom>
        </p:spPr>
        <p:txBody>
          <a:bodyPr vert="horz">
            <a:normAutofit/>
          </a:bodyPr>
          <a:lstStyle/>
          <a:p>
            <a:pPr marL="0" marR="0" lvl="0" indent="0" algn="just"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ru-RU"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Обеспечение сбалансированности и финансовой устойчивости бюджетной системы города </a:t>
            </a:r>
            <a:r>
              <a:rPr kumimoji="0" lang="ru-RU" sz="1600" u="none" strike="noStrike" kern="1200" cap="none" spc="0" normalizeH="0" baseline="0" noProof="0" dirty="0" smtClean="0">
                <a:ln>
                  <a:noFill/>
                </a:ln>
                <a:solidFill>
                  <a:schemeClr val="tx1"/>
                </a:solidFill>
                <a:effectLst/>
                <a:uLnTx/>
                <a:uFillTx/>
                <a:latin typeface="Times New Roman Cyr" pitchFamily="18" charset="0"/>
                <a:cs typeface="Times New Roman Cyr" pitchFamily="18" charset="0"/>
              </a:rPr>
              <a:t>Урай</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Сохранение </a:t>
            </a:r>
            <a:r>
              <a:rPr lang="ru-RU" sz="1600" dirty="0">
                <a:latin typeface="Times New Roman Cyr" pitchFamily="18" charset="0"/>
                <a:cs typeface="Times New Roman Cyr" pitchFamily="18" charset="0"/>
              </a:rPr>
              <a:t>предпринимательской </a:t>
            </a:r>
            <a:r>
              <a:rPr lang="ru-RU" sz="1600" dirty="0" err="1" smtClean="0">
                <a:latin typeface="Times New Roman Cyr" pitchFamily="18" charset="0"/>
                <a:cs typeface="Times New Roman Cyr" pitchFamily="18" charset="0"/>
              </a:rPr>
              <a:t>активност</a:t>
            </a:r>
            <a:endParaRPr lang="ru-RU" sz="1600" dirty="0" smtClean="0">
              <a:latin typeface="Times New Roman Cyr" pitchFamily="18" charset="0"/>
              <a:cs typeface="Times New Roman Cyr"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Участие </a:t>
            </a:r>
            <a:r>
              <a:rPr lang="ru-RU" sz="1600" dirty="0">
                <a:latin typeface="Times New Roman Cyr" pitchFamily="18" charset="0"/>
                <a:cs typeface="Times New Roman Cyr" pitchFamily="18" charset="0"/>
              </a:rPr>
              <a:t>в реализации региональных проектов, охватывающих ключевые направления социально-экономического развития</a:t>
            </a: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 </a:t>
            </a:r>
          </a:p>
        </p:txBody>
      </p:sp>
      <p:sp>
        <p:nvSpPr>
          <p:cNvPr id="11" name="TextBox 10"/>
          <p:cNvSpPr txBox="1"/>
          <p:nvPr/>
        </p:nvSpPr>
        <p:spPr>
          <a:xfrm>
            <a:off x="251520" y="260648"/>
            <a:ext cx="3281541" cy="369332"/>
          </a:xfrm>
          <a:prstGeom prst="rect">
            <a:avLst/>
          </a:prstGeom>
          <a:noFill/>
        </p:spPr>
        <p:txBody>
          <a:bodyPr wrap="square" rtlCol="0">
            <a:spAutoFit/>
          </a:bodyPr>
          <a:lstStyle/>
          <a:p>
            <a:r>
              <a:rPr lang="ru-RU" b="1" dirty="0">
                <a:solidFill>
                  <a:srgbClr val="0000FF"/>
                </a:solidFill>
                <a:latin typeface="Times New Roman Cyr" pitchFamily="18" charset="0"/>
                <a:cs typeface="Times New Roman Cyr" pitchFamily="18" charset="0"/>
              </a:rPr>
              <a:t>БЮДЖЕТНАЯ ПОЛИТИКА</a:t>
            </a:r>
          </a:p>
        </p:txBody>
      </p:sp>
    </p:spTree>
    <p:extLst>
      <p:ext uri="{BB962C8B-B14F-4D97-AF65-F5344CB8AC3E}">
        <p14:creationId xmlns="" xmlns:p14="http://schemas.microsoft.com/office/powerpoint/2010/main" val="86629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 xmlns:p14="http://schemas.microsoft.com/office/powerpoint/2010/main" val="200303178"/>
              </p:ext>
            </p:extLst>
          </p:nvPr>
        </p:nvGraphicFramePr>
        <p:xfrm>
          <a:off x="107504" y="836712"/>
          <a:ext cx="8928995" cy="5536196"/>
        </p:xfrm>
        <a:graphic>
          <a:graphicData uri="http://schemas.openxmlformats.org/drawingml/2006/table">
            <a:tbl>
              <a:tblPr/>
              <a:tblGrid>
                <a:gridCol w="3392474">
                  <a:extLst>
                    <a:ext uri="{9D8B030D-6E8A-4147-A177-3AD203B41FA5}">
                      <a16:colId xmlns="" xmlns:a16="http://schemas.microsoft.com/office/drawing/2014/main" val="20000"/>
                    </a:ext>
                  </a:extLst>
                </a:gridCol>
                <a:gridCol w="759915">
                  <a:extLst>
                    <a:ext uri="{9D8B030D-6E8A-4147-A177-3AD203B41FA5}">
                      <a16:colId xmlns="" xmlns:a16="http://schemas.microsoft.com/office/drawing/2014/main" val="20001"/>
                    </a:ext>
                  </a:extLst>
                </a:gridCol>
                <a:gridCol w="816164">
                  <a:extLst>
                    <a:ext uri="{9D8B030D-6E8A-4147-A177-3AD203B41FA5}">
                      <a16:colId xmlns="" xmlns:a16="http://schemas.microsoft.com/office/drawing/2014/main" val="20002"/>
                    </a:ext>
                  </a:extLst>
                </a:gridCol>
                <a:gridCol w="792088">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92088">
                  <a:extLst>
                    <a:ext uri="{9D8B030D-6E8A-4147-A177-3AD203B41FA5}">
                      <a16:colId xmlns="" xmlns:a16="http://schemas.microsoft.com/office/drawing/2014/main" val="20006"/>
                    </a:ext>
                  </a:extLst>
                </a:gridCol>
                <a:gridCol w="792090">
                  <a:extLst>
                    <a:ext uri="{9D8B030D-6E8A-4147-A177-3AD203B41FA5}">
                      <a16:colId xmlns="" xmlns:a16="http://schemas.microsoft.com/office/drawing/2014/main" val="20007"/>
                    </a:ext>
                  </a:extLst>
                </a:gridCol>
              </a:tblGrid>
              <a:tr h="482032">
                <a:tc>
                  <a:txBody>
                    <a:bodyPr/>
                    <a:lstStyle/>
                    <a:p>
                      <a:pPr algn="ctr" fontAlgn="ctr"/>
                      <a:r>
                        <a:rPr lang="ru-RU" sz="1000" b="0" i="0" u="none" strike="noStrike" dirty="0">
                          <a:latin typeface="Times New Roman Cyr" pitchFamily="18" charset="0"/>
                          <a:cs typeface="Times New Roman Cyr" pitchFamily="18" charset="0"/>
                        </a:rPr>
                        <a:t>Показатели</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единицы измерения</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2021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2021 года к  2020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2022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2022года к  2021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2023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2023 года к  2022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0"/>
                  </a:ext>
                </a:extLst>
              </a:tr>
              <a:tr h="162721">
                <a:tc gridSpan="2">
                  <a:txBody>
                    <a:bodyPr/>
                    <a:lstStyle/>
                    <a:p>
                      <a:pPr algn="l" fontAlgn="t"/>
                      <a:r>
                        <a:rPr lang="ru-RU" sz="1000" b="1" i="0" u="none" strike="noStrike" dirty="0">
                          <a:latin typeface="Times New Roman Cyr" pitchFamily="18" charset="0"/>
                          <a:cs typeface="Times New Roman Cyr" pitchFamily="18" charset="0"/>
                        </a:rPr>
                        <a:t>Демография: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62721">
                <a:tc>
                  <a:txBody>
                    <a:bodyPr/>
                    <a:lstStyle/>
                    <a:p>
                      <a:pPr algn="l" fontAlgn="t"/>
                      <a:r>
                        <a:rPr lang="ru-RU" sz="1000" b="0" i="0" u="none" strike="noStrike" dirty="0">
                          <a:latin typeface="Times New Roman Cyr" pitchFamily="18" charset="0"/>
                          <a:cs typeface="Times New Roman Cyr" pitchFamily="18" charset="0"/>
                        </a:rPr>
                        <a:t>Численность населения (среднегодовая)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40,651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41,169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62721">
                <a:tc>
                  <a:txBody>
                    <a:bodyPr/>
                    <a:lstStyle/>
                    <a:p>
                      <a:pPr algn="l" fontAlgn="t"/>
                      <a:r>
                        <a:rPr lang="ru-RU" sz="1000" b="0" i="0" u="none" strike="noStrike" dirty="0">
                          <a:latin typeface="Times New Roman Cyr" pitchFamily="18" charset="0"/>
                          <a:cs typeface="Times New Roman Cyr" pitchFamily="18" charset="0"/>
                        </a:rPr>
                        <a:t>Естественный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2721">
                <a:tc>
                  <a:txBody>
                    <a:bodyPr/>
                    <a:lstStyle/>
                    <a:p>
                      <a:pPr algn="l" fontAlgn="t"/>
                      <a:r>
                        <a:rPr lang="ru-RU" sz="1000" b="0" i="0" u="none" strike="noStrike" dirty="0">
                          <a:latin typeface="Times New Roman Cyr" pitchFamily="18" charset="0"/>
                          <a:cs typeface="Times New Roman Cyr" pitchFamily="18" charset="0"/>
                        </a:rPr>
                        <a:t>Миграционный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62721">
                <a:tc gridSpan="2">
                  <a:txBody>
                    <a:bodyPr/>
                    <a:lstStyle/>
                    <a:p>
                      <a:pPr algn="l" fontAlgn="t"/>
                      <a:r>
                        <a:rPr lang="ru-RU" sz="1000" b="1" i="0" u="none" strike="noStrike" dirty="0">
                          <a:latin typeface="Times New Roman Cyr" pitchFamily="18" charset="0"/>
                          <a:cs typeface="Times New Roman Cyr" pitchFamily="18" charset="0"/>
                        </a:rPr>
                        <a:t>Труд и занятость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22376">
                <a:tc>
                  <a:txBody>
                    <a:bodyPr/>
                    <a:lstStyle/>
                    <a:p>
                      <a:pPr algn="l" fontAlgn="t"/>
                      <a:r>
                        <a:rPr lang="ru-RU" sz="1000" b="0" i="0" u="none" strike="noStrike" dirty="0">
                          <a:latin typeface="Times New Roman Cyr" pitchFamily="18" charset="0"/>
                          <a:cs typeface="Times New Roman Cyr" pitchFamily="18" charset="0"/>
                        </a:rPr>
                        <a:t>Уровень зарегистрированной безработицы (на конец периода)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25,5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73,9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88,9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2721">
                <a:tc>
                  <a:txBody>
                    <a:bodyPr/>
                    <a:lstStyle/>
                    <a:p>
                      <a:pPr algn="l" fontAlgn="t"/>
                      <a:r>
                        <a:rPr lang="ru-RU" sz="1000" b="0" i="0" u="none" strike="noStrike">
                          <a:latin typeface="Times New Roman Cyr" pitchFamily="18" charset="0"/>
                          <a:cs typeface="Times New Roman Cyr" pitchFamily="18" charset="0"/>
                        </a:rPr>
                        <a:t>Вновь созданные рабочие места, в том числе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единиц</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62721">
                <a:tc>
                  <a:txBody>
                    <a:bodyPr/>
                    <a:lstStyle/>
                    <a:p>
                      <a:pPr algn="l" fontAlgn="t"/>
                      <a:r>
                        <a:rPr lang="ru-RU" sz="1000" b="0" i="0" u="none" strike="noStrike" dirty="0">
                          <a:latin typeface="Times New Roman Cyr" pitchFamily="18" charset="0"/>
                          <a:cs typeface="Times New Roman Cyr" pitchFamily="18" charset="0"/>
                        </a:rPr>
                        <a:t>        постоянные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111,8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142,1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62721">
                <a:tc>
                  <a:txBody>
                    <a:bodyPr/>
                    <a:lstStyle/>
                    <a:p>
                      <a:pPr algn="l" fontAlgn="t"/>
                      <a:r>
                        <a:rPr lang="ru-RU" sz="1000" b="0" i="0" u="none" strike="noStrike" dirty="0">
                          <a:latin typeface="Times New Roman Cyr" pitchFamily="18" charset="0"/>
                          <a:cs typeface="Times New Roman Cyr" pitchFamily="18" charset="0"/>
                        </a:rPr>
                        <a:t>        временные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180,4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91576">
                <a:tc gridSpan="2">
                  <a:txBody>
                    <a:bodyPr/>
                    <a:lstStyle/>
                    <a:p>
                      <a:pPr algn="l" fontAlgn="t"/>
                      <a:r>
                        <a:rPr lang="ru-RU" sz="1000" b="1" i="0" u="none" strike="noStrike" dirty="0">
                          <a:latin typeface="Times New Roman Cyr" pitchFamily="18" charset="0"/>
                          <a:cs typeface="Times New Roman Cyr" pitchFamily="18" charset="0"/>
                        </a:rPr>
                        <a:t>Объем инвестиций в основной капитал</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162721">
                <a:tc>
                  <a:txBody>
                    <a:bodyPr/>
                    <a:lstStyle/>
                    <a:p>
                      <a:pPr algn="l" fontAlgn="t"/>
                      <a:r>
                        <a:rPr lang="ru-RU" sz="1000" b="0" i="0" u="none" strike="noStrike">
                          <a:latin typeface="Times New Roman Cyr" pitchFamily="18" charset="0"/>
                          <a:cs typeface="Times New Roman Cyr" pitchFamily="18" charset="0"/>
                        </a:rPr>
                        <a:t>     в действующих ценах каждого года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3106,5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76,1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4240,6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4410,26*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727128">
                <a:tc>
                  <a:txBody>
                    <a:bodyPr/>
                    <a:lstStyle/>
                    <a:p>
                      <a:pPr algn="l" fontAlgn="ctr"/>
                      <a:r>
                        <a:rPr lang="ru-RU" sz="1000" b="0" i="0" u="none" strike="noStrike" dirty="0">
                          <a:solidFill>
                            <a:srgbClr val="000000"/>
                          </a:solidFill>
                          <a:latin typeface="Times New Roman Cyr" pitchFamily="18" charset="0"/>
                          <a:cs typeface="Times New Roman Cyr" pitchFamily="18" charset="0"/>
                        </a:rPr>
                        <a:t>Индекс физического объема</a:t>
                      </a:r>
                    </a:p>
                  </a:txBody>
                  <a:tcPr marL="38643"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 к предыдущему году в сопоставимых ценах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97,196,*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62721">
                <a:tc gridSpan="2">
                  <a:txBody>
                    <a:bodyPr/>
                    <a:lstStyle/>
                    <a:p>
                      <a:pPr algn="l" fontAlgn="t"/>
                      <a:r>
                        <a:rPr lang="ru-RU" sz="1000" b="1" i="0" u="none" strike="noStrike" dirty="0">
                          <a:latin typeface="Times New Roman Cyr" pitchFamily="18" charset="0"/>
                          <a:cs typeface="Times New Roman Cyr" pitchFamily="18" charset="0"/>
                        </a:rPr>
                        <a:t>Финансы: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62721">
                <a:tc>
                  <a:txBody>
                    <a:bodyPr/>
                    <a:lstStyle/>
                    <a:p>
                      <a:pPr algn="l" fontAlgn="t"/>
                      <a:r>
                        <a:rPr lang="ru-RU" sz="1000" b="0" i="0" u="none" strike="noStrike" dirty="0">
                          <a:latin typeface="Times New Roman Cyr" pitchFamily="18" charset="0"/>
                          <a:cs typeface="Times New Roman Cyr" pitchFamily="18" charset="0"/>
                        </a:rPr>
                        <a:t>Доходы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4095,4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5057,6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123,5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322376">
                <a:tc>
                  <a:txBody>
                    <a:bodyPr/>
                    <a:lstStyle/>
                    <a:p>
                      <a:pPr algn="l" fontAlgn="t"/>
                      <a:r>
                        <a:rPr lang="ru-RU" sz="1000" b="0" i="0" u="none" strike="noStrike" dirty="0">
                          <a:latin typeface="Times New Roman Cyr" pitchFamily="18" charset="0"/>
                          <a:cs typeface="Times New Roman Cyr" pitchFamily="18" charset="0"/>
                        </a:rPr>
                        <a:t>в том числе: безвозмездные поступления от других бюджетов бюджетной системы Российской Федерации</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2764,5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2774,7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3613,4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130,2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162721">
                <a:tc>
                  <a:txBody>
                    <a:bodyPr/>
                    <a:lstStyle/>
                    <a:p>
                      <a:pPr algn="l" fontAlgn="t"/>
                      <a:r>
                        <a:rPr lang="ru-RU" sz="1000" b="0" i="0" u="none" strike="noStrike">
                          <a:latin typeface="Times New Roman Cyr" pitchFamily="18" charset="0"/>
                          <a:cs typeface="Times New Roman Cyr" pitchFamily="18" charset="0"/>
                        </a:rPr>
                        <a:t>Расходы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3880,9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4049,1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4917,6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121,5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62721">
                <a:tc gridSpan="2">
                  <a:txBody>
                    <a:bodyPr/>
                    <a:lstStyle/>
                    <a:p>
                      <a:pPr algn="l" fontAlgn="t"/>
                      <a:r>
                        <a:rPr lang="ru-RU" sz="1000" b="1" i="0" u="none" strike="noStrike" dirty="0">
                          <a:latin typeface="Times New Roman Cyr" pitchFamily="18" charset="0"/>
                          <a:cs typeface="Times New Roman Cyr" pitchFamily="18" charset="0"/>
                        </a:rPr>
                        <a:t>Ввод в действие жилых домов и объектов соцкультбыта: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62721">
                <a:tc>
                  <a:txBody>
                    <a:bodyPr/>
                    <a:lstStyle/>
                    <a:p>
                      <a:pPr algn="l" fontAlgn="t"/>
                      <a:r>
                        <a:rPr lang="ru-RU" sz="1000" b="0" i="0" u="none" strike="noStrike">
                          <a:latin typeface="Times New Roman Cyr" pitchFamily="18" charset="0"/>
                          <a:cs typeface="Times New Roman Cyr" pitchFamily="18" charset="0"/>
                        </a:rPr>
                        <a:t>Жилые дома (общая площадь квартир)</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тыс.кв.м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22,121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20,982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162721">
                <a:tc gridSpan="2">
                  <a:txBody>
                    <a:bodyPr/>
                    <a:lstStyle/>
                    <a:p>
                      <a:pPr algn="l" fontAlgn="t"/>
                      <a:r>
                        <a:rPr lang="ru-RU" sz="1000" b="1" i="0" u="none" strike="noStrike">
                          <a:latin typeface="Times New Roman Cyr" pitchFamily="18" charset="0"/>
                          <a:cs typeface="Times New Roman Cyr" pitchFamily="18" charset="0"/>
                        </a:rPr>
                        <a:t>Уровень жизни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523638">
                <a:tc>
                  <a:txBody>
                    <a:bodyPr/>
                    <a:lstStyle/>
                    <a:p>
                      <a:pPr algn="l" fontAlgn="t"/>
                      <a:r>
                        <a:rPr lang="ru-RU" sz="1000" b="0" i="0" u="none" strike="noStrike" dirty="0">
                          <a:latin typeface="Times New Roman Cyr" pitchFamily="18" charset="0"/>
                          <a:cs typeface="Times New Roman Cyr" pitchFamily="18" charset="0"/>
                        </a:rPr>
                        <a:t>Среднемесячная номинальная начисленная заработная плата одного работника по крупным и средним предприятиям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75724,7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85447,5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112,8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62721">
                <a:tc>
                  <a:txBody>
                    <a:bodyPr/>
                    <a:lstStyle/>
                    <a:p>
                      <a:pPr algn="l" fontAlgn="t"/>
                      <a:r>
                        <a:rPr lang="ru-RU" sz="1000" b="0" i="0" u="none" strike="noStrike">
                          <a:latin typeface="Times New Roman Cyr" pitchFamily="18" charset="0"/>
                          <a:cs typeface="Times New Roman Cyr" pitchFamily="18" charset="0"/>
                        </a:rPr>
                        <a:t>Среднедушевые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40190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43959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109,4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46600*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r h="162721">
                <a:tc>
                  <a:txBody>
                    <a:bodyPr/>
                    <a:lstStyle/>
                    <a:p>
                      <a:pPr algn="l" fontAlgn="t"/>
                      <a:r>
                        <a:rPr lang="ru-RU" sz="1000" b="0" i="0" u="none" strike="noStrike">
                          <a:latin typeface="Times New Roman Cyr" pitchFamily="18" charset="0"/>
                          <a:cs typeface="Times New Roman Cyr" pitchFamily="18" charset="0"/>
                        </a:rPr>
                        <a:t>Потребительские расходы на душу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40862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1144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45192*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2"/>
                  </a:ext>
                </a:extLst>
              </a:tr>
              <a:tr h="162721">
                <a:tc>
                  <a:txBody>
                    <a:bodyPr/>
                    <a:lstStyle/>
                    <a:p>
                      <a:pPr algn="l" fontAlgn="t"/>
                      <a:r>
                        <a:rPr lang="ru-RU" sz="1000" b="0" i="0" u="none" strike="noStrike" dirty="0">
                          <a:latin typeface="Times New Roman Cyr" pitchFamily="18" charset="0"/>
                          <a:cs typeface="Times New Roman Cyr" pitchFamily="18" charset="0"/>
                        </a:rPr>
                        <a:t>Реальные располагаемые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99,5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97</a:t>
                      </a:r>
                      <a:r>
                        <a:rPr lang="ru-RU" sz="1000" b="0" i="0" u="none" strike="noStrike" dirty="0">
                          <a:latin typeface="Times New Roman Cyr" pitchFamily="18" charset="0"/>
                          <a:cs typeface="Times New Roman Cyr" pitchFamily="18" charset="0"/>
                        </a:rPr>
                        <a:t>,5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101,3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3"/>
                  </a:ext>
                </a:extLst>
              </a:tr>
            </a:tbl>
          </a:graphicData>
        </a:graphic>
      </p:graphicFrame>
      <p:sp>
        <p:nvSpPr>
          <p:cNvPr id="6" name="Прямоугольник 5"/>
          <p:cNvSpPr/>
          <p:nvPr/>
        </p:nvSpPr>
        <p:spPr>
          <a:xfrm>
            <a:off x="107504" y="6581001"/>
            <a:ext cx="2448272" cy="276999"/>
          </a:xfrm>
          <a:prstGeom prst="rect">
            <a:avLst/>
          </a:prstGeom>
        </p:spPr>
        <p:txBody>
          <a:bodyPr wrap="square">
            <a:spAutoFit/>
          </a:bodyPr>
          <a:lstStyle/>
          <a:p>
            <a:r>
              <a:rPr lang="ru-RU" sz="1200" b="1" dirty="0">
                <a:latin typeface="Times New Roman Cyr" pitchFamily="18" charset="0"/>
                <a:cs typeface="Times New Roman Cyr" pitchFamily="18" charset="0"/>
              </a:rPr>
              <a:t>*</a:t>
            </a:r>
            <a:r>
              <a:rPr lang="ru-RU" sz="1100" b="1" dirty="0">
                <a:latin typeface="Times New Roman Cyr" pitchFamily="18" charset="0"/>
                <a:cs typeface="Times New Roman Cyr" pitchFamily="18" charset="0"/>
              </a:rPr>
              <a:t>- оценка на 01.01.2024 года</a:t>
            </a:r>
          </a:p>
        </p:txBody>
      </p:sp>
      <p:pic>
        <p:nvPicPr>
          <p:cNvPr id="7"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144000" cy="692696"/>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4" cstate="print"/>
          <a:srcRect l="89185" b="81873"/>
          <a:stretch>
            <a:fillRect/>
          </a:stretch>
        </p:blipFill>
        <p:spPr bwMode="auto">
          <a:xfrm>
            <a:off x="8460432" y="1"/>
            <a:ext cx="683568" cy="836712"/>
          </a:xfrm>
          <a:prstGeom prst="rect">
            <a:avLst/>
          </a:prstGeom>
          <a:noFill/>
          <a:ln w="9525">
            <a:noFill/>
            <a:miter lim="800000"/>
            <a:headEnd/>
            <a:tailEnd/>
          </a:ln>
        </p:spPr>
      </p:pic>
      <p:pic>
        <p:nvPicPr>
          <p:cNvPr id="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116632"/>
            <a:ext cx="8460432" cy="576064"/>
          </a:xfrm>
          <a:prstGeom prst="rect">
            <a:avLst/>
          </a:prstGeom>
          <a:noFill/>
          <a:ln w="9525">
            <a:noFill/>
            <a:miter lim="800000"/>
            <a:headEnd/>
            <a:tailEnd/>
          </a:ln>
        </p:spPr>
      </p:pic>
      <p:pic>
        <p:nvPicPr>
          <p:cNvPr id="10" name="Picture 5" descr="закладка урай copy"/>
          <p:cNvPicPr>
            <a:picLocks noChangeAspect="1" noChangeArrowheads="1"/>
          </p:cNvPicPr>
          <p:nvPr/>
        </p:nvPicPr>
        <p:blipFill>
          <a:blip r:embed="rId6" cstate="print"/>
          <a:srcRect/>
          <a:stretch>
            <a:fillRect/>
          </a:stretch>
        </p:blipFill>
        <p:spPr bwMode="auto">
          <a:xfrm>
            <a:off x="0" y="2"/>
            <a:ext cx="539552" cy="708988"/>
          </a:xfrm>
          <a:prstGeom prst="rect">
            <a:avLst/>
          </a:prstGeom>
          <a:noFill/>
          <a:ln w="9525">
            <a:noFill/>
            <a:miter lim="800000"/>
            <a:headEnd/>
            <a:tailEnd/>
          </a:ln>
        </p:spPr>
      </p:pic>
      <p:sp>
        <p:nvSpPr>
          <p:cNvPr id="11" name="TextBox 10"/>
          <p:cNvSpPr txBox="1"/>
          <p:nvPr/>
        </p:nvSpPr>
        <p:spPr>
          <a:xfrm>
            <a:off x="683568" y="260648"/>
            <a:ext cx="7704856" cy="338554"/>
          </a:xfrm>
          <a:prstGeom prst="rect">
            <a:avLst/>
          </a:prstGeom>
          <a:noFill/>
        </p:spPr>
        <p:txBody>
          <a:bodyPr wrap="square" rtlCol="0">
            <a:spAutoFit/>
          </a:bodyPr>
          <a:lstStyle/>
          <a:p>
            <a:r>
              <a:rPr lang="ru-RU" sz="1600" b="1" dirty="0">
                <a:solidFill>
                  <a:schemeClr val="bg1">
                    <a:lumMod val="95000"/>
                  </a:schemeClr>
                </a:solidFill>
                <a:latin typeface="Times New Roman Cyr" pitchFamily="18" charset="0"/>
                <a:cs typeface="Times New Roman Cyr" pitchFamily="18" charset="0"/>
              </a:rPr>
              <a:t>ОСНОВНЫЕ ПОКАЗАТЕЛИ СЭР ГОРОДА УРАЙ ЗА </a:t>
            </a:r>
            <a:r>
              <a:rPr lang="ru-RU" sz="1600" b="1" dirty="0" smtClean="0">
                <a:solidFill>
                  <a:schemeClr val="bg1">
                    <a:lumMod val="95000"/>
                  </a:schemeClr>
                </a:solidFill>
                <a:latin typeface="Times New Roman Cyr" pitchFamily="18" charset="0"/>
                <a:cs typeface="Times New Roman Cyr" pitchFamily="18" charset="0"/>
              </a:rPr>
              <a:t>2021-2023 </a:t>
            </a:r>
            <a:r>
              <a:rPr lang="ru-RU" sz="1600" b="1" dirty="0">
                <a:solidFill>
                  <a:schemeClr val="bg1">
                    <a:lumMod val="95000"/>
                  </a:schemeClr>
                </a:solidFill>
                <a:latin typeface="Times New Roman Cyr" pitchFamily="18" charset="0"/>
                <a:cs typeface="Times New Roman Cyr" pitchFamily="18" charset="0"/>
              </a:rPr>
              <a:t>ГОДЫ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670420" cy="1052736"/>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88640"/>
            <a:ext cx="636752" cy="836712"/>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88424" y="-100012"/>
            <a:ext cx="755576" cy="990332"/>
          </a:xfrm>
          <a:prstGeom prst="rect">
            <a:avLst/>
          </a:prstGeom>
          <a:noFill/>
          <a:ln w="9525">
            <a:noFill/>
            <a:miter lim="800000"/>
            <a:headEnd/>
            <a:tailEnd/>
          </a:ln>
        </p:spPr>
      </p:pic>
      <p:sp>
        <p:nvSpPr>
          <p:cNvPr id="10" name="Заголовок 13"/>
          <p:cNvSpPr txBox="1">
            <a:spLocks/>
          </p:cNvSpPr>
          <p:nvPr/>
        </p:nvSpPr>
        <p:spPr>
          <a:xfrm>
            <a:off x="0" y="730201"/>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4" name="Таблица 13"/>
          <p:cNvGraphicFramePr>
            <a:graphicFrameLocks noGrp="1"/>
          </p:cNvGraphicFramePr>
          <p:nvPr/>
        </p:nvGraphicFramePr>
        <p:xfrm>
          <a:off x="107504" y="2204864"/>
          <a:ext cx="8821488" cy="3800439"/>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5549001">
                  <a:extLst>
                    <a:ext uri="{9D8B030D-6E8A-4147-A177-3AD203B41FA5}">
                      <a16:colId xmlns="" xmlns:a16="http://schemas.microsoft.com/office/drawing/2014/main" val="20000"/>
                    </a:ext>
                  </a:extLst>
                </a:gridCol>
                <a:gridCol w="3272487">
                  <a:extLst>
                    <a:ext uri="{9D8B030D-6E8A-4147-A177-3AD203B41FA5}">
                      <a16:colId xmlns="" xmlns:a16="http://schemas.microsoft.com/office/drawing/2014/main" val="20001"/>
                    </a:ext>
                  </a:extLst>
                </a:gridCol>
              </a:tblGrid>
              <a:tr h="432047">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Наименование мероприятий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spcAft>
                          <a:spcPts val="0"/>
                        </a:spcAft>
                      </a:pPr>
                      <a:r>
                        <a:rPr lang="ru-RU" sz="1200" b="1" dirty="0">
                          <a:solidFill>
                            <a:schemeClr val="tx1"/>
                          </a:solidFill>
                          <a:latin typeface="Times New Roman Cyr" pitchFamily="18" charset="0"/>
                          <a:cs typeface="Times New Roman Cyr" pitchFamily="18" charset="0"/>
                        </a:rPr>
                        <a:t>Бюджетный эффект от реализации мероприятий</a:t>
                      </a:r>
                      <a:r>
                        <a:rPr lang="ru-RU" sz="1200" b="1" baseline="0" dirty="0">
                          <a:solidFill>
                            <a:schemeClr val="tx1"/>
                          </a:solidFill>
                          <a:latin typeface="Times New Roman Cyr" pitchFamily="18" charset="0"/>
                          <a:cs typeface="Times New Roman Cyr" pitchFamily="18" charset="0"/>
                        </a:rPr>
                        <a:t> за 2023 год (тыс.рублей)</a:t>
                      </a: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 xmlns:a16="http://schemas.microsoft.com/office/drawing/2014/main" val="10000"/>
                  </a:ext>
                </a:extLst>
              </a:tr>
              <a:tr h="473772">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200" b="1" dirty="0">
                          <a:solidFill>
                            <a:schemeClr val="tx1"/>
                          </a:solidFill>
                          <a:latin typeface="Times New Roman Cyr" pitchFamily="18" charset="0"/>
                          <a:cs typeface="Times New Roman Cyr" pitchFamily="18" charset="0"/>
                        </a:rPr>
                        <a:t>Мероприятия по росту доходов бюджета городского округа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1"/>
                  </a:ext>
                </a:extLst>
              </a:tr>
              <a:tr h="462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осуществляемые в целях поддержки и стимулирования субъектов малого и среднего предпринимательства города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13 401,1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57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4 188,1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72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6 120,1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Проведение мероприятий, связанных с взысканием штрафов, назначенных в результате применения мер административной ответственности</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98,5</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4307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1" dirty="0">
                        <a:solidFill>
                          <a:schemeClr val="tx1"/>
                        </a:solidFill>
                        <a:latin typeface="Times New Roman Cyr" pitchFamily="18" charset="0"/>
                        <a:cs typeface="Times New Roman Cyr"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Итого</a:t>
                      </a:r>
                    </a:p>
                    <a:p>
                      <a:pPr algn="l">
                        <a:spcAft>
                          <a:spcPts val="0"/>
                        </a:spcAft>
                      </a:pP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23 807,8</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bl>
          </a:graphicData>
        </a:graphic>
      </p:graphicFrame>
      <p:sp>
        <p:nvSpPr>
          <p:cNvPr id="16" name="Прямоугольник 15"/>
          <p:cNvSpPr/>
          <p:nvPr/>
        </p:nvSpPr>
        <p:spPr>
          <a:xfrm>
            <a:off x="611560" y="116632"/>
            <a:ext cx="7272808" cy="830997"/>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Меры, направленные в 2023 году на увеличение доходов бюджета городского округа Урай, повышение эффективности бюджетных расходов и сокращение долговой нагрузки</a:t>
            </a:r>
            <a:endParaRPr lang="ru-RU" sz="1600" dirty="0">
              <a:solidFill>
                <a:schemeClr val="bg1"/>
              </a:solidFill>
              <a:latin typeface="Times New Roman Cyr" pitchFamily="18" charset="0"/>
              <a:cs typeface="Times New Roman Cyr" pitchFamily="18" charset="0"/>
            </a:endParaRPr>
          </a:p>
        </p:txBody>
      </p:sp>
      <p:sp>
        <p:nvSpPr>
          <p:cNvPr id="11" name="Прямоугольник 10"/>
          <p:cNvSpPr/>
          <p:nvPr/>
        </p:nvSpPr>
        <p:spPr>
          <a:xfrm>
            <a:off x="0" y="1124744"/>
            <a:ext cx="9036496" cy="830997"/>
          </a:xfrm>
          <a:prstGeom prst="rect">
            <a:avLst/>
          </a:prstGeom>
        </p:spPr>
        <p:txBody>
          <a:bodyPr wrap="square">
            <a:spAutoFit/>
          </a:bodyPr>
          <a:lstStyle/>
          <a:p>
            <a:r>
              <a:rPr lang="ru-RU" sz="1200" dirty="0">
                <a:latin typeface="Times New Roman" pitchFamily="18" charset="0"/>
                <a:cs typeface="Times New Roman" pitchFamily="18" charset="0"/>
              </a:rPr>
              <a:t>(</a:t>
            </a:r>
            <a:r>
              <a:rPr lang="ru-RU" sz="1200" dirty="0">
                <a:latin typeface="Times New Roman Cyr" pitchFamily="18" charset="0"/>
                <a:cs typeface="Times New Roman Cyr" pitchFamily="18" charset="0"/>
              </a:rPr>
              <a:t>План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2023 год и на плановый период 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4 и 2025 годов, утвержденный постановлением от 21.01.2023 №</a:t>
            </a:r>
            <a:r>
              <a:rPr lang="en-US" sz="1200" dirty="0">
                <a:latin typeface="Times New Roman Cyr" pitchFamily="18" charset="0"/>
                <a:cs typeface="Times New Roman Cyr" pitchFamily="18" charset="0"/>
              </a:rPr>
              <a:t>1</a:t>
            </a:r>
            <a:r>
              <a:rPr lang="ru-RU" sz="1200" dirty="0">
                <a:latin typeface="Times New Roman Cyr" pitchFamily="18" charset="0"/>
                <a:cs typeface="Times New Roman Cyr" pitchFamily="18" charset="0"/>
              </a:rPr>
              <a:t>41 «О мерах по реализации решения Думы города Урай от 25.11.20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2 №125 «О бюджете городского округа Урай</a:t>
            </a:r>
            <a:r>
              <a:rPr lang="en-US" sz="1200" dirty="0">
                <a:latin typeface="Times New Roman Cyr" pitchFamily="18" charset="0"/>
                <a:cs typeface="Times New Roman Cyr" pitchFamily="18" charset="0"/>
              </a:rPr>
              <a:t> </a:t>
            </a:r>
            <a:r>
              <a:rPr lang="ru-RU" sz="1200" dirty="0">
                <a:latin typeface="Times New Roman Cyr" pitchFamily="18" charset="0"/>
                <a:cs typeface="Times New Roman Cyr" pitchFamily="18" charset="0"/>
              </a:rPr>
              <a:t>Ханты-Мансийского автономного округа - </a:t>
            </a:r>
            <a:r>
              <a:rPr lang="ru-RU" sz="1200" dirty="0" err="1">
                <a:latin typeface="Times New Roman Cyr" pitchFamily="18" charset="0"/>
                <a:cs typeface="Times New Roman Cyr" pitchFamily="18" charset="0"/>
              </a:rPr>
              <a:t>Югры</a:t>
            </a:r>
            <a:r>
              <a:rPr lang="ru-RU" sz="1200" dirty="0">
                <a:latin typeface="Times New Roman Cyr" pitchFamily="18" charset="0"/>
                <a:cs typeface="Times New Roman Cyr" pitchFamily="18" charset="0"/>
              </a:rPr>
              <a:t> на 2023 год и на плановый период 2024 и 2025 годов»)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extLst>
              <p:ext uri="{D42A27DB-BD31-4B8C-83A1-F6EECF244321}">
                <p14:modId xmlns="" xmlns:p14="http://schemas.microsoft.com/office/powerpoint/2010/main" val="2207740704"/>
              </p:ext>
            </p:extLst>
          </p:nvPr>
        </p:nvGraphicFramePr>
        <p:xfrm>
          <a:off x="107504" y="548680"/>
          <a:ext cx="8856983" cy="5614008"/>
        </p:xfrm>
        <a:graphic>
          <a:graphicData uri="http://schemas.openxmlformats.org/drawingml/2006/table">
            <a:tbl>
              <a:tblPr firstRow="1" bandRow="1">
                <a:tableStyleId>{5C22544A-7EE6-4342-B048-85BDC9FD1C3A}</a:tableStyleId>
              </a:tblPr>
              <a:tblGrid>
                <a:gridCol w="5197073">
                  <a:extLst>
                    <a:ext uri="{9D8B030D-6E8A-4147-A177-3AD203B41FA5}">
                      <a16:colId xmlns="" xmlns:a16="http://schemas.microsoft.com/office/drawing/2014/main" val="20000"/>
                    </a:ext>
                  </a:extLst>
                </a:gridCol>
                <a:gridCol w="3659910">
                  <a:extLst>
                    <a:ext uri="{9D8B030D-6E8A-4147-A177-3AD203B41FA5}">
                      <a16:colId xmlns="" xmlns:a16="http://schemas.microsoft.com/office/drawing/2014/main" val="2108392994"/>
                    </a:ext>
                  </a:extLst>
                </a:gridCol>
              </a:tblGrid>
              <a:tr h="432048">
                <a:tc>
                  <a:txBody>
                    <a:bodyPr/>
                    <a:lstStyle/>
                    <a:p>
                      <a:pPr algn="ctr"/>
                      <a:r>
                        <a:rPr lang="ru-RU" sz="1200" dirty="0">
                          <a:solidFill>
                            <a:schemeClr val="tx1"/>
                          </a:solidFill>
                          <a:latin typeface="Times New Roman Cyr" pitchFamily="18" charset="0"/>
                          <a:cs typeface="Times New Roman Cyr" pitchFamily="18" charset="0"/>
                        </a:rPr>
                        <a:t>Наименование мероприятий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ru-RU" sz="1200" dirty="0">
                          <a:solidFill>
                            <a:schemeClr val="tx1"/>
                          </a:solidFill>
                          <a:latin typeface="Times New Roman Cyr" pitchFamily="18" charset="0"/>
                          <a:cs typeface="Times New Roman Cyr" pitchFamily="18" charset="0"/>
                        </a:rPr>
                        <a:t>Бюджетный эффект от реализации мероприятий</a:t>
                      </a:r>
                      <a:r>
                        <a:rPr lang="ru-RU" sz="1200" baseline="0" dirty="0">
                          <a:solidFill>
                            <a:schemeClr val="tx1"/>
                          </a:solidFill>
                          <a:latin typeface="Times New Roman Cyr" pitchFamily="18" charset="0"/>
                          <a:cs typeface="Times New Roman Cyr" pitchFamily="18" charset="0"/>
                        </a:rPr>
                        <a:t> за 2023 год (тыс.рублей)</a:t>
                      </a:r>
                      <a:endParaRPr lang="ru-RU" sz="120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10000"/>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2. Мероприятия по оптимизации расходов бюджета муниципального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1"/>
                  </a:ext>
                </a:extLst>
              </a:tr>
              <a:tr h="451479">
                <a:tc>
                  <a:txBody>
                    <a:bodyPr/>
                    <a:lstStyle/>
                    <a:p>
                      <a:r>
                        <a:rPr lang="ru-RU" sz="1200" b="0" i="0" dirty="0">
                          <a:solidFill>
                            <a:schemeClr val="tx1"/>
                          </a:solidFill>
                          <a:latin typeface="Times New Roman Cyr" pitchFamily="18" charset="0"/>
                          <a:cs typeface="Times New Roman Cyr" pitchFamily="18" charset="0"/>
                        </a:rPr>
                        <a:t>Оптимизация, сокращение расходов бюджета городского округа за исключением межбюджетных трансфертов, в том числе</a:t>
                      </a:r>
                      <a:r>
                        <a:rPr lang="en-US" sz="1200" b="0" i="0" dirty="0">
                          <a:solidFill>
                            <a:schemeClr val="tx1"/>
                          </a:solidFill>
                          <a:latin typeface="Times New Roman Cyr" pitchFamily="18" charset="0"/>
                          <a:cs typeface="Times New Roman Cyr" pitchFamily="18" charset="0"/>
                        </a:rPr>
                        <a:t>:</a:t>
                      </a:r>
                      <a:endParaRPr lang="ru-RU" sz="1200" b="0" i="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0" i="0"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993254">
                <a:tc>
                  <a:txBody>
                    <a:bodyPr/>
                    <a:lstStyle/>
                    <a:p>
                      <a:r>
                        <a:rPr lang="ru-RU" sz="1200" i="1" dirty="0">
                          <a:solidFill>
                            <a:schemeClr val="tx1"/>
                          </a:solidFill>
                          <a:latin typeface="Times New Roman Cyr" pitchFamily="18" charset="0"/>
                          <a:cs typeface="Times New Roman Cyr" pitchFamily="18" charset="0"/>
                        </a:rPr>
                        <a:t>оптимизация бюджетных ассигнований на закупку товаров, работ и услуг, в том числе в целях повышения эффективности осуществления закупок, обоснованности цен, контрактов, комплектности и технических характеристик, проведении экспертизы поставленного товара, результатов выполненной работы, оказанной 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23 096,5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32071">
                <a:tc>
                  <a:txBody>
                    <a:bodyPr/>
                    <a:lstStyle/>
                    <a:p>
                      <a:r>
                        <a:rPr lang="ru-RU" sz="1200" i="1" dirty="0">
                          <a:solidFill>
                            <a:schemeClr val="tx1"/>
                          </a:solidFill>
                          <a:latin typeface="Times New Roman Cyr" pitchFamily="18" charset="0"/>
                          <a:cs typeface="Times New Roman Cyr" pitchFamily="18" charset="0"/>
                        </a:rPr>
                        <a:t>оптимизация лимитов потребления топливно-энергетических ресурсов муниципальными учреждениями, обеспечение </a:t>
                      </a:r>
                      <a:r>
                        <a:rPr lang="ru-RU" sz="1200" i="1" dirty="0" err="1">
                          <a:solidFill>
                            <a:schemeClr val="tx1"/>
                          </a:solidFill>
                          <a:latin typeface="Times New Roman Cyr" pitchFamily="18" charset="0"/>
                          <a:cs typeface="Times New Roman Cyr" pitchFamily="18" charset="0"/>
                        </a:rPr>
                        <a:t>энергоэффективности</a:t>
                      </a:r>
                      <a:r>
                        <a:rPr lang="ru-RU" sz="1200" i="1" dirty="0">
                          <a:solidFill>
                            <a:schemeClr val="tx1"/>
                          </a:solidFill>
                          <a:latin typeface="Times New Roman Cyr" pitchFamily="18" charset="0"/>
                          <a:cs typeface="Times New Roman Cyr" pitchFamily="18" charset="0"/>
                        </a:rPr>
                        <a:t> в бюджетном секторе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1 398,8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354436">
                <a:tc>
                  <a:txBody>
                    <a:bodyPr/>
                    <a:lstStyle/>
                    <a:p>
                      <a:r>
                        <a:rPr lang="ru-RU" sz="1200" b="0" i="0" dirty="0">
                          <a:solidFill>
                            <a:schemeClr val="tx1"/>
                          </a:solidFill>
                          <a:latin typeface="Times New Roman Cyr" pitchFamily="18" charset="0"/>
                          <a:cs typeface="Times New Roman Cyr" pitchFamily="18" charset="0"/>
                        </a:rPr>
                        <a:t>оптимизация бюджетных ассигнований  в результате реорганизации муниципальных автономных учреждений города Урай  (путем объединения нескольких учреждений или присоединение одного учреждения к другому)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1" i="1"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4 929,8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3. Мероприятия по сокращению муниципального долга и расходов на его обслуживание: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6"/>
                  </a:ext>
                </a:extLst>
              </a:tr>
              <a:tr h="812661">
                <a:tc>
                  <a:txBody>
                    <a:bodyPr/>
                    <a:lstStyle/>
                    <a:p>
                      <a:r>
                        <a:rPr lang="ru-RU" sz="1200" b="0" i="0" dirty="0">
                          <a:solidFill>
                            <a:schemeClr val="tx1"/>
                          </a:solidFill>
                          <a:latin typeface="Times New Roman Cyr" pitchFamily="18" charset="0"/>
                          <a:cs typeface="Times New Roman Cyr" pitchFamily="18" charset="0"/>
                        </a:rPr>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0" i="0"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70887">
                <a:tc>
                  <a:txBody>
                    <a:bodyPr/>
                    <a:lstStyle/>
                    <a:p>
                      <a:r>
                        <a:rPr lang="ru-RU" sz="1200" b="1" dirty="0">
                          <a:solidFill>
                            <a:schemeClr val="tx1"/>
                          </a:solidFill>
                          <a:latin typeface="Times New Roman Cyr" pitchFamily="18" charset="0"/>
                          <a:cs typeface="Times New Roman Cyr"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bl>
          </a:graphicData>
        </a:graphic>
      </p:graphicFrame>
      <p:sp>
        <p:nvSpPr>
          <p:cNvPr id="3" name="TextBox 2"/>
          <p:cNvSpPr txBox="1"/>
          <p:nvPr/>
        </p:nvSpPr>
        <p:spPr>
          <a:xfrm>
            <a:off x="7596336" y="188640"/>
            <a:ext cx="1547664" cy="246221"/>
          </a:xfrm>
          <a:prstGeom prst="rect">
            <a:avLst/>
          </a:prstGeom>
          <a:noFill/>
        </p:spPr>
        <p:txBody>
          <a:bodyPr wrap="square" rtlCol="0">
            <a:spAutoFit/>
          </a:bodyPr>
          <a:lstStyle/>
          <a:p>
            <a:r>
              <a:rPr lang="ru-RU" sz="1000" dirty="0">
                <a:latin typeface="Times New Roman Cyr" pitchFamily="18" charset="0"/>
                <a:cs typeface="Times New Roman Cyr" pitchFamily="18" charset="0"/>
              </a:rPr>
              <a:t>продолжение таблицы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 xmlns:p14="http://schemas.microsoft.com/office/powerpoint/2010/main" val="980170168"/>
              </p:ext>
            </p:extLst>
          </p:nvPr>
        </p:nvGraphicFramePr>
        <p:xfrm>
          <a:off x="107504" y="908720"/>
          <a:ext cx="8928992" cy="5328592"/>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4098554">
                  <a:extLst>
                    <a:ext uri="{9D8B030D-6E8A-4147-A177-3AD203B41FA5}">
                      <a16:colId xmlns="" xmlns:a16="http://schemas.microsoft.com/office/drawing/2014/main" val="20000"/>
                    </a:ext>
                  </a:extLst>
                </a:gridCol>
                <a:gridCol w="1683334">
                  <a:extLst>
                    <a:ext uri="{9D8B030D-6E8A-4147-A177-3AD203B41FA5}">
                      <a16:colId xmlns="" xmlns:a16="http://schemas.microsoft.com/office/drawing/2014/main" val="20001"/>
                    </a:ext>
                  </a:extLst>
                </a:gridCol>
                <a:gridCol w="1610146">
                  <a:extLst>
                    <a:ext uri="{9D8B030D-6E8A-4147-A177-3AD203B41FA5}">
                      <a16:colId xmlns="" xmlns:a16="http://schemas.microsoft.com/office/drawing/2014/main" val="20002"/>
                    </a:ext>
                  </a:extLst>
                </a:gridCol>
                <a:gridCol w="1536958">
                  <a:extLst>
                    <a:ext uri="{9D8B030D-6E8A-4147-A177-3AD203B41FA5}">
                      <a16:colId xmlns="" xmlns:a16="http://schemas.microsoft.com/office/drawing/2014/main" val="20003"/>
                    </a:ext>
                  </a:extLst>
                </a:gridCol>
              </a:tblGrid>
              <a:tr h="516972">
                <a:tc>
                  <a:txBody>
                    <a:bodyPr/>
                    <a:lstStyle/>
                    <a:p>
                      <a:pPr algn="ctr">
                        <a:lnSpc>
                          <a:spcPct val="150000"/>
                        </a:lnSpc>
                        <a:spcAft>
                          <a:spcPts val="0"/>
                        </a:spcAft>
                      </a:pPr>
                      <a:r>
                        <a:rPr lang="ru-RU" sz="1200" b="1" i="1" dirty="0">
                          <a:solidFill>
                            <a:schemeClr val="tx1"/>
                          </a:solidFill>
                          <a:latin typeface="Times New Roman Cyr" pitchFamily="18" charset="0"/>
                          <a:ea typeface="Times New Roman"/>
                          <a:cs typeface="Times New Roman Cyr" pitchFamily="18" charset="0"/>
                        </a:rPr>
                        <a:t>Наименование</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ДОХОДЫ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РАСХОДЫ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Дефицит (-)/ </a:t>
                      </a:r>
                      <a:r>
                        <a:rPr lang="ru-RU" sz="1200" b="1" i="1" dirty="0" err="1">
                          <a:solidFill>
                            <a:schemeClr val="tx1"/>
                          </a:solidFill>
                          <a:latin typeface="Times New Roman Cyr" pitchFamily="18" charset="0"/>
                          <a:ea typeface="Times New Roman"/>
                          <a:cs typeface="Times New Roman Cyr" pitchFamily="18" charset="0"/>
                        </a:rPr>
                        <a:t>профицит</a:t>
                      </a:r>
                      <a:r>
                        <a:rPr lang="ru-RU" sz="1200" b="1" i="1" dirty="0">
                          <a:solidFill>
                            <a:schemeClr val="tx1"/>
                          </a:solidFill>
                          <a:latin typeface="Times New Roman Cyr" pitchFamily="18" charset="0"/>
                          <a:ea typeface="Times New Roman"/>
                          <a:cs typeface="Times New Roman Cyr" pitchFamily="18" charset="0"/>
                        </a:rPr>
                        <a:t> (+) </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508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i="0" dirty="0">
                          <a:solidFill>
                            <a:schemeClr val="tx1"/>
                          </a:solidFill>
                          <a:latin typeface="Times New Roman Cyr" pitchFamily="18" charset="0"/>
                          <a:ea typeface="Times New Roman"/>
                          <a:cs typeface="Times New Roman Cyr" pitchFamily="18" charset="0"/>
                        </a:rPr>
                        <a:t>Первоначально утверждено решением Думы города Урай от 25</a:t>
                      </a:r>
                      <a:r>
                        <a:rPr kumimoji="0" lang="ru-RU" sz="1200" b="1" kern="1200" dirty="0">
                          <a:solidFill>
                            <a:schemeClr val="tx1"/>
                          </a:solidFill>
                          <a:latin typeface="Times New Roman Cyr" pitchFamily="18" charset="0"/>
                          <a:ea typeface="+mn-ea"/>
                          <a:cs typeface="Times New Roman Cyr" pitchFamily="18" charset="0"/>
                        </a:rPr>
                        <a:t>.11.2022 года №125</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4 181 502,3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4 273 599,2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-92 096,9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16.02.2023 №5 (1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4 176 111,0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4 386 253,3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-5 391,3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+112 654,1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-118 045,4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24.03.2023 №16 (2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4 322 926,7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4 533 069,0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23.06.2023 №47 (3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4 647 117,2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4 857 259,5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7"/>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26.10.2023 №73 (4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5 139 847,1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5 349 989,4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363241333"/>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975342981"/>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21.12.2023 №95 (5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5 304 249,7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5 333 501,0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-29 251,3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1"/>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+164 402,6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-16 488,4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+180 891,0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2"/>
                  </a:ext>
                </a:extLst>
              </a:tr>
              <a:tr h="254364">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Общие</a:t>
                      </a:r>
                      <a:r>
                        <a:rPr lang="ru-RU" sz="1200" b="1" i="0" baseline="0" dirty="0">
                          <a:solidFill>
                            <a:schemeClr val="tx1"/>
                          </a:solidFill>
                          <a:latin typeface="Times New Roman Cyr" pitchFamily="18" charset="0"/>
                          <a:ea typeface="Times New Roman"/>
                          <a:cs typeface="Times New Roman Cyr" pitchFamily="18" charset="0"/>
                        </a:rPr>
                        <a:t> изменения за год (+, -)</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+1 122 747,4</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+1 060 186,8</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5"/>
                  </a:ext>
                </a:extLst>
              </a:tr>
              <a:tr h="323913">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Уточненный</a:t>
                      </a:r>
                      <a:r>
                        <a:rPr lang="ru-RU" sz="1200" b="1" i="0" baseline="0" dirty="0">
                          <a:solidFill>
                            <a:schemeClr val="tx1"/>
                          </a:solidFill>
                          <a:latin typeface="Times New Roman Cyr" pitchFamily="18" charset="0"/>
                          <a:ea typeface="Times New Roman"/>
                          <a:cs typeface="Times New Roman Cyr" pitchFamily="18" charset="0"/>
                        </a:rPr>
                        <a:t> бюджет на 31.12.2023 года</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5 304 249,7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5 333 501,0</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-29</a:t>
                      </a:r>
                      <a:r>
                        <a:rPr lang="ru-RU" sz="1200" b="1" i="0" baseline="0" dirty="0">
                          <a:solidFill>
                            <a:schemeClr val="tx1"/>
                          </a:solidFill>
                          <a:latin typeface="Times New Roman Cyr" pitchFamily="18" charset="0"/>
                          <a:cs typeface="Times New Roman Cyr" pitchFamily="18" charset="0"/>
                        </a:rPr>
                        <a:t> 251,3</a:t>
                      </a: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0"/>
                  </a:ext>
                </a:extLst>
              </a:tr>
            </a:tbl>
          </a:graphicData>
        </a:graphic>
      </p:graphicFrame>
      <p:pic>
        <p:nvPicPr>
          <p:cNvPr id="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036496" cy="68999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4" cstate="print"/>
          <a:srcRect l="89185" b="81873"/>
          <a:stretch>
            <a:fillRect/>
          </a:stretch>
        </p:blipFill>
        <p:spPr bwMode="auto">
          <a:xfrm>
            <a:off x="8460432" y="-100013"/>
            <a:ext cx="683568" cy="895951"/>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316416" cy="764704"/>
          </a:xfrm>
          <a:prstGeom prst="rect">
            <a:avLst/>
          </a:prstGeom>
          <a:noFill/>
          <a:ln w="9525">
            <a:noFill/>
            <a:miter lim="800000"/>
            <a:headEnd/>
            <a:tailEnd/>
          </a:ln>
        </p:spPr>
      </p:pic>
      <p:sp>
        <p:nvSpPr>
          <p:cNvPr id="12" name="TextBox 11"/>
          <p:cNvSpPr txBox="1"/>
          <p:nvPr/>
        </p:nvSpPr>
        <p:spPr>
          <a:xfrm>
            <a:off x="755576" y="116632"/>
            <a:ext cx="7232557" cy="861774"/>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ИЗМЕНЕНИЯ ПАРАМЕТРОВ БЮДЖЕТА ГОРОДСКОГО ОКРУГА УРАЙ </a:t>
            </a:r>
          </a:p>
          <a:p>
            <a:r>
              <a:rPr lang="ru-RU" sz="1600" b="1" dirty="0">
                <a:solidFill>
                  <a:schemeClr val="bg1"/>
                </a:solidFill>
                <a:latin typeface="Times New Roman Cyr" pitchFamily="18" charset="0"/>
                <a:cs typeface="Times New Roman Cyr" pitchFamily="18" charset="0"/>
              </a:rPr>
              <a:t>В 2023 ГОДУ, тыс. рублей</a:t>
            </a:r>
          </a:p>
          <a:p>
            <a:endParaRPr lang="ru-RU" dirty="0"/>
          </a:p>
        </p:txBody>
      </p:sp>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08"/>
          </a:xfrm>
          <a:prstGeom prst="rect">
            <a:avLst/>
          </a:prstGeom>
          <a:noFill/>
          <a:ln w="9525">
            <a:noFill/>
            <a:miter lim="800000"/>
            <a:headEnd/>
            <a:tailEnd/>
          </a:ln>
        </p:spPr>
      </p:pic>
    </p:spTree>
    <p:extLst>
      <p:ext uri="{BB962C8B-B14F-4D97-AF65-F5344CB8AC3E}">
        <p14:creationId xmlns="" xmlns:p14="http://schemas.microsoft.com/office/powerpoint/2010/main" val="785103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316416" cy="792733"/>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4" cstate="print"/>
          <a:srcRect l="89185" b="81873"/>
          <a:stretch>
            <a:fillRect/>
          </a:stretch>
        </p:blipFill>
        <p:spPr bwMode="auto">
          <a:xfrm>
            <a:off x="8388424" y="1"/>
            <a:ext cx="755576" cy="836712"/>
          </a:xfrm>
          <a:prstGeom prst="rect">
            <a:avLst/>
          </a:prstGeom>
          <a:noFill/>
          <a:ln w="9525">
            <a:noFill/>
            <a:miter lim="800000"/>
            <a:headEnd/>
            <a:tailEnd/>
          </a:ln>
        </p:spPr>
      </p:pic>
      <p:sp>
        <p:nvSpPr>
          <p:cNvPr id="17" name="Прямоугольник 16"/>
          <p:cNvSpPr/>
          <p:nvPr/>
        </p:nvSpPr>
        <p:spPr>
          <a:xfrm>
            <a:off x="539552" y="116632"/>
            <a:ext cx="7776864" cy="584775"/>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 ГОРОДА УРАЙ В 2023 ГОДУ ПО ВИДАМ ДОХОДОВ ЮДЖЕТА, </a:t>
            </a:r>
            <a:r>
              <a:rPr lang="ru-RU" sz="1600" b="1" dirty="0" smtClean="0">
                <a:solidFill>
                  <a:schemeClr val="bg1"/>
                </a:solidFill>
                <a:latin typeface="Times New Roman Cyr" pitchFamily="18" charset="0"/>
                <a:cs typeface="Times New Roman Cyr" pitchFamily="18" charset="0"/>
              </a:rPr>
              <a:t>ТЫС.РУБЛЕЙ</a:t>
            </a:r>
            <a:endParaRPr lang="ru-RU" sz="1600" dirty="0">
              <a:solidFill>
                <a:schemeClr val="bg1"/>
              </a:solidFill>
              <a:latin typeface="Times New Roman Cyr" pitchFamily="18" charset="0"/>
              <a:cs typeface="Times New Roman Cyr"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2759866695"/>
              </p:ext>
            </p:extLst>
          </p:nvPr>
        </p:nvGraphicFramePr>
        <p:xfrm>
          <a:off x="0" y="972778"/>
          <a:ext cx="9144000" cy="5585879"/>
        </p:xfrm>
        <a:graphic>
          <a:graphicData uri="http://schemas.openxmlformats.org/drawingml/2006/table">
            <a:tbl>
              <a:tblPr/>
              <a:tblGrid>
                <a:gridCol w="1364833">
                  <a:extLst>
                    <a:ext uri="{9D8B030D-6E8A-4147-A177-3AD203B41FA5}">
                      <a16:colId xmlns="" xmlns:a16="http://schemas.microsoft.com/office/drawing/2014/main" val="20000"/>
                    </a:ext>
                  </a:extLst>
                </a:gridCol>
                <a:gridCol w="2022860">
                  <a:extLst>
                    <a:ext uri="{9D8B030D-6E8A-4147-A177-3AD203B41FA5}">
                      <a16:colId xmlns="" xmlns:a16="http://schemas.microsoft.com/office/drawing/2014/main" val="20001"/>
                    </a:ext>
                  </a:extLst>
                </a:gridCol>
                <a:gridCol w="728647">
                  <a:extLst>
                    <a:ext uri="{9D8B030D-6E8A-4147-A177-3AD203B41FA5}">
                      <a16:colId xmlns="" xmlns:a16="http://schemas.microsoft.com/office/drawing/2014/main" val="20002"/>
                    </a:ext>
                  </a:extLst>
                </a:gridCol>
                <a:gridCol w="874376">
                  <a:extLst>
                    <a:ext uri="{9D8B030D-6E8A-4147-A177-3AD203B41FA5}">
                      <a16:colId xmlns="" xmlns:a16="http://schemas.microsoft.com/office/drawing/2014/main" val="20003"/>
                    </a:ext>
                  </a:extLst>
                </a:gridCol>
                <a:gridCol w="874376">
                  <a:extLst>
                    <a:ext uri="{9D8B030D-6E8A-4147-A177-3AD203B41FA5}">
                      <a16:colId xmlns="" xmlns:a16="http://schemas.microsoft.com/office/drawing/2014/main" val="20004"/>
                    </a:ext>
                  </a:extLst>
                </a:gridCol>
                <a:gridCol w="874376">
                  <a:extLst>
                    <a:ext uri="{9D8B030D-6E8A-4147-A177-3AD203B41FA5}">
                      <a16:colId xmlns="" xmlns:a16="http://schemas.microsoft.com/office/drawing/2014/main" val="20005"/>
                    </a:ext>
                  </a:extLst>
                </a:gridCol>
                <a:gridCol w="874376">
                  <a:extLst>
                    <a:ext uri="{9D8B030D-6E8A-4147-A177-3AD203B41FA5}">
                      <a16:colId xmlns="" xmlns:a16="http://schemas.microsoft.com/office/drawing/2014/main" val="20011"/>
                    </a:ext>
                  </a:extLst>
                </a:gridCol>
                <a:gridCol w="874376">
                  <a:extLst>
                    <a:ext uri="{9D8B030D-6E8A-4147-A177-3AD203B41FA5}">
                      <a16:colId xmlns="" xmlns:a16="http://schemas.microsoft.com/office/drawing/2014/main" val="20006"/>
                    </a:ext>
                  </a:extLst>
                </a:gridCol>
                <a:gridCol w="655780">
                  <a:extLst>
                    <a:ext uri="{9D8B030D-6E8A-4147-A177-3AD203B41FA5}">
                      <a16:colId xmlns="" xmlns:a16="http://schemas.microsoft.com/office/drawing/2014/main" val="20010"/>
                    </a:ext>
                  </a:extLst>
                </a:gridCol>
              </a:tblGrid>
              <a:tr h="1088070">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 №5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  4)</a:t>
                      </a:r>
                    </a:p>
                    <a:p>
                      <a:pPr algn="ctr" fontAlgn="ct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6704">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Cyr" pitchFamily="18" charset="0"/>
                          <a:cs typeface="Times New Roman Cyr" pitchFamily="18" charset="0"/>
                        </a:rPr>
                        <a:t>5</a:t>
                      </a: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И НЕНАЛОГОВЫЕ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1 091 474,1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+ 6 109,3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+ 96 594,7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1 193 878,1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52384">
                <a:tc>
                  <a:txBody>
                    <a:bodyPr/>
                    <a:lstStyle/>
                    <a:p>
                      <a:pPr algn="l" fontAlgn="ctr"/>
                      <a:r>
                        <a:rPr lang="ru-RU" sz="800" b="1" i="0" u="none" strike="noStrike">
                          <a:solidFill>
                            <a:srgbClr val="000000"/>
                          </a:solidFill>
                          <a:latin typeface="Times New Roman Cyr" pitchFamily="18" charset="0"/>
                          <a:cs typeface="Times New Roman Cyr" pitchFamily="18" charset="0"/>
                        </a:rPr>
                        <a:t>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+ 68 149,0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92858">
                <a:tc>
                  <a:txBody>
                    <a:bodyPr/>
                    <a:lstStyle/>
                    <a:p>
                      <a:pPr algn="l" fontAlgn="ctr"/>
                      <a:r>
                        <a:rPr lang="ru-RU" sz="800" b="1" i="0" u="none" strike="noStrike">
                          <a:solidFill>
                            <a:srgbClr val="000000"/>
                          </a:solidFill>
                          <a:latin typeface="Times New Roman Cyr" pitchFamily="18" charset="0"/>
                          <a:cs typeface="Times New Roman Cyr" pitchFamily="18" charset="0"/>
                        </a:rPr>
                        <a:t>000 1 01 00000 00 0000 000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ПРИБЫЛЬ,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62572">
                <a:tc>
                  <a:txBody>
                    <a:bodyPr/>
                    <a:lstStyle/>
                    <a:p>
                      <a:pPr algn="l" fontAlgn="ctr"/>
                      <a:r>
                        <a:rPr lang="ru-RU" sz="800" b="0" i="0" u="none" strike="noStrike">
                          <a:solidFill>
                            <a:srgbClr val="000000"/>
                          </a:solidFill>
                          <a:latin typeface="Times New Roman Cyr" pitchFamily="18" charset="0"/>
                          <a:cs typeface="Times New Roman Cyr" pitchFamily="18" charset="0"/>
                        </a:rPr>
                        <a:t>000 1 01 02000 01 0000 110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на доходы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574170">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000 1 03 00000 00 0000 000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НАЛОГИ НА ТОВАРЫ (РАБОТЫ, УСЛУГИ), РЕАЛИЗУЕМЫЕ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000 1 03 02000 01 0000 110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Акцизы по подакцизным товарам (продукции), производимым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000 1 05 00000 00 0000 000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СОВОКУПНЫЙ ДОХОД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+ 16 581,5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000 1 05 01000 00 0000 110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взимаемый в связи с применением упрощенной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+ 17 675,1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289193">
                <a:tc>
                  <a:txBody>
                    <a:bodyPr/>
                    <a:lstStyle/>
                    <a:p>
                      <a:pPr algn="l" fontAlgn="ctr"/>
                      <a:r>
                        <a:rPr lang="ru-RU" sz="800" b="0" i="0" u="none" strike="noStrike">
                          <a:solidFill>
                            <a:srgbClr val="000000"/>
                          </a:solidFill>
                          <a:latin typeface="Times New Roman Cyr" pitchFamily="18" charset="0"/>
                          <a:cs typeface="Times New Roman Cyr" pitchFamily="18" charset="0"/>
                        </a:rPr>
                        <a:t>000 1 05 02000 02 0000 110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налог на вмененный доход для отдельных видов деятельности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000 1 05 03000 01 0000 110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сельскохозяйственный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+ 1 146,2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340754">
                <a:tc>
                  <a:txBody>
                    <a:bodyPr/>
                    <a:lstStyle/>
                    <a:p>
                      <a:pPr algn="l" fontAlgn="ctr"/>
                      <a:r>
                        <a:rPr lang="ru-RU" sz="800" b="0" i="0" u="none" strike="noStrike">
                          <a:solidFill>
                            <a:srgbClr val="000000"/>
                          </a:solidFill>
                          <a:latin typeface="Times New Roman Cyr" pitchFamily="18" charset="0"/>
                          <a:cs typeface="Times New Roman Cyr" pitchFamily="18" charset="0"/>
                        </a:rPr>
                        <a:t>000 1 05 04000 02 0000 110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взимаемый в связи с применением патентной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- 1 934,4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212523">
                <a:tc>
                  <a:txBody>
                    <a:bodyPr/>
                    <a:lstStyle/>
                    <a:p>
                      <a:pPr algn="l" fontAlgn="ctr"/>
                      <a:r>
                        <a:rPr lang="ru-RU" sz="800" b="1" i="0" u="none" strike="noStrike">
                          <a:solidFill>
                            <a:srgbClr val="000000"/>
                          </a:solidFill>
                          <a:latin typeface="Times New Roman Cyr" pitchFamily="18" charset="0"/>
                          <a:cs typeface="Times New Roman Cyr" pitchFamily="18" charset="0"/>
                        </a:rPr>
                        <a:t>000 1 06 00000 00 0000 000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ИМУЩЕСТВО</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-5 371,3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на имущество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+2 462,4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Транспортный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-2 028,3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000 1 06 06000 00 0000 110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Земельный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-5 805,4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34811">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000 1 08 00000 00 0000 000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ГОСУДАРСТВЕННАЯ ПОШЛИНА</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611560" cy="80360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Прямоугольник 16"/>
          <p:cNvSpPr/>
          <p:nvPr/>
        </p:nvSpPr>
        <p:spPr>
          <a:xfrm>
            <a:off x="6012160" y="332656"/>
            <a:ext cx="3131840" cy="584775"/>
          </a:xfrm>
          <a:prstGeom prst="rect">
            <a:avLst/>
          </a:prstGeom>
        </p:spPr>
        <p:txBody>
          <a:bodyPr wrap="square">
            <a:spAutoFit/>
          </a:bodyPr>
          <a:lstStyle/>
          <a:p>
            <a:pPr algn="r"/>
            <a:endParaRPr lang="ru-RU" sz="2000" i="1" dirty="0">
              <a:solidFill>
                <a:schemeClr val="bg1"/>
              </a:solidFill>
              <a:latin typeface="Oswald" charset="-52"/>
              <a:cs typeface="Times New Roman" panose="02020603050405020304" pitchFamily="18" charset="0"/>
            </a:endParaRPr>
          </a:p>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9" name="Таблица 8"/>
          <p:cNvGraphicFramePr>
            <a:graphicFrameLocks noGrp="1"/>
          </p:cNvGraphicFramePr>
          <p:nvPr>
            <p:extLst>
              <p:ext uri="{D42A27DB-BD31-4B8C-83A1-F6EECF244321}">
                <p14:modId xmlns="" xmlns:p14="http://schemas.microsoft.com/office/powerpoint/2010/main" val="11850750"/>
              </p:ext>
            </p:extLst>
          </p:nvPr>
        </p:nvGraphicFramePr>
        <p:xfrm>
          <a:off x="0" y="1052736"/>
          <a:ext cx="9144000" cy="4385773"/>
        </p:xfrm>
        <a:graphic>
          <a:graphicData uri="http://schemas.openxmlformats.org/drawingml/2006/table">
            <a:tbl>
              <a:tblPr/>
              <a:tblGrid>
                <a:gridCol w="1375243">
                  <a:extLst>
                    <a:ext uri="{9D8B030D-6E8A-4147-A177-3AD203B41FA5}">
                      <a16:colId xmlns="" xmlns:a16="http://schemas.microsoft.com/office/drawing/2014/main" val="20000"/>
                    </a:ext>
                  </a:extLst>
                </a:gridCol>
                <a:gridCol w="2620693">
                  <a:extLst>
                    <a:ext uri="{9D8B030D-6E8A-4147-A177-3AD203B41FA5}">
                      <a16:colId xmlns="" xmlns:a16="http://schemas.microsoft.com/office/drawing/2014/main" val="20001"/>
                    </a:ext>
                  </a:extLst>
                </a:gridCol>
                <a:gridCol w="792088">
                  <a:extLst>
                    <a:ext uri="{9D8B030D-6E8A-4147-A177-3AD203B41FA5}">
                      <a16:colId xmlns="" xmlns:a16="http://schemas.microsoft.com/office/drawing/2014/main" val="20002"/>
                    </a:ext>
                  </a:extLst>
                </a:gridCol>
                <a:gridCol w="720080">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20080">
                  <a:extLst>
                    <a:ext uri="{9D8B030D-6E8A-4147-A177-3AD203B41FA5}">
                      <a16:colId xmlns="" xmlns:a16="http://schemas.microsoft.com/office/drawing/2014/main" val="20011"/>
                    </a:ext>
                  </a:extLst>
                </a:gridCol>
                <a:gridCol w="720080">
                  <a:extLst>
                    <a:ext uri="{9D8B030D-6E8A-4147-A177-3AD203B41FA5}">
                      <a16:colId xmlns="" xmlns:a16="http://schemas.microsoft.com/office/drawing/2014/main" val="20006"/>
                    </a:ext>
                  </a:extLst>
                </a:gridCol>
                <a:gridCol w="611560">
                  <a:extLst>
                    <a:ext uri="{9D8B030D-6E8A-4147-A177-3AD203B41FA5}">
                      <a16:colId xmlns="" xmlns:a16="http://schemas.microsoft.com/office/drawing/2014/main" val="20010"/>
                    </a:ext>
                  </a:extLst>
                </a:gridCol>
              </a:tblGrid>
              <a:tr h="866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10522">
                <a:tc>
                  <a:txBody>
                    <a:bodyPr/>
                    <a:lstStyle/>
                    <a:p>
                      <a:pPr algn="ctr" fontAlgn="ctr"/>
                      <a:r>
                        <a:rPr lang="ru-RU" sz="800" b="0" i="0" u="none" strike="noStrike" dirty="0">
                          <a:solidFill>
                            <a:srgbClr val="000000"/>
                          </a:solidFill>
                          <a:latin typeface="Times New Roman" pitchFamily="18" charset="0"/>
                          <a:cs typeface="Times New Roman"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70380">
                <a:tc>
                  <a:txBody>
                    <a:bodyPr/>
                    <a:lstStyle/>
                    <a:p>
                      <a:pPr algn="l" fontAlgn="ctr"/>
                      <a:r>
                        <a:rPr lang="ru-RU" sz="800" b="1" i="0" u="none" strike="noStrike">
                          <a:solidFill>
                            <a:srgbClr val="000000"/>
                          </a:solidFill>
                          <a:latin typeface="Times New Roman" pitchFamily="18" charset="0"/>
                          <a:cs typeface="Times New Roman" pitchFamily="18" charset="0"/>
                        </a:rPr>
                        <a:t>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+ 6 109,3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+ 28 445,7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34320">
                <a:tc>
                  <a:txBody>
                    <a:bodyPr/>
                    <a:lstStyle/>
                    <a:p>
                      <a:pPr algn="l" fontAlgn="ctr"/>
                      <a:r>
                        <a:rPr lang="ru-RU" sz="800" b="1" i="0" u="none" strike="noStrike" dirty="0">
                          <a:solidFill>
                            <a:srgbClr val="000000"/>
                          </a:solidFill>
                          <a:latin typeface="Times New Roman" pitchFamily="18" charset="0"/>
                          <a:cs typeface="Times New Roman" pitchFamily="18" charset="0"/>
                        </a:rPr>
                        <a:t>000 1 11 00000 00 0000 000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ДОХОДЫ ОТ ИСПОЛЬЗОВАНИЯ ИМУЩЕСТВА, НАХОДЯЩЕГОСЯ В ГОСУДАРСТВЕННОЙ И МУНИЦИПАЛЬНОЙ СОБСТВЕННОСТИ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+ 17 551,1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50186">
                <a:tc>
                  <a:txBody>
                    <a:bodyPr/>
                    <a:lstStyle/>
                    <a:p>
                      <a:pPr algn="l" fontAlgn="ctr"/>
                      <a:r>
                        <a:rPr lang="ru-RU" sz="800" b="0" i="0" u="none" strike="noStrike" dirty="0">
                          <a:solidFill>
                            <a:srgbClr val="000000"/>
                          </a:solidFill>
                          <a:latin typeface="Times New Roman" pitchFamily="18" charset="0"/>
                          <a:cs typeface="Times New Roman" pitchFamily="18" charset="0"/>
                        </a:rPr>
                        <a:t>000 1 11 01000 00 0000 120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в виде прибыли, приходящейся на доли в уставных (складочных) капиталах хозяйственных товариществ и обществ, или дивидендов по акциям, принадлежащим Российской Федерации, субъектам Российской Федерации или муниципальным образованиям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+ 1 104,1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758119">
                <a:tc>
                  <a:txBody>
                    <a:bodyPr/>
                    <a:lstStyle/>
                    <a:p>
                      <a:pPr algn="l" fontAlgn="ctr"/>
                      <a:r>
                        <a:rPr lang="ru-RU" sz="800" b="0" i="0" u="none" strike="noStrike">
                          <a:solidFill>
                            <a:srgbClr val="000000"/>
                          </a:solidFill>
                          <a:latin typeface="Times New Roman" pitchFamily="18" charset="0"/>
                          <a:cs typeface="Times New Roman" pitchFamily="18" charset="0"/>
                        </a:rPr>
                        <a:t>000 1 11 05000 00 0000 120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получаемые в виде арендной либо иной платы за передачу в возмездное пользование государственного и муниципального имущества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+ 13 469,4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650186">
                <a:tc>
                  <a:txBody>
                    <a:bodyPr/>
                    <a:lstStyle/>
                    <a:p>
                      <a:pPr algn="l" fontAlgn="ctr"/>
                      <a:r>
                        <a:rPr lang="ru-RU" sz="800" b="0" i="0" u="none" strike="noStrike">
                          <a:solidFill>
                            <a:srgbClr val="000000"/>
                          </a:solidFill>
                          <a:latin typeface="Times New Roman" pitchFamily="18" charset="0"/>
                          <a:cs typeface="Times New Roman" pitchFamily="18" charset="0"/>
                        </a:rPr>
                        <a:t>000 1 11 09000 00 0000 120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Прочие доходы от использования имущества и прав, находящихся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+ 2  977,6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18455">
                <a:tc>
                  <a:txBody>
                    <a:bodyPr/>
                    <a:lstStyle/>
                    <a:p>
                      <a:pPr algn="l" fontAlgn="ctr"/>
                      <a:r>
                        <a:rPr lang="ru-RU" sz="800" b="1" i="0" u="none" strike="noStrike">
                          <a:solidFill>
                            <a:srgbClr val="000000"/>
                          </a:solidFill>
                          <a:latin typeface="Times New Roman" pitchFamily="18" charset="0"/>
                          <a:cs typeface="Times New Roman" pitchFamily="18" charset="0"/>
                        </a:rPr>
                        <a:t>000 1 12 00000 00 0000 000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ПЛАТЕЖИ ПРИ ПОЛЬЗОВАНИИ ПРИРОДНЫМИ РЕСУРСАМИ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8961">
                <a:tc>
                  <a:txBody>
                    <a:bodyPr/>
                    <a:lstStyle/>
                    <a:p>
                      <a:pPr algn="l" fontAlgn="ctr"/>
                      <a:r>
                        <a:rPr lang="ru-RU" sz="800" b="0" i="0" u="none" strike="noStrike" dirty="0">
                          <a:solidFill>
                            <a:srgbClr val="000000"/>
                          </a:solidFill>
                          <a:latin typeface="Times New Roman" pitchFamily="18" charset="0"/>
                          <a:cs typeface="Times New Roman" pitchFamily="18" charset="0"/>
                        </a:rPr>
                        <a:t>000 1 12 01000 01 0000 120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Плата за негативное воздействие на окружающую среду</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Заголовок 13"/>
          <p:cNvSpPr txBox="1">
            <a:spLocks/>
          </p:cNvSpPr>
          <p:nvPr/>
        </p:nvSpPr>
        <p:spPr>
          <a:xfrm>
            <a:off x="0" y="764704"/>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11850750"/>
              </p:ext>
            </p:extLst>
          </p:nvPr>
        </p:nvGraphicFramePr>
        <p:xfrm>
          <a:off x="0" y="1124744"/>
          <a:ext cx="9144000" cy="4312250"/>
        </p:xfrm>
        <a:graphic>
          <a:graphicData uri="http://schemas.openxmlformats.org/drawingml/2006/table">
            <a:tbl>
              <a:tblPr/>
              <a:tblGrid>
                <a:gridCol w="1375243">
                  <a:extLst>
                    <a:ext uri="{9D8B030D-6E8A-4147-A177-3AD203B41FA5}">
                      <a16:colId xmlns="" xmlns:a16="http://schemas.microsoft.com/office/drawing/2014/main" val="20000"/>
                    </a:ext>
                  </a:extLst>
                </a:gridCol>
                <a:gridCol w="2620693">
                  <a:extLst>
                    <a:ext uri="{9D8B030D-6E8A-4147-A177-3AD203B41FA5}">
                      <a16:colId xmlns="" xmlns:a16="http://schemas.microsoft.com/office/drawing/2014/main" val="20001"/>
                    </a:ext>
                  </a:extLst>
                </a:gridCol>
                <a:gridCol w="792088">
                  <a:extLst>
                    <a:ext uri="{9D8B030D-6E8A-4147-A177-3AD203B41FA5}">
                      <a16:colId xmlns="" xmlns:a16="http://schemas.microsoft.com/office/drawing/2014/main" val="20002"/>
                    </a:ext>
                  </a:extLst>
                </a:gridCol>
                <a:gridCol w="720080">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20080">
                  <a:extLst>
                    <a:ext uri="{9D8B030D-6E8A-4147-A177-3AD203B41FA5}">
                      <a16:colId xmlns="" xmlns:a16="http://schemas.microsoft.com/office/drawing/2014/main" val="20011"/>
                    </a:ext>
                  </a:extLst>
                </a:gridCol>
                <a:gridCol w="720080">
                  <a:extLst>
                    <a:ext uri="{9D8B030D-6E8A-4147-A177-3AD203B41FA5}">
                      <a16:colId xmlns="" xmlns:a16="http://schemas.microsoft.com/office/drawing/2014/main" val="20006"/>
                    </a:ext>
                  </a:extLst>
                </a:gridCol>
                <a:gridCol w="611560">
                  <a:extLst>
                    <a:ext uri="{9D8B030D-6E8A-4147-A177-3AD203B41FA5}">
                      <a16:colId xmlns="" xmlns:a16="http://schemas.microsoft.com/office/drawing/2014/main" val="20010"/>
                    </a:ext>
                  </a:extLst>
                </a:gridCol>
              </a:tblGrid>
              <a:tr h="866654">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a:t>
                      </a:r>
                    </a:p>
                    <a:p>
                      <a:pPr algn="ctr" fontAlgn="ctr"/>
                      <a:r>
                        <a:rPr lang="ru-RU" sz="800" b="0" i="0" dirty="0">
                          <a:solidFill>
                            <a:schemeClr val="tx1"/>
                          </a:solidFill>
                          <a:latin typeface="Times New Roman Cyr" pitchFamily="18" charset="0"/>
                          <a:ea typeface="Times New Roman"/>
                          <a:cs typeface="Times New Roman Cyr" pitchFamily="18" charset="0"/>
                        </a:rPr>
                        <a:t>№5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a:t>
                      </a:r>
                      <a:r>
                        <a:rPr lang="ru-RU" sz="800" b="0" i="0" u="none" strike="noStrike" baseline="0" dirty="0">
                          <a:solidFill>
                            <a:srgbClr val="000000"/>
                          </a:solidFill>
                          <a:latin typeface="Times New Roman Cyr" pitchFamily="18" charset="0"/>
                          <a:cs typeface="Times New Roman Cyr" pitchFamily="18" charset="0"/>
                        </a:rPr>
                        <a:t> </a:t>
                      </a: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94807">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15428">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000 1 13 00000 00 0000 000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- 881,3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1293">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000 1 13 01000 00 0000 130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оказания платных услуг (работ)</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000 1 13 02064 00 0000 130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поступающие в порядке возмещения расходов, понесенных в связи с эксплуатацией имущества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+ 458,2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33301">
                <a:tc>
                  <a:txBody>
                    <a:bodyPr/>
                    <a:lstStyle/>
                    <a:p>
                      <a:pPr algn="l" fontAlgn="ctr"/>
                      <a:r>
                        <a:rPr lang="ru-RU" sz="800" b="0" i="0" u="none" strike="noStrike">
                          <a:solidFill>
                            <a:srgbClr val="000000"/>
                          </a:solidFill>
                          <a:latin typeface="Times New Roman Cyr" pitchFamily="18" charset="0"/>
                          <a:cs typeface="Times New Roman Cyr" pitchFamily="18" charset="0"/>
                        </a:rPr>
                        <a:t>000 1 13 02994 00 0000 130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- 1 230,0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18455">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000 1 14 00000 00 0000 000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+ 12 461,4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650186">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000 1 14 02000 00 0000 000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реализации имущества, находящегося в государственной 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+ 10 705,3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326388">
                <a:tc>
                  <a:txBody>
                    <a:bodyPr/>
                    <a:lstStyle/>
                    <a:p>
                      <a:pPr algn="l" fontAlgn="ctr"/>
                      <a:r>
                        <a:rPr lang="ru-RU" sz="800" b="0" i="0" u="none" strike="noStrike">
                          <a:solidFill>
                            <a:srgbClr val="000000"/>
                          </a:solidFill>
                          <a:latin typeface="Times New Roman Cyr" pitchFamily="18" charset="0"/>
                          <a:cs typeface="Times New Roman Cyr" pitchFamily="18" charset="0"/>
                        </a:rPr>
                        <a:t>000 1 14 06000 00 0000 430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продажи земельных участков , находящихся в государственной и муниципальной собственности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218455">
                <a:tc>
                  <a:txBody>
                    <a:bodyPr/>
                    <a:lstStyle/>
                    <a:p>
                      <a:pPr algn="l" fontAlgn="ctr"/>
                      <a:r>
                        <a:rPr lang="ru-RU" sz="800" b="1" i="0" u="none" strike="noStrike">
                          <a:solidFill>
                            <a:srgbClr val="000000"/>
                          </a:solidFill>
                          <a:latin typeface="Times New Roman Cyr" pitchFamily="18" charset="0"/>
                          <a:cs typeface="Times New Roman Cyr" pitchFamily="18" charset="0"/>
                        </a:rPr>
                        <a:t>000 1 16 00000 00 0000 000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 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- 322,7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212732">
                <a:tc>
                  <a:txBody>
                    <a:bodyPr/>
                    <a:lstStyle/>
                    <a:p>
                      <a:pPr algn="l" fontAlgn="ctr"/>
                      <a:r>
                        <a:rPr lang="ru-RU" sz="800" b="1" i="0" u="none" strike="noStrike">
                          <a:solidFill>
                            <a:srgbClr val="000000"/>
                          </a:solidFill>
                          <a:latin typeface="Times New Roman Cyr" pitchFamily="18" charset="0"/>
                          <a:cs typeface="Times New Roman Cyr" pitchFamily="18" charset="0"/>
                        </a:rPr>
                        <a:t>000 1 17 00000 00 0000 000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000 1 17 05000 00 0000 180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218455">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000 1 17 15020 00 0000 150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Инициативные платежи, зачисляемые в бюджеты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bl>
          </a:graphicData>
        </a:graphic>
      </p:graphicFrame>
      <p:sp>
        <p:nvSpPr>
          <p:cNvPr id="18" name="Прямоугольник 17"/>
          <p:cNvSpPr/>
          <p:nvPr/>
        </p:nvSpPr>
        <p:spPr>
          <a:xfrm>
            <a:off x="6228185" y="404664"/>
            <a:ext cx="2915816"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292660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Y:\Влад\2019\эскизы\сетка 2.png"/>
          <p:cNvPicPr>
            <a:picLocks noChangeAspect="1" noChangeArrowheads="1"/>
          </p:cNvPicPr>
          <p:nvPr/>
        </p:nvPicPr>
        <p:blipFill>
          <a:blip r:embed="rId2" cstate="print"/>
          <a:srcRect t="90633" b="3528"/>
          <a:stretch>
            <a:fillRect/>
          </a:stretch>
        </p:blipFill>
        <p:spPr bwMode="auto">
          <a:xfrm>
            <a:off x="0" y="6381328"/>
            <a:ext cx="9144000" cy="476672"/>
          </a:xfrm>
          <a:prstGeom prst="rect">
            <a:avLst/>
          </a:prstGeom>
          <a:noFill/>
        </p:spPr>
      </p:pic>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012160" y="260648"/>
            <a:ext cx="3131840" cy="276999"/>
          </a:xfrm>
          <a:prstGeom prst="rect">
            <a:avLst/>
          </a:prstGeom>
        </p:spPr>
        <p:txBody>
          <a:bodyPr wrap="square">
            <a:spAutoFit/>
          </a:bodyPr>
          <a:lstStyle/>
          <a:p>
            <a:pPr algn="r"/>
            <a:r>
              <a:rPr lang="ru-RU" sz="1200" dirty="0">
                <a:latin typeface="Oswald"/>
                <a:cs typeface="Times New Roman Cyr" pitchFamily="18" charset="0"/>
              </a:rPr>
              <a:t>Продолжение таблицы, тыс. рублей</a:t>
            </a:r>
          </a:p>
        </p:txBody>
      </p:sp>
      <p:graphicFrame>
        <p:nvGraphicFramePr>
          <p:cNvPr id="12" name="Таблица 11"/>
          <p:cNvGraphicFramePr>
            <a:graphicFrameLocks noGrp="1"/>
          </p:cNvGraphicFramePr>
          <p:nvPr>
            <p:extLst>
              <p:ext uri="{D42A27DB-BD31-4B8C-83A1-F6EECF244321}">
                <p14:modId xmlns="" xmlns:p14="http://schemas.microsoft.com/office/powerpoint/2010/main" val="1604706108"/>
              </p:ext>
            </p:extLst>
          </p:nvPr>
        </p:nvGraphicFramePr>
        <p:xfrm>
          <a:off x="0" y="844799"/>
          <a:ext cx="9144001" cy="6013201"/>
        </p:xfrm>
        <a:graphic>
          <a:graphicData uri="http://schemas.openxmlformats.org/drawingml/2006/table">
            <a:tbl>
              <a:tblPr/>
              <a:tblGrid>
                <a:gridCol w="1496248">
                  <a:extLst>
                    <a:ext uri="{9D8B030D-6E8A-4147-A177-3AD203B41FA5}">
                      <a16:colId xmlns="" xmlns:a16="http://schemas.microsoft.com/office/drawing/2014/main" val="20000"/>
                    </a:ext>
                  </a:extLst>
                </a:gridCol>
                <a:gridCol w="2499688">
                  <a:extLst>
                    <a:ext uri="{9D8B030D-6E8A-4147-A177-3AD203B41FA5}">
                      <a16:colId xmlns="" xmlns:a16="http://schemas.microsoft.com/office/drawing/2014/main" val="20001"/>
                    </a:ext>
                  </a:extLst>
                </a:gridCol>
                <a:gridCol w="742817">
                  <a:extLst>
                    <a:ext uri="{9D8B030D-6E8A-4147-A177-3AD203B41FA5}">
                      <a16:colId xmlns="" xmlns:a16="http://schemas.microsoft.com/office/drawing/2014/main" val="20002"/>
                    </a:ext>
                  </a:extLst>
                </a:gridCol>
                <a:gridCol w="763576">
                  <a:extLst>
                    <a:ext uri="{9D8B030D-6E8A-4147-A177-3AD203B41FA5}">
                      <a16:colId xmlns="" xmlns:a16="http://schemas.microsoft.com/office/drawing/2014/main" val="20003"/>
                    </a:ext>
                  </a:extLst>
                </a:gridCol>
                <a:gridCol w="743297">
                  <a:extLst>
                    <a:ext uri="{9D8B030D-6E8A-4147-A177-3AD203B41FA5}">
                      <a16:colId xmlns="" xmlns:a16="http://schemas.microsoft.com/office/drawing/2014/main" val="20004"/>
                    </a:ext>
                  </a:extLst>
                </a:gridCol>
                <a:gridCol w="716751">
                  <a:extLst>
                    <a:ext uri="{9D8B030D-6E8A-4147-A177-3AD203B41FA5}">
                      <a16:colId xmlns="" xmlns:a16="http://schemas.microsoft.com/office/drawing/2014/main" val="20005"/>
                    </a:ext>
                  </a:extLst>
                </a:gridCol>
                <a:gridCol w="714337">
                  <a:extLst>
                    <a:ext uri="{9D8B030D-6E8A-4147-A177-3AD203B41FA5}">
                      <a16:colId xmlns="" xmlns:a16="http://schemas.microsoft.com/office/drawing/2014/main" val="20011"/>
                    </a:ext>
                  </a:extLst>
                </a:gridCol>
                <a:gridCol w="714337">
                  <a:extLst>
                    <a:ext uri="{9D8B030D-6E8A-4147-A177-3AD203B41FA5}">
                      <a16:colId xmlns="" xmlns:a16="http://schemas.microsoft.com/office/drawing/2014/main" val="20006"/>
                    </a:ext>
                  </a:extLst>
                </a:gridCol>
                <a:gridCol w="752950">
                  <a:extLst>
                    <a:ext uri="{9D8B030D-6E8A-4147-A177-3AD203B41FA5}">
                      <a16:colId xmlns="" xmlns:a16="http://schemas.microsoft.com/office/drawing/2014/main" val="20007"/>
                    </a:ext>
                  </a:extLst>
                </a:gridCol>
              </a:tblGrid>
              <a:tr h="1152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7797">
                <a:tc>
                  <a:txBody>
                    <a:bodyPr/>
                    <a:lstStyle/>
                    <a:p>
                      <a:pPr algn="ctr" fontAlgn="ctr"/>
                      <a:r>
                        <a:rPr lang="ru-RU" sz="800" b="0" i="0" u="none" strike="noStrike">
                          <a:solidFill>
                            <a:srgbClr val="000000"/>
                          </a:solidFill>
                          <a:latin typeface="Times New Roman"/>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11717">
                <a:tc>
                  <a:txBody>
                    <a:bodyPr/>
                    <a:lstStyle/>
                    <a:p>
                      <a:pPr algn="l" fontAlgn="ctr"/>
                      <a:r>
                        <a:rPr lang="ru-RU" sz="800" b="1" i="0" u="none" strike="noStrike">
                          <a:solidFill>
                            <a:srgbClr val="000000"/>
                          </a:solidFill>
                          <a:latin typeface="Times New Roman"/>
                        </a:rPr>
                        <a:t>000 2 00 00000 00 0000 000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+ 318 081,2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91348">
                <a:tc>
                  <a:txBody>
                    <a:bodyPr/>
                    <a:lstStyle/>
                    <a:p>
                      <a:pPr algn="l" fontAlgn="ctr"/>
                      <a:r>
                        <a:rPr lang="ru-RU" sz="800" b="0" i="0" u="none" strike="noStrike">
                          <a:solidFill>
                            <a:srgbClr val="000000"/>
                          </a:solidFill>
                          <a:latin typeface="Times New Roman"/>
                        </a:rPr>
                        <a:t>000 2 02 00000 00 0000 000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Безвозмездные поступления от других бюджетов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+ 3 365,7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+ 317 987,2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291348">
                <a:tc>
                  <a:txBody>
                    <a:bodyPr/>
                    <a:lstStyle/>
                    <a:p>
                      <a:pPr algn="l" fontAlgn="ctr"/>
                      <a:r>
                        <a:rPr lang="ru-RU" sz="800" b="0" i="1" u="none" strike="noStrike">
                          <a:solidFill>
                            <a:srgbClr val="000000"/>
                          </a:solidFill>
                          <a:latin typeface="Times New Roman"/>
                        </a:rPr>
                        <a:t>000 2 02 10000 00 0000 150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Дотации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+ 16 732,7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+ 27 110,5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+ 67 487,6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91348">
                <a:tc>
                  <a:txBody>
                    <a:bodyPr/>
                    <a:lstStyle/>
                    <a:p>
                      <a:pPr algn="l" fontAlgn="ctr"/>
                      <a:r>
                        <a:rPr lang="ru-RU" sz="800" b="0" i="1" u="none" strike="noStrike">
                          <a:solidFill>
                            <a:srgbClr val="000000"/>
                          </a:solidFill>
                          <a:latin typeface="Times New Roman"/>
                        </a:rPr>
                        <a:t>000 2 02 20000 00 0000 150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a:solidFill>
                            <a:srgbClr val="000000"/>
                          </a:solidFill>
                          <a:latin typeface="Times New Roman"/>
                        </a:rPr>
                        <a:t>Субсидии бюджетам бюджетной системы Российской Федерации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+ 1 646,1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+ 250 063,0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+ 465 075,1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- 10 095,2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91348">
                <a:tc>
                  <a:txBody>
                    <a:bodyPr/>
                    <a:lstStyle/>
                    <a:p>
                      <a:pPr algn="l" fontAlgn="ctr"/>
                      <a:r>
                        <a:rPr lang="ru-RU" sz="800" b="0" i="1" u="none" strike="noStrike">
                          <a:solidFill>
                            <a:srgbClr val="000000"/>
                          </a:solidFill>
                          <a:latin typeface="Times New Roman"/>
                        </a:rPr>
                        <a:t>000 2 02 30000 00 0000 150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Субвенции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+ 50 649,4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+ 347,8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+ 11 104,6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47797">
                <a:tc>
                  <a:txBody>
                    <a:bodyPr/>
                    <a:lstStyle/>
                    <a:p>
                      <a:pPr algn="l" fontAlgn="ctr"/>
                      <a:r>
                        <a:rPr lang="ru-RU" sz="800" b="0" i="1" u="none" strike="noStrike">
                          <a:solidFill>
                            <a:srgbClr val="000000"/>
                          </a:solidFill>
                          <a:latin typeface="Times New Roman"/>
                        </a:rPr>
                        <a:t>000 2 02 40000 00 0000 150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Иные межбюджетные трансферты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+ 1 719,6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+ 542,1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+ 496,5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- 689,1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1348">
                <a:tc>
                  <a:txBody>
                    <a:bodyPr/>
                    <a:lstStyle/>
                    <a:p>
                      <a:pPr algn="l" fontAlgn="ctr"/>
                      <a:r>
                        <a:rPr lang="ru-RU" sz="800" b="1" i="0" u="none" strike="noStrike">
                          <a:solidFill>
                            <a:srgbClr val="000000"/>
                          </a:solidFill>
                          <a:latin typeface="Times New Roman"/>
                        </a:rPr>
                        <a:t>000 2 07 00000 00 0000 000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ПРОЧИЕ 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291348">
                <a:tc>
                  <a:txBody>
                    <a:bodyPr/>
                    <a:lstStyle/>
                    <a:p>
                      <a:pPr algn="l" fontAlgn="ctr"/>
                      <a:r>
                        <a:rPr lang="ru-RU" sz="800" b="0" i="0" u="none" strike="noStrike">
                          <a:solidFill>
                            <a:srgbClr val="000000"/>
                          </a:solidFill>
                          <a:latin typeface="Times New Roman"/>
                        </a:rPr>
                        <a:t>000 2 07 04000 04 0000 150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Прочие безвозмездные поступления в бюджеты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865552">
                <a:tc>
                  <a:txBody>
                    <a:bodyPr/>
                    <a:lstStyle/>
                    <a:p>
                      <a:pPr algn="ctr" fontAlgn="ctr"/>
                      <a:r>
                        <a:rPr lang="ru-RU" sz="800" b="1" i="0" u="none" strike="noStrike">
                          <a:solidFill>
                            <a:srgbClr val="000000"/>
                          </a:solidFill>
                          <a:latin typeface="Times New Roman"/>
                        </a:rPr>
                        <a:t>000 2 18 00000 00 0000 000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434899">
                <a:tc>
                  <a:txBody>
                    <a:bodyPr/>
                    <a:lstStyle/>
                    <a:p>
                      <a:pPr algn="ctr" fontAlgn="ctr"/>
                      <a:r>
                        <a:rPr lang="ru-RU" sz="800" b="0" i="0" u="none" strike="noStrike">
                          <a:solidFill>
                            <a:srgbClr val="000000"/>
                          </a:solidFill>
                          <a:latin typeface="Times New Roman"/>
                        </a:rPr>
                        <a:t>000 2 18 04010 04 0000 150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Доходы бюджетов городских округов от возврата бюджетными учреждениями остатков субсидий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578450">
                <a:tc>
                  <a:txBody>
                    <a:bodyPr/>
                    <a:lstStyle/>
                    <a:p>
                      <a:pPr algn="l" fontAlgn="ctr"/>
                      <a:r>
                        <a:rPr lang="ru-RU" sz="800" b="1" i="0" u="none" strike="noStrike">
                          <a:solidFill>
                            <a:srgbClr val="000000"/>
                          </a:solidFill>
                          <a:latin typeface="Times New Roman"/>
                        </a:rPr>
                        <a:t>000 2 19 00000 00 0000 000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578450">
                <a:tc>
                  <a:txBody>
                    <a:bodyPr/>
                    <a:lstStyle/>
                    <a:p>
                      <a:pPr algn="l" fontAlgn="ctr"/>
                      <a:r>
                        <a:rPr lang="ru-RU" sz="800" b="0" i="0" u="none" strike="noStrike">
                          <a:solidFill>
                            <a:srgbClr val="000000"/>
                          </a:solidFill>
                          <a:latin typeface="Times New Roman"/>
                        </a:rPr>
                        <a:t>000   2 19 60010 04 0000 150</a:t>
                      </a:r>
                      <a:br>
                        <a:rPr lang="ru-RU" sz="800" b="0" i="0" u="none" strike="noStrike">
                          <a:solidFill>
                            <a:srgbClr val="000000"/>
                          </a:solidFill>
                          <a:latin typeface="Times New Roman"/>
                        </a:rPr>
                      </a:br>
                      <a:endParaRPr lang="ru-RU" sz="800" b="0"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   из  бюджетов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47797">
                <a:tc gridSpan="2">
                  <a:txBody>
                    <a:bodyPr/>
                    <a:lstStyle/>
                    <a:p>
                      <a:pPr algn="l" fontAlgn="ctr"/>
                      <a:r>
                        <a:rPr lang="ru-RU" sz="800" b="1" i="0" u="none" strike="noStrike">
                          <a:solidFill>
                            <a:srgbClr val="000000"/>
                          </a:solidFill>
                          <a:latin typeface="Times New Roman"/>
                        </a:rPr>
                        <a:t>ИТОГО ДОХОДОВ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r" fontAlgn="ctr"/>
                      <a:r>
                        <a:rPr lang="ru-RU" sz="800" b="1" i="0" u="none" strike="noStrike">
                          <a:solidFill>
                            <a:srgbClr val="000000"/>
                          </a:solidFill>
                          <a:latin typeface="Times New Roman"/>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+ 324 190,5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+ 493 329,9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+ 164 402,6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6"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16632"/>
            <a:ext cx="8316416" cy="720725"/>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116632"/>
            <a:ext cx="611560" cy="80360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5" cstate="print"/>
          <a:srcRect l="89185" b="81873"/>
          <a:stretch>
            <a:fillRect/>
          </a:stretch>
        </p:blipFill>
        <p:spPr bwMode="auto">
          <a:xfrm>
            <a:off x="8388424" y="-171399"/>
            <a:ext cx="755576" cy="990332"/>
          </a:xfrm>
          <a:prstGeom prst="rect">
            <a:avLst/>
          </a:prstGeom>
          <a:noFill/>
          <a:ln w="9525">
            <a:noFill/>
            <a:miter lim="800000"/>
            <a:headEnd/>
            <a:tailEnd/>
          </a:ln>
        </p:spPr>
      </p:pic>
      <p:graphicFrame>
        <p:nvGraphicFramePr>
          <p:cNvPr id="10" name="Таблица 9"/>
          <p:cNvGraphicFramePr>
            <a:graphicFrameLocks noGrp="1"/>
          </p:cNvGraphicFramePr>
          <p:nvPr/>
        </p:nvGraphicFramePr>
        <p:xfrm>
          <a:off x="107504" y="908720"/>
          <a:ext cx="8928992" cy="5205507"/>
        </p:xfrm>
        <a:graphic>
          <a:graphicData uri="http://schemas.openxmlformats.org/drawingml/2006/table">
            <a:tbl>
              <a:tblPr/>
              <a:tblGrid>
                <a:gridCol w="399993">
                  <a:extLst>
                    <a:ext uri="{9D8B030D-6E8A-4147-A177-3AD203B41FA5}">
                      <a16:colId xmlns="" xmlns:a16="http://schemas.microsoft.com/office/drawing/2014/main" val="20000"/>
                    </a:ext>
                  </a:extLst>
                </a:gridCol>
                <a:gridCol w="1543720">
                  <a:extLst>
                    <a:ext uri="{9D8B030D-6E8A-4147-A177-3AD203B41FA5}">
                      <a16:colId xmlns="" xmlns:a16="http://schemas.microsoft.com/office/drawing/2014/main" val="20001"/>
                    </a:ext>
                  </a:extLst>
                </a:gridCol>
                <a:gridCol w="766652">
                  <a:extLst>
                    <a:ext uri="{9D8B030D-6E8A-4147-A177-3AD203B41FA5}">
                      <a16:colId xmlns="" xmlns:a16="http://schemas.microsoft.com/office/drawing/2014/main" val="20002"/>
                    </a:ext>
                  </a:extLst>
                </a:gridCol>
                <a:gridCol w="733319">
                  <a:extLst>
                    <a:ext uri="{9D8B030D-6E8A-4147-A177-3AD203B41FA5}">
                      <a16:colId xmlns="" xmlns:a16="http://schemas.microsoft.com/office/drawing/2014/main" val="20003"/>
                    </a:ext>
                  </a:extLst>
                </a:gridCol>
                <a:gridCol w="716653">
                  <a:extLst>
                    <a:ext uri="{9D8B030D-6E8A-4147-A177-3AD203B41FA5}">
                      <a16:colId xmlns="" xmlns:a16="http://schemas.microsoft.com/office/drawing/2014/main" val="20004"/>
                    </a:ext>
                  </a:extLst>
                </a:gridCol>
                <a:gridCol w="766652">
                  <a:extLst>
                    <a:ext uri="{9D8B030D-6E8A-4147-A177-3AD203B41FA5}">
                      <a16:colId xmlns="" xmlns:a16="http://schemas.microsoft.com/office/drawing/2014/main" val="20005"/>
                    </a:ext>
                  </a:extLst>
                </a:gridCol>
                <a:gridCol w="766652">
                  <a:extLst>
                    <a:ext uri="{9D8B030D-6E8A-4147-A177-3AD203B41FA5}">
                      <a16:colId xmlns="" xmlns:a16="http://schemas.microsoft.com/office/drawing/2014/main" val="20006"/>
                    </a:ext>
                  </a:extLst>
                </a:gridCol>
                <a:gridCol w="793734">
                  <a:extLst>
                    <a:ext uri="{9D8B030D-6E8A-4147-A177-3AD203B41FA5}">
                      <a16:colId xmlns="" xmlns:a16="http://schemas.microsoft.com/office/drawing/2014/main" val="20007"/>
                    </a:ext>
                  </a:extLst>
                </a:gridCol>
                <a:gridCol w="883315">
                  <a:extLst>
                    <a:ext uri="{9D8B030D-6E8A-4147-A177-3AD203B41FA5}">
                      <a16:colId xmlns="" xmlns:a16="http://schemas.microsoft.com/office/drawing/2014/main" val="20008"/>
                    </a:ext>
                  </a:extLst>
                </a:gridCol>
                <a:gridCol w="874982">
                  <a:extLst>
                    <a:ext uri="{9D8B030D-6E8A-4147-A177-3AD203B41FA5}">
                      <a16:colId xmlns="" xmlns:a16="http://schemas.microsoft.com/office/drawing/2014/main" val="20009"/>
                    </a:ext>
                  </a:extLst>
                </a:gridCol>
                <a:gridCol w="683320">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План на 2023 год по </a:t>
                      </a:r>
                      <a:r>
                        <a:rPr lang="ru-RU" sz="800" b="1" i="0" u="none" strike="noStrike" dirty="0" err="1">
                          <a:latin typeface="Times New Roman Cyr" pitchFamily="18" charset="0"/>
                          <a:cs typeface="Times New Roman Cyr" pitchFamily="18" charset="0"/>
                        </a:rPr>
                        <a:t>решенеию</a:t>
                      </a:r>
                      <a:r>
                        <a:rPr lang="ru-RU" sz="800" b="1" i="0" u="none" strike="noStrike" dirty="0">
                          <a:latin typeface="Times New Roman Cyr" pitchFamily="18" charset="0"/>
                          <a:cs typeface="Times New Roman Cyr" pitchFamily="18" charset="0"/>
                        </a:rPr>
                        <a:t> Думы </a:t>
                      </a:r>
                      <a:r>
                        <a:rPr lang="ru-RU" sz="800" b="1" i="0" u="none" strike="noStrike" dirty="0" err="1">
                          <a:latin typeface="Times New Roman Cyr" pitchFamily="18" charset="0"/>
                          <a:cs typeface="Times New Roman Cyr" pitchFamily="18" charset="0"/>
                        </a:rPr>
                        <a:t>г.Урай</a:t>
                      </a:r>
                      <a:r>
                        <a:rPr lang="ru-RU" sz="800" b="1" i="0" u="none" strike="noStrike" dirty="0">
                          <a:latin typeface="Times New Roman Cyr" pitchFamily="18" charset="0"/>
                          <a:cs typeface="Times New Roman Cyr" pitchFamily="18" charset="0"/>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Итого изменений, внесенных в решение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Cyr" pitchFamily="18" charset="0"/>
                          <a:cs typeface="Times New Roman Cyr" pitchFamily="18" charset="0"/>
                        </a:rPr>
                        <a:t>г.Урай</a:t>
                      </a:r>
                      <a:r>
                        <a:rPr lang="ru-RU" sz="800" b="0" i="0" u="none" strike="noStrike" dirty="0">
                          <a:solidFill>
                            <a:srgbClr val="000000"/>
                          </a:solidFill>
                          <a:latin typeface="Times New Roman Cyr" pitchFamily="18" charset="0"/>
                          <a:cs typeface="Times New Roman Cyr" pitchFamily="18" charset="0"/>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Cyr" pitchFamily="18" charset="0"/>
                          <a:cs typeface="Times New Roman Cyr" pitchFamily="18" charset="0"/>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81109">
                <a:tc>
                  <a:txBody>
                    <a:bodyPr/>
                    <a:lstStyle/>
                    <a:p>
                      <a:pPr algn="ctr" rtl="0" fontAlgn="b"/>
                      <a:r>
                        <a:rPr lang="ru-RU" sz="800" b="1" i="0" u="none" strike="noStrike">
                          <a:solidFill>
                            <a:srgbClr val="000000"/>
                          </a:solidFill>
                          <a:latin typeface="Times New Roman Cyr" pitchFamily="18" charset="0"/>
                          <a:cs typeface="Times New Roman Cyr" pitchFamily="18" charset="0"/>
                        </a:rPr>
                        <a:t>0100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Общегосударственные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316 627,6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+ 12 178,9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+ 6 778,6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+ 4 313,8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- 2 938,1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+ 19 977,7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+ 584,6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337 189,9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90286">
                <a:tc>
                  <a:txBody>
                    <a:bodyPr/>
                    <a:lstStyle/>
                    <a:p>
                      <a:pPr algn="ctr" rtl="0" fontAlgn="b"/>
                      <a:r>
                        <a:rPr lang="ru-RU" sz="800" b="0" i="0" u="none" strike="noStrike">
                          <a:solidFill>
                            <a:srgbClr val="000000"/>
                          </a:solidFill>
                          <a:latin typeface="Times New Roman Cyr" pitchFamily="18" charset="0"/>
                          <a:cs typeface="Times New Roman Cyr" pitchFamily="18" charset="0"/>
                        </a:rPr>
                        <a:t>0102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высшего должностного лица субъекта Российской Федерации и муниципального образования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25 200,2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+ 8 042,6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+ 8 041,5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37 341,7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362857">
                <a:tc>
                  <a:txBody>
                    <a:bodyPr/>
                    <a:lstStyle/>
                    <a:p>
                      <a:pPr algn="ctr" rtl="0" fontAlgn="b"/>
                      <a:r>
                        <a:rPr lang="ru-RU" sz="800" b="0" i="0" u="none" strike="noStrike">
                          <a:solidFill>
                            <a:srgbClr val="000000"/>
                          </a:solidFill>
                          <a:latin typeface="Times New Roman Cyr" pitchFamily="18" charset="0"/>
                          <a:cs typeface="Times New Roman Cyr" pitchFamily="18" charset="0"/>
                        </a:rPr>
                        <a:t>0103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13 676,5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+ 338,4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13 933,5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8588">
                <a:tc>
                  <a:txBody>
                    <a:bodyPr/>
                    <a:lstStyle/>
                    <a:p>
                      <a:pPr algn="ctr" rtl="0" fontAlgn="b"/>
                      <a:r>
                        <a:rPr lang="ru-RU" sz="800" b="0" i="0" u="none" strike="noStrike">
                          <a:solidFill>
                            <a:srgbClr val="000000"/>
                          </a:solidFill>
                          <a:latin typeface="Times New Roman Cyr" pitchFamily="18" charset="0"/>
                          <a:cs typeface="Times New Roman Cyr" pitchFamily="18" charset="0"/>
                        </a:rPr>
                        <a:t>0104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204 076,8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+ 11 985,9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+ 16 727,7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- 7 329,0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+ 91,5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+ 21 476,1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221 452,9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Судебная система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86017">
                <a:tc>
                  <a:txBody>
                    <a:bodyPr/>
                    <a:lstStyle/>
                    <a:p>
                      <a:pPr algn="ctr" rtl="0" fontAlgn="b"/>
                      <a:r>
                        <a:rPr lang="ru-RU" sz="800" b="0" i="0" u="none" strike="noStrike">
                          <a:solidFill>
                            <a:srgbClr val="000000"/>
                          </a:solidFill>
                          <a:latin typeface="Times New Roman Cyr" pitchFamily="18" charset="0"/>
                          <a:cs typeface="Times New Roman Cyr" pitchFamily="18" charset="0"/>
                        </a:rPr>
                        <a:t>0106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деятельности финансовых, налоговых и таможенных органов и органов финансового (финансово-бюджетного) надзора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41 623,5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43 603,5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проведения выборов и референдумов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Резервные фонды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7 357,4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- 395,5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+ 1 867,9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- 3 333,9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5 328,9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Другие общегосударственные работы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24 691,4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- 555,1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- 9 828,4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+ 664,6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15 527,6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72571">
                <a:tc>
                  <a:txBody>
                    <a:bodyPr/>
                    <a:lstStyle/>
                    <a:p>
                      <a:pPr algn="ctr" rtl="0" fontAlgn="b"/>
                      <a:r>
                        <a:rPr lang="ru-RU" sz="800" b="1" i="0" u="none" strike="noStrike">
                          <a:solidFill>
                            <a:srgbClr val="000000"/>
                          </a:solidFill>
                          <a:latin typeface="Times New Roman Cyr" pitchFamily="18" charset="0"/>
                          <a:cs typeface="Times New Roman Cyr" pitchFamily="18" charset="0"/>
                        </a:rPr>
                        <a:t>0200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Национальная оборона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0203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Мобилизационная и вневойсковая подготовка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bl>
          </a:graphicData>
        </a:graphic>
      </p:graphicFrame>
      <p:sp>
        <p:nvSpPr>
          <p:cNvPr id="11" name="TextBox 10"/>
          <p:cNvSpPr txBox="1"/>
          <p:nvPr/>
        </p:nvSpPr>
        <p:spPr>
          <a:xfrm>
            <a:off x="683568" y="188640"/>
            <a:ext cx="7407412" cy="861774"/>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a:t>
            </a:r>
          </a:p>
          <a:p>
            <a:r>
              <a:rPr lang="ru-RU" sz="1600" b="1" dirty="0">
                <a:solidFill>
                  <a:schemeClr val="bg1"/>
                </a:solidFill>
                <a:latin typeface="Times New Roman Cyr" pitchFamily="18" charset="0"/>
                <a:cs typeface="Times New Roman Cyr" pitchFamily="18" charset="0"/>
              </a:rPr>
              <a:t> ГОРОДА УРАЙ В 2023 ГОДУ ПО РАСХОДАМ БЮДЖЕТА, ТЫС.РУБЛЕЙ</a:t>
            </a:r>
            <a:endParaRPr lang="ru-RU" sz="1600" dirty="0">
              <a:solidFill>
                <a:schemeClr val="bg1"/>
              </a:solidFill>
              <a:latin typeface="Times New Roman Cyr" pitchFamily="18" charset="0"/>
              <a:cs typeface="Times New Roman Cyr" pitchFamily="18" charset="0"/>
            </a:endParaRPr>
          </a:p>
          <a:p>
            <a:endParaRPr lang="ru-RU" dirty="0">
              <a:latin typeface="Times New Roman Cyr" pitchFamily="18" charset="0"/>
              <a:cs typeface="Times New Roman Cyr"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156176" y="332656"/>
            <a:ext cx="2987824"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215008" y="620688"/>
          <a:ext cx="8928992" cy="5956323"/>
        </p:xfrm>
        <a:graphic>
          <a:graphicData uri="http://schemas.openxmlformats.org/drawingml/2006/table">
            <a:tbl>
              <a:tblPr/>
              <a:tblGrid>
                <a:gridCol w="399993">
                  <a:extLst>
                    <a:ext uri="{9D8B030D-6E8A-4147-A177-3AD203B41FA5}">
                      <a16:colId xmlns="" xmlns:a16="http://schemas.microsoft.com/office/drawing/2014/main" val="20000"/>
                    </a:ext>
                  </a:extLst>
                </a:gridCol>
                <a:gridCol w="1543720">
                  <a:extLst>
                    <a:ext uri="{9D8B030D-6E8A-4147-A177-3AD203B41FA5}">
                      <a16:colId xmlns="" xmlns:a16="http://schemas.microsoft.com/office/drawing/2014/main" val="20001"/>
                    </a:ext>
                  </a:extLst>
                </a:gridCol>
                <a:gridCol w="766652">
                  <a:extLst>
                    <a:ext uri="{9D8B030D-6E8A-4147-A177-3AD203B41FA5}">
                      <a16:colId xmlns="" xmlns:a16="http://schemas.microsoft.com/office/drawing/2014/main" val="20002"/>
                    </a:ext>
                  </a:extLst>
                </a:gridCol>
                <a:gridCol w="733319">
                  <a:extLst>
                    <a:ext uri="{9D8B030D-6E8A-4147-A177-3AD203B41FA5}">
                      <a16:colId xmlns="" xmlns:a16="http://schemas.microsoft.com/office/drawing/2014/main" val="20003"/>
                    </a:ext>
                  </a:extLst>
                </a:gridCol>
                <a:gridCol w="716653">
                  <a:extLst>
                    <a:ext uri="{9D8B030D-6E8A-4147-A177-3AD203B41FA5}">
                      <a16:colId xmlns="" xmlns:a16="http://schemas.microsoft.com/office/drawing/2014/main" val="20004"/>
                    </a:ext>
                  </a:extLst>
                </a:gridCol>
                <a:gridCol w="766652">
                  <a:extLst>
                    <a:ext uri="{9D8B030D-6E8A-4147-A177-3AD203B41FA5}">
                      <a16:colId xmlns="" xmlns:a16="http://schemas.microsoft.com/office/drawing/2014/main" val="20005"/>
                    </a:ext>
                  </a:extLst>
                </a:gridCol>
                <a:gridCol w="766652">
                  <a:extLst>
                    <a:ext uri="{9D8B030D-6E8A-4147-A177-3AD203B41FA5}">
                      <a16:colId xmlns="" xmlns:a16="http://schemas.microsoft.com/office/drawing/2014/main" val="20006"/>
                    </a:ext>
                  </a:extLst>
                </a:gridCol>
                <a:gridCol w="793734">
                  <a:extLst>
                    <a:ext uri="{9D8B030D-6E8A-4147-A177-3AD203B41FA5}">
                      <a16:colId xmlns="" xmlns:a16="http://schemas.microsoft.com/office/drawing/2014/main" val="20007"/>
                    </a:ext>
                  </a:extLst>
                </a:gridCol>
                <a:gridCol w="883315">
                  <a:extLst>
                    <a:ext uri="{9D8B030D-6E8A-4147-A177-3AD203B41FA5}">
                      <a16:colId xmlns="" xmlns:a16="http://schemas.microsoft.com/office/drawing/2014/main" val="20008"/>
                    </a:ext>
                  </a:extLst>
                </a:gridCol>
                <a:gridCol w="874982">
                  <a:extLst>
                    <a:ext uri="{9D8B030D-6E8A-4147-A177-3AD203B41FA5}">
                      <a16:colId xmlns="" xmlns:a16="http://schemas.microsoft.com/office/drawing/2014/main" val="20009"/>
                    </a:ext>
                  </a:extLst>
                </a:gridCol>
                <a:gridCol w="683320">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по </a:t>
                      </a:r>
                      <a:r>
                        <a:rPr lang="ru-RU" sz="800" b="1" i="0" u="none" strike="noStrike" dirty="0" err="1">
                          <a:latin typeface="Times New Roman"/>
                        </a:rPr>
                        <a:t>решенеию</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45143">
                <a:tc>
                  <a:txBody>
                    <a:bodyPr/>
                    <a:lstStyle/>
                    <a:p>
                      <a:pPr algn="ctr" rtl="0" fontAlgn="b"/>
                      <a:r>
                        <a:rPr lang="ru-RU" sz="800" b="1" i="0" u="none" strike="noStrike">
                          <a:solidFill>
                            <a:srgbClr val="000000"/>
                          </a:solidFill>
                          <a:latin typeface="Times New Roman"/>
                        </a:rPr>
                        <a:t>0300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безопасность и правоохранительная деятельность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39 392,6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1 465,0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3 081,0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-162,5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+ 4 373,9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43 919,5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40874">
                <a:tc>
                  <a:txBody>
                    <a:bodyPr/>
                    <a:lstStyle/>
                    <a:p>
                      <a:pPr algn="ctr" rtl="0" fontAlgn="b"/>
                      <a:r>
                        <a:rPr lang="ru-RU" sz="800" b="0" i="0" u="none" strike="noStrike">
                          <a:solidFill>
                            <a:srgbClr val="000000"/>
                          </a:solidFill>
                          <a:latin typeface="Times New Roman"/>
                        </a:rPr>
                        <a:t>0304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Органы юстиции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6 942,3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+ 935,9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+ 1 457,6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8 399,9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290286">
                <a:tc>
                  <a:txBody>
                    <a:bodyPr/>
                    <a:lstStyle/>
                    <a:p>
                      <a:pPr algn="ctr" rtl="0" fontAlgn="b"/>
                      <a:r>
                        <a:rPr lang="ru-RU" sz="800" b="0" i="0" u="none" strike="noStrike">
                          <a:solidFill>
                            <a:srgbClr val="000000"/>
                          </a:solidFill>
                          <a:latin typeface="Times New Roman"/>
                        </a:rPr>
                        <a:t>0309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гражданская оборона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26 879,3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- 23 911,5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206,6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90286">
                <a:tc>
                  <a:txBody>
                    <a:bodyPr/>
                    <a:lstStyle/>
                    <a:p>
                      <a:pPr algn="ctr" rtl="0" fontAlgn="b"/>
                      <a:r>
                        <a:rPr lang="ru-RU" sz="800" b="0" i="0" u="none" strike="noStrike">
                          <a:solidFill>
                            <a:srgbClr val="000000"/>
                          </a:solidFill>
                          <a:latin typeface="Times New Roman"/>
                        </a:rPr>
                        <a:t>0310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пожарная безопасность</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+ 27 120,7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- 517,4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+ 26 603,3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29 364,5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17714">
                <a:tc>
                  <a:txBody>
                    <a:bodyPr/>
                    <a:lstStyle/>
                    <a:p>
                      <a:pPr algn="ctr" rtl="0" fontAlgn="b"/>
                      <a:r>
                        <a:rPr lang="ru-RU" sz="800" b="0" i="0" u="none" strike="noStrike">
                          <a:solidFill>
                            <a:srgbClr val="000000"/>
                          </a:solidFill>
                          <a:latin typeface="Times New Roman"/>
                        </a:rPr>
                        <a:t>0314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безопасности и правоохранительной деятельности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5 571,0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+ 224,5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5 948,5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72571">
                <a:tc>
                  <a:txBody>
                    <a:bodyPr/>
                    <a:lstStyle/>
                    <a:p>
                      <a:pPr algn="ctr" rtl="0" fontAlgn="b"/>
                      <a:r>
                        <a:rPr lang="ru-RU" sz="800" b="1" i="0" u="none" strike="noStrike">
                          <a:solidFill>
                            <a:srgbClr val="000000"/>
                          </a:solidFill>
                          <a:latin typeface="Times New Roman"/>
                        </a:rPr>
                        <a:t>0400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экономика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321 872,3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+ 39 914,6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+ 27 151,2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- 9 958,2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- 3 173,5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+ 147 510,9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- 2 262,0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466 836,2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40874">
                <a:tc>
                  <a:txBody>
                    <a:bodyPr/>
                    <a:lstStyle/>
                    <a:p>
                      <a:pPr algn="ctr" rtl="0" fontAlgn="b"/>
                      <a:r>
                        <a:rPr lang="ru-RU" sz="800" b="0" i="0" u="none" strike="noStrike">
                          <a:solidFill>
                            <a:srgbClr val="000000"/>
                          </a:solidFill>
                          <a:latin typeface="Times New Roman"/>
                        </a:rPr>
                        <a:t>0401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Общеэкономические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15 858,7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- 101,2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15 317,8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a:rPr>
                        <a:t>0405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Сельское хозяйство и рыболовство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44 690,1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+ 8,0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- 11 700,0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- 2 117,8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- 13 809,8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30 880,3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0874">
                <a:tc>
                  <a:txBody>
                    <a:bodyPr/>
                    <a:lstStyle/>
                    <a:p>
                      <a:pPr algn="ctr" rtl="0" fontAlgn="b"/>
                      <a:r>
                        <a:rPr lang="ru-RU" sz="800" b="0" i="0" u="none" strike="noStrike">
                          <a:solidFill>
                            <a:srgbClr val="000000"/>
                          </a:solidFill>
                          <a:latin typeface="Times New Roman"/>
                        </a:rPr>
                        <a:t>0408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Транспорт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17 584,5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+ 2 841,5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+ 3 119,8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20 704,4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140874">
                <a:tc>
                  <a:txBody>
                    <a:bodyPr/>
                    <a:lstStyle/>
                    <a:p>
                      <a:pPr algn="ctr" rtl="0" fontAlgn="b"/>
                      <a:r>
                        <a:rPr lang="ru-RU" sz="800" b="0" i="0" u="none" strike="noStrike">
                          <a:solidFill>
                            <a:srgbClr val="000000"/>
                          </a:solidFill>
                          <a:latin typeface="Times New Roman"/>
                        </a:rPr>
                        <a:t>0409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Дорожное хозяйство, всего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134 828,5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+ 36 869,1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+ 1 964,8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+ 158 036,5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- 2 262,1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290 602,9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0874">
                <a:tc>
                  <a:txBody>
                    <a:bodyPr/>
                    <a:lstStyle/>
                    <a:p>
                      <a:pPr algn="ctr" fontAlgn="b"/>
                      <a:r>
                        <a:rPr lang="ru-RU" sz="800" b="0" i="1"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1" u="none" strike="noStrike">
                          <a:solidFill>
                            <a:srgbClr val="000000"/>
                          </a:solidFill>
                          <a:latin typeface="Times New Roman"/>
                        </a:rPr>
                        <a:t>в том числе средства дорожного фонда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31 728,3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+ 3 928,7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+ 26 647,9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- 2 510,7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+ 27 765,9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59 494,2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40874">
                <a:tc>
                  <a:txBody>
                    <a:bodyPr/>
                    <a:lstStyle/>
                    <a:p>
                      <a:pPr algn="ctr" rtl="0" fontAlgn="b"/>
                      <a:r>
                        <a:rPr lang="ru-RU" sz="800" b="0" i="0" u="none" strike="noStrike" dirty="0">
                          <a:solidFill>
                            <a:srgbClr val="000000"/>
                          </a:solidFill>
                          <a:latin typeface="Times New Roman"/>
                        </a:rPr>
                        <a:t>0410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Связь и информатика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7 291,7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+ 705,3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7 997,0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45143">
                <a:tc>
                  <a:txBody>
                    <a:bodyPr/>
                    <a:lstStyle/>
                    <a:p>
                      <a:pPr algn="ctr" rtl="0" fontAlgn="b"/>
                      <a:r>
                        <a:rPr lang="ru-RU" sz="800" b="0" i="0" u="none" strike="noStrike">
                          <a:solidFill>
                            <a:srgbClr val="000000"/>
                          </a:solidFill>
                          <a:latin typeface="Times New Roman"/>
                        </a:rPr>
                        <a:t>0412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экономики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101 618,8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+ 204,0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+ 2 530,3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- 2 507,7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- 285,0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101 333,8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72571">
                <a:tc>
                  <a:txBody>
                    <a:bodyPr/>
                    <a:lstStyle/>
                    <a:p>
                      <a:pPr algn="ctr" rtl="0" fontAlgn="b"/>
                      <a:r>
                        <a:rPr lang="ru-RU" sz="800" b="1" i="0" u="none" strike="noStrike" dirty="0">
                          <a:solidFill>
                            <a:srgbClr val="000000"/>
                          </a:solidFill>
                          <a:latin typeface="Times New Roman"/>
                        </a:rPr>
                        <a:t>0500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Жилищно-коммунальное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379 571,4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+ 29 066,3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+ 48 663,9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+ 222 127,6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+ 483 932,2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- 5 823,0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+ 777 967,0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+ 541,4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1 158 079,8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140874">
                <a:tc>
                  <a:txBody>
                    <a:bodyPr/>
                    <a:lstStyle/>
                    <a:p>
                      <a:pPr algn="ctr" rtl="0" fontAlgn="b"/>
                      <a:r>
                        <a:rPr lang="ru-RU" sz="800" b="0" i="0" u="none" strike="noStrike">
                          <a:solidFill>
                            <a:srgbClr val="000000"/>
                          </a:solidFill>
                          <a:latin typeface="Times New Roman"/>
                        </a:rPr>
                        <a:t>0501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Жилищное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72 292,1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+ 11 930,8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+ 194 337,3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+ 478 195,1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+ 2 418,6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+ 686 881,8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- 322,5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758 851,4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40874">
                <a:tc>
                  <a:txBody>
                    <a:bodyPr/>
                    <a:lstStyle/>
                    <a:p>
                      <a:pPr algn="ctr" rtl="0" fontAlgn="b"/>
                      <a:r>
                        <a:rPr lang="ru-RU" sz="800" b="0" i="0" u="none" strike="noStrike">
                          <a:solidFill>
                            <a:srgbClr val="000000"/>
                          </a:solidFill>
                          <a:latin typeface="Times New Roman"/>
                        </a:rPr>
                        <a:t>0502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38 101,1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+ 397,6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+ 1 646,1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+ 29 706,9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- 202,1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- 7 086,7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+ 24 461,8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- 414,4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62 148,5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40874">
                <a:tc>
                  <a:txBody>
                    <a:bodyPr/>
                    <a:lstStyle/>
                    <a:p>
                      <a:pPr algn="ctr" rtl="0" fontAlgn="b"/>
                      <a:r>
                        <a:rPr lang="ru-RU" sz="800" b="0" i="0" u="none" strike="noStrike">
                          <a:solidFill>
                            <a:srgbClr val="000000"/>
                          </a:solidFill>
                          <a:latin typeface="Times New Roman"/>
                        </a:rPr>
                        <a:t>0503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Благоустройство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148 480,5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+ 13 750,9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+ 47 008,2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- 2 555,2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+ 1 345,2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- 1 419,0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+ 58 130,1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+ 1 278,3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207 888,9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145143">
                <a:tc>
                  <a:txBody>
                    <a:bodyPr/>
                    <a:lstStyle/>
                    <a:p>
                      <a:pPr algn="ctr" rtl="0" fontAlgn="b"/>
                      <a:r>
                        <a:rPr lang="ru-RU" sz="800" b="0" i="0" u="none" strike="noStrike">
                          <a:solidFill>
                            <a:srgbClr val="000000"/>
                          </a:solidFill>
                          <a:latin typeface="Times New Roman"/>
                        </a:rPr>
                        <a:t>0505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жилищно-коммунального хозяйства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120 697,7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+ 4 594,0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+ 8 493,3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129 191,0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72571">
                <a:tc>
                  <a:txBody>
                    <a:bodyPr/>
                    <a:lstStyle/>
                    <a:p>
                      <a:pPr algn="ctr" rtl="0" fontAlgn="b"/>
                      <a:r>
                        <a:rPr lang="ru-RU" sz="800" b="1" i="0" u="none" strike="noStrike">
                          <a:solidFill>
                            <a:srgbClr val="000000"/>
                          </a:solidFill>
                          <a:latin typeface="Times New Roman"/>
                        </a:rPr>
                        <a:t>0600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Охрана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1" i="0" u="none" strike="noStrike" dirty="0">
                          <a:solidFill>
                            <a:srgbClr val="000000"/>
                          </a:solidFill>
                          <a:latin typeface="Times New Roman"/>
                        </a:rPr>
                        <a:t>6 406,0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45143">
                <a:tc>
                  <a:txBody>
                    <a:bodyPr/>
                    <a:lstStyle/>
                    <a:p>
                      <a:pPr algn="ctr" rtl="0" fontAlgn="b"/>
                      <a:r>
                        <a:rPr lang="ru-RU" sz="800" b="0" i="0" u="none" strike="noStrike">
                          <a:solidFill>
                            <a:srgbClr val="000000"/>
                          </a:solidFill>
                          <a:latin typeface="Times New Roman"/>
                        </a:rPr>
                        <a:t>0605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Другие вопросы в области охраны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6 406,0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292080" y="332656"/>
            <a:ext cx="3851920"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107506" y="764704"/>
          <a:ext cx="9036494" cy="5981937"/>
        </p:xfrm>
        <a:graphic>
          <a:graphicData uri="http://schemas.openxmlformats.org/drawingml/2006/table">
            <a:tbl>
              <a:tblPr/>
              <a:tblGrid>
                <a:gridCol w="404809">
                  <a:extLst>
                    <a:ext uri="{9D8B030D-6E8A-4147-A177-3AD203B41FA5}">
                      <a16:colId xmlns="" xmlns:a16="http://schemas.microsoft.com/office/drawing/2014/main" val="20000"/>
                    </a:ext>
                  </a:extLst>
                </a:gridCol>
                <a:gridCol w="1562306">
                  <a:extLst>
                    <a:ext uri="{9D8B030D-6E8A-4147-A177-3AD203B41FA5}">
                      <a16:colId xmlns="" xmlns:a16="http://schemas.microsoft.com/office/drawing/2014/main" val="20001"/>
                    </a:ext>
                  </a:extLst>
                </a:gridCol>
                <a:gridCol w="775882">
                  <a:extLst>
                    <a:ext uri="{9D8B030D-6E8A-4147-A177-3AD203B41FA5}">
                      <a16:colId xmlns="" xmlns:a16="http://schemas.microsoft.com/office/drawing/2014/main" val="20002"/>
                    </a:ext>
                  </a:extLst>
                </a:gridCol>
                <a:gridCol w="742148">
                  <a:extLst>
                    <a:ext uri="{9D8B030D-6E8A-4147-A177-3AD203B41FA5}">
                      <a16:colId xmlns="" xmlns:a16="http://schemas.microsoft.com/office/drawing/2014/main" val="20003"/>
                    </a:ext>
                  </a:extLst>
                </a:gridCol>
                <a:gridCol w="725281">
                  <a:extLst>
                    <a:ext uri="{9D8B030D-6E8A-4147-A177-3AD203B41FA5}">
                      <a16:colId xmlns="" xmlns:a16="http://schemas.microsoft.com/office/drawing/2014/main" val="20004"/>
                    </a:ext>
                  </a:extLst>
                </a:gridCol>
                <a:gridCol w="775882">
                  <a:extLst>
                    <a:ext uri="{9D8B030D-6E8A-4147-A177-3AD203B41FA5}">
                      <a16:colId xmlns="" xmlns:a16="http://schemas.microsoft.com/office/drawing/2014/main" val="20005"/>
                    </a:ext>
                  </a:extLst>
                </a:gridCol>
                <a:gridCol w="775882">
                  <a:extLst>
                    <a:ext uri="{9D8B030D-6E8A-4147-A177-3AD203B41FA5}">
                      <a16:colId xmlns="" xmlns:a16="http://schemas.microsoft.com/office/drawing/2014/main" val="20006"/>
                    </a:ext>
                  </a:extLst>
                </a:gridCol>
                <a:gridCol w="803290">
                  <a:extLst>
                    <a:ext uri="{9D8B030D-6E8A-4147-A177-3AD203B41FA5}">
                      <a16:colId xmlns="" xmlns:a16="http://schemas.microsoft.com/office/drawing/2014/main" val="20007"/>
                    </a:ext>
                  </a:extLst>
                </a:gridCol>
                <a:gridCol w="893950">
                  <a:extLst>
                    <a:ext uri="{9D8B030D-6E8A-4147-A177-3AD203B41FA5}">
                      <a16:colId xmlns="" xmlns:a16="http://schemas.microsoft.com/office/drawing/2014/main" val="20008"/>
                    </a:ext>
                  </a:extLst>
                </a:gridCol>
                <a:gridCol w="885517">
                  <a:extLst>
                    <a:ext uri="{9D8B030D-6E8A-4147-A177-3AD203B41FA5}">
                      <a16:colId xmlns="" xmlns:a16="http://schemas.microsoft.com/office/drawing/2014/main" val="20009"/>
                    </a:ext>
                  </a:extLst>
                </a:gridCol>
                <a:gridCol w="691547">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a:t>
                      </a:r>
                      <a:r>
                        <a:rPr lang="ru-RU" sz="800" b="1" i="0" u="none" strike="noStrike" dirty="0" err="1">
                          <a:latin typeface="Times New Roman"/>
                        </a:rPr>
                        <a:t>решенеие</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72571">
                <a:tc>
                  <a:txBody>
                    <a:bodyPr/>
                    <a:lstStyle/>
                    <a:p>
                      <a:pPr algn="ctr" rtl="0" fontAlgn="b"/>
                      <a:r>
                        <a:rPr lang="ru-RU" sz="800" b="1" i="0" u="none" strike="noStrike">
                          <a:solidFill>
                            <a:srgbClr val="000000"/>
                          </a:solidFill>
                          <a:latin typeface="Times New Roman"/>
                        </a:rPr>
                        <a:t>0700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2 743 918,8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+ 28 870,5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+ 43 743,9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+ 7 139,1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+ 10 014,3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+ 93 137,8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2 837 056,6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40874">
                <a:tc>
                  <a:txBody>
                    <a:bodyPr/>
                    <a:lstStyle/>
                    <a:p>
                      <a:pPr algn="ctr" rtl="0" fontAlgn="b"/>
                      <a:r>
                        <a:rPr lang="ru-RU" sz="800" b="0" i="0" u="none" strike="noStrike">
                          <a:solidFill>
                            <a:srgbClr val="000000"/>
                          </a:solidFill>
                          <a:latin typeface="Times New Roman"/>
                        </a:rPr>
                        <a:t>0701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Дошкольное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726 238,6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+ 14 392,4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+ 25 182,5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+ 13 811,1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+ 21 930,6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+ 75 316,6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801 555,1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40874">
                <a:tc>
                  <a:txBody>
                    <a:bodyPr/>
                    <a:lstStyle/>
                    <a:p>
                      <a:pPr algn="ctr" rtl="0" fontAlgn="b"/>
                      <a:r>
                        <a:rPr lang="ru-RU" sz="800" b="0" i="0" u="none" strike="noStrike">
                          <a:solidFill>
                            <a:srgbClr val="000000"/>
                          </a:solidFill>
                          <a:latin typeface="Times New Roman"/>
                        </a:rPr>
                        <a:t>0702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1 786 545,3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+ 18 188,3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+ 17 013,9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- 5 369,0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+ 30 709,2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1 817 254,6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40874">
                <a:tc>
                  <a:txBody>
                    <a:bodyPr/>
                    <a:lstStyle/>
                    <a:p>
                      <a:pPr algn="ctr" rtl="0" fontAlgn="b"/>
                      <a:r>
                        <a:rPr lang="ru-RU" sz="800" b="0" i="0" u="none" strike="noStrike">
                          <a:solidFill>
                            <a:srgbClr val="000000"/>
                          </a:solidFill>
                          <a:latin typeface="Times New Roman"/>
                        </a:rPr>
                        <a:t>0703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Дополнительное образование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150 112,3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+ 994,6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- 5 758,7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- 4 066,0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146 046,2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45143">
                <a:tc>
                  <a:txBody>
                    <a:bodyPr/>
                    <a:lstStyle/>
                    <a:p>
                      <a:pPr algn="ctr" rtl="0" fontAlgn="b"/>
                      <a:r>
                        <a:rPr lang="ru-RU" sz="800" b="0" i="0" u="none" strike="noStrike">
                          <a:solidFill>
                            <a:srgbClr val="000000"/>
                          </a:solidFill>
                          <a:latin typeface="Times New Roman"/>
                        </a:rPr>
                        <a:t>0707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Молодежная политика и оздоровление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17 206,5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+ 193,0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- 1 193,1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- 1 259,3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15 947,3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40874">
                <a:tc>
                  <a:txBody>
                    <a:bodyPr/>
                    <a:lstStyle/>
                    <a:p>
                      <a:pPr algn="ctr" rtl="0" fontAlgn="b"/>
                      <a:r>
                        <a:rPr lang="ru-RU" sz="800" b="0" i="0" u="none" strike="noStrike">
                          <a:solidFill>
                            <a:srgbClr val="000000"/>
                          </a:solidFill>
                          <a:latin typeface="Times New Roman"/>
                        </a:rPr>
                        <a:t>0709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образования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63 816,1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- 2 958,6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- 7 562,7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56 253,4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72571">
                <a:tc>
                  <a:txBody>
                    <a:bodyPr/>
                    <a:lstStyle/>
                    <a:p>
                      <a:pPr algn="ctr" rtl="0" fontAlgn="b"/>
                      <a:r>
                        <a:rPr lang="ru-RU" sz="800" b="1" i="0" u="none" strike="noStrike">
                          <a:solidFill>
                            <a:srgbClr val="000000"/>
                          </a:solidFill>
                          <a:latin typeface="Times New Roman"/>
                        </a:rPr>
                        <a:t>0800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Культура, кинематография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191 652,1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197 276,3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a:rPr>
                        <a:t>0801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191 283,6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196 907,8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5143">
                <a:tc>
                  <a:txBody>
                    <a:bodyPr/>
                    <a:lstStyle/>
                    <a:p>
                      <a:pPr algn="ctr" rtl="0" fontAlgn="b"/>
                      <a:r>
                        <a:rPr lang="ru-RU" sz="800" b="0" i="0" u="none" strike="noStrike">
                          <a:solidFill>
                            <a:srgbClr val="000000"/>
                          </a:solidFill>
                          <a:latin typeface="Times New Roman"/>
                        </a:rPr>
                        <a:t>0804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культуры, кинематографии"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368,5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368,5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72571">
                <a:tc>
                  <a:txBody>
                    <a:bodyPr/>
                    <a:lstStyle/>
                    <a:p>
                      <a:pPr algn="ctr" rtl="0" fontAlgn="b"/>
                      <a:r>
                        <a:rPr lang="ru-RU" sz="800" b="1" i="0" u="none" strike="noStrike">
                          <a:solidFill>
                            <a:srgbClr val="000000"/>
                          </a:solidFill>
                          <a:latin typeface="Times New Roman"/>
                        </a:rPr>
                        <a:t>0900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Здравоохранение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1 048,0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5143">
                <a:tc>
                  <a:txBody>
                    <a:bodyPr/>
                    <a:lstStyle/>
                    <a:p>
                      <a:pPr algn="ctr" rtl="0" fontAlgn="b"/>
                      <a:r>
                        <a:rPr lang="ru-RU" sz="800" b="0" i="0" u="none" strike="noStrike">
                          <a:solidFill>
                            <a:srgbClr val="000000"/>
                          </a:solidFill>
                          <a:latin typeface="Times New Roman"/>
                        </a:rPr>
                        <a:t>0907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Санитарно-эпидемиологическое благополучие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250,0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45143">
                <a:tc>
                  <a:txBody>
                    <a:bodyPr/>
                    <a:lstStyle/>
                    <a:p>
                      <a:pPr algn="ctr" rtl="0" fontAlgn="b"/>
                      <a:r>
                        <a:rPr lang="ru-RU" sz="800" b="0" i="0" u="none" strike="noStrike">
                          <a:solidFill>
                            <a:srgbClr val="000000"/>
                          </a:solidFill>
                          <a:latin typeface="Times New Roman"/>
                        </a:rPr>
                        <a:t>0909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здравоохранения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798,0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72571">
                <a:tc>
                  <a:txBody>
                    <a:bodyPr/>
                    <a:lstStyle/>
                    <a:p>
                      <a:pPr algn="ctr" rtl="0" fontAlgn="b"/>
                      <a:r>
                        <a:rPr lang="ru-RU" sz="800" b="1" i="0" u="none" strike="noStrike">
                          <a:solidFill>
                            <a:srgbClr val="000000"/>
                          </a:solidFill>
                          <a:latin typeface="Times New Roman"/>
                        </a:rPr>
                        <a:t>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Социальная политика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72 993,9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+ 11 176,7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- 4 283,9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- 12 093,4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- 4 845,1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68 148,8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140874">
                <a:tc>
                  <a:txBody>
                    <a:bodyPr/>
                    <a:lstStyle/>
                    <a:p>
                      <a:pPr algn="ctr" rtl="0" fontAlgn="b"/>
                      <a:r>
                        <a:rPr lang="ru-RU" sz="800" b="0" i="0" u="none" strike="noStrike">
                          <a:solidFill>
                            <a:srgbClr val="000000"/>
                          </a:solidFill>
                          <a:latin typeface="Times New Roman"/>
                        </a:rPr>
                        <a:t>1001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Пенсионное обеспечение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5 536,1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+ 6 370,5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+ 6 064,3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11 600,4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72571">
                <a:tc>
                  <a:txBody>
                    <a:bodyPr/>
                    <a:lstStyle/>
                    <a:p>
                      <a:pPr algn="ctr" rtl="0" fontAlgn="b"/>
                      <a:r>
                        <a:rPr lang="ru-RU" sz="800" b="0" i="0" u="none" strike="noStrike">
                          <a:solidFill>
                            <a:srgbClr val="000000"/>
                          </a:solidFill>
                          <a:latin typeface="Times New Roman"/>
                        </a:rPr>
                        <a:t>1003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Социальное обеспечение населения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+ 4 848,6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- 4 499,1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- 11 787,2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40874">
                <a:tc>
                  <a:txBody>
                    <a:bodyPr/>
                    <a:lstStyle/>
                    <a:p>
                      <a:pPr algn="ctr" rtl="0" fontAlgn="b"/>
                      <a:r>
                        <a:rPr lang="ru-RU" sz="800" b="0" i="0" u="none" strike="noStrike">
                          <a:solidFill>
                            <a:srgbClr val="000000"/>
                          </a:solidFill>
                          <a:latin typeface="Times New Roman"/>
                        </a:rPr>
                        <a:t>1004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Охрана семьи и детства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56 020,1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- 577,2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55 442,9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45143">
                <a:tc>
                  <a:txBody>
                    <a:bodyPr/>
                    <a:lstStyle/>
                    <a:p>
                      <a:pPr algn="ctr" rtl="0" fontAlgn="b"/>
                      <a:r>
                        <a:rPr lang="ru-RU" sz="800" b="0" i="0" u="none" strike="noStrike">
                          <a:solidFill>
                            <a:srgbClr val="000000"/>
                          </a:solidFill>
                          <a:latin typeface="Times New Roman"/>
                        </a:rPr>
                        <a:t>1006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социальной политики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+ 1 105,5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1 105,5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72571">
                <a:tc>
                  <a:txBody>
                    <a:bodyPr/>
                    <a:lstStyle/>
                    <a:p>
                      <a:pPr algn="ctr" rtl="0" fontAlgn="b"/>
                      <a:r>
                        <a:rPr lang="ru-RU" sz="800" b="1" i="0" u="none" strike="noStrike">
                          <a:solidFill>
                            <a:srgbClr val="000000"/>
                          </a:solidFill>
                          <a:latin typeface="Times New Roman"/>
                        </a:rPr>
                        <a:t>1100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Физическая культура и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188 902,0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+ 1 344,3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+ 1 439,3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+ 11 032,7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+ 13 632,6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+ 983,0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+ 203 517,6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140874">
                <a:tc>
                  <a:txBody>
                    <a:bodyPr/>
                    <a:lstStyle/>
                    <a:p>
                      <a:pPr algn="ctr" rtl="0" fontAlgn="b"/>
                      <a:r>
                        <a:rPr lang="ru-RU" sz="800" b="0" i="0" u="none" strike="noStrike">
                          <a:solidFill>
                            <a:srgbClr val="000000"/>
                          </a:solidFill>
                          <a:latin typeface="Times New Roman"/>
                        </a:rPr>
                        <a:t>1101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Физическая 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187 312,4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- 6 469,8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- 77 299,6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- 82 807,3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104 505,0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40874">
                <a:tc>
                  <a:txBody>
                    <a:bodyPr/>
                    <a:lstStyle/>
                    <a:p>
                      <a:pPr algn="ctr" rtl="0" fontAlgn="b"/>
                      <a:r>
                        <a:rPr lang="ru-RU" sz="800" b="0" i="0" u="none" strike="noStrike">
                          <a:solidFill>
                            <a:srgbClr val="000000"/>
                          </a:solidFill>
                          <a:latin typeface="Times New Roman"/>
                        </a:rPr>
                        <a:t>1102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Массовый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1 589,6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+ 1 221,5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+ 3 211,1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+ 5 173,2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+ 983,1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7 745,9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r h="140874">
                <a:tc>
                  <a:txBody>
                    <a:bodyPr/>
                    <a:lstStyle/>
                    <a:p>
                      <a:pPr algn="ctr" rtl="0" fontAlgn="b"/>
                      <a:r>
                        <a:rPr lang="ru-RU" sz="800" b="0" i="0" u="none" strike="noStrike">
                          <a:solidFill>
                            <a:srgbClr val="000000"/>
                          </a:solidFill>
                          <a:latin typeface="Times New Roman"/>
                        </a:rPr>
                        <a:t>1103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Спорт высших достижений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+ 6 145,5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+ 85 121,2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+ 91 266,7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91 266,7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2"/>
                  </a:ext>
                </a:extLst>
              </a:tr>
              <a:tr h="72571">
                <a:tc>
                  <a:txBody>
                    <a:bodyPr/>
                    <a:lstStyle/>
                    <a:p>
                      <a:pPr algn="ctr" rtl="0" fontAlgn="b"/>
                      <a:r>
                        <a:rPr lang="ru-RU" sz="800" b="1" i="0" u="none" strike="noStrike">
                          <a:solidFill>
                            <a:srgbClr val="000000"/>
                          </a:solidFill>
                          <a:latin typeface="Times New Roman"/>
                        </a:rPr>
                        <a:t>1200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Средства массовой информации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3"/>
                  </a:ext>
                </a:extLst>
              </a:tr>
              <a:tr h="140874">
                <a:tc>
                  <a:txBody>
                    <a:bodyPr/>
                    <a:lstStyle/>
                    <a:p>
                      <a:pPr algn="ctr" rtl="0" fontAlgn="b"/>
                      <a:r>
                        <a:rPr lang="ru-RU" sz="800" b="0" i="0" u="none" strike="noStrike">
                          <a:solidFill>
                            <a:srgbClr val="000000"/>
                          </a:solidFill>
                          <a:latin typeface="Times New Roman"/>
                        </a:rPr>
                        <a:t>1202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Периодическая печать и издательства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14 022,3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4"/>
                  </a:ext>
                </a:extLst>
              </a:tr>
              <a:tr h="145143">
                <a:tc>
                  <a:txBody>
                    <a:bodyPr/>
                    <a:lstStyle/>
                    <a:p>
                      <a:pPr algn="ctr" rtl="0" fontAlgn="b"/>
                      <a:r>
                        <a:rPr lang="ru-RU" sz="800" b="1" i="0" u="none" strike="noStrike">
                          <a:solidFill>
                            <a:srgbClr val="000000"/>
                          </a:solidFill>
                          <a:latin typeface="Times New Roman"/>
                        </a:rPr>
                        <a:t>1300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Обслуживание государственного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5"/>
                  </a:ext>
                </a:extLst>
              </a:tr>
              <a:tr h="145143">
                <a:tc>
                  <a:txBody>
                    <a:bodyPr/>
                    <a:lstStyle/>
                    <a:p>
                      <a:pPr algn="ctr" rtl="0" fontAlgn="b"/>
                      <a:r>
                        <a:rPr lang="ru-RU" sz="800" b="0" i="0" u="none" strike="noStrike">
                          <a:solidFill>
                            <a:srgbClr val="000000"/>
                          </a:solidFill>
                          <a:latin typeface="Times New Roman"/>
                        </a:rPr>
                        <a:t>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Обслуживание государственного внутреннего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6"/>
                  </a:ext>
                </a:extLst>
              </a:tr>
              <a:tr h="89647">
                <a:tc>
                  <a:txBody>
                    <a:bodyPr/>
                    <a:lstStyle/>
                    <a:p>
                      <a:pPr algn="l" rtl="0" fontAlgn="ctr"/>
                      <a:r>
                        <a:rPr lang="ru-RU" sz="800" b="1" i="0" u="none" strike="noStrike">
                          <a:solidFill>
                            <a:srgbClr val="000000"/>
                          </a:solidFill>
                          <a:latin typeface="Times New Roman"/>
                        </a:rPr>
                        <a:t>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ctr"/>
                      <a:r>
                        <a:rPr lang="ru-RU" sz="800" b="1" i="0" u="none" strike="noStrike" dirty="0">
                          <a:solidFill>
                            <a:srgbClr val="000000"/>
                          </a:solidFill>
                          <a:latin typeface="Times New Roman"/>
                        </a:rPr>
                        <a:t>Итого расходов</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4 273 599,2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+ 112 654,1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+ 146 815,7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+ 324 190,5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+ 492 729,9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- 16 488,4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+ 1 060 186,8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5 333 501,0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7"/>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5" name="Таблица 24"/>
          <p:cNvGraphicFramePr>
            <a:graphicFrameLocks noGrp="1"/>
          </p:cNvGraphicFramePr>
          <p:nvPr/>
        </p:nvGraphicFramePr>
        <p:xfrm>
          <a:off x="251521" y="4941167"/>
          <a:ext cx="8640960" cy="1889173"/>
        </p:xfrm>
        <a:graphic>
          <a:graphicData uri="http://schemas.openxmlformats.org/drawingml/2006/table">
            <a:tbl>
              <a:tblPr/>
              <a:tblGrid>
                <a:gridCol w="1389418">
                  <a:extLst>
                    <a:ext uri="{9D8B030D-6E8A-4147-A177-3AD203B41FA5}">
                      <a16:colId xmlns="" xmlns:a16="http://schemas.microsoft.com/office/drawing/2014/main" val="20000"/>
                    </a:ext>
                  </a:extLst>
                </a:gridCol>
                <a:gridCol w="895403">
                  <a:extLst>
                    <a:ext uri="{9D8B030D-6E8A-4147-A177-3AD203B41FA5}">
                      <a16:colId xmlns="" xmlns:a16="http://schemas.microsoft.com/office/drawing/2014/main" val="20001"/>
                    </a:ext>
                  </a:extLst>
                </a:gridCol>
                <a:gridCol w="764184">
                  <a:extLst>
                    <a:ext uri="{9D8B030D-6E8A-4147-A177-3AD203B41FA5}">
                      <a16:colId xmlns="" xmlns:a16="http://schemas.microsoft.com/office/drawing/2014/main" val="20002"/>
                    </a:ext>
                  </a:extLst>
                </a:gridCol>
                <a:gridCol w="1054200">
                  <a:extLst>
                    <a:ext uri="{9D8B030D-6E8A-4147-A177-3AD203B41FA5}">
                      <a16:colId xmlns="" xmlns:a16="http://schemas.microsoft.com/office/drawing/2014/main" val="20003"/>
                    </a:ext>
                  </a:extLst>
                </a:gridCol>
                <a:gridCol w="867985">
                  <a:extLst>
                    <a:ext uri="{9D8B030D-6E8A-4147-A177-3AD203B41FA5}">
                      <a16:colId xmlns="" xmlns:a16="http://schemas.microsoft.com/office/drawing/2014/main" val="20004"/>
                    </a:ext>
                  </a:extLst>
                </a:gridCol>
                <a:gridCol w="946893">
                  <a:extLst>
                    <a:ext uri="{9D8B030D-6E8A-4147-A177-3AD203B41FA5}">
                      <a16:colId xmlns="" xmlns:a16="http://schemas.microsoft.com/office/drawing/2014/main" val="20005"/>
                    </a:ext>
                  </a:extLst>
                </a:gridCol>
                <a:gridCol w="946893">
                  <a:extLst>
                    <a:ext uri="{9D8B030D-6E8A-4147-A177-3AD203B41FA5}">
                      <a16:colId xmlns="" xmlns:a16="http://schemas.microsoft.com/office/drawing/2014/main" val="20007"/>
                    </a:ext>
                  </a:extLst>
                </a:gridCol>
                <a:gridCol w="946893">
                  <a:extLst>
                    <a:ext uri="{9D8B030D-6E8A-4147-A177-3AD203B41FA5}">
                      <a16:colId xmlns="" xmlns:a16="http://schemas.microsoft.com/office/drawing/2014/main" val="20008"/>
                    </a:ext>
                  </a:extLst>
                </a:gridCol>
                <a:gridCol w="829091">
                  <a:extLst>
                    <a:ext uri="{9D8B030D-6E8A-4147-A177-3AD203B41FA5}">
                      <a16:colId xmlns="" xmlns:a16="http://schemas.microsoft.com/office/drawing/2014/main" val="20009"/>
                    </a:ext>
                  </a:extLst>
                </a:gridCol>
              </a:tblGrid>
              <a:tr h="298066">
                <a:tc rowSpan="3">
                  <a:txBody>
                    <a:bodyPr/>
                    <a:lstStyle/>
                    <a:p>
                      <a:pPr algn="ctr" fontAlgn="b"/>
                      <a:r>
                        <a:rPr lang="ru-RU" sz="900" b="1" i="0" u="none" strike="noStrike" dirty="0">
                          <a:solidFill>
                            <a:srgbClr val="000000"/>
                          </a:solidFill>
                          <a:latin typeface="Times New Roman" pitchFamily="18" charset="0"/>
                          <a:cs typeface="Times New Roman" pitchFamily="18" charset="0"/>
                        </a:rPr>
                        <a:t>Наименование показателя</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СПРАВОЧНО</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gridSpan="4">
                  <a:txBody>
                    <a:bodyPr/>
                    <a:lstStyle/>
                    <a:p>
                      <a:pPr algn="ctr" fontAlgn="b"/>
                      <a:r>
                        <a:rPr lang="ru-RU" sz="1200" b="1" i="0" u="none" strike="noStrike" dirty="0">
                          <a:solidFill>
                            <a:srgbClr val="000000"/>
                          </a:solidFill>
                          <a:latin typeface="Times New Roman" pitchFamily="18" charset="0"/>
                          <a:cs typeface="Times New Roman" pitchFamily="18" charset="0"/>
                        </a:rPr>
                        <a:t>2023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ДИНАМИКА ИСПОЛНЕНИЯ 2023 ГОДА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extLst>
                  <a:ext uri="{0D108BD9-81ED-4DB2-BD59-A6C34878D82A}">
                    <a16:rowId xmlns="" xmlns:a16="http://schemas.microsoft.com/office/drawing/2014/main" val="10000"/>
                  </a:ext>
                </a:extLst>
              </a:tr>
              <a:tr h="151800">
                <a:tc v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исполнено (тыс.рублей)</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первоначальный план *(</a:t>
                      </a:r>
                      <a:r>
                        <a:rPr lang="ru-RU" sz="900" b="1" i="0" u="none" strike="noStrike" dirty="0" err="1">
                          <a:solidFill>
                            <a:srgbClr val="000000"/>
                          </a:solidFill>
                          <a:latin typeface="Times New Roman" pitchFamily="18" charset="0"/>
                          <a:cs typeface="Times New Roman" pitchFamily="18" charset="0"/>
                        </a:rPr>
                        <a:t>тыс.руб</a:t>
                      </a:r>
                      <a:r>
                        <a:rPr lang="en-US" sz="900" b="1" i="0" u="none" strike="noStrike" dirty="0">
                          <a:solidFill>
                            <a:srgbClr val="000000"/>
                          </a:solidFill>
                          <a:latin typeface="Times New Roman" pitchFamily="18" charset="0"/>
                          <a:cs typeface="Times New Roman" pitchFamily="18" charset="0"/>
                        </a:rPr>
                        <a:t>.</a:t>
                      </a:r>
                      <a:r>
                        <a:rPr lang="ru-RU" sz="900" b="1" i="0" u="none" strike="noStrike" dirty="0">
                          <a:solidFill>
                            <a:srgbClr val="000000"/>
                          </a:solidFill>
                          <a:latin typeface="Times New Roman" pitchFamily="18" charset="0"/>
                          <a:cs typeface="Times New Roman" pitchFamily="18" charset="0"/>
                        </a:rPr>
                        <a:t>)</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уточненный план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chemeClr val="tx1"/>
                          </a:solidFill>
                          <a:latin typeface="Times New Roman" pitchFamily="18" charset="0"/>
                          <a:cs typeface="Times New Roman" pitchFamily="18" charset="0"/>
                        </a:rPr>
                        <a:t>исполнено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Отклонение от уточненного плана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2021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2022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126199">
                <a:tc vMerge="1">
                  <a:txBody>
                    <a:bodyPr/>
                    <a:lstStyle/>
                    <a:p>
                      <a:endParaRPr lang="ru-RU"/>
                    </a:p>
                  </a:txBody>
                  <a:tcPr/>
                </a:tc>
                <a:tc>
                  <a:txBody>
                    <a:bodyPr/>
                    <a:lstStyle/>
                    <a:p>
                      <a:pPr algn="ctr" fontAlgn="b"/>
                      <a:r>
                        <a:rPr lang="ru-RU" sz="1000" b="1" i="0" u="none" strike="noStrike" dirty="0">
                          <a:solidFill>
                            <a:srgbClr val="000000"/>
                          </a:solidFill>
                          <a:latin typeface="Times New Roman" pitchFamily="18" charset="0"/>
                          <a:cs typeface="Times New Roman" pitchFamily="18" charset="0"/>
                        </a:rPr>
                        <a:t>за 2021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900" b="1" i="0" u="none" strike="noStrike" dirty="0">
                          <a:solidFill>
                            <a:srgbClr val="000000"/>
                          </a:solidFill>
                          <a:latin typeface="Times New Roman" pitchFamily="18" charset="0"/>
                          <a:cs typeface="Times New Roman" pitchFamily="18" charset="0"/>
                        </a:rPr>
                        <a:t>за 2022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 xmlns:a16="http://schemas.microsoft.com/office/drawing/2014/main" val="10002"/>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ДОХОДЫ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3 810 585,8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4 095 437,4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4 181 502,3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5 304 249,7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5 057 580,1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-246 669,6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132,7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123,5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РАСХОДЫ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3 880 865,6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4 049 073,3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4 273 599,2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5 333 501,0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4 917 599,6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-415 901,4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126,7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121,5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00765">
                <a:tc>
                  <a:txBody>
                    <a:bodyPr/>
                    <a:lstStyle/>
                    <a:p>
                      <a:pPr algn="l" fontAlgn="b"/>
                      <a:r>
                        <a:rPr lang="ru-RU" sz="900" b="0" i="0" u="none" strike="noStrike">
                          <a:solidFill>
                            <a:srgbClr val="000000"/>
                          </a:solidFill>
                          <a:latin typeface="Times New Roman" pitchFamily="18" charset="0"/>
                          <a:cs typeface="Times New Roman" pitchFamily="18" charset="0"/>
                        </a:rPr>
                        <a:t>Дефицит (-),профицит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-70 279,8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46 364,1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-92 096,9</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-29 251,3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139 980,5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169 231,8 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71450">
                <a:tc rowSpan="2">
                  <a:txBody>
                    <a:bodyPr/>
                    <a:lstStyle/>
                    <a:p>
                      <a:pPr algn="ctr" fontAlgn="b"/>
                      <a:r>
                        <a:rPr lang="ru-RU" sz="900" b="0" i="0" u="none" strike="noStrike">
                          <a:solidFill>
                            <a:srgbClr val="000000"/>
                          </a:solidFill>
                          <a:latin typeface="Times New Roman" pitchFamily="18" charset="0"/>
                          <a:cs typeface="Times New Roman" pitchFamily="18" charset="0"/>
                        </a:rPr>
                        <a:t>Муниципальный долг</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8052">
                <a:tc vMerge="1">
                  <a:txBody>
                    <a:bodyPr/>
                    <a:lstStyle/>
                    <a:p>
                      <a:endParaRPr lang="ru-RU"/>
                    </a:p>
                  </a:txBody>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8066">
                <a:tc gridSpan="9">
                  <a:txBody>
                    <a:bodyPr/>
                    <a:lstStyle/>
                    <a:p>
                      <a:pPr algn="l" fontAlgn="b"/>
                      <a:r>
                        <a:rPr lang="ru-RU" sz="900" b="0" i="0" u="none" strike="noStrike" dirty="0">
                          <a:solidFill>
                            <a:srgbClr val="000000"/>
                          </a:solidFill>
                          <a:latin typeface="Times New Roman" pitchFamily="18" charset="0"/>
                          <a:cs typeface="Times New Roman" pitchFamily="18" charset="0"/>
                        </a:rPr>
                        <a:t>*       Решение Думы города Урай от 25.11.2022 №125 "О бюджете городского округа Урай Ханты-Мансийского автономного округа -</a:t>
                      </a:r>
                      <a:r>
                        <a:rPr lang="ru-RU" sz="900" b="0" i="0" u="none" strike="noStrike" dirty="0" err="1">
                          <a:solidFill>
                            <a:srgbClr val="000000"/>
                          </a:solidFill>
                          <a:latin typeface="Times New Roman" pitchFamily="18" charset="0"/>
                          <a:cs typeface="Times New Roman" pitchFamily="18" charset="0"/>
                        </a:rPr>
                        <a:t>Югры</a:t>
                      </a:r>
                      <a:r>
                        <a:rPr lang="ru-RU" sz="900" b="0" i="0" u="none" strike="noStrike" dirty="0">
                          <a:solidFill>
                            <a:srgbClr val="000000"/>
                          </a:solidFill>
                          <a:latin typeface="Times New Roman" pitchFamily="18" charset="0"/>
                          <a:cs typeface="Times New Roman" pitchFamily="18" charset="0"/>
                        </a:rPr>
                        <a:t> на 2023 год и на плановый период 2024 и 2025 годов"</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8"/>
                  </a:ext>
                </a:extLst>
              </a:tr>
            </a:tbl>
          </a:graphicData>
        </a:graphic>
      </p:graphicFrame>
      <p:sp>
        <p:nvSpPr>
          <p:cNvPr id="35" name="Прямоугольник 34"/>
          <p:cNvSpPr/>
          <p:nvPr/>
        </p:nvSpPr>
        <p:spPr>
          <a:xfrm>
            <a:off x="5580112" y="764704"/>
            <a:ext cx="1731629" cy="461665"/>
          </a:xfrm>
          <a:prstGeom prst="rect">
            <a:avLst/>
          </a:prstGeom>
        </p:spPr>
        <p:txBody>
          <a:bodyPr wrap="non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ДОХОДЫ </a:t>
            </a:r>
          </a:p>
          <a:p>
            <a:pPr algn="ctr"/>
            <a:r>
              <a:rPr lang="ru-RU" sz="1200" b="1" dirty="0">
                <a:solidFill>
                  <a:srgbClr val="0000FF"/>
                </a:solidFill>
                <a:latin typeface="Times New Roman" panose="02020603050405020304" pitchFamily="18" charset="0"/>
                <a:cs typeface="Times New Roman" panose="02020603050405020304" pitchFamily="18" charset="0"/>
              </a:rPr>
              <a:t>5 057 580,1 тыс.рублей</a:t>
            </a:r>
            <a:endParaRPr lang="ru-RU" sz="1200" dirty="0">
              <a:solidFill>
                <a:srgbClr val="0000FF"/>
              </a:solidFill>
            </a:endParaRPr>
          </a:p>
        </p:txBody>
      </p:sp>
      <p:sp>
        <p:nvSpPr>
          <p:cNvPr id="36" name="Прямоугольник 35"/>
          <p:cNvSpPr/>
          <p:nvPr/>
        </p:nvSpPr>
        <p:spPr>
          <a:xfrm>
            <a:off x="5652120" y="2204864"/>
            <a:ext cx="2016224" cy="461665"/>
          </a:xfrm>
          <a:prstGeom prst="rect">
            <a:avLst/>
          </a:prstGeom>
        </p:spPr>
        <p:txBody>
          <a:bodyPr wrap="squar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РАСХОДЫ </a:t>
            </a:r>
          </a:p>
          <a:p>
            <a:pPr algn="ctr"/>
            <a:r>
              <a:rPr lang="ru-RU" sz="1200" b="1" dirty="0">
                <a:solidFill>
                  <a:srgbClr val="0000FF"/>
                </a:solidFill>
                <a:latin typeface="Times New Roman" panose="02020603050405020304" pitchFamily="18" charset="0"/>
                <a:cs typeface="Times New Roman" panose="02020603050405020304" pitchFamily="18" charset="0"/>
              </a:rPr>
              <a:t>4 917 599,6 тыс.рублей</a:t>
            </a:r>
            <a:endParaRPr lang="ru-RU" sz="1200" dirty="0">
              <a:solidFill>
                <a:srgbClr val="0000FF"/>
              </a:solidFill>
            </a:endParaRPr>
          </a:p>
        </p:txBody>
      </p:sp>
      <p:sp>
        <p:nvSpPr>
          <p:cNvPr id="38" name="Прямоугольник 37"/>
          <p:cNvSpPr/>
          <p:nvPr/>
        </p:nvSpPr>
        <p:spPr>
          <a:xfrm>
            <a:off x="4716016" y="4149080"/>
            <a:ext cx="4572000" cy="769441"/>
          </a:xfrm>
          <a:prstGeom prst="rect">
            <a:avLst/>
          </a:prstGeom>
        </p:spPr>
        <p:txBody>
          <a:bodyPr wrap="square">
            <a:spAutoFit/>
          </a:bodyPr>
          <a:lstStyle/>
          <a:p>
            <a:pPr algn="ctr"/>
            <a:r>
              <a:rPr lang="ru-RU" sz="1200" b="1" u="sng" dirty="0">
                <a:solidFill>
                  <a:schemeClr val="accent2">
                    <a:lumMod val="50000"/>
                  </a:schemeClr>
                </a:solidFill>
                <a:latin typeface="Times New Roman" panose="02020603050405020304" pitchFamily="18" charset="0"/>
                <a:cs typeface="Times New Roman" panose="02020603050405020304" pitchFamily="18" charset="0"/>
              </a:rPr>
              <a:t>РЕЗУЛЬТАТ ИСПОЛНЕНИЯ БЮДЖЕТА</a:t>
            </a:r>
          </a:p>
          <a:p>
            <a:pPr algn="ctr"/>
            <a:r>
              <a:rPr lang="ru-RU" sz="1600" b="1" u="sng" dirty="0">
                <a:solidFill>
                  <a:schemeClr val="accent2">
                    <a:lumMod val="50000"/>
                  </a:schemeClr>
                </a:solidFill>
                <a:latin typeface="Times New Roman" panose="02020603050405020304" pitchFamily="18" charset="0"/>
                <a:cs typeface="Times New Roman" panose="02020603050405020304" pitchFamily="18" charset="0"/>
              </a:rPr>
              <a:t>ПРОФИЦИТ</a:t>
            </a:r>
          </a:p>
          <a:p>
            <a:pPr algn="ctr"/>
            <a:r>
              <a:rPr lang="ru-RU" sz="1600" b="1" dirty="0">
                <a:solidFill>
                  <a:schemeClr val="accent2">
                    <a:lumMod val="50000"/>
                  </a:schemeClr>
                </a:solidFill>
                <a:latin typeface="Times New Roman" panose="02020603050405020304" pitchFamily="18" charset="0"/>
                <a:cs typeface="Times New Roman" panose="02020603050405020304" pitchFamily="18" charset="0"/>
              </a:rPr>
              <a:t>139 980,5 тыс.руб.</a:t>
            </a:r>
          </a:p>
        </p:txBody>
      </p:sp>
      <p:graphicFrame>
        <p:nvGraphicFramePr>
          <p:cNvPr id="16" name="Диаграмма 15"/>
          <p:cNvGraphicFramePr/>
          <p:nvPr/>
        </p:nvGraphicFramePr>
        <p:xfrm>
          <a:off x="107504" y="980728"/>
          <a:ext cx="5328592" cy="1368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p:cNvGraphicFramePr/>
          <p:nvPr/>
        </p:nvGraphicFramePr>
        <p:xfrm>
          <a:off x="107504" y="2060848"/>
          <a:ext cx="5328593" cy="1656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Диаграмма 18"/>
          <p:cNvGraphicFramePr/>
          <p:nvPr/>
        </p:nvGraphicFramePr>
        <p:xfrm>
          <a:off x="-108520" y="3501008"/>
          <a:ext cx="5760640" cy="15841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Диаграмма 21"/>
          <p:cNvGraphicFramePr/>
          <p:nvPr/>
        </p:nvGraphicFramePr>
        <p:xfrm>
          <a:off x="5220072" y="2708920"/>
          <a:ext cx="3923928"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Диаграмма 25"/>
          <p:cNvGraphicFramePr/>
          <p:nvPr/>
        </p:nvGraphicFramePr>
        <p:xfrm>
          <a:off x="5148064" y="1052736"/>
          <a:ext cx="3995936" cy="1224136"/>
        </p:xfrm>
        <a:graphic>
          <a:graphicData uri="http://schemas.openxmlformats.org/drawingml/2006/chart">
            <c:chart xmlns:c="http://schemas.openxmlformats.org/drawingml/2006/chart" xmlns:r="http://schemas.openxmlformats.org/officeDocument/2006/relationships" r:id="rId7"/>
          </a:graphicData>
        </a:graphic>
      </p:graphicFrame>
      <p:pic>
        <p:nvPicPr>
          <p:cNvPr id="29" name="Picture 5" descr="Y:\Влад\2019\эскизы\сетка.png"/>
          <p:cNvPicPr>
            <a:picLocks noChangeAspect="1" noChangeArrowheads="1"/>
          </p:cNvPicPr>
          <p:nvPr/>
        </p:nvPicPr>
        <p:blipFill>
          <a:blip r:embed="rId8" cstate="print"/>
          <a:srcRect l="1936" t="2420" r="1543" b="81699"/>
          <a:stretch>
            <a:fillRect/>
          </a:stretch>
        </p:blipFill>
        <p:spPr bwMode="auto">
          <a:xfrm>
            <a:off x="0" y="0"/>
            <a:ext cx="8964488" cy="689998"/>
          </a:xfrm>
          <a:prstGeom prst="rect">
            <a:avLst/>
          </a:prstGeom>
          <a:noFill/>
          <a:ln w="9525">
            <a:noFill/>
            <a:miter lim="800000"/>
            <a:headEnd/>
            <a:tailEnd/>
          </a:ln>
        </p:spPr>
      </p:pic>
      <p:pic>
        <p:nvPicPr>
          <p:cNvPr id="32" name="Picture 3" descr="Y:\Влад\2019\эскизы\зелёная.png"/>
          <p:cNvPicPr>
            <a:picLocks noChangeAspect="1" noChangeArrowheads="1"/>
          </p:cNvPicPr>
          <p:nvPr/>
        </p:nvPicPr>
        <p:blipFill>
          <a:blip r:embed="rId9" cstate="print"/>
          <a:srcRect t="10663" r="48323" b="76543"/>
          <a:stretch>
            <a:fillRect/>
          </a:stretch>
        </p:blipFill>
        <p:spPr bwMode="auto">
          <a:xfrm>
            <a:off x="0" y="0"/>
            <a:ext cx="8244408" cy="692696"/>
          </a:xfrm>
          <a:prstGeom prst="rect">
            <a:avLst/>
          </a:prstGeom>
          <a:noFill/>
          <a:ln w="9525">
            <a:noFill/>
            <a:miter lim="800000"/>
            <a:headEnd/>
            <a:tailEnd/>
          </a:ln>
        </p:spPr>
      </p:pic>
      <p:pic>
        <p:nvPicPr>
          <p:cNvPr id="39" name="Picture 5" descr="закладка урай copy"/>
          <p:cNvPicPr>
            <a:picLocks noChangeAspect="1" noChangeArrowheads="1"/>
          </p:cNvPicPr>
          <p:nvPr/>
        </p:nvPicPr>
        <p:blipFill>
          <a:blip r:embed="rId10" cstate="print"/>
          <a:srcRect/>
          <a:stretch>
            <a:fillRect/>
          </a:stretch>
        </p:blipFill>
        <p:spPr bwMode="auto">
          <a:xfrm>
            <a:off x="0" y="0"/>
            <a:ext cx="576064" cy="756965"/>
          </a:xfrm>
          <a:prstGeom prst="rect">
            <a:avLst/>
          </a:prstGeom>
          <a:noFill/>
          <a:ln w="9525">
            <a:noFill/>
            <a:miter lim="800000"/>
            <a:headEnd/>
            <a:tailEnd/>
          </a:ln>
        </p:spPr>
      </p:pic>
      <p:pic>
        <p:nvPicPr>
          <p:cNvPr id="40" name="Picture 2" descr="Y:\Влад\2019\эскизы\герб.png"/>
          <p:cNvPicPr>
            <a:picLocks noChangeAspect="1" noChangeArrowheads="1"/>
          </p:cNvPicPr>
          <p:nvPr/>
        </p:nvPicPr>
        <p:blipFill>
          <a:blip r:embed="rId11" cstate="print"/>
          <a:srcRect l="89185" b="81873"/>
          <a:stretch>
            <a:fillRect/>
          </a:stretch>
        </p:blipFill>
        <p:spPr bwMode="auto">
          <a:xfrm>
            <a:off x="8460432" y="-100013"/>
            <a:ext cx="683568" cy="895951"/>
          </a:xfrm>
          <a:prstGeom prst="rect">
            <a:avLst/>
          </a:prstGeom>
          <a:noFill/>
          <a:ln w="9525">
            <a:noFill/>
            <a:miter lim="800000"/>
            <a:headEnd/>
            <a:tailEnd/>
          </a:ln>
        </p:spPr>
      </p:pic>
      <p:sp>
        <p:nvSpPr>
          <p:cNvPr id="41" name="TextBox 40"/>
          <p:cNvSpPr txBox="1"/>
          <p:nvPr/>
        </p:nvSpPr>
        <p:spPr>
          <a:xfrm>
            <a:off x="539552" y="116632"/>
            <a:ext cx="7560840" cy="584775"/>
          </a:xfrm>
          <a:prstGeom prst="rect">
            <a:avLst/>
          </a:prstGeom>
          <a:noFill/>
        </p:spPr>
        <p:txBody>
          <a:bodyPr wrap="square" rtlCol="0">
            <a:spAutoFit/>
          </a:bodyPr>
          <a:lstStyle/>
          <a:p>
            <a:pPr lvl="0" indent="450850">
              <a:defRPr/>
            </a:pPr>
            <a:r>
              <a:rPr lang="ru-RU" sz="1600" b="1" dirty="0">
                <a:solidFill>
                  <a:schemeClr val="bg1"/>
                </a:solidFill>
                <a:latin typeface="Times New Roman Cyr" pitchFamily="18" charset="0"/>
                <a:ea typeface="Calibri" pitchFamily="34" charset="0"/>
                <a:cs typeface="Times New Roman Cyr" pitchFamily="18" charset="0"/>
              </a:rPr>
              <a:t>ИСПОЛНЕНИЕ ОСНОВНЫХ ПАРАМЕТРОВ БЮДЖЕТА ГОРОДА УРАЙ ЗА </a:t>
            </a:r>
            <a:r>
              <a:rPr lang="en-US" sz="1600" b="1" dirty="0">
                <a:solidFill>
                  <a:schemeClr val="bg1"/>
                </a:solidFill>
                <a:latin typeface="Times New Roman Cyr" pitchFamily="18" charset="0"/>
                <a:ea typeface="Calibri" pitchFamily="34" charset="0"/>
                <a:cs typeface="Times New Roman Cyr" pitchFamily="18" charset="0"/>
              </a:rPr>
              <a:t>202</a:t>
            </a:r>
            <a:r>
              <a:rPr lang="ru-RU" sz="1600" b="1" dirty="0">
                <a:solidFill>
                  <a:schemeClr val="bg1"/>
                </a:solidFill>
                <a:latin typeface="Times New Roman Cyr" pitchFamily="18" charset="0"/>
                <a:ea typeface="Calibri" pitchFamily="34" charset="0"/>
                <a:cs typeface="Times New Roman Cyr" pitchFamily="18" charset="0"/>
              </a:rPr>
              <a:t>1</a:t>
            </a:r>
            <a:r>
              <a:rPr lang="en-US" sz="1600" b="1" dirty="0">
                <a:solidFill>
                  <a:schemeClr val="bg1"/>
                </a:solidFill>
                <a:latin typeface="Times New Roman Cyr" pitchFamily="18" charset="0"/>
                <a:ea typeface="Calibri" pitchFamily="34" charset="0"/>
                <a:cs typeface="Times New Roman Cyr" pitchFamily="18" charset="0"/>
              </a:rPr>
              <a:t>-</a:t>
            </a:r>
            <a:r>
              <a:rPr lang="ru-RU" sz="1600" b="1" dirty="0">
                <a:solidFill>
                  <a:schemeClr val="bg1"/>
                </a:solidFill>
                <a:latin typeface="Times New Roman Cyr" pitchFamily="18" charset="0"/>
                <a:ea typeface="Calibri" pitchFamily="34" charset="0"/>
                <a:cs typeface="Times New Roman Cyr" pitchFamily="18" charset="0"/>
              </a:rPr>
              <a:t>2023 </a:t>
            </a:r>
            <a:r>
              <a:rPr lang="ru-RU" sz="1600" b="1" dirty="0" smtClean="0">
                <a:solidFill>
                  <a:schemeClr val="bg1"/>
                </a:solidFill>
                <a:latin typeface="Times New Roman Cyr" pitchFamily="18" charset="0"/>
                <a:ea typeface="Calibri" pitchFamily="34" charset="0"/>
                <a:cs typeface="Times New Roman Cyr" pitchFamily="18" charset="0"/>
              </a:rPr>
              <a:t>ГОДЫ</a:t>
            </a:r>
            <a:endParaRPr lang="ru-RU" dirty="0"/>
          </a:p>
        </p:txBody>
      </p:sp>
    </p:spTree>
    <p:extLst>
      <p:ext uri="{BB962C8B-B14F-4D97-AF65-F5344CB8AC3E}">
        <p14:creationId xmlns="" xmlns:p14="http://schemas.microsoft.com/office/powerpoint/2010/main" val="2151194764"/>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Выгнутая вверх стрелка 12"/>
          <p:cNvSpPr/>
          <p:nvPr/>
        </p:nvSpPr>
        <p:spPr>
          <a:xfrm>
            <a:off x="4067944" y="5085184"/>
            <a:ext cx="1800200" cy="432048"/>
          </a:xfrm>
          <a:prstGeom prst="curvedDownArrow">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24" name="Таблица 23"/>
          <p:cNvGraphicFramePr>
            <a:graphicFrameLocks noGrp="1"/>
          </p:cNvGraphicFramePr>
          <p:nvPr>
            <p:extLst>
              <p:ext uri="{D42A27DB-BD31-4B8C-83A1-F6EECF244321}">
                <p14:modId xmlns="" xmlns:p14="http://schemas.microsoft.com/office/powerpoint/2010/main" val="2383812088"/>
              </p:ext>
            </p:extLst>
          </p:nvPr>
        </p:nvGraphicFramePr>
        <p:xfrm>
          <a:off x="179512" y="5511354"/>
          <a:ext cx="8696296" cy="1346646"/>
        </p:xfrm>
        <a:graphic>
          <a:graphicData uri="http://schemas.openxmlformats.org/drawingml/2006/table">
            <a:tbl>
              <a:tblPr/>
              <a:tblGrid>
                <a:gridCol w="2042010">
                  <a:extLst>
                    <a:ext uri="{9D8B030D-6E8A-4147-A177-3AD203B41FA5}">
                      <a16:colId xmlns="" xmlns:a16="http://schemas.microsoft.com/office/drawing/2014/main" val="20000"/>
                    </a:ext>
                  </a:extLst>
                </a:gridCol>
                <a:gridCol w="1361340">
                  <a:extLst>
                    <a:ext uri="{9D8B030D-6E8A-4147-A177-3AD203B41FA5}">
                      <a16:colId xmlns="" xmlns:a16="http://schemas.microsoft.com/office/drawing/2014/main" val="20001"/>
                    </a:ext>
                  </a:extLst>
                </a:gridCol>
                <a:gridCol w="1361340">
                  <a:extLst>
                    <a:ext uri="{9D8B030D-6E8A-4147-A177-3AD203B41FA5}">
                      <a16:colId xmlns="" xmlns:a16="http://schemas.microsoft.com/office/drawing/2014/main" val="20002"/>
                    </a:ext>
                  </a:extLst>
                </a:gridCol>
                <a:gridCol w="1237582">
                  <a:extLst>
                    <a:ext uri="{9D8B030D-6E8A-4147-A177-3AD203B41FA5}">
                      <a16:colId xmlns="" xmlns:a16="http://schemas.microsoft.com/office/drawing/2014/main" val="20003"/>
                    </a:ext>
                  </a:extLst>
                </a:gridCol>
                <a:gridCol w="1347012">
                  <a:extLst>
                    <a:ext uri="{9D8B030D-6E8A-4147-A177-3AD203B41FA5}">
                      <a16:colId xmlns="" xmlns:a16="http://schemas.microsoft.com/office/drawing/2014/main" val="20004"/>
                    </a:ext>
                  </a:extLst>
                </a:gridCol>
                <a:gridCol w="1347012">
                  <a:extLst>
                    <a:ext uri="{9D8B030D-6E8A-4147-A177-3AD203B41FA5}">
                      <a16:colId xmlns="" xmlns:a16="http://schemas.microsoft.com/office/drawing/2014/main" val="20005"/>
                    </a:ext>
                  </a:extLst>
                </a:gridCol>
              </a:tblGrid>
              <a:tr h="341414">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 в общем объеме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209587">
                <a:tc>
                  <a:txBody>
                    <a:bodyPr/>
                    <a:lstStyle/>
                    <a:p>
                      <a:pPr algn="l" fontAlgn="b"/>
                      <a:r>
                        <a:rPr lang="ru-RU" sz="1100" b="1" i="0" u="none" strike="noStrike" dirty="0">
                          <a:solidFill>
                            <a:schemeClr val="tx1"/>
                          </a:solidFill>
                          <a:effectLst/>
                          <a:latin typeface="Times New Roman Cyr" pitchFamily="18" charset="0"/>
                          <a:cs typeface="Times New Roman Cyr" pitchFamily="18" charset="0"/>
                        </a:rPr>
                        <a:t>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3 810 585,8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4 095 437,4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5 304 249,7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5 057 580,1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Безвозмездные поступления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2 779 623,1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2 956 874,0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4 110 371,6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3 803 391,3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75,2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205440">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868 332,1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968 490,2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1 002 663,7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1 057 076,5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Неналоговые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162</a:t>
                      </a:r>
                      <a:r>
                        <a:rPr lang="ru-RU" sz="1100" b="0" i="0" u="none" strike="noStrike" baseline="0" dirty="0">
                          <a:solidFill>
                            <a:srgbClr val="000000"/>
                          </a:solidFill>
                          <a:latin typeface="Times New Roman Cyr" pitchFamily="18" charset="0"/>
                          <a:cs typeface="Times New Roman Cyr" pitchFamily="18" charset="0"/>
                        </a:rPr>
                        <a:t> 630,6</a:t>
                      </a:r>
                      <a:endParaRPr lang="ru-RU" sz="1100" b="0" i="0" u="none" strike="noStrike" dirty="0">
                        <a:solidFill>
                          <a:srgbClr val="000000"/>
                        </a:solidFill>
                        <a:latin typeface="Times New Roman Cyr" pitchFamily="18" charset="0"/>
                        <a:cs typeface="Times New Roman Cyr"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170 073,2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191 214,4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197 112,3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
        <p:nvSpPr>
          <p:cNvPr id="8" name="Прямоугольник 7"/>
          <p:cNvSpPr/>
          <p:nvPr/>
        </p:nvSpPr>
        <p:spPr>
          <a:xfrm>
            <a:off x="1259632" y="836712"/>
            <a:ext cx="5832648" cy="307777"/>
          </a:xfrm>
          <a:prstGeom prst="rect">
            <a:avLst/>
          </a:prstGeom>
        </p:spPr>
        <p:txBody>
          <a:bodyPr wrap="square">
            <a:spAutoFit/>
          </a:bodyPr>
          <a:lstStyle/>
          <a:p>
            <a:pPr fontAlgn="auto">
              <a:spcBef>
                <a:spcPts val="0"/>
              </a:spcBef>
              <a:spcAft>
                <a:spcPts val="0"/>
              </a:spcAft>
              <a:defRPr/>
            </a:pPr>
            <a:r>
              <a:rPr lang="ru-RU" sz="1400" b="1" i="1" dirty="0">
                <a:solidFill>
                  <a:srgbClr val="0000FF"/>
                </a:solidFill>
                <a:latin typeface="Times New Roman Cyr" pitchFamily="18" charset="0"/>
                <a:cs typeface="Times New Roman Cyr" pitchFamily="18" charset="0"/>
              </a:rPr>
              <a:t>Динамика доходной части бюджета за 2021-2023 годы</a:t>
            </a:r>
            <a:endParaRPr lang="en-US" sz="1400" b="1" i="1" dirty="0">
              <a:solidFill>
                <a:srgbClr val="0000FF"/>
              </a:solidFill>
              <a:latin typeface="Times New Roman Cyr" pitchFamily="18" charset="0"/>
              <a:cs typeface="Times New Roman Cyr" pitchFamily="18" charset="0"/>
            </a:endParaRPr>
          </a:p>
        </p:txBody>
      </p:sp>
      <p:graphicFrame>
        <p:nvGraphicFramePr>
          <p:cNvPr id="11" name="Диаграмма 10"/>
          <p:cNvGraphicFramePr/>
          <p:nvPr/>
        </p:nvGraphicFramePr>
        <p:xfrm>
          <a:off x="827584" y="1196752"/>
          <a:ext cx="6624736" cy="158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nvGraphicFramePr>
        <p:xfrm>
          <a:off x="0" y="2492896"/>
          <a:ext cx="8172400" cy="2880320"/>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5"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17" name="Прямоугольник 16"/>
          <p:cNvSpPr/>
          <p:nvPr/>
        </p:nvSpPr>
        <p:spPr>
          <a:xfrm>
            <a:off x="755576" y="116632"/>
            <a:ext cx="7200800" cy="276999"/>
          </a:xfrm>
          <a:prstGeom prst="rect">
            <a:avLst/>
          </a:prstGeom>
        </p:spPr>
        <p:txBody>
          <a:bodyPr wrap="square">
            <a:spAutoFit/>
          </a:bodyPr>
          <a:lstStyle/>
          <a:p>
            <a:pPr lvl="0" indent="450850">
              <a:defRPr/>
            </a:pPr>
            <a:r>
              <a:rPr lang="ru-RU" sz="1200" b="1" dirty="0">
                <a:solidFill>
                  <a:schemeClr val="bg1"/>
                </a:solidFill>
                <a:latin typeface="Times New Roman Cyr" pitchFamily="18" charset="0"/>
                <a:ea typeface="Calibri" pitchFamily="34" charset="0"/>
                <a:cs typeface="Times New Roman Cyr" pitchFamily="18" charset="0"/>
              </a:rPr>
              <a:t> </a:t>
            </a:r>
            <a:endParaRPr lang="ru-RU" dirty="0">
              <a:latin typeface="Times New Roman Cyr" pitchFamily="18" charset="0"/>
              <a:cs typeface="Times New Roman Cyr" pitchFamily="18" charset="0"/>
            </a:endParaRPr>
          </a:p>
        </p:txBody>
      </p:sp>
      <p:pic>
        <p:nvPicPr>
          <p:cNvPr id="20"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pic>
        <p:nvPicPr>
          <p:cNvPr id="21" name="Picture 2" descr="Y:\Влад\2019\эскизы\герб.png"/>
          <p:cNvPicPr>
            <a:picLocks noChangeAspect="1" noChangeArrowheads="1"/>
          </p:cNvPicPr>
          <p:nvPr/>
        </p:nvPicPr>
        <p:blipFill>
          <a:blip r:embed="rId7" cstate="print"/>
          <a:srcRect l="89185" b="81873"/>
          <a:stretch>
            <a:fillRect/>
          </a:stretch>
        </p:blipFill>
        <p:spPr bwMode="auto">
          <a:xfrm>
            <a:off x="8429323" y="-100013"/>
            <a:ext cx="714677" cy="936725"/>
          </a:xfrm>
          <a:prstGeom prst="rect">
            <a:avLst/>
          </a:prstGeom>
          <a:noFill/>
          <a:ln w="9525">
            <a:noFill/>
            <a:miter lim="800000"/>
            <a:headEnd/>
            <a:tailEnd/>
          </a:ln>
        </p:spPr>
      </p:pic>
      <p:sp>
        <p:nvSpPr>
          <p:cNvPr id="22" name="TextBox 21"/>
          <p:cNvSpPr txBox="1"/>
          <p:nvPr/>
        </p:nvSpPr>
        <p:spPr>
          <a:xfrm>
            <a:off x="539552" y="188640"/>
            <a:ext cx="7848871" cy="861774"/>
          </a:xfrm>
          <a:prstGeom prst="rect">
            <a:avLst/>
          </a:prstGeom>
          <a:noFill/>
        </p:spPr>
        <p:txBody>
          <a:bodyPr wrap="square" rtlCol="0">
            <a:spAutoFit/>
          </a:bodyPr>
          <a:lstStyle/>
          <a:p>
            <a:pPr lvl="0"/>
            <a:r>
              <a:rPr lang="ru-RU" sz="1600" b="1" dirty="0">
                <a:solidFill>
                  <a:schemeClr val="bg1"/>
                </a:solidFill>
                <a:latin typeface="Times New Roman Cyr" pitchFamily="18" charset="0"/>
                <a:ea typeface="Calibri" pitchFamily="34" charset="0"/>
                <a:cs typeface="Times New Roman Cyr" pitchFamily="18" charset="0"/>
              </a:rPr>
              <a:t>ИСПОЛНЕНИЕ ДОХОДНОЙ ЧАСТИ  БЮДЖЕТА ГОРОДА УРАЙ </a:t>
            </a:r>
          </a:p>
          <a:p>
            <a:pPr lvl="0"/>
            <a:r>
              <a:rPr lang="ru-RU" sz="1600" b="1" dirty="0">
                <a:solidFill>
                  <a:schemeClr val="bg1"/>
                </a:solidFill>
                <a:latin typeface="Times New Roman Cyr" pitchFamily="18" charset="0"/>
                <a:ea typeface="Calibri" pitchFamily="34" charset="0"/>
                <a:cs typeface="Times New Roman Cyr" pitchFamily="18" charset="0"/>
              </a:rPr>
              <a:t>ЗА 2021-2023 ГОДЫ</a:t>
            </a:r>
            <a:endParaRPr lang="ru-RU" sz="1600" b="1" dirty="0">
              <a:solidFill>
                <a:schemeClr val="bg1"/>
              </a:solidFill>
              <a:latin typeface="Times New Roman Cyr" pitchFamily="18" charset="0"/>
              <a:cs typeface="Times New Roman Cyr" pitchFamily="18" charset="0"/>
            </a:endParaRPr>
          </a:p>
          <a:p>
            <a:endParaRPr lang="ru-RU" dirty="0"/>
          </a:p>
        </p:txBody>
      </p:sp>
      <p:sp>
        <p:nvSpPr>
          <p:cNvPr id="16" name="TextBox 15"/>
          <p:cNvSpPr txBox="1"/>
          <p:nvPr/>
        </p:nvSpPr>
        <p:spPr>
          <a:xfrm>
            <a:off x="4427984" y="5229200"/>
            <a:ext cx="1138453" cy="307777"/>
          </a:xfrm>
          <a:prstGeom prst="rect">
            <a:avLst/>
          </a:prstGeom>
          <a:noFill/>
        </p:spPr>
        <p:txBody>
          <a:bodyPr wrap="none" rtlCol="0">
            <a:spAutoFit/>
          </a:bodyPr>
          <a:lstStyle/>
          <a:p>
            <a:r>
              <a:rPr lang="ru-RU" sz="1400" b="1" dirty="0">
                <a:solidFill>
                  <a:srgbClr val="0000FF"/>
                </a:solidFill>
                <a:latin typeface="Times New Roman Cyr" pitchFamily="18" charset="0"/>
                <a:cs typeface="Times New Roman Cyr" pitchFamily="18" charset="0"/>
              </a:rPr>
              <a:t>+1 208 812,3</a:t>
            </a:r>
          </a:p>
        </p:txBody>
      </p:sp>
    </p:spTree>
    <p:extLst>
      <p:ext uri="{BB962C8B-B14F-4D97-AF65-F5344CB8AC3E}">
        <p14:creationId xmlns="" xmlns:p14="http://schemas.microsoft.com/office/powerpoint/2010/main" val="107586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Таблица 39"/>
          <p:cNvGraphicFramePr>
            <a:graphicFrameLocks noGrp="1"/>
          </p:cNvGraphicFramePr>
          <p:nvPr/>
        </p:nvGraphicFramePr>
        <p:xfrm>
          <a:off x="107504" y="5301208"/>
          <a:ext cx="8784976" cy="1476864"/>
        </p:xfrm>
        <a:graphic>
          <a:graphicData uri="http://schemas.openxmlformats.org/drawingml/2006/table">
            <a:tbl>
              <a:tblPr/>
              <a:tblGrid>
                <a:gridCol w="3056041">
                  <a:extLst>
                    <a:ext uri="{9D8B030D-6E8A-4147-A177-3AD203B41FA5}">
                      <a16:colId xmlns="" xmlns:a16="http://schemas.microsoft.com/office/drawing/2014/main" val="20000"/>
                    </a:ext>
                  </a:extLst>
                </a:gridCol>
                <a:gridCol w="1074210">
                  <a:extLst>
                    <a:ext uri="{9D8B030D-6E8A-4147-A177-3AD203B41FA5}">
                      <a16:colId xmlns="" xmlns:a16="http://schemas.microsoft.com/office/drawing/2014/main" val="20001"/>
                    </a:ext>
                  </a:extLst>
                </a:gridCol>
                <a:gridCol w="1048952">
                  <a:extLst>
                    <a:ext uri="{9D8B030D-6E8A-4147-A177-3AD203B41FA5}">
                      <a16:colId xmlns="" xmlns:a16="http://schemas.microsoft.com/office/drawing/2014/main" val="20002"/>
                    </a:ext>
                  </a:extLst>
                </a:gridCol>
                <a:gridCol w="1229509">
                  <a:extLst>
                    <a:ext uri="{9D8B030D-6E8A-4147-A177-3AD203B41FA5}">
                      <a16:colId xmlns="" xmlns:a16="http://schemas.microsoft.com/office/drawing/2014/main" val="20003"/>
                    </a:ext>
                  </a:extLst>
                </a:gridCol>
                <a:gridCol w="1130633">
                  <a:extLst>
                    <a:ext uri="{9D8B030D-6E8A-4147-A177-3AD203B41FA5}">
                      <a16:colId xmlns="" xmlns:a16="http://schemas.microsoft.com/office/drawing/2014/main" val="20004"/>
                    </a:ext>
                  </a:extLst>
                </a:gridCol>
                <a:gridCol w="1245631">
                  <a:extLst>
                    <a:ext uri="{9D8B030D-6E8A-4147-A177-3AD203B41FA5}">
                      <a16:colId xmlns="" xmlns:a16="http://schemas.microsoft.com/office/drawing/2014/main" val="20005"/>
                    </a:ext>
                  </a:extLst>
                </a:gridCol>
              </a:tblGrid>
              <a:tr h="373869">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30186">
                <a:tc>
                  <a:txBody>
                    <a:bodyPr/>
                    <a:lstStyle/>
                    <a:p>
                      <a:pPr algn="ctr" fontAlgn="ctr"/>
                      <a:endParaRPr lang="ru-RU" sz="800" b="1" i="0" u="none" strike="noStrike" dirty="0">
                        <a:solidFill>
                          <a:srgbClr val="000000"/>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К.5=к.4/к.3*100%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7"/>
                  </a:ext>
                </a:extLst>
              </a:tr>
              <a:tr h="129710">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868 332,1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968 490,2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 на доходы физических лиц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650 080,4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724 024,9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816 003,5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Акцизы на нефтепродукты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14 022,2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16 838,4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17 286,0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совокупный доход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145</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102,0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165 110,9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164 575,7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имущество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a:t>
                      </a:r>
                      <a:r>
                        <a:rPr lang="ru-RU" sz="1000" b="0" i="0" u="none" strike="noStrike" baseline="0" dirty="0">
                          <a:solidFill>
                            <a:srgbClr val="000000"/>
                          </a:solidFill>
                          <a:latin typeface="Times New Roman Cyr" pitchFamily="18" charset="0"/>
                          <a:cs typeface="Times New Roman Cyr" pitchFamily="18" charset="0"/>
                        </a:rPr>
                        <a:t> 357,2</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55 057,0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52 239,5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Государственная пошлина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a:t>
                      </a:r>
                      <a:r>
                        <a:rPr lang="ru-RU" sz="1000" b="0" i="0" u="none" strike="noStrike" baseline="0" dirty="0">
                          <a:solidFill>
                            <a:srgbClr val="000000"/>
                          </a:solidFill>
                          <a:latin typeface="Times New Roman Cyr" pitchFamily="18" charset="0"/>
                          <a:cs typeface="Times New Roman Cyr" pitchFamily="18" charset="0"/>
                        </a:rPr>
                        <a:t> 770,3</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7 459,0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6 910 1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6 971,8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graphicFrame>
        <p:nvGraphicFramePr>
          <p:cNvPr id="6" name="Диаграмма 5"/>
          <p:cNvGraphicFramePr/>
          <p:nvPr/>
        </p:nvGraphicFramePr>
        <p:xfrm>
          <a:off x="-396552" y="1916832"/>
          <a:ext cx="9540552" cy="3312368"/>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Прямая со стрелкой 8"/>
          <p:cNvCxnSpPr/>
          <p:nvPr/>
        </p:nvCxnSpPr>
        <p:spPr>
          <a:xfrm flipV="1">
            <a:off x="467544" y="3356992"/>
            <a:ext cx="36004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2051720" y="3212976"/>
            <a:ext cx="216024"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3491880" y="3140968"/>
            <a:ext cx="360040"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Правая фигурная скобка 16"/>
          <p:cNvSpPr/>
          <p:nvPr/>
        </p:nvSpPr>
        <p:spPr>
          <a:xfrm>
            <a:off x="4427984" y="3140968"/>
            <a:ext cx="144016" cy="136815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18" name="Правая фигурная скобка 17"/>
          <p:cNvSpPr/>
          <p:nvPr/>
        </p:nvSpPr>
        <p:spPr>
          <a:xfrm>
            <a:off x="1259632" y="3356992"/>
            <a:ext cx="288032" cy="122413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Правая фигурная скобка 18"/>
          <p:cNvSpPr/>
          <p:nvPr/>
        </p:nvSpPr>
        <p:spPr>
          <a:xfrm>
            <a:off x="2843808" y="3212976"/>
            <a:ext cx="216024" cy="1296144"/>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0" name="Правая фигурная скобка 19"/>
          <p:cNvSpPr/>
          <p:nvPr/>
        </p:nvSpPr>
        <p:spPr>
          <a:xfrm>
            <a:off x="5868144" y="2636912"/>
            <a:ext cx="288032" cy="360040"/>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авая фигурная скобка 20"/>
          <p:cNvSpPr/>
          <p:nvPr/>
        </p:nvSpPr>
        <p:spPr>
          <a:xfrm>
            <a:off x="4355976" y="2780928"/>
            <a:ext cx="216024"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2" name="Правая фигурная скобка 21"/>
          <p:cNvSpPr/>
          <p:nvPr/>
        </p:nvSpPr>
        <p:spPr>
          <a:xfrm>
            <a:off x="2843808" y="2852936"/>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Правая фигурная скобка 22"/>
          <p:cNvSpPr/>
          <p:nvPr/>
        </p:nvSpPr>
        <p:spPr>
          <a:xfrm>
            <a:off x="1331640" y="3068960"/>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8" name="Прямоугольник 27"/>
          <p:cNvSpPr/>
          <p:nvPr/>
        </p:nvSpPr>
        <p:spPr>
          <a:xfrm>
            <a:off x="6156176" y="357301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77,2</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29" name="Прямоугольник 28"/>
          <p:cNvSpPr/>
          <p:nvPr/>
        </p:nvSpPr>
        <p:spPr>
          <a:xfrm>
            <a:off x="6156176" y="270892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22,8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0" name="Прямоугольник 29"/>
          <p:cNvSpPr/>
          <p:nvPr/>
        </p:nvSpPr>
        <p:spPr>
          <a:xfrm>
            <a:off x="4499992" y="3645024"/>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76,3</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1" name="Прямоугольник 30"/>
          <p:cNvSpPr/>
          <p:nvPr/>
        </p:nvSpPr>
        <p:spPr>
          <a:xfrm>
            <a:off x="4499992" y="2780928"/>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23,7</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2" name="Прямоугольник 31"/>
          <p:cNvSpPr/>
          <p:nvPr/>
        </p:nvSpPr>
        <p:spPr>
          <a:xfrm>
            <a:off x="2987824" y="3717032"/>
            <a:ext cx="607859" cy="276999"/>
          </a:xfrm>
          <a:prstGeom prst="rect">
            <a:avLst/>
          </a:prstGeom>
        </p:spPr>
        <p:txBody>
          <a:bodyPr wrap="none">
            <a:spAutoFit/>
          </a:bodyPr>
          <a:lstStyle/>
          <a:p>
            <a:pPr fontAlgn="auto">
              <a:spcBef>
                <a:spcPts val="0"/>
              </a:spcBef>
              <a:spcAft>
                <a:spcPts val="0"/>
              </a:spcAft>
              <a:defRPr/>
            </a:pPr>
            <a:r>
              <a:rPr lang="en-US" sz="1200" b="1" dirty="0">
                <a:solidFill>
                  <a:srgbClr val="FF0000"/>
                </a:solidFill>
                <a:latin typeface="Times New Roman" panose="02020603050405020304" pitchFamily="18" charset="0"/>
                <a:cs typeface="Times New Roman" panose="02020603050405020304" pitchFamily="18" charset="0"/>
              </a:rPr>
              <a:t>74</a:t>
            </a:r>
            <a:r>
              <a:rPr lang="ru-RU" sz="1200" b="1" dirty="0">
                <a:solidFill>
                  <a:srgbClr val="FF0000"/>
                </a:solidFill>
                <a:latin typeface="Times New Roman" panose="02020603050405020304" pitchFamily="18" charset="0"/>
                <a:cs typeface="Times New Roman" panose="02020603050405020304" pitchFamily="18" charset="0"/>
              </a:rPr>
              <a:t>,8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3" name="Прямоугольник 32"/>
          <p:cNvSpPr/>
          <p:nvPr/>
        </p:nvSpPr>
        <p:spPr>
          <a:xfrm>
            <a:off x="2915816" y="285293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25,2%</a:t>
            </a:r>
            <a:endParaRPr lang="en-US" sz="1200" b="1" dirty="0">
              <a:solidFill>
                <a:srgbClr val="FF0000"/>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403648" y="378904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74,9</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5" name="Прямоугольник 34"/>
          <p:cNvSpPr/>
          <p:nvPr/>
        </p:nvSpPr>
        <p:spPr>
          <a:xfrm>
            <a:off x="1403648" y="306896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25,1</a:t>
            </a:r>
            <a:r>
              <a:rPr lang="en-US" sz="1200" b="1" dirty="0">
                <a:solidFill>
                  <a:srgbClr val="FF0000"/>
                </a:solidFill>
                <a:latin typeface="Times New Roman" panose="02020603050405020304" pitchFamily="18" charset="0"/>
                <a:cs typeface="Times New Roman" panose="02020603050405020304" pitchFamily="18" charset="0"/>
              </a:rPr>
              <a:t>%</a:t>
            </a:r>
          </a:p>
        </p:txBody>
      </p:sp>
      <p:pic>
        <p:nvPicPr>
          <p:cNvPr id="25"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1" y="0"/>
            <a:ext cx="9036497" cy="764704"/>
          </a:xfrm>
          <a:prstGeom prst="rect">
            <a:avLst/>
          </a:prstGeom>
          <a:noFill/>
          <a:ln w="9525">
            <a:noFill/>
            <a:miter lim="800000"/>
            <a:headEnd/>
            <a:tailEnd/>
          </a:ln>
        </p:spPr>
      </p:pic>
      <p:pic>
        <p:nvPicPr>
          <p:cNvPr id="26" name="Picture 2" descr="Y:\Влад\2019\эскизы\герб.png"/>
          <p:cNvPicPr>
            <a:picLocks noChangeAspect="1" noChangeArrowheads="1"/>
          </p:cNvPicPr>
          <p:nvPr/>
        </p:nvPicPr>
        <p:blipFill>
          <a:blip r:embed="rId4" cstate="print"/>
          <a:srcRect l="89185" b="81873"/>
          <a:stretch>
            <a:fillRect/>
          </a:stretch>
        </p:blipFill>
        <p:spPr bwMode="auto">
          <a:xfrm>
            <a:off x="8429323" y="0"/>
            <a:ext cx="714677" cy="936725"/>
          </a:xfrm>
          <a:prstGeom prst="rect">
            <a:avLst/>
          </a:prstGeom>
          <a:noFill/>
          <a:ln w="9525">
            <a:noFill/>
            <a:miter lim="800000"/>
            <a:headEnd/>
            <a:tailEnd/>
          </a:ln>
        </p:spPr>
      </p:pic>
      <p:pic>
        <p:nvPicPr>
          <p:cNvPr id="37"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39" name="TextBox 38"/>
          <p:cNvSpPr txBox="1"/>
          <p:nvPr/>
        </p:nvSpPr>
        <p:spPr>
          <a:xfrm>
            <a:off x="611560" y="188640"/>
            <a:ext cx="7704856"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НАЛОГОВЫХ ДОХОДОВ БЮДЖЕТА ГОРОДА УРАЙ В 2021-2023 ГОДАХ , тыс. </a:t>
            </a:r>
            <a:r>
              <a:rPr lang="ru-RU" sz="1600" b="1" dirty="0" smtClean="0">
                <a:solidFill>
                  <a:schemeClr val="bg1"/>
                </a:solidFill>
                <a:latin typeface="Times New Roman Cyr" pitchFamily="18" charset="0"/>
                <a:cs typeface="Times New Roman Cyr" pitchFamily="18" charset="0"/>
              </a:rPr>
              <a:t>рублей</a:t>
            </a:r>
            <a:endParaRPr lang="ru-RU" dirty="0"/>
          </a:p>
        </p:txBody>
      </p:sp>
      <p:pic>
        <p:nvPicPr>
          <p:cNvPr id="41"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graphicFrame>
        <p:nvGraphicFramePr>
          <p:cNvPr id="42" name="Диаграмма 41"/>
          <p:cNvGraphicFramePr/>
          <p:nvPr/>
        </p:nvGraphicFramePr>
        <p:xfrm>
          <a:off x="107504" y="908720"/>
          <a:ext cx="7632848" cy="1224136"/>
        </p:xfrm>
        <a:graphic>
          <a:graphicData uri="http://schemas.openxmlformats.org/drawingml/2006/chart">
            <c:chart xmlns:c="http://schemas.openxmlformats.org/drawingml/2006/chart" xmlns:r="http://schemas.openxmlformats.org/officeDocument/2006/relationships" r:id="rId7"/>
          </a:graphicData>
        </a:graphic>
      </p:graphicFrame>
      <p:cxnSp>
        <p:nvCxnSpPr>
          <p:cNvPr id="45" name="Прямая со стрелкой 44"/>
          <p:cNvCxnSpPr/>
          <p:nvPr/>
        </p:nvCxnSpPr>
        <p:spPr>
          <a:xfrm flipH="1">
            <a:off x="1043608" y="2780928"/>
            <a:ext cx="288032" cy="1440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flipH="1">
            <a:off x="2555776" y="2492896"/>
            <a:ext cx="216024"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73577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Таблица 17"/>
          <p:cNvGraphicFramePr>
            <a:graphicFrameLocks noGrp="1"/>
          </p:cNvGraphicFramePr>
          <p:nvPr/>
        </p:nvGraphicFramePr>
        <p:xfrm>
          <a:off x="107504" y="4365104"/>
          <a:ext cx="8928993" cy="2169372"/>
        </p:xfrm>
        <a:graphic>
          <a:graphicData uri="http://schemas.openxmlformats.org/drawingml/2006/table">
            <a:tbl>
              <a:tblPr/>
              <a:tblGrid>
                <a:gridCol w="3165734">
                  <a:extLst>
                    <a:ext uri="{9D8B030D-6E8A-4147-A177-3AD203B41FA5}">
                      <a16:colId xmlns="" xmlns:a16="http://schemas.microsoft.com/office/drawing/2014/main" val="20000"/>
                    </a:ext>
                  </a:extLst>
                </a:gridCol>
                <a:gridCol w="996120">
                  <a:extLst>
                    <a:ext uri="{9D8B030D-6E8A-4147-A177-3AD203B41FA5}">
                      <a16:colId xmlns="" xmlns:a16="http://schemas.microsoft.com/office/drawing/2014/main" val="20001"/>
                    </a:ext>
                  </a:extLst>
                </a:gridCol>
                <a:gridCol w="1138421">
                  <a:extLst>
                    <a:ext uri="{9D8B030D-6E8A-4147-A177-3AD203B41FA5}">
                      <a16:colId xmlns="" xmlns:a16="http://schemas.microsoft.com/office/drawing/2014/main" val="20002"/>
                    </a:ext>
                  </a:extLst>
                </a:gridCol>
                <a:gridCol w="1209573">
                  <a:extLst>
                    <a:ext uri="{9D8B030D-6E8A-4147-A177-3AD203B41FA5}">
                      <a16:colId xmlns="" xmlns:a16="http://schemas.microsoft.com/office/drawing/2014/main" val="20003"/>
                    </a:ext>
                  </a:extLst>
                </a:gridCol>
                <a:gridCol w="1280724">
                  <a:extLst>
                    <a:ext uri="{9D8B030D-6E8A-4147-A177-3AD203B41FA5}">
                      <a16:colId xmlns="" xmlns:a16="http://schemas.microsoft.com/office/drawing/2014/main" val="20004"/>
                    </a:ext>
                  </a:extLst>
                </a:gridCol>
                <a:gridCol w="1138421">
                  <a:extLst>
                    <a:ext uri="{9D8B030D-6E8A-4147-A177-3AD203B41FA5}">
                      <a16:colId xmlns="" xmlns:a16="http://schemas.microsoft.com/office/drawing/2014/main" val="20005"/>
                    </a:ext>
                  </a:extLst>
                </a:gridCol>
              </a:tblGrid>
              <a:tr h="285891">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000" b="1" i="0" u="none" strike="noStrike" dirty="0">
                          <a:solidFill>
                            <a:schemeClr val="tx1"/>
                          </a:solidFill>
                          <a:effectLst/>
                          <a:latin typeface="Times New Roman Cyr" pitchFamily="18" charset="0"/>
                          <a:cs typeface="Times New Roman Cyr" pitchFamily="18" charset="0"/>
                        </a:rPr>
                        <a:t>% </a:t>
                      </a:r>
                      <a:r>
                        <a:rPr lang="ru-RU" sz="1000" b="1" i="0" u="none" strike="noStrike" dirty="0">
                          <a:solidFill>
                            <a:schemeClr val="tx1"/>
                          </a:solidFill>
                          <a:effectLst/>
                          <a:latin typeface="Times New Roman Cyr" pitchFamily="18" charset="0"/>
                          <a:cs typeface="Times New Roman Cyr" pitchFamily="18" charset="0"/>
                        </a:rPr>
                        <a:t>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16938">
                <a:tc>
                  <a:txBody>
                    <a:bodyPr/>
                    <a:lstStyle/>
                    <a:p>
                      <a:pPr algn="ctr" rtl="0" fontAlgn="ctr"/>
                      <a:r>
                        <a:rPr lang="ru-RU" sz="1000" b="1" i="0" u="none" strike="noStrike" dirty="0">
                          <a:solidFill>
                            <a:srgbClr val="000000"/>
                          </a:solidFill>
                          <a:latin typeface="Times New Roman Cyr" pitchFamily="18" charset="0"/>
                          <a:cs typeface="Times New Roman Cyr"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К.6=к.5/к.4*100%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8"/>
                  </a:ext>
                </a:extLst>
              </a:tr>
              <a:tr h="208777">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Неналоговые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162 630,6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170 073,2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191 214,3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197 112,3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17520">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использования муниципального имущества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042,0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104 287,1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91227">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Плата за негативное воздействие на окружающую среду</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454,9</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1 651,2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64934">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10 246,5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4 551,7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78128">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38</a:t>
                      </a:r>
                      <a:r>
                        <a:rPr lang="ru-RU" sz="1000" b="0" i="0" u="none" strike="noStrike" baseline="0" dirty="0">
                          <a:solidFill>
                            <a:srgbClr val="000000"/>
                          </a:solidFill>
                          <a:latin typeface="Times New Roman Cyr" pitchFamily="18" charset="0"/>
                          <a:cs typeface="Times New Roman Cyr" pitchFamily="18" charset="0"/>
                        </a:rPr>
                        <a:t> 191,1</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54 640,9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730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a:t>
                      </a:r>
                      <a:r>
                        <a:rPr lang="ru-RU" sz="1000" b="0" i="0" u="none" strike="noStrike" baseline="0" dirty="0">
                          <a:solidFill>
                            <a:srgbClr val="000000"/>
                          </a:solidFill>
                          <a:latin typeface="Times New Roman Cyr" pitchFamily="18" charset="0"/>
                          <a:cs typeface="Times New Roman Cyr" pitchFamily="18" charset="0"/>
                        </a:rPr>
                        <a:t> 480,3</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4 491,4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1923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Прочие неналоговые доходы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215,8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450,9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15" name="Прямоугольник 14">
            <a:extLst>
              <a:ext uri="{FF2B5EF4-FFF2-40B4-BE49-F238E27FC236}">
                <a16:creationId xmlns="" xmlns:a16="http://schemas.microsoft.com/office/drawing/2014/main" id="{4C4EDB45-8EBA-4A57-B46A-AD76899EC698}"/>
              </a:ext>
            </a:extLst>
          </p:cNvPr>
          <p:cNvSpPr/>
          <p:nvPr/>
        </p:nvSpPr>
        <p:spPr>
          <a:xfrm>
            <a:off x="5364088" y="908720"/>
            <a:ext cx="184731" cy="292388"/>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fontAlgn="auto">
              <a:spcBef>
                <a:spcPts val="0"/>
              </a:spcBef>
              <a:spcAft>
                <a:spcPts val="0"/>
              </a:spcAft>
              <a:defRPr/>
            </a:pPr>
            <a:endParaRPr lang="en-US" sz="1300" b="1" i="1" dirty="0">
              <a:solidFill>
                <a:srgbClr val="0000FF"/>
              </a:solidFill>
              <a:latin typeface="Times New Roman" pitchFamily="18" charset="0"/>
              <a:cs typeface="Times New Roman" pitchFamily="18" charset="0"/>
            </a:endParaRPr>
          </a:p>
        </p:txBody>
      </p:sp>
      <p:sp>
        <p:nvSpPr>
          <p:cNvPr id="17" name="Прямоугольник 16"/>
          <p:cNvSpPr/>
          <p:nvPr/>
        </p:nvSpPr>
        <p:spPr>
          <a:xfrm>
            <a:off x="899592" y="836712"/>
            <a:ext cx="4378763" cy="307777"/>
          </a:xfrm>
          <a:prstGeom prst="rect">
            <a:avLst/>
          </a:prstGeom>
        </p:spPr>
        <p:txBody>
          <a:bodyPr wrap="none">
            <a:spAutoFit/>
          </a:bodyPr>
          <a:lstStyle/>
          <a:p>
            <a:pPr fontAlgn="auto">
              <a:spcBef>
                <a:spcPts val="0"/>
              </a:spcBef>
              <a:spcAft>
                <a:spcPts val="0"/>
              </a:spcAft>
              <a:defRPr/>
            </a:pPr>
            <a:r>
              <a:rPr lang="ru-RU" sz="1400" b="1" i="1" dirty="0">
                <a:solidFill>
                  <a:srgbClr val="0000FF"/>
                </a:solidFill>
                <a:latin typeface="Times New Roman" panose="02020603050405020304" pitchFamily="18" charset="0"/>
                <a:cs typeface="Times New Roman" panose="02020603050405020304" pitchFamily="18" charset="0"/>
              </a:rPr>
              <a:t>Общий объем неналоговых доходов в 2021-2023 годах</a:t>
            </a:r>
            <a:endParaRPr lang="en-US" sz="1400" b="1" i="1" dirty="0">
              <a:solidFill>
                <a:srgbClr val="0000FF"/>
              </a:solidFill>
              <a:latin typeface="Times New Roman" panose="02020603050405020304" pitchFamily="18" charset="0"/>
              <a:cs typeface="Times New Roman" panose="02020603050405020304" pitchFamily="18" charset="0"/>
            </a:endParaRPr>
          </a:p>
        </p:txBody>
      </p:sp>
      <p:pic>
        <p:nvPicPr>
          <p:cNvPr id="22"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3" cstate="print"/>
          <a:srcRect l="89185" b="81873"/>
          <a:stretch>
            <a:fillRect/>
          </a:stretch>
        </p:blipFill>
        <p:spPr bwMode="auto">
          <a:xfrm>
            <a:off x="8460432" y="0"/>
            <a:ext cx="683568" cy="801570"/>
          </a:xfrm>
          <a:prstGeom prst="rect">
            <a:avLst/>
          </a:prstGeom>
          <a:noFill/>
          <a:ln w="9525">
            <a:noFill/>
            <a:miter lim="800000"/>
            <a:headEnd/>
            <a:tailEnd/>
          </a:ln>
        </p:spPr>
      </p:pic>
      <p:pic>
        <p:nvPicPr>
          <p:cNvPr id="24"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460432" cy="808703"/>
          </a:xfrm>
          <a:prstGeom prst="rect">
            <a:avLst/>
          </a:prstGeom>
          <a:noFill/>
          <a:ln w="9525">
            <a:noFill/>
            <a:miter lim="800000"/>
            <a:headEnd/>
            <a:tailEnd/>
          </a:ln>
        </p:spPr>
      </p:pic>
      <p:pic>
        <p:nvPicPr>
          <p:cNvPr id="25" name="Picture 5" descr="закладка урай copy"/>
          <p:cNvPicPr>
            <a:picLocks noChangeAspect="1" noChangeArrowheads="1"/>
          </p:cNvPicPr>
          <p:nvPr/>
        </p:nvPicPr>
        <p:blipFill>
          <a:blip r:embed="rId5" cstate="print"/>
          <a:srcRect/>
          <a:stretch>
            <a:fillRect/>
          </a:stretch>
        </p:blipFill>
        <p:spPr bwMode="auto">
          <a:xfrm>
            <a:off x="0" y="0"/>
            <a:ext cx="611560" cy="803607"/>
          </a:xfrm>
          <a:prstGeom prst="rect">
            <a:avLst/>
          </a:prstGeom>
          <a:noFill/>
          <a:ln w="9525">
            <a:noFill/>
            <a:miter lim="800000"/>
            <a:headEnd/>
            <a:tailEnd/>
          </a:ln>
        </p:spPr>
      </p:pic>
      <p:sp>
        <p:nvSpPr>
          <p:cNvPr id="26" name="TextBox 25"/>
          <p:cNvSpPr txBox="1"/>
          <p:nvPr/>
        </p:nvSpPr>
        <p:spPr>
          <a:xfrm>
            <a:off x="755576" y="116632"/>
            <a:ext cx="7560840"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НЕНАЛОГОВЫХ ДОХОДОВ </a:t>
            </a:r>
          </a:p>
          <a:p>
            <a:r>
              <a:rPr lang="ru-RU" sz="1600" b="1" dirty="0">
                <a:solidFill>
                  <a:schemeClr val="bg1"/>
                </a:solidFill>
                <a:latin typeface="Times New Roman Cyr" pitchFamily="18" charset="0"/>
                <a:cs typeface="Times New Roman Cyr" pitchFamily="18" charset="0"/>
              </a:rPr>
              <a:t>БЮДЖЕТА ГОРОДА УРАЙ В 2021-2023 ГОДАХ, </a:t>
            </a:r>
            <a:r>
              <a:rPr lang="ru-RU" sz="1600" b="1" dirty="0" smtClean="0">
                <a:solidFill>
                  <a:schemeClr val="bg1"/>
                </a:solidFill>
                <a:latin typeface="Times New Roman Cyr" pitchFamily="18" charset="0"/>
                <a:cs typeface="Times New Roman Cyr" pitchFamily="18" charset="0"/>
              </a:rPr>
              <a:t>тыс.рублей</a:t>
            </a:r>
            <a:endParaRPr lang="ru-RU" dirty="0">
              <a:latin typeface="Oswald"/>
            </a:endParaRPr>
          </a:p>
        </p:txBody>
      </p:sp>
      <p:graphicFrame>
        <p:nvGraphicFramePr>
          <p:cNvPr id="27" name="Диаграмма 26">
            <a:extLst>
              <a:ext uri="{FF2B5EF4-FFF2-40B4-BE49-F238E27FC236}">
                <a16:creationId xmlns="" xmlns:a16="http://schemas.microsoft.com/office/drawing/2014/main" id="{00000000-0008-0000-0700-000003000000}"/>
              </a:ext>
            </a:extLst>
          </p:cNvPr>
          <p:cNvGraphicFramePr/>
          <p:nvPr/>
        </p:nvGraphicFramePr>
        <p:xfrm>
          <a:off x="179512" y="1124744"/>
          <a:ext cx="7272808" cy="13681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Диаграмма 27">
            <a:extLst>
              <a:ext uri="{FF2B5EF4-FFF2-40B4-BE49-F238E27FC236}">
                <a16:creationId xmlns="" xmlns:a16="http://schemas.microsoft.com/office/drawing/2014/main" id="{00000000-0008-0000-0700-000004000000}"/>
              </a:ext>
            </a:extLst>
          </p:cNvPr>
          <p:cNvGraphicFramePr/>
          <p:nvPr>
            <p:extLst>
              <p:ext uri="{D42A27DB-BD31-4B8C-83A1-F6EECF244321}">
                <p14:modId xmlns="" xmlns:p14="http://schemas.microsoft.com/office/powerpoint/2010/main" val="1284865922"/>
              </p:ext>
            </p:extLst>
          </p:nvPr>
        </p:nvGraphicFramePr>
        <p:xfrm>
          <a:off x="-252536" y="2060847"/>
          <a:ext cx="9396536" cy="245617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 xmlns:p14="http://schemas.microsoft.com/office/powerpoint/2010/main" val="235766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Таблица 32"/>
          <p:cNvGraphicFramePr>
            <a:graphicFrameLocks noGrp="1"/>
          </p:cNvGraphicFramePr>
          <p:nvPr/>
        </p:nvGraphicFramePr>
        <p:xfrm>
          <a:off x="107504" y="5229200"/>
          <a:ext cx="8856984" cy="1645426"/>
        </p:xfrm>
        <a:graphic>
          <a:graphicData uri="http://schemas.openxmlformats.org/drawingml/2006/table">
            <a:tbl>
              <a:tblPr/>
              <a:tblGrid>
                <a:gridCol w="3024335">
                  <a:extLst>
                    <a:ext uri="{9D8B030D-6E8A-4147-A177-3AD203B41FA5}">
                      <a16:colId xmlns="" xmlns:a16="http://schemas.microsoft.com/office/drawing/2014/main" val="20000"/>
                    </a:ext>
                  </a:extLst>
                </a:gridCol>
                <a:gridCol w="1152128">
                  <a:extLst>
                    <a:ext uri="{9D8B030D-6E8A-4147-A177-3AD203B41FA5}">
                      <a16:colId xmlns="" xmlns:a16="http://schemas.microsoft.com/office/drawing/2014/main" val="20001"/>
                    </a:ext>
                  </a:extLst>
                </a:gridCol>
                <a:gridCol w="1296144">
                  <a:extLst>
                    <a:ext uri="{9D8B030D-6E8A-4147-A177-3AD203B41FA5}">
                      <a16:colId xmlns="" xmlns:a16="http://schemas.microsoft.com/office/drawing/2014/main" val="20002"/>
                    </a:ext>
                  </a:extLst>
                </a:gridCol>
                <a:gridCol w="1152128">
                  <a:extLst>
                    <a:ext uri="{9D8B030D-6E8A-4147-A177-3AD203B41FA5}">
                      <a16:colId xmlns="" xmlns:a16="http://schemas.microsoft.com/office/drawing/2014/main" val="20003"/>
                    </a:ext>
                  </a:extLst>
                </a:gridCol>
                <a:gridCol w="1224136">
                  <a:extLst>
                    <a:ext uri="{9D8B030D-6E8A-4147-A177-3AD203B41FA5}">
                      <a16:colId xmlns="" xmlns:a16="http://schemas.microsoft.com/office/drawing/2014/main" val="20004"/>
                    </a:ext>
                  </a:extLst>
                </a:gridCol>
                <a:gridCol w="1008113">
                  <a:extLst>
                    <a:ext uri="{9D8B030D-6E8A-4147-A177-3AD203B41FA5}">
                      <a16:colId xmlns="" xmlns:a16="http://schemas.microsoft.com/office/drawing/2014/main" val="20005"/>
                    </a:ext>
                  </a:extLst>
                </a:gridCol>
              </a:tblGrid>
              <a:tr h="214164">
                <a:tc>
                  <a:txBody>
                    <a:bodyPr/>
                    <a:lstStyle/>
                    <a:p>
                      <a:pPr algn="ctr" fontAlgn="ctr"/>
                      <a:r>
                        <a:rPr lang="ru-RU" sz="1000" b="1" i="0" u="none" strike="noStrike" dirty="0">
                          <a:solidFill>
                            <a:srgbClr val="000000"/>
                          </a:solidFill>
                          <a:effectLst/>
                          <a:latin typeface="Times New Roman" pitchFamily="18" charset="0"/>
                          <a:cs typeface="Times New Roman"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200780">
                <a:tc>
                  <a:txBody>
                    <a:bodyPr/>
                    <a:lstStyle/>
                    <a:p>
                      <a:pPr algn="l" rtl="0" fontAlgn="ctr"/>
                      <a:r>
                        <a:rPr lang="ru-RU" sz="1000" b="1" i="0" u="none" strike="noStrike" dirty="0">
                          <a:solidFill>
                            <a:srgbClr val="000000"/>
                          </a:solidFill>
                          <a:latin typeface="Times New Roman" pitchFamily="18" charset="0"/>
                          <a:cs typeface="Times New Roman" pitchFamily="18" charset="0"/>
                        </a:rPr>
                        <a:t>Безвозмездные поступления,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2 779 623,1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2 956 874,0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4 110 371,6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3 803 391,3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12141">
                <a:tc>
                  <a:txBody>
                    <a:bodyPr/>
                    <a:lstStyle/>
                    <a:p>
                      <a:pPr algn="l" rtl="0" fontAlgn="ctr"/>
                      <a:r>
                        <a:rPr lang="ru-RU" sz="1000" b="0" i="0" u="none" strike="noStrike" dirty="0">
                          <a:solidFill>
                            <a:srgbClr val="000000"/>
                          </a:solidFill>
                          <a:latin typeface="Times New Roman" pitchFamily="18" charset="0"/>
                          <a:cs typeface="Times New Roman" pitchFamily="18" charset="0"/>
                        </a:rPr>
                        <a:t>Дотации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533</a:t>
                      </a:r>
                      <a:r>
                        <a:rPr lang="ru-RU" sz="1000" b="0" i="0" u="none" strike="noStrike" baseline="0" dirty="0">
                          <a:solidFill>
                            <a:srgbClr val="000000"/>
                          </a:solidFill>
                          <a:latin typeface="Times New Roman" pitchFamily="18" charset="0"/>
                          <a:cs typeface="Times New Roman" pitchFamily="18" charset="0"/>
                        </a:rPr>
                        <a:t> 275,3</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572 809,0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702 389,5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702 389,5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Субвенции на реализацию </a:t>
                      </a:r>
                      <a:r>
                        <a:rPr lang="ru-RU" sz="1000" b="0" i="0" u="none" strike="noStrike" dirty="0" err="1">
                          <a:solidFill>
                            <a:srgbClr val="000000"/>
                          </a:solidFill>
                          <a:latin typeface="Times New Roman" pitchFamily="18" charset="0"/>
                          <a:cs typeface="Times New Roman" pitchFamily="18" charset="0"/>
                        </a:rPr>
                        <a:t>гос.полномочий</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1 525</a:t>
                      </a:r>
                      <a:r>
                        <a:rPr lang="ru-RU" sz="1000" b="0" i="0" u="none" strike="noStrike" baseline="0" dirty="0">
                          <a:solidFill>
                            <a:srgbClr val="000000"/>
                          </a:solidFill>
                          <a:latin typeface="Times New Roman" pitchFamily="18" charset="0"/>
                          <a:cs typeface="Times New Roman" pitchFamily="18" charset="0"/>
                        </a:rPr>
                        <a:t> 040,5</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1 574 968,2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1 577 363,7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1 568 553,6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Субсидии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588</a:t>
                      </a:r>
                      <a:r>
                        <a:rPr lang="ru-RU" sz="1000" b="0" i="0" u="none" strike="noStrike" baseline="0" dirty="0">
                          <a:solidFill>
                            <a:srgbClr val="000000"/>
                          </a:solidFill>
                          <a:latin typeface="Times New Roman" pitchFamily="18" charset="0"/>
                          <a:cs typeface="Times New Roman" pitchFamily="18" charset="0"/>
                        </a:rPr>
                        <a:t> 462,6</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576 005,2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1 595 677,6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1 297 730,4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Иные межбюджетные трансферты</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117 752,5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50 936,2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44 938,1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44 712,7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Прочие безвозмездные поступления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26</a:t>
                      </a:r>
                      <a:r>
                        <a:rPr lang="ru-RU" sz="1000" b="0" i="0" u="none" strike="noStrike" baseline="0" dirty="0">
                          <a:solidFill>
                            <a:srgbClr val="000000"/>
                          </a:solidFill>
                          <a:latin typeface="Times New Roman" pitchFamily="18" charset="0"/>
                          <a:cs typeface="Times New Roman" pitchFamily="18" charset="0"/>
                        </a:rPr>
                        <a:t> 045,0</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195 672,8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195 394,0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195 396,3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83636">
                <a:tc>
                  <a:txBody>
                    <a:bodyPr/>
                    <a:lstStyle/>
                    <a:p>
                      <a:pPr algn="l" rtl="0" fontAlgn="ctr"/>
                      <a:r>
                        <a:rPr lang="ru-RU" sz="1000" b="0" i="1" u="none" strike="noStrike" dirty="0">
                          <a:solidFill>
                            <a:srgbClr val="000000"/>
                          </a:solidFill>
                          <a:latin typeface="Times New Roman"/>
                        </a:rPr>
                        <a:t>Возврат остатков МБТ прошлых лет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a:t>
                      </a:r>
                      <a:r>
                        <a:rPr lang="ru-RU" sz="1000" b="0" i="1" u="none" strike="noStrike" baseline="0" dirty="0">
                          <a:solidFill>
                            <a:srgbClr val="000000"/>
                          </a:solidFill>
                          <a:latin typeface="Times New Roman"/>
                        </a:rPr>
                        <a:t> 952,8</a:t>
                      </a:r>
                      <a:endParaRPr lang="ru-RU" sz="1000" b="0" i="1"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-13 517,4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37" name="Выгнутая вверх стрелка 36"/>
          <p:cNvSpPr/>
          <p:nvPr/>
        </p:nvSpPr>
        <p:spPr>
          <a:xfrm>
            <a:off x="4860032" y="4797152"/>
            <a:ext cx="2808312" cy="432048"/>
          </a:xfrm>
          <a:prstGeom prst="curvedDownArrow">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solidFill>
                <a:schemeClr val="bg1"/>
              </a:solidFill>
            </a:endParaRPr>
          </a:p>
        </p:txBody>
      </p:sp>
      <p:pic>
        <p:nvPicPr>
          <p:cNvPr id="2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036496" cy="692696"/>
          </a:xfrm>
          <a:prstGeom prst="rect">
            <a:avLst/>
          </a:prstGeom>
          <a:noFill/>
          <a:ln w="9525">
            <a:noFill/>
            <a:miter lim="800000"/>
            <a:headEnd/>
            <a:tailEnd/>
          </a:ln>
        </p:spPr>
      </p:pic>
      <p:pic>
        <p:nvPicPr>
          <p:cNvPr id="29" name="Picture 2" descr="Y:\Влад\2019\эскизы\герб.png"/>
          <p:cNvPicPr>
            <a:picLocks noChangeAspect="1" noChangeArrowheads="1"/>
          </p:cNvPicPr>
          <p:nvPr/>
        </p:nvPicPr>
        <p:blipFill>
          <a:blip r:embed="rId3" cstate="print"/>
          <a:srcRect l="89185" b="81873"/>
          <a:stretch>
            <a:fillRect/>
          </a:stretch>
        </p:blipFill>
        <p:spPr bwMode="auto">
          <a:xfrm>
            <a:off x="8388424" y="0"/>
            <a:ext cx="755576" cy="801570"/>
          </a:xfrm>
          <a:prstGeom prst="rect">
            <a:avLst/>
          </a:prstGeom>
          <a:noFill/>
          <a:ln w="9525">
            <a:noFill/>
            <a:miter lim="800000"/>
            <a:headEnd/>
            <a:tailEnd/>
          </a:ln>
        </p:spPr>
      </p:pic>
      <p:pic>
        <p:nvPicPr>
          <p:cNvPr id="3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316416" cy="808703"/>
          </a:xfrm>
          <a:prstGeom prst="rect">
            <a:avLst/>
          </a:prstGeom>
          <a:noFill/>
          <a:ln w="9525">
            <a:noFill/>
            <a:miter lim="800000"/>
            <a:headEnd/>
            <a:tailEnd/>
          </a:ln>
        </p:spPr>
      </p:pic>
      <p:pic>
        <p:nvPicPr>
          <p:cNvPr id="31" name="Picture 5" descr="закладка урай copy"/>
          <p:cNvPicPr>
            <a:picLocks noChangeAspect="1" noChangeArrowheads="1"/>
          </p:cNvPicPr>
          <p:nvPr/>
        </p:nvPicPr>
        <p:blipFill>
          <a:blip r:embed="rId5" cstate="print"/>
          <a:srcRect/>
          <a:stretch>
            <a:fillRect/>
          </a:stretch>
        </p:blipFill>
        <p:spPr bwMode="auto">
          <a:xfrm>
            <a:off x="0" y="0"/>
            <a:ext cx="636753" cy="836712"/>
          </a:xfrm>
          <a:prstGeom prst="rect">
            <a:avLst/>
          </a:prstGeom>
          <a:noFill/>
          <a:ln w="9525">
            <a:noFill/>
            <a:miter lim="800000"/>
            <a:headEnd/>
            <a:tailEnd/>
          </a:ln>
        </p:spPr>
      </p:pic>
      <p:sp>
        <p:nvSpPr>
          <p:cNvPr id="32" name="TextBox 31"/>
          <p:cNvSpPr txBox="1"/>
          <p:nvPr/>
        </p:nvSpPr>
        <p:spPr>
          <a:xfrm>
            <a:off x="611560" y="116632"/>
            <a:ext cx="7876515" cy="830997"/>
          </a:xfrm>
          <a:prstGeom prst="rect">
            <a:avLst/>
          </a:prstGeom>
          <a:noFill/>
        </p:spPr>
        <p:txBody>
          <a:bodyPr wrap="none" rtlCol="0">
            <a:spAutoFit/>
          </a:bodyPr>
          <a:lstStyle/>
          <a:p>
            <a:r>
              <a:rPr lang="ru-RU" sz="1600" b="1" dirty="0">
                <a:solidFill>
                  <a:schemeClr val="bg1"/>
                </a:solidFill>
                <a:latin typeface="Oswald"/>
                <a:cs typeface="Times New Roman" panose="02020603050405020304" pitchFamily="18" charset="0"/>
              </a:rPr>
              <a:t>ДИНАМИКА И СТРУКТУРА ИСПОЛНЕНИЯ БЕЗВОЗМЕЗДНЫХ</a:t>
            </a:r>
          </a:p>
          <a:p>
            <a:r>
              <a:rPr lang="ru-RU" sz="1600" b="1" dirty="0">
                <a:solidFill>
                  <a:schemeClr val="bg1"/>
                </a:solidFill>
                <a:latin typeface="Oswald"/>
                <a:cs typeface="Times New Roman" panose="02020603050405020304" pitchFamily="18" charset="0"/>
              </a:rPr>
              <a:t> ПОСТУПЛЕНИЙ В БЮДЖЕТ ГОРОДА УРАЙ ЗА 2021-2023 ГОДЫ, тыс.рублей</a:t>
            </a:r>
          </a:p>
          <a:p>
            <a:endParaRPr lang="ru-RU" sz="1600" dirty="0">
              <a:solidFill>
                <a:schemeClr val="bg1"/>
              </a:solidFill>
            </a:endParaRPr>
          </a:p>
        </p:txBody>
      </p:sp>
      <p:graphicFrame>
        <p:nvGraphicFramePr>
          <p:cNvPr id="12" name="Диаграмма 11"/>
          <p:cNvGraphicFramePr/>
          <p:nvPr/>
        </p:nvGraphicFramePr>
        <p:xfrm>
          <a:off x="251520" y="764704"/>
          <a:ext cx="7920880" cy="14401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Диаграмма 15"/>
          <p:cNvGraphicFramePr/>
          <p:nvPr/>
        </p:nvGraphicFramePr>
        <p:xfrm>
          <a:off x="107504" y="2057400"/>
          <a:ext cx="8856984"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p:cNvSpPr txBox="1"/>
          <p:nvPr/>
        </p:nvSpPr>
        <p:spPr>
          <a:xfrm>
            <a:off x="5652120" y="4869160"/>
            <a:ext cx="1152128" cy="307777"/>
          </a:xfrm>
          <a:prstGeom prst="rect">
            <a:avLst/>
          </a:prstGeom>
          <a:noFill/>
        </p:spPr>
        <p:txBody>
          <a:bodyPr wrap="square" rtlCol="0">
            <a:spAutoFit/>
          </a:bodyPr>
          <a:lstStyle/>
          <a:p>
            <a:r>
              <a:rPr lang="ru-RU" sz="1400" b="1" dirty="0">
                <a:solidFill>
                  <a:srgbClr val="0000FF"/>
                </a:solidFill>
                <a:latin typeface="Times New Roman Cyr" pitchFamily="18" charset="0"/>
                <a:cs typeface="Times New Roman Cyr" pitchFamily="18" charset="0"/>
              </a:rPr>
              <a:t>+846 517,3</a:t>
            </a:r>
          </a:p>
        </p:txBody>
      </p:sp>
    </p:spTree>
    <p:extLst>
      <p:ext uri="{BB962C8B-B14F-4D97-AF65-F5344CB8AC3E}">
        <p14:creationId xmlns="" xmlns:p14="http://schemas.microsoft.com/office/powerpoint/2010/main" val="386396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620688"/>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99392"/>
            <a:ext cx="8244408" cy="792733"/>
          </a:xfrm>
          <a:prstGeom prst="rect">
            <a:avLst/>
          </a:prstGeom>
          <a:noFill/>
          <a:ln w="9525">
            <a:noFill/>
            <a:miter lim="800000"/>
            <a:headEnd/>
            <a:tailEnd/>
          </a:ln>
        </p:spPr>
      </p:pic>
      <p:sp>
        <p:nvSpPr>
          <p:cNvPr id="8" name="Прямоугольник 7"/>
          <p:cNvSpPr/>
          <p:nvPr/>
        </p:nvSpPr>
        <p:spPr>
          <a:xfrm>
            <a:off x="683568" y="0"/>
            <a:ext cx="7488832" cy="584775"/>
          </a:xfrm>
          <a:prstGeom prst="rect">
            <a:avLst/>
          </a:prstGeom>
        </p:spPr>
        <p:txBody>
          <a:bodyPr wrap="square">
            <a:spAutoFit/>
          </a:bodyPr>
          <a:lstStyle/>
          <a:p>
            <a:pPr lvl="0" algn="ctr"/>
            <a:r>
              <a:rPr lang="ru-RU" sz="1600" b="1" dirty="0">
                <a:solidFill>
                  <a:schemeClr val="bg1"/>
                </a:solidFill>
                <a:latin typeface="Times New Roman Cyr" pitchFamily="18" charset="0"/>
                <a:cs typeface="Times New Roman Cyr" pitchFamily="18" charset="0"/>
              </a:rPr>
              <a:t>ИСПОЛНЕНИЕ ДОХОДОВ БЮДЖЕТА ГОРОДА УРАЙ ЗА 2023 ГОД С ОБЪЯСНЕНИЕМ ПРИЧИН  ОТКЛОНЕНИЯ ОТ ПЛАНА, тыс.рублей</a:t>
            </a:r>
          </a:p>
        </p:txBody>
      </p:sp>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107503" y="662879"/>
          <a:ext cx="9036496" cy="6105249"/>
        </p:xfrm>
        <a:graphic>
          <a:graphicData uri="http://schemas.openxmlformats.org/drawingml/2006/table">
            <a:tbl>
              <a:tblPr/>
              <a:tblGrid>
                <a:gridCol w="1244822">
                  <a:extLst>
                    <a:ext uri="{9D8B030D-6E8A-4147-A177-3AD203B41FA5}">
                      <a16:colId xmlns="" xmlns:a16="http://schemas.microsoft.com/office/drawing/2014/main" val="20000"/>
                    </a:ext>
                  </a:extLst>
                </a:gridCol>
                <a:gridCol w="890021">
                  <a:extLst>
                    <a:ext uri="{9D8B030D-6E8A-4147-A177-3AD203B41FA5}">
                      <a16:colId xmlns="" xmlns:a16="http://schemas.microsoft.com/office/drawing/2014/main" val="20001"/>
                    </a:ext>
                  </a:extLst>
                </a:gridCol>
                <a:gridCol w="817854">
                  <a:extLst>
                    <a:ext uri="{9D8B030D-6E8A-4147-A177-3AD203B41FA5}">
                      <a16:colId xmlns="" xmlns:a16="http://schemas.microsoft.com/office/drawing/2014/main" val="20002"/>
                    </a:ext>
                  </a:extLst>
                </a:gridCol>
                <a:gridCol w="640453">
                  <a:extLst>
                    <a:ext uri="{9D8B030D-6E8A-4147-A177-3AD203B41FA5}">
                      <a16:colId xmlns="" xmlns:a16="http://schemas.microsoft.com/office/drawing/2014/main" val="20003"/>
                    </a:ext>
                  </a:extLst>
                </a:gridCol>
                <a:gridCol w="569291">
                  <a:extLst>
                    <a:ext uri="{9D8B030D-6E8A-4147-A177-3AD203B41FA5}">
                      <a16:colId xmlns="" xmlns:a16="http://schemas.microsoft.com/office/drawing/2014/main" val="20004"/>
                    </a:ext>
                  </a:extLst>
                </a:gridCol>
                <a:gridCol w="569291">
                  <a:extLst>
                    <a:ext uri="{9D8B030D-6E8A-4147-A177-3AD203B41FA5}">
                      <a16:colId xmlns="" xmlns:a16="http://schemas.microsoft.com/office/drawing/2014/main" val="20005"/>
                    </a:ext>
                  </a:extLst>
                </a:gridCol>
                <a:gridCol w="569291">
                  <a:extLst>
                    <a:ext uri="{9D8B030D-6E8A-4147-A177-3AD203B41FA5}">
                      <a16:colId xmlns="" xmlns:a16="http://schemas.microsoft.com/office/drawing/2014/main" val="20006"/>
                    </a:ext>
                  </a:extLst>
                </a:gridCol>
                <a:gridCol w="3735473">
                  <a:extLst>
                    <a:ext uri="{9D8B030D-6E8A-4147-A177-3AD203B41FA5}">
                      <a16:colId xmlns="" xmlns:a16="http://schemas.microsoft.com/office/drawing/2014/main"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80805">
                <a:tc>
                  <a:txBody>
                    <a:bodyPr/>
                    <a:lstStyle/>
                    <a:p>
                      <a:pPr algn="l" fontAlgn="ctr"/>
                      <a:r>
                        <a:rPr lang="ru-RU" sz="800" b="1" i="0" u="none" strike="noStrike" dirty="0">
                          <a:latin typeface="Times New Roman Cyr" pitchFamily="18" charset="0"/>
                          <a:cs typeface="Times New Roman Cyr" pitchFamily="18" charset="0"/>
                        </a:rPr>
                        <a:t>ИТОГО НАЛОГОВЫХ И НЕНАЛОГОВЫХ ДОХОДОВ,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000 1 00 00000 00 0000 000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1 091 474,1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1 193 878,1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1 254 188,8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63121">
                <a:tc>
                  <a:txBody>
                    <a:bodyPr/>
                    <a:lstStyle/>
                    <a:p>
                      <a:pPr algn="l" fontAlgn="ctr"/>
                      <a:r>
                        <a:rPr lang="ru-RU" sz="800" b="1" i="0" u="none" strike="noStrike">
                          <a:latin typeface="Times New Roman Cyr" pitchFamily="18" charset="0"/>
                          <a:cs typeface="Times New Roman Cyr" pitchFamily="18" charset="0"/>
                        </a:rPr>
                        <a:t>1. Налог на доходы физических  лиц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000 1 01 02000 01 0000 110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816 003,5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 Перевыполнение плановых назначений связано: 1. с индексацией в отчетном году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работников в учреждениях и организациях </a:t>
                      </a:r>
                      <a:r>
                        <a:rPr lang="ru-RU" sz="800" b="0" i="0" u="none" strike="noStrike" dirty="0" smtClean="0">
                          <a:latin typeface="Times New Roman Cyr" pitchFamily="18" charset="0"/>
                          <a:cs typeface="Times New Roman Cyr" pitchFamily="18" charset="0"/>
                        </a:rPr>
                        <a:t>г. </a:t>
                      </a:r>
                      <a:r>
                        <a:rPr lang="ru-RU" sz="800" b="0" i="0" u="none" strike="noStrike" dirty="0">
                          <a:latin typeface="Times New Roman Cyr" pitchFamily="18" charset="0"/>
                          <a:cs typeface="Times New Roman Cyr" pitchFamily="18" charset="0"/>
                        </a:rPr>
                        <a:t>Урай;  </a:t>
                      </a:r>
                      <a:r>
                        <a:rPr lang="ru-RU" sz="800" b="0" i="0" u="none" strike="noStrike" dirty="0" smtClean="0">
                          <a:latin typeface="Times New Roman Cyr" pitchFamily="18" charset="0"/>
                          <a:cs typeface="Times New Roman Cyr" pitchFamily="18" charset="0"/>
                        </a:rPr>
                        <a:t>2.с  </a:t>
                      </a:r>
                      <a:r>
                        <a:rPr lang="ru-RU" sz="800" b="0" i="0" u="none" strike="noStrike" dirty="0">
                          <a:latin typeface="Times New Roman Cyr" pitchFamily="18" charset="0"/>
                          <a:cs typeface="Times New Roman Cyr" pitchFamily="18" charset="0"/>
                        </a:rPr>
                        <a:t>изменением последовательности распределения сумм денежных средств с единого налогового счета налогоплательщика. </a:t>
                      </a:r>
                      <a:r>
                        <a:rPr lang="ru-RU" sz="800" b="0" i="0" u="none" strike="noStrike" dirty="0" smtClean="0">
                          <a:latin typeface="Times New Roman Cyr" pitchFamily="18" charset="0"/>
                          <a:cs typeface="Times New Roman Cyr" pitchFamily="18" charset="0"/>
                        </a:rPr>
                        <a:t>НДФЛ (в </a:t>
                      </a:r>
                      <a:r>
                        <a:rPr lang="ru-RU" sz="800" b="0" i="0" u="none" strike="noStrike" dirty="0">
                          <a:latin typeface="Times New Roman Cyr" pitchFamily="18" charset="0"/>
                          <a:cs typeface="Times New Roman Cyr" pitchFamily="18" charset="0"/>
                        </a:rPr>
                        <a:t>том числе и недоимка по налогу) перечисляется в бюджеты в первоочередном порядке; 3. за счет выплаты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в декабре 2023 года двумя крупными налогоплательщиками (</a:t>
                      </a:r>
                      <a:r>
                        <a:rPr lang="ru-RU" sz="800" b="0" i="0" u="none" strike="noStrike" dirty="0" err="1">
                          <a:latin typeface="Times New Roman Cyr" pitchFamily="18" charset="0"/>
                          <a:cs typeface="Times New Roman Cyr" pitchFamily="18" charset="0"/>
                        </a:rPr>
                        <a:t>Урайское</a:t>
                      </a:r>
                      <a:r>
                        <a:rPr lang="ru-RU" sz="800" b="0" i="0" u="none" strike="noStrike" dirty="0">
                          <a:latin typeface="Times New Roman Cyr" pitchFamily="18" charset="0"/>
                          <a:cs typeface="Times New Roman Cyr" pitchFamily="18" charset="0"/>
                        </a:rPr>
                        <a:t> УМН, БУ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a:t>
                      </a:r>
                      <a:r>
                        <a:rPr lang="ru-RU" sz="800" b="0" i="0" u="none" strike="noStrike" dirty="0" err="1">
                          <a:latin typeface="Times New Roman Cyr" pitchFamily="18" charset="0"/>
                          <a:cs typeface="Times New Roman Cyr" pitchFamily="18" charset="0"/>
                        </a:rPr>
                        <a:t>Урайская</a:t>
                      </a:r>
                      <a:r>
                        <a:rPr lang="ru-RU" sz="800" b="0" i="0" u="none" strike="noStrike" dirty="0">
                          <a:latin typeface="Times New Roman Cyr" pitchFamily="18" charset="0"/>
                          <a:cs typeface="Times New Roman Cyr" pitchFamily="18" charset="0"/>
                        </a:rPr>
                        <a:t> городская клиническая больница") ранее установленного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срока выплаты (январь 2024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814401">
                <a:tc>
                  <a:txBody>
                    <a:bodyPr/>
                    <a:lstStyle/>
                    <a:p>
                      <a:pPr algn="l" fontAlgn="ctr"/>
                      <a:r>
                        <a:rPr lang="ru-RU" sz="800" b="1" i="0" u="none" strike="noStrike" dirty="0">
                          <a:latin typeface="Times New Roman Cyr" pitchFamily="18" charset="0"/>
                          <a:cs typeface="Times New Roman Cyr" pitchFamily="18" charset="0"/>
                        </a:rPr>
                        <a:t>2. Акцизы по подакцизным товарам (продукции), производимым на территории Российской Федерации (акцизы на нефтепродукты)</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000 1 03 02000 01 0000 110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17 286,0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3817">
                <a:tc>
                  <a:txBody>
                    <a:bodyPr/>
                    <a:lstStyle/>
                    <a:p>
                      <a:pPr algn="l" fontAlgn="ctr"/>
                      <a:r>
                        <a:rPr lang="ru-RU" sz="800" b="1" i="0" u="none" strike="noStrike">
                          <a:latin typeface="Times New Roman Cyr" pitchFamily="18" charset="0"/>
                          <a:cs typeface="Times New Roman Cyr" pitchFamily="18" charset="0"/>
                        </a:rPr>
                        <a:t>3. Налоги на совокупный доход всего,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000 1 05 00000 00 0000 000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164 575,7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726303">
                <a:tc>
                  <a:txBody>
                    <a:bodyPr/>
                    <a:lstStyle/>
                    <a:p>
                      <a:pPr algn="l" fontAlgn="ctr"/>
                      <a:r>
                        <a:rPr lang="ru-RU" sz="800" b="0" i="0" u="none" strike="noStrike">
                          <a:latin typeface="Times New Roman Cyr" pitchFamily="18" charset="0"/>
                          <a:cs typeface="Times New Roman Cyr" pitchFamily="18" charset="0"/>
                        </a:rPr>
                        <a:t>3.1. Упрощенная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000 1 05 01000 01 0000 110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161 743,2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 данным главного администратора налоговых доходов – Межрайонной ИФНС России №2 по Ханты-Мансийскому автономному округу – </a:t>
                      </a:r>
                      <a:r>
                        <a:rPr lang="ru-RU" sz="800" b="0" i="0" u="none" strike="noStrike" dirty="0" err="1">
                          <a:latin typeface="Times New Roman Cyr" pitchFamily="18" charset="0"/>
                          <a:cs typeface="Times New Roman Cyr" pitchFamily="18" charset="0"/>
                        </a:rPr>
                        <a:t>Югре</a:t>
                      </a:r>
                      <a:r>
                        <a:rPr lang="ru-RU" sz="800" b="0" i="0" u="none" strike="noStrike" dirty="0">
                          <a:latin typeface="Times New Roman Cyr" pitchFamily="18" charset="0"/>
                          <a:cs typeface="Times New Roman Cyr" pitchFamily="18" charset="0"/>
                        </a:rPr>
                        <a:t>, увеличение плановых назначений  связано: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1. с ростом поступлений от налогоплательщиков в связи с увеличением объемов налогооблагаемой базы (выручки</a:t>
                      </a:r>
                      <a:r>
                        <a:rPr lang="ru-RU" sz="800" b="0" i="0" u="none" strike="noStrike" dirty="0" smtClean="0">
                          <a:latin typeface="Times New Roman Cyr" pitchFamily="18" charset="0"/>
                          <a:cs typeface="Times New Roman Cyr" pitchFamily="18" charset="0"/>
                        </a:rPr>
                        <a:t>); 2</a:t>
                      </a:r>
                      <a:r>
                        <a:rPr lang="ru-RU" sz="800" b="0" i="0" u="none" strike="noStrike" dirty="0">
                          <a:latin typeface="Times New Roman Cyr" pitchFamily="18" charset="0"/>
                          <a:cs typeface="Times New Roman Cyr" pitchFamily="18" charset="0"/>
                        </a:rPr>
                        <a:t>. с поступлением задолженности прошлых лет от налогоплательщиков.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53903">
                <a:tc>
                  <a:txBody>
                    <a:bodyPr/>
                    <a:lstStyle/>
                    <a:p>
                      <a:pPr algn="l" fontAlgn="ctr"/>
                      <a:r>
                        <a:rPr lang="ru-RU" sz="800" b="0" i="0" u="none" strike="noStrike">
                          <a:latin typeface="Times New Roman Cyr" pitchFamily="18" charset="0"/>
                          <a:cs typeface="Times New Roman Cyr" pitchFamily="18" charset="0"/>
                        </a:rPr>
                        <a:t>3.2. Единый налог на вмененный доход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000 1 05 02000 02 0000 110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Единый налог на вмененный доход  отменен с 01.01.2021 года. В 2023 году произведены возвраты излишне уплаченных сумм данного налога на расчетный счет налогоплательщиков.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74069">
                <a:tc>
                  <a:txBody>
                    <a:bodyPr/>
                    <a:lstStyle/>
                    <a:p>
                      <a:pPr algn="l" fontAlgn="ctr"/>
                      <a:r>
                        <a:rPr lang="ru-RU" sz="800" b="0" i="0" u="none" strike="noStrike">
                          <a:latin typeface="Times New Roman Cyr" pitchFamily="18" charset="0"/>
                          <a:cs typeface="Times New Roman Cyr" pitchFamily="18" charset="0"/>
                        </a:rPr>
                        <a:t>3.3. Сельскохозяйственный налог</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000 1 05 03000 01 0000 110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30,2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В 2023 году поступил налог и авансовые платежи от двух основных плательщиков ЕСХН по фактическим показателям, указанным в декларации. Увеличение поступлений связано с  увеличением налоговой базы 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663293">
                <a:tc>
                  <a:txBody>
                    <a:bodyPr/>
                    <a:lstStyle/>
                    <a:p>
                      <a:pPr algn="l" fontAlgn="ctr"/>
                      <a:r>
                        <a:rPr lang="ru-RU" sz="800" b="0" i="0" u="none" strike="noStrike">
                          <a:latin typeface="Times New Roman Cyr" pitchFamily="18" charset="0"/>
                          <a:cs typeface="Times New Roman Cyr" pitchFamily="18" charset="0"/>
                        </a:rPr>
                        <a:t>3.4. Патентная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000 1 05 04000 02 0000 110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1 961,9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41,8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Основные причины, повлиявшие на неисполнение  уточненных плановых назначений: 1. с 2023 года налогоплательщикам предоставлена возможность уменьшения суммы патента на сумму начисленных страховых взносов (п.1.2 ст.346.51 НК РФ), ранее налогоплательщики могли уменьшать сумму патента только на сумму уплаченных страховых взносов, что значительно сократило сумму патента к уплате; 2. срок уплаты налога за 2023 год по патентам, выданным на срок один год, перенесен на январь 2024 года. Перенос срока на 9 января 2024 года связан с тем, что 30 и 31 декабря 2023 года - выходные дни.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539552" cy="708987"/>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460432" y="-99392"/>
            <a:ext cx="683568" cy="895951"/>
          </a:xfrm>
          <a:prstGeom prst="rect">
            <a:avLst/>
          </a:prstGeom>
          <a:noFill/>
          <a:ln w="9525">
            <a:noFill/>
            <a:miter lim="800000"/>
            <a:headEnd/>
            <a:tailEnd/>
          </a:ln>
        </p:spPr>
      </p:pic>
    </p:spTree>
    <p:extLst>
      <p:ext uri="{BB962C8B-B14F-4D97-AF65-F5344CB8AC3E}">
        <p14:creationId xmlns="" xmlns:p14="http://schemas.microsoft.com/office/powerpoint/2010/main" val="375433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107505" y="692696"/>
          <a:ext cx="9036495" cy="5783106"/>
        </p:xfrm>
        <a:graphic>
          <a:graphicData uri="http://schemas.openxmlformats.org/drawingml/2006/table">
            <a:tbl>
              <a:tblPr/>
              <a:tblGrid>
                <a:gridCol w="1244822">
                  <a:extLst>
                    <a:ext uri="{9D8B030D-6E8A-4147-A177-3AD203B41FA5}">
                      <a16:colId xmlns="" xmlns:a16="http://schemas.microsoft.com/office/drawing/2014/main" val="20000"/>
                    </a:ext>
                  </a:extLst>
                </a:gridCol>
                <a:gridCol w="890021">
                  <a:extLst>
                    <a:ext uri="{9D8B030D-6E8A-4147-A177-3AD203B41FA5}">
                      <a16:colId xmlns="" xmlns:a16="http://schemas.microsoft.com/office/drawing/2014/main" val="20001"/>
                    </a:ext>
                  </a:extLst>
                </a:gridCol>
                <a:gridCol w="817854">
                  <a:extLst>
                    <a:ext uri="{9D8B030D-6E8A-4147-A177-3AD203B41FA5}">
                      <a16:colId xmlns="" xmlns:a16="http://schemas.microsoft.com/office/drawing/2014/main" val="20002"/>
                    </a:ext>
                  </a:extLst>
                </a:gridCol>
                <a:gridCol w="640453">
                  <a:extLst>
                    <a:ext uri="{9D8B030D-6E8A-4147-A177-3AD203B41FA5}">
                      <a16:colId xmlns="" xmlns:a16="http://schemas.microsoft.com/office/drawing/2014/main" val="20003"/>
                    </a:ext>
                  </a:extLst>
                </a:gridCol>
                <a:gridCol w="569291">
                  <a:extLst>
                    <a:ext uri="{9D8B030D-6E8A-4147-A177-3AD203B41FA5}">
                      <a16:colId xmlns="" xmlns:a16="http://schemas.microsoft.com/office/drawing/2014/main" val="20004"/>
                    </a:ext>
                  </a:extLst>
                </a:gridCol>
                <a:gridCol w="569291">
                  <a:extLst>
                    <a:ext uri="{9D8B030D-6E8A-4147-A177-3AD203B41FA5}">
                      <a16:colId xmlns="" xmlns:a16="http://schemas.microsoft.com/office/drawing/2014/main" val="20005"/>
                    </a:ext>
                  </a:extLst>
                </a:gridCol>
                <a:gridCol w="569291">
                  <a:extLst>
                    <a:ext uri="{9D8B030D-6E8A-4147-A177-3AD203B41FA5}">
                      <a16:colId xmlns="" xmlns:a16="http://schemas.microsoft.com/office/drawing/2014/main" val="20006"/>
                    </a:ext>
                  </a:extLst>
                </a:gridCol>
                <a:gridCol w="3735472">
                  <a:extLst>
                    <a:ext uri="{9D8B030D-6E8A-4147-A177-3AD203B41FA5}">
                      <a16:colId xmlns="" xmlns:a16="http://schemas.microsoft.com/office/drawing/2014/main"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28892">
                <a:tc>
                  <a:txBody>
                    <a:bodyPr/>
                    <a:lstStyle/>
                    <a:p>
                      <a:pPr algn="l" fontAlgn="ctr"/>
                      <a:r>
                        <a:rPr lang="ru-RU" sz="800" b="1" i="0" u="none" strike="noStrike" dirty="0">
                          <a:latin typeface="Times New Roman Cyr" pitchFamily="18" charset="0"/>
                          <a:cs typeface="Times New Roman Cyr" pitchFamily="18" charset="0"/>
                        </a:rPr>
                        <a:t>4. Налоги на имущество, в том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000 1 06 00000 00 0000 000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52 239,5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800" b="1" i="0" u="none" strike="noStrike" dirty="0">
                        <a:solidFill>
                          <a:srgbClr val="FF0000"/>
                        </a:solidFill>
                        <a:latin typeface="Times New Roman Cyr" pitchFamily="18" charset="0"/>
                        <a:cs typeface="Times New Roman Cyr" pitchFamily="18" charset="0"/>
                      </a:endParaRP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63121">
                <a:tc>
                  <a:txBody>
                    <a:bodyPr/>
                    <a:lstStyle/>
                    <a:p>
                      <a:pPr algn="l" fontAlgn="ctr"/>
                      <a:r>
                        <a:rPr lang="ru-RU" sz="800" b="0" i="0" u="none" strike="noStrike" dirty="0">
                          <a:latin typeface="Times New Roman Cyr" pitchFamily="18" charset="0"/>
                          <a:cs typeface="Times New Roman Cyr" pitchFamily="18" charset="0"/>
                        </a:rPr>
                        <a:t>4.1.  Налог на имущество </a:t>
                      </a:r>
                    </a:p>
                    <a:p>
                      <a:pPr algn="l" fontAlgn="ctr"/>
                      <a:r>
                        <a:rPr lang="ru-RU" sz="800" b="0" i="0" u="none" strike="noStrike" dirty="0" err="1">
                          <a:latin typeface="Times New Roman Cyr" pitchFamily="18" charset="0"/>
                          <a:cs typeface="Times New Roman Cyr" pitchFamily="18" charset="0"/>
                        </a:rPr>
                        <a:t>c</a:t>
                      </a:r>
                      <a:r>
                        <a:rPr lang="ru-RU" sz="800" b="0" i="0" u="none" strike="noStrike" dirty="0">
                          <a:latin typeface="Times New Roman Cyr" pitchFamily="18" charset="0"/>
                          <a:cs typeface="Times New Roman Cyr" pitchFamily="18" charset="0"/>
                        </a:rPr>
                        <a:t> физических лиц</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000 1 06 01000 00 0000 110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23 899,2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800" b="0" i="0" u="none" strike="noStrike" dirty="0" err="1">
                          <a:latin typeface="Times New Roman Cyr" pitchFamily="18" charset="0"/>
                          <a:cs typeface="Times New Roman Cyr" pitchFamily="18" charset="0"/>
                        </a:rPr>
                        <a:t>ХМАО-Югре</a:t>
                      </a:r>
                      <a:r>
                        <a:rPr lang="ru-RU" sz="800" b="0" i="0" u="none" strike="noStrike" dirty="0">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99963">
                <a:tc>
                  <a:txBody>
                    <a:bodyPr/>
                    <a:lstStyle/>
                    <a:p>
                      <a:pPr algn="l" fontAlgn="ctr"/>
                      <a:r>
                        <a:rPr lang="ru-RU" sz="800" b="0" i="0" u="none" strike="noStrike" dirty="0">
                          <a:latin typeface="Times New Roman Cyr" pitchFamily="18" charset="0"/>
                          <a:cs typeface="Times New Roman Cyr" pitchFamily="18" charset="0"/>
                        </a:rPr>
                        <a:t>4.2. Транспортный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000 106 04000 02 0000 110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12 337,7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3817">
                <a:tc>
                  <a:txBody>
                    <a:bodyPr/>
                    <a:lstStyle/>
                    <a:p>
                      <a:pPr algn="l" fontAlgn="ctr"/>
                      <a:r>
                        <a:rPr lang="ru-RU" sz="800" b="0" i="0" u="none" strike="noStrike" dirty="0">
                          <a:latin typeface="Times New Roman Cyr" pitchFamily="18" charset="0"/>
                          <a:cs typeface="Times New Roman Cyr" pitchFamily="18" charset="0"/>
                        </a:rPr>
                        <a:t>4.3. Земельный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000 1 06 06000 00 0000 110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16 002,6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66891">
                <a:tc>
                  <a:txBody>
                    <a:bodyPr/>
                    <a:lstStyle/>
                    <a:p>
                      <a:pPr algn="l" fontAlgn="ctr"/>
                      <a:r>
                        <a:rPr lang="ru-RU" sz="800" b="1" i="0" u="none" strike="noStrike" dirty="0">
                          <a:latin typeface="Times New Roman Cyr" pitchFamily="18" charset="0"/>
                          <a:cs typeface="Times New Roman Cyr" pitchFamily="18" charset="0"/>
                        </a:rPr>
                        <a:t>5. Государственная пошлина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000 1 08 00000 00 0000 000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53903">
                <a:tc>
                  <a:txBody>
                    <a:bodyPr/>
                    <a:lstStyle/>
                    <a:p>
                      <a:pPr algn="l" fontAlgn="ctr"/>
                      <a:r>
                        <a:rPr lang="ru-RU" sz="800" b="1" i="0" u="none" strike="noStrike" dirty="0">
                          <a:latin typeface="Times New Roman Cyr" pitchFamily="18" charset="0"/>
                          <a:cs typeface="Times New Roman Cyr" pitchFamily="18" charset="0"/>
                        </a:rPr>
                        <a:t>ИТОГО НАЛОГОВЫХ ДОХОДОВ</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113,1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74069">
                <a:tc>
                  <a:txBody>
                    <a:bodyPr/>
                    <a:lstStyle/>
                    <a:p>
                      <a:pPr algn="l" fontAlgn="ctr"/>
                      <a:r>
                        <a:rPr lang="ru-RU" sz="800" b="1" i="0" u="none" strike="noStrike" dirty="0">
                          <a:latin typeface="Times New Roman Cyr" pitchFamily="18" charset="0"/>
                          <a:cs typeface="Times New Roman Cyr" pitchFamily="18" charset="0"/>
                        </a:rPr>
                        <a:t> 1.  Доходы от использования муниципального имущества, в т.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000 1 11 00000 00 0000 000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551192">
                <a:tc>
                  <a:txBody>
                    <a:bodyPr/>
                    <a:lstStyle/>
                    <a:p>
                      <a:pPr algn="l" fontAlgn="ctr"/>
                      <a:r>
                        <a:rPr lang="ru-RU" sz="800" b="0" i="0" u="none" strike="noStrike" dirty="0">
                          <a:latin typeface="Times New Roman Cyr" pitchFamily="18" charset="0"/>
                          <a:cs typeface="Times New Roman Cyr" pitchFamily="18" charset="0"/>
                        </a:rPr>
                        <a:t>1.1.  Доходы в виде прибыли (дивиденды по акциям), принадлежащие муниципальному образованию г. Урай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000 1 11 01000 00 0000 120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в 8 раз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Доходы зависят от финансовых результатов хозяйственных обществ с долей участия в уставном капитале муниципального образования город Урай. В соответствии с принятыми решениями акционеров и участников хозяйственных обществ, с долей участия города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370271">
                <a:tc>
                  <a:txBody>
                    <a:bodyPr/>
                    <a:lstStyle/>
                    <a:p>
                      <a:pPr algn="l" fontAlgn="ctr"/>
                      <a:r>
                        <a:rPr lang="ru-RU" sz="800" b="0" i="0" u="none" strike="noStrike" dirty="0">
                          <a:latin typeface="Times New Roman Cyr" pitchFamily="18" charset="0"/>
                          <a:cs typeface="Times New Roman Cyr" pitchFamily="18" charset="0"/>
                        </a:rPr>
                        <a:t>1.2. Аренда земельных участков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000 1 11 05000 00 0000 120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91 029,0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128,6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дополнительно заключенными договорами аренды, проведением аукционов под индивидуальное жилищное строительство домов и поступлением задолженности прошлых лет.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663293">
                <a:tc>
                  <a:txBody>
                    <a:bodyPr/>
                    <a:lstStyle/>
                    <a:p>
                      <a:pPr algn="l" fontAlgn="ctr"/>
                      <a:r>
                        <a:rPr lang="ru-RU" sz="800" b="0" i="0" u="none" strike="noStrike" dirty="0">
                          <a:latin typeface="Times New Roman Cyr" pitchFamily="18" charset="0"/>
                          <a:cs typeface="Times New Roman Cyr" pitchFamily="18" charset="0"/>
                        </a:rPr>
                        <a:t>1.3. Аренда муниципального имущества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000 1 11 09000 00 0000 120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38 470,3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дополнительными заключенными договорами аренды  муниципального имущества.      </a:t>
                      </a:r>
                      <a:br>
                        <a:rPr lang="ru-RU" sz="800" b="0" i="0" u="none" strike="noStrike" dirty="0">
                          <a:solidFill>
                            <a:srgbClr val="000000"/>
                          </a:solidFill>
                          <a:latin typeface="Times New Roman Cyr" pitchFamily="18" charset="0"/>
                          <a:cs typeface="Times New Roman Cyr" pitchFamily="18" charset="0"/>
                        </a:rPr>
                      </a:b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6650240" y="260648"/>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0" y="476672"/>
          <a:ext cx="9144000" cy="6235763"/>
        </p:xfrm>
        <a:graphic>
          <a:graphicData uri="http://schemas.openxmlformats.org/drawingml/2006/table">
            <a:tbl>
              <a:tblPr/>
              <a:tblGrid>
                <a:gridCol w="1259631">
                  <a:extLst>
                    <a:ext uri="{9D8B030D-6E8A-4147-A177-3AD203B41FA5}">
                      <a16:colId xmlns="" xmlns:a16="http://schemas.microsoft.com/office/drawing/2014/main" val="20000"/>
                    </a:ext>
                  </a:extLst>
                </a:gridCol>
                <a:gridCol w="900609">
                  <a:extLst>
                    <a:ext uri="{9D8B030D-6E8A-4147-A177-3AD203B41FA5}">
                      <a16:colId xmlns="" xmlns:a16="http://schemas.microsoft.com/office/drawing/2014/main" val="20001"/>
                    </a:ext>
                  </a:extLst>
                </a:gridCol>
                <a:gridCol w="827584">
                  <a:extLst>
                    <a:ext uri="{9D8B030D-6E8A-4147-A177-3AD203B41FA5}">
                      <a16:colId xmlns="" xmlns:a16="http://schemas.microsoft.com/office/drawing/2014/main" val="20002"/>
                    </a:ext>
                  </a:extLst>
                </a:gridCol>
                <a:gridCol w="648072">
                  <a:extLst>
                    <a:ext uri="{9D8B030D-6E8A-4147-A177-3AD203B41FA5}">
                      <a16:colId xmlns="" xmlns:a16="http://schemas.microsoft.com/office/drawing/2014/main" val="20003"/>
                    </a:ext>
                  </a:extLst>
                </a:gridCol>
                <a:gridCol w="576064">
                  <a:extLst>
                    <a:ext uri="{9D8B030D-6E8A-4147-A177-3AD203B41FA5}">
                      <a16:colId xmlns="" xmlns:a16="http://schemas.microsoft.com/office/drawing/2014/main" val="20004"/>
                    </a:ext>
                  </a:extLst>
                </a:gridCol>
                <a:gridCol w="576064">
                  <a:extLst>
                    <a:ext uri="{9D8B030D-6E8A-4147-A177-3AD203B41FA5}">
                      <a16:colId xmlns="" xmlns:a16="http://schemas.microsoft.com/office/drawing/2014/main" val="20005"/>
                    </a:ext>
                  </a:extLst>
                </a:gridCol>
                <a:gridCol w="576064">
                  <a:extLst>
                    <a:ext uri="{9D8B030D-6E8A-4147-A177-3AD203B41FA5}">
                      <a16:colId xmlns="" xmlns:a16="http://schemas.microsoft.com/office/drawing/2014/main" val="20006"/>
                    </a:ext>
                  </a:extLst>
                </a:gridCol>
                <a:gridCol w="3779912">
                  <a:extLst>
                    <a:ext uri="{9D8B030D-6E8A-4147-A177-3AD203B41FA5}">
                      <a16:colId xmlns="" xmlns:a16="http://schemas.microsoft.com/office/drawing/2014/main" val="20008"/>
                    </a:ext>
                  </a:extLst>
                </a:gridCol>
              </a:tblGrid>
              <a:tr h="783662">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0502">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480533">
                <a:tc>
                  <a:txBody>
                    <a:bodyPr/>
                    <a:lstStyle/>
                    <a:p>
                      <a:pPr algn="l" fontAlgn="ctr"/>
                      <a:r>
                        <a:rPr lang="ru-RU" sz="800" b="1" i="0" u="none" strike="noStrike" dirty="0">
                          <a:latin typeface="Times New Roman Cyr" pitchFamily="18" charset="0"/>
                          <a:cs typeface="Times New Roman Cyr" pitchFamily="18" charset="0"/>
                        </a:rPr>
                        <a:t>2. Плата за негативное воздействие на окружающую среду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000 1 12 00000 00 0000 000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По данным главного администратора дохода - Северо-Уральского Межрегионального Управления Федеральной службы по надзору в сфере природопользования, снижение поступлений связано с закрытием полигона твердых бытовых отходов в городе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85833">
                <a:tc>
                  <a:txBody>
                    <a:bodyPr/>
                    <a:lstStyle/>
                    <a:p>
                      <a:pPr algn="l" fontAlgn="ctr"/>
                      <a:r>
                        <a:rPr lang="ru-RU" sz="800" b="1" i="0" u="none" strike="noStrike" dirty="0">
                          <a:latin typeface="Times New Roman Cyr" pitchFamily="18" charset="0"/>
                          <a:cs typeface="Times New Roman Cyr" pitchFamily="18" charset="0"/>
                        </a:rPr>
                        <a:t>3. Доходы от оказания платных услуг (работ) и компенсации затрат государства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000 1 13 00000 00 0000 000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04613">
                <a:tc>
                  <a:txBody>
                    <a:bodyPr/>
                    <a:lstStyle/>
                    <a:p>
                      <a:pPr algn="l" fontAlgn="ctr"/>
                      <a:r>
                        <a:rPr lang="ru-RU" sz="800" b="0" i="0" u="none" strike="noStrike" dirty="0">
                          <a:latin typeface="Times New Roman Cyr" pitchFamily="18" charset="0"/>
                          <a:cs typeface="Times New Roman Cyr" pitchFamily="18" charset="0"/>
                        </a:rPr>
                        <a:t>3.1.Доходы от оказания платных услуг (работ)</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000 1 13 01000 00 0000 130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Неисполнение плановых назначений связано с вводом в эксплуатацию портала государственной информационной системы обеспечения градостроительной деятельности ХМАО – </a:t>
                      </a:r>
                      <a:r>
                        <a:rPr lang="ru-RU" sz="700" b="0" i="0" u="none" strike="noStrike" dirty="0" err="1">
                          <a:latin typeface="Times New Roman Cyr" pitchFamily="18" charset="0"/>
                          <a:cs typeface="Times New Roman Cyr" pitchFamily="18" charset="0"/>
                        </a:rPr>
                        <a:t>Югры</a:t>
                      </a:r>
                      <a:r>
                        <a:rPr lang="ru-RU" sz="700" b="0" i="0" u="none" strike="noStrike" dirty="0">
                          <a:latin typeface="Times New Roman Cyr" pitchFamily="18" charset="0"/>
                          <a:cs typeface="Times New Roman Cyr" pitchFamily="18" charset="0"/>
                        </a:rPr>
                        <a:t>. Часть информации, которая ранее предоставлялась за плату, размещается на портале ГИС ОГД в свободном доступе. А так же договор на оказание услуг по ведению бухгалтерского учета и формирования отчетности юридическим лицам, планируемый к заключению с января 2023 года, фактически заключен с июня 2023 года, что повлияло на снижение плановых назначений.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459064">
                <a:tc>
                  <a:txBody>
                    <a:bodyPr/>
                    <a:lstStyle/>
                    <a:p>
                      <a:pPr algn="l" fontAlgn="ctr"/>
                      <a:r>
                        <a:rPr lang="ru-RU" sz="800" b="0" i="0" u="none" strike="noStrike" dirty="0">
                          <a:latin typeface="Times New Roman Cyr" pitchFamily="18" charset="0"/>
                          <a:cs typeface="Times New Roman Cyr" pitchFamily="18" charset="0"/>
                        </a:rPr>
                        <a:t>3.2. Доходы, поступающие в порядке возмещения расходов, понесенных в связи с эксплуатацией имущества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000 1 13 02064 04 0000 130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Данный вид доходов относится к </a:t>
                      </a:r>
                      <a:r>
                        <a:rPr lang="ru-RU" sz="700" b="0" i="0" u="none" strike="noStrike" dirty="0" err="1">
                          <a:latin typeface="Times New Roman Cyr" pitchFamily="18" charset="0"/>
                          <a:cs typeface="Times New Roman Cyr" pitchFamily="18" charset="0"/>
                        </a:rPr>
                        <a:t>труднопрогнозируемым</a:t>
                      </a:r>
                      <a:r>
                        <a:rPr lang="ru-RU" sz="700" b="0" i="0" u="none" strike="noStrike" dirty="0">
                          <a:latin typeface="Times New Roman Cyr" pitchFamily="18" charset="0"/>
                          <a:cs typeface="Times New Roman Cyr" pitchFamily="18" charset="0"/>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 и произведены поступления по вновь заключенным договорам.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71293">
                <a:tc>
                  <a:txBody>
                    <a:bodyPr/>
                    <a:lstStyle/>
                    <a:p>
                      <a:pPr algn="l" fontAlgn="ctr"/>
                      <a:r>
                        <a:rPr lang="ru-RU" sz="800" b="0" i="0" u="none" strike="noStrike" dirty="0">
                          <a:latin typeface="Times New Roman Cyr" pitchFamily="18" charset="0"/>
                          <a:cs typeface="Times New Roman Cyr" pitchFamily="18" charset="0"/>
                        </a:rPr>
                        <a:t>3.3. Доходы от компенсации затрат государства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1 011,8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возвратов дебиторской задолженности прошлых лет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485833">
                <a:tc>
                  <a:txBody>
                    <a:bodyPr/>
                    <a:lstStyle/>
                    <a:p>
                      <a:pPr algn="l" fontAlgn="ctr"/>
                      <a:r>
                        <a:rPr lang="ru-RU" sz="800" b="1" i="0" u="none" strike="noStrike" dirty="0">
                          <a:latin typeface="Times New Roman Cyr" pitchFamily="18" charset="0"/>
                          <a:cs typeface="Times New Roman Cyr" pitchFamily="18" charset="0"/>
                        </a:rPr>
                        <a:t>4. Доходы от продажи материальных и нематериальных активов, в том числе: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000 1 14 00000 00 0000 000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33313">
                <a:tc>
                  <a:txBody>
                    <a:bodyPr/>
                    <a:lstStyle/>
                    <a:p>
                      <a:pPr algn="l" fontAlgn="ctr"/>
                      <a:r>
                        <a:rPr lang="ru-RU" sz="800" b="0" i="0" u="none" strike="noStrike" dirty="0">
                          <a:latin typeface="Times New Roman Cyr" pitchFamily="18" charset="0"/>
                          <a:cs typeface="Times New Roman Cyr" pitchFamily="18" charset="0"/>
                        </a:rPr>
                        <a:t>4.1. Доходы от реализации имущества, находящегося в собственности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000 1 14 02000 00 0000 000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52 855,7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133,9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поступлений платы от граждан в большем размере, чем запланировано графиком ежемесячных платежей по договорам мены.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288032">
                <a:tc>
                  <a:txBody>
                    <a:bodyPr/>
                    <a:lstStyle/>
                    <a:p>
                      <a:pPr algn="l" fontAlgn="ctr"/>
                      <a:r>
                        <a:rPr lang="ru-RU" sz="800" b="0" i="0" u="none" strike="noStrike" dirty="0">
                          <a:latin typeface="Times New Roman Cyr" pitchFamily="18" charset="0"/>
                          <a:cs typeface="Times New Roman Cyr" pitchFamily="18" charset="0"/>
                        </a:rPr>
                        <a:t>4.2.  Доходы от продажи земельных участков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000 1 14 06000 00 0000 000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6 491,9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2,1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количества заключенных договоров. В 2023 году заключено 48 договоров, из них 3 сделки приобретения земель для предпринимательской и производственной деятельности.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606539">
                <a:tc>
                  <a:txBody>
                    <a:bodyPr/>
                    <a:lstStyle/>
                    <a:p>
                      <a:pPr algn="l" fontAlgn="ctr"/>
                      <a:r>
                        <a:rPr lang="ru-RU" sz="800" b="1" i="0" u="none" strike="noStrike">
                          <a:latin typeface="Times New Roman Cyr" pitchFamily="18" charset="0"/>
                          <a:cs typeface="Times New Roman Cyr" pitchFamily="18" charset="0"/>
                        </a:rPr>
                        <a:t>5. Штрафные санкции, возмещения ущерба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000 1 16 00000 00 0000 000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Неисполненные плановые назначения по следующим видам штрафов: 1. за ненадлежащее исполнение договорных обязательств по условиям муниципальных контрактов (данные средства затруднительно спрогнозировать, они носят не плановый характер, так как идет речь о нарушениях подрядчиков, осуществляющих строительство объектов в городе Урай), 2. платежи, поступающие в целях возмещения вреда, причиняемого автомобильным дорогам. </a:t>
                      </a:r>
                      <a:r>
                        <a:rPr lang="ru-RU" sz="700" b="0" i="0" u="none" strike="noStrike" baseline="0" dirty="0">
                          <a:latin typeface="Times New Roman Cyr" pitchFamily="18" charset="0"/>
                          <a:cs typeface="Times New Roman Cyr" pitchFamily="18" charset="0"/>
                        </a:rPr>
                        <a:t> </a:t>
                      </a:r>
                      <a:r>
                        <a:rPr lang="ru-RU" sz="700" b="0" i="0" u="none" strike="noStrike" dirty="0">
                          <a:latin typeface="Times New Roman Cyr" pitchFamily="18" charset="0"/>
                          <a:cs typeface="Times New Roman Cyr" pitchFamily="18" charset="0"/>
                        </a:rPr>
                        <a:t>Все штрафы возлагаются по мере их нарушения, соответственно их поступления носят несистемный характер.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44966">
                <a:tc>
                  <a:txBody>
                    <a:bodyPr/>
                    <a:lstStyle/>
                    <a:p>
                      <a:pPr algn="l" fontAlgn="ctr"/>
                      <a:r>
                        <a:rPr lang="ru-RU" sz="800" b="1" i="0" u="none" strike="noStrike">
                          <a:latin typeface="Times New Roman Cyr" pitchFamily="18" charset="0"/>
                          <a:cs typeface="Times New Roman Cyr" pitchFamily="18" charset="0"/>
                        </a:rPr>
                        <a:t>6. Прочие неналоговые доходы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платежей за утилизацию муниципального имущества (сдача металлолома)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244966">
                <a:tc>
                  <a:txBody>
                    <a:bodyPr/>
                    <a:lstStyle/>
                    <a:p>
                      <a:pPr algn="l" fontAlgn="ctr"/>
                      <a:r>
                        <a:rPr lang="ru-RU" sz="800" b="1" i="0" u="none" strike="noStrike">
                          <a:latin typeface="Times New Roman Cyr" pitchFamily="18" charset="0"/>
                          <a:cs typeface="Times New Roman Cyr" pitchFamily="18" charset="0"/>
                        </a:rPr>
                        <a:t>ИТОГО НЕНАЛОГОВЫХ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197 112,3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0" y="390818"/>
          <a:ext cx="9144000" cy="6101422"/>
        </p:xfrm>
        <a:graphic>
          <a:graphicData uri="http://schemas.openxmlformats.org/drawingml/2006/table">
            <a:tbl>
              <a:tblPr/>
              <a:tblGrid>
                <a:gridCol w="1259631">
                  <a:extLst>
                    <a:ext uri="{9D8B030D-6E8A-4147-A177-3AD203B41FA5}">
                      <a16:colId xmlns="" xmlns:a16="http://schemas.microsoft.com/office/drawing/2014/main" val="20000"/>
                    </a:ext>
                  </a:extLst>
                </a:gridCol>
                <a:gridCol w="900609">
                  <a:extLst>
                    <a:ext uri="{9D8B030D-6E8A-4147-A177-3AD203B41FA5}">
                      <a16:colId xmlns="" xmlns:a16="http://schemas.microsoft.com/office/drawing/2014/main" val="20001"/>
                    </a:ext>
                  </a:extLst>
                </a:gridCol>
                <a:gridCol w="827584">
                  <a:extLst>
                    <a:ext uri="{9D8B030D-6E8A-4147-A177-3AD203B41FA5}">
                      <a16:colId xmlns="" xmlns:a16="http://schemas.microsoft.com/office/drawing/2014/main" val="20002"/>
                    </a:ext>
                  </a:extLst>
                </a:gridCol>
                <a:gridCol w="648072">
                  <a:extLst>
                    <a:ext uri="{9D8B030D-6E8A-4147-A177-3AD203B41FA5}">
                      <a16:colId xmlns="" xmlns:a16="http://schemas.microsoft.com/office/drawing/2014/main" val="20003"/>
                    </a:ext>
                  </a:extLst>
                </a:gridCol>
                <a:gridCol w="576064">
                  <a:extLst>
                    <a:ext uri="{9D8B030D-6E8A-4147-A177-3AD203B41FA5}">
                      <a16:colId xmlns="" xmlns:a16="http://schemas.microsoft.com/office/drawing/2014/main" val="20004"/>
                    </a:ext>
                  </a:extLst>
                </a:gridCol>
                <a:gridCol w="576064">
                  <a:extLst>
                    <a:ext uri="{9D8B030D-6E8A-4147-A177-3AD203B41FA5}">
                      <a16:colId xmlns="" xmlns:a16="http://schemas.microsoft.com/office/drawing/2014/main" val="20005"/>
                    </a:ext>
                  </a:extLst>
                </a:gridCol>
                <a:gridCol w="576064">
                  <a:extLst>
                    <a:ext uri="{9D8B030D-6E8A-4147-A177-3AD203B41FA5}">
                      <a16:colId xmlns="" xmlns:a16="http://schemas.microsoft.com/office/drawing/2014/main" val="20006"/>
                    </a:ext>
                  </a:extLst>
                </a:gridCol>
                <a:gridCol w="3779912">
                  <a:extLst>
                    <a:ext uri="{9D8B030D-6E8A-4147-A177-3AD203B41FA5}">
                      <a16:colId xmlns="" xmlns:a16="http://schemas.microsoft.com/office/drawing/2014/main" val="20008"/>
                    </a:ext>
                  </a:extLst>
                </a:gridCol>
              </a:tblGrid>
              <a:tr h="620526">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a:t>
                      </a:r>
                    </a:p>
                    <a:p>
                      <a:pPr algn="ctr" fontAlgn="ctr"/>
                      <a:r>
                        <a:rPr lang="ru-RU" sz="800" b="1" i="0" u="sng" strike="noStrike" dirty="0">
                          <a:latin typeface="Times New Roman Cyr" pitchFamily="18" charset="0"/>
                          <a:cs typeface="Times New Roman Cyr" pitchFamily="18" charset="0"/>
                        </a:rPr>
                        <a:t>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2926">
                <a:tc>
                  <a:txBody>
                    <a:bodyPr/>
                    <a:lstStyle/>
                    <a:p>
                      <a:pPr algn="ctr" fontAlgn="ctr"/>
                      <a:r>
                        <a:rPr lang="ru-RU" sz="8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68730">
                <a:tc>
                  <a:txBody>
                    <a:bodyPr/>
                    <a:lstStyle/>
                    <a:p>
                      <a:pPr algn="l" fontAlgn="ctr"/>
                      <a:r>
                        <a:rPr lang="ru-RU" sz="800" b="1" i="0" u="none" strike="noStrike">
                          <a:latin typeface="Times New Roman Cyr" pitchFamily="18" charset="0"/>
                          <a:cs typeface="Times New Roman Cyr" pitchFamily="18" charset="0"/>
                        </a:rPr>
                        <a:t>БЕЗВОЗМЕЗДНЫЕ ПОСТУПЛЕНИЯ,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000 2 00 00000 00 0000 000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3 803 391,3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03304">
                <a:tc>
                  <a:txBody>
                    <a:bodyPr/>
                    <a:lstStyle/>
                    <a:p>
                      <a:pPr algn="l" fontAlgn="ctr"/>
                      <a:r>
                        <a:rPr lang="ru-RU" sz="800" b="1" i="0" u="none" strike="noStrike">
                          <a:latin typeface="Times New Roman Cyr" pitchFamily="18" charset="0"/>
                          <a:cs typeface="Times New Roman Cyr" pitchFamily="18" charset="0"/>
                        </a:rPr>
                        <a:t>1. Безвозмездные поступления от других бюджетов бюджетной системы,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000 2 02 00000 00 0000 000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3 613 386,2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58100">
                <a:tc>
                  <a:txBody>
                    <a:bodyPr/>
                    <a:lstStyle/>
                    <a:p>
                      <a:pPr algn="l" fontAlgn="ctr"/>
                      <a:r>
                        <a:rPr lang="ru-RU" sz="800" b="0" i="0" u="none" strike="noStrike">
                          <a:latin typeface="Times New Roman Cyr" pitchFamily="18" charset="0"/>
                          <a:cs typeface="Times New Roman Cyr" pitchFamily="18" charset="0"/>
                        </a:rPr>
                        <a:t>Дотации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000 2 02 01000 00 0000 150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Отклонение обусловлено необходимостью уточнения плановых назначений на основании уведомлений Департамента финансов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Наибольшую долю дополнительных поступлений составили дотации  на поддержку мер по обеспечению сбалансированности бюджетов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897776">
                <a:tc>
                  <a:txBody>
                    <a:bodyPr/>
                    <a:lstStyle/>
                    <a:p>
                      <a:pPr algn="l" fontAlgn="ctr"/>
                      <a:r>
                        <a:rPr lang="ru-RU" sz="800" b="0" i="0" u="none" strike="noStrike">
                          <a:latin typeface="Times New Roman Cyr" pitchFamily="18" charset="0"/>
                          <a:cs typeface="Times New Roman Cyr" pitchFamily="18" charset="0"/>
                        </a:rPr>
                        <a:t>Субсидии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000 2 02 02000 00 0000 150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1 297 730,4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146,0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Невыполнение плановых назначений сложилось в результате отсутствия в 2023 году необходимости в субсидии  на </a:t>
                      </a:r>
                      <a:r>
                        <a:rPr lang="ru-RU" sz="800" b="0" i="0" u="none" strike="noStrike" dirty="0" err="1">
                          <a:latin typeface="Times New Roman Cyr" pitchFamily="18" charset="0"/>
                          <a:cs typeface="Times New Roman Cyr" pitchFamily="18" charset="0"/>
                        </a:rPr>
                        <a:t>софинансирование</a:t>
                      </a:r>
                      <a:r>
                        <a:rPr lang="ru-RU" sz="800" b="0" i="0" u="none" strike="noStrike" dirty="0">
                          <a:latin typeface="Times New Roman Cyr" pitchFamily="18" charset="0"/>
                          <a:cs typeface="Times New Roman Cyr" pitchFamily="18" charset="0"/>
                        </a:rPr>
                        <a:t> капитальных вложений в объекты муниципальной собственности на строительство объекта «Средняя школа в мкр.1А (Общеобразовательная организация с универсальной </a:t>
                      </a:r>
                      <a:r>
                        <a:rPr lang="ru-RU" sz="800" b="0" i="0" u="none" strike="noStrike" dirty="0" err="1">
                          <a:latin typeface="Times New Roman Cyr" pitchFamily="18" charset="0"/>
                          <a:cs typeface="Times New Roman Cyr" pitchFamily="18" charset="0"/>
                        </a:rPr>
                        <a:t>безбарьерной</a:t>
                      </a:r>
                      <a:r>
                        <a:rPr lang="ru-RU" sz="800" b="0" i="0" u="none" strike="noStrike" dirty="0">
                          <a:latin typeface="Times New Roman Cyr" pitchFamily="18" charset="0"/>
                          <a:cs typeface="Times New Roman Cyr" pitchFamily="18" charset="0"/>
                        </a:rPr>
                        <a:t> средой)» по причине отсутствия положительного заключения государственной экспертизы проектно-сметной документации. В виду внесения изменений в действующие нормативные акты технического, экономического и правового характера, в части норм пожарной безопасности зданий и сооружений, а также санитарно-эпидемиологических требований, сроки проектирования были увеличены.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04409">
                <a:tc>
                  <a:txBody>
                    <a:bodyPr/>
                    <a:lstStyle/>
                    <a:p>
                      <a:pPr algn="l" fontAlgn="ctr"/>
                      <a:r>
                        <a:rPr lang="ru-RU" sz="800" b="0" i="0" u="none" strike="noStrike">
                          <a:latin typeface="Times New Roman Cyr" pitchFamily="18" charset="0"/>
                          <a:cs typeface="Times New Roman Cyr" pitchFamily="18" charset="0"/>
                        </a:rPr>
                        <a:t>Субвенции на выполнение переданных полномочий субъектов РФ</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000 2 02 03000 00 0000 150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1 568 553,6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94695">
                <a:tc>
                  <a:txBody>
                    <a:bodyPr/>
                    <a:lstStyle/>
                    <a:p>
                      <a:pPr algn="l" fontAlgn="ctr"/>
                      <a:r>
                        <a:rPr lang="ru-RU" sz="800" b="0" i="0" u="none" strike="noStrike">
                          <a:latin typeface="Times New Roman Cyr" pitchFamily="18" charset="0"/>
                          <a:cs typeface="Times New Roman Cyr" pitchFamily="18" charset="0"/>
                        </a:rPr>
                        <a:t>Иные межбюджетные трансферты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000 2 02 04000 00 0000 150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44 712,7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384696">
                <a:tc>
                  <a:txBody>
                    <a:bodyPr/>
                    <a:lstStyle/>
                    <a:p>
                      <a:pPr algn="l" fontAlgn="ctr"/>
                      <a:r>
                        <a:rPr lang="ru-RU" sz="800" b="1" i="0" u="none" strike="noStrike">
                          <a:latin typeface="Times New Roman Cyr" pitchFamily="18" charset="0"/>
                          <a:cs typeface="Times New Roman Cyr" pitchFamily="18" charset="0"/>
                        </a:rPr>
                        <a:t>2. Прочие безвозмездные поступления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в 3,8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Поступления в рамках Соглашения о сотрудничестве между Правительством Ханты-Мансийского автономного округа –</a:t>
                      </a:r>
                      <a:r>
                        <a:rPr lang="ru-RU" sz="800" b="0" i="0" u="none" strike="noStrike" dirty="0" err="1">
                          <a:latin typeface="Times New Roman Cyr" pitchFamily="18" charset="0"/>
                          <a:cs typeface="Times New Roman Cyr" pitchFamily="18" charset="0"/>
                        </a:rPr>
                        <a:t>Югры</a:t>
                      </a:r>
                      <a:r>
                        <a:rPr lang="ru-RU" sz="800" b="0" i="0" u="none" strike="noStrike" dirty="0">
                          <a:latin typeface="Times New Roman Cyr" pitchFamily="18" charset="0"/>
                          <a:cs typeface="Times New Roman Cyr" pitchFamily="18" charset="0"/>
                        </a:rPr>
                        <a:t> и Публичным акционерным обществом "Нефтяная компания "ЛУКОЙЛ" на 2023 год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502198">
                <a:tc>
                  <a:txBody>
                    <a:bodyPr/>
                    <a:lstStyle/>
                    <a:p>
                      <a:pPr algn="l" fontAlgn="ctr"/>
                      <a:r>
                        <a:rPr lang="ru-RU" sz="800" b="1" i="0" u="none" strike="noStrike">
                          <a:latin typeface="Times New Roman Cyr" pitchFamily="18" charset="0"/>
                          <a:cs typeface="Times New Roman Cyr" pitchFamily="18" charset="0"/>
                        </a:rPr>
                        <a:t>3. Доходы бюджетов городских округов от возврата учреждениями остатков субсидий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000 2 18 04000 04 0000 150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Поступили доходы от возврата учреждением субсидии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733348">
                <a:tc>
                  <a:txBody>
                    <a:bodyPr/>
                    <a:lstStyle/>
                    <a:p>
                      <a:pPr algn="l" fontAlgn="ctr"/>
                      <a:r>
                        <a:rPr lang="ru-RU" sz="800" b="1" i="0" u="none" strike="noStrike">
                          <a:latin typeface="Times New Roman Cyr" pitchFamily="18" charset="0"/>
                          <a:cs typeface="Times New Roman Cyr" pitchFamily="18" charset="0"/>
                        </a:rPr>
                        <a:t>4. Возврат остатков субсидий, субвенций и иных межбюджетных трансфертов, имеющих целевое назначение,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000 2 19 00000 000 0000 000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Произведен возврат остатков субсидий, субвенций и иных межбюджетных трансфертов, имеющих целевое назначение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71358">
                <a:tc>
                  <a:txBody>
                    <a:bodyPr/>
                    <a:lstStyle/>
                    <a:p>
                      <a:pPr algn="l" fontAlgn="ctr"/>
                      <a:r>
                        <a:rPr lang="ru-RU" sz="800" b="1" i="0" u="none" strike="noStrike">
                          <a:latin typeface="Times New Roman Cyr" pitchFamily="18" charset="0"/>
                          <a:cs typeface="Times New Roman Cyr" pitchFamily="18" charset="0"/>
                        </a:rPr>
                        <a:t>ДОХОДЫ БЮДЖЕТА ГОРОДА УРАЙ 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5 057 580,1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BEA456D7-F8E6-45CF-A2E8-06626AE3293D}"/>
              </a:ext>
            </a:extLst>
          </p:cNvPr>
          <p:cNvSpPr/>
          <p:nvPr/>
        </p:nvSpPr>
        <p:spPr>
          <a:xfrm>
            <a:off x="0" y="116632"/>
            <a:ext cx="9144000" cy="584775"/>
          </a:xfrm>
          <a:prstGeom prst="rect">
            <a:avLst/>
          </a:prstGeom>
        </p:spPr>
        <p:txBody>
          <a:bodyPr wrap="square">
            <a:spAutoFit/>
          </a:bodyPr>
          <a:lstStyle/>
          <a:p>
            <a:pPr algn="ctr"/>
            <a:r>
              <a:rPr lang="ru-RU" sz="1600" b="1" dirty="0">
                <a:latin typeface="Times New Roman Cyr" pitchFamily="18" charset="0"/>
                <a:cs typeface="Times New Roman Cyr" pitchFamily="18" charset="0"/>
              </a:rPr>
              <a:t>ОБЪЕМ РАСХОДОВ, НАПРАВЛЕННЫХ НА ПОДДЕРЖКУ </a:t>
            </a:r>
          </a:p>
          <a:p>
            <a:pPr algn="ctr"/>
            <a:r>
              <a:rPr lang="ru-RU" sz="1600" b="1" dirty="0">
                <a:latin typeface="Times New Roman Cyr" pitchFamily="18" charset="0"/>
                <a:cs typeface="Times New Roman Cyr" pitchFamily="18" charset="0"/>
              </a:rPr>
              <a:t>СЕМЬИ И ДЕТЕЙ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тыс.рублей</a:t>
            </a:r>
          </a:p>
        </p:txBody>
      </p:sp>
      <p:pic>
        <p:nvPicPr>
          <p:cNvPr id="8" name="Picture 4" descr="Действующих мер поддержки семей пока недостаточно | Аналитический центр при  Правительстве Российской Федерации">
            <a:extLst>
              <a:ext uri="{FF2B5EF4-FFF2-40B4-BE49-F238E27FC236}">
                <a16:creationId xmlns="" xmlns:a16="http://schemas.microsoft.com/office/drawing/2014/main" id="{51579398-2A83-4CC0-8A1F-A5B3C82B155C}"/>
              </a:ext>
            </a:extLst>
          </p:cNvPr>
          <p:cNvPicPr>
            <a:picLocks noChangeAspect="1" noChangeArrowheads="1"/>
          </p:cNvPicPr>
          <p:nvPr/>
        </p:nvPicPr>
        <p:blipFill>
          <a:blip r:embed="rId3" cstate="print"/>
          <a:srcRect/>
          <a:stretch>
            <a:fillRect/>
          </a:stretch>
        </p:blipFill>
        <p:spPr bwMode="auto">
          <a:xfrm>
            <a:off x="251520" y="2852936"/>
            <a:ext cx="2593600" cy="1800200"/>
          </a:xfrm>
          <a:prstGeom prst="rect">
            <a:avLst/>
          </a:prstGeom>
          <a:noFill/>
        </p:spPr>
      </p:pic>
      <p:sp>
        <p:nvSpPr>
          <p:cNvPr id="9" name="Прямоугольник 8">
            <a:extLst>
              <a:ext uri="{FF2B5EF4-FFF2-40B4-BE49-F238E27FC236}">
                <a16:creationId xmlns="" xmlns:a16="http://schemas.microsoft.com/office/drawing/2014/main" id="{9A23FBE1-5967-4B1A-9B78-41EC094BE116}"/>
              </a:ext>
            </a:extLst>
          </p:cNvPr>
          <p:cNvSpPr/>
          <p:nvPr/>
        </p:nvSpPr>
        <p:spPr>
          <a:xfrm>
            <a:off x="-90264" y="1412776"/>
            <a:ext cx="2843808" cy="126188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Доля расходов, направленных на поддержку семьи и детей, от общего объема расходов бюджета города Урай в 2023 году</a:t>
            </a:r>
          </a:p>
          <a:p>
            <a:pPr algn="ctr"/>
            <a:r>
              <a:rPr lang="ru-RU" sz="1200" b="1" i="1" dirty="0">
                <a:solidFill>
                  <a:srgbClr val="0000FF"/>
                </a:solidFill>
                <a:latin typeface="Times New Roman Cyr" pitchFamily="18" charset="0"/>
                <a:cs typeface="Times New Roman Cyr" pitchFamily="18" charset="0"/>
              </a:rPr>
              <a:t> </a:t>
            </a:r>
            <a:r>
              <a:rPr lang="ru-RU" sz="2000" b="1" i="1" dirty="0" smtClean="0">
                <a:solidFill>
                  <a:srgbClr val="0000FF"/>
                </a:solidFill>
                <a:latin typeface="Times New Roman Cyr" pitchFamily="18" charset="0"/>
                <a:cs typeface="Times New Roman Cyr" pitchFamily="18" charset="0"/>
              </a:rPr>
              <a:t>58,8%</a:t>
            </a:r>
            <a:endParaRPr lang="ru-RU" sz="2000" b="1" i="1" dirty="0">
              <a:solidFill>
                <a:srgbClr val="0000FF"/>
              </a:solidFill>
              <a:latin typeface="Times New Roman Cyr" pitchFamily="18" charset="0"/>
              <a:cs typeface="Times New Roman Cyr" pitchFamily="18" charset="0"/>
            </a:endParaRPr>
          </a:p>
        </p:txBody>
      </p:sp>
      <p:graphicFrame>
        <p:nvGraphicFramePr>
          <p:cNvPr id="12" name="Диаграмма 11">
            <a:extLst>
              <a:ext uri="{FF2B5EF4-FFF2-40B4-BE49-F238E27FC236}">
                <a16:creationId xmlns="" xmlns:a16="http://schemas.microsoft.com/office/drawing/2014/main" id="{3EF8EE6D-48CC-439E-89E1-F440933A7009}"/>
              </a:ext>
            </a:extLst>
          </p:cNvPr>
          <p:cNvGraphicFramePr>
            <a:graphicFrameLocks/>
          </p:cNvGraphicFramePr>
          <p:nvPr>
            <p:extLst>
              <p:ext uri="{D42A27DB-BD31-4B8C-83A1-F6EECF244321}">
                <p14:modId xmlns="" xmlns:p14="http://schemas.microsoft.com/office/powerpoint/2010/main" val="477690035"/>
              </p:ext>
            </p:extLst>
          </p:nvPr>
        </p:nvGraphicFramePr>
        <p:xfrm>
          <a:off x="3275856" y="-657369"/>
          <a:ext cx="5699510" cy="7533456"/>
        </p:xfrm>
        <a:graphic>
          <a:graphicData uri="http://schemas.openxmlformats.org/drawingml/2006/chart">
            <c:chart xmlns:c="http://schemas.openxmlformats.org/drawingml/2006/chart" xmlns:r="http://schemas.openxmlformats.org/officeDocument/2006/relationships" r:id="rId4"/>
          </a:graphicData>
        </a:graphic>
      </p:graphicFrame>
      <p:sp>
        <p:nvSpPr>
          <p:cNvPr id="13" name="Скругленный прямоугольник 13">
            <a:extLst>
              <a:ext uri="{FF2B5EF4-FFF2-40B4-BE49-F238E27FC236}">
                <a16:creationId xmlns="" xmlns:a16="http://schemas.microsoft.com/office/drawing/2014/main" id="{36AACC9D-9109-4045-951A-566B8D2EC08B}"/>
              </a:ext>
            </a:extLst>
          </p:cNvPr>
          <p:cNvSpPr/>
          <p:nvPr/>
        </p:nvSpPr>
        <p:spPr>
          <a:xfrm>
            <a:off x="3851920" y="5571154"/>
            <a:ext cx="3528392" cy="1286846"/>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b="1" u="sng" dirty="0">
                <a:solidFill>
                  <a:srgbClr val="0000FF"/>
                </a:solidFill>
                <a:latin typeface="Times New Roman Cyr" pitchFamily="18" charset="0"/>
                <a:cs typeface="Times New Roman Cyr" pitchFamily="18" charset="0"/>
              </a:rPr>
              <a:t>ВСЕГО ЗА </a:t>
            </a:r>
            <a:r>
              <a:rPr lang="ru-RU" sz="1400" b="1" u="sng" dirty="0" smtClean="0">
                <a:solidFill>
                  <a:srgbClr val="0000FF"/>
                </a:solidFill>
                <a:latin typeface="Times New Roman Cyr" pitchFamily="18" charset="0"/>
                <a:cs typeface="Times New Roman Cyr" pitchFamily="18" charset="0"/>
              </a:rPr>
              <a:t>2023 </a:t>
            </a:r>
            <a:r>
              <a:rPr lang="ru-RU" sz="1400" b="1" u="sng" dirty="0">
                <a:solidFill>
                  <a:srgbClr val="0000FF"/>
                </a:solidFill>
                <a:latin typeface="Times New Roman Cyr" pitchFamily="18" charset="0"/>
                <a:cs typeface="Times New Roman Cyr" pitchFamily="18" charset="0"/>
              </a:rPr>
              <a:t>ГОД</a:t>
            </a:r>
            <a:r>
              <a:rPr lang="en-US" sz="1400" b="1" u="sng" dirty="0">
                <a:solidFill>
                  <a:srgbClr val="0000FF"/>
                </a:solidFill>
                <a:latin typeface="Times New Roman Cyr" pitchFamily="18" charset="0"/>
                <a:cs typeface="Times New Roman Cyr" pitchFamily="18" charset="0"/>
              </a:rPr>
              <a:t>:</a:t>
            </a:r>
            <a:endParaRPr lang="ru-RU" sz="1400" b="1" u="sng" dirty="0">
              <a:solidFill>
                <a:srgbClr val="0000FF"/>
              </a:solidFill>
              <a:latin typeface="Times New Roman Cyr" pitchFamily="18" charset="0"/>
              <a:cs typeface="Times New Roman Cyr" pitchFamily="18" charset="0"/>
            </a:endParaRPr>
          </a:p>
          <a:p>
            <a:pPr algn="ctr"/>
            <a:r>
              <a:rPr lang="ru-RU" sz="1400" b="1" u="sng" dirty="0">
                <a:solidFill>
                  <a:srgbClr val="0000FF"/>
                </a:solidFill>
                <a:latin typeface="Times New Roman Cyr" pitchFamily="18" charset="0"/>
                <a:cs typeface="Times New Roman Cyr" pitchFamily="18" charset="0"/>
              </a:rPr>
              <a:t> </a:t>
            </a:r>
            <a:r>
              <a:rPr lang="ru-RU" sz="1400" b="1" u="sng" dirty="0" smtClean="0">
                <a:solidFill>
                  <a:srgbClr val="0000FF"/>
                </a:solidFill>
                <a:latin typeface="Times New Roman Cyr" pitchFamily="18" charset="0"/>
                <a:cs typeface="Times New Roman Cyr" pitchFamily="18" charset="0"/>
              </a:rPr>
              <a:t>2 892 326,1тыс.рублей</a:t>
            </a:r>
            <a:endParaRPr lang="ru-RU" sz="14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ФБ,ОБ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2 069 074,3 </a:t>
            </a:r>
            <a:r>
              <a:rPr lang="ru-RU" sz="1400" b="1" dirty="0">
                <a:solidFill>
                  <a:srgbClr val="0000FF"/>
                </a:solidFill>
                <a:latin typeface="Times New Roman Cyr" pitchFamily="18" charset="0"/>
                <a:cs typeface="Times New Roman Cyr" pitchFamily="18" charset="0"/>
              </a:rPr>
              <a:t>тыс.рублей</a:t>
            </a: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МБ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823 251,8тыс.рублей</a:t>
            </a:r>
            <a:endParaRPr lang="ru-RU" sz="1400" dirty="0">
              <a:solidFill>
                <a:srgbClr val="0000FF"/>
              </a:solidFill>
              <a:latin typeface="Times New Roman Cyr" pitchFamily="18" charset="0"/>
              <a:cs typeface="Times New Roman Cyr" pitchFamily="18" charset="0"/>
            </a:endParaRPr>
          </a:p>
        </p:txBody>
      </p:sp>
      <p:sp>
        <p:nvSpPr>
          <p:cNvPr id="14" name="Скругленный прямоугольник 13">
            <a:extLst>
              <a:ext uri="{FF2B5EF4-FFF2-40B4-BE49-F238E27FC236}">
                <a16:creationId xmlns="" xmlns:a16="http://schemas.microsoft.com/office/drawing/2014/main" id="{D9EC054A-CD7C-4460-8EFC-EE13B7B30E58}"/>
              </a:ext>
            </a:extLst>
          </p:cNvPr>
          <p:cNvSpPr/>
          <p:nvPr/>
        </p:nvSpPr>
        <p:spPr>
          <a:xfrm>
            <a:off x="251520" y="5589240"/>
            <a:ext cx="2808312" cy="1268760"/>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200" b="1" u="sng" dirty="0">
                <a:solidFill>
                  <a:srgbClr val="0000FF"/>
                </a:solidFill>
                <a:latin typeface="Times New Roman Cyr" pitchFamily="18" charset="0"/>
                <a:cs typeface="Times New Roman Cyr" pitchFamily="18" charset="0"/>
              </a:rPr>
              <a:t>ВСЕГО ЗА </a:t>
            </a:r>
            <a:r>
              <a:rPr lang="ru-RU" sz="1200" b="1" u="sng" dirty="0" smtClean="0">
                <a:solidFill>
                  <a:srgbClr val="0000FF"/>
                </a:solidFill>
                <a:latin typeface="Times New Roman Cyr" pitchFamily="18" charset="0"/>
                <a:cs typeface="Times New Roman Cyr" pitchFamily="18" charset="0"/>
              </a:rPr>
              <a:t>2022 </a:t>
            </a:r>
            <a:r>
              <a:rPr lang="ru-RU" sz="1200" b="1" u="sng" dirty="0">
                <a:solidFill>
                  <a:srgbClr val="0000FF"/>
                </a:solidFill>
                <a:latin typeface="Times New Roman Cyr" pitchFamily="18" charset="0"/>
                <a:cs typeface="Times New Roman Cyr" pitchFamily="18" charset="0"/>
              </a:rPr>
              <a:t>год</a:t>
            </a:r>
            <a:r>
              <a:rPr lang="en-US" sz="1200" b="1" u="sng" dirty="0">
                <a:solidFill>
                  <a:srgbClr val="0000FF"/>
                </a:solidFill>
                <a:latin typeface="Times New Roman Cyr" pitchFamily="18" charset="0"/>
                <a:cs typeface="Times New Roman Cyr" pitchFamily="18" charset="0"/>
              </a:rPr>
              <a:t>:</a:t>
            </a:r>
            <a:endParaRPr lang="ru-RU" sz="1200" b="1" u="sng" dirty="0">
              <a:solidFill>
                <a:srgbClr val="0000FF"/>
              </a:solidFill>
              <a:latin typeface="Times New Roman Cyr" pitchFamily="18" charset="0"/>
              <a:cs typeface="Times New Roman Cyr" pitchFamily="18" charset="0"/>
            </a:endParaRPr>
          </a:p>
          <a:p>
            <a:pPr algn="ctr"/>
            <a:r>
              <a:rPr lang="ru-RU" sz="1200" b="1" u="sng" dirty="0">
                <a:solidFill>
                  <a:srgbClr val="0000FF"/>
                </a:solidFill>
                <a:latin typeface="Times New Roman Cyr" pitchFamily="18" charset="0"/>
                <a:cs typeface="Times New Roman Cyr" pitchFamily="18" charset="0"/>
              </a:rPr>
              <a:t> </a:t>
            </a:r>
            <a:r>
              <a:rPr lang="ru-RU" sz="1200" b="1" u="sng" dirty="0" smtClean="0">
                <a:solidFill>
                  <a:srgbClr val="0000FF"/>
                </a:solidFill>
                <a:latin typeface="Times New Roman Cyr" pitchFamily="18" charset="0"/>
                <a:cs typeface="Times New Roman Cyr" pitchFamily="18" charset="0"/>
              </a:rPr>
              <a:t>2 322 751,2тыс.рублей</a:t>
            </a:r>
            <a:endParaRPr lang="ru-RU" sz="12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ФБ,ОБ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1 636 022,5 тыс.рублей</a:t>
            </a:r>
            <a:endParaRPr lang="ru-RU" sz="1200" b="1"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МБ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733 353,4 тыс.рублей</a:t>
            </a:r>
            <a:endParaRPr lang="ru-RU" sz="1200" dirty="0">
              <a:solidFill>
                <a:srgbClr val="0000FF"/>
              </a:solidFill>
              <a:latin typeface="Times New Roman Cyr" pitchFamily="18" charset="0"/>
              <a:cs typeface="Times New Roman Cyr" pitchFamily="18" charset="0"/>
            </a:endParaRPr>
          </a:p>
        </p:txBody>
      </p:sp>
      <p:sp>
        <p:nvSpPr>
          <p:cNvPr id="16" name="Прямоугольник 15">
            <a:extLst>
              <a:ext uri="{FF2B5EF4-FFF2-40B4-BE49-F238E27FC236}">
                <a16:creationId xmlns="" xmlns:a16="http://schemas.microsoft.com/office/drawing/2014/main" id="{D0843EB5-5EF1-40B4-B2E2-C30DC333174D}"/>
              </a:ext>
            </a:extLst>
          </p:cNvPr>
          <p:cNvSpPr/>
          <p:nvPr/>
        </p:nvSpPr>
        <p:spPr>
          <a:xfrm>
            <a:off x="-445039" y="5260558"/>
            <a:ext cx="2433102" cy="369332"/>
          </a:xfrm>
          <a:prstGeom prst="rect">
            <a:avLst/>
          </a:prstGeom>
        </p:spPr>
        <p:txBody>
          <a:bodyPr wrap="square">
            <a:spAutoFit/>
          </a:bodyPr>
          <a:lstStyle/>
          <a:p>
            <a:pPr algn="ctr"/>
            <a:r>
              <a:rPr lang="ru-RU" dirty="0" err="1">
                <a:latin typeface="Times New Roman" pitchFamily="18" charset="0"/>
                <a:cs typeface="Times New Roman" pitchFamily="18" charset="0"/>
              </a:rPr>
              <a:t>Справочно</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17" name="Стрелка: вправо 16">
            <a:extLst>
              <a:ext uri="{FF2B5EF4-FFF2-40B4-BE49-F238E27FC236}">
                <a16:creationId xmlns="" xmlns:a16="http://schemas.microsoft.com/office/drawing/2014/main" id="{6642376E-2728-4309-B652-68AE70360F2B}"/>
              </a:ext>
            </a:extLst>
          </p:cNvPr>
          <p:cNvSpPr/>
          <p:nvPr/>
        </p:nvSpPr>
        <p:spPr>
          <a:xfrm>
            <a:off x="3131840" y="5805264"/>
            <a:ext cx="574752" cy="792088"/>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635896" y="4077072"/>
            <a:ext cx="2430016" cy="584775"/>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3807654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7164288" y="2564904"/>
            <a:ext cx="1728192" cy="646331"/>
          </a:xfrm>
          <a:prstGeom prst="rect">
            <a:avLst/>
          </a:prstGeom>
        </p:spPr>
        <p:txBody>
          <a:bodyPr wrap="square">
            <a:spAutoFit/>
          </a:bodyPr>
          <a:lstStyle/>
          <a:p>
            <a:pPr algn="ctr"/>
            <a:r>
              <a:rPr lang="ru-RU" sz="1200" b="1" dirty="0">
                <a:solidFill>
                  <a:srgbClr val="FF0000"/>
                </a:solidFill>
                <a:latin typeface="Times New Roman" pitchFamily="18" charset="0"/>
                <a:cs typeface="Times New Roman" pitchFamily="18" charset="0"/>
              </a:rPr>
              <a:t> </a:t>
            </a:r>
            <a:r>
              <a:rPr lang="ru-RU" sz="1200" b="1" dirty="0">
                <a:solidFill>
                  <a:srgbClr val="FF0000"/>
                </a:solidFill>
                <a:latin typeface="Oswald"/>
                <a:cs typeface="Times New Roman" pitchFamily="18" charset="0"/>
              </a:rPr>
              <a:t>% Удельный вес, в общем объеме расходов</a:t>
            </a:r>
            <a:endParaRPr lang="ru-RU" sz="1200" dirty="0">
              <a:solidFill>
                <a:srgbClr val="FF0000"/>
              </a:solidFill>
              <a:latin typeface="Oswald"/>
              <a:cs typeface="Times New Roman" pitchFamily="18" charset="0"/>
            </a:endParaRPr>
          </a:p>
        </p:txBody>
      </p:sp>
      <p:sp>
        <p:nvSpPr>
          <p:cNvPr id="24" name="Прямоугольник 23"/>
          <p:cNvSpPr/>
          <p:nvPr/>
        </p:nvSpPr>
        <p:spPr>
          <a:xfrm>
            <a:off x="0" y="4725144"/>
            <a:ext cx="9144000" cy="646331"/>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Оценка эффективности реализации муниципальных программ </a:t>
            </a:r>
            <a:r>
              <a:rPr lang="en-US" dirty="0">
                <a:latin typeface="Times New Roman Cyr" pitchFamily="18" charset="0"/>
                <a:cs typeface="Times New Roman Cyr" pitchFamily="18" charset="0"/>
                <a:hlinkClick r:id="rId2"/>
              </a:rPr>
              <a:t>https://uray.ru/strategiya-razvitiya/municipalnye-programmy</a:t>
            </a:r>
            <a:endParaRPr lang="ru-RU" dirty="0">
              <a:solidFill>
                <a:srgbClr val="0000FF"/>
              </a:solidFill>
              <a:latin typeface="Times New Roman Cyr" pitchFamily="18" charset="0"/>
              <a:cs typeface="Times New Roman Cyr" pitchFamily="18" charset="0"/>
            </a:endParaRPr>
          </a:p>
        </p:txBody>
      </p:sp>
      <p:sp>
        <p:nvSpPr>
          <p:cNvPr id="27" name="Прямоугольник 26"/>
          <p:cNvSpPr/>
          <p:nvPr/>
        </p:nvSpPr>
        <p:spPr>
          <a:xfrm>
            <a:off x="0" y="5517232"/>
            <a:ext cx="9144000" cy="923330"/>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Заседание Общественного совета города Урай от 29.02.2024 года </a:t>
            </a:r>
            <a:r>
              <a:rPr lang="en-US" dirty="0">
                <a:solidFill>
                  <a:srgbClr val="0000FF"/>
                </a:solidFill>
                <a:latin typeface="Times New Roman Cyr" pitchFamily="18" charset="0"/>
                <a:cs typeface="Times New Roman Cyr" pitchFamily="18" charset="0"/>
                <a:hlinkClick r:id="rId3"/>
              </a:rPr>
              <a:t>https://uray.ru/events/zasedanie-obshhestvennogo-soveta-goroda-uraj-ot-29-02-2024goda</a:t>
            </a:r>
            <a:endParaRPr lang="ru-RU" dirty="0">
              <a:solidFill>
                <a:srgbClr val="0000FF"/>
              </a:solidFill>
              <a:latin typeface="Times New Roman Cyr" pitchFamily="18" charset="0"/>
              <a:cs typeface="Times New Roman Cyr" pitchFamily="18" charset="0"/>
            </a:endParaRPr>
          </a:p>
          <a:p>
            <a:endParaRPr lang="ru-RU" dirty="0">
              <a:solidFill>
                <a:srgbClr val="0000FF"/>
              </a:solidFill>
              <a:latin typeface="Times New Roman Cyr" pitchFamily="18" charset="0"/>
              <a:cs typeface="Times New Roman Cyr" pitchFamily="18" charset="0"/>
            </a:endParaRPr>
          </a:p>
        </p:txBody>
      </p:sp>
      <p:graphicFrame>
        <p:nvGraphicFramePr>
          <p:cNvPr id="29" name="Диаграмма 28"/>
          <p:cNvGraphicFramePr/>
          <p:nvPr/>
        </p:nvGraphicFramePr>
        <p:xfrm>
          <a:off x="323528" y="692696"/>
          <a:ext cx="6480720"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Диаграмма 29"/>
          <p:cNvGraphicFramePr/>
          <p:nvPr/>
        </p:nvGraphicFramePr>
        <p:xfrm>
          <a:off x="251520" y="1916832"/>
          <a:ext cx="7200800" cy="2736304"/>
        </p:xfrm>
        <a:graphic>
          <a:graphicData uri="http://schemas.openxmlformats.org/drawingml/2006/chart">
            <c:chart xmlns:c="http://schemas.openxmlformats.org/drawingml/2006/chart" xmlns:r="http://schemas.openxmlformats.org/officeDocument/2006/relationships" r:id="rId5"/>
          </a:graphicData>
        </a:graphic>
      </p:graphicFrame>
      <p:sp>
        <p:nvSpPr>
          <p:cNvPr id="32" name="Прямоугольник 31"/>
          <p:cNvSpPr/>
          <p:nvPr/>
        </p:nvSpPr>
        <p:spPr>
          <a:xfrm>
            <a:off x="3995936"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99,2%</a:t>
            </a:r>
          </a:p>
        </p:txBody>
      </p:sp>
      <p:sp>
        <p:nvSpPr>
          <p:cNvPr id="33" name="Прямоугольник 32"/>
          <p:cNvSpPr/>
          <p:nvPr/>
        </p:nvSpPr>
        <p:spPr>
          <a:xfrm>
            <a:off x="4572000" y="2060848"/>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0,8%</a:t>
            </a:r>
          </a:p>
        </p:txBody>
      </p:sp>
      <p:sp>
        <p:nvSpPr>
          <p:cNvPr id="34" name="Прямоугольник 33"/>
          <p:cNvSpPr/>
          <p:nvPr/>
        </p:nvSpPr>
        <p:spPr>
          <a:xfrm>
            <a:off x="3203848"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0,7%</a:t>
            </a:r>
          </a:p>
        </p:txBody>
      </p:sp>
      <p:sp>
        <p:nvSpPr>
          <p:cNvPr id="35" name="Прямоугольник 34"/>
          <p:cNvSpPr/>
          <p:nvPr/>
        </p:nvSpPr>
        <p:spPr>
          <a:xfrm>
            <a:off x="2627784"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99,3%</a:t>
            </a:r>
          </a:p>
        </p:txBody>
      </p:sp>
      <p:sp>
        <p:nvSpPr>
          <p:cNvPr id="36" name="Прямоугольник 35"/>
          <p:cNvSpPr/>
          <p:nvPr/>
        </p:nvSpPr>
        <p:spPr>
          <a:xfrm>
            <a:off x="1115616" y="3933056"/>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99,0%</a:t>
            </a:r>
          </a:p>
        </p:txBody>
      </p:sp>
      <p:sp>
        <p:nvSpPr>
          <p:cNvPr id="37" name="Прямоугольник 36"/>
          <p:cNvSpPr/>
          <p:nvPr/>
        </p:nvSpPr>
        <p:spPr>
          <a:xfrm>
            <a:off x="1619672"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1,0%</a:t>
            </a:r>
          </a:p>
        </p:txBody>
      </p:sp>
      <p:sp>
        <p:nvSpPr>
          <p:cNvPr id="38" name="Прямоугольник 37"/>
          <p:cNvSpPr/>
          <p:nvPr/>
        </p:nvSpPr>
        <p:spPr>
          <a:xfrm rot="16200000">
            <a:off x="4459185" y="3269172"/>
            <a:ext cx="1109471" cy="276999"/>
          </a:xfrm>
          <a:prstGeom prst="rect">
            <a:avLst/>
          </a:prstGeom>
        </p:spPr>
        <p:txBody>
          <a:bodyPr wrap="square">
            <a:spAutoFit/>
          </a:bodyPr>
          <a:lstStyle/>
          <a:p>
            <a:r>
              <a:rPr lang="ru-RU" sz="1200" b="1" dirty="0">
                <a:solidFill>
                  <a:srgbClr val="FF0000"/>
                </a:solidFill>
                <a:latin typeface="Oswald"/>
                <a:cs typeface="Times New Roman Cyr" pitchFamily="18" charset="0"/>
              </a:rPr>
              <a:t>4 917 599,6</a:t>
            </a:r>
          </a:p>
        </p:txBody>
      </p:sp>
      <p:sp>
        <p:nvSpPr>
          <p:cNvPr id="39" name="Прямоугольник 38"/>
          <p:cNvSpPr/>
          <p:nvPr/>
        </p:nvSpPr>
        <p:spPr>
          <a:xfrm rot="16200000">
            <a:off x="3061280" y="3211528"/>
            <a:ext cx="994183" cy="276999"/>
          </a:xfrm>
          <a:prstGeom prst="rect">
            <a:avLst/>
          </a:prstGeom>
        </p:spPr>
        <p:txBody>
          <a:bodyPr wrap="none">
            <a:spAutoFit/>
          </a:bodyPr>
          <a:lstStyle/>
          <a:p>
            <a:r>
              <a:rPr lang="ru-RU" sz="1200" b="1" dirty="0">
                <a:solidFill>
                  <a:srgbClr val="FF0000"/>
                </a:solidFill>
                <a:latin typeface="Oswald"/>
                <a:cs typeface="Times New Roman Cyr" pitchFamily="18" charset="0"/>
              </a:rPr>
              <a:t>4 049 073,3</a:t>
            </a:r>
          </a:p>
        </p:txBody>
      </p:sp>
      <p:sp>
        <p:nvSpPr>
          <p:cNvPr id="40" name="Прямоугольник 39"/>
          <p:cNvSpPr/>
          <p:nvPr/>
        </p:nvSpPr>
        <p:spPr>
          <a:xfrm rot="16200000">
            <a:off x="1614869" y="3217779"/>
            <a:ext cx="1037463" cy="307777"/>
          </a:xfrm>
          <a:prstGeom prst="rect">
            <a:avLst/>
          </a:prstGeom>
        </p:spPr>
        <p:txBody>
          <a:bodyPr wrap="none">
            <a:spAutoFit/>
          </a:bodyPr>
          <a:lstStyle/>
          <a:p>
            <a:r>
              <a:rPr lang="ru-RU" sz="1400" b="1" dirty="0">
                <a:solidFill>
                  <a:srgbClr val="FF0000"/>
                </a:solidFill>
                <a:latin typeface="Times New Roman Cyr" pitchFamily="18" charset="0"/>
                <a:cs typeface="Times New Roman Cyr" pitchFamily="18" charset="0"/>
              </a:rPr>
              <a:t>3 880 865,6</a:t>
            </a:r>
          </a:p>
        </p:txBody>
      </p:sp>
      <p:sp>
        <p:nvSpPr>
          <p:cNvPr id="41" name="Выгнутая вверх стрелка 40"/>
          <p:cNvSpPr/>
          <p:nvPr/>
        </p:nvSpPr>
        <p:spPr>
          <a:xfrm>
            <a:off x="1403648" y="1988840"/>
            <a:ext cx="1584176" cy="504056"/>
          </a:xfrm>
          <a:prstGeom prst="curvedDownArrow">
            <a:avLst/>
          </a:prstGeom>
          <a:solidFill>
            <a:schemeClr val="accent1">
              <a:lumMod val="40000"/>
              <a:lumOff val="60000"/>
            </a:schemeClr>
          </a:solidFill>
          <a:ln w="127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3" name="Прямоугольник 42"/>
          <p:cNvSpPr/>
          <p:nvPr/>
        </p:nvSpPr>
        <p:spPr>
          <a:xfrm>
            <a:off x="1835696" y="1988840"/>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+168 207,7</a:t>
            </a:r>
          </a:p>
        </p:txBody>
      </p:sp>
      <p:sp>
        <p:nvSpPr>
          <p:cNvPr id="44" name="Прямоугольник 43"/>
          <p:cNvSpPr/>
          <p:nvPr/>
        </p:nvSpPr>
        <p:spPr>
          <a:xfrm>
            <a:off x="3347864" y="1916832"/>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+868 526,3</a:t>
            </a:r>
          </a:p>
        </p:txBody>
      </p:sp>
      <p:pic>
        <p:nvPicPr>
          <p:cNvPr id="46" name="Picture 5" descr="Y:\Влад\2019\эскизы\сетка.png"/>
          <p:cNvPicPr>
            <a:picLocks noChangeAspect="1" noChangeArrowheads="1"/>
          </p:cNvPicPr>
          <p:nvPr/>
        </p:nvPicPr>
        <p:blipFill>
          <a:blip r:embed="rId6" cstate="print"/>
          <a:srcRect l="1936" t="2420" r="1543" b="81699"/>
          <a:stretch>
            <a:fillRect/>
          </a:stretch>
        </p:blipFill>
        <p:spPr bwMode="auto">
          <a:xfrm>
            <a:off x="0" y="-2845"/>
            <a:ext cx="9036496" cy="695541"/>
          </a:xfrm>
          <a:prstGeom prst="rect">
            <a:avLst/>
          </a:prstGeom>
          <a:noFill/>
          <a:ln w="9525">
            <a:noFill/>
            <a:miter lim="800000"/>
            <a:headEnd/>
            <a:tailEnd/>
          </a:ln>
        </p:spPr>
      </p:pic>
      <p:pic>
        <p:nvPicPr>
          <p:cNvPr id="47" name="Picture 2" descr="Y:\Влад\2019\эскизы\герб.png"/>
          <p:cNvPicPr>
            <a:picLocks noChangeAspect="1" noChangeArrowheads="1"/>
          </p:cNvPicPr>
          <p:nvPr/>
        </p:nvPicPr>
        <p:blipFill>
          <a:blip r:embed="rId7" cstate="print"/>
          <a:srcRect l="89185" b="81873"/>
          <a:stretch>
            <a:fillRect/>
          </a:stretch>
        </p:blipFill>
        <p:spPr bwMode="auto">
          <a:xfrm>
            <a:off x="8532440" y="35009"/>
            <a:ext cx="640834" cy="801570"/>
          </a:xfrm>
          <a:prstGeom prst="rect">
            <a:avLst/>
          </a:prstGeom>
          <a:noFill/>
          <a:ln w="9525">
            <a:noFill/>
            <a:miter lim="800000"/>
            <a:headEnd/>
            <a:tailEnd/>
          </a:ln>
        </p:spPr>
      </p:pic>
      <p:pic>
        <p:nvPicPr>
          <p:cNvPr id="50" name="Picture 3" descr="Y:\Влад\2019\эскизы\зелёная.png"/>
          <p:cNvPicPr>
            <a:picLocks noChangeAspect="1" noChangeArrowheads="1"/>
          </p:cNvPicPr>
          <p:nvPr/>
        </p:nvPicPr>
        <p:blipFill>
          <a:blip r:embed="rId8" cstate="print"/>
          <a:srcRect t="10663" r="48323" b="76543"/>
          <a:stretch>
            <a:fillRect/>
          </a:stretch>
        </p:blipFill>
        <p:spPr bwMode="auto">
          <a:xfrm>
            <a:off x="0" y="1"/>
            <a:ext cx="8316416" cy="692696"/>
          </a:xfrm>
          <a:prstGeom prst="rect">
            <a:avLst/>
          </a:prstGeom>
          <a:noFill/>
          <a:ln w="9525">
            <a:noFill/>
            <a:miter lim="800000"/>
            <a:headEnd/>
            <a:tailEnd/>
          </a:ln>
        </p:spPr>
      </p:pic>
      <p:pic>
        <p:nvPicPr>
          <p:cNvPr id="51" name="Picture 5" descr="закладка урай copy"/>
          <p:cNvPicPr>
            <a:picLocks noChangeAspect="1" noChangeArrowheads="1"/>
          </p:cNvPicPr>
          <p:nvPr/>
        </p:nvPicPr>
        <p:blipFill>
          <a:blip r:embed="rId9" cstate="print"/>
          <a:srcRect/>
          <a:stretch>
            <a:fillRect/>
          </a:stretch>
        </p:blipFill>
        <p:spPr bwMode="auto">
          <a:xfrm>
            <a:off x="0" y="0"/>
            <a:ext cx="576064" cy="756965"/>
          </a:xfrm>
          <a:prstGeom prst="rect">
            <a:avLst/>
          </a:prstGeom>
          <a:noFill/>
          <a:ln w="9525">
            <a:noFill/>
            <a:miter lim="800000"/>
            <a:headEnd/>
            <a:tailEnd/>
          </a:ln>
        </p:spPr>
      </p:pic>
      <p:sp>
        <p:nvSpPr>
          <p:cNvPr id="52" name="TextBox 51"/>
          <p:cNvSpPr txBox="1"/>
          <p:nvPr/>
        </p:nvSpPr>
        <p:spPr>
          <a:xfrm>
            <a:off x="683568" y="188640"/>
            <a:ext cx="7018716" cy="584775"/>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РАСХОДЫ БЮДЖЕТА ГОРОДА УРАЙ ЗА 2021 - 2023 ГОДЫ, тыс.рублей</a:t>
            </a:r>
          </a:p>
          <a:p>
            <a:endParaRPr lang="ru-RU" sz="1600" dirty="0">
              <a:latin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67944" y="1124744"/>
            <a:ext cx="1944216" cy="984885"/>
          </a:xfrm>
          <a:prstGeom prst="rect">
            <a:avLst/>
          </a:prstGeom>
        </p:spPr>
        <p:txBody>
          <a:bodyPr wrap="square">
            <a:spAutoFit/>
          </a:bodyPr>
          <a:lstStyle/>
          <a:p>
            <a:pPr algn="ctr"/>
            <a:r>
              <a:rPr lang="ru-RU" sz="1400" b="1" i="1" dirty="0">
                <a:solidFill>
                  <a:schemeClr val="accent2">
                    <a:lumMod val="75000"/>
                  </a:schemeClr>
                </a:solidFill>
                <a:latin typeface="Oswald"/>
                <a:cs typeface="Times New Roman" pitchFamily="18" charset="0"/>
              </a:rPr>
              <a:t>Общий объем расходов </a:t>
            </a:r>
          </a:p>
          <a:p>
            <a:pPr algn="ctr"/>
            <a:r>
              <a:rPr lang="ru-RU" sz="1400" b="1" i="1" dirty="0">
                <a:solidFill>
                  <a:schemeClr val="accent2">
                    <a:lumMod val="75000"/>
                  </a:schemeClr>
                </a:solidFill>
                <a:latin typeface="Oswald"/>
                <a:cs typeface="Times New Roman" pitchFamily="18" charset="0"/>
              </a:rPr>
              <a:t>в </a:t>
            </a:r>
            <a:r>
              <a:rPr lang="ru-RU" sz="1400" b="1" i="1" dirty="0">
                <a:solidFill>
                  <a:srgbClr val="0000FF"/>
                </a:solidFill>
                <a:latin typeface="Oswald"/>
                <a:cs typeface="Times New Roman" pitchFamily="18" charset="0"/>
              </a:rPr>
              <a:t>2023</a:t>
            </a:r>
            <a:r>
              <a:rPr lang="ru-RU" sz="1400" b="1" i="1" dirty="0">
                <a:solidFill>
                  <a:schemeClr val="accent2">
                    <a:lumMod val="75000"/>
                  </a:schemeClr>
                </a:solidFill>
                <a:latin typeface="Oswald"/>
                <a:cs typeface="Times New Roman" pitchFamily="18" charset="0"/>
              </a:rPr>
              <a:t> году </a:t>
            </a:r>
          </a:p>
          <a:p>
            <a:pPr algn="ctr"/>
            <a:r>
              <a:rPr lang="ru-RU" sz="1400" b="1" i="1" u="sng" dirty="0">
                <a:solidFill>
                  <a:srgbClr val="0000FF"/>
                </a:solidFill>
                <a:latin typeface="Oswald"/>
                <a:cs typeface="Times New Roman" pitchFamily="18" charset="0"/>
              </a:rPr>
              <a:t>4 917 599,6</a:t>
            </a:r>
            <a:r>
              <a:rPr lang="ru-RU" sz="1400" b="1" i="1" dirty="0">
                <a:solidFill>
                  <a:schemeClr val="accent2">
                    <a:lumMod val="75000"/>
                  </a:schemeClr>
                </a:solidFill>
                <a:latin typeface="Oswald"/>
                <a:cs typeface="Times New Roman" pitchFamily="18" charset="0"/>
              </a:rPr>
              <a:t>тыс.руб</a:t>
            </a:r>
            <a:r>
              <a:rPr lang="ru-RU" sz="1600" b="1" i="1" dirty="0">
                <a:solidFill>
                  <a:schemeClr val="accent2">
                    <a:lumMod val="75000"/>
                  </a:schemeClr>
                </a:solidFill>
                <a:latin typeface="Times New Roman" pitchFamily="18" charset="0"/>
                <a:cs typeface="Times New Roman" pitchFamily="18" charset="0"/>
              </a:rPr>
              <a:t>.</a:t>
            </a:r>
          </a:p>
        </p:txBody>
      </p:sp>
      <p:sp>
        <p:nvSpPr>
          <p:cNvPr id="5" name="Прямоугольник 4"/>
          <p:cNvSpPr/>
          <p:nvPr/>
        </p:nvSpPr>
        <p:spPr>
          <a:xfrm>
            <a:off x="323528" y="764704"/>
            <a:ext cx="4608512" cy="369332"/>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
        <p:nvSpPr>
          <p:cNvPr id="6" name="TextBox 5"/>
          <p:cNvSpPr txBox="1"/>
          <p:nvPr/>
        </p:nvSpPr>
        <p:spPr>
          <a:xfrm>
            <a:off x="2771800" y="6093296"/>
            <a:ext cx="184731" cy="369332"/>
          </a:xfrm>
          <a:prstGeom prst="rect">
            <a:avLst/>
          </a:prstGeom>
          <a:noFill/>
        </p:spPr>
        <p:txBody>
          <a:bodyPr wrap="none" rtlCol="0">
            <a:spAutoFit/>
          </a:bodyPr>
          <a:lstStyle/>
          <a:p>
            <a:endParaRPr lang="ru-RU" dirty="0"/>
          </a:p>
        </p:txBody>
      </p:sp>
      <p:sp>
        <p:nvSpPr>
          <p:cNvPr id="8" name="Прямоугольник 7"/>
          <p:cNvSpPr/>
          <p:nvPr/>
        </p:nvSpPr>
        <p:spPr>
          <a:xfrm>
            <a:off x="5436096" y="4509120"/>
            <a:ext cx="881973" cy="369332"/>
          </a:xfrm>
          <a:prstGeom prst="rect">
            <a:avLst/>
          </a:prstGeom>
        </p:spPr>
        <p:txBody>
          <a:bodyPr wrap="none">
            <a:spAutoFit/>
          </a:bodyPr>
          <a:lstStyle/>
          <a:p>
            <a:r>
              <a:rPr lang="ru-RU" b="1" dirty="0">
                <a:solidFill>
                  <a:srgbClr val="FF0000"/>
                </a:solidFill>
                <a:latin typeface="Times New Roman" pitchFamily="18" charset="0"/>
                <a:cs typeface="Times New Roman" pitchFamily="18" charset="0"/>
              </a:rPr>
              <a:t> </a:t>
            </a:r>
            <a:r>
              <a:rPr lang="ru-RU" sz="1600" b="1" dirty="0">
                <a:solidFill>
                  <a:srgbClr val="FF0000"/>
                </a:solidFill>
                <a:latin typeface="Oswald"/>
                <a:cs typeface="Times New Roman" pitchFamily="18" charset="0"/>
              </a:rPr>
              <a:t>60,1% </a:t>
            </a:r>
            <a:endParaRPr lang="ru-RU" sz="1600" dirty="0">
              <a:latin typeface="Oswald"/>
            </a:endParaRPr>
          </a:p>
        </p:txBody>
      </p:sp>
      <p:sp>
        <p:nvSpPr>
          <p:cNvPr id="9" name="Стрелка вверх 8"/>
          <p:cNvSpPr/>
          <p:nvPr/>
        </p:nvSpPr>
        <p:spPr>
          <a:xfrm>
            <a:off x="5724128" y="3933056"/>
            <a:ext cx="360040" cy="576064"/>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4283968" y="5085184"/>
          <a:ext cx="4752529" cy="1628800"/>
        </p:xfrm>
        <a:graphic>
          <a:graphicData uri="http://schemas.openxmlformats.org/drawingml/2006/table">
            <a:tbl>
              <a:tblPr/>
              <a:tblGrid>
                <a:gridCol w="1114790">
                  <a:extLst>
                    <a:ext uri="{9D8B030D-6E8A-4147-A177-3AD203B41FA5}">
                      <a16:colId xmlns="" xmlns:a16="http://schemas.microsoft.com/office/drawing/2014/main" val="20000"/>
                    </a:ext>
                  </a:extLst>
                </a:gridCol>
                <a:gridCol w="823742">
                  <a:extLst>
                    <a:ext uri="{9D8B030D-6E8A-4147-A177-3AD203B41FA5}">
                      <a16:colId xmlns="" xmlns:a16="http://schemas.microsoft.com/office/drawing/2014/main" val="20001"/>
                    </a:ext>
                  </a:extLst>
                </a:gridCol>
                <a:gridCol w="750400">
                  <a:extLst>
                    <a:ext uri="{9D8B030D-6E8A-4147-A177-3AD203B41FA5}">
                      <a16:colId xmlns="" xmlns:a16="http://schemas.microsoft.com/office/drawing/2014/main" val="20002"/>
                    </a:ext>
                  </a:extLst>
                </a:gridCol>
                <a:gridCol w="715867">
                  <a:extLst>
                    <a:ext uri="{9D8B030D-6E8A-4147-A177-3AD203B41FA5}">
                      <a16:colId xmlns="" xmlns:a16="http://schemas.microsoft.com/office/drawing/2014/main" val="20003"/>
                    </a:ext>
                  </a:extLst>
                </a:gridCol>
                <a:gridCol w="673865">
                  <a:extLst>
                    <a:ext uri="{9D8B030D-6E8A-4147-A177-3AD203B41FA5}">
                      <a16:colId xmlns="" xmlns:a16="http://schemas.microsoft.com/office/drawing/2014/main" val="20004"/>
                    </a:ext>
                  </a:extLst>
                </a:gridCol>
                <a:gridCol w="673865">
                  <a:extLst>
                    <a:ext uri="{9D8B030D-6E8A-4147-A177-3AD203B41FA5}">
                      <a16:colId xmlns="" xmlns:a16="http://schemas.microsoft.com/office/drawing/2014/main" val="20005"/>
                    </a:ext>
                  </a:extLst>
                </a:gridCol>
              </a:tblGrid>
              <a:tr h="765795">
                <a:tc>
                  <a:txBody>
                    <a:bodyPr/>
                    <a:lstStyle/>
                    <a:p>
                      <a:pPr algn="ctr" fontAlgn="ctr"/>
                      <a:r>
                        <a:rPr lang="ru-RU" sz="9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 исполнения 2023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0"/>
                  </a:ext>
                </a:extLst>
              </a:tr>
              <a:tr h="296658">
                <a:tc>
                  <a:txBody>
                    <a:bodyPr/>
                    <a:lstStyle/>
                    <a:p>
                      <a:pPr algn="l" rtl="0" fontAlgn="ctr"/>
                      <a:r>
                        <a:rPr lang="ru-RU" sz="900" b="1" i="0" u="none" strike="noStrike" dirty="0">
                          <a:solidFill>
                            <a:srgbClr val="000000"/>
                          </a:solidFill>
                          <a:latin typeface="Times New Roman Cyr" pitchFamily="18" charset="0"/>
                          <a:cs typeface="Times New Roman Cyr" pitchFamily="18" charset="0"/>
                        </a:rPr>
                        <a:t>РАСХОДЫ,</a:t>
                      </a:r>
                      <a:r>
                        <a:rPr lang="ru-RU" sz="900" b="1" i="0" u="none" strike="noStrike" baseline="0" dirty="0">
                          <a:solidFill>
                            <a:srgbClr val="000000"/>
                          </a:solidFill>
                          <a:latin typeface="Times New Roman Cyr" pitchFamily="18" charset="0"/>
                          <a:cs typeface="Times New Roman Cyr" pitchFamily="18" charset="0"/>
                        </a:rPr>
                        <a:t> всего</a:t>
                      </a:r>
                      <a:endParaRPr lang="ru-RU" sz="9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3 880 865,6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4 049 073,3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5 333 501,0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4 917 599,6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327110">
                <a:tc>
                  <a:txBody>
                    <a:bodyPr/>
                    <a:lstStyle/>
                    <a:p>
                      <a:pPr algn="l" rtl="0" fontAlgn="t"/>
                      <a:r>
                        <a:rPr lang="ru-RU" sz="900" b="0" i="0" u="none" strike="noStrike" dirty="0">
                          <a:solidFill>
                            <a:srgbClr val="000000"/>
                          </a:solidFill>
                          <a:latin typeface="Times New Roman Cyr" pitchFamily="18" charset="0"/>
                          <a:cs typeface="Times New Roman Cyr" pitchFamily="18" charset="0"/>
                        </a:rPr>
                        <a:t>Социальный блок</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2 341 217,0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2 626 963,2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3 307 047,3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2 953 711,0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39237">
                <a:tc>
                  <a:txBody>
                    <a:bodyPr/>
                    <a:lstStyle/>
                    <a:p>
                      <a:pPr algn="l" rtl="0" fontAlgn="t"/>
                      <a:r>
                        <a:rPr lang="ru-RU" sz="900" b="0" i="0" u="none" strike="noStrike" dirty="0">
                          <a:solidFill>
                            <a:srgbClr val="000000"/>
                          </a:solidFill>
                          <a:latin typeface="Times New Roman Cyr" pitchFamily="18" charset="0"/>
                          <a:cs typeface="Times New Roman Cyr" pitchFamily="18" charset="0"/>
                        </a:rPr>
                        <a:t>Прочие отрасли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1 539 648,6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1 421 110,1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2 026 453,7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1 963 888,6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96,9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14" name="Прямоугольник 13"/>
          <p:cNvSpPr/>
          <p:nvPr/>
        </p:nvSpPr>
        <p:spPr>
          <a:xfrm>
            <a:off x="0" y="4509120"/>
            <a:ext cx="4572000" cy="307777"/>
          </a:xfrm>
          <a:prstGeom prst="rect">
            <a:avLst/>
          </a:prstGeom>
        </p:spPr>
        <p:txBody>
          <a:bodyPr>
            <a:spAutoFit/>
          </a:bodyPr>
          <a:lstStyle/>
          <a:p>
            <a:pPr algn="ctr"/>
            <a:r>
              <a:rPr lang="ru-RU" sz="1400" b="1" dirty="0">
                <a:solidFill>
                  <a:srgbClr val="0000FF"/>
                </a:solidFill>
                <a:latin typeface="Times New Roman Cyr" pitchFamily="18" charset="0"/>
                <a:cs typeface="Times New Roman Cyr" pitchFamily="18" charset="0"/>
              </a:rPr>
              <a:t>Динамика  расходов за период 2021-2023 годы, %</a:t>
            </a:r>
            <a:endParaRPr lang="ru-RU" sz="1400" dirty="0">
              <a:solidFill>
                <a:srgbClr val="0000FF"/>
              </a:solidFill>
              <a:latin typeface="Times New Roman Cyr" pitchFamily="18" charset="0"/>
              <a:cs typeface="Times New Roman Cyr" pitchFamily="18" charset="0"/>
            </a:endParaRPr>
          </a:p>
        </p:txBody>
      </p:sp>
      <p:pic>
        <p:nvPicPr>
          <p:cNvPr id="20"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45720"/>
            <a:ext cx="9126252" cy="692696"/>
          </a:xfrm>
          <a:prstGeom prst="rect">
            <a:avLst/>
          </a:prstGeom>
          <a:noFill/>
          <a:ln w="9525">
            <a:noFill/>
            <a:miter lim="800000"/>
            <a:headEnd/>
            <a:tailEnd/>
          </a:ln>
        </p:spPr>
      </p:pic>
      <p:pic>
        <p:nvPicPr>
          <p:cNvPr id="21"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5960"/>
            <a:ext cx="8416214" cy="843380"/>
          </a:xfrm>
          <a:prstGeom prst="rect">
            <a:avLst/>
          </a:prstGeom>
          <a:noFill/>
          <a:ln w="9525">
            <a:noFill/>
            <a:miter lim="800000"/>
            <a:headEnd/>
            <a:tailEnd/>
          </a:ln>
        </p:spPr>
      </p:pic>
      <p:pic>
        <p:nvPicPr>
          <p:cNvPr id="22" name="Picture 5" descr="закладка урай copy"/>
          <p:cNvPicPr>
            <a:picLocks noChangeAspect="1" noChangeArrowheads="1"/>
          </p:cNvPicPr>
          <p:nvPr/>
        </p:nvPicPr>
        <p:blipFill>
          <a:blip r:embed="rId4" cstate="print"/>
          <a:srcRect/>
          <a:stretch>
            <a:fillRect/>
          </a:stretch>
        </p:blipFill>
        <p:spPr bwMode="auto">
          <a:xfrm>
            <a:off x="0" y="0"/>
            <a:ext cx="576064" cy="756965"/>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5" cstate="print"/>
          <a:srcRect l="89185" b="81873"/>
          <a:stretch>
            <a:fillRect/>
          </a:stretch>
        </p:blipFill>
        <p:spPr bwMode="auto">
          <a:xfrm>
            <a:off x="8460432" y="-15960"/>
            <a:ext cx="710038" cy="801570"/>
          </a:xfrm>
          <a:prstGeom prst="rect">
            <a:avLst/>
          </a:prstGeom>
          <a:noFill/>
          <a:ln w="9525">
            <a:noFill/>
            <a:miter lim="800000"/>
            <a:headEnd/>
            <a:tailEnd/>
          </a:ln>
        </p:spPr>
      </p:pic>
      <p:sp>
        <p:nvSpPr>
          <p:cNvPr id="24" name="TextBox 23"/>
          <p:cNvSpPr txBox="1"/>
          <p:nvPr/>
        </p:nvSpPr>
        <p:spPr>
          <a:xfrm>
            <a:off x="513312" y="92877"/>
            <a:ext cx="7632848"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ОБЪЕМ И СТРУКТУРА РАСХОДОВ БЮДЖЕТА ГОРОДА УРАЙ </a:t>
            </a:r>
          </a:p>
          <a:p>
            <a:r>
              <a:rPr lang="ru-RU" sz="1600" b="1" dirty="0">
                <a:solidFill>
                  <a:schemeClr val="bg1"/>
                </a:solidFill>
                <a:latin typeface="Times New Roman Cyr" pitchFamily="18" charset="0"/>
                <a:cs typeface="Times New Roman Cyr" pitchFamily="18" charset="0"/>
              </a:rPr>
              <a:t>ЗА 2023 ГОД В РАЗРЕЗЕ ОТРАСЛЕЙ, </a:t>
            </a:r>
            <a:r>
              <a:rPr lang="ru-RU" sz="1600" b="1" dirty="0" smtClean="0">
                <a:solidFill>
                  <a:schemeClr val="bg1"/>
                </a:solidFill>
                <a:latin typeface="Times New Roman Cyr" pitchFamily="18" charset="0"/>
                <a:cs typeface="Times New Roman Cyr" pitchFamily="18" charset="0"/>
              </a:rPr>
              <a:t>тыс.рублей</a:t>
            </a:r>
            <a:endParaRPr lang="ru-RU" dirty="0"/>
          </a:p>
        </p:txBody>
      </p:sp>
      <p:graphicFrame>
        <p:nvGraphicFramePr>
          <p:cNvPr id="27" name="Диаграмма 26"/>
          <p:cNvGraphicFramePr/>
          <p:nvPr/>
        </p:nvGraphicFramePr>
        <p:xfrm>
          <a:off x="215008" y="1124744"/>
          <a:ext cx="8928992" cy="3456384"/>
        </p:xfrm>
        <a:graphic>
          <a:graphicData uri="http://schemas.openxmlformats.org/drawingml/2006/chart">
            <c:chart xmlns:c="http://schemas.openxmlformats.org/drawingml/2006/chart" xmlns:r="http://schemas.openxmlformats.org/officeDocument/2006/relationships" r:id="rId6"/>
          </a:graphicData>
        </a:graphic>
      </p:graphicFrame>
      <p:sp>
        <p:nvSpPr>
          <p:cNvPr id="28" name="Прямоугольник 27"/>
          <p:cNvSpPr/>
          <p:nvPr/>
        </p:nvSpPr>
        <p:spPr>
          <a:xfrm rot="16200000">
            <a:off x="4797897" y="2766120"/>
            <a:ext cx="2160239" cy="461665"/>
          </a:xfrm>
          <a:prstGeom prst="rect">
            <a:avLst/>
          </a:prstGeom>
        </p:spPr>
        <p:txBody>
          <a:bodyPr wrap="square">
            <a:spAutoFit/>
          </a:bodyPr>
          <a:lstStyle/>
          <a:p>
            <a:pPr algn="ctr"/>
            <a:r>
              <a:rPr lang="ru-RU" sz="1200" b="1" dirty="0">
                <a:solidFill>
                  <a:srgbClr val="0000FF"/>
                </a:solidFill>
                <a:latin typeface="Oswald"/>
                <a:cs typeface="Times New Roman" pitchFamily="18" charset="0"/>
              </a:rPr>
              <a:t>Социальный блок                              2 953 711,0 тыс.рублей</a:t>
            </a:r>
            <a:endParaRPr lang="ru-RU" sz="1200" dirty="0">
              <a:solidFill>
                <a:srgbClr val="0000FF"/>
              </a:solidFill>
              <a:latin typeface="Oswald"/>
              <a:cs typeface="Times New Roman" pitchFamily="18" charset="0"/>
            </a:endParaRPr>
          </a:p>
        </p:txBody>
      </p:sp>
      <p:graphicFrame>
        <p:nvGraphicFramePr>
          <p:cNvPr id="29" name="Диаграмма 28"/>
          <p:cNvGraphicFramePr/>
          <p:nvPr/>
        </p:nvGraphicFramePr>
        <p:xfrm>
          <a:off x="-180528" y="4797152"/>
          <a:ext cx="4248472" cy="206084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438552465"/>
              </p:ext>
            </p:extLst>
          </p:nvPr>
        </p:nvGraphicFramePr>
        <p:xfrm>
          <a:off x="395537" y="2079498"/>
          <a:ext cx="8496942" cy="3531610"/>
        </p:xfrm>
        <a:graphic>
          <a:graphicData uri="http://schemas.openxmlformats.org/drawingml/2006/table">
            <a:tbl>
              <a:tblPr/>
              <a:tblGrid>
                <a:gridCol w="3585774">
                  <a:extLst>
                    <a:ext uri="{9D8B030D-6E8A-4147-A177-3AD203B41FA5}">
                      <a16:colId xmlns="" xmlns:a16="http://schemas.microsoft.com/office/drawing/2014/main" val="20000"/>
                    </a:ext>
                  </a:extLst>
                </a:gridCol>
                <a:gridCol w="1002883">
                  <a:extLst>
                    <a:ext uri="{9D8B030D-6E8A-4147-A177-3AD203B41FA5}">
                      <a16:colId xmlns="" xmlns:a16="http://schemas.microsoft.com/office/drawing/2014/main" val="20001"/>
                    </a:ext>
                  </a:extLst>
                </a:gridCol>
                <a:gridCol w="1055095">
                  <a:extLst>
                    <a:ext uri="{9D8B030D-6E8A-4147-A177-3AD203B41FA5}">
                      <a16:colId xmlns="" xmlns:a16="http://schemas.microsoft.com/office/drawing/2014/main" val="20002"/>
                    </a:ext>
                  </a:extLst>
                </a:gridCol>
                <a:gridCol w="1665370">
                  <a:extLst>
                    <a:ext uri="{9D8B030D-6E8A-4147-A177-3AD203B41FA5}">
                      <a16:colId xmlns="" xmlns:a16="http://schemas.microsoft.com/office/drawing/2014/main" val="20003"/>
                    </a:ext>
                  </a:extLst>
                </a:gridCol>
                <a:gridCol w="1187820">
                  <a:extLst>
                    <a:ext uri="{9D8B030D-6E8A-4147-A177-3AD203B41FA5}">
                      <a16:colId xmlns="" xmlns:a16="http://schemas.microsoft.com/office/drawing/2014/main" val="20004"/>
                    </a:ext>
                  </a:extLst>
                </a:gridCol>
              </a:tblGrid>
              <a:tr h="379757">
                <a:tc rowSpan="2">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Наименование категории работников</a:t>
                      </a: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Целевой показатель средней заработной платы отдельной категории работников, рублей</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569635">
                <a:tc vMerge="1">
                  <a:txBody>
                    <a:bodyPr/>
                    <a:lstStyle/>
                    <a:p>
                      <a:endParaRPr lang="ru-RU"/>
                    </a:p>
                  </a:txBody>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 за 2021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2022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Плановая</a:t>
                      </a:r>
                      <a:r>
                        <a:rPr lang="ru-RU" sz="1000" baseline="0" dirty="0">
                          <a:latin typeface="Times New Roman Cyr" pitchFamily="18" charset="0"/>
                          <a:ea typeface="Times New Roman"/>
                          <a:cs typeface="Times New Roman Cyr" pitchFamily="18" charset="0"/>
                        </a:rPr>
                        <a:t> средняя з/</a:t>
                      </a:r>
                      <a:r>
                        <a:rPr lang="ru-RU" sz="1000" baseline="0" dirty="0" err="1">
                          <a:latin typeface="Times New Roman Cyr" pitchFamily="18" charset="0"/>
                          <a:ea typeface="Times New Roman"/>
                          <a:cs typeface="Times New Roman Cyr" pitchFamily="18" charset="0"/>
                        </a:rPr>
                        <a:t>пл</a:t>
                      </a:r>
                      <a:r>
                        <a:rPr lang="ru-RU" sz="1000" baseline="0" dirty="0">
                          <a:latin typeface="Times New Roman Cyr" pitchFamily="18" charset="0"/>
                          <a:ea typeface="Times New Roman"/>
                          <a:cs typeface="Times New Roman Cyr" pitchFamily="18" charset="0"/>
                        </a:rPr>
                        <a:t> на 2023 г. (целевой показатель, установленный отраслевым департаментами </a:t>
                      </a:r>
                      <a:r>
                        <a:rPr lang="ru-RU" sz="1000" baseline="0" dirty="0" err="1">
                          <a:latin typeface="Times New Roman Cyr" pitchFamily="18" charset="0"/>
                          <a:ea typeface="Times New Roman"/>
                          <a:cs typeface="Times New Roman Cyr" pitchFamily="18" charset="0"/>
                        </a:rPr>
                        <a:t>Югры</a:t>
                      </a:r>
                      <a:r>
                        <a:rPr lang="ru-RU" sz="1000" baseline="0" dirty="0">
                          <a:latin typeface="Times New Roman Cyr" pitchFamily="18" charset="0"/>
                          <a:ea typeface="Times New Roman"/>
                          <a:cs typeface="Times New Roman Cyr" pitchFamily="18" charset="0"/>
                        </a:rPr>
                        <a:t>, рублей</a:t>
                      </a:r>
                      <a:endParaRPr lang="ru-RU" sz="1000" dirty="0">
                        <a:latin typeface="Times New Roman Cyr" pitchFamily="18" charset="0"/>
                        <a:ea typeface="Times New Roman"/>
                        <a:cs typeface="Times New Roman Cyr" pitchFamily="18" charset="0"/>
                      </a:endParaRP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2023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учреждений культуры</a:t>
                      </a:r>
                      <a:endParaRPr lang="ru-RU" sz="1000">
                        <a:latin typeface="Times New Roman Cyr" pitchFamily="18" charset="0"/>
                        <a:ea typeface="Times New Roman"/>
                        <a:cs typeface="Times New Roman Cyr" pitchFamily="18" charset="0"/>
                      </a:endParaRP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67 992,02</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76 675,0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569635">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образовательных организаций дополнительного образования детей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70 308,6</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78 007,2</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379757">
                <a:tc>
                  <a:txBody>
                    <a:bodyPr/>
                    <a:lstStyle/>
                    <a:p>
                      <a:pP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Работники муниципальных организаций дополнительного образования в сфере спорта</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328761666"/>
                  </a:ext>
                </a:extLst>
              </a:tr>
              <a:tr h="379757">
                <a:tc>
                  <a:txBody>
                    <a:bodyPr/>
                    <a:lstStyle/>
                    <a:p>
                      <a:pP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Педагогические работники муниципальных дошкольных образовательных организаций</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63 674,0</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75 354,34</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Педагогические работники муниципальных общеобразовательных организаций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67 908,7</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73 253,0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
        <p:nvSpPr>
          <p:cNvPr id="3" name="Прямоугольник 2"/>
          <p:cNvSpPr/>
          <p:nvPr/>
        </p:nvSpPr>
        <p:spPr>
          <a:xfrm>
            <a:off x="179512" y="692696"/>
            <a:ext cx="8712968" cy="954107"/>
          </a:xfrm>
          <a:prstGeom prst="rect">
            <a:avLst/>
          </a:prstGeom>
        </p:spPr>
        <p:txBody>
          <a:bodyPr wrap="square">
            <a:spAutoFit/>
          </a:bodyPr>
          <a:lstStyle/>
          <a:p>
            <a:pPr algn="ctr"/>
            <a:r>
              <a:rPr lang="ru-RU" sz="1400" dirty="0">
                <a:latin typeface="Times New Roman Cyr" pitchFamily="18" charset="0"/>
                <a:cs typeface="Times New Roman Cyr" pitchFamily="18" charset="0"/>
              </a:rPr>
              <a:t>Объем бюджетных ассигнований, направленных в 2023 году на обеспечение выполнения целевых показателей средней заработной платы работников  муниципальных учреждений культуры и педагогических работников, установленных профильными Департаментами Югры с целью сохранения достигнутого уровня соотношения, установленного Указами Президента Российской Федерации от 2012 года по отдельным категориям работников</a:t>
            </a:r>
          </a:p>
        </p:txBody>
      </p:sp>
      <p:sp>
        <p:nvSpPr>
          <p:cNvPr id="4" name="Прямоугольник 3"/>
          <p:cNvSpPr/>
          <p:nvPr/>
        </p:nvSpPr>
        <p:spPr>
          <a:xfrm>
            <a:off x="0" y="0"/>
            <a:ext cx="9144000" cy="338554"/>
          </a:xfrm>
          <a:prstGeom prst="rect">
            <a:avLst/>
          </a:prstGeom>
        </p:spPr>
        <p:txBody>
          <a:bodyPr wrap="square">
            <a:spAutoFit/>
          </a:bodyPr>
          <a:lstStyle/>
          <a:p>
            <a:pPr algn="ctr"/>
            <a:r>
              <a:rPr lang="ru-RU" sz="1600" b="1" dirty="0">
                <a:latin typeface="Times New Roman Cyr" pitchFamily="18" charset="0"/>
                <a:cs typeface="Times New Roman Cyr" pitchFamily="18" charset="0"/>
              </a:rPr>
              <a:t>ПОКАЗАТЕЛИ СРЕДНЕЙ ЗАРАБОТНОЙ ПЛАТЫ ОТДЕЛЬНЫХ КАТЕГОРИЙ РАБОТНИКОВ</a:t>
            </a:r>
          </a:p>
        </p:txBody>
      </p:sp>
    </p:spTree>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 xmlns:a16="http://schemas.microsoft.com/office/drawing/2014/main" id="{4174CAD8-8C7E-4CAE-910E-DFE4FF7F4D4F}"/>
              </a:ext>
            </a:extLst>
          </p:cNvPr>
          <p:cNvGraphicFramePr>
            <a:graphicFrameLocks noGrp="1"/>
          </p:cNvGraphicFramePr>
          <p:nvPr>
            <p:extLst/>
          </p:nvPr>
        </p:nvGraphicFramePr>
        <p:xfrm>
          <a:off x="4067943" y="692695"/>
          <a:ext cx="5076056" cy="6129296"/>
        </p:xfrm>
        <a:graphic>
          <a:graphicData uri="http://schemas.openxmlformats.org/drawingml/2006/table">
            <a:tbl>
              <a:tblPr firstRow="1" bandRow="1">
                <a:tableStyleId>{5C22544A-7EE6-4342-B048-85BDC9FD1C3A}</a:tableStyleId>
              </a:tblPr>
              <a:tblGrid>
                <a:gridCol w="3312369">
                  <a:extLst>
                    <a:ext uri="{9D8B030D-6E8A-4147-A177-3AD203B41FA5}">
                      <a16:colId xmlns="" xmlns:a16="http://schemas.microsoft.com/office/drawing/2014/main" val="1228099670"/>
                    </a:ext>
                  </a:extLst>
                </a:gridCol>
                <a:gridCol w="864096">
                  <a:extLst>
                    <a:ext uri="{9D8B030D-6E8A-4147-A177-3AD203B41FA5}">
                      <a16:colId xmlns="" xmlns:a16="http://schemas.microsoft.com/office/drawing/2014/main" val="1743914543"/>
                    </a:ext>
                  </a:extLst>
                </a:gridCol>
                <a:gridCol w="899591">
                  <a:extLst>
                    <a:ext uri="{9D8B030D-6E8A-4147-A177-3AD203B41FA5}">
                      <a16:colId xmlns="" xmlns:a16="http://schemas.microsoft.com/office/drawing/2014/main" val="3726317990"/>
                    </a:ext>
                  </a:extLst>
                </a:gridCol>
              </a:tblGrid>
              <a:tr h="322562">
                <a:tc>
                  <a:txBody>
                    <a:bodyPr/>
                    <a:lstStyle/>
                    <a:p>
                      <a:pPr algn="ctr"/>
                      <a:r>
                        <a:rPr lang="ru-RU" sz="800" dirty="0">
                          <a:solidFill>
                            <a:schemeClr val="tx1"/>
                          </a:solidFill>
                          <a:latin typeface="Times New Roman Cyr" pitchFamily="18" charset="0"/>
                          <a:cs typeface="Times New Roman Cyr" pitchFamily="18" charset="0"/>
                        </a:rPr>
                        <a:t>Наименование</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2022 год (исполнено)</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2023 год (исполнено)</a:t>
                      </a:r>
                    </a:p>
                  </a:txBody>
                  <a:tcPr>
                    <a:noFill/>
                  </a:tcPr>
                </a:tc>
                <a:extLst>
                  <a:ext uri="{0D108BD9-81ED-4DB2-BD59-A6C34878D82A}">
                    <a16:rowId xmlns="" xmlns:a16="http://schemas.microsoft.com/office/drawing/2014/main" val="1031630181"/>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1.</a:t>
                      </a:r>
                      <a:r>
                        <a:rPr lang="ru-RU" sz="800" b="1" dirty="0">
                          <a:solidFill>
                            <a:srgbClr val="000000"/>
                          </a:solidFill>
                          <a:latin typeface="Times New Roman Cyr" pitchFamily="18" charset="0"/>
                          <a:cs typeface="Times New Roman Cyr" pitchFamily="18" charset="0"/>
                        </a:rPr>
                        <a:t> МП «Развитие образования и молодежной политики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smtClean="0">
                          <a:latin typeface="Times New Roman Cyr" pitchFamily="18" charset="0"/>
                          <a:cs typeface="Times New Roman Cyr" pitchFamily="18" charset="0"/>
                        </a:rPr>
                        <a:t>2 006 424,8</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2 432 472,1</a:t>
                      </a:r>
                    </a:p>
                  </a:txBody>
                  <a:tcPr>
                    <a:noFill/>
                  </a:tcPr>
                </a:tc>
                <a:extLst>
                  <a:ext uri="{0D108BD9-81ED-4DB2-BD59-A6C34878D82A}">
                    <a16:rowId xmlns="" xmlns:a16="http://schemas.microsoft.com/office/drawing/2014/main" val="2609681535"/>
                  </a:ext>
                </a:extLst>
              </a:tr>
              <a:tr h="205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2.</a:t>
                      </a:r>
                      <a:r>
                        <a:rPr lang="ru-RU" sz="800" b="1" dirty="0">
                          <a:solidFill>
                            <a:srgbClr val="000000"/>
                          </a:solidFill>
                          <a:latin typeface="Times New Roman Cyr" pitchFamily="18" charset="0"/>
                          <a:cs typeface="Times New Roman Cyr" pitchFamily="18" charset="0"/>
                        </a:rPr>
                        <a:t> МП «Культура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278 908,7</a:t>
                      </a:r>
                    </a:p>
                  </a:txBody>
                  <a:tcPr>
                    <a:noFill/>
                  </a:tcPr>
                </a:tc>
                <a:tc>
                  <a:txBody>
                    <a:bodyPr/>
                    <a:lstStyle/>
                    <a:p>
                      <a:pPr algn="ctr"/>
                      <a:r>
                        <a:rPr lang="ru-RU" sz="800" b="1" dirty="0">
                          <a:latin typeface="Times New Roman Cyr" pitchFamily="18" charset="0"/>
                          <a:cs typeface="Times New Roman Cyr" pitchFamily="18" charset="0"/>
                        </a:rPr>
                        <a:t>269 695,7</a:t>
                      </a:r>
                    </a:p>
                  </a:txBody>
                  <a:tcPr>
                    <a:noFill/>
                  </a:tcPr>
                </a:tc>
                <a:extLst>
                  <a:ext uri="{0D108BD9-81ED-4DB2-BD59-A6C34878D82A}">
                    <a16:rowId xmlns="" xmlns:a16="http://schemas.microsoft.com/office/drawing/2014/main" val="1242156111"/>
                  </a:ext>
                </a:extLst>
              </a:tr>
              <a:tr h="439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3.</a:t>
                      </a:r>
                      <a:r>
                        <a:rPr lang="ru-RU" sz="800" b="1" dirty="0">
                          <a:solidFill>
                            <a:srgbClr val="000000"/>
                          </a:solidFill>
                          <a:latin typeface="Times New Roman Cyr" pitchFamily="18" charset="0"/>
                          <a:cs typeface="Times New Roman Cyr" pitchFamily="18" charset="0"/>
                        </a:rPr>
                        <a:t> МП «Развитие физической культуры, спорта и туризма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и укрепление здоровья граждан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176 860,5</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200 444,8</a:t>
                      </a:r>
                    </a:p>
                  </a:txBody>
                  <a:tcPr>
                    <a:noFill/>
                  </a:tcPr>
                </a:tc>
                <a:extLst>
                  <a:ext uri="{0D108BD9-81ED-4DB2-BD59-A6C34878D82A}">
                    <a16:rowId xmlns="" xmlns:a16="http://schemas.microsoft.com/office/drawing/2014/main" val="660808849"/>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4.</a:t>
                      </a:r>
                      <a:r>
                        <a:rPr lang="ru-RU" sz="800" b="1" dirty="0">
                          <a:solidFill>
                            <a:srgbClr val="000000"/>
                          </a:solidFill>
                          <a:latin typeface="Times New Roman Cyr" pitchFamily="18" charset="0"/>
                          <a:cs typeface="Times New Roman Cyr" pitchFamily="18" charset="0"/>
                        </a:rPr>
                        <a:t> МП «Развитие гражданского общества на территории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18 992,3</a:t>
                      </a:r>
                    </a:p>
                  </a:txBody>
                  <a:tcPr>
                    <a:noFill/>
                  </a:tcPr>
                </a:tc>
                <a:tc>
                  <a:txBody>
                    <a:bodyPr/>
                    <a:lstStyle/>
                    <a:p>
                      <a:pPr algn="ctr"/>
                      <a:r>
                        <a:rPr lang="ru-RU" sz="800" b="1" dirty="0">
                          <a:latin typeface="Times New Roman Cyr" pitchFamily="18" charset="0"/>
                          <a:cs typeface="Times New Roman Cyr" pitchFamily="18" charset="0"/>
                        </a:rPr>
                        <a:t>17 256,8</a:t>
                      </a:r>
                    </a:p>
                  </a:txBody>
                  <a:tcPr>
                    <a:noFill/>
                  </a:tcPr>
                </a:tc>
                <a:extLst>
                  <a:ext uri="{0D108BD9-81ED-4DB2-BD59-A6C34878D82A}">
                    <a16:rowId xmlns="" xmlns:a16="http://schemas.microsoft.com/office/drawing/2014/main" val="2350002300"/>
                  </a:ext>
                </a:extLst>
              </a:tr>
              <a:tr h="439857">
                <a:tc>
                  <a:txBody>
                    <a:bodyPr/>
                    <a:lstStyle/>
                    <a:p>
                      <a:pPr algn="l" fontAlgn="b"/>
                      <a:r>
                        <a:rPr lang="ru-RU" sz="800" b="1" dirty="0">
                          <a:latin typeface="Times New Roman Cyr" pitchFamily="18" charset="0"/>
                          <a:cs typeface="Times New Roman Cyr" pitchFamily="18" charset="0"/>
                        </a:rPr>
                        <a:t>5. «Улучшение жилищных условий жителей, проживающих на территории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336 378,8</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744 608,6</a:t>
                      </a:r>
                    </a:p>
                  </a:txBody>
                  <a:tcPr>
                    <a:noFill/>
                  </a:tcPr>
                </a:tc>
                <a:extLst>
                  <a:ext uri="{0D108BD9-81ED-4DB2-BD59-A6C34878D82A}">
                    <a16:rowId xmlns="" xmlns:a16="http://schemas.microsoft.com/office/drawing/2014/main" val="88923743"/>
                  </a:ext>
                </a:extLst>
              </a:tr>
              <a:tr h="557153">
                <a:tc>
                  <a:txBody>
                    <a:bodyPr/>
                    <a:lstStyle/>
                    <a:p>
                      <a:pPr algn="l" fontAlgn="b"/>
                      <a:r>
                        <a:rPr lang="ru-RU" sz="800" b="1" dirty="0">
                          <a:latin typeface="Times New Roman Cyr" pitchFamily="18" charset="0"/>
                          <a:cs typeface="Times New Roman Cyr" pitchFamily="18" charset="0"/>
                        </a:rPr>
                        <a:t>6. МП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a:txBody>
                  <a:tcPr>
                    <a:noFill/>
                  </a:tcPr>
                </a:tc>
                <a:tc>
                  <a:txBody>
                    <a:bodyPr/>
                    <a:lstStyle/>
                    <a:p>
                      <a:pPr algn="ctr"/>
                      <a:r>
                        <a:rPr lang="ru-RU" sz="800" b="1" dirty="0">
                          <a:latin typeface="Times New Roman Cyr" pitchFamily="18" charset="0"/>
                          <a:cs typeface="Times New Roman Cyr" pitchFamily="18" charset="0"/>
                        </a:rPr>
                        <a:t>30 692,4</a:t>
                      </a:r>
                    </a:p>
                  </a:txBody>
                  <a:tcPr>
                    <a:noFill/>
                  </a:tcPr>
                </a:tc>
                <a:tc>
                  <a:txBody>
                    <a:bodyPr/>
                    <a:lstStyle/>
                    <a:p>
                      <a:pPr algn="ctr"/>
                      <a:r>
                        <a:rPr lang="ru-RU" sz="800" b="1" dirty="0">
                          <a:latin typeface="Times New Roman Cyr" pitchFamily="18" charset="0"/>
                          <a:cs typeface="Times New Roman Cyr" pitchFamily="18" charset="0"/>
                        </a:rPr>
                        <a:t>31 521,3</a:t>
                      </a:r>
                    </a:p>
                  </a:txBody>
                  <a:tcPr>
                    <a:noFill/>
                  </a:tcPr>
                </a:tc>
                <a:extLst>
                  <a:ext uri="{0D108BD9-81ED-4DB2-BD59-A6C34878D82A}">
                    <a16:rowId xmlns="" xmlns:a16="http://schemas.microsoft.com/office/drawing/2014/main" val="172519287"/>
                  </a:ext>
                </a:extLst>
              </a:tr>
              <a:tr h="207571">
                <a:tc>
                  <a:txBody>
                    <a:bodyPr/>
                    <a:lstStyle/>
                    <a:p>
                      <a:pPr algn="l" fontAlgn="b"/>
                      <a:r>
                        <a:rPr lang="ru-RU" sz="800" b="1" dirty="0">
                          <a:latin typeface="Times New Roman Cyr" pitchFamily="18" charset="0"/>
                          <a:cs typeface="Times New Roman Cyr" pitchFamily="18" charset="0"/>
                        </a:rPr>
                        <a:t>7.</a:t>
                      </a:r>
                      <a:r>
                        <a:rPr lang="ru-RU" sz="800" b="1" dirty="0">
                          <a:solidFill>
                            <a:srgbClr val="000000"/>
                          </a:solidFill>
                          <a:latin typeface="Times New Roman Cyr" pitchFamily="18" charset="0"/>
                          <a:cs typeface="Times New Roman Cyr" pitchFamily="18" charset="0"/>
                        </a:rPr>
                        <a:t> МП «Охрана окружающей среды в границах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755,9</a:t>
                      </a:r>
                    </a:p>
                  </a:txBody>
                  <a:tcPr>
                    <a:noFill/>
                  </a:tcPr>
                </a:tc>
                <a:tc>
                  <a:txBody>
                    <a:bodyPr/>
                    <a:lstStyle/>
                    <a:p>
                      <a:pPr algn="ctr"/>
                      <a:r>
                        <a:rPr lang="ru-RU" sz="800" b="1" dirty="0">
                          <a:latin typeface="Times New Roman Cyr" pitchFamily="18" charset="0"/>
                          <a:cs typeface="Times New Roman Cyr" pitchFamily="18" charset="0"/>
                        </a:rPr>
                        <a:t>4 752,2</a:t>
                      </a:r>
                    </a:p>
                  </a:txBody>
                  <a:tcPr>
                    <a:noFill/>
                  </a:tcPr>
                </a:tc>
                <a:extLst>
                  <a:ext uri="{0D108BD9-81ED-4DB2-BD59-A6C34878D82A}">
                    <a16:rowId xmlns="" xmlns:a16="http://schemas.microsoft.com/office/drawing/2014/main" val="634662357"/>
                  </a:ext>
                </a:extLst>
              </a:tr>
              <a:tr h="207571">
                <a:tc>
                  <a:txBody>
                    <a:bodyPr/>
                    <a:lstStyle/>
                    <a:p>
                      <a:pPr algn="l"/>
                      <a:r>
                        <a:rPr lang="ru-RU" sz="800" b="1" dirty="0">
                          <a:latin typeface="Times New Roman Cyr" pitchFamily="18" charset="0"/>
                          <a:cs typeface="Times New Roman Cyr" pitchFamily="18" charset="0"/>
                        </a:rPr>
                        <a:t>8.МП «Развитие транспортной системы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r>
                        <a:rPr lang="ru-RU" sz="800" b="1" dirty="0">
                          <a:latin typeface="Times New Roman Cyr" pitchFamily="18" charset="0"/>
                          <a:cs typeface="Times New Roman Cyr" pitchFamily="18" charset="0"/>
                        </a:rPr>
                        <a:t>58 054,6</a:t>
                      </a:r>
                    </a:p>
                  </a:txBody>
                  <a:tcPr>
                    <a:noFill/>
                  </a:tcPr>
                </a:tc>
                <a:tc>
                  <a:txBody>
                    <a:bodyPr/>
                    <a:lstStyle/>
                    <a:p>
                      <a:pPr algn="ctr"/>
                      <a:r>
                        <a:rPr lang="ru-RU" sz="800" b="1" dirty="0">
                          <a:latin typeface="Times New Roman Cyr" pitchFamily="18" charset="0"/>
                          <a:cs typeface="Times New Roman Cyr" pitchFamily="18" charset="0"/>
                        </a:rPr>
                        <a:t>184 075,9</a:t>
                      </a:r>
                    </a:p>
                  </a:txBody>
                  <a:tcPr>
                    <a:noFill/>
                  </a:tcPr>
                </a:tc>
                <a:extLst>
                  <a:ext uri="{0D108BD9-81ED-4DB2-BD59-A6C34878D82A}">
                    <a16:rowId xmlns="" xmlns:a16="http://schemas.microsoft.com/office/drawing/2014/main" val="4016736445"/>
                  </a:ext>
                </a:extLst>
              </a:tr>
              <a:tr h="322562">
                <a:tc>
                  <a:txBody>
                    <a:bodyPr/>
                    <a:lstStyle/>
                    <a:p>
                      <a:pPr algn="l"/>
                      <a:r>
                        <a:rPr lang="ru-RU" sz="800" b="1" dirty="0">
                          <a:latin typeface="Times New Roman Cyr" pitchFamily="18" charset="0"/>
                          <a:cs typeface="Times New Roman Cyr" pitchFamily="18" charset="0"/>
                        </a:rPr>
                        <a:t>9.МП «Профилактика правонарушений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10 592,8</a:t>
                      </a:r>
                    </a:p>
                  </a:txBody>
                  <a:tcPr>
                    <a:noFill/>
                  </a:tcPr>
                </a:tc>
                <a:tc>
                  <a:txBody>
                    <a:bodyPr/>
                    <a:lstStyle/>
                    <a:p>
                      <a:pPr algn="ctr"/>
                      <a:r>
                        <a:rPr lang="ru-RU" sz="800" b="1" dirty="0">
                          <a:latin typeface="Times New Roman Cyr" pitchFamily="18" charset="0"/>
                          <a:cs typeface="Times New Roman Cyr" pitchFamily="18" charset="0"/>
                        </a:rPr>
                        <a:t>13 782,5</a:t>
                      </a:r>
                    </a:p>
                  </a:txBody>
                  <a:tcPr>
                    <a:noFill/>
                  </a:tcPr>
                </a:tc>
                <a:extLst>
                  <a:ext uri="{0D108BD9-81ED-4DB2-BD59-A6C34878D82A}">
                    <a16:rowId xmlns="" xmlns:a16="http://schemas.microsoft.com/office/drawing/2014/main" val="3726518115"/>
                  </a:ext>
                </a:extLst>
              </a:tr>
              <a:tr h="439857">
                <a:tc>
                  <a:txBody>
                    <a:bodyPr/>
                    <a:lstStyle/>
                    <a:p>
                      <a:pPr algn="l"/>
                      <a:r>
                        <a:rPr lang="ru-RU" sz="800" b="1" dirty="0">
                          <a:latin typeface="Times New Roman Cyr" pitchFamily="18" charset="0"/>
                          <a:cs typeface="Times New Roman Cyr" pitchFamily="18" charset="0"/>
                        </a:rPr>
                        <a:t>10.МП «Развитие малого и среднего предпринимательства, потребительского рынка и сельскохозяйственных товаропроизводителей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44 889,9</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36 416,0</a:t>
                      </a:r>
                    </a:p>
                  </a:txBody>
                  <a:tcPr>
                    <a:noFill/>
                  </a:tcPr>
                </a:tc>
                <a:extLst>
                  <a:ext uri="{0D108BD9-81ED-4DB2-BD59-A6C34878D82A}">
                    <a16:rowId xmlns="" xmlns:a16="http://schemas.microsoft.com/office/drawing/2014/main" val="3974622471"/>
                  </a:ext>
                </a:extLst>
              </a:tr>
              <a:tr h="322562">
                <a:tc>
                  <a:txBody>
                    <a:bodyPr/>
                    <a:lstStyle/>
                    <a:p>
                      <a:pPr algn="l"/>
                      <a:r>
                        <a:rPr lang="ru-RU" sz="800" b="1" dirty="0">
                          <a:latin typeface="Times New Roman Cyr" pitchFamily="18" charset="0"/>
                          <a:cs typeface="Times New Roman Cyr" pitchFamily="18" charset="0"/>
                        </a:rPr>
                        <a:t>11.МП «Информационное общество –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r>
                        <a:rPr lang="ru-RU" sz="800" b="1" dirty="0">
                          <a:latin typeface="Times New Roman Cyr" pitchFamily="18" charset="0"/>
                          <a:cs typeface="Times New Roman Cyr" pitchFamily="18" charset="0"/>
                        </a:rPr>
                        <a:t>18 816,6</a:t>
                      </a:r>
                    </a:p>
                  </a:txBody>
                  <a:tcPr>
                    <a:noFill/>
                  </a:tcPr>
                </a:tc>
                <a:tc>
                  <a:txBody>
                    <a:bodyPr/>
                    <a:lstStyle/>
                    <a:p>
                      <a:pPr algn="ctr"/>
                      <a:r>
                        <a:rPr lang="ru-RU" sz="800" b="1" dirty="0">
                          <a:latin typeface="Times New Roman Cyr" pitchFamily="18" charset="0"/>
                          <a:cs typeface="Times New Roman Cyr" pitchFamily="18" charset="0"/>
                        </a:rPr>
                        <a:t>19 816,7</a:t>
                      </a:r>
                    </a:p>
                  </a:txBody>
                  <a:tcPr>
                    <a:noFill/>
                  </a:tcPr>
                </a:tc>
                <a:extLst>
                  <a:ext uri="{0D108BD9-81ED-4DB2-BD59-A6C34878D82A}">
                    <a16:rowId xmlns="" xmlns:a16="http://schemas.microsoft.com/office/drawing/2014/main" val="1764793817"/>
                  </a:ext>
                </a:extLst>
              </a:tr>
              <a:tr h="439857">
                <a:tc>
                  <a:txBody>
                    <a:bodyPr/>
                    <a:lstStyle/>
                    <a:p>
                      <a:pPr algn="l"/>
                      <a:r>
                        <a:rPr lang="ru-RU" sz="800" b="1" dirty="0">
                          <a:latin typeface="Times New Roman Cyr" pitchFamily="18" charset="0"/>
                          <a:cs typeface="Times New Roman Cyr" pitchFamily="18" charset="0"/>
                        </a:rPr>
                        <a:t>12.МП «Формирование современной городской среды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2018-2022 годы» </a:t>
                      </a:r>
                    </a:p>
                  </a:txBody>
                  <a:tcPr>
                    <a:noFill/>
                  </a:tcPr>
                </a:tc>
                <a:tc>
                  <a:txBody>
                    <a:bodyPr/>
                    <a:lstStyle/>
                    <a:p>
                      <a:pPr algn="ctr"/>
                      <a:r>
                        <a:rPr lang="ru-RU" sz="800" b="1" dirty="0">
                          <a:latin typeface="Times New Roman Cyr" pitchFamily="18" charset="0"/>
                          <a:cs typeface="Times New Roman Cyr" pitchFamily="18" charset="0"/>
                        </a:rPr>
                        <a:t>209 168,0</a:t>
                      </a:r>
                    </a:p>
                  </a:txBody>
                  <a:tcPr>
                    <a:noFill/>
                  </a:tcPr>
                </a:tc>
                <a:tc>
                  <a:txBody>
                    <a:bodyPr/>
                    <a:lstStyle/>
                    <a:p>
                      <a:pPr algn="ctr"/>
                      <a:r>
                        <a:rPr lang="ru-RU" sz="800" b="1" dirty="0">
                          <a:latin typeface="Times New Roman Cyr" pitchFamily="18" charset="0"/>
                          <a:cs typeface="Times New Roman Cyr" pitchFamily="18" charset="0"/>
                        </a:rPr>
                        <a:t>70 397,2</a:t>
                      </a:r>
                    </a:p>
                  </a:txBody>
                  <a:tcPr>
                    <a:noFill/>
                  </a:tcPr>
                </a:tc>
                <a:extLst>
                  <a:ext uri="{0D108BD9-81ED-4DB2-BD59-A6C34878D82A}">
                    <a16:rowId xmlns="" xmlns:a16="http://schemas.microsoft.com/office/drawing/2014/main" val="1955851"/>
                  </a:ext>
                </a:extLst>
              </a:tr>
              <a:tr h="322562">
                <a:tc>
                  <a:txBody>
                    <a:bodyPr/>
                    <a:lstStyle/>
                    <a:p>
                      <a:pPr algn="l"/>
                      <a:r>
                        <a:rPr lang="ru-RU" sz="800" b="1" dirty="0">
                          <a:latin typeface="Times New Roman Cyr" pitchFamily="18" charset="0"/>
                          <a:cs typeface="Times New Roman Cyr" pitchFamily="18" charset="0"/>
                        </a:rPr>
                        <a:t>13.МП «Обеспечение градостроительной деятельности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72 758,6</a:t>
                      </a:r>
                    </a:p>
                  </a:txBody>
                  <a:tcPr>
                    <a:noFill/>
                  </a:tcPr>
                </a:tc>
                <a:tc>
                  <a:txBody>
                    <a:bodyPr/>
                    <a:lstStyle/>
                    <a:p>
                      <a:pPr algn="ctr"/>
                      <a:r>
                        <a:rPr lang="ru-RU" sz="800" b="1" dirty="0">
                          <a:latin typeface="Times New Roman Cyr" pitchFamily="18" charset="0"/>
                          <a:cs typeface="Times New Roman Cyr" pitchFamily="18" charset="0"/>
                        </a:rPr>
                        <a:t>74 740,1</a:t>
                      </a:r>
                    </a:p>
                  </a:txBody>
                  <a:tcPr>
                    <a:noFill/>
                  </a:tcPr>
                </a:tc>
                <a:extLst>
                  <a:ext uri="{0D108BD9-81ED-4DB2-BD59-A6C34878D82A}">
                    <a16:rowId xmlns="" xmlns:a16="http://schemas.microsoft.com/office/drawing/2014/main" val="2822431834"/>
                  </a:ext>
                </a:extLst>
              </a:tr>
              <a:tr h="322562">
                <a:tc>
                  <a:txBody>
                    <a:bodyPr/>
                    <a:lstStyle/>
                    <a:p>
                      <a:pPr algn="l"/>
                      <a:r>
                        <a:rPr lang="ru-RU" sz="800" b="1" dirty="0">
                          <a:latin typeface="Times New Roman Cyr" pitchFamily="18" charset="0"/>
                          <a:cs typeface="Times New Roman Cyr" pitchFamily="18" charset="0"/>
                        </a:rPr>
                        <a:t>14.МП «Управление муниципальными финансами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a:t>
                      </a:r>
                    </a:p>
                  </a:txBody>
                  <a:tcPr>
                    <a:noFill/>
                  </a:tcPr>
                </a:tc>
                <a:tc>
                  <a:txBody>
                    <a:bodyPr/>
                    <a:lstStyle/>
                    <a:p>
                      <a:pPr algn="ctr"/>
                      <a:r>
                        <a:rPr lang="ru-RU" sz="800" b="1" dirty="0">
                          <a:latin typeface="Times New Roman Cyr" pitchFamily="18" charset="0"/>
                          <a:cs typeface="Times New Roman Cyr" pitchFamily="18" charset="0"/>
                        </a:rPr>
                        <a:t>26 669,9</a:t>
                      </a:r>
                    </a:p>
                  </a:txBody>
                  <a:tcPr>
                    <a:noFill/>
                  </a:tcPr>
                </a:tc>
                <a:tc>
                  <a:txBody>
                    <a:bodyPr/>
                    <a:lstStyle/>
                    <a:p>
                      <a:pPr algn="ctr"/>
                      <a:r>
                        <a:rPr lang="ru-RU" sz="800" b="1" dirty="0">
                          <a:latin typeface="Times New Roman Cyr" pitchFamily="18" charset="0"/>
                          <a:cs typeface="Times New Roman Cyr" pitchFamily="18" charset="0"/>
                        </a:rPr>
                        <a:t>28 996,9</a:t>
                      </a:r>
                    </a:p>
                  </a:txBody>
                  <a:tcPr>
                    <a:noFill/>
                  </a:tcPr>
                </a:tc>
                <a:extLst>
                  <a:ext uri="{0D108BD9-81ED-4DB2-BD59-A6C34878D82A}">
                    <a16:rowId xmlns="" xmlns:a16="http://schemas.microsoft.com/office/drawing/2014/main" val="3075409088"/>
                  </a:ext>
                </a:extLst>
              </a:tr>
              <a:tr h="341882">
                <a:tc>
                  <a:txBody>
                    <a:bodyPr/>
                    <a:lstStyle/>
                    <a:p>
                      <a:pPr algn="l"/>
                      <a:r>
                        <a:rPr lang="ru-RU" sz="800" b="1" dirty="0">
                          <a:latin typeface="Times New Roman Cyr" pitchFamily="18" charset="0"/>
                          <a:cs typeface="Times New Roman Cyr" pitchFamily="18" charset="0"/>
                        </a:rPr>
                        <a:t>15.МП «Совершенствование и развитие муниципального управления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464 205,0</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449 685,8</a:t>
                      </a:r>
                    </a:p>
                  </a:txBody>
                  <a:tcPr>
                    <a:noFill/>
                  </a:tcPr>
                </a:tc>
                <a:extLst>
                  <a:ext uri="{0D108BD9-81ED-4DB2-BD59-A6C34878D82A}">
                    <a16:rowId xmlns="" xmlns:a16="http://schemas.microsoft.com/office/drawing/2014/main" val="602412217"/>
                  </a:ext>
                </a:extLst>
              </a:tr>
              <a:tr h="439857">
                <a:tc>
                  <a:txBody>
                    <a:bodyPr/>
                    <a:lstStyle/>
                    <a:p>
                      <a:pPr algn="l"/>
                      <a:r>
                        <a:rPr lang="ru-RU" sz="800" b="1" dirty="0">
                          <a:latin typeface="Times New Roman Cyr" pitchFamily="18" charset="0"/>
                          <a:cs typeface="Times New Roman Cyr" pitchFamily="18" charset="0"/>
                        </a:rPr>
                        <a:t>16.МП «Развитие жилищно-коммунального комплекса и повышение энергетической эффективности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2019 - 2030 годы</a:t>
                      </a:r>
                    </a:p>
                  </a:txBody>
                  <a:tcPr>
                    <a:noFill/>
                  </a:tcPr>
                </a:tc>
                <a:tc>
                  <a:txBody>
                    <a:bodyPr/>
                    <a:lstStyle/>
                    <a:p>
                      <a:pPr algn="ctr"/>
                      <a:r>
                        <a:rPr lang="ru-RU" sz="800" b="1" dirty="0">
                          <a:latin typeface="Times New Roman Cyr" pitchFamily="18" charset="0"/>
                          <a:cs typeface="Times New Roman Cyr" pitchFamily="18" charset="0"/>
                        </a:rPr>
                        <a:t>265 239,1</a:t>
                      </a:r>
                    </a:p>
                  </a:txBody>
                  <a:tcPr>
                    <a:noFill/>
                  </a:tcPr>
                </a:tc>
                <a:tc>
                  <a:txBody>
                    <a:bodyPr/>
                    <a:lstStyle/>
                    <a:p>
                      <a:pPr algn="ctr"/>
                      <a:r>
                        <a:rPr lang="ru-RU" sz="800" b="1" dirty="0">
                          <a:latin typeface="Times New Roman Cyr" pitchFamily="18" charset="0"/>
                          <a:cs typeface="Times New Roman Cyr" pitchFamily="18" charset="0"/>
                        </a:rPr>
                        <a:t>301 048,6</a:t>
                      </a:r>
                    </a:p>
                  </a:txBody>
                  <a:tcPr>
                    <a:noFill/>
                  </a:tcPr>
                </a:tc>
                <a:extLst>
                  <a:ext uri="{0D108BD9-81ED-4DB2-BD59-A6C34878D82A}">
                    <a16:rowId xmlns="" xmlns:a16="http://schemas.microsoft.com/office/drawing/2014/main" val="3742565945"/>
                  </a:ext>
                </a:extLst>
              </a:tr>
            </a:tbl>
          </a:graphicData>
        </a:graphic>
      </p:graphicFrame>
      <p:sp>
        <p:nvSpPr>
          <p:cNvPr id="5" name="Прямоугольник 4">
            <a:extLst>
              <a:ext uri="{FF2B5EF4-FFF2-40B4-BE49-F238E27FC236}">
                <a16:creationId xmlns="" xmlns:a16="http://schemas.microsoft.com/office/drawing/2014/main" id="{39BF90EB-6DD9-4002-BD4A-40DBFD2D6DAB}"/>
              </a:ext>
            </a:extLst>
          </p:cNvPr>
          <p:cNvSpPr/>
          <p:nvPr/>
        </p:nvSpPr>
        <p:spPr>
          <a:xfrm>
            <a:off x="251520" y="840925"/>
            <a:ext cx="3600400" cy="646331"/>
          </a:xfrm>
          <a:prstGeom prst="rect">
            <a:avLst/>
          </a:prstGeom>
        </p:spPr>
        <p:txBody>
          <a:bodyPr wrap="square">
            <a:spAutoFit/>
          </a:bodyPr>
          <a:lstStyle/>
          <a:p>
            <a:pPr algn="ctr"/>
            <a:r>
              <a:rPr lang="ru-RU" sz="1200" b="1" i="1" dirty="0">
                <a:solidFill>
                  <a:srgbClr val="0000FF"/>
                </a:solidFill>
                <a:latin typeface="Times New Roman Cyr" pitchFamily="18" charset="0"/>
                <a:cs typeface="Times New Roman Cyr" pitchFamily="18" charset="0"/>
              </a:rPr>
              <a:t>Расходы на реализацию муниципальных программ города </a:t>
            </a:r>
            <a:r>
              <a:rPr lang="ru-RU" sz="1200" b="1" i="1" dirty="0" err="1">
                <a:solidFill>
                  <a:srgbClr val="0000FF"/>
                </a:solidFill>
                <a:latin typeface="Times New Roman Cyr" pitchFamily="18" charset="0"/>
                <a:cs typeface="Times New Roman Cyr" pitchFamily="18" charset="0"/>
              </a:rPr>
              <a:t>Урай</a:t>
            </a:r>
            <a:r>
              <a:rPr lang="ru-RU" sz="1200" b="1" i="1" dirty="0">
                <a:solidFill>
                  <a:srgbClr val="0000FF"/>
                </a:solidFill>
                <a:latin typeface="Times New Roman Cyr" pitchFamily="18" charset="0"/>
                <a:cs typeface="Times New Roman Cyr" pitchFamily="18" charset="0"/>
              </a:rPr>
              <a:t> в разрезе источников финансирования, </a:t>
            </a:r>
            <a:r>
              <a:rPr lang="ru-RU" sz="1200" b="1" i="1" dirty="0" err="1">
                <a:solidFill>
                  <a:srgbClr val="0000FF"/>
                </a:solidFill>
                <a:latin typeface="Times New Roman Cyr" pitchFamily="18" charset="0"/>
                <a:cs typeface="Times New Roman Cyr" pitchFamily="18" charset="0"/>
              </a:rPr>
              <a:t>тыс.рублей</a:t>
            </a:r>
            <a:endParaRPr lang="ru-RU" sz="1200" i="1" dirty="0">
              <a:solidFill>
                <a:srgbClr val="0000FF"/>
              </a:solidFill>
              <a:latin typeface="Times New Roman Cyr" pitchFamily="18" charset="0"/>
              <a:cs typeface="Times New Roman Cyr" pitchFamily="18" charset="0"/>
            </a:endParaRPr>
          </a:p>
        </p:txBody>
      </p:sp>
      <p:sp>
        <p:nvSpPr>
          <p:cNvPr id="14" name="Прямоугольник 13">
            <a:extLst>
              <a:ext uri="{FF2B5EF4-FFF2-40B4-BE49-F238E27FC236}">
                <a16:creationId xmlns="" xmlns:a16="http://schemas.microsoft.com/office/drawing/2014/main" id="{4CD967C1-0F4D-421B-8393-8E4A1657C833}"/>
              </a:ext>
            </a:extLst>
          </p:cNvPr>
          <p:cNvSpPr/>
          <p:nvPr/>
        </p:nvSpPr>
        <p:spPr>
          <a:xfrm>
            <a:off x="251520" y="5517232"/>
            <a:ext cx="3060150" cy="73866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В течении 2023 года осуществлялась реализация 16 муниципальных программ</a:t>
            </a:r>
            <a:endParaRPr lang="ru-RU" sz="1400" i="1" dirty="0">
              <a:solidFill>
                <a:srgbClr val="0000FF"/>
              </a:solidFill>
              <a:latin typeface="Times New Roman Cyr" pitchFamily="18" charset="0"/>
              <a:cs typeface="Times New Roman Cyr" pitchFamily="18" charset="0"/>
            </a:endParaRPr>
          </a:p>
        </p:txBody>
      </p:sp>
      <p:sp>
        <p:nvSpPr>
          <p:cNvPr id="16" name="Стрелка: вправо 15">
            <a:extLst>
              <a:ext uri="{FF2B5EF4-FFF2-40B4-BE49-F238E27FC236}">
                <a16:creationId xmlns="" xmlns:a16="http://schemas.microsoft.com/office/drawing/2014/main" id="{C80D8633-48A4-45DF-AFEC-75C11590351A}"/>
              </a:ext>
            </a:extLst>
          </p:cNvPr>
          <p:cNvSpPr/>
          <p:nvPr/>
        </p:nvSpPr>
        <p:spPr>
          <a:xfrm rot="19671472">
            <a:off x="2822422" y="4773567"/>
            <a:ext cx="1143888" cy="519846"/>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8" name="Диаграмма 17"/>
          <p:cNvGraphicFramePr/>
          <p:nvPr/>
        </p:nvGraphicFramePr>
        <p:xfrm>
          <a:off x="-252536" y="1484784"/>
          <a:ext cx="4392488"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19" name="Правая фигурная скобка 18"/>
          <p:cNvSpPr/>
          <p:nvPr/>
        </p:nvSpPr>
        <p:spPr>
          <a:xfrm>
            <a:off x="1115616" y="2348880"/>
            <a:ext cx="216024" cy="158417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0" name="Правая фигурная скобка 19"/>
          <p:cNvSpPr/>
          <p:nvPr/>
        </p:nvSpPr>
        <p:spPr>
          <a:xfrm>
            <a:off x="2411760" y="2060848"/>
            <a:ext cx="288032" cy="1872208"/>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ямоугольник 20"/>
          <p:cNvSpPr/>
          <p:nvPr/>
        </p:nvSpPr>
        <p:spPr>
          <a:xfrm rot="16200000">
            <a:off x="864491" y="2918653"/>
            <a:ext cx="1128835" cy="307777"/>
          </a:xfrm>
          <a:prstGeom prst="rect">
            <a:avLst/>
          </a:prstGeom>
        </p:spPr>
        <p:txBody>
          <a:bodyPr wrap="none">
            <a:spAutoFit/>
          </a:bodyPr>
          <a:lstStyle/>
          <a:p>
            <a:r>
              <a:rPr lang="ru-RU" sz="1400" b="1" dirty="0">
                <a:solidFill>
                  <a:srgbClr val="0000FF"/>
                </a:solidFill>
                <a:latin typeface="Oswald"/>
                <a:cs typeface="Times New Roman Cyr" pitchFamily="18" charset="0"/>
              </a:rPr>
              <a:t>4 019 407,8</a:t>
            </a:r>
          </a:p>
        </p:txBody>
      </p:sp>
      <p:sp>
        <p:nvSpPr>
          <p:cNvPr id="22" name="Прямоугольник 21"/>
          <p:cNvSpPr/>
          <p:nvPr/>
        </p:nvSpPr>
        <p:spPr>
          <a:xfrm rot="16200000">
            <a:off x="2165574" y="2768962"/>
            <a:ext cx="1118961" cy="307777"/>
          </a:xfrm>
          <a:prstGeom prst="rect">
            <a:avLst/>
          </a:prstGeom>
        </p:spPr>
        <p:txBody>
          <a:bodyPr wrap="none">
            <a:spAutoFit/>
          </a:bodyPr>
          <a:lstStyle/>
          <a:p>
            <a:r>
              <a:rPr lang="ru-RU" sz="1400" b="1" dirty="0">
                <a:solidFill>
                  <a:srgbClr val="0000FF"/>
                </a:solidFill>
                <a:latin typeface="Oswald"/>
                <a:cs typeface="Times New Roman Cyr" pitchFamily="18" charset="0"/>
              </a:rPr>
              <a:t>4 879 711,2</a:t>
            </a:r>
          </a:p>
        </p:txBody>
      </p:sp>
      <p:pic>
        <p:nvPicPr>
          <p:cNvPr id="2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1331640" y="-99392"/>
            <a:ext cx="8999538" cy="801570"/>
          </a:xfrm>
          <a:prstGeom prst="rect">
            <a:avLst/>
          </a:prstGeom>
          <a:noFill/>
          <a:ln w="9525">
            <a:noFill/>
            <a:miter lim="800000"/>
            <a:headEnd/>
            <a:tailEnd/>
          </a:ln>
        </p:spPr>
      </p:pic>
      <p:pic>
        <p:nvPicPr>
          <p:cNvPr id="25" name="Picture 2" descr="Y:\Влад\2019\эскизы\герб.png"/>
          <p:cNvPicPr>
            <a:picLocks noChangeAspect="1" noChangeArrowheads="1"/>
          </p:cNvPicPr>
          <p:nvPr/>
        </p:nvPicPr>
        <p:blipFill>
          <a:blip r:embed="rId5" cstate="print"/>
          <a:srcRect l="89185" b="81873"/>
          <a:stretch>
            <a:fillRect/>
          </a:stretch>
        </p:blipFill>
        <p:spPr bwMode="auto">
          <a:xfrm>
            <a:off x="8460430" y="-44605"/>
            <a:ext cx="651505" cy="801570"/>
          </a:xfrm>
          <a:prstGeom prst="rect">
            <a:avLst/>
          </a:prstGeom>
          <a:noFill/>
          <a:ln w="9525">
            <a:noFill/>
            <a:miter lim="800000"/>
            <a:headEnd/>
            <a:tailEnd/>
          </a:ln>
        </p:spPr>
      </p:pic>
      <p:pic>
        <p:nvPicPr>
          <p:cNvPr id="26"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0"/>
            <a:ext cx="8316416" cy="756965"/>
          </a:xfrm>
          <a:prstGeom prst="rect">
            <a:avLst/>
          </a:prstGeom>
          <a:noFill/>
          <a:ln w="9525">
            <a:noFill/>
            <a:miter lim="800000"/>
            <a:headEnd/>
            <a:tailEnd/>
          </a:ln>
        </p:spPr>
      </p:pic>
      <p:pic>
        <p:nvPicPr>
          <p:cNvPr id="27" name="Picture 5" descr="закладка урай copy"/>
          <p:cNvPicPr>
            <a:picLocks noChangeAspect="1" noChangeArrowheads="1"/>
          </p:cNvPicPr>
          <p:nvPr/>
        </p:nvPicPr>
        <p:blipFill>
          <a:blip r:embed="rId7" cstate="print"/>
          <a:srcRect/>
          <a:stretch>
            <a:fillRect/>
          </a:stretch>
        </p:blipFill>
        <p:spPr bwMode="auto">
          <a:xfrm>
            <a:off x="0" y="41075"/>
            <a:ext cx="611560" cy="756965"/>
          </a:xfrm>
          <a:prstGeom prst="rect">
            <a:avLst/>
          </a:prstGeom>
          <a:noFill/>
          <a:ln w="9525">
            <a:noFill/>
            <a:miter lim="800000"/>
            <a:headEnd/>
            <a:tailEnd/>
          </a:ln>
        </p:spPr>
      </p:pic>
      <p:sp>
        <p:nvSpPr>
          <p:cNvPr id="28" name="TextBox 27"/>
          <p:cNvSpPr txBox="1"/>
          <p:nvPr/>
        </p:nvSpPr>
        <p:spPr>
          <a:xfrm>
            <a:off x="611560" y="188640"/>
            <a:ext cx="7704856" cy="584775"/>
          </a:xfrm>
          <a:prstGeom prst="rect">
            <a:avLst/>
          </a:prstGeom>
          <a:noFill/>
        </p:spPr>
        <p:txBody>
          <a:bodyPr wrap="square" rtlCol="0">
            <a:spAutoFit/>
          </a:bodyPr>
          <a:lstStyle/>
          <a:p>
            <a:r>
              <a:rPr lang="ru-RU" sz="1600" b="1" dirty="0">
                <a:ln w="11430"/>
                <a:solidFill>
                  <a:schemeClr val="bg1"/>
                </a:solidFill>
                <a:latin typeface="Times New Roman Cyr" pitchFamily="18" charset="0"/>
                <a:cs typeface="Times New Roman Cyr" pitchFamily="18" charset="0"/>
              </a:rPr>
              <a:t>РАСХОДЫ НА РЕАЛИЗАЦИЮ МУНИЦИПАЛЬНЫХ ПРОГРАММ ГОРОДА УРАЙ ЗА 2022-2023 ГОДЫ, </a:t>
            </a:r>
            <a:r>
              <a:rPr lang="ru-RU" sz="1600" b="1" dirty="0" smtClean="0">
                <a:ln w="11430"/>
                <a:solidFill>
                  <a:schemeClr val="bg1"/>
                </a:solidFill>
                <a:latin typeface="Times New Roman Cyr" pitchFamily="18" charset="0"/>
                <a:cs typeface="Times New Roman Cyr" pitchFamily="18" charset="0"/>
              </a:rPr>
              <a:t>тыс.рублей</a:t>
            </a:r>
            <a:endParaRPr lang="ru-RU" dirty="0"/>
          </a:p>
        </p:txBody>
      </p:sp>
    </p:spTree>
    <p:extLst>
      <p:ext uri="{BB962C8B-B14F-4D97-AF65-F5344CB8AC3E}">
        <p14:creationId xmlns="" xmlns:p14="http://schemas.microsoft.com/office/powerpoint/2010/main" val="1327833358"/>
      </p:ext>
    </p:extLst>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4">
            <a:extLst>
              <a:ext uri="{FF2B5EF4-FFF2-40B4-BE49-F238E27FC236}">
                <a16:creationId xmlns="" xmlns:a16="http://schemas.microsoft.com/office/drawing/2014/main" id="{A663D57F-FAF1-4175-8445-15B04CBDAD2E}"/>
              </a:ext>
            </a:extLst>
          </p:cNvPr>
          <p:cNvGrpSpPr/>
          <p:nvPr/>
        </p:nvGrpSpPr>
        <p:grpSpPr>
          <a:xfrm>
            <a:off x="539553" y="4509120"/>
            <a:ext cx="6336704" cy="1224135"/>
            <a:chOff x="829755" y="3841543"/>
            <a:chExt cx="4570244" cy="1296141"/>
          </a:xfrm>
        </p:grpSpPr>
        <p:sp>
          <p:nvSpPr>
            <p:cNvPr id="6" name="Стрелка: пятиугольник 5">
              <a:extLst>
                <a:ext uri="{FF2B5EF4-FFF2-40B4-BE49-F238E27FC236}">
                  <a16:creationId xmlns="" xmlns:a16="http://schemas.microsoft.com/office/drawing/2014/main" id="{02C6AFB9-84E0-4CBB-AFFC-B6273ED83A09}"/>
                </a:ext>
              </a:extLst>
            </p:cNvPr>
            <p:cNvSpPr/>
            <p:nvPr/>
          </p:nvSpPr>
          <p:spPr>
            <a:xfrm rot="10800000">
              <a:off x="829755" y="3841543"/>
              <a:ext cx="4518947" cy="1224137"/>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Стрелка: пятиугольник 4">
              <a:extLst>
                <a:ext uri="{FF2B5EF4-FFF2-40B4-BE49-F238E27FC236}">
                  <a16:creationId xmlns="" xmlns:a16="http://schemas.microsoft.com/office/drawing/2014/main" id="{D3677DBA-9F0B-4ECE-9826-DFEA1C780B87}"/>
                </a:ext>
              </a:extLst>
            </p:cNvPr>
            <p:cNvSpPr txBox="1"/>
            <p:nvPr/>
          </p:nvSpPr>
          <p:spPr>
            <a:xfrm>
              <a:off x="933599" y="3927952"/>
              <a:ext cx="4466400" cy="12097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«Создание условий для легкого старта и комфортного ведения бизнеса»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(субсидия субъектам малого предпринимательства на возмещение затрат по приобретению оборудования (основных средств)</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16" name="Прямоугольник 15">
            <a:extLst>
              <a:ext uri="{FF2B5EF4-FFF2-40B4-BE49-F238E27FC236}">
                <a16:creationId xmlns="" xmlns:a16="http://schemas.microsoft.com/office/drawing/2014/main" id="{C2EBF722-0311-4577-9357-1BBE251F0946}"/>
              </a:ext>
            </a:extLst>
          </p:cNvPr>
          <p:cNvSpPr/>
          <p:nvPr/>
        </p:nvSpPr>
        <p:spPr>
          <a:xfrm>
            <a:off x="899592" y="0"/>
            <a:ext cx="7992888" cy="830997"/>
          </a:xfrm>
          <a:prstGeom prst="rect">
            <a:avLst/>
          </a:prstGeom>
        </p:spPr>
        <p:txBody>
          <a:bodyPr wrap="square">
            <a:spAutoFit/>
          </a:bodyPr>
          <a:lstStyle/>
          <a:p>
            <a:pPr algn="ctr"/>
            <a:r>
              <a:rPr lang="ru-RU" sz="1600" b="1" dirty="0">
                <a:latin typeface="Times New Roman Cyr" pitchFamily="18" charset="0"/>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2023 ГОДУ, тыс.рублей  </a:t>
            </a:r>
          </a:p>
        </p:txBody>
      </p:sp>
      <p:sp>
        <p:nvSpPr>
          <p:cNvPr id="2" name="Прямоугольник 1">
            <a:extLst>
              <a:ext uri="{FF2B5EF4-FFF2-40B4-BE49-F238E27FC236}">
                <a16:creationId xmlns="" xmlns:a16="http://schemas.microsoft.com/office/drawing/2014/main" id="{FCE3F540-8FB6-4C5F-9A81-AFC538426E35}"/>
              </a:ext>
            </a:extLst>
          </p:cNvPr>
          <p:cNvSpPr/>
          <p:nvPr/>
        </p:nvSpPr>
        <p:spPr>
          <a:xfrm>
            <a:off x="6876256" y="2060848"/>
            <a:ext cx="1506503" cy="461665"/>
          </a:xfrm>
          <a:prstGeom prst="rect">
            <a:avLst/>
          </a:prstGeom>
        </p:spPr>
        <p:txBody>
          <a:bodyPr wrap="none">
            <a:spAutoFit/>
          </a:bodyPr>
          <a:lstStyle/>
          <a:p>
            <a:r>
              <a:rPr lang="ru-RU" sz="1200" b="1" i="1" dirty="0">
                <a:latin typeface="Times New Roman Cyr" pitchFamily="18" charset="0"/>
                <a:cs typeface="Times New Roman Cyr" pitchFamily="18" charset="0"/>
              </a:rPr>
              <a:t>План – 2 627,3</a:t>
            </a:r>
          </a:p>
          <a:p>
            <a:r>
              <a:rPr lang="ru-RU" sz="1200" b="1" i="1" dirty="0">
                <a:latin typeface="Times New Roman Cyr" pitchFamily="18" charset="0"/>
                <a:cs typeface="Times New Roman Cyr" pitchFamily="18" charset="0"/>
              </a:rPr>
              <a:t>исполнено – 2 595,4</a:t>
            </a:r>
          </a:p>
        </p:txBody>
      </p:sp>
      <p:sp>
        <p:nvSpPr>
          <p:cNvPr id="10" name="Прямоугольник 9">
            <a:extLst>
              <a:ext uri="{FF2B5EF4-FFF2-40B4-BE49-F238E27FC236}">
                <a16:creationId xmlns="" xmlns:a16="http://schemas.microsoft.com/office/drawing/2014/main" id="{9F49DD7A-A28A-43C7-ACE5-72EA1C2521AA}"/>
              </a:ext>
            </a:extLst>
          </p:cNvPr>
          <p:cNvSpPr/>
          <p:nvPr/>
        </p:nvSpPr>
        <p:spPr>
          <a:xfrm>
            <a:off x="6876256" y="2924944"/>
            <a:ext cx="197390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831 997,0</a:t>
            </a:r>
          </a:p>
          <a:p>
            <a:r>
              <a:rPr lang="ru-RU" sz="1200" b="1" i="1" dirty="0">
                <a:latin typeface="Times New Roman Cyr" pitchFamily="18" charset="0"/>
                <a:cs typeface="Times New Roman Cyr" pitchFamily="18" charset="0"/>
              </a:rPr>
              <a:t>исполнено – 503 343,2</a:t>
            </a:r>
            <a:endParaRPr lang="ru-RU" sz="1200" b="1" dirty="0">
              <a:latin typeface="Times New Roman Cyr" pitchFamily="18" charset="0"/>
              <a:cs typeface="Times New Roman Cyr" pitchFamily="18" charset="0"/>
            </a:endParaRPr>
          </a:p>
        </p:txBody>
      </p:sp>
      <p:sp>
        <p:nvSpPr>
          <p:cNvPr id="15" name="Прямоугольник 14">
            <a:extLst>
              <a:ext uri="{FF2B5EF4-FFF2-40B4-BE49-F238E27FC236}">
                <a16:creationId xmlns="" xmlns:a16="http://schemas.microsoft.com/office/drawing/2014/main" id="{05F7DBB5-2CE9-46BC-8837-6859ECCE057C}"/>
              </a:ext>
            </a:extLst>
          </p:cNvPr>
          <p:cNvSpPr/>
          <p:nvPr/>
        </p:nvSpPr>
        <p:spPr>
          <a:xfrm>
            <a:off x="6948264" y="3717032"/>
            <a:ext cx="1844204"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17 987,7</a:t>
            </a:r>
          </a:p>
          <a:p>
            <a:r>
              <a:rPr lang="ru-RU" sz="1200" b="1" i="1" dirty="0">
                <a:latin typeface="Times New Roman Cyr" pitchFamily="18" charset="0"/>
                <a:cs typeface="Times New Roman Cyr" pitchFamily="18" charset="0"/>
              </a:rPr>
              <a:t>исполнено – 17 987,7</a:t>
            </a:r>
            <a:endParaRPr lang="ru-RU" sz="1200" b="1" dirty="0">
              <a:latin typeface="Times New Roman Cyr" pitchFamily="18" charset="0"/>
              <a:cs typeface="Times New Roman Cyr" pitchFamily="18" charset="0"/>
            </a:endParaRPr>
          </a:p>
        </p:txBody>
      </p:sp>
      <p:grpSp>
        <p:nvGrpSpPr>
          <p:cNvPr id="4" name="Группа 17">
            <a:extLst>
              <a:ext uri="{FF2B5EF4-FFF2-40B4-BE49-F238E27FC236}">
                <a16:creationId xmlns="" xmlns:a16="http://schemas.microsoft.com/office/drawing/2014/main" id="{92C3E0AB-0427-4688-87F0-8BBCA4A017C0}"/>
              </a:ext>
            </a:extLst>
          </p:cNvPr>
          <p:cNvGrpSpPr/>
          <p:nvPr/>
        </p:nvGrpSpPr>
        <p:grpSpPr>
          <a:xfrm>
            <a:off x="611560" y="3573016"/>
            <a:ext cx="6192688" cy="1080120"/>
            <a:chOff x="1569176" y="2860723"/>
            <a:chExt cx="5298826" cy="1080121"/>
          </a:xfrm>
        </p:grpSpPr>
        <p:sp>
          <p:nvSpPr>
            <p:cNvPr id="19" name="Стрелка: пятиугольник 18">
              <a:extLst>
                <a:ext uri="{FF2B5EF4-FFF2-40B4-BE49-F238E27FC236}">
                  <a16:creationId xmlns="" xmlns:a16="http://schemas.microsoft.com/office/drawing/2014/main" id="{31F8B899-3C74-474F-8991-7C6BD9EFAE08}"/>
                </a:ext>
              </a:extLst>
            </p:cNvPr>
            <p:cNvSpPr/>
            <p:nvPr/>
          </p:nvSpPr>
          <p:spPr>
            <a:xfrm rot="10800000">
              <a:off x="1569176" y="2860723"/>
              <a:ext cx="5298826" cy="889511"/>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Стрелка: пятиугольник 4">
              <a:extLst>
                <a:ext uri="{FF2B5EF4-FFF2-40B4-BE49-F238E27FC236}">
                  <a16:creationId xmlns="" xmlns:a16="http://schemas.microsoft.com/office/drawing/2014/main" id="{2762F041-46D4-43FA-84B0-A01C7AF4C77C}"/>
                </a:ext>
              </a:extLst>
            </p:cNvPr>
            <p:cNvSpPr txBox="1"/>
            <p:nvPr/>
          </p:nvSpPr>
          <p:spPr>
            <a:xfrm>
              <a:off x="1569177" y="2932732"/>
              <a:ext cx="5237920"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grpSp>
        <p:nvGrpSpPr>
          <p:cNvPr id="5" name="Группа 23">
            <a:extLst>
              <a:ext uri="{FF2B5EF4-FFF2-40B4-BE49-F238E27FC236}">
                <a16:creationId xmlns="" xmlns:a16="http://schemas.microsoft.com/office/drawing/2014/main" id="{912B4447-14E7-4713-B1A3-E9C2BB5A4205}"/>
              </a:ext>
            </a:extLst>
          </p:cNvPr>
          <p:cNvGrpSpPr/>
          <p:nvPr/>
        </p:nvGrpSpPr>
        <p:grpSpPr>
          <a:xfrm>
            <a:off x="539552" y="1916832"/>
            <a:ext cx="6264695" cy="1080120"/>
            <a:chOff x="1569176" y="2860723"/>
            <a:chExt cx="5360440" cy="1080121"/>
          </a:xfrm>
        </p:grpSpPr>
        <p:sp>
          <p:nvSpPr>
            <p:cNvPr id="25" name="Стрелка: пятиугольник 24">
              <a:extLst>
                <a:ext uri="{FF2B5EF4-FFF2-40B4-BE49-F238E27FC236}">
                  <a16:creationId xmlns="" xmlns:a16="http://schemas.microsoft.com/office/drawing/2014/main" id="{26CDD0C1-BC65-4E4A-8812-C3A1F5EB6507}"/>
                </a:ext>
              </a:extLst>
            </p:cNvPr>
            <p:cNvSpPr/>
            <p:nvPr/>
          </p:nvSpPr>
          <p:spPr>
            <a:xfrm rot="10800000">
              <a:off x="1638625" y="2860723"/>
              <a:ext cx="5290991" cy="93610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Стрелка: пятиугольник 4">
              <a:extLst>
                <a:ext uri="{FF2B5EF4-FFF2-40B4-BE49-F238E27FC236}">
                  <a16:creationId xmlns="" xmlns:a16="http://schemas.microsoft.com/office/drawing/2014/main" id="{293139E9-1D5F-438C-BAF6-1B6C7396EF9E}"/>
                </a:ext>
              </a:extLst>
            </p:cNvPr>
            <p:cNvSpPr txBox="1"/>
            <p:nvPr/>
          </p:nvSpPr>
          <p:spPr>
            <a:xfrm>
              <a:off x="1569176" y="2932732"/>
              <a:ext cx="5278148"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27" name="Прямоугольник 26">
            <a:extLst>
              <a:ext uri="{FF2B5EF4-FFF2-40B4-BE49-F238E27FC236}">
                <a16:creationId xmlns="" xmlns:a16="http://schemas.microsoft.com/office/drawing/2014/main" id="{9D1DD895-4217-44FD-8343-044E7ECB09E7}"/>
              </a:ext>
            </a:extLst>
          </p:cNvPr>
          <p:cNvSpPr/>
          <p:nvPr/>
        </p:nvSpPr>
        <p:spPr>
          <a:xfrm>
            <a:off x="1115616" y="1916832"/>
            <a:ext cx="5688632" cy="830997"/>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«Патриотическое воспитание граждан Российской Федерации»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(ведется воспитательная работа в школах и колледжах, проводятся мероприятия патриотической направленности)</a:t>
            </a:r>
          </a:p>
        </p:txBody>
      </p:sp>
      <p:sp>
        <p:nvSpPr>
          <p:cNvPr id="29" name="Прямоугольник 28">
            <a:extLst>
              <a:ext uri="{FF2B5EF4-FFF2-40B4-BE49-F238E27FC236}">
                <a16:creationId xmlns="" xmlns:a16="http://schemas.microsoft.com/office/drawing/2014/main" id="{5CBF7F6E-A359-4FA7-A7D0-325D0E77E64F}"/>
              </a:ext>
            </a:extLst>
          </p:cNvPr>
          <p:cNvSpPr/>
          <p:nvPr/>
        </p:nvSpPr>
        <p:spPr>
          <a:xfrm>
            <a:off x="1115616" y="3645024"/>
            <a:ext cx="5400600" cy="646331"/>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«Формирование комфортной городской среды» / </a:t>
            </a:r>
            <a:r>
              <a:rPr lang="ru-RU" sz="1200" b="1" i="1" dirty="0">
                <a:latin typeface="Times New Roman Cyr" pitchFamily="18" charset="0"/>
                <a:cs typeface="Times New Roman Cyr" pitchFamily="18" charset="0"/>
              </a:rPr>
              <a:t>Национальный проект «Жилье и городская среда» </a:t>
            </a:r>
            <a:r>
              <a:rPr lang="ru-RU" sz="1200" dirty="0">
                <a:latin typeface="Times New Roman Cyr" pitchFamily="18" charset="0"/>
                <a:cs typeface="Times New Roman Cyr" pitchFamily="18" charset="0"/>
              </a:rPr>
              <a:t>(благоустройство зоны отдыха по </a:t>
            </a:r>
            <a:r>
              <a:rPr lang="ru-RU" sz="1200" dirty="0" err="1">
                <a:latin typeface="Times New Roman Cyr" pitchFamily="18" charset="0"/>
                <a:cs typeface="Times New Roman Cyr" pitchFamily="18" charset="0"/>
              </a:rPr>
              <a:t>ул.Механников</a:t>
            </a:r>
            <a:r>
              <a:rPr lang="ru-RU" sz="1200" dirty="0">
                <a:latin typeface="Times New Roman Cyr" pitchFamily="18" charset="0"/>
                <a:cs typeface="Times New Roman Cyr" pitchFamily="18" charset="0"/>
              </a:rPr>
              <a:t>)</a:t>
            </a:r>
            <a:endParaRPr lang="ru-RU" sz="1200" b="1" dirty="0">
              <a:latin typeface="Times New Roman Cyr" pitchFamily="18" charset="0"/>
              <a:cs typeface="Times New Roman Cyr" pitchFamily="18" charset="0"/>
            </a:endParaRPr>
          </a:p>
        </p:txBody>
      </p:sp>
      <p:sp>
        <p:nvSpPr>
          <p:cNvPr id="13313" name="Rectangle 1"/>
          <p:cNvSpPr>
            <a:spLocks noChangeArrowheads="1"/>
          </p:cNvSpPr>
          <p:nvPr/>
        </p:nvSpPr>
        <p:spPr bwMode="auto">
          <a:xfrm>
            <a:off x="251520" y="898268"/>
            <a:ext cx="8568953"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450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Город Урай принимал участие в реализации 3-х</a:t>
            </a:r>
            <a:r>
              <a:rPr kumimoji="0" lang="ru-RU" sz="1400" b="1" i="0" u="sng" strike="noStrike" cap="none" normalizeH="0" baseline="0" dirty="0">
                <a:ln>
                  <a:noFill/>
                </a:ln>
                <a:solidFill>
                  <a:schemeClr val="tx1"/>
                </a:solidFill>
                <a:effectLst/>
                <a:latin typeface="Times New Roman Cyr" pitchFamily="18" charset="0"/>
                <a:cs typeface="Times New Roman Cyr" pitchFamily="18" charset="0"/>
              </a:rPr>
              <a:t> национальных проектов</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«Демография»; «Образование»; «Культура»; «Жилье и городская среда»; «Экология»; «Малое и среднее предпринимательство и поддержка индивидуальной предпринимательской инициативы».</a:t>
            </a:r>
            <a:endPar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endParaRPr>
          </a:p>
          <a:p>
            <a:pPr lvl="0" indent="444500" algn="just" eaLnBrk="0" hangingPunct="0"/>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На реализацию 4</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-х проектов </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в 2023 году направлено </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529 347,6 тыс.рублей</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a:t>
            </a:r>
          </a:p>
        </p:txBody>
      </p:sp>
      <p:sp>
        <p:nvSpPr>
          <p:cNvPr id="18" name="Стрелка: пятиугольник 5">
            <a:extLst>
              <a:ext uri="{FF2B5EF4-FFF2-40B4-BE49-F238E27FC236}">
                <a16:creationId xmlns="" xmlns:a16="http://schemas.microsoft.com/office/drawing/2014/main" id="{02C6AFB9-84E0-4CBB-AFFC-B6273ED83A09}"/>
              </a:ext>
            </a:extLst>
          </p:cNvPr>
          <p:cNvSpPr/>
          <p:nvPr/>
        </p:nvSpPr>
        <p:spPr>
          <a:xfrm rot="10800000">
            <a:off x="683568" y="2852936"/>
            <a:ext cx="6120680" cy="648072"/>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Прямоугольник 20"/>
          <p:cNvSpPr/>
          <p:nvPr/>
        </p:nvSpPr>
        <p:spPr>
          <a:xfrm>
            <a:off x="1115616" y="2924944"/>
            <a:ext cx="5544616" cy="461665"/>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«Современная школа»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(строительство новой школы)</a:t>
            </a:r>
          </a:p>
        </p:txBody>
      </p:sp>
      <p:sp>
        <p:nvSpPr>
          <p:cNvPr id="22" name="Прямоугольник 21"/>
          <p:cNvSpPr/>
          <p:nvPr/>
        </p:nvSpPr>
        <p:spPr>
          <a:xfrm>
            <a:off x="7020272" y="4725144"/>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286,1</a:t>
            </a:r>
          </a:p>
          <a:p>
            <a:r>
              <a:rPr lang="ru-RU" sz="1200" b="1" i="1" dirty="0">
                <a:latin typeface="Times New Roman Cyr" pitchFamily="18" charset="0"/>
                <a:cs typeface="Times New Roman Cyr" pitchFamily="18" charset="0"/>
              </a:rPr>
              <a:t>исполнено – 286,1</a:t>
            </a:r>
            <a:endParaRPr lang="ru-RU" sz="1200" b="1" dirty="0">
              <a:latin typeface="Times New Roman Cyr" pitchFamily="18" charset="0"/>
              <a:cs typeface="Times New Roman Cyr" pitchFamily="18" charset="0"/>
            </a:endParaRPr>
          </a:p>
        </p:txBody>
      </p:sp>
      <p:sp>
        <p:nvSpPr>
          <p:cNvPr id="76802" name="AutoShape 2" descr="Национальные проек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 name="Стрелка: пятиугольник 5">
            <a:extLst>
              <a:ext uri="{FF2B5EF4-FFF2-40B4-BE49-F238E27FC236}">
                <a16:creationId xmlns="" xmlns:a16="http://schemas.microsoft.com/office/drawing/2014/main" id="{02C6AFB9-84E0-4CBB-AFFC-B6273ED83A09}"/>
              </a:ext>
            </a:extLst>
          </p:cNvPr>
          <p:cNvSpPr/>
          <p:nvPr/>
        </p:nvSpPr>
        <p:spPr>
          <a:xfrm rot="10800000">
            <a:off x="539549" y="5733256"/>
            <a:ext cx="6267071" cy="112474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Стрелка: пятиугольник 4">
            <a:extLst>
              <a:ext uri="{FF2B5EF4-FFF2-40B4-BE49-F238E27FC236}">
                <a16:creationId xmlns="" xmlns:a16="http://schemas.microsoft.com/office/drawing/2014/main" id="{D3677DBA-9F0B-4ECE-9826-DFEA1C780B87}"/>
              </a:ext>
            </a:extLst>
          </p:cNvPr>
          <p:cNvSpPr txBox="1"/>
          <p:nvPr/>
        </p:nvSpPr>
        <p:spPr>
          <a:xfrm>
            <a:off x="611560" y="5733256"/>
            <a:ext cx="5906164" cy="10180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«Акселерация субъектов малого и среднего предпринимательства»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(финансовая поддержка субъектам малого и среднего предпринимательства)</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рямоугольник 29"/>
          <p:cNvSpPr/>
          <p:nvPr/>
        </p:nvSpPr>
        <p:spPr>
          <a:xfrm>
            <a:off x="7092280" y="5949280"/>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5 135,2</a:t>
            </a:r>
          </a:p>
          <a:p>
            <a:r>
              <a:rPr lang="ru-RU" sz="1200" b="1" i="1" dirty="0">
                <a:latin typeface="Times New Roman Cyr" pitchFamily="18" charset="0"/>
                <a:cs typeface="Times New Roman Cyr" pitchFamily="18" charset="0"/>
              </a:rPr>
              <a:t>исполнено – 5 135,2</a:t>
            </a:r>
            <a:endParaRPr lang="ru-RU" sz="1200" b="1" dirty="0">
              <a:latin typeface="Times New Roman Cyr" pitchFamily="18" charset="0"/>
              <a:cs typeface="Times New Roman Cyr" pitchFamily="18" charset="0"/>
            </a:endParaRPr>
          </a:p>
        </p:txBody>
      </p:sp>
    </p:spTree>
    <p:extLst>
      <p:ext uri="{BB962C8B-B14F-4D97-AF65-F5344CB8AC3E}">
        <p14:creationId xmlns="" xmlns:p14="http://schemas.microsoft.com/office/powerpoint/2010/main" val="985202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3" name="Прямоугольник 2"/>
          <p:cNvSpPr/>
          <p:nvPr/>
        </p:nvSpPr>
        <p:spPr>
          <a:xfrm>
            <a:off x="683568" y="116632"/>
            <a:ext cx="846043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79512" y="3068960"/>
            <a:ext cx="3600400" cy="3816429"/>
          </a:xfrm>
          <a:prstGeom prst="rect">
            <a:avLst/>
          </a:prstGeom>
        </p:spPr>
        <p:txBody>
          <a:bodyPr wrap="square">
            <a:spAutoFit/>
          </a:bodyPr>
          <a:lstStyle/>
          <a:p>
            <a:pPr lvl="0"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5 дошкольных образовательных организаций</a:t>
            </a:r>
          </a:p>
          <a:p>
            <a:pPr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6 </a:t>
            </a:r>
            <a:r>
              <a:rPr lang="ru-RU" sz="2000" dirty="0">
                <a:latin typeface="Times New Roman" pitchFamily="18" charset="0"/>
                <a:cs typeface="Times New Roman" pitchFamily="18" charset="0"/>
              </a:rPr>
              <a:t>общеобразовательных организаций</a:t>
            </a:r>
          </a:p>
          <a:p>
            <a:pPr lvl="0" fontAlgn="b">
              <a:buFont typeface="Wingdings" pitchFamily="2" charset="2"/>
              <a:buChar char="v"/>
            </a:pPr>
            <a:r>
              <a:rPr lang="ru-RU" sz="2000" dirty="0">
                <a:solidFill>
                  <a:srgbClr val="000000"/>
                </a:solidFill>
                <a:latin typeface="Times New Roman" pitchFamily="18" charset="0"/>
                <a:cs typeface="Times New Roman" pitchFamily="18" charset="0"/>
              </a:rPr>
              <a:t>  1 учреждение дополнительного образования</a:t>
            </a:r>
          </a:p>
          <a:p>
            <a:pPr lvl="0" fontAlgn="b"/>
            <a:endParaRPr lang="ru-RU" sz="800" dirty="0">
              <a:solidFill>
                <a:srgbClr val="000000"/>
              </a:solidFill>
              <a:latin typeface="Times New Roman" pitchFamily="18" charset="0"/>
              <a:cs typeface="Times New Roman" pitchFamily="18" charset="0"/>
            </a:endParaRPr>
          </a:p>
          <a:p>
            <a:r>
              <a:rPr lang="ru-RU" sz="2000" dirty="0">
                <a:solidFill>
                  <a:srgbClr val="000000"/>
                </a:solidFill>
                <a:latin typeface="Times New Roman" pitchFamily="18" charset="0"/>
                <a:cs typeface="Times New Roman" pitchFamily="18" charset="0"/>
              </a:rPr>
              <a:t> </a:t>
            </a:r>
            <a:r>
              <a:rPr lang="ru-RU" sz="2000" dirty="0">
                <a:latin typeface="Times New Roman Cyr" panose="02020603050405020304" pitchFamily="18" charset="0"/>
                <a:cs typeface="Times New Roman Cyr" panose="02020603050405020304" pitchFamily="18" charset="0"/>
              </a:rPr>
              <a:t>МАУ «МЦ города </a:t>
            </a:r>
            <a:r>
              <a:rPr lang="ru-RU" sz="2000" dirty="0" err="1">
                <a:latin typeface="Times New Roman Cyr" panose="02020603050405020304" pitchFamily="18" charset="0"/>
                <a:cs typeface="Times New Roman Cyr" panose="02020603050405020304" pitchFamily="18" charset="0"/>
              </a:rPr>
              <a:t>Урай</a:t>
            </a:r>
            <a:r>
              <a:rPr lang="ru-RU" sz="2000" dirty="0">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dirty="0">
              <a:latin typeface="Times New Roman" pitchFamily="18" charset="0"/>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sp>
        <p:nvSpPr>
          <p:cNvPr id="6" name="Прямоугольник 5"/>
          <p:cNvSpPr/>
          <p:nvPr/>
        </p:nvSpPr>
        <p:spPr>
          <a:xfrm>
            <a:off x="251520"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образования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2047898173"/>
              </p:ext>
            </p:extLst>
          </p:nvPr>
        </p:nvGraphicFramePr>
        <p:xfrm>
          <a:off x="3635896" y="2060849"/>
          <a:ext cx="5328592" cy="4316263"/>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3960440">
                  <a:extLst>
                    <a:ext uri="{9D8B030D-6E8A-4147-A177-3AD203B41FA5}">
                      <a16:colId xmlns="" xmlns:a16="http://schemas.microsoft.com/office/drawing/2014/main" val="20001"/>
                    </a:ext>
                  </a:extLst>
                </a:gridCol>
              </a:tblGrid>
              <a:tr h="9162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2 432 472,1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74285">
                <a:tc>
                  <a:txBody>
                    <a:bodyPr/>
                    <a:lstStyle/>
                    <a:p>
                      <a:pPr algn="r"/>
                      <a:r>
                        <a:rPr lang="ru-RU" sz="1600" dirty="0">
                          <a:latin typeface="Times New Roman" pitchFamily="18" charset="0"/>
                          <a:cs typeface="Times New Roman" pitchFamily="18" charset="0"/>
                        </a:rPr>
                        <a:t>791 858,6</a:t>
                      </a:r>
                    </a:p>
                  </a:txBody>
                  <a:tcPr/>
                </a:tc>
                <a:tc>
                  <a:txBody>
                    <a:bodyPr/>
                    <a:lstStyle/>
                    <a:p>
                      <a:r>
                        <a:rPr lang="ru-RU" dirty="0">
                          <a:latin typeface="Times New Roman" pitchFamily="18" charset="0"/>
                          <a:cs typeface="Times New Roman" pitchFamily="18" charset="0"/>
                        </a:rPr>
                        <a:t>Дошкольное образование</a:t>
                      </a:r>
                    </a:p>
                  </a:txBody>
                  <a:tcPr/>
                </a:tc>
                <a:extLst>
                  <a:ext uri="{0D108BD9-81ED-4DB2-BD59-A6C34878D82A}">
                    <a16:rowId xmlns="" xmlns:a16="http://schemas.microsoft.com/office/drawing/2014/main" val="10001"/>
                  </a:ext>
                </a:extLst>
              </a:tr>
              <a:tr h="482944">
                <a:tc>
                  <a:txBody>
                    <a:bodyPr/>
                    <a:lstStyle/>
                    <a:p>
                      <a:pPr algn="r"/>
                      <a:r>
                        <a:rPr lang="ru-RU" sz="1600" dirty="0">
                          <a:latin typeface="Times New Roman" pitchFamily="18" charset="0"/>
                          <a:cs typeface="Times New Roman" pitchFamily="18" charset="0"/>
                        </a:rPr>
                        <a:t>1 478 869,5</a:t>
                      </a:r>
                    </a:p>
                  </a:txBody>
                  <a:tcPr/>
                </a:tc>
                <a:tc>
                  <a:txBody>
                    <a:bodyPr/>
                    <a:lstStyle/>
                    <a:p>
                      <a:r>
                        <a:rPr lang="ru-RU" dirty="0">
                          <a:latin typeface="Times New Roman" pitchFamily="18" charset="0"/>
                          <a:cs typeface="Times New Roman" pitchFamily="18" charset="0"/>
                        </a:rPr>
                        <a:t>Общее образование</a:t>
                      </a:r>
                    </a:p>
                  </a:txBody>
                  <a:tcPr/>
                </a:tc>
                <a:extLst>
                  <a:ext uri="{0D108BD9-81ED-4DB2-BD59-A6C34878D82A}">
                    <a16:rowId xmlns="" xmlns:a16="http://schemas.microsoft.com/office/drawing/2014/main" val="10002"/>
                  </a:ext>
                </a:extLst>
              </a:tr>
              <a:tr h="563856">
                <a:tc>
                  <a:txBody>
                    <a:bodyPr/>
                    <a:lstStyle/>
                    <a:p>
                      <a:pPr algn="r"/>
                      <a:r>
                        <a:rPr lang="ru-RU" sz="1600" dirty="0">
                          <a:latin typeface="Times New Roman" pitchFamily="18" charset="0"/>
                          <a:cs typeface="Times New Roman" pitchFamily="18" charset="0"/>
                        </a:rPr>
                        <a:t>62 429,4</a:t>
                      </a:r>
                    </a:p>
                  </a:txBody>
                  <a:tcPr/>
                </a:tc>
                <a:tc>
                  <a:txBody>
                    <a:bodyPr/>
                    <a:lstStyle/>
                    <a:p>
                      <a:r>
                        <a:rPr lang="ru-RU" dirty="0">
                          <a:latin typeface="Times New Roman" pitchFamily="18" charset="0"/>
                          <a:cs typeface="Times New Roman" pitchFamily="18" charset="0"/>
                        </a:rPr>
                        <a:t>Дополнительное образование детей</a:t>
                      </a:r>
                    </a:p>
                  </a:txBody>
                  <a:tcPr/>
                </a:tc>
                <a:extLst>
                  <a:ext uri="{0D108BD9-81ED-4DB2-BD59-A6C34878D82A}">
                    <a16:rowId xmlns="" xmlns:a16="http://schemas.microsoft.com/office/drawing/2014/main" val="10003"/>
                  </a:ext>
                </a:extLst>
              </a:tr>
              <a:tr h="55899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15 303,8</a:t>
                      </a:r>
                    </a:p>
                  </a:txBody>
                  <a:tcPr/>
                </a:tc>
                <a:tc>
                  <a:txBody>
                    <a:bodyPr/>
                    <a:lstStyle/>
                    <a:p>
                      <a:r>
                        <a:rPr lang="ru-RU" dirty="0">
                          <a:latin typeface="Times New Roman" pitchFamily="18" charset="0"/>
                          <a:cs typeface="Times New Roman" pitchFamily="18" charset="0"/>
                        </a:rPr>
                        <a:t>Молодежная политика</a:t>
                      </a:r>
                    </a:p>
                  </a:txBody>
                  <a:tcPr/>
                </a:tc>
                <a:extLst>
                  <a:ext uri="{0D108BD9-81ED-4DB2-BD59-A6C34878D82A}">
                    <a16:rowId xmlns="" xmlns:a16="http://schemas.microsoft.com/office/drawing/2014/main" val="10004"/>
                  </a:ext>
                </a:extLst>
              </a:tr>
              <a:tr h="681645">
                <a:tc>
                  <a:txBody>
                    <a:bodyPr/>
                    <a:lstStyle/>
                    <a:p>
                      <a:pPr algn="r"/>
                      <a:r>
                        <a:rPr lang="ru-RU" sz="1600" dirty="0">
                          <a:latin typeface="Times New Roman" pitchFamily="18" charset="0"/>
                          <a:cs typeface="Times New Roman" pitchFamily="18" charset="0"/>
                        </a:rPr>
                        <a:t>53 267,3</a:t>
                      </a:r>
                    </a:p>
                  </a:txBody>
                  <a:tcPr/>
                </a:tc>
                <a:tc>
                  <a:txBody>
                    <a:bodyPr/>
                    <a:lstStyle/>
                    <a:p>
                      <a:r>
                        <a:rPr lang="ru-RU" dirty="0">
                          <a:latin typeface="Times New Roman" pitchFamily="18" charset="0"/>
                          <a:cs typeface="Times New Roman" pitchFamily="18" charset="0"/>
                        </a:rPr>
                        <a:t>Другие вопросы в области образования</a:t>
                      </a:r>
                    </a:p>
                  </a:txBody>
                  <a:tcPr/>
                </a:tc>
                <a:extLst>
                  <a:ext uri="{0D108BD9-81ED-4DB2-BD59-A6C34878D82A}">
                    <a16:rowId xmlns="" xmlns:a16="http://schemas.microsoft.com/office/drawing/2014/main" val="10005"/>
                  </a:ext>
                </a:extLst>
              </a:tr>
              <a:tr h="538275">
                <a:tc>
                  <a:txBody>
                    <a:bodyPr/>
                    <a:lstStyle/>
                    <a:p>
                      <a:pPr algn="r"/>
                      <a:r>
                        <a:rPr lang="ru-RU" sz="1600" dirty="0">
                          <a:latin typeface="Times New Roman" pitchFamily="18" charset="0"/>
                          <a:cs typeface="Times New Roman" pitchFamily="18" charset="0"/>
                        </a:rPr>
                        <a:t>30 743,5</a:t>
                      </a:r>
                    </a:p>
                  </a:txBody>
                  <a:tcPr/>
                </a:tc>
                <a:tc>
                  <a:txBody>
                    <a:bodyPr/>
                    <a:lstStyle/>
                    <a:p>
                      <a:r>
                        <a:rPr lang="ru-RU" dirty="0">
                          <a:latin typeface="Times New Roman" pitchFamily="18" charset="0"/>
                          <a:cs typeface="Times New Roman" pitchFamily="18" charset="0"/>
                        </a:rPr>
                        <a:t>Охрана семьи и детства</a:t>
                      </a:r>
                    </a:p>
                  </a:txBody>
                  <a:tcPr/>
                </a:tc>
                <a:extLst>
                  <a:ext uri="{0D108BD9-81ED-4DB2-BD59-A6C34878D82A}">
                    <a16:rowId xmlns="" xmlns:a16="http://schemas.microsoft.com/office/drawing/2014/main" val="10006"/>
                  </a:ext>
                </a:extLst>
              </a:tr>
            </a:tbl>
          </a:graphicData>
        </a:graphic>
      </p:graphicFrame>
      <p:sp>
        <p:nvSpPr>
          <p:cNvPr id="8" name="Прямоугольник 7"/>
          <p:cNvSpPr/>
          <p:nvPr/>
        </p:nvSpPr>
        <p:spPr>
          <a:xfrm>
            <a:off x="3635896" y="764704"/>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обеспечение доступности качественного образования, соответствующего требованиям инновационного развития экономики и современным потребностям общества, а также всестороннего развития и самореализации подростков и молодежи</a:t>
            </a:r>
          </a:p>
        </p:txBody>
      </p:sp>
      <p:sp>
        <p:nvSpPr>
          <p:cNvPr id="9" name="Прямоугольник 8"/>
          <p:cNvSpPr/>
          <p:nvPr/>
        </p:nvSpPr>
        <p:spPr>
          <a:xfrm>
            <a:off x="0" y="1916832"/>
            <a:ext cx="3347864" cy="923330"/>
          </a:xfrm>
          <a:prstGeom prst="rect">
            <a:avLst/>
          </a:prstGeom>
        </p:spPr>
        <p:txBody>
          <a:bodyPr wrap="square">
            <a:spAutoFit/>
          </a:bodyPr>
          <a:lstStyle/>
          <a:p>
            <a:pPr algn="ctr"/>
            <a:r>
              <a:rPr lang="ru-RU" b="1" dirty="0">
                <a:latin typeface="Times New Roman" pitchFamily="18" charset="0"/>
                <a:cs typeface="Times New Roman" pitchFamily="18" charset="0"/>
              </a:rPr>
              <a:t>Оказание услуг в рамках реализации программы осуществляют:</a:t>
            </a:r>
            <a:endParaRPr lang="ru-RU"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07504" y="1412776"/>
            <a:ext cx="1224136"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Доступность дошкольного образования для детей в возрасте от полутора до трех лет – </a:t>
            </a:r>
            <a:r>
              <a:rPr lang="ru-RU" sz="1400" b="1" dirty="0">
                <a:solidFill>
                  <a:srgbClr val="000000"/>
                </a:solidFill>
                <a:latin typeface="Arial" pitchFamily="34" charset="0"/>
                <a:cs typeface="Arial" pitchFamily="34" charset="0"/>
              </a:rPr>
              <a:t>100,0%</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259632" y="1340769"/>
            <a:ext cx="1584176" cy="276998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Доля муниципальных образовательных организаций, соответствующих современным требованиям обучения, в общем количестве муниципальных образовательных организаций</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98,65%</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211960" y="1340768"/>
            <a:ext cx="1800200" cy="289310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имеющих современную и безопасную цифровую образовательную среду, в общем количестве муниципальных общеобразовательных организаций – </a:t>
            </a:r>
            <a:r>
              <a:rPr lang="ru-RU" sz="1400" b="1" dirty="0">
                <a:solidFill>
                  <a:srgbClr val="000000"/>
                </a:solidFill>
                <a:latin typeface="Arial" pitchFamily="34" charset="0"/>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7703840" y="1340768"/>
            <a:ext cx="1440160"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граждан, получивших услуги в негосударственных, в том числе некоммерческих организациях, в общем числе граждан, получивших услуги в сфере образования</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7,1%</a:t>
            </a:r>
          </a:p>
          <a:p>
            <a:pPr lvl="0" algn="ctr" fontAlgn="b"/>
            <a:r>
              <a:rPr lang="ru-RU" sz="1400" dirty="0">
                <a:solidFill>
                  <a:srgbClr val="000000"/>
                </a:solidFill>
                <a:latin typeface="Arial" pitchFamily="34" charset="0"/>
                <a:cs typeface="Arial" pitchFamily="34" charset="0"/>
              </a:rPr>
              <a:t>  </a:t>
            </a:r>
          </a:p>
        </p:txBody>
      </p:sp>
      <p:sp>
        <p:nvSpPr>
          <p:cNvPr id="19" name="Прямоугольник 18"/>
          <p:cNvSpPr/>
          <p:nvPr/>
        </p:nvSpPr>
        <p:spPr>
          <a:xfrm>
            <a:off x="5148064" y="4149080"/>
            <a:ext cx="1080120" cy="200054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детей в возрасте от 5 до 18 лет, охваченных дополнительным  образованием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88,0%</a:t>
            </a: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524328" y="3903345"/>
            <a:ext cx="1440160"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в возрасте от 6 до 17 лет (включительно), охваченных всеми формами отдыха и оздоровления, от общей численности детей, нуждающихся в оздоровлении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98,0%</a:t>
            </a:r>
          </a:p>
          <a:p>
            <a:pPr lvl="0" algn="ctr" fontAlgn="b"/>
            <a:r>
              <a:rPr lang="ru-RU" sz="1400" dirty="0">
                <a:solidFill>
                  <a:srgbClr val="000000"/>
                </a:solidFill>
                <a:latin typeface="Arial" pitchFamily="34" charset="0"/>
                <a:cs typeface="Arial" pitchFamily="34" charset="0"/>
              </a:rPr>
              <a:t>  </a:t>
            </a:r>
          </a:p>
        </p:txBody>
      </p:sp>
      <p:sp>
        <p:nvSpPr>
          <p:cNvPr id="21" name="Прямоугольник 20"/>
          <p:cNvSpPr/>
          <p:nvPr/>
        </p:nvSpPr>
        <p:spPr>
          <a:xfrm>
            <a:off x="6228184" y="3903345"/>
            <a:ext cx="1296144"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и молодежи (14-35 лет), задействованной в мероприятиях по вовлечению в творческую деятельность, от общей численности указанной категории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73,4%</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5940152" y="1340768"/>
            <a:ext cx="1800200"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обучающихся, участвующих в мероприятиях и проектах различного уровня, направленных на развитие и  воспитание детей и подростков, в общей численности обучающихся в муниципальных общеобразовательных организациях</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59,7%</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2771800" y="1340768"/>
            <a:ext cx="1512168"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образовательных организаций, реализующих инновационные программы, обеспечивающих отработку новых технологий содержания обучения и воспитания по итогам конкурса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41,7%</a:t>
            </a: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3779912" y="4088011"/>
            <a:ext cx="1368152"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педагогических работников, повысивших уровень квалификации через участие в курсах повышения квалификации, стажировках, семинарах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85,4%</a:t>
            </a:r>
          </a:p>
          <a:p>
            <a:pPr lvl="0" algn="ctr" fontAlgn="b"/>
            <a:r>
              <a:rPr lang="ru-RU" sz="1400" dirty="0">
                <a:solidFill>
                  <a:srgbClr val="000000"/>
                </a:solidFill>
                <a:latin typeface="Arial" pitchFamily="34" charset="0"/>
                <a:cs typeface="Arial" pitchFamily="34" charset="0"/>
              </a:rPr>
              <a:t>  </a:t>
            </a:r>
          </a:p>
        </p:txBody>
      </p:sp>
      <p:sp>
        <p:nvSpPr>
          <p:cNvPr id="27" name="Прямоугольник 26"/>
          <p:cNvSpPr/>
          <p:nvPr/>
        </p:nvSpPr>
        <p:spPr>
          <a:xfrm>
            <a:off x="1907704" y="4077072"/>
            <a:ext cx="1872208"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20,0%</a:t>
            </a: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179512" y="4077072"/>
            <a:ext cx="1800200" cy="2585323"/>
          </a:xfrm>
          <a:prstGeom prst="rect">
            <a:avLst/>
          </a:prstGeom>
        </p:spPr>
        <p:txBody>
          <a:bodyPr wrap="square">
            <a:spAutoFit/>
          </a:bodyPr>
          <a:lstStyle/>
          <a:p>
            <a:pPr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дошкольное образование, </a:t>
            </a:r>
          </a:p>
          <a:p>
            <a:pPr algn="ctr" fontAlgn="b"/>
            <a:r>
              <a:rPr lang="ru-RU" b="1" dirty="0">
                <a:solidFill>
                  <a:srgbClr val="000000"/>
                </a:solidFill>
                <a:latin typeface="Times New Roman" panose="02020603050405020304" pitchFamily="18" charset="0"/>
                <a:cs typeface="Times New Roman" panose="02020603050405020304" pitchFamily="18" charset="0"/>
              </a:rPr>
              <a:t>охрану семьи и детства за 2023 год составили 822 602,1тыс.рублей </a:t>
            </a:r>
          </a:p>
        </p:txBody>
      </p:sp>
      <p:sp>
        <p:nvSpPr>
          <p:cNvPr id="6" name="Прямоугольник 5"/>
          <p:cNvSpPr/>
          <p:nvPr/>
        </p:nvSpPr>
        <p:spPr>
          <a:xfrm>
            <a:off x="179512" y="836712"/>
            <a:ext cx="8712968" cy="584775"/>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детей, посещающих дошкольные образовательные </a:t>
            </a:r>
          </a:p>
          <a:p>
            <a:pPr algn="ctr"/>
            <a:r>
              <a:rPr lang="ru-RU" sz="1600" b="1" dirty="0">
                <a:solidFill>
                  <a:srgbClr val="0000FF"/>
                </a:solidFill>
                <a:latin typeface="Cambria" pitchFamily="18" charset="0"/>
                <a:cs typeface="Arial" pitchFamily="34" charset="0"/>
              </a:rPr>
              <a:t>организации – </a:t>
            </a:r>
            <a:r>
              <a:rPr lang="ru-RU" sz="1600" b="1" u="sng" dirty="0">
                <a:solidFill>
                  <a:srgbClr val="0000FF"/>
                </a:solidFill>
                <a:latin typeface="Cambria" pitchFamily="18" charset="0"/>
                <a:cs typeface="Arial" pitchFamily="34" charset="0"/>
              </a:rPr>
              <a:t>2 182 чел.</a:t>
            </a:r>
          </a:p>
        </p:txBody>
      </p:sp>
      <p:graphicFrame>
        <p:nvGraphicFramePr>
          <p:cNvPr id="7" name="Таблица 6"/>
          <p:cNvGraphicFramePr>
            <a:graphicFrameLocks noGrp="1"/>
          </p:cNvGraphicFramePr>
          <p:nvPr>
            <p:extLst>
              <p:ext uri="{D42A27DB-BD31-4B8C-83A1-F6EECF244321}">
                <p14:modId xmlns="" xmlns:p14="http://schemas.microsoft.com/office/powerpoint/2010/main" val="2565772848"/>
              </p:ext>
            </p:extLst>
          </p:nvPr>
        </p:nvGraphicFramePr>
        <p:xfrm>
          <a:off x="395536" y="1484783"/>
          <a:ext cx="8352928" cy="3978335"/>
        </p:xfrm>
        <a:graphic>
          <a:graphicData uri="http://schemas.openxmlformats.org/drawingml/2006/table">
            <a:tbl>
              <a:tblPr firstRow="1" bandRow="1">
                <a:tableStyleId>{5C22544A-7EE6-4342-B048-85BDC9FD1C3A}</a:tableStyleId>
              </a:tblPr>
              <a:tblGrid>
                <a:gridCol w="1544239">
                  <a:extLst>
                    <a:ext uri="{9D8B030D-6E8A-4147-A177-3AD203B41FA5}">
                      <a16:colId xmlns="" xmlns:a16="http://schemas.microsoft.com/office/drawing/2014/main" val="20000"/>
                    </a:ext>
                  </a:extLst>
                </a:gridCol>
                <a:gridCol w="6808689">
                  <a:extLst>
                    <a:ext uri="{9D8B030D-6E8A-4147-A177-3AD203B41FA5}">
                      <a16:colId xmlns="" xmlns:a16="http://schemas.microsoft.com/office/drawing/2014/main" val="20001"/>
                    </a:ext>
                  </a:extLst>
                </a:gridCol>
              </a:tblGrid>
              <a:tr h="675831">
                <a:tc>
                  <a:txBody>
                    <a:bodyPr/>
                    <a:lstStyle/>
                    <a:p>
                      <a:pPr algn="r"/>
                      <a:r>
                        <a:rPr lang="ru-RU" sz="1600" b="1" dirty="0">
                          <a:solidFill>
                            <a:schemeClr val="tx1"/>
                          </a:solidFill>
                          <a:latin typeface="Times New Roman" pitchFamily="18" charset="0"/>
                          <a:cs typeface="Times New Roman" pitchFamily="18" charset="0"/>
                        </a:rPr>
                        <a:t>123 057,6</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898797">
                <a:tc>
                  <a:txBody>
                    <a:bodyPr/>
                    <a:lstStyle/>
                    <a:p>
                      <a:pPr algn="r"/>
                      <a:r>
                        <a:rPr lang="ru-RU" sz="1600" b="1" dirty="0">
                          <a:latin typeface="Times New Roman" pitchFamily="18" charset="0"/>
                          <a:cs typeface="Times New Roman" pitchFamily="18" charset="0"/>
                        </a:rPr>
                        <a:t>653 566,6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1160759">
                <a:tc>
                  <a:txBody>
                    <a:bodyPr/>
                    <a:lstStyle/>
                    <a:p>
                      <a:pPr algn="r"/>
                      <a:r>
                        <a:rPr lang="ru-RU" sz="1600" b="1" dirty="0">
                          <a:latin typeface="Times New Roman" pitchFamily="18" charset="0"/>
                          <a:cs typeface="Times New Roman" pitchFamily="18" charset="0"/>
                        </a:rPr>
                        <a:t>30 743,5</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2"/>
                  </a:ext>
                </a:extLst>
              </a:tr>
              <a:tr h="419988">
                <a:tc>
                  <a:txBody>
                    <a:bodyPr/>
                    <a:lstStyle/>
                    <a:p>
                      <a:pPr algn="r"/>
                      <a:r>
                        <a:rPr lang="ru-RU" sz="1600" b="1" dirty="0">
                          <a:latin typeface="Times New Roman" pitchFamily="18" charset="0"/>
                          <a:cs typeface="Times New Roman" pitchFamily="18" charset="0"/>
                        </a:rPr>
                        <a:t>14 884,4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 xmlns:a16="http://schemas.microsoft.com/office/drawing/2014/main" val="10004"/>
                  </a:ext>
                </a:extLst>
              </a:tr>
              <a:tr h="419988">
                <a:tc>
                  <a:txBody>
                    <a:bodyPr/>
                    <a:lstStyle/>
                    <a:p>
                      <a:pPr algn="r"/>
                      <a:r>
                        <a:rPr lang="ru-RU" sz="1600" b="1" dirty="0">
                          <a:latin typeface="Times New Roman" pitchFamily="18" charset="0"/>
                          <a:cs typeface="Times New Roman" pitchFamily="18" charset="0"/>
                        </a:rPr>
                        <a:t>350,0</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Cambria" pitchFamily="18" charset="0"/>
                          <a:cs typeface="Times New Roman" pitchFamily="18" charset="0"/>
                        </a:rPr>
                        <a:t>приобретение уличного ростового конструктора в МБДОУ д/сад №21 (наказы избирателей Депутатам Думы ХМАО-ЮГРЫ)</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2332080591"/>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0421" name="Picture 5" descr="\\adms4\home1$\SchepelinaSE\Desktop\43753.png"/>
          <p:cNvPicPr>
            <a:picLocks noChangeAspect="1" noChangeArrowheads="1"/>
          </p:cNvPicPr>
          <p:nvPr/>
        </p:nvPicPr>
        <p:blipFill>
          <a:blip r:embed="rId3" cstate="print"/>
          <a:srcRect/>
          <a:stretch>
            <a:fillRect/>
          </a:stretch>
        </p:blipFill>
        <p:spPr bwMode="auto">
          <a:xfrm>
            <a:off x="107504" y="116632"/>
            <a:ext cx="504056" cy="504056"/>
          </a:xfrm>
          <a:prstGeom prst="rect">
            <a:avLst/>
          </a:prstGeom>
          <a:noFill/>
        </p:spPr>
      </p:pic>
      <p:sp>
        <p:nvSpPr>
          <p:cNvPr id="17" name="Прямоугольник 16"/>
          <p:cNvSpPr/>
          <p:nvPr/>
        </p:nvSpPr>
        <p:spPr>
          <a:xfrm>
            <a:off x="467544" y="5949280"/>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дошкольника в 2023 году составили  </a:t>
            </a:r>
            <a:r>
              <a:rPr lang="ru-RU" sz="1600" b="1" u="sng" dirty="0">
                <a:solidFill>
                  <a:srgbClr val="0000FF"/>
                </a:solidFill>
                <a:latin typeface="Cambria" pitchFamily="18" charset="0"/>
                <a:cs typeface="Arial" pitchFamily="34" charset="0"/>
              </a:rPr>
              <a:t>376 994,5 руб.</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1 478 869,5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(1)  </a:t>
            </a:r>
          </a:p>
        </p:txBody>
      </p:sp>
      <p:sp>
        <p:nvSpPr>
          <p:cNvPr id="6" name="Прямоугольник 5"/>
          <p:cNvSpPr/>
          <p:nvPr/>
        </p:nvSpPr>
        <p:spPr>
          <a:xfrm>
            <a:off x="539552" y="640051"/>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обучающихся в общеобразовательных организациях – </a:t>
            </a:r>
            <a:r>
              <a:rPr lang="ru-RU" sz="1600" b="1" u="sng" dirty="0">
                <a:solidFill>
                  <a:srgbClr val="0000FF"/>
                </a:solidFill>
                <a:latin typeface="Cambria" pitchFamily="18" charset="0"/>
                <a:cs typeface="Arial" pitchFamily="34" charset="0"/>
              </a:rPr>
              <a:t>5 284,0 чел.</a:t>
            </a:r>
          </a:p>
        </p:txBody>
      </p:sp>
      <p:graphicFrame>
        <p:nvGraphicFramePr>
          <p:cNvPr id="7" name="Таблица 6"/>
          <p:cNvGraphicFramePr>
            <a:graphicFrameLocks noGrp="1"/>
          </p:cNvGraphicFramePr>
          <p:nvPr>
            <p:extLst>
              <p:ext uri="{D42A27DB-BD31-4B8C-83A1-F6EECF244321}">
                <p14:modId xmlns="" xmlns:p14="http://schemas.microsoft.com/office/powerpoint/2010/main" val="2928134898"/>
              </p:ext>
            </p:extLst>
          </p:nvPr>
        </p:nvGraphicFramePr>
        <p:xfrm>
          <a:off x="251520" y="923938"/>
          <a:ext cx="8712968" cy="5438137"/>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7344816">
                  <a:extLst>
                    <a:ext uri="{9D8B030D-6E8A-4147-A177-3AD203B41FA5}">
                      <a16:colId xmlns="" xmlns:a16="http://schemas.microsoft.com/office/drawing/2014/main" val="20001"/>
                    </a:ext>
                  </a:extLst>
                </a:gridCol>
              </a:tblGrid>
              <a:tr h="596883">
                <a:tc>
                  <a:txBody>
                    <a:bodyPr/>
                    <a:lstStyle/>
                    <a:p>
                      <a:pPr algn="r"/>
                      <a:r>
                        <a:rPr lang="ru-RU" sz="1600" b="1" dirty="0">
                          <a:solidFill>
                            <a:schemeClr val="tx1"/>
                          </a:solidFill>
                          <a:latin typeface="Times New Roman" pitchFamily="18" charset="0"/>
                          <a:cs typeface="Times New Roman" pitchFamily="18" charset="0"/>
                        </a:rPr>
                        <a:t>62 497,9</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848202">
                <a:tc>
                  <a:txBody>
                    <a:bodyPr/>
                    <a:lstStyle/>
                    <a:p>
                      <a:pPr algn="r"/>
                      <a:r>
                        <a:rPr lang="ru-RU" sz="1600" b="1" dirty="0">
                          <a:latin typeface="Times New Roman" pitchFamily="18" charset="0"/>
                          <a:cs typeface="Times New Roman" pitchFamily="18" charset="0"/>
                        </a:rPr>
                        <a:t>725 556,6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848202">
                <a:tc>
                  <a:txBody>
                    <a:bodyPr/>
                    <a:lstStyle/>
                    <a:p>
                      <a:pPr algn="r"/>
                      <a:r>
                        <a:rPr lang="ru-RU" sz="1600" b="1" dirty="0">
                          <a:latin typeface="Times New Roman" pitchFamily="18" charset="0"/>
                          <a:cs typeface="Times New Roman" pitchFamily="18" charset="0"/>
                        </a:rPr>
                        <a:t>33 176,3</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2"/>
                  </a:ext>
                </a:extLst>
              </a:tr>
              <a:tr h="248617">
                <a:tc>
                  <a:txBody>
                    <a:bodyPr/>
                    <a:lstStyle/>
                    <a:p>
                      <a:pPr algn="r"/>
                      <a:r>
                        <a:rPr lang="ru-RU" sz="1600" b="1" dirty="0">
                          <a:latin typeface="Times New Roman" pitchFamily="18" charset="0"/>
                          <a:cs typeface="Times New Roman" pitchFamily="18" charset="0"/>
                        </a:rPr>
                        <a:t>121 884,5</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Питание обучающихся</a:t>
                      </a:r>
                    </a:p>
                  </a:txBody>
                  <a:tcPr>
                    <a:solidFill>
                      <a:schemeClr val="bg1">
                        <a:lumMod val="95000"/>
                      </a:schemeClr>
                    </a:solidFill>
                  </a:tcPr>
                </a:tc>
                <a:extLst>
                  <a:ext uri="{0D108BD9-81ED-4DB2-BD59-A6C34878D82A}">
                    <a16:rowId xmlns="" xmlns:a16="http://schemas.microsoft.com/office/drawing/2014/main" val="10003"/>
                  </a:ext>
                </a:extLst>
              </a:tr>
              <a:tr h="848202">
                <a:tc>
                  <a:txBody>
                    <a:bodyPr/>
                    <a:lstStyle/>
                    <a:p>
                      <a:pPr algn="r"/>
                      <a:r>
                        <a:rPr lang="ru-RU" sz="1600" b="1" dirty="0">
                          <a:latin typeface="Times New Roman" pitchFamily="18" charset="0"/>
                          <a:cs typeface="Times New Roman" pitchFamily="18" charset="0"/>
                        </a:rPr>
                        <a:t>503 343,2</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effectLst/>
                          <a:latin typeface="Times New Roman Cyr" panose="02020603050405020304" pitchFamily="18" charset="0"/>
                          <a:ea typeface="+mn-ea"/>
                          <a:cs typeface="Times New Roman Cyr" panose="02020603050405020304" pitchFamily="18" charset="0"/>
                        </a:rPr>
                        <a:t>Региональный проект «Современная школа» (создание новых мест в общеобразовательных организациях в связи с ростом числа обучающихся, вызванным демографическим фактором (Строительство школы в мкр.1А) </a:t>
                      </a:r>
                      <a:endParaRPr lang="ru-RU" sz="1600" dirty="0">
                        <a:latin typeface="Times New Roman Cyr" panose="02020603050405020304" pitchFamily="18" charset="0"/>
                        <a:cs typeface="Times New Roman Cyr" panose="02020603050405020304" pitchFamily="18" charset="0"/>
                      </a:endParaRPr>
                    </a:p>
                  </a:txBody>
                  <a:tcPr>
                    <a:solidFill>
                      <a:schemeClr val="accent1">
                        <a:lumMod val="40000"/>
                        <a:lumOff val="60000"/>
                      </a:schemeClr>
                    </a:solidFill>
                  </a:tcPr>
                </a:tc>
                <a:extLst>
                  <a:ext uri="{0D108BD9-81ED-4DB2-BD59-A6C34878D82A}">
                    <a16:rowId xmlns="" xmlns:a16="http://schemas.microsoft.com/office/drawing/2014/main" val="10004"/>
                  </a:ext>
                </a:extLst>
              </a:tr>
              <a:tr h="596883">
                <a:tc>
                  <a:txBody>
                    <a:bodyPr/>
                    <a:lstStyle/>
                    <a:p>
                      <a:pPr algn="r"/>
                      <a:r>
                        <a:rPr lang="ru-RU" sz="1600" b="1" dirty="0">
                          <a:latin typeface="Times New Roman" pitchFamily="18" charset="0"/>
                          <a:cs typeface="Times New Roman" pitchFamily="18" charset="0"/>
                        </a:rPr>
                        <a:t>220,0</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6"/>
                  </a:ext>
                </a:extLst>
              </a:tr>
              <a:tr h="786984">
                <a:tc>
                  <a:txBody>
                    <a:bodyPr/>
                    <a:lstStyle/>
                    <a:p>
                      <a:pPr algn="r"/>
                      <a:r>
                        <a:rPr lang="ru-RU" sz="1600" b="1" dirty="0">
                          <a:latin typeface="Times New Roman" pitchFamily="18" charset="0"/>
                          <a:cs typeface="Times New Roman" pitchFamily="18" charset="0"/>
                        </a:rPr>
                        <a:t>2 595,4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Региональный проект «Патриотическое воспитание граждан Российской Федерации» </a:t>
                      </a:r>
                      <a:r>
                        <a:rPr lang="ru-RU" sz="1400" dirty="0">
                          <a:latin typeface="Times New Roman" pitchFamily="18" charset="0"/>
                          <a:cs typeface="Times New Roman" pitchFamily="18" charset="0"/>
                        </a:rPr>
                        <a:t>(проведение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a:solidFill>
                      <a:schemeClr val="bg1">
                        <a:lumMod val="95000"/>
                      </a:schemeClr>
                    </a:solidFill>
                  </a:tcPr>
                </a:tc>
                <a:extLst>
                  <a:ext uri="{0D108BD9-81ED-4DB2-BD59-A6C34878D82A}">
                    <a16:rowId xmlns="" xmlns:a16="http://schemas.microsoft.com/office/drawing/2014/main" val="10007"/>
                  </a:ext>
                </a:extLst>
              </a:tr>
              <a:tr h="358645">
                <a:tc>
                  <a:txBody>
                    <a:bodyPr/>
                    <a:lstStyle/>
                    <a:p>
                      <a:pPr algn="r"/>
                      <a:r>
                        <a:rPr lang="ru-RU" sz="1600" b="1" dirty="0">
                          <a:latin typeface="Times New Roman" pitchFamily="18" charset="0"/>
                          <a:cs typeface="Times New Roman" pitchFamily="18" charset="0"/>
                        </a:rPr>
                        <a:t>29 595,6</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accent1">
                        <a:lumMod val="40000"/>
                        <a:lumOff val="60000"/>
                      </a:schemeClr>
                    </a:solidFill>
                  </a:tcPr>
                </a:tc>
                <a:extLst>
                  <a:ext uri="{0D108BD9-81ED-4DB2-BD59-A6C34878D82A}">
                    <a16:rowId xmlns="" xmlns:a16="http://schemas.microsoft.com/office/drawing/2014/main" val="10008"/>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rot="10800000" flipV="1">
            <a:off x="460375" y="6600327"/>
            <a:ext cx="8424936"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ученика в 2023 году составили  </a:t>
            </a:r>
            <a:r>
              <a:rPr lang="ru-RU" sz="1600" b="1" u="sng" dirty="0">
                <a:solidFill>
                  <a:srgbClr val="0000FF"/>
                </a:solidFill>
                <a:latin typeface="Cambria" pitchFamily="18" charset="0"/>
                <a:cs typeface="Arial" pitchFamily="34" charset="0"/>
              </a:rPr>
              <a:t>279 876,89 руб.</a:t>
            </a:r>
          </a:p>
        </p:txBody>
      </p:sp>
      <p:pic>
        <p:nvPicPr>
          <p:cNvPr id="13"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(2)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 xmlns:p14="http://schemas.microsoft.com/office/powerpoint/2010/main" val="990816602"/>
              </p:ext>
            </p:extLst>
          </p:nvPr>
        </p:nvGraphicFramePr>
        <p:xfrm>
          <a:off x="395536" y="836712"/>
          <a:ext cx="8352928" cy="4608512"/>
        </p:xfrm>
        <a:graphic>
          <a:graphicData uri="http://schemas.openxmlformats.org/drawingml/2006/table">
            <a:tbl>
              <a:tblPr firstRow="1" bandRow="1">
                <a:tableStyleId>{5C22544A-7EE6-4342-B048-85BDC9FD1C3A}</a:tableStyleId>
              </a:tblPr>
              <a:tblGrid>
                <a:gridCol w="1440160">
                  <a:extLst>
                    <a:ext uri="{9D8B030D-6E8A-4147-A177-3AD203B41FA5}">
                      <a16:colId xmlns="" xmlns:a16="http://schemas.microsoft.com/office/drawing/2014/main" val="20000"/>
                    </a:ext>
                  </a:extLst>
                </a:gridCol>
                <a:gridCol w="6912768">
                  <a:extLst>
                    <a:ext uri="{9D8B030D-6E8A-4147-A177-3AD203B41FA5}">
                      <a16:colId xmlns="" xmlns:a16="http://schemas.microsoft.com/office/drawing/2014/main" val="20001"/>
                    </a:ext>
                  </a:extLst>
                </a:gridCol>
              </a:tblGrid>
              <a:tr h="73128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Общий объем расходов на питание обучающихся составил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Times New Roman" pitchFamily="18" charset="0"/>
                          <a:cs typeface="Times New Roman" pitchFamily="18" charset="0"/>
                        </a:rPr>
                        <a:t>121 884,5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193845">
                <a:tc>
                  <a:txBody>
                    <a:bodyPr/>
                    <a:lstStyle/>
                    <a:p>
                      <a:pPr algn="r"/>
                      <a:r>
                        <a:rPr lang="ru-RU" sz="1600" b="1" dirty="0">
                          <a:latin typeface="Times New Roman" pitchFamily="18" charset="0"/>
                          <a:cs typeface="Times New Roman" pitchFamily="18" charset="0"/>
                        </a:rPr>
                        <a:t>91 457,8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600" b="0" i="0" u="none" strike="noStrike" dirty="0">
                          <a:solidFill>
                            <a:schemeClr val="tx1"/>
                          </a:solidFill>
                          <a:effectLst/>
                          <a:latin typeface="Times New Roman" pitchFamily="18" charset="0"/>
                          <a:cs typeface="Times New Roman" pitchFamily="18" charset="0"/>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600" b="0" i="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950667">
                <a:tc>
                  <a:txBody>
                    <a:bodyPr/>
                    <a:lstStyle/>
                    <a:p>
                      <a:pPr algn="r"/>
                      <a:r>
                        <a:rPr lang="ru-RU" sz="1600" b="1" dirty="0">
                          <a:latin typeface="Times New Roman" pitchFamily="18" charset="0"/>
                          <a:cs typeface="Times New Roman" pitchFamily="18" charset="0"/>
                        </a:rPr>
                        <a:t>26 811,9</a:t>
                      </a:r>
                    </a:p>
                  </a:txBody>
                  <a:tcPr/>
                </a:tc>
                <a:tc>
                  <a:txBody>
                    <a:bodyPr/>
                    <a:lstStyle/>
                    <a:p>
                      <a:r>
                        <a:rPr lang="ru-RU" sz="1600" dirty="0">
                          <a:latin typeface="Times New Roman" pitchFamily="18" charset="0"/>
                          <a:cs typeface="Times New Roman" pitchFamily="18" charset="0"/>
                        </a:rPr>
                        <a:t>Организация бесплатного горячего питания обучающихся, получающих начальное общее образование </a:t>
                      </a:r>
                      <a:r>
                        <a:rPr lang="ru-RU" sz="1600" b="0" i="0" u="none" strike="noStrike" dirty="0">
                          <a:solidFill>
                            <a:schemeClr val="tx1"/>
                          </a:solidFill>
                          <a:effectLst/>
                          <a:latin typeface="Times New Roman" pitchFamily="18" charset="0"/>
                          <a:cs typeface="Times New Roman" pitchFamily="18" charset="0"/>
                        </a:rPr>
                        <a:t>(1- 4 классы) </a:t>
                      </a:r>
                      <a:r>
                        <a:rPr lang="ru-RU" sz="1600" dirty="0">
                          <a:latin typeface="Times New Roman" pitchFamily="18" charset="0"/>
                          <a:cs typeface="Times New Roman" pitchFamily="18" charset="0"/>
                        </a:rPr>
                        <a:t>в государственных и муниципальных образовательных организациях</a:t>
                      </a:r>
                    </a:p>
                  </a:txBody>
                  <a:tcPr/>
                </a:tc>
                <a:extLst>
                  <a:ext uri="{0D108BD9-81ED-4DB2-BD59-A6C34878D82A}">
                    <a16:rowId xmlns="" xmlns:a16="http://schemas.microsoft.com/office/drawing/2014/main" val="10002"/>
                  </a:ext>
                </a:extLst>
              </a:tr>
              <a:tr h="732718">
                <a:tc>
                  <a:txBody>
                    <a:bodyPr/>
                    <a:lstStyle/>
                    <a:p>
                      <a:pPr algn="r"/>
                      <a:r>
                        <a:rPr lang="ru-RU" sz="1600" b="1" dirty="0">
                          <a:latin typeface="Times New Roman" pitchFamily="18" charset="0"/>
                          <a:cs typeface="Times New Roman" pitchFamily="18" charset="0"/>
                        </a:rPr>
                        <a:t>3 614,7</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Питание обучающихся  5 -11 классов за счет средств местного бюджета</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pic>
        <p:nvPicPr>
          <p:cNvPr id="20"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дополнительное образование 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62 429,4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6" name="Picture 2" descr="Зачем взрослым учиться? — Workle"/>
          <p:cNvPicPr>
            <a:picLocks noChangeAspect="1" noChangeArrowheads="1"/>
          </p:cNvPicPr>
          <p:nvPr/>
        </p:nvPicPr>
        <p:blipFill>
          <a:blip r:embed="rId3" cstate="print"/>
          <a:srcRect/>
          <a:stretch>
            <a:fillRect/>
          </a:stretch>
        </p:blipFill>
        <p:spPr bwMode="auto">
          <a:xfrm>
            <a:off x="107505" y="116633"/>
            <a:ext cx="609685" cy="609685"/>
          </a:xfrm>
          <a:prstGeom prst="rect">
            <a:avLst/>
          </a:prstGeom>
          <a:noFill/>
        </p:spPr>
      </p:pic>
      <p:graphicFrame>
        <p:nvGraphicFramePr>
          <p:cNvPr id="9" name="Таблица 8"/>
          <p:cNvGraphicFramePr>
            <a:graphicFrameLocks noGrp="1"/>
          </p:cNvGraphicFramePr>
          <p:nvPr>
            <p:extLst>
              <p:ext uri="{D42A27DB-BD31-4B8C-83A1-F6EECF244321}">
                <p14:modId xmlns="" xmlns:p14="http://schemas.microsoft.com/office/powerpoint/2010/main" val="1469838272"/>
              </p:ext>
            </p:extLst>
          </p:nvPr>
        </p:nvGraphicFramePr>
        <p:xfrm>
          <a:off x="395536" y="1268760"/>
          <a:ext cx="8352928" cy="2339610"/>
        </p:xfrm>
        <a:graphic>
          <a:graphicData uri="http://schemas.openxmlformats.org/drawingml/2006/table">
            <a:tbl>
              <a:tblPr firstRow="1" bandRow="1">
                <a:tableStyleId>{5C22544A-7EE6-4342-B048-85BDC9FD1C3A}</a:tableStyleId>
              </a:tblPr>
              <a:tblGrid>
                <a:gridCol w="1544239">
                  <a:extLst>
                    <a:ext uri="{9D8B030D-6E8A-4147-A177-3AD203B41FA5}">
                      <a16:colId xmlns="" xmlns:a16="http://schemas.microsoft.com/office/drawing/2014/main" val="20000"/>
                    </a:ext>
                  </a:extLst>
                </a:gridCol>
                <a:gridCol w="6808689">
                  <a:extLst>
                    <a:ext uri="{9D8B030D-6E8A-4147-A177-3AD203B41FA5}">
                      <a16:colId xmlns="" xmlns:a16="http://schemas.microsoft.com/office/drawing/2014/main" val="20001"/>
                    </a:ext>
                  </a:extLst>
                </a:gridCol>
              </a:tblGrid>
              <a:tr h="720080">
                <a:tc>
                  <a:txBody>
                    <a:bodyPr/>
                    <a:lstStyle/>
                    <a:p>
                      <a:pPr algn="r"/>
                      <a:r>
                        <a:rPr lang="ru-RU" sz="1600" b="1" dirty="0">
                          <a:solidFill>
                            <a:schemeClr val="tx1"/>
                          </a:solidFill>
                          <a:latin typeface="Times New Roman" pitchFamily="18" charset="0"/>
                          <a:cs typeface="Times New Roman" pitchFamily="18" charset="0"/>
                        </a:rPr>
                        <a:t>34 585,3</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МБУ «Центр молодежи и дополнительного образования»,</a:t>
                      </a:r>
                      <a:r>
                        <a:rPr lang="ru-RU" sz="1600" dirty="0">
                          <a:latin typeface="Times New Roman Cyr" panose="02020603050405020304" pitchFamily="18" charset="0"/>
                          <a:cs typeface="Times New Roman Cyr" panose="02020603050405020304" pitchFamily="18" charset="0"/>
                        </a:rPr>
                        <a:t> </a:t>
                      </a: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696746">
                <a:tc>
                  <a:txBody>
                    <a:bodyPr/>
                    <a:lstStyle/>
                    <a:p>
                      <a:pPr algn="r"/>
                      <a:r>
                        <a:rPr lang="ru-RU" sz="1600" b="1" dirty="0">
                          <a:solidFill>
                            <a:schemeClr val="tx1"/>
                          </a:solidFill>
                          <a:latin typeface="Times New Roman" pitchFamily="18" charset="0"/>
                          <a:cs typeface="Times New Roman" pitchFamily="18" charset="0"/>
                        </a:rPr>
                        <a:t>27 610,7</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ea typeface="Times New Roman" panose="02020603050405020304" pitchFamily="18" charset="0"/>
                          <a:cs typeface="Times New Roman" pitchFamily="18" charset="0"/>
                        </a:rPr>
                        <a:t>Финансовое обеспечение сертификатов дополнительного образования по дополнительным </a:t>
                      </a:r>
                      <a:r>
                        <a:rPr lang="ru-RU" sz="1600" dirty="0" err="1">
                          <a:latin typeface="Times New Roman" pitchFamily="18" charset="0"/>
                          <a:ea typeface="Times New Roman" panose="02020603050405020304" pitchFamily="18" charset="0"/>
                          <a:cs typeface="Times New Roman" pitchFamily="18" charset="0"/>
                        </a:rPr>
                        <a:t>общеразвивающим</a:t>
                      </a:r>
                      <a:r>
                        <a:rPr lang="ru-RU" sz="1600" dirty="0">
                          <a:latin typeface="Times New Roman" pitchFamily="18" charset="0"/>
                          <a:ea typeface="Times New Roman" panose="02020603050405020304" pitchFamily="18" charset="0"/>
                          <a:cs typeface="Times New Roman" pitchFamily="18" charset="0"/>
                        </a:rPr>
                        <a:t> программам </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576064">
                <a:tc>
                  <a:txBody>
                    <a:bodyPr/>
                    <a:lstStyle/>
                    <a:p>
                      <a:pPr algn="r"/>
                      <a:r>
                        <a:rPr lang="ru-RU" sz="1600" b="1" dirty="0">
                          <a:latin typeface="Times New Roman" pitchFamily="18" charset="0"/>
                          <a:cs typeface="Times New Roman" pitchFamily="18" charset="0"/>
                        </a:rPr>
                        <a:t>233,4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3622213428"/>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3" name="Picture 7" descr="иконка отдых png: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95536" y="332656"/>
            <a:ext cx="648072" cy="648072"/>
          </a:xfrm>
          <a:prstGeom prst="rect">
            <a:avLst/>
          </a:prstGeom>
          <a:noFill/>
        </p:spPr>
      </p:pic>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a:t>
            </a:r>
            <a:r>
              <a:rPr lang="ru-RU" b="1" dirty="0">
                <a:latin typeface="Times New Roman" pitchFamily="18" charset="0"/>
                <a:cs typeface="Times New Roman" pitchFamily="18" charset="0"/>
              </a:rPr>
              <a:t>молодежную политику </a:t>
            </a:r>
            <a:r>
              <a:rPr lang="ru-RU" b="1" dirty="0">
                <a:solidFill>
                  <a:srgbClr val="000000"/>
                </a:solidFill>
                <a:latin typeface="Times New Roman" panose="02020603050405020304" pitchFamily="18" charset="0"/>
                <a:cs typeface="Times New Roman" panose="02020603050405020304" pitchFamily="18" charset="0"/>
              </a:rPr>
              <a:t>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15 303,8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 xmlns:p14="http://schemas.microsoft.com/office/powerpoint/2010/main" val="1597600654"/>
              </p:ext>
            </p:extLst>
          </p:nvPr>
        </p:nvGraphicFramePr>
        <p:xfrm>
          <a:off x="395536" y="1179201"/>
          <a:ext cx="8496944" cy="1402080"/>
        </p:xfrm>
        <a:graphic>
          <a:graphicData uri="http://schemas.openxmlformats.org/drawingml/2006/table">
            <a:tbl>
              <a:tblPr firstRow="1" bandRow="1">
                <a:tableStyleId>{5C22544A-7EE6-4342-B048-85BDC9FD1C3A}</a:tableStyleId>
              </a:tblPr>
              <a:tblGrid>
                <a:gridCol w="1464990">
                  <a:extLst>
                    <a:ext uri="{9D8B030D-6E8A-4147-A177-3AD203B41FA5}">
                      <a16:colId xmlns="" xmlns:a16="http://schemas.microsoft.com/office/drawing/2014/main" val="20000"/>
                    </a:ext>
                  </a:extLst>
                </a:gridCol>
                <a:gridCol w="7031954">
                  <a:extLst>
                    <a:ext uri="{9D8B030D-6E8A-4147-A177-3AD203B41FA5}">
                      <a16:colId xmlns="" xmlns:a16="http://schemas.microsoft.com/office/drawing/2014/main" val="20001"/>
                    </a:ext>
                  </a:extLst>
                </a:gridCol>
              </a:tblGrid>
              <a:tr h="489560">
                <a:tc>
                  <a:txBody>
                    <a:bodyPr/>
                    <a:lstStyle/>
                    <a:p>
                      <a:pPr algn="r"/>
                      <a:r>
                        <a:rPr lang="ru-RU" sz="1600" b="1" dirty="0">
                          <a:solidFill>
                            <a:schemeClr val="tx1"/>
                          </a:solidFill>
                          <a:latin typeface="Times New Roman" pitchFamily="18" charset="0"/>
                          <a:cs typeface="Times New Roman" pitchFamily="18" charset="0"/>
                        </a:rPr>
                        <a:t>14 538,8</a:t>
                      </a:r>
                    </a:p>
                  </a:txBody>
                  <a:tcPr>
                    <a:solidFill>
                      <a:schemeClr val="accent1">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20000"/>
                        <a:lumOff val="80000"/>
                      </a:schemeClr>
                    </a:solidFill>
                  </a:tcPr>
                </a:tc>
                <a:extLst>
                  <a:ext uri="{0D108BD9-81ED-4DB2-BD59-A6C34878D82A}">
                    <a16:rowId xmlns="" xmlns:a16="http://schemas.microsoft.com/office/drawing/2014/main" val="10003"/>
                  </a:ext>
                </a:extLst>
              </a:tr>
              <a:tr h="489560">
                <a:tc>
                  <a:txBody>
                    <a:bodyPr/>
                    <a:lstStyle/>
                    <a:p>
                      <a:pPr algn="r"/>
                      <a:r>
                        <a:rPr lang="ru-RU" sz="1600" b="1" dirty="0">
                          <a:latin typeface="Times New Roman" pitchFamily="18" charset="0"/>
                          <a:cs typeface="Times New Roman" pitchFamily="18" charset="0"/>
                        </a:rPr>
                        <a:t>765,0</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p>
                      <a:pPr marL="0" marR="0" lvl="0" indent="0" algn="l" defTabSz="914400" rtl="0" eaLnBrk="1" fontAlgn="b" latinLnBrk="0" hangingPunct="1">
                        <a:lnSpc>
                          <a:spcPct val="100000"/>
                        </a:lnSpc>
                        <a:spcBef>
                          <a:spcPts val="0"/>
                        </a:spcBef>
                        <a:spcAft>
                          <a:spcPts val="0"/>
                        </a:spcAft>
                        <a:buClrTx/>
                        <a:buSzTx/>
                        <a:buFontTx/>
                        <a:buNone/>
                        <a:tabLst/>
                        <a:defRPr/>
                      </a:pP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3567417255"/>
                  </a:ext>
                </a:extLst>
              </a:tr>
            </a:tbl>
          </a:graphicData>
        </a:graphic>
      </p:graphicFrame>
      <p:sp>
        <p:nvSpPr>
          <p:cNvPr id="70660" name="AutoShape 4" descr="Молодежь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4" cstate="print"/>
          <a:srcRect/>
          <a:stretch>
            <a:fillRect/>
          </a:stretch>
        </p:blipFill>
        <p:spPr bwMode="auto">
          <a:xfrm>
            <a:off x="107505" y="188641"/>
            <a:ext cx="585143" cy="585143"/>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460432"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6" name="Прямоугольник 5"/>
          <p:cNvSpPr/>
          <p:nvPr/>
        </p:nvSpPr>
        <p:spPr>
          <a:xfrm>
            <a:off x="251520" y="620688"/>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1453411509"/>
              </p:ext>
            </p:extLst>
          </p:nvPr>
        </p:nvGraphicFramePr>
        <p:xfrm>
          <a:off x="251520" y="1771183"/>
          <a:ext cx="8640960" cy="4368722"/>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7272808">
                  <a:extLst>
                    <a:ext uri="{9D8B030D-6E8A-4147-A177-3AD203B41FA5}">
                      <a16:colId xmlns="" xmlns:a16="http://schemas.microsoft.com/office/drawing/2014/main" val="20001"/>
                    </a:ext>
                  </a:extLst>
                </a:gridCol>
              </a:tblGrid>
              <a:tr h="7217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269 695,7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13681">
                <a:tc>
                  <a:txBody>
                    <a:bodyPr/>
                    <a:lstStyle/>
                    <a:p>
                      <a:pPr algn="r"/>
                      <a:r>
                        <a:rPr lang="ru-RU" sz="1600" b="1" dirty="0">
                          <a:latin typeface="Times New Roman" pitchFamily="18" charset="0"/>
                          <a:cs typeface="Times New Roman" pitchFamily="18" charset="0"/>
                        </a:rPr>
                        <a:t>180 463,0</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«Культура»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06695">
                <a:tc>
                  <a:txBody>
                    <a:bodyPr/>
                    <a:lstStyle/>
                    <a:p>
                      <a:pPr algn="r"/>
                      <a:r>
                        <a:rPr lang="ru-RU" sz="1600" b="1" dirty="0">
                          <a:latin typeface="Times New Roman" pitchFamily="18" charset="0"/>
                          <a:cs typeface="Times New Roman" pitchFamily="18" charset="0"/>
                        </a:rPr>
                        <a:t>82 350,1</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«Детская школа искусств»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573008">
                <a:tc>
                  <a:txBody>
                    <a:bodyPr/>
                    <a:lstStyle/>
                    <a:p>
                      <a:pPr algn="r"/>
                      <a:r>
                        <a:rPr lang="ru-RU" sz="1600" b="1" dirty="0">
                          <a:latin typeface="Times New Roman" pitchFamily="18" charset="0"/>
                          <a:cs typeface="Times New Roman" pitchFamily="18" charset="0"/>
                        </a:rPr>
                        <a:t>634,4</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На развитие сферы культуры, государственную поддержку отрасли культуры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r h="5864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dirty="0">
                          <a:latin typeface="Times New Roman" pitchFamily="18" charset="0"/>
                          <a:cs typeface="Times New Roman" pitchFamily="18" charset="0"/>
                        </a:rPr>
                        <a:t>695,0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Cyr" pitchFamily="18" charset="0"/>
                          <a:cs typeface="Times New Roman Cyr" pitchFamily="18" charset="0"/>
                        </a:rPr>
                        <a:t>Реализация инициативного проекта </a:t>
                      </a:r>
                      <a:r>
                        <a:rPr lang="ru-RU" sz="1600" b="1" dirty="0">
                          <a:latin typeface="Times New Roman Cyr" pitchFamily="18" charset="0"/>
                          <a:cs typeface="Times New Roman Cyr" pitchFamily="18" charset="0"/>
                        </a:rPr>
                        <a:t>«</a:t>
                      </a:r>
                      <a:r>
                        <a:rPr lang="ru-RU" sz="1600" dirty="0">
                          <a:latin typeface="Times New Roman Cyr" pitchFamily="18" charset="0"/>
                          <a:cs typeface="Times New Roman Cyr" pitchFamily="18" charset="0"/>
                        </a:rPr>
                        <a:t>Керамика для всех. Лепим. Учимся. Творим.»</a:t>
                      </a:r>
                    </a:p>
                    <a:p>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432048">
                <a:tc>
                  <a:txBody>
                    <a:bodyPr/>
                    <a:lstStyle/>
                    <a:p>
                      <a:pPr algn="r"/>
                      <a:r>
                        <a:rPr lang="ru-RU" sz="1600" b="1" dirty="0">
                          <a:latin typeface="Times New Roman" pitchFamily="18" charset="0"/>
                          <a:cs typeface="Times New Roman" pitchFamily="18" charset="0"/>
                        </a:rPr>
                        <a:t>4 116,1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(проведение общегородских праздничных мероприятий) </a:t>
                      </a:r>
                    </a:p>
                  </a:txBody>
                  <a:tcPr/>
                </a:tc>
                <a:extLst>
                  <a:ext uri="{0D108BD9-81ED-4DB2-BD59-A6C34878D82A}">
                    <a16:rowId xmlns="" xmlns:a16="http://schemas.microsoft.com/office/drawing/2014/main" val="10006"/>
                  </a:ext>
                </a:extLst>
              </a:tr>
              <a:tr h="564748">
                <a:tc>
                  <a:txBody>
                    <a:bodyPr/>
                    <a:lstStyle/>
                    <a:p>
                      <a:pPr algn="r"/>
                      <a:r>
                        <a:rPr lang="ru-RU" sz="1600" b="1" dirty="0">
                          <a:latin typeface="Times New Roman" pitchFamily="18" charset="0"/>
                          <a:cs typeface="Times New Roman" pitchFamily="18" charset="0"/>
                        </a:rPr>
                        <a:t>1 437,1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7"/>
                  </a:ext>
                </a:extLst>
              </a:tr>
            </a:tbl>
          </a:graphicData>
        </a:graphic>
      </p:graphicFrame>
      <p:sp>
        <p:nvSpPr>
          <p:cNvPr id="8" name="Прямоугольник 7"/>
          <p:cNvSpPr/>
          <p:nvPr/>
        </p:nvSpPr>
        <p:spPr>
          <a:xfrm>
            <a:off x="3635896" y="548680"/>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2706"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a:off x="755576" y="1340768"/>
            <a:ext cx="1800200" cy="27699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4932040" y="1412776"/>
            <a:ext cx="1512168" cy="52322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endParaRPr lang="ru-RU" sz="1600" b="1" dirty="0">
              <a:solidFill>
                <a:srgbClr val="000000"/>
              </a:solidFill>
              <a:latin typeface="Arial" pitchFamily="34" charset="0"/>
              <a:cs typeface="Arial" pitchFamily="34" charset="0"/>
            </a:endParaRPr>
          </a:p>
          <a:p>
            <a:pPr lvl="0" algn="ctr" fontAlgn="b"/>
            <a:r>
              <a:rPr lang="ru-RU" sz="1600" dirty="0">
                <a:solidFill>
                  <a:srgbClr val="000000"/>
                </a:solidFill>
                <a:latin typeface="Arial" pitchFamily="34" charset="0"/>
                <a:cs typeface="Arial" pitchFamily="34" charset="0"/>
              </a:rPr>
              <a:t>  </a:t>
            </a:r>
          </a:p>
        </p:txBody>
      </p:sp>
      <p:sp>
        <p:nvSpPr>
          <p:cNvPr id="22" name="Прямоугольник 21"/>
          <p:cNvSpPr/>
          <p:nvPr/>
        </p:nvSpPr>
        <p:spPr>
          <a:xfrm>
            <a:off x="2843808" y="1412776"/>
            <a:ext cx="1944216" cy="338554"/>
          </a:xfrm>
          <a:prstGeom prst="rect">
            <a:avLst/>
          </a:prstGeom>
        </p:spPr>
        <p:txBody>
          <a:bodyPr wrap="square">
            <a:spAutoFit/>
          </a:bodyPr>
          <a:lstStyle/>
          <a:p>
            <a:pPr lvl="0" algn="ctr" fontAlgn="b"/>
            <a:r>
              <a:rPr lang="ru-RU" sz="1600" dirty="0">
                <a:solidFill>
                  <a:srgbClr val="000000"/>
                </a:solidFill>
                <a:latin typeface="Arial" pitchFamily="34" charset="0"/>
                <a:cs typeface="Arial" pitchFamily="34" charset="0"/>
              </a:rPr>
              <a:t>  </a:t>
            </a:r>
          </a:p>
        </p:txBody>
      </p:sp>
      <p:pic>
        <p:nvPicPr>
          <p:cNvPr id="23"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
        <p:nvSpPr>
          <p:cNvPr id="24" name="Прямоугольник 23"/>
          <p:cNvSpPr/>
          <p:nvPr/>
        </p:nvSpPr>
        <p:spPr>
          <a:xfrm>
            <a:off x="6804248" y="1412776"/>
            <a:ext cx="1728192" cy="30777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539552" y="1484784"/>
            <a:ext cx="8208912" cy="3416320"/>
          </a:xfrm>
          <a:prstGeom prst="rect">
            <a:avLst/>
          </a:prstGeom>
        </p:spPr>
        <p:txBody>
          <a:bodyPr wrap="square">
            <a:spAutoFit/>
          </a:bodyPr>
          <a:lstStyle/>
          <a:p>
            <a:pPr lvl="0"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специалистов сферы культуры, повысивших квалификацию на базе Центров непрерывного образования и повышения квалификации творческих и управленческих кадров в сфере культуры – </a:t>
            </a:r>
          </a:p>
          <a:p>
            <a:pPr lvl="0" fontAlgn="b"/>
            <a:r>
              <a:rPr lang="ru-RU" b="1" dirty="0">
                <a:solidFill>
                  <a:srgbClr val="000000"/>
                </a:solidFill>
                <a:latin typeface="Times New Roman" pitchFamily="18" charset="0"/>
                <a:cs typeface="Times New Roman" pitchFamily="18" charset="0"/>
              </a:rPr>
              <a:t>50 чел.</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fontAlgn="b">
              <a:buFont typeface="Wingdings" pitchFamily="2" charset="2"/>
              <a:buChar char="v"/>
            </a:pPr>
            <a:r>
              <a:rPr lang="ru-RU" dirty="0">
                <a:solidFill>
                  <a:srgbClr val="000000"/>
                </a:solidFill>
                <a:latin typeface="Times New Roman" pitchFamily="18" charset="0"/>
                <a:cs typeface="Times New Roman" pitchFamily="18" charset="0"/>
              </a:rPr>
              <a:t>  Уровень удовлетворенности жителей города Урай качеством услуг, предоставляемых в сфере культуры – </a:t>
            </a:r>
            <a:r>
              <a:rPr lang="ru-RU" b="1" dirty="0">
                <a:solidFill>
                  <a:srgbClr val="000000"/>
                </a:solidFill>
                <a:latin typeface="Times New Roman" pitchFamily="18" charset="0"/>
                <a:cs typeface="Times New Roman" pitchFamily="18" charset="0"/>
              </a:rPr>
              <a:t>97,0%</a:t>
            </a:r>
            <a:r>
              <a:rPr lang="ru-RU" dirty="0">
                <a:solidFill>
                  <a:srgbClr val="000000"/>
                </a:solidFill>
                <a:latin typeface="Times New Roman" pitchFamily="18" charset="0"/>
                <a:cs typeface="Times New Roman" pitchFamily="18" charset="0"/>
              </a:rPr>
              <a:t>;</a:t>
            </a:r>
          </a:p>
          <a:p>
            <a:pPr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Общее число посещений культурных мероприятий – </a:t>
            </a:r>
            <a:r>
              <a:rPr lang="ru-RU" b="1" dirty="0">
                <a:solidFill>
                  <a:srgbClr val="000000"/>
                </a:solidFill>
                <a:latin typeface="Times New Roman" pitchFamily="18" charset="0"/>
                <a:cs typeface="Times New Roman" pitchFamily="18" charset="0"/>
              </a:rPr>
              <a:t>276,4 тыс.</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Поступление новых книг в библиотечный фонд общедоступных библиотек – </a:t>
            </a:r>
            <a:r>
              <a:rPr lang="ru-RU" b="1" dirty="0">
                <a:solidFill>
                  <a:srgbClr val="000000"/>
                </a:solidFill>
                <a:latin typeface="Times New Roman" pitchFamily="18" charset="0"/>
                <a:cs typeface="Times New Roman" pitchFamily="18" charset="0"/>
              </a:rPr>
              <a:t>1 079 экз.</a:t>
            </a:r>
            <a:endParaRPr lang="ru-RU" dirty="0">
              <a:solidFill>
                <a:srgbClr val="0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8460432"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
        <p:nvSpPr>
          <p:cNvPr id="6" name="Прямоугольник 5"/>
          <p:cNvSpPr/>
          <p:nvPr/>
        </p:nvSpPr>
        <p:spPr>
          <a:xfrm>
            <a:off x="179512" y="620688"/>
            <a:ext cx="3528392" cy="1508105"/>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Управление по физической культуре, спорту и туризму администрации города Урай,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1560895556"/>
              </p:ext>
            </p:extLst>
          </p:nvPr>
        </p:nvGraphicFramePr>
        <p:xfrm>
          <a:off x="179512" y="2132855"/>
          <a:ext cx="8784976" cy="4667935"/>
        </p:xfrm>
        <a:graphic>
          <a:graphicData uri="http://schemas.openxmlformats.org/drawingml/2006/table">
            <a:tbl>
              <a:tblPr firstRow="1" bandRow="1">
                <a:tableStyleId>{5C22544A-7EE6-4342-B048-85BDC9FD1C3A}</a:tableStyleId>
              </a:tblPr>
              <a:tblGrid>
                <a:gridCol w="1080120">
                  <a:extLst>
                    <a:ext uri="{9D8B030D-6E8A-4147-A177-3AD203B41FA5}">
                      <a16:colId xmlns="" xmlns:a16="http://schemas.microsoft.com/office/drawing/2014/main" val="20000"/>
                    </a:ext>
                  </a:extLst>
                </a:gridCol>
                <a:gridCol w="7704856">
                  <a:extLst>
                    <a:ext uri="{9D8B030D-6E8A-4147-A177-3AD203B41FA5}">
                      <a16:colId xmlns="" xmlns:a16="http://schemas.microsoft.com/office/drawing/2014/main" val="20001"/>
                    </a:ext>
                  </a:extLst>
                </a:gridCol>
              </a:tblGrid>
              <a:tr h="65727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200 444, 8тыс.рублей,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386795">
                <a:tc>
                  <a:txBody>
                    <a:bodyPr/>
                    <a:lstStyle/>
                    <a:p>
                      <a:pPr algn="r"/>
                      <a:r>
                        <a:rPr lang="ru-RU" sz="1500" b="1" dirty="0">
                          <a:latin typeface="Times New Roman" pitchFamily="18" charset="0"/>
                          <a:cs typeface="Times New Roman" pitchFamily="18" charset="0"/>
                        </a:rPr>
                        <a:t>188 061,3</a:t>
                      </a:r>
                    </a:p>
                  </a:txBody>
                  <a:tcPr/>
                </a:tc>
                <a:tc>
                  <a:txBody>
                    <a:bodyPr/>
                    <a:lstStyle/>
                    <a:p>
                      <a:r>
                        <a:rPr lang="ru-RU" sz="15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500" b="0" i="0" dirty="0">
                          <a:solidFill>
                            <a:schemeClr val="tx1"/>
                          </a:solidFill>
                          <a:latin typeface="Times New Roman" pitchFamily="18" charset="0"/>
                          <a:cs typeface="Times New Roman" pitchFamily="18" charset="0"/>
                        </a:rPr>
                        <a:t>МАУ СШ«Старт»</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46318">
                <a:tc>
                  <a:txBody>
                    <a:bodyPr/>
                    <a:lstStyle/>
                    <a:p>
                      <a:pPr algn="r"/>
                      <a:r>
                        <a:rPr lang="ru-RU" sz="1500" b="1" dirty="0">
                          <a:latin typeface="Times New Roman" pitchFamily="18" charset="0"/>
                          <a:cs typeface="Times New Roman" pitchFamily="18" charset="0"/>
                        </a:rPr>
                        <a:t>1 006,3</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развитию сети спортивных объектов шаговой доступности </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020131">
                <a:tc>
                  <a:txBody>
                    <a:bodyPr/>
                    <a:lstStyle/>
                    <a:p>
                      <a:pPr algn="r"/>
                      <a:r>
                        <a:rPr lang="ru-RU" sz="1500" b="1" dirty="0">
                          <a:latin typeface="Times New Roman" pitchFamily="18" charset="0"/>
                          <a:cs typeface="Times New Roman" pitchFamily="18" charset="0"/>
                        </a:rPr>
                        <a:t>6 145,5</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обеспечению физкультурно-спортивных организаций, осуществляющих подготовку спортивного резерва, спортивным оборудованием, экипировкой и инвентарем, </a:t>
                      </a:r>
                      <a:r>
                        <a:rPr lang="ru-RU" sz="1500" b="0" i="0" u="none" strike="noStrike" dirty="0" err="1">
                          <a:solidFill>
                            <a:schemeClr val="tx1"/>
                          </a:solidFill>
                          <a:effectLst/>
                          <a:latin typeface="Times New Roman" pitchFamily="18" charset="0"/>
                          <a:cs typeface="Times New Roman" pitchFamily="18" charset="0"/>
                        </a:rPr>
                        <a:t>мед.сопровождением</a:t>
                      </a:r>
                      <a:r>
                        <a:rPr lang="ru-RU" sz="1500" b="0" i="0" u="none" strike="noStrike" dirty="0">
                          <a:solidFill>
                            <a:schemeClr val="tx1"/>
                          </a:solidFill>
                          <a:effectLst/>
                          <a:latin typeface="Times New Roman" pitchFamily="18" charset="0"/>
                          <a:cs typeface="Times New Roman" pitchFamily="18" charset="0"/>
                        </a:rPr>
                        <a:t> тренировочного процесса, тренировочными сборами и обеспечению их участия в соревнованиях</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r h="41149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500" b="1" dirty="0">
                          <a:latin typeface="Times New Roman" pitchFamily="18" charset="0"/>
                          <a:cs typeface="Times New Roman" pitchFamily="18" charset="0"/>
                        </a:rPr>
                        <a:t>1 145,0</a:t>
                      </a:r>
                    </a:p>
                  </a:txBody>
                  <a:tcPr/>
                </a:tc>
                <a:tc>
                  <a:txBody>
                    <a:bodyPr/>
                    <a:lstStyle/>
                    <a:p>
                      <a:r>
                        <a:rPr lang="ru-RU" sz="1500" dirty="0">
                          <a:latin typeface="Times New Roman" pitchFamily="18" charset="0"/>
                          <a:cs typeface="Times New Roman" pitchFamily="18" charset="0"/>
                        </a:rPr>
                        <a:t>Финансирование наказов избирателей депутатам Думы города </a:t>
                      </a:r>
                      <a:r>
                        <a:rPr lang="ru-RU" sz="1500" dirty="0" err="1">
                          <a:latin typeface="Times New Roman" pitchFamily="18" charset="0"/>
                          <a:cs typeface="Times New Roman" pitchFamily="18" charset="0"/>
                        </a:rPr>
                        <a:t>Урай</a:t>
                      </a:r>
                      <a:r>
                        <a:rPr lang="ru-RU" sz="1500" dirty="0">
                          <a:latin typeface="Times New Roman" pitchFamily="18" charset="0"/>
                          <a:cs typeface="Times New Roman" pitchFamily="18" charset="0"/>
                        </a:rPr>
                        <a:t> (</a:t>
                      </a:r>
                    </a:p>
                  </a:txBody>
                  <a:tcPr/>
                </a:tc>
                <a:extLst>
                  <a:ext uri="{0D108BD9-81ED-4DB2-BD59-A6C34878D82A}">
                    <a16:rowId xmlns="" xmlns:a16="http://schemas.microsoft.com/office/drawing/2014/main" val="10004"/>
                  </a:ext>
                </a:extLst>
              </a:tr>
              <a:tr h="546318">
                <a:tc>
                  <a:txBody>
                    <a:bodyPr/>
                    <a:lstStyle/>
                    <a:p>
                      <a:pPr algn="r"/>
                      <a:r>
                        <a:rPr lang="ru-RU" sz="1500" b="1" dirty="0">
                          <a:latin typeface="Times New Roman" pitchFamily="18" charset="0"/>
                          <a:cs typeface="Times New Roman" pitchFamily="18" charset="0"/>
                        </a:rPr>
                        <a:t>1 333,3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Расходы на проведение мероприятий муниципальной программы (организация и проведение городских физкультурных, спортивно-массовых мероприятий) </a:t>
                      </a:r>
                    </a:p>
                  </a:txBody>
                  <a:tcPr/>
                </a:tc>
                <a:extLst>
                  <a:ext uri="{0D108BD9-81ED-4DB2-BD59-A6C34878D82A}">
                    <a16:rowId xmlns="" xmlns:a16="http://schemas.microsoft.com/office/drawing/2014/main" val="10005"/>
                  </a:ext>
                </a:extLst>
              </a:tr>
              <a:tr h="546318">
                <a:tc>
                  <a:txBody>
                    <a:bodyPr/>
                    <a:lstStyle/>
                    <a:p>
                      <a:pPr algn="r"/>
                      <a:r>
                        <a:rPr lang="ru-RU" sz="1500" b="1" dirty="0">
                          <a:latin typeface="Times New Roman" pitchFamily="18" charset="0"/>
                          <a:cs typeface="Times New Roman" pitchFamily="18" charset="0"/>
                        </a:rPr>
                        <a:t>270,0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500" dirty="0" err="1">
                          <a:latin typeface="Times New Roman" pitchFamily="18" charset="0"/>
                          <a:cs typeface="Times New Roman" pitchFamily="18" charset="0"/>
                        </a:rPr>
                        <a:t>Югры</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6"/>
                  </a:ext>
                </a:extLst>
              </a:tr>
              <a:tr h="546318">
                <a:tc>
                  <a:txBody>
                    <a:bodyPr/>
                    <a:lstStyle/>
                    <a:p>
                      <a:pPr algn="r"/>
                      <a:r>
                        <a:rPr lang="ru-RU" sz="1500" b="1" dirty="0">
                          <a:latin typeface="Times New Roman" pitchFamily="18" charset="0"/>
                          <a:cs typeface="Times New Roman" pitchFamily="18" charset="0"/>
                        </a:rPr>
                        <a:t>2 483,4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Устройство спортивной площадки в мкр.1 в районе жилого дома №5</a:t>
                      </a:r>
                    </a:p>
                  </a:txBody>
                  <a:tcPr/>
                </a:tc>
                <a:extLst>
                  <a:ext uri="{0D108BD9-81ED-4DB2-BD59-A6C34878D82A}">
                    <a16:rowId xmlns="" xmlns:a16="http://schemas.microsoft.com/office/drawing/2014/main" val="3837571006"/>
                  </a:ext>
                </a:extLst>
              </a:tr>
            </a:tbl>
          </a:graphicData>
        </a:graphic>
      </p:graphicFrame>
      <p:sp>
        <p:nvSpPr>
          <p:cNvPr id="8" name="Прямоугольник 7"/>
          <p:cNvSpPr/>
          <p:nvPr/>
        </p:nvSpPr>
        <p:spPr>
          <a:xfrm>
            <a:off x="3779912" y="908720"/>
            <a:ext cx="5184576"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a:t>
            </a:r>
          </a:p>
          <a:p>
            <a:pPr algn="ctr" fontAlgn="b"/>
            <a:r>
              <a:rPr lang="ru-RU" b="1" dirty="0">
                <a:solidFill>
                  <a:srgbClr val="000000"/>
                </a:solidFill>
                <a:latin typeface="Times New Roman" panose="02020603050405020304" pitchFamily="18" charset="0"/>
                <a:cs typeface="Times New Roman" panose="02020603050405020304" pitchFamily="18" charset="0"/>
              </a:rPr>
              <a:t>города Урай» на 2019-2030 годы</a:t>
            </a:r>
          </a:p>
        </p:txBody>
      </p:sp>
      <p:sp>
        <p:nvSpPr>
          <p:cNvPr id="2" name="Прямоугольник 1"/>
          <p:cNvSpPr/>
          <p:nvPr/>
        </p:nvSpPr>
        <p:spPr>
          <a:xfrm>
            <a:off x="179512" y="1628800"/>
            <a:ext cx="1656184" cy="2031325"/>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населения, систематически занимающегося физической культурой и спортом, в общей численности населения – </a:t>
            </a:r>
            <a:r>
              <a:rPr lang="ru-RU" sz="1400" b="1" dirty="0">
                <a:solidFill>
                  <a:srgbClr val="000000"/>
                </a:solidFill>
                <a:latin typeface="Arial" pitchFamily="34" charset="0"/>
                <a:cs typeface="Arial" pitchFamily="34" charset="0"/>
              </a:rPr>
              <a:t>68%</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1124744"/>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835696" y="1556792"/>
            <a:ext cx="1584176" cy="3754874"/>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Доля лиц с ограниченными возможностями здоровья и инвалидов, систематически занимающихся физической культурой и спортом, в общей численности данной категории населения – </a:t>
            </a:r>
            <a:r>
              <a:rPr lang="ru-RU" sz="1400" b="1" dirty="0">
                <a:solidFill>
                  <a:srgbClr val="000000"/>
                </a:solidFill>
                <a:latin typeface="Arial" pitchFamily="34" charset="0"/>
                <a:cs typeface="Arial" pitchFamily="34" charset="0"/>
              </a:rPr>
              <a:t>33,0%</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580112" y="3429000"/>
            <a:ext cx="1584176" cy="2677656"/>
          </a:xfrm>
          <a:prstGeom prst="rect">
            <a:avLst/>
          </a:prstGeom>
        </p:spPr>
        <p:txBody>
          <a:bodyPr wrap="square">
            <a:spAutoFit/>
          </a:bodyPr>
          <a:lstStyle/>
          <a:p>
            <a:pPr lvl="0" algn="ctr" fontAlgn="b"/>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Уровень обеспеченности граждан спортивными сооружениями исходя из единовременной пропускной способности объектов спорта – </a:t>
            </a:r>
            <a:r>
              <a:rPr lang="ru-RU" sz="1400" b="1" dirty="0">
                <a:solidFill>
                  <a:srgbClr val="000000"/>
                </a:solidFill>
                <a:latin typeface="Arial" pitchFamily="34" charset="0"/>
                <a:cs typeface="Arial" pitchFamily="34" charset="0"/>
              </a:rPr>
              <a:t>61,1%</a:t>
            </a: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436096" y="1628800"/>
            <a:ext cx="18002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профилактических мероприятий по повышению уровня знаний о здоровом образе жизни граждан – </a:t>
            </a:r>
            <a:r>
              <a:rPr lang="ru-RU" sz="1400" b="1" dirty="0">
                <a:solidFill>
                  <a:srgbClr val="000000"/>
                </a:solidFill>
                <a:latin typeface="Arial" pitchFamily="34" charset="0"/>
                <a:cs typeface="Arial" pitchFamily="34" charset="0"/>
              </a:rPr>
              <a:t>130 ед.</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1979712" y="5157192"/>
            <a:ext cx="1296144" cy="116955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туристических маршрутов – 9</a:t>
            </a:r>
            <a:r>
              <a:rPr lang="ru-RU" sz="1400" b="1" dirty="0">
                <a:solidFill>
                  <a:srgbClr val="000000"/>
                </a:solidFill>
                <a:latin typeface="Arial" pitchFamily="34" charset="0"/>
                <a:cs typeface="Arial" pitchFamily="34" charset="0"/>
              </a:rPr>
              <a:t> ед.</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3419872" y="1628800"/>
            <a:ext cx="2160240" cy="3970318"/>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Доля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 </a:t>
            </a:r>
            <a:r>
              <a:rPr lang="ru-RU" sz="1400" b="1" dirty="0">
                <a:solidFill>
                  <a:srgbClr val="000000"/>
                </a:solidFill>
                <a:latin typeface="Arial" pitchFamily="34" charset="0"/>
                <a:cs typeface="Arial" pitchFamily="34" charset="0"/>
              </a:rPr>
              <a:t>64,7%</a:t>
            </a:r>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7164288" y="1628800"/>
            <a:ext cx="1800200" cy="3754874"/>
          </a:xfrm>
          <a:prstGeom prst="rect">
            <a:avLst/>
          </a:prstGeom>
        </p:spPr>
        <p:txBody>
          <a:bodyPr wrap="square">
            <a:spAutoFit/>
          </a:bodyPr>
          <a:lstStyle/>
          <a:p>
            <a:pPr algn="ctr" fontAlgn="b"/>
            <a:r>
              <a:rPr lang="ru-RU" sz="1400" dirty="0">
                <a:solidFill>
                  <a:srgbClr val="000000"/>
                </a:solidFill>
                <a:latin typeface="Arial" pitchFamily="34" charset="0"/>
                <a:cs typeface="Arial" pitchFamily="34" charset="0"/>
              </a:rPr>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 </a:t>
            </a:r>
            <a:r>
              <a:rPr lang="ru-RU" sz="1400" b="1" dirty="0">
                <a:solidFill>
                  <a:srgbClr val="000000"/>
                </a:solidFill>
                <a:latin typeface="Arial" pitchFamily="34" charset="0"/>
                <a:cs typeface="Arial" pitchFamily="34" charset="0"/>
              </a:rPr>
              <a:t>108 ед.</a:t>
            </a:r>
          </a:p>
          <a:p>
            <a:pPr lvl="0" algn="ctr" fontAlgn="b"/>
            <a:r>
              <a:rPr lang="ru-RU" sz="1400" dirty="0">
                <a:solidFill>
                  <a:srgbClr val="000000"/>
                </a:solidFill>
                <a:latin typeface="Arial" pitchFamily="34" charset="0"/>
                <a:cs typeface="Arial" pitchFamily="34" charset="0"/>
              </a:rPr>
              <a:t>  </a:t>
            </a:r>
          </a:p>
        </p:txBody>
      </p:sp>
      <p:sp>
        <p:nvSpPr>
          <p:cNvPr id="23" name="Прямоугольник 22"/>
          <p:cNvSpPr/>
          <p:nvPr/>
        </p:nvSpPr>
        <p:spPr>
          <a:xfrm>
            <a:off x="395536" y="3573016"/>
            <a:ext cx="1440160" cy="224676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граждан, принимающих участие в мероприятиях, мотивирующих ведение здорового образа жизни– </a:t>
            </a:r>
            <a:r>
              <a:rPr lang="ru-RU" sz="1400" b="1" dirty="0">
                <a:solidFill>
                  <a:srgbClr val="000000"/>
                </a:solidFill>
                <a:latin typeface="Arial" pitchFamily="34" charset="0"/>
                <a:cs typeface="Arial" pitchFamily="34" charset="0"/>
              </a:rPr>
              <a:t>21,4%</a:t>
            </a:r>
          </a:p>
          <a:p>
            <a:pPr lvl="0" algn="ctr" fontAlgn="b"/>
            <a:r>
              <a:rPr lang="ru-RU" sz="1400" dirty="0">
                <a:solidFill>
                  <a:srgbClr val="000000"/>
                </a:solidFill>
                <a:latin typeface="Arial" pitchFamily="34" charset="0"/>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гражданского общества на территории города Урай»</a:t>
            </a:r>
          </a:p>
        </p:txBody>
      </p:sp>
      <p:sp>
        <p:nvSpPr>
          <p:cNvPr id="6" name="Прямоугольник 5"/>
          <p:cNvSpPr/>
          <p:nvPr/>
        </p:nvSpPr>
        <p:spPr>
          <a:xfrm>
            <a:off x="323528" y="76470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развитию местного самоуправления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89307853"/>
              </p:ext>
            </p:extLst>
          </p:nvPr>
        </p:nvGraphicFramePr>
        <p:xfrm>
          <a:off x="251520" y="1844824"/>
          <a:ext cx="5040560" cy="4464496"/>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4032448">
                  <a:extLst>
                    <a:ext uri="{9D8B030D-6E8A-4147-A177-3AD203B41FA5}">
                      <a16:colId xmlns="" xmlns:a16="http://schemas.microsoft.com/office/drawing/2014/main" val="20001"/>
                    </a:ext>
                  </a:extLst>
                </a:gridCol>
              </a:tblGrid>
              <a:tr h="8752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17 256,8 </a:t>
                      </a:r>
                      <a:r>
                        <a:rPr lang="ru-RU" sz="1400" b="1" dirty="0" err="1">
                          <a:solidFill>
                            <a:srgbClr val="000000"/>
                          </a:solidFill>
                          <a:latin typeface="Times New Roman" pitchFamily="18" charset="0"/>
                          <a:cs typeface="Times New Roman" pitchFamily="18" charset="0"/>
                        </a:rPr>
                        <a:t>тыс.рублей</a:t>
                      </a:r>
                      <a:r>
                        <a:rPr lang="ru-RU" sz="1400" b="1" dirty="0">
                          <a:solidFill>
                            <a:srgbClr val="000000"/>
                          </a:solidFill>
                          <a:latin typeface="Times New Roman" pitchFamily="18" charset="0"/>
                          <a:cs typeface="Times New Roman" pitchFamily="18" charset="0"/>
                        </a:rPr>
                        <a:t>, 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12669">
                <a:tc>
                  <a:txBody>
                    <a:bodyPr/>
                    <a:lstStyle/>
                    <a:p>
                      <a:pPr algn="r"/>
                      <a:r>
                        <a:rPr lang="ru-RU" sz="1400" b="1" dirty="0">
                          <a:latin typeface="Times New Roman" pitchFamily="18" charset="0"/>
                          <a:cs typeface="Times New Roman" pitchFamily="18" charset="0"/>
                        </a:rPr>
                        <a:t>13 256,8</a:t>
                      </a:r>
                    </a:p>
                  </a:txBody>
                  <a:tcPr/>
                </a:tc>
                <a:tc>
                  <a:txBody>
                    <a:bodyPr/>
                    <a:lstStyle/>
                    <a:p>
                      <a:r>
                        <a:rPr lang="ru-RU" sz="1400" b="0" i="0" u="none" strike="noStrike" dirty="0">
                          <a:solidFill>
                            <a:srgbClr val="000000"/>
                          </a:solidFill>
                          <a:latin typeface="Times New Roman" pitchFamily="18" charset="0"/>
                          <a:cs typeface="Times New Roman" pitchFamily="18" charset="0"/>
                        </a:rPr>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1112669">
                <a:tc>
                  <a:txBody>
                    <a:bodyPr/>
                    <a:lstStyle/>
                    <a:p>
                      <a:pPr algn="r"/>
                      <a:r>
                        <a:rPr lang="ru-RU" sz="1400" b="1" dirty="0">
                          <a:latin typeface="Times New Roman" pitchFamily="18" charset="0"/>
                          <a:cs typeface="Times New Roman" pitchFamily="18" charset="0"/>
                        </a:rPr>
                        <a:t>514,4</a:t>
                      </a:r>
                    </a:p>
                  </a:txBody>
                  <a:tcPr/>
                </a:tc>
                <a:tc>
                  <a:txBody>
                    <a:bodyPr/>
                    <a:lstStyle/>
                    <a:p>
                      <a:r>
                        <a:rPr lang="ru-RU" sz="1400" b="0" i="0" u="none" strike="noStrike" dirty="0">
                          <a:solidFill>
                            <a:srgbClr val="000000"/>
                          </a:solidFill>
                          <a:latin typeface="Times New Roman" pitchFamily="18" charset="0"/>
                          <a:cs typeface="Times New Roman" pitchFamily="18" charset="0"/>
                        </a:rPr>
                        <a:t>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363917">
                <a:tc>
                  <a:txBody>
                    <a:bodyPr/>
                    <a:lstStyle/>
                    <a:p>
                      <a:pPr algn="r"/>
                      <a:r>
                        <a:rPr lang="ru-RU" sz="1400" b="1" dirty="0">
                          <a:latin typeface="Times New Roman" pitchFamily="18" charset="0"/>
                          <a:cs typeface="Times New Roman" pitchFamily="18" charset="0"/>
                        </a:rPr>
                        <a:t>3 485,6</a:t>
                      </a:r>
                    </a:p>
                  </a:txBody>
                  <a:tcPr/>
                </a:tc>
                <a:tc>
                  <a:txBody>
                    <a:bodyPr/>
                    <a:lstStyle/>
                    <a:p>
                      <a:r>
                        <a:rPr lang="ru-RU" sz="1400" b="0" i="0" u="none" strike="noStrike" dirty="0">
                          <a:solidFill>
                            <a:srgbClr val="000000"/>
                          </a:solidFill>
                          <a:latin typeface="Times New Roman" pitchFamily="18" charset="0"/>
                          <a:cs typeface="Times New Roman" pitchFamily="18" charset="0"/>
                        </a:rPr>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4427984" y="836712"/>
            <a:ext cx="4464496"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для развития гражданского общества и реализации гражданских инициатив</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79512" y="116632"/>
            <a:ext cx="509588" cy="559594"/>
          </a:xfrm>
          <a:prstGeom prst="rect">
            <a:avLst/>
          </a:prstGeom>
          <a:noFill/>
        </p:spPr>
      </p:pic>
      <p:sp>
        <p:nvSpPr>
          <p:cNvPr id="2" name="Прямоугольник 1">
            <a:extLst>
              <a:ext uri="{FF2B5EF4-FFF2-40B4-BE49-F238E27FC236}">
                <a16:creationId xmlns="" xmlns:a16="http://schemas.microsoft.com/office/drawing/2014/main" id="{07C40505-2950-4A82-BE6B-8BDDAA480BA8}"/>
              </a:ext>
            </a:extLst>
          </p:cNvPr>
          <p:cNvSpPr/>
          <p:nvPr/>
        </p:nvSpPr>
        <p:spPr>
          <a:xfrm>
            <a:off x="6012160" y="1832967"/>
            <a:ext cx="2880320"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2023 год:</a:t>
            </a:r>
            <a:endParaRPr lang="ru-RU" sz="1400" dirty="0">
              <a:latin typeface="Cambria" pitchFamily="18" charset="0"/>
              <a:cs typeface="Arial" pitchFamily="34" charset="0"/>
            </a:endParaRPr>
          </a:p>
        </p:txBody>
      </p:sp>
      <p:sp>
        <p:nvSpPr>
          <p:cNvPr id="4" name="Прямоугольник 3">
            <a:extLst>
              <a:ext uri="{FF2B5EF4-FFF2-40B4-BE49-F238E27FC236}">
                <a16:creationId xmlns="" xmlns:a16="http://schemas.microsoft.com/office/drawing/2014/main" id="{66A735E4-B9DA-4A81-BA09-9A8E566635F9}"/>
              </a:ext>
            </a:extLst>
          </p:cNvPr>
          <p:cNvSpPr/>
          <p:nvPr/>
        </p:nvSpPr>
        <p:spPr>
          <a:xfrm>
            <a:off x="5868144" y="2636912"/>
            <a:ext cx="3024336" cy="3754874"/>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Доля средств бюджета города, выделяемых негосударственным (немуниципальным) организациям, в т.ч. СОНКО, в общем объеме средств бюджета города </a:t>
            </a:r>
            <a:r>
              <a:rPr lang="ru-RU" sz="1400" dirty="0" err="1">
                <a:latin typeface="Times New Roman" panose="02020603050405020304" pitchFamily="18" charset="0"/>
                <a:cs typeface="Times New Roman" panose="02020603050405020304" pitchFamily="18" charset="0"/>
              </a:rPr>
              <a:t>Урай</a:t>
            </a:r>
            <a:r>
              <a:rPr lang="ru-RU" sz="1400" dirty="0">
                <a:latin typeface="Times New Roman" panose="02020603050405020304" pitchFamily="18" charset="0"/>
                <a:cs typeface="Times New Roman" panose="02020603050405020304" pitchFamily="18" charset="0"/>
              </a:rPr>
              <a:t>– </a:t>
            </a:r>
            <a:r>
              <a:rPr lang="ru-RU" sz="1400" b="1" dirty="0">
                <a:latin typeface="Times New Roman" pitchFamily="18" charset="0"/>
                <a:cs typeface="Times New Roman" pitchFamily="18" charset="0"/>
              </a:rPr>
              <a:t>1,7%</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Доля населения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ежегодно участвующих в мероприятиях, проводимых СОНКО– </a:t>
            </a:r>
            <a:r>
              <a:rPr lang="ru-RU" sz="1400" b="1" dirty="0">
                <a:latin typeface="Times New Roman" pitchFamily="18" charset="0"/>
                <a:cs typeface="Times New Roman" pitchFamily="18" charset="0"/>
              </a:rPr>
              <a:t>33,0%.</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Удельный вес НКО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от общего кол-ва учреждений,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38,0%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Кол-во ТОС, созданных на территории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5 ед.</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6" name="Прямоугольник 5"/>
          <p:cNvSpPr/>
          <p:nvPr/>
        </p:nvSpPr>
        <p:spPr>
          <a:xfrm>
            <a:off x="179512" y="112474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учету и распределению муниципального жилого фонда администрации города Урай</a:t>
            </a:r>
          </a:p>
        </p:txBody>
      </p:sp>
      <p:graphicFrame>
        <p:nvGraphicFramePr>
          <p:cNvPr id="7" name="Таблица 6"/>
          <p:cNvGraphicFramePr>
            <a:graphicFrameLocks noGrp="1"/>
          </p:cNvGraphicFramePr>
          <p:nvPr/>
        </p:nvGraphicFramePr>
        <p:xfrm>
          <a:off x="323528" y="2250531"/>
          <a:ext cx="8568952" cy="2546621"/>
        </p:xfrm>
        <a:graphic>
          <a:graphicData uri="http://schemas.openxmlformats.org/drawingml/2006/table">
            <a:tbl>
              <a:tblPr firstRow="1" bandRow="1">
                <a:tableStyleId>{5C22544A-7EE6-4342-B048-85BDC9FD1C3A}</a:tableStyleId>
              </a:tblPr>
              <a:tblGrid>
                <a:gridCol w="1334509">
                  <a:extLst>
                    <a:ext uri="{9D8B030D-6E8A-4147-A177-3AD203B41FA5}">
                      <a16:colId xmlns="" xmlns:a16="http://schemas.microsoft.com/office/drawing/2014/main" val="20000"/>
                    </a:ext>
                  </a:extLst>
                </a:gridCol>
                <a:gridCol w="7234443">
                  <a:extLst>
                    <a:ext uri="{9D8B030D-6E8A-4147-A177-3AD203B41FA5}">
                      <a16:colId xmlns="" xmlns:a16="http://schemas.microsoft.com/office/drawing/2014/main" val="20001"/>
                    </a:ext>
                  </a:extLst>
                </a:gridCol>
              </a:tblGrid>
              <a:tr h="74015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744 608,6тыс.рублей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58396">
                <a:tc>
                  <a:txBody>
                    <a:bodyPr/>
                    <a:lstStyle/>
                    <a:p>
                      <a:pPr algn="r"/>
                      <a:r>
                        <a:rPr lang="ru-RU" sz="1600" b="1" dirty="0" smtClean="0">
                          <a:latin typeface="Times New Roman" pitchFamily="18" charset="0"/>
                          <a:cs typeface="Times New Roman" pitchFamily="18" charset="0"/>
                        </a:rPr>
                        <a:t>719 985,6</a:t>
                      </a:r>
                      <a:endParaRPr lang="ru-RU" sz="1600" b="1" dirty="0">
                        <a:latin typeface="Times New Roman" pitchFamily="18" charset="0"/>
                        <a:cs typeface="Times New Roman" pitchFamily="18" charset="0"/>
                      </a:endParaRPr>
                    </a:p>
                  </a:txBody>
                  <a:tcPr/>
                </a:tc>
                <a:tc>
                  <a:txBody>
                    <a:bodyPr/>
                    <a:lstStyle/>
                    <a:p>
                      <a:r>
                        <a:rPr kumimoji="0" lang="ru-RU" sz="1600" b="0" kern="1200" dirty="0">
                          <a:solidFill>
                            <a:schemeClr val="tx1"/>
                          </a:solidFill>
                          <a:latin typeface="Times New Roman" pitchFamily="18" charset="0"/>
                          <a:ea typeface="+mn-ea"/>
                          <a:cs typeface="Times New Roman" pitchFamily="18" charset="0"/>
                        </a:rPr>
                        <a:t>Реализация полномочий в области строительства и жилищных отношений на выкуп жилья, выплату возмещений за жилые помещения в рамках соглашений, заключенных с собственниками изымаемых жилых помещений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648072">
                <a:tc>
                  <a:txBody>
                    <a:bodyPr/>
                    <a:lstStyle/>
                    <a:p>
                      <a:pPr algn="r"/>
                      <a:r>
                        <a:rPr lang="ru-RU" sz="1600" b="1" dirty="0" smtClean="0">
                          <a:latin typeface="Times New Roman" pitchFamily="18" charset="0"/>
                          <a:cs typeface="Times New Roman" pitchFamily="18" charset="0"/>
                        </a:rPr>
                        <a:t>24 622,9</a:t>
                      </a:r>
                      <a:endParaRPr lang="ru-RU" sz="1600" b="1" dirty="0">
                        <a:latin typeface="Times New Roman" pitchFamily="18" charset="0"/>
                        <a:cs typeface="Times New Roman" pitchFamily="18" charset="0"/>
                      </a:endParaRPr>
                    </a:p>
                  </a:txBody>
                  <a:tcPr/>
                </a:tc>
                <a:tc>
                  <a:txBody>
                    <a:bodyPr/>
                    <a:lstStyle/>
                    <a:p>
                      <a:r>
                        <a:rPr lang="ru-RU" sz="1600" b="0" i="0" u="none" strike="noStrike" dirty="0">
                          <a:solidFill>
                            <a:schemeClr val="tx1"/>
                          </a:solidFill>
                          <a:effectLst/>
                          <a:latin typeface="Times New Roman" pitchFamily="18" charset="0"/>
                          <a:cs typeface="Times New Roman" pitchFamily="18" charset="0"/>
                        </a:rPr>
                        <a:t>Реализация мероприятий по обеспечению жильем молодых семей (предоставление молодым семьям социальных выплат в виде субсидий)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bl>
          </a:graphicData>
        </a:graphic>
      </p:graphicFrame>
      <p:sp>
        <p:nvSpPr>
          <p:cNvPr id="8" name="Прямоугольник 7"/>
          <p:cNvSpPr/>
          <p:nvPr/>
        </p:nvSpPr>
        <p:spPr>
          <a:xfrm>
            <a:off x="4139952" y="1124744"/>
            <a:ext cx="4824536" cy="1015663"/>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способствующих улучшению жилищных условий и качества жилищного обеспечения жителей,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9" name="Прямоугольник 8"/>
          <p:cNvSpPr/>
          <p:nvPr/>
        </p:nvSpPr>
        <p:spPr>
          <a:xfrm>
            <a:off x="755576"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pic>
        <p:nvPicPr>
          <p:cNvPr id="14"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
        <p:nvSpPr>
          <p:cNvPr id="17" name="Прямоугольник 16"/>
          <p:cNvSpPr/>
          <p:nvPr/>
        </p:nvSpPr>
        <p:spPr>
          <a:xfrm>
            <a:off x="395536" y="1772816"/>
            <a:ext cx="8424936" cy="4647426"/>
          </a:xfrm>
          <a:prstGeom prst="rect">
            <a:avLst/>
          </a:prstGeom>
        </p:spPr>
        <p:txBody>
          <a:bodyPr wrap="square">
            <a:spAutoFit/>
          </a:bodyPr>
          <a:lstStyle/>
          <a:p>
            <a:pPr lvl="0" algn="just"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квадратных метров расселенного аварийного жилищного фонда – </a:t>
            </a:r>
            <a:r>
              <a:rPr lang="ru-RU" b="1" dirty="0" smtClean="0">
                <a:solidFill>
                  <a:srgbClr val="000000"/>
                </a:solidFill>
                <a:latin typeface="Times New Roman" pitchFamily="18" charset="0"/>
                <a:cs typeface="Times New Roman" pitchFamily="18" charset="0"/>
              </a:rPr>
              <a:t>4,7 </a:t>
            </a:r>
            <a:r>
              <a:rPr lang="ru-RU" b="1" dirty="0">
                <a:solidFill>
                  <a:srgbClr val="000000"/>
                </a:solidFill>
                <a:latin typeface="Times New Roman" pitchFamily="18" charset="0"/>
                <a:cs typeface="Times New Roman" pitchFamily="18" charset="0"/>
              </a:rPr>
              <a:t>тыс.кв.м.</a:t>
            </a:r>
            <a:endParaRPr lang="ru-RU" dirty="0">
              <a:solidFill>
                <a:srgbClr val="000000"/>
              </a:solidFill>
              <a:latin typeface="Times New Roman" pitchFamily="18" charset="0"/>
              <a:cs typeface="Times New Roman" pitchFamily="18" charset="0"/>
            </a:endParaRPr>
          </a:p>
          <a:p>
            <a:pPr lvl="0" algn="just" fontAlgn="b"/>
            <a:endParaRPr lang="ru-RU" sz="800" dirty="0">
              <a:solidFill>
                <a:srgbClr val="000000"/>
              </a:solidFill>
              <a:latin typeface="Times New Roman" pitchFamily="18" charset="0"/>
              <a:cs typeface="Times New Roman" pitchFamily="18" charset="0"/>
            </a:endParaRPr>
          </a:p>
          <a:p>
            <a:pPr algn="just" fontAlgn="b">
              <a:buFont typeface="Wingdings" pitchFamily="2" charset="2"/>
              <a:buChar char="v"/>
            </a:pPr>
            <a:r>
              <a:rPr lang="ru-RU" dirty="0">
                <a:solidFill>
                  <a:srgbClr val="000000"/>
                </a:solidFill>
                <a:latin typeface="Times New Roman" pitchFamily="18" charset="0"/>
                <a:cs typeface="Times New Roman" pitchFamily="18" charset="0"/>
              </a:rPr>
              <a:t> 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 </a:t>
            </a:r>
            <a:r>
              <a:rPr lang="ru-RU" b="1" dirty="0" smtClean="0">
                <a:solidFill>
                  <a:srgbClr val="000000"/>
                </a:solidFill>
                <a:latin typeface="Times New Roman" pitchFamily="18" charset="0"/>
                <a:cs typeface="Times New Roman" pitchFamily="18" charset="0"/>
              </a:rPr>
              <a:t>44,8%</a:t>
            </a:r>
            <a:endParaRPr lang="ru-RU" dirty="0">
              <a:solidFill>
                <a:srgbClr val="000000"/>
              </a:solidFill>
              <a:latin typeface="Times New Roman" pitchFamily="18" charset="0"/>
              <a:cs typeface="Times New Roman" pitchFamily="18" charset="0"/>
            </a:endParaRPr>
          </a:p>
          <a:p>
            <a:pPr algn="just" fontAlgn="b"/>
            <a:endParaRPr lang="ru-RU" sz="800" dirty="0">
              <a:solidFill>
                <a:srgbClr val="000000"/>
              </a:solidFill>
              <a:latin typeface="Times New Roman" pitchFamily="18" charset="0"/>
              <a:cs typeface="Times New Roman" pitchFamily="18" charset="0"/>
            </a:endParaRPr>
          </a:p>
          <a:p>
            <a:pPr lvl="0" algn="just" fontAlgn="b">
              <a:buFont typeface="Wingdings" pitchFamily="2" charset="2"/>
              <a:buChar char="v"/>
            </a:pPr>
            <a:r>
              <a:rPr lang="ru-RU" dirty="0">
                <a:solidFill>
                  <a:srgbClr val="000000"/>
                </a:solidFill>
                <a:latin typeface="Times New Roman" pitchFamily="18" charset="0"/>
                <a:cs typeface="Times New Roman" pitchFamily="18" charset="0"/>
              </a:rPr>
              <a:t> Доля детей-сирот и детей, оставшихся без попечения родителей, лиц из числа детей-сирот и детей, оставшихся без попечения родителей, обеспеченных жилыми помещениями, в общем количестве включенных в список детей-сирот и детей, оставшихся без попечения родителей, лиц из числа детей-сирот и детей, оставшихся без попечения родителей,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 </a:t>
            </a:r>
            <a:r>
              <a:rPr lang="ru-RU" b="1" dirty="0">
                <a:solidFill>
                  <a:srgbClr val="000000"/>
                </a:solidFill>
                <a:latin typeface="Times New Roman" pitchFamily="18" charset="0"/>
                <a:cs typeface="Times New Roman" pitchFamily="18" charset="0"/>
              </a:rPr>
              <a:t>100,0%</a:t>
            </a:r>
            <a:endParaRPr lang="ru-RU" dirty="0">
              <a:solidFill>
                <a:srgbClr val="000000"/>
              </a:solidFill>
              <a:latin typeface="Times New Roman" pitchFamily="18" charset="0"/>
              <a:cs typeface="Times New Roman" pitchFamily="18" charset="0"/>
            </a:endParaRPr>
          </a:p>
          <a:p>
            <a:pPr lvl="0" fontAlgn="b"/>
            <a:endParaRPr lang="ru-RU" dirty="0">
              <a:solidFill>
                <a:srgbClr val="000000"/>
              </a:solidFill>
              <a:latin typeface="Arial" pitchFamily="34" charset="0"/>
              <a:cs typeface="Arial" pitchFamily="34" charset="0"/>
            </a:endParaRPr>
          </a:p>
          <a:p>
            <a:pPr lvl="0" fontAlgn="b"/>
            <a:r>
              <a:rPr lang="ru-RU"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0"/>
            <a:ext cx="8604448"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p:txBody>
      </p:sp>
      <p:sp>
        <p:nvSpPr>
          <p:cNvPr id="6" name="Прямоугольник 5"/>
          <p:cNvSpPr/>
          <p:nvPr/>
        </p:nvSpPr>
        <p:spPr>
          <a:xfrm>
            <a:off x="0" y="908720"/>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Отдел гражданской защиты населения администрации города Урай</a:t>
            </a:r>
          </a:p>
        </p:txBody>
      </p:sp>
      <p:graphicFrame>
        <p:nvGraphicFramePr>
          <p:cNvPr id="7" name="Таблица 6"/>
          <p:cNvGraphicFramePr>
            <a:graphicFrameLocks noGrp="1"/>
          </p:cNvGraphicFramePr>
          <p:nvPr/>
        </p:nvGraphicFramePr>
        <p:xfrm>
          <a:off x="107504" y="2060848"/>
          <a:ext cx="5112568" cy="4641531"/>
        </p:xfrm>
        <a:graphic>
          <a:graphicData uri="http://schemas.openxmlformats.org/drawingml/2006/table">
            <a:tbl>
              <a:tblPr firstRow="1" bandRow="1">
                <a:tableStyleId>{5C22544A-7EE6-4342-B048-85BDC9FD1C3A}</a:tableStyleId>
              </a:tblPr>
              <a:tblGrid>
                <a:gridCol w="936104">
                  <a:extLst>
                    <a:ext uri="{9D8B030D-6E8A-4147-A177-3AD203B41FA5}">
                      <a16:colId xmlns="" xmlns:a16="http://schemas.microsoft.com/office/drawing/2014/main" val="20000"/>
                    </a:ext>
                  </a:extLst>
                </a:gridCol>
                <a:gridCol w="4176464">
                  <a:extLst>
                    <a:ext uri="{9D8B030D-6E8A-4147-A177-3AD203B41FA5}">
                      <a16:colId xmlns="" xmlns:a16="http://schemas.microsoft.com/office/drawing/2014/main" val="20001"/>
                    </a:ext>
                  </a:extLst>
                </a:gridCol>
              </a:tblGrid>
              <a:tr h="74009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31 521,3 тыс.рублей</a:t>
                      </a:r>
                      <a:r>
                        <a:rPr lang="ru-RU" sz="14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56053">
                <a:tc>
                  <a:txBody>
                    <a:bodyPr/>
                    <a:lstStyle/>
                    <a:p>
                      <a:pPr algn="r"/>
                      <a:r>
                        <a:rPr lang="ru-RU" sz="1400" b="1" dirty="0" smtClean="0">
                          <a:latin typeface="Times New Roman" pitchFamily="18" charset="0"/>
                          <a:cs typeface="Times New Roman" pitchFamily="18" charset="0"/>
                        </a:rPr>
                        <a:t>28 983,1</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«Единая дежурно-диспетчерская служба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861098">
                <a:tc>
                  <a:txBody>
                    <a:bodyPr/>
                    <a:lstStyle/>
                    <a:p>
                      <a:pPr algn="r"/>
                      <a:r>
                        <a:rPr lang="ru-RU" sz="1400" b="1" dirty="0" smtClean="0">
                          <a:latin typeface="Times New Roman" pitchFamily="18" charset="0"/>
                          <a:cs typeface="Times New Roman" pitchFamily="18" charset="0"/>
                        </a:rPr>
                        <a:t>850,9</a:t>
                      </a:r>
                      <a:endParaRPr lang="ru-RU" sz="1400" b="1" dirty="0">
                        <a:latin typeface="Times New Roman" pitchFamily="18" charset="0"/>
                        <a:cs typeface="Times New Roman" pitchFamily="18" charset="0"/>
                      </a:endParaRPr>
                    </a:p>
                  </a:txBody>
                  <a:tcPr/>
                </a:tc>
                <a:tc>
                  <a:txBody>
                    <a:bodyPr/>
                    <a:lstStyle/>
                    <a:p>
                      <a:r>
                        <a:rPr lang="ru-RU" sz="1400" b="0" i="0" u="none" strike="noStrike" dirty="0">
                          <a:solidFill>
                            <a:schemeClr val="tx1"/>
                          </a:solidFill>
                          <a:effectLst/>
                          <a:latin typeface="Times New Roman" pitchFamily="18" charset="0"/>
                          <a:cs typeface="Times New Roman" pitchFamily="18" charset="0"/>
                        </a:rPr>
                        <a:t>Субвенция на организацию осуществления мероприятий по проведению дезинсекции и дератизации в Ханты-Мансийском автономном округе – </a:t>
                      </a:r>
                      <a:r>
                        <a:rPr lang="ru-RU" sz="1400" b="0" i="0" u="none" strike="noStrike" dirty="0" err="1">
                          <a:solidFill>
                            <a:schemeClr val="tx1"/>
                          </a:solidFill>
                          <a:effectLst/>
                          <a:latin typeface="Times New Roman" pitchFamily="18" charset="0"/>
                          <a:cs typeface="Times New Roman" pitchFamily="18" charset="0"/>
                        </a:rPr>
                        <a:t>Югре</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881658">
                <a:tc>
                  <a:txBody>
                    <a:bodyPr/>
                    <a:lstStyle/>
                    <a:p>
                      <a:pPr algn="r"/>
                      <a:r>
                        <a:rPr lang="ru-RU" sz="1400" b="1" dirty="0" smtClean="0">
                          <a:latin typeface="Times New Roman" pitchFamily="18" charset="0"/>
                          <a:cs typeface="Times New Roman" pitchFamily="18" charset="0"/>
                        </a:rPr>
                        <a:t>1 687,3</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(проведение ежегодного смотра-конкурса санитарных постов, создание, замену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400" dirty="0" err="1">
                          <a:latin typeface="Times New Roman" pitchFamily="18" charset="0"/>
                          <a:cs typeface="Times New Roman" pitchFamily="18" charset="0"/>
                        </a:rPr>
                        <a:t>пож.безопасности</a:t>
                      </a:r>
                      <a:r>
                        <a:rPr lang="ru-RU" sz="1400" dirty="0">
                          <a:latin typeface="Times New Roman" pitchFamily="18" charset="0"/>
                          <a:cs typeface="Times New Roman" pitchFamily="18" charset="0"/>
                        </a:rPr>
                        <a:t>, мероприятий, направленных на прокладку и содержание минерализованных полос и др.)</a:t>
                      </a: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3563888" y="908720"/>
            <a:ext cx="5580112" cy="98488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900" dirty="0">
                <a:latin typeface="Gabriola" pitchFamily="82" charset="0"/>
              </a:rPr>
              <a:t>повышение безопасности населения и территории города Урай в особый период и в случаях чрезвычайных ситуаций; повышение уровня пожарной безопасности на территории </a:t>
            </a:r>
            <a:r>
              <a:rPr lang="ru-RU" sz="1900" dirty="0" err="1">
                <a:latin typeface="Gabriola" pitchFamily="82" charset="0"/>
              </a:rPr>
              <a:t>г.Урай</a:t>
            </a:r>
            <a:endParaRPr lang="ru-RU" sz="1900" dirty="0">
              <a:latin typeface="Gabriola" pitchFamily="82"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7043" name="Picture 3" descr="\\adms4\home1$\SchepelinaSE\Desktop\4011324.png"/>
          <p:cNvPicPr>
            <a:picLocks noChangeAspect="1" noChangeArrowheads="1"/>
          </p:cNvPicPr>
          <p:nvPr/>
        </p:nvPicPr>
        <p:blipFill>
          <a:blip r:embed="rId3" cstate="print"/>
          <a:srcRect/>
          <a:stretch>
            <a:fillRect/>
          </a:stretch>
        </p:blipFill>
        <p:spPr bwMode="auto">
          <a:xfrm>
            <a:off x="107504" y="188640"/>
            <a:ext cx="494184" cy="494184"/>
          </a:xfrm>
          <a:prstGeom prst="rect">
            <a:avLst/>
          </a:prstGeom>
          <a:noFill/>
        </p:spPr>
      </p:pic>
      <p:sp>
        <p:nvSpPr>
          <p:cNvPr id="13" name="Прямоугольник 12"/>
          <p:cNvSpPr/>
          <p:nvPr/>
        </p:nvSpPr>
        <p:spPr>
          <a:xfrm>
            <a:off x="5508104" y="2780928"/>
            <a:ext cx="3528392" cy="3539430"/>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Уровень оснащенности нештатных аварийно-спасательных формирований снаряжением, средствами индивидуальной защиты – </a:t>
            </a:r>
            <a:r>
              <a:rPr lang="ru-RU" sz="1400" b="1" dirty="0">
                <a:latin typeface="Times New Roman" pitchFamily="18" charset="0"/>
                <a:cs typeface="Times New Roman" pitchFamily="18" charset="0"/>
              </a:rPr>
              <a:t>97,44%</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Среднее время, затраченное на обработку и регистрацию вызова – </a:t>
            </a:r>
            <a:r>
              <a:rPr lang="ru-RU" sz="1400" b="1" dirty="0" smtClean="0">
                <a:latin typeface="Times New Roman" pitchFamily="18" charset="0"/>
                <a:cs typeface="Times New Roman" pitchFamily="18" charset="0"/>
              </a:rPr>
              <a:t>8,33 мин.</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 Коэффициент эффективности проведения дезинсекции – </a:t>
            </a:r>
            <a:r>
              <a:rPr lang="ru-RU" sz="1400" b="1" dirty="0">
                <a:latin typeface="Times New Roman" pitchFamily="18" charset="0"/>
                <a:cs typeface="Times New Roman" pitchFamily="18" charset="0"/>
              </a:rPr>
              <a:t>100,0%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 Протяженность созданных минерализованных полос и  противопожарных разрывов в городских лесах города Урай – </a:t>
            </a:r>
            <a:r>
              <a:rPr lang="ru-RU" sz="1400" b="1" dirty="0" smtClean="0">
                <a:latin typeface="Times New Roman" pitchFamily="18" charset="0"/>
                <a:cs typeface="Times New Roman" pitchFamily="18" charset="0"/>
              </a:rPr>
              <a:t>115,0 </a:t>
            </a:r>
            <a:r>
              <a:rPr lang="ru-RU" sz="1400" b="1" dirty="0">
                <a:latin typeface="Times New Roman" pitchFamily="18" charset="0"/>
                <a:cs typeface="Times New Roman" pitchFamily="18" charset="0"/>
              </a:rPr>
              <a:t>км</a:t>
            </a:r>
          </a:p>
        </p:txBody>
      </p:sp>
      <p:sp>
        <p:nvSpPr>
          <p:cNvPr id="14" name="Прямоугольник 13"/>
          <p:cNvSpPr/>
          <p:nvPr/>
        </p:nvSpPr>
        <p:spPr>
          <a:xfrm>
            <a:off x="5796136" y="1844824"/>
            <a:ext cx="2987824"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a:t>
            </a:r>
            <a:r>
              <a:rPr lang="ru-RU" sz="1400" b="1" dirty="0" smtClean="0">
                <a:latin typeface="Cambria" pitchFamily="18" charset="0"/>
                <a:cs typeface="Arial" pitchFamily="34" charset="0"/>
              </a:rPr>
              <a:t>2023 </a:t>
            </a:r>
            <a:r>
              <a:rPr lang="ru-RU" sz="1400" b="1" dirty="0">
                <a:latin typeface="Cambria" pitchFamily="18" charset="0"/>
                <a:cs typeface="Arial" pitchFamily="34" charset="0"/>
              </a:rPr>
              <a:t>год:</a:t>
            </a:r>
            <a:endParaRPr lang="ru-RU" sz="1400" dirty="0">
              <a:latin typeface="Cambria" pitchFamily="18" charset="0"/>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solidFill>
                  <a:srgbClr val="000000"/>
                </a:solidFill>
                <a:latin typeface="Times New Roman" panose="02020603050405020304" pitchFamily="18" charset="0"/>
                <a:cs typeface="Times New Roman" panose="02020603050405020304" pitchFamily="18" charset="0"/>
              </a:rPr>
              <a:t>«Охрана окружающей среды в границах города Урай»</a:t>
            </a:r>
          </a:p>
        </p:txBody>
      </p:sp>
      <p:sp>
        <p:nvSpPr>
          <p:cNvPr id="2" name="Прямоугольник 1"/>
          <p:cNvSpPr/>
          <p:nvPr/>
        </p:nvSpPr>
        <p:spPr>
          <a:xfrm>
            <a:off x="179512" y="2708920"/>
            <a:ext cx="4536504" cy="317009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Площадь ликвидированных мест несанкционированного размещения отходов – </a:t>
            </a:r>
            <a:r>
              <a:rPr lang="ru-RU" sz="1600" dirty="0" smtClean="0">
                <a:solidFill>
                  <a:srgbClr val="000000"/>
                </a:solidFill>
                <a:latin typeface="Times New Roman" panose="02020603050405020304" pitchFamily="18" charset="0"/>
                <a:cs typeface="Times New Roman" panose="02020603050405020304" pitchFamily="18" charset="0"/>
              </a:rPr>
              <a:t>3,89 </a:t>
            </a:r>
            <a:r>
              <a:rPr lang="ru-RU" sz="1600" dirty="0">
                <a:solidFill>
                  <a:srgbClr val="000000"/>
                </a:solidFill>
                <a:latin typeface="Times New Roman" panose="02020603050405020304" pitchFamily="18" charset="0"/>
                <a:cs typeface="Times New Roman" panose="02020603050405020304" pitchFamily="18" charset="0"/>
              </a:rPr>
              <a:t>га;</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Протяженность очищенной прибрежной полосы водных объектов – </a:t>
            </a:r>
            <a:r>
              <a:rPr lang="ru-RU" sz="1600" dirty="0" smtClean="0">
                <a:solidFill>
                  <a:srgbClr val="000000"/>
                </a:solidFill>
                <a:latin typeface="Times New Roman" pitchFamily="18" charset="0"/>
                <a:cs typeface="Times New Roman" pitchFamily="18" charset="0"/>
              </a:rPr>
              <a:t>7,2 км</a:t>
            </a:r>
            <a:r>
              <a:rPr lang="ru-RU" sz="1600" dirty="0">
                <a:solidFill>
                  <a:srgbClr val="000000"/>
                </a:solidFill>
                <a:latin typeface="Times New Roman" pitchFamily="18" charset="0"/>
                <a:cs typeface="Times New Roman" pitchFamily="18" charset="0"/>
              </a:rPr>
              <a:t>;</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Количество населения, вовлеченного в мероприятия по очистке берегов водных объектов – </a:t>
            </a:r>
            <a:r>
              <a:rPr lang="ru-RU" sz="1600" dirty="0" smtClean="0">
                <a:solidFill>
                  <a:srgbClr val="000000"/>
                </a:solidFill>
                <a:latin typeface="Times New Roman" pitchFamily="18" charset="0"/>
                <a:cs typeface="Times New Roman" pitchFamily="18" charset="0"/>
              </a:rPr>
              <a:t>3,795 </a:t>
            </a:r>
            <a:r>
              <a:rPr lang="ru-RU" sz="1600" dirty="0">
                <a:solidFill>
                  <a:srgbClr val="000000"/>
                </a:solidFill>
                <a:latin typeface="Times New Roman" pitchFamily="18" charset="0"/>
                <a:cs typeface="Times New Roman" pitchFamily="18" charset="0"/>
              </a:rPr>
              <a:t>тыс.чел.;</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населения, вовлеченного в эколого-просветительские природоохранные мероприятия от общей численности населения </a:t>
            </a:r>
            <a:r>
              <a:rPr lang="ru-RU" sz="1600" dirty="0" err="1">
                <a:solidFill>
                  <a:srgbClr val="000000"/>
                </a:solidFill>
                <a:latin typeface="Times New Roman" pitchFamily="18" charset="0"/>
                <a:cs typeface="Times New Roman" pitchFamily="18" charset="0"/>
              </a:rPr>
              <a:t>г.Урай</a:t>
            </a:r>
            <a:r>
              <a:rPr lang="ru-RU" sz="1600" dirty="0">
                <a:solidFill>
                  <a:srgbClr val="000000"/>
                </a:solidFill>
                <a:latin typeface="Times New Roman" pitchFamily="18" charset="0"/>
                <a:cs typeface="Times New Roman" pitchFamily="18" charset="0"/>
              </a:rPr>
              <a:t> – </a:t>
            </a:r>
            <a:r>
              <a:rPr lang="ru-RU" sz="1600" dirty="0" smtClean="0">
                <a:solidFill>
                  <a:srgbClr val="000000"/>
                </a:solidFill>
                <a:latin typeface="Times New Roman" pitchFamily="18" charset="0"/>
                <a:cs typeface="Times New Roman" pitchFamily="18" charset="0"/>
              </a:rPr>
              <a:t>52,0%.</a:t>
            </a:r>
            <a:endParaRPr lang="ru-RU" sz="1600" dirty="0">
              <a:solidFill>
                <a:srgbClr val="000000"/>
              </a:solidFill>
              <a:latin typeface="Times New Roman" pitchFamily="18" charset="0"/>
              <a:cs typeface="Times New Roman" pitchFamily="18" charset="0"/>
            </a:endParaRP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4644008" y="2276872"/>
          <a:ext cx="4248472" cy="2471152"/>
        </p:xfrm>
        <a:graphic>
          <a:graphicData uri="http://schemas.openxmlformats.org/drawingml/2006/table">
            <a:tbl>
              <a:tblPr firstRow="1" bandRow="1">
                <a:tableStyleId>{5C22544A-7EE6-4342-B048-85BDC9FD1C3A}</a:tableStyleId>
              </a:tblPr>
              <a:tblGrid>
                <a:gridCol w="1224136">
                  <a:extLst>
                    <a:ext uri="{9D8B030D-6E8A-4147-A177-3AD203B41FA5}">
                      <a16:colId xmlns="" xmlns:a16="http://schemas.microsoft.com/office/drawing/2014/main" val="20000"/>
                    </a:ext>
                  </a:extLst>
                </a:gridCol>
                <a:gridCol w="3024336">
                  <a:extLst>
                    <a:ext uri="{9D8B030D-6E8A-4147-A177-3AD203B41FA5}">
                      <a16:colId xmlns="" xmlns:a16="http://schemas.microsoft.com/office/drawing/2014/main" val="20001"/>
                    </a:ext>
                  </a:extLst>
                </a:gridCol>
              </a:tblGrid>
              <a:tr h="100811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4 752,2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061092">
                <a:tc>
                  <a:txBody>
                    <a:bodyPr/>
                    <a:lstStyle/>
                    <a:p>
                      <a:pPr algn="ctr"/>
                      <a:r>
                        <a:rPr lang="ru-RU" b="1" dirty="0" smtClean="0">
                          <a:latin typeface="Times New Roman" pitchFamily="18" charset="0"/>
                          <a:cs typeface="Times New Roman" pitchFamily="18" charset="0"/>
                        </a:rPr>
                        <a:t>4 752,2</a:t>
                      </a:r>
                      <a:endParaRPr lang="ru-RU" b="1" dirty="0">
                        <a:latin typeface="Times New Roman" pitchFamily="18" charset="0"/>
                        <a:cs typeface="Times New Roman" pitchFamily="18" charset="0"/>
                      </a:endParaRPr>
                    </a:p>
                  </a:txBody>
                  <a:tcPr/>
                </a:tc>
                <a:tc>
                  <a:txBody>
                    <a:bodyPr/>
                    <a:lstStyle/>
                    <a:p>
                      <a:r>
                        <a:rPr lang="ru-RU" dirty="0">
                          <a:latin typeface="Times New Roman" pitchFamily="18" charset="0"/>
                          <a:cs typeface="Times New Roman" pitchFamily="18" charset="0"/>
                        </a:rPr>
                        <a:t>Санитарная очистка и ликвидация несанкционированных свалок на территории города Урай</a:t>
                      </a:r>
                    </a:p>
                  </a:txBody>
                  <a:tcPr/>
                </a:tc>
                <a:extLst>
                  <a:ext uri="{0D108BD9-81ED-4DB2-BD59-A6C34878D82A}">
                    <a16:rowId xmlns="" xmlns:a16="http://schemas.microsoft.com/office/drawing/2014/main" val="10001"/>
                  </a:ext>
                </a:extLst>
              </a:tr>
            </a:tbl>
          </a:graphicData>
        </a:graphic>
      </p:graphicFrame>
      <p:sp>
        <p:nvSpPr>
          <p:cNvPr id="8" name="Прямоугольник 7"/>
          <p:cNvSpPr/>
          <p:nvPr/>
        </p:nvSpPr>
        <p:spPr>
          <a:xfrm>
            <a:off x="5004048" y="908720"/>
            <a:ext cx="4032448"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повышение уровня благоприятной окружающей среды для жителей города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7" name="Picture 9" descr="Растение на руках ладони – Бесплатные иконки: бизнес"/>
          <p:cNvPicPr>
            <a:picLocks noChangeAspect="1" noChangeArrowheads="1"/>
          </p:cNvPicPr>
          <p:nvPr/>
        </p:nvPicPr>
        <p:blipFill>
          <a:blip r:embed="rId3" cstate="print"/>
          <a:srcRect/>
          <a:stretch>
            <a:fillRect/>
          </a:stretch>
        </p:blipFill>
        <p:spPr bwMode="auto">
          <a:xfrm>
            <a:off x="107504" y="116632"/>
            <a:ext cx="620688" cy="62068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latin typeface="Times New Roman Cyr" panose="02020603050405020304" pitchFamily="18" charset="0"/>
                <a:cs typeface="Times New Roman Cyr" panose="02020603050405020304" pitchFamily="18" charset="0"/>
              </a:rPr>
              <a:t>«Развитие транспортной системы города </a:t>
            </a:r>
            <a:r>
              <a:rPr lang="ru-RU" b="1" dirty="0" err="1">
                <a:latin typeface="Times New Roman Cyr" panose="02020603050405020304" pitchFamily="18" charset="0"/>
                <a:cs typeface="Times New Roman Cyr" panose="02020603050405020304" pitchFamily="18" charset="0"/>
              </a:rPr>
              <a:t>Урай</a:t>
            </a:r>
            <a:r>
              <a:rPr lang="ru-RU" b="1" dirty="0">
                <a:latin typeface="Times New Roman Cyr" panose="02020603050405020304" pitchFamily="18" charset="0"/>
                <a:cs typeface="Times New Roman Cyr" panose="02020603050405020304" pitchFamily="18" charset="0"/>
              </a:rPr>
              <a:t>»</a:t>
            </a:r>
            <a:endParaRPr lang="ru-RU" b="1" dirty="0">
              <a:solidFill>
                <a:srgbClr val="00000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79512" y="2708920"/>
            <a:ext cx="4536504" cy="3539430"/>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Arial" pitchFamily="34" charset="0"/>
                <a:cs typeface="Arial" pitchFamily="34" charset="0"/>
              </a:rPr>
              <a:t>  </a:t>
            </a:r>
            <a:r>
              <a:rPr lang="ru-RU" sz="1400" dirty="0">
                <a:solidFill>
                  <a:srgbClr val="000000"/>
                </a:solidFill>
                <a:latin typeface="Times New Roman" pitchFamily="18" charset="0"/>
                <a:cs typeface="Times New Roman" pitchFamily="18" charset="0"/>
              </a:rPr>
              <a:t>Протяженность сети автомобильных дорог общего пользования с твердым и переходным типами покрытия – 66,5 км. </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Прирост протяженности автомобильных дорог общего пользования местного значения, соответствующих нормативным требованиям к транспортно-эксплуатационным показателям, в результате капитального ремонта и ремонта автомобильных дорог – </a:t>
            </a:r>
            <a:r>
              <a:rPr lang="ru-RU" sz="1400" dirty="0" smtClean="0">
                <a:solidFill>
                  <a:srgbClr val="000000"/>
                </a:solidFill>
                <a:latin typeface="Times New Roman" pitchFamily="18" charset="0"/>
                <a:cs typeface="Times New Roman" pitchFamily="18" charset="0"/>
              </a:rPr>
              <a:t>6,7 </a:t>
            </a:r>
            <a:r>
              <a:rPr lang="ru-RU" sz="1400" dirty="0">
                <a:solidFill>
                  <a:srgbClr val="000000"/>
                </a:solidFill>
                <a:latin typeface="Times New Roman" pitchFamily="18" charset="0"/>
                <a:cs typeface="Times New Roman" pitchFamily="18" charset="0"/>
              </a:rPr>
              <a:t>км.;</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Уровень обеспеченности населения в транспортном обслуживании – 100%;</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зарегистрированных ДТП на 1000 человек населения </a:t>
            </a:r>
            <a:r>
              <a:rPr lang="ru-RU" sz="1400" dirty="0" smtClean="0">
                <a:solidFill>
                  <a:srgbClr val="000000"/>
                </a:solidFill>
                <a:latin typeface="Times New Roman" pitchFamily="18" charset="0"/>
                <a:cs typeface="Times New Roman" pitchFamily="18" charset="0"/>
              </a:rPr>
              <a:t>-5,7 </a:t>
            </a:r>
            <a:r>
              <a:rPr lang="ru-RU" sz="1400" dirty="0">
                <a:solidFill>
                  <a:srgbClr val="000000"/>
                </a:solidFill>
                <a:latin typeface="Times New Roman" pitchFamily="18" charset="0"/>
                <a:cs typeface="Times New Roman" pitchFamily="18" charset="0"/>
              </a:rPr>
              <a:t>ед.</a:t>
            </a: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a:t>
            </a:r>
            <a:r>
              <a:rPr lang="ru-RU" sz="2000" dirty="0">
                <a:latin typeface="Gabriola" pitchFamily="82" charset="0"/>
              </a:rPr>
              <a:t>Отдел дорожного хозяйства и транспорта администрации города Урай</a:t>
            </a:r>
            <a:endParaRPr lang="ru-RU" sz="2000" dirty="0">
              <a:latin typeface="Gabriola" pitchFamily="82" charset="0"/>
              <a:cs typeface="Arial" pitchFamily="34" charset="0"/>
            </a:endParaRPr>
          </a:p>
        </p:txBody>
      </p:sp>
      <p:graphicFrame>
        <p:nvGraphicFramePr>
          <p:cNvPr id="7" name="Таблица 6"/>
          <p:cNvGraphicFramePr>
            <a:graphicFrameLocks noGrp="1"/>
          </p:cNvGraphicFramePr>
          <p:nvPr/>
        </p:nvGraphicFramePr>
        <p:xfrm>
          <a:off x="4716016" y="3429000"/>
          <a:ext cx="4248472" cy="2528388"/>
        </p:xfrm>
        <a:graphic>
          <a:graphicData uri="http://schemas.openxmlformats.org/drawingml/2006/table">
            <a:tbl>
              <a:tblPr firstRow="1" bandRow="1">
                <a:tableStyleId>{5C22544A-7EE6-4342-B048-85BDC9FD1C3A}</a:tableStyleId>
              </a:tblPr>
              <a:tblGrid>
                <a:gridCol w="3024336">
                  <a:extLst>
                    <a:ext uri="{9D8B030D-6E8A-4147-A177-3AD203B41FA5}">
                      <a16:colId xmlns="" xmlns:a16="http://schemas.microsoft.com/office/drawing/2014/main" val="20000"/>
                    </a:ext>
                  </a:extLst>
                </a:gridCol>
                <a:gridCol w="1224136">
                  <a:extLst>
                    <a:ext uri="{9D8B030D-6E8A-4147-A177-3AD203B41FA5}">
                      <a16:colId xmlns="" xmlns:a16="http://schemas.microsoft.com/office/drawing/2014/main" val="20001"/>
                    </a:ext>
                  </a:extLst>
                </a:gridCol>
              </a:tblGrid>
              <a:tr h="67038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184 075,9 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7987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a:t>
                      </a:r>
                      <a:r>
                        <a:rPr lang="ru-RU" sz="1400" dirty="0">
                          <a:latin typeface="Times New Roman" pitchFamily="18" charset="0"/>
                          <a:cs typeface="Times New Roman" pitchFamily="18" charset="0"/>
                        </a:rPr>
                        <a:t> «Дорожное хозяйство»</a:t>
                      </a:r>
                    </a:p>
                  </a:txBody>
                  <a:tcPr/>
                </a:tc>
                <a:tc>
                  <a:txBody>
                    <a:bodyPr/>
                    <a:lstStyle/>
                    <a:p>
                      <a:pPr algn="r"/>
                      <a:r>
                        <a:rPr lang="ru-RU" sz="1400" b="1" dirty="0" smtClean="0">
                          <a:latin typeface="Times New Roman" pitchFamily="18" charset="0"/>
                          <a:cs typeface="Times New Roman" pitchFamily="18" charset="0"/>
                        </a:rPr>
                        <a:t>163 614,1</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317895">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a:t>
                      </a:r>
                      <a:r>
                        <a:rPr lang="ru-RU" sz="1400" dirty="0">
                          <a:latin typeface="Times New Roman" pitchFamily="18" charset="0"/>
                          <a:cs typeface="Times New Roman" pitchFamily="18" charset="0"/>
                        </a:rPr>
                        <a:t> «Транспорт»</a:t>
                      </a:r>
                    </a:p>
                  </a:txBody>
                  <a:tcPr/>
                </a:tc>
                <a:tc>
                  <a:txBody>
                    <a:bodyPr/>
                    <a:lstStyle/>
                    <a:p>
                      <a:pPr algn="r"/>
                      <a:r>
                        <a:rPr lang="ru-RU" sz="1400" b="1" dirty="0" smtClean="0">
                          <a:latin typeface="Times New Roman" pitchFamily="18" charset="0"/>
                          <a:cs typeface="Times New Roman" pitchFamily="18" charset="0"/>
                        </a:rPr>
                        <a:t>19 998,6</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77793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III</a:t>
                      </a:r>
                      <a:r>
                        <a:rPr lang="ru-RU" sz="1400" dirty="0">
                          <a:latin typeface="Times New Roman" pitchFamily="18" charset="0"/>
                          <a:cs typeface="Times New Roman" pitchFamily="18" charset="0"/>
                        </a:rPr>
                        <a:t>. «Формирование законопослушного поведения участников дорожного движения»</a:t>
                      </a:r>
                    </a:p>
                  </a:txBody>
                  <a:tcPr/>
                </a:tc>
                <a:tc>
                  <a:txBody>
                    <a:bodyPr/>
                    <a:lstStyle/>
                    <a:p>
                      <a:pPr algn="r"/>
                      <a:r>
                        <a:rPr lang="ru-RU" sz="1400" b="1" dirty="0" smtClean="0">
                          <a:latin typeface="Times New Roman" pitchFamily="18" charset="0"/>
                          <a:cs typeface="Times New Roman" pitchFamily="18" charset="0"/>
                        </a:rPr>
                        <a:t>463,2</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4644008" y="764704"/>
            <a:ext cx="4392488" cy="2062103"/>
          </a:xfrm>
          <a:prstGeom prst="rect">
            <a:avLst/>
          </a:prstGeom>
        </p:spPr>
        <p:txBody>
          <a:bodyPr wrap="square">
            <a:spAutoFit/>
          </a:bodyPr>
          <a:lstStyle/>
          <a:p>
            <a:r>
              <a:rPr lang="ru-RU" sz="2000" u="sng" dirty="0">
                <a:latin typeface="Gabriola" pitchFamily="82" charset="0"/>
              </a:rPr>
              <a:t>Цель:</a:t>
            </a:r>
            <a:r>
              <a:rPr lang="ru-RU" dirty="0">
                <a:latin typeface="Gabriola" pitchFamily="82" charset="0"/>
              </a:rPr>
              <a:t> совершенствование сети автомобильных дорог общего пользования местного значения, повышение пропускной способности транспортных потоков на улично-дорожной сети, обеспечение доступности и повышение качества транспортных услуг населению города Урай, повышение безопасности дорожного движения в городе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4" name="AutoShape 2"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02" name="AutoShape 10" descr="Компьютерные иконки Доставка Ресторан Транспорт, другие, угол, грузовые  перевозки Транспорт, текст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4" name="Picture 12" descr="Быстрая доставка – Бесплатные иконки: транспорт"/>
          <p:cNvPicPr>
            <a:picLocks noChangeAspect="1" noChangeArrowheads="1"/>
          </p:cNvPicPr>
          <p:nvPr/>
        </p:nvPicPr>
        <p:blipFill>
          <a:blip r:embed="rId3" cstate="print"/>
          <a:srcRect/>
          <a:stretch>
            <a:fillRect/>
          </a:stretch>
        </p:blipFill>
        <p:spPr bwMode="auto">
          <a:xfrm>
            <a:off x="179512" y="116632"/>
            <a:ext cx="612000" cy="612000"/>
          </a:xfrm>
          <a:prstGeom prst="rect">
            <a:avLst/>
          </a:prstGeom>
          <a:noFill/>
        </p:spPr>
      </p:pic>
    </p:spTree>
    <p:extLst>
      <p:ext uri="{BB962C8B-B14F-4D97-AF65-F5344CB8AC3E}">
        <p14:creationId xmlns="" xmlns:p14="http://schemas.microsoft.com/office/powerpoint/2010/main" val="836559831"/>
      </p:ext>
    </p:extLst>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0"/>
            <a:ext cx="4283968"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a:t>
            </a:r>
            <a:r>
              <a:rPr lang="ru-RU" dirty="0">
                <a:latin typeface="Gabriola" pitchFamily="82" charset="0"/>
              </a:rPr>
              <a:t> «</a:t>
            </a:r>
            <a:r>
              <a:rPr lang="ru-RU" dirty="0">
                <a:latin typeface="Gabriola" pitchFamily="82" charset="0"/>
                <a:cs typeface="Arial" pitchFamily="34" charset="0"/>
              </a:rPr>
              <a:t>Дорожное хозяйство» составили  </a:t>
            </a:r>
            <a:r>
              <a:rPr lang="ru-RU" sz="1400" b="1" dirty="0" smtClean="0">
                <a:latin typeface="Times New Roman" pitchFamily="18" charset="0"/>
                <a:cs typeface="Times New Roman" pitchFamily="18" charset="0"/>
              </a:rPr>
              <a:t>163 614,1</a:t>
            </a:r>
            <a:r>
              <a:rPr lang="ru-RU" b="1" dirty="0" smtClean="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latin typeface="Gabriola" pitchFamily="82" charset="0"/>
              <a:cs typeface="Times New Roman" pitchFamily="18" charset="0"/>
            </a:endParaRPr>
          </a:p>
          <a:p>
            <a:r>
              <a:rPr lang="ru-RU" dirty="0">
                <a:latin typeface="Gabriola" pitchFamily="82" charset="0"/>
                <a:cs typeface="Arial" pitchFamily="34" charset="0"/>
              </a:rPr>
              <a:t>  </a:t>
            </a:r>
            <a:endParaRPr lang="ru-RU" dirty="0">
              <a:latin typeface="Gabriola" pitchFamily="82" charset="0"/>
            </a:endParaRPr>
          </a:p>
        </p:txBody>
      </p:sp>
      <p:graphicFrame>
        <p:nvGraphicFramePr>
          <p:cNvPr id="3" name="Таблица 2"/>
          <p:cNvGraphicFramePr>
            <a:graphicFrameLocks noGrp="1"/>
          </p:cNvGraphicFramePr>
          <p:nvPr/>
        </p:nvGraphicFramePr>
        <p:xfrm>
          <a:off x="107504" y="908720"/>
          <a:ext cx="4968552" cy="5544616"/>
        </p:xfrm>
        <a:graphic>
          <a:graphicData uri="http://schemas.openxmlformats.org/drawingml/2006/table">
            <a:tbl>
              <a:tblPr firstRow="1" bandRow="1">
                <a:tableStyleId>{5C22544A-7EE6-4342-B048-85BDC9FD1C3A}</a:tableStyleId>
              </a:tblPr>
              <a:tblGrid>
                <a:gridCol w="1086871">
                  <a:extLst>
                    <a:ext uri="{9D8B030D-6E8A-4147-A177-3AD203B41FA5}">
                      <a16:colId xmlns="" xmlns:a16="http://schemas.microsoft.com/office/drawing/2014/main" val="20000"/>
                    </a:ext>
                  </a:extLst>
                </a:gridCol>
                <a:gridCol w="3881681">
                  <a:extLst>
                    <a:ext uri="{9D8B030D-6E8A-4147-A177-3AD203B41FA5}">
                      <a16:colId xmlns="" xmlns:a16="http://schemas.microsoft.com/office/drawing/2014/main" val="20001"/>
                    </a:ext>
                  </a:extLst>
                </a:gridCol>
              </a:tblGrid>
              <a:tr h="630114">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2281733">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59 939,8</a:t>
                      </a:r>
                      <a:endParaRPr lang="ru-RU" sz="1400" b="1" dirty="0">
                        <a:latin typeface="Times New Roman" pitchFamily="18" charset="0"/>
                        <a:cs typeface="Times New Roman" pitchFamily="18" charset="0"/>
                      </a:endParaRPr>
                    </a:p>
                  </a:txBody>
                  <a:tcPr anchor="ctr"/>
                </a:tc>
                <a:tc>
                  <a:txBody>
                    <a:bodyPr/>
                    <a:lstStyle/>
                    <a:p>
                      <a:r>
                        <a:rPr lang="ru-RU" sz="14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Замена бортового камня по ул. </a:t>
                      </a:r>
                      <a:r>
                        <a:rPr lang="ru-RU" sz="1200" dirty="0" err="1" smtClean="0">
                          <a:latin typeface="Times New Roman" pitchFamily="18" charset="0"/>
                          <a:cs typeface="Times New Roman" pitchFamily="18" charset="0"/>
                        </a:rPr>
                        <a:t>Шаимская</a:t>
                      </a:r>
                      <a:r>
                        <a:rPr lang="ru-RU" sz="1200" dirty="0" smtClean="0">
                          <a:latin typeface="Times New Roman" pitchFamily="18" charset="0"/>
                          <a:cs typeface="Times New Roman" pitchFamily="18" charset="0"/>
                        </a:rPr>
                        <a:t>, ремонт автомобильной дороги по ул. Ивана Шестакова, остановочного кармана остановки Буровиков, </a:t>
                      </a:r>
                      <a:r>
                        <a:rPr lang="ru-RU" sz="1200" dirty="0" err="1" smtClean="0">
                          <a:latin typeface="Times New Roman" pitchFamily="18" charset="0"/>
                          <a:cs typeface="Times New Roman" pitchFamily="18" charset="0"/>
                        </a:rPr>
                        <a:t>риобретение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гобо-проектора</a:t>
                      </a:r>
                      <a:r>
                        <a:rPr lang="ru-RU" sz="1200" dirty="0" smtClean="0">
                          <a:latin typeface="Times New Roman" pitchFamily="18" charset="0"/>
                          <a:cs typeface="Times New Roman" pitchFamily="18" charset="0"/>
                        </a:rPr>
                        <a:t>, выполнение работ по ремонту выезда на ул.Нефтяников,</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работы по устройству пандусов ул. </a:t>
                      </a:r>
                      <a:r>
                        <a:rPr lang="ru-RU" sz="1200" dirty="0" err="1" smtClean="0">
                          <a:latin typeface="Times New Roman" pitchFamily="18" charset="0"/>
                          <a:cs typeface="Times New Roman" pitchFamily="18" charset="0"/>
                        </a:rPr>
                        <a:t>Шаимская,устройство</a:t>
                      </a:r>
                      <a:r>
                        <a:rPr lang="ru-RU" sz="1200" dirty="0" smtClean="0">
                          <a:latin typeface="Times New Roman" pitchFamily="18" charset="0"/>
                          <a:cs typeface="Times New Roman" pitchFamily="18" charset="0"/>
                        </a:rPr>
                        <a:t> подстил. и </a:t>
                      </a:r>
                      <a:r>
                        <a:rPr lang="ru-RU" sz="1200" dirty="0" err="1" smtClean="0">
                          <a:latin typeface="Times New Roman" pitchFamily="18" charset="0"/>
                          <a:cs typeface="Times New Roman" pitchFamily="18" charset="0"/>
                        </a:rPr>
                        <a:t>выравнив.слоев</a:t>
                      </a:r>
                      <a:r>
                        <a:rPr lang="ru-RU" sz="1200" dirty="0" smtClean="0">
                          <a:latin typeface="Times New Roman" pitchFamily="18" charset="0"/>
                          <a:cs typeface="Times New Roman" pitchFamily="18" charset="0"/>
                        </a:rPr>
                        <a:t> оснований из щебня,</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планировка территории с отсыпкой щебнем ул.Садовая</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1"/>
                  </a:ext>
                </a:extLst>
              </a:tr>
              <a:tr h="921469">
                <a:tc>
                  <a:txBody>
                    <a:bodyPr/>
                    <a:lstStyle/>
                    <a:p>
                      <a:pPr algn="ctr"/>
                      <a:endParaRPr lang="ru-RU" sz="1400" b="1" dirty="0" smtClean="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8 822,5</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Строительство проезда к стационару  (Устройство подъезда к зданию инфекционного отделения БУ «ЦГБ»),устройство проезда к ж/</a:t>
                      </a:r>
                      <a:r>
                        <a:rPr lang="ru-RU" sz="1200" dirty="0" err="1" smtClean="0">
                          <a:latin typeface="Times New Roman" pitchFamily="18" charset="0"/>
                          <a:cs typeface="Times New Roman" pitchFamily="18" charset="0"/>
                        </a:rPr>
                        <a:t>д</a:t>
                      </a:r>
                      <a:r>
                        <a:rPr lang="ru-RU" sz="1200" dirty="0" smtClean="0">
                          <a:latin typeface="Times New Roman" pitchFamily="18" charset="0"/>
                          <a:cs typeface="Times New Roman" pitchFamily="18" charset="0"/>
                        </a:rPr>
                        <a:t> №100 по ул.Ленина</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2"/>
                  </a:ext>
                </a:extLst>
              </a:tr>
              <a:tr h="658192">
                <a:tc>
                  <a:txBody>
                    <a:bodyPr/>
                    <a:lstStyle/>
                    <a:p>
                      <a:pPr algn="ctr"/>
                      <a:r>
                        <a:rPr lang="ru-RU" sz="1400" b="1" dirty="0" smtClean="0">
                          <a:latin typeface="Times New Roman" pitchFamily="18" charset="0"/>
                          <a:cs typeface="Times New Roman" pitchFamily="18" charset="0"/>
                        </a:rPr>
                        <a:t>3 851,7</a:t>
                      </a:r>
                      <a:endParaRPr lang="ru-RU" sz="1400" b="1" dirty="0">
                        <a:latin typeface="Times New Roman" pitchFamily="18" charset="0"/>
                        <a:cs typeface="Times New Roman" pitchFamily="18" charset="0"/>
                      </a:endParaRPr>
                    </a:p>
                  </a:txBody>
                  <a:tcPr anchor="ctr"/>
                </a:tc>
                <a:tc>
                  <a:txBody>
                    <a:bodyPr/>
                    <a:lstStyle/>
                    <a:p>
                      <a:r>
                        <a:rPr lang="ru-RU" sz="1200" dirty="0">
                          <a:latin typeface="Times New Roman" pitchFamily="18" charset="0"/>
                          <a:cs typeface="Times New Roman" pitchFamily="18" charset="0"/>
                        </a:rPr>
                        <a:t>Содержание объекта «Объездная автомобильная дорога г.Урай» </a:t>
                      </a:r>
                    </a:p>
                  </a:txBody>
                  <a:tcPr anchor="ctr"/>
                </a:tc>
                <a:extLst>
                  <a:ext uri="{0D108BD9-81ED-4DB2-BD59-A6C34878D82A}">
                    <a16:rowId xmlns="" xmlns:a16="http://schemas.microsoft.com/office/drawing/2014/main" val="10003"/>
                  </a:ext>
                </a:extLst>
              </a:tr>
              <a:tr h="1053108">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91 000,0</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«Капитальный ремонт дороги по улице Солнечная» и «Капитальный ремонт автодороги </a:t>
                      </a:r>
                      <a:r>
                        <a:rPr lang="ru-RU" sz="1200" dirty="0" err="1" smtClean="0">
                          <a:latin typeface="Times New Roman" pitchFamily="18" charset="0"/>
                          <a:cs typeface="Times New Roman" pitchFamily="18" charset="0"/>
                        </a:rPr>
                        <a:t>Урай-Головные</a:t>
                      </a:r>
                      <a:r>
                        <a:rPr lang="ru-RU" sz="1200" dirty="0" smtClean="0">
                          <a:latin typeface="Times New Roman" pitchFamily="18" charset="0"/>
                          <a:cs typeface="Times New Roman" pitchFamily="18" charset="0"/>
                        </a:rPr>
                        <a:t> сооружение нефтепровода </a:t>
                      </a:r>
                      <a:r>
                        <a:rPr lang="ru-RU" sz="1200" dirty="0" err="1" smtClean="0">
                          <a:latin typeface="Times New Roman" pitchFamily="18" charset="0"/>
                          <a:cs typeface="Times New Roman" pitchFamily="18" charset="0"/>
                        </a:rPr>
                        <a:t>Шаим-Тюмень</a:t>
                      </a:r>
                      <a:r>
                        <a:rPr lang="ru-RU" sz="1200" dirty="0" smtClean="0">
                          <a:latin typeface="Times New Roman" pitchFamily="18" charset="0"/>
                          <a:cs typeface="Times New Roman" pitchFamily="18" charset="0"/>
                        </a:rPr>
                        <a:t>» </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4"/>
                  </a:ext>
                </a:extLst>
              </a:tr>
            </a:tbl>
          </a:graphicData>
        </a:graphic>
      </p:graphicFrame>
      <p:sp>
        <p:nvSpPr>
          <p:cNvPr id="4" name="Прямоугольник 3"/>
          <p:cNvSpPr/>
          <p:nvPr/>
        </p:nvSpPr>
        <p:spPr>
          <a:xfrm>
            <a:off x="5292080" y="0"/>
            <a:ext cx="3851920" cy="923330"/>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a:t>
            </a:r>
            <a:r>
              <a:rPr lang="ru-RU" dirty="0">
                <a:latin typeface="Gabriola" pitchFamily="82" charset="0"/>
              </a:rPr>
              <a:t> «Транспорт</a:t>
            </a:r>
            <a:r>
              <a:rPr lang="ru-RU" dirty="0">
                <a:latin typeface="Gabriola" pitchFamily="82" charset="0"/>
                <a:cs typeface="Arial" pitchFamily="34" charset="0"/>
              </a:rPr>
              <a:t>» составили  </a:t>
            </a:r>
            <a:r>
              <a:rPr lang="ru-RU" sz="1400" b="1" dirty="0" smtClean="0">
                <a:latin typeface="Times New Roman" pitchFamily="18" charset="0"/>
                <a:cs typeface="Times New Roman" pitchFamily="18" charset="0"/>
              </a:rPr>
              <a:t>19 998,6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5" name="Таблица 4"/>
          <p:cNvGraphicFramePr>
            <a:graphicFrameLocks noGrp="1"/>
          </p:cNvGraphicFramePr>
          <p:nvPr/>
        </p:nvGraphicFramePr>
        <p:xfrm>
          <a:off x="5148064" y="908721"/>
          <a:ext cx="3995936" cy="2553475"/>
        </p:xfrm>
        <a:graphic>
          <a:graphicData uri="http://schemas.openxmlformats.org/drawingml/2006/table">
            <a:tbl>
              <a:tblPr firstRow="1" bandRow="1">
                <a:tableStyleId>{5C22544A-7EE6-4342-B048-85BDC9FD1C3A}</a:tableStyleId>
              </a:tblPr>
              <a:tblGrid>
                <a:gridCol w="1045803">
                  <a:extLst>
                    <a:ext uri="{9D8B030D-6E8A-4147-A177-3AD203B41FA5}">
                      <a16:colId xmlns="" xmlns:a16="http://schemas.microsoft.com/office/drawing/2014/main" val="20000"/>
                    </a:ext>
                  </a:extLst>
                </a:gridCol>
                <a:gridCol w="2950133">
                  <a:extLst>
                    <a:ext uri="{9D8B030D-6E8A-4147-A177-3AD203B41FA5}">
                      <a16:colId xmlns="" xmlns:a16="http://schemas.microsoft.com/office/drawing/2014/main" val="20001"/>
                    </a:ext>
                  </a:extLst>
                </a:gridCol>
              </a:tblGrid>
              <a:tr h="457781">
                <a:tc>
                  <a:txBody>
                    <a:bodyPr/>
                    <a:lstStyle/>
                    <a:p>
                      <a:r>
                        <a:rPr lang="ru-RU" sz="1300" dirty="0">
                          <a:latin typeface="Times New Roman" pitchFamily="18" charset="0"/>
                          <a:cs typeface="Times New Roman" pitchFamily="18" charset="0"/>
                        </a:rPr>
                        <a:t>тыс.рублей</a:t>
                      </a:r>
                    </a:p>
                  </a:txBody>
                  <a:tcPr/>
                </a:tc>
                <a:tc>
                  <a:txBody>
                    <a:bodyPr/>
                    <a:lstStyle/>
                    <a:p>
                      <a:r>
                        <a:rPr lang="ru-RU" sz="13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850725">
                <a:tc>
                  <a:txBody>
                    <a:bodyPr/>
                    <a:lstStyle/>
                    <a:p>
                      <a:pPr algn="ctr"/>
                      <a:endParaRPr lang="ru-RU" sz="1300" b="1" dirty="0">
                        <a:latin typeface="Times New Roman" pitchFamily="18" charset="0"/>
                        <a:cs typeface="Times New Roman" pitchFamily="18" charset="0"/>
                      </a:endParaRPr>
                    </a:p>
                    <a:p>
                      <a:pPr algn="ctr"/>
                      <a:endParaRPr lang="ru-RU" sz="1300" b="1" dirty="0">
                        <a:latin typeface="Times New Roman" pitchFamily="18" charset="0"/>
                        <a:cs typeface="Times New Roman" pitchFamily="18" charset="0"/>
                      </a:endParaRPr>
                    </a:p>
                    <a:p>
                      <a:pPr algn="ctr"/>
                      <a:r>
                        <a:rPr lang="ru-RU" sz="1300" b="1" dirty="0" smtClean="0">
                          <a:latin typeface="Times New Roman" pitchFamily="18" charset="0"/>
                          <a:cs typeface="Times New Roman" pitchFamily="18" charset="0"/>
                        </a:rPr>
                        <a:t>8 447,6</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организовано транспортное обслуживание населения и юр.лиц при переправлении через </a:t>
                      </a:r>
                      <a:r>
                        <a:rPr lang="ru-RU" sz="1300" dirty="0" err="1">
                          <a:latin typeface="Times New Roman" pitchFamily="18" charset="0"/>
                          <a:cs typeface="Times New Roman" pitchFamily="18" charset="0"/>
                        </a:rPr>
                        <a:t>р.Конда</a:t>
                      </a:r>
                      <a:r>
                        <a:rPr lang="ru-RU" sz="1300" dirty="0">
                          <a:latin typeface="Times New Roman" pitchFamily="18" charset="0"/>
                          <a:cs typeface="Times New Roman" pitchFamily="18" charset="0"/>
                        </a:rPr>
                        <a:t> в летний и зимний периоды</a:t>
                      </a:r>
                    </a:p>
                  </a:txBody>
                  <a:tcPr/>
                </a:tc>
                <a:extLst>
                  <a:ext uri="{0D108BD9-81ED-4DB2-BD59-A6C34878D82A}">
                    <a16:rowId xmlns="" xmlns:a16="http://schemas.microsoft.com/office/drawing/2014/main" val="10001"/>
                  </a:ext>
                </a:extLst>
              </a:tr>
              <a:tr h="1211774">
                <a:tc>
                  <a:txBody>
                    <a:bodyPr/>
                    <a:lstStyle/>
                    <a:p>
                      <a:pPr algn="ctr"/>
                      <a:r>
                        <a:rPr lang="ru-RU" sz="1300" b="1" dirty="0" smtClean="0">
                          <a:latin typeface="Times New Roman" pitchFamily="18" charset="0"/>
                          <a:cs typeface="Times New Roman" pitchFamily="18" charset="0"/>
                        </a:rPr>
                        <a:t>11 551,0</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транспортному обслуживанию населения на городских круглогодичных и сезонных автобусных маршрутах №2,, №11,  №17, №5, №6, №7, №8, №9, </a:t>
                      </a:r>
                    </a:p>
                  </a:txBody>
                  <a:tcPr/>
                </a:tc>
                <a:extLst>
                  <a:ext uri="{0D108BD9-81ED-4DB2-BD59-A6C34878D82A}">
                    <a16:rowId xmlns="" xmlns:a16="http://schemas.microsoft.com/office/drawing/2014/main" val="10002"/>
                  </a:ext>
                </a:extLst>
              </a:tr>
            </a:tbl>
          </a:graphicData>
        </a:graphic>
      </p:graphicFrame>
      <p:sp>
        <p:nvSpPr>
          <p:cNvPr id="6" name="Прямоугольник 5"/>
          <p:cNvSpPr/>
          <p:nvPr/>
        </p:nvSpPr>
        <p:spPr>
          <a:xfrm>
            <a:off x="5364088" y="3573016"/>
            <a:ext cx="3779912"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III</a:t>
            </a:r>
            <a:r>
              <a:rPr lang="ru-RU" dirty="0">
                <a:latin typeface="Gabriola" pitchFamily="82" charset="0"/>
              </a:rPr>
              <a:t> «</a:t>
            </a:r>
            <a:r>
              <a:rPr lang="ru-RU" dirty="0">
                <a:latin typeface="Gabriola" pitchFamily="82" charset="0"/>
                <a:cs typeface="Arial" pitchFamily="34" charset="0"/>
              </a:rPr>
              <a:t>Формирование законопослушного поведения участников дорожного движения» составили  </a:t>
            </a:r>
            <a:r>
              <a:rPr lang="ru-RU" sz="1400" b="1" dirty="0" smtClean="0">
                <a:latin typeface="Times New Roman" pitchFamily="18" charset="0"/>
                <a:cs typeface="Times New Roman" pitchFamily="18" charset="0"/>
              </a:rPr>
              <a:t>463,2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7" name="Таблица 6"/>
          <p:cNvGraphicFramePr>
            <a:graphicFrameLocks noGrp="1"/>
          </p:cNvGraphicFramePr>
          <p:nvPr/>
        </p:nvGraphicFramePr>
        <p:xfrm>
          <a:off x="5292080" y="4797152"/>
          <a:ext cx="3744416" cy="1626416"/>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2736304">
                  <a:extLst>
                    <a:ext uri="{9D8B030D-6E8A-4147-A177-3AD203B41FA5}">
                      <a16:colId xmlns="" xmlns:a16="http://schemas.microsoft.com/office/drawing/2014/main" val="20001"/>
                    </a:ext>
                  </a:extLst>
                </a:gridCol>
              </a:tblGrid>
              <a:tr h="437696">
                <a:tc>
                  <a:txBody>
                    <a:bodyPr/>
                    <a:lstStyle/>
                    <a:p>
                      <a:r>
                        <a:rPr lang="ru-RU" sz="1200" dirty="0">
                          <a:latin typeface="Times New Roman" pitchFamily="18" charset="0"/>
                          <a:cs typeface="Times New Roman" pitchFamily="18" charset="0"/>
                        </a:rPr>
                        <a:t>тыс.рублей</a:t>
                      </a:r>
                    </a:p>
                  </a:txBody>
                  <a:tcPr/>
                </a:tc>
                <a:tc>
                  <a:txBody>
                    <a:bodyPr/>
                    <a:lstStyle/>
                    <a:p>
                      <a:r>
                        <a:rPr lang="ru-RU" sz="12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962931">
                <a:tc>
                  <a:txBody>
                    <a:bodyPr/>
                    <a:lstStyle/>
                    <a:p>
                      <a:pPr algn="ctr"/>
                      <a:endParaRPr lang="ru-RU" sz="1200" dirty="0">
                        <a:latin typeface="Times New Roman" pitchFamily="18" charset="0"/>
                        <a:cs typeface="Times New Roman" pitchFamily="18" charset="0"/>
                      </a:endParaRPr>
                    </a:p>
                    <a:p>
                      <a:pPr algn="ctr"/>
                      <a:endParaRPr lang="ru-RU" sz="1200" dirty="0">
                        <a:latin typeface="Times New Roman" pitchFamily="18" charset="0"/>
                        <a:cs typeface="Times New Roman" pitchFamily="18" charset="0"/>
                      </a:endParaRPr>
                    </a:p>
                    <a:p>
                      <a:pPr algn="ctr"/>
                      <a:r>
                        <a:rPr lang="ru-RU" sz="1200" b="1" dirty="0" smtClean="0">
                          <a:latin typeface="Times New Roman" pitchFamily="18" charset="0"/>
                          <a:cs typeface="Times New Roman" pitchFamily="18" charset="0"/>
                        </a:rPr>
                        <a:t>463,2</a:t>
                      </a:r>
                      <a:endParaRPr lang="ru-RU" sz="1200" b="1" dirty="0">
                        <a:latin typeface="Times New Roman" pitchFamily="18" charset="0"/>
                        <a:cs typeface="Times New Roman" pitchFamily="18" charset="0"/>
                      </a:endParaRPr>
                    </a:p>
                  </a:txBody>
                  <a:tcPr/>
                </a:tc>
                <a:tc>
                  <a:txBody>
                    <a:bodyPr/>
                    <a:lstStyle/>
                    <a:p>
                      <a:r>
                        <a:rPr lang="ru-RU" sz="1200" dirty="0">
                          <a:latin typeface="Times New Roman" pitchFamily="18" charset="0"/>
                          <a:cs typeface="Times New Roman" pitchFamily="18" charset="0"/>
                        </a:rPr>
                        <a:t>оказание услуг по обслуживанию системы видеонаблюдения "Безопасный город" и "Системы безопасность дорожного движения" и за  потребляемую оборудованием электроэнергию</a:t>
                      </a:r>
                    </a:p>
                  </a:txBody>
                  <a:tcPr/>
                </a:tc>
                <a:extLst>
                  <a:ext uri="{0D108BD9-81ED-4DB2-BD59-A6C34878D82A}">
                    <a16:rowId xmlns="" xmlns:a16="http://schemas.microsoft.com/office/drawing/2014/main" val="10001"/>
                  </a:ext>
                </a:extLst>
              </a:tr>
            </a:tbl>
          </a:graphicData>
        </a:graphic>
      </p:graphicFrame>
      <p:sp>
        <p:nvSpPr>
          <p:cNvPr id="1026" name="AutoShape 2"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p:cNvPicPr>
            <a:picLocks noChangeAspect="1" noChangeArrowheads="1"/>
          </p:cNvPicPr>
          <p:nvPr/>
        </p:nvPicPr>
        <p:blipFill>
          <a:blip r:embed="rId2" cstate="print"/>
          <a:srcRect/>
          <a:stretch>
            <a:fillRect/>
          </a:stretch>
        </p:blipFill>
        <p:spPr bwMode="auto">
          <a:xfrm>
            <a:off x="0" y="0"/>
            <a:ext cx="701723" cy="540000"/>
          </a:xfrm>
          <a:prstGeom prst="rect">
            <a:avLst/>
          </a:prstGeom>
          <a:noFill/>
          <a:ln w="9525">
            <a:noFill/>
            <a:miter lim="800000"/>
            <a:headEnd/>
            <a:tailEnd/>
          </a:ln>
          <a:effectLst/>
        </p:spPr>
      </p:pic>
    </p:spTree>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67544" y="908720"/>
          <a:ext cx="8136904"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1"/>
          <p:cNvSpPr txBox="1"/>
          <p:nvPr/>
        </p:nvSpPr>
        <p:spPr>
          <a:xfrm>
            <a:off x="251520" y="3212976"/>
            <a:ext cx="4680520" cy="792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dirty="0">
                <a:solidFill>
                  <a:srgbClr val="0000FF"/>
                </a:solidFill>
                <a:latin typeface="Times New Roman Cyr" pitchFamily="18" charset="0"/>
                <a:cs typeface="Times New Roman Cyr" pitchFamily="18" charset="0"/>
              </a:rPr>
              <a:t>Бюджетные ассигнования </a:t>
            </a:r>
            <a:r>
              <a:rPr lang="ru-RU" sz="1400" dirty="0" smtClean="0">
                <a:solidFill>
                  <a:srgbClr val="0000FF"/>
                </a:solidFill>
                <a:latin typeface="Times New Roman Cyr" pitchFamily="18" charset="0"/>
                <a:cs typeface="Times New Roman Cyr" pitchFamily="18" charset="0"/>
              </a:rPr>
              <a:t>направлены </a:t>
            </a:r>
          </a:p>
          <a:p>
            <a:pPr algn="ctr"/>
            <a:r>
              <a:rPr lang="ru-RU" sz="1400" dirty="0" smtClean="0">
                <a:solidFill>
                  <a:srgbClr val="0000FF"/>
                </a:solidFill>
                <a:latin typeface="Times New Roman Cyr" pitchFamily="18" charset="0"/>
                <a:cs typeface="Times New Roman Cyr" pitchFamily="18" charset="0"/>
              </a:rPr>
              <a:t>на </a:t>
            </a:r>
            <a:r>
              <a:rPr lang="ru-RU" sz="1400" dirty="0">
                <a:solidFill>
                  <a:srgbClr val="0000FF"/>
                </a:solidFill>
                <a:latin typeface="Times New Roman Cyr" pitchFamily="18" charset="0"/>
                <a:cs typeface="Times New Roman Cyr" pitchFamily="18" charset="0"/>
              </a:rPr>
              <a:t>ремонт и содержание </a:t>
            </a:r>
            <a:r>
              <a:rPr lang="ru-RU" sz="1400" dirty="0" smtClean="0">
                <a:solidFill>
                  <a:srgbClr val="0000FF"/>
                </a:solidFill>
                <a:latin typeface="Times New Roman Cyr" pitchFamily="18" charset="0"/>
                <a:cs typeface="Times New Roman Cyr" pitchFamily="18" charset="0"/>
              </a:rPr>
              <a:t>автомобильных дорог</a:t>
            </a:r>
          </a:p>
          <a:p>
            <a:pPr algn="ctr"/>
            <a:r>
              <a:rPr lang="ru-RU" sz="1400" dirty="0" smtClean="0">
                <a:solidFill>
                  <a:srgbClr val="0000FF"/>
                </a:solidFill>
                <a:latin typeface="Times New Roman Cyr" pitchFamily="18" charset="0"/>
                <a:cs typeface="Times New Roman Cyr" pitchFamily="18" charset="0"/>
              </a:rPr>
              <a:t> </a:t>
            </a:r>
            <a:r>
              <a:rPr lang="ru-RU" sz="1400" dirty="0">
                <a:solidFill>
                  <a:srgbClr val="0000FF"/>
                </a:solidFill>
                <a:latin typeface="Times New Roman Cyr" pitchFamily="18" charset="0"/>
                <a:cs typeface="Times New Roman Cyr" pitchFamily="18" charset="0"/>
              </a:rPr>
              <a:t>общего пользования и искусственных сооружений на них</a:t>
            </a:r>
          </a:p>
        </p:txBody>
      </p:sp>
      <p:sp>
        <p:nvSpPr>
          <p:cNvPr id="14" name="Прямоугольник 13"/>
          <p:cNvSpPr/>
          <p:nvPr/>
        </p:nvSpPr>
        <p:spPr>
          <a:xfrm>
            <a:off x="5364088" y="2852937"/>
            <a:ext cx="3528392" cy="2308324"/>
          </a:xfrm>
          <a:prstGeom prst="rect">
            <a:avLst/>
          </a:prstGeom>
        </p:spPr>
        <p:txBody>
          <a:bodyPr wrap="square">
            <a:spAutoFit/>
          </a:bodyPr>
          <a:lstStyle/>
          <a:p>
            <a:pPr algn="ctr"/>
            <a:r>
              <a:rPr lang="ru-RU" sz="1600" b="1" dirty="0">
                <a:solidFill>
                  <a:schemeClr val="tx1">
                    <a:lumMod val="95000"/>
                    <a:lumOff val="5000"/>
                  </a:schemeClr>
                </a:solidFill>
                <a:latin typeface="Times New Roman Cyr" pitchFamily="18" charset="0"/>
                <a:cs typeface="Times New Roman Cyr" pitchFamily="18" charset="0"/>
              </a:rPr>
              <a:t>Источники формирования муниципального дорожного фонда города Урай:</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Акцизы</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Транспортный налог</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Госпошлина</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Поступления сумм в возмещение вреда, причиняемого автомобильным дорогам общего пользования</a:t>
            </a:r>
          </a:p>
        </p:txBody>
      </p:sp>
      <p:graphicFrame>
        <p:nvGraphicFramePr>
          <p:cNvPr id="11" name="Диаграмма 10"/>
          <p:cNvGraphicFramePr/>
          <p:nvPr/>
        </p:nvGraphicFramePr>
        <p:xfrm>
          <a:off x="4716016" y="5157192"/>
          <a:ext cx="4320480" cy="1628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Диаграмма 11"/>
          <p:cNvGraphicFramePr/>
          <p:nvPr/>
        </p:nvGraphicFramePr>
        <p:xfrm>
          <a:off x="251520" y="4149080"/>
          <a:ext cx="4572000" cy="2527176"/>
        </p:xfrm>
        <a:graphic>
          <a:graphicData uri="http://schemas.openxmlformats.org/drawingml/2006/chart">
            <c:chart xmlns:c="http://schemas.openxmlformats.org/drawingml/2006/chart" xmlns:r="http://schemas.openxmlformats.org/officeDocument/2006/relationships" r:id="rId8"/>
          </a:graphicData>
        </a:graphic>
      </p:graphicFrame>
      <p:pic>
        <p:nvPicPr>
          <p:cNvPr id="10" name="Picture 5" descr="Y:\Влад\2019\эскизы\сетка.png"/>
          <p:cNvPicPr>
            <a:picLocks noChangeAspect="1" noChangeArrowheads="1"/>
          </p:cNvPicPr>
          <p:nvPr/>
        </p:nvPicPr>
        <p:blipFill>
          <a:blip r:embed="rId9"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13" name="Picture 3" descr="Y:\Влад\2019\эскизы\зелёная.png"/>
          <p:cNvPicPr>
            <a:picLocks noChangeAspect="1" noChangeArrowheads="1"/>
          </p:cNvPicPr>
          <p:nvPr/>
        </p:nvPicPr>
        <p:blipFill>
          <a:blip r:embed="rId10" cstate="print"/>
          <a:srcRect t="10663" r="48323" b="76543"/>
          <a:stretch>
            <a:fillRect/>
          </a:stretch>
        </p:blipFill>
        <p:spPr bwMode="auto">
          <a:xfrm>
            <a:off x="107504" y="0"/>
            <a:ext cx="8352928" cy="908720"/>
          </a:xfrm>
          <a:prstGeom prst="rect">
            <a:avLst/>
          </a:prstGeom>
          <a:noFill/>
          <a:ln w="9525">
            <a:noFill/>
            <a:miter lim="800000"/>
            <a:headEnd/>
            <a:tailEnd/>
          </a:ln>
        </p:spPr>
      </p:pic>
      <p:pic>
        <p:nvPicPr>
          <p:cNvPr id="15" name="Picture 5" descr="закладка урай copy"/>
          <p:cNvPicPr>
            <a:picLocks noChangeAspect="1" noChangeArrowheads="1"/>
          </p:cNvPicPr>
          <p:nvPr/>
        </p:nvPicPr>
        <p:blipFill>
          <a:blip r:embed="rId11" cstate="print"/>
          <a:srcRect/>
          <a:stretch>
            <a:fillRect/>
          </a:stretch>
        </p:blipFill>
        <p:spPr bwMode="auto">
          <a:xfrm>
            <a:off x="0" y="0"/>
            <a:ext cx="657518" cy="864000"/>
          </a:xfrm>
          <a:prstGeom prst="rect">
            <a:avLst/>
          </a:prstGeom>
          <a:noFill/>
          <a:ln w="9525">
            <a:noFill/>
            <a:miter lim="800000"/>
            <a:headEnd/>
            <a:tailEnd/>
          </a:ln>
        </p:spPr>
      </p:pic>
      <p:pic>
        <p:nvPicPr>
          <p:cNvPr id="16" name="Picture 2" descr="Y:\Влад\2019\эскизы\герб.png"/>
          <p:cNvPicPr>
            <a:picLocks noChangeAspect="1" noChangeArrowheads="1"/>
          </p:cNvPicPr>
          <p:nvPr/>
        </p:nvPicPr>
        <p:blipFill>
          <a:blip r:embed="rId12" cstate="print"/>
          <a:srcRect l="89185" b="81873"/>
          <a:stretch>
            <a:fillRect/>
          </a:stretch>
        </p:blipFill>
        <p:spPr bwMode="auto">
          <a:xfrm>
            <a:off x="8244408" y="0"/>
            <a:ext cx="899592" cy="1052735"/>
          </a:xfrm>
          <a:prstGeom prst="rect">
            <a:avLst/>
          </a:prstGeom>
          <a:noFill/>
          <a:ln w="9525">
            <a:noFill/>
            <a:miter lim="800000"/>
            <a:headEnd/>
            <a:tailEnd/>
          </a:ln>
        </p:spPr>
      </p:pic>
      <p:sp>
        <p:nvSpPr>
          <p:cNvPr id="17" name="TextBox 16"/>
          <p:cNvSpPr txBox="1"/>
          <p:nvPr/>
        </p:nvSpPr>
        <p:spPr>
          <a:xfrm>
            <a:off x="611560" y="116632"/>
            <a:ext cx="7848872" cy="738664"/>
          </a:xfrm>
          <a:prstGeom prst="rect">
            <a:avLst/>
          </a:prstGeom>
          <a:noFill/>
        </p:spPr>
        <p:txBody>
          <a:bodyPr wrap="square" rtlCol="0">
            <a:spAutoFit/>
          </a:bodyPr>
          <a:lstStyle/>
          <a:p>
            <a:r>
              <a:rPr lang="ru-RU" sz="1400" b="1" dirty="0" smtClean="0">
                <a:solidFill>
                  <a:schemeClr val="bg1"/>
                </a:solidFill>
                <a:latin typeface="Times New Roman Cyr" pitchFamily="18" charset="0"/>
                <a:cs typeface="Times New Roman Cyr" pitchFamily="18" charset="0"/>
              </a:rPr>
              <a:t>ИНФОРМАЦИЯ ОБ ИСТОЧНИКАХ ФОРМИРОВАНИЯ И НАПРАВЛЕНИЯХ ИСПОЛЬЗОВАНИЯ СРЕДСТВ ДОРОЖНОГО ФОНДА ГОРОДА УРАЙ В 2023 ГОДУ, тыс.рублей</a:t>
            </a:r>
            <a:endParaRPr lang="ru-RU" sz="1400" b="1" dirty="0">
              <a:solidFill>
                <a:schemeClr val="bg1"/>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2078452377"/>
      </p:ext>
    </p:extLst>
  </p:cSld>
  <p:clrMapOvr>
    <a:masterClrMapping/>
  </p:clrMapOvr>
  <p:transition>
    <p:spli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16632"/>
            <a:ext cx="856895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6" name="Прямоугольник 5"/>
          <p:cNvSpPr/>
          <p:nvPr/>
        </p:nvSpPr>
        <p:spPr>
          <a:xfrm>
            <a:off x="179512"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внутренней политики администрации города Урай</a:t>
            </a:r>
          </a:p>
        </p:txBody>
      </p:sp>
      <p:graphicFrame>
        <p:nvGraphicFramePr>
          <p:cNvPr id="7" name="Таблица 6"/>
          <p:cNvGraphicFramePr>
            <a:graphicFrameLocks noGrp="1"/>
          </p:cNvGraphicFramePr>
          <p:nvPr/>
        </p:nvGraphicFramePr>
        <p:xfrm>
          <a:off x="179512" y="2204864"/>
          <a:ext cx="8856984" cy="4536674"/>
        </p:xfrm>
        <a:graphic>
          <a:graphicData uri="http://schemas.openxmlformats.org/drawingml/2006/table">
            <a:tbl>
              <a:tblPr firstRow="1" bandRow="1">
                <a:tableStyleId>{5C22544A-7EE6-4342-B048-85BDC9FD1C3A}</a:tableStyleId>
              </a:tblPr>
              <a:tblGrid>
                <a:gridCol w="936104">
                  <a:extLst>
                    <a:ext uri="{9D8B030D-6E8A-4147-A177-3AD203B41FA5}">
                      <a16:colId xmlns="" xmlns:a16="http://schemas.microsoft.com/office/drawing/2014/main" val="20000"/>
                    </a:ext>
                  </a:extLst>
                </a:gridCol>
                <a:gridCol w="7920880">
                  <a:extLst>
                    <a:ext uri="{9D8B030D-6E8A-4147-A177-3AD203B41FA5}">
                      <a16:colId xmlns="" xmlns:a16="http://schemas.microsoft.com/office/drawing/2014/main" val="20001"/>
                    </a:ext>
                  </a:extLst>
                </a:gridCol>
              </a:tblGrid>
              <a:tr h="5760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13 782,5 тыс.рублей</a:t>
                      </a:r>
                      <a:r>
                        <a:rPr lang="ru-RU" sz="1400" b="1" dirty="0">
                          <a:solidFill>
                            <a:srgbClr val="000000"/>
                          </a:solidFill>
                          <a:latin typeface="Times New Roman Cyr" pitchFamily="18" charset="0"/>
                          <a:cs typeface="Times New Roman Cyr" pitchFamily="18" charset="0"/>
                        </a:rPr>
                        <a:t>, в том числе:</a:t>
                      </a:r>
                      <a:endParaRPr lang="ru-RU" sz="1400"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75724">
                <a:tc>
                  <a:txBody>
                    <a:bodyPr/>
                    <a:lstStyle/>
                    <a:p>
                      <a:pPr algn="r"/>
                      <a:r>
                        <a:rPr lang="ru-RU" sz="1400" b="1" dirty="0" smtClean="0">
                          <a:latin typeface="Times New Roman Cyr" pitchFamily="18" charset="0"/>
                          <a:cs typeface="Times New Roman Cyr" pitchFamily="18" charset="0"/>
                        </a:rPr>
                        <a:t>2 111,2</a:t>
                      </a:r>
                      <a:endParaRPr lang="ru-RU" sz="1400" b="1" dirty="0">
                        <a:latin typeface="Times New Roman Cyr" pitchFamily="18" charset="0"/>
                        <a:cs typeface="Times New Roman Cyr" pitchFamily="18" charset="0"/>
                      </a:endParaRPr>
                    </a:p>
                  </a:txBody>
                  <a:tcPr/>
                </a:tc>
                <a:tc>
                  <a:txBody>
                    <a:bodyPr/>
                    <a:lstStyle/>
                    <a:p>
                      <a:pPr algn="l"/>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 уполномоченных составлять протоколы об административных правонарушениях, предусмотренных пунктом 2 статьи 48 Закона ХМАО – </a:t>
                      </a:r>
                      <a:r>
                        <a:rPr lang="ru-RU" sz="1400" dirty="0" err="1">
                          <a:latin typeface="Times New Roman Cyr" pitchFamily="18" charset="0"/>
                          <a:cs typeface="Times New Roman Cyr" pitchFamily="18" charset="0"/>
                        </a:rPr>
                        <a:t>Югры</a:t>
                      </a:r>
                      <a:r>
                        <a:rPr lang="ru-RU" sz="1400" dirty="0">
                          <a:latin typeface="Times New Roman Cyr" pitchFamily="18" charset="0"/>
                          <a:cs typeface="Times New Roman Cyr" pitchFamily="18" charset="0"/>
                        </a:rPr>
                        <a:t> от 11 июня 2010 года №102-оз «Об административных правонарушениях»</a:t>
                      </a:r>
                    </a:p>
                  </a:txBody>
                  <a:tcPr/>
                </a:tc>
                <a:extLst>
                  <a:ext uri="{0D108BD9-81ED-4DB2-BD59-A6C34878D82A}">
                    <a16:rowId xmlns="" xmlns:a16="http://schemas.microsoft.com/office/drawing/2014/main" val="10001"/>
                  </a:ext>
                </a:extLst>
              </a:tr>
              <a:tr h="742563">
                <a:tc>
                  <a:txBody>
                    <a:bodyPr/>
                    <a:lstStyle/>
                    <a:p>
                      <a:pPr algn="r"/>
                      <a:r>
                        <a:rPr lang="ru-RU" sz="1400" b="1" dirty="0" smtClean="0">
                          <a:latin typeface="Times New Roman Cyr" pitchFamily="18" charset="0"/>
                          <a:cs typeface="Times New Roman Cyr" pitchFamily="18" charset="0"/>
                        </a:rPr>
                        <a:t>7 225,5</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a:t>
                      </a:r>
                    </a:p>
                  </a:txBody>
                  <a:tcPr/>
                </a:tc>
                <a:extLst>
                  <a:ext uri="{0D108BD9-81ED-4DB2-BD59-A6C34878D82A}">
                    <a16:rowId xmlns="" xmlns:a16="http://schemas.microsoft.com/office/drawing/2014/main" val="10002"/>
                  </a:ext>
                </a:extLst>
              </a:tr>
              <a:tr h="347658">
                <a:tc>
                  <a:txBody>
                    <a:bodyPr/>
                    <a:lstStyle/>
                    <a:p>
                      <a:pPr algn="r"/>
                      <a:r>
                        <a:rPr lang="ru-RU" sz="1400" b="1" dirty="0" smtClean="0">
                          <a:latin typeface="Times New Roman Cyr" pitchFamily="18" charset="0"/>
                          <a:cs typeface="Times New Roman Cyr" pitchFamily="18" charset="0"/>
                        </a:rPr>
                        <a:t>102,6</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создание условий для деятельности народных дружин</a:t>
                      </a:r>
                    </a:p>
                  </a:txBody>
                  <a:tcPr/>
                </a:tc>
                <a:extLst>
                  <a:ext uri="{0D108BD9-81ED-4DB2-BD59-A6C34878D82A}">
                    <a16:rowId xmlns="" xmlns:a16="http://schemas.microsoft.com/office/drawing/2014/main" val="10003"/>
                  </a:ext>
                </a:extLst>
              </a:tr>
              <a:tr h="478351">
                <a:tc>
                  <a:txBody>
                    <a:bodyPr/>
                    <a:lstStyle/>
                    <a:p>
                      <a:pPr algn="r"/>
                      <a:r>
                        <a:rPr lang="ru-RU" sz="1400" b="1" dirty="0" smtClean="0">
                          <a:latin typeface="Times New Roman Cyr" pitchFamily="18" charset="0"/>
                          <a:cs typeface="Times New Roman Cyr" pitchFamily="18" charset="0"/>
                        </a:rPr>
                        <a:t>1 929,8</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обеспечение функционирования и развития систем видеонаблюдения в сфере общественного порядка </a:t>
                      </a:r>
                    </a:p>
                  </a:txBody>
                  <a:tcPr/>
                </a:tc>
                <a:extLst>
                  <a:ext uri="{0D108BD9-81ED-4DB2-BD59-A6C34878D82A}">
                    <a16:rowId xmlns="" xmlns:a16="http://schemas.microsoft.com/office/drawing/2014/main" val="10004"/>
                  </a:ext>
                </a:extLst>
              </a:tr>
              <a:tr h="11765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dirty="0" smtClean="0">
                          <a:latin typeface="Times New Roman Cyr" pitchFamily="18" charset="0"/>
                          <a:cs typeface="Times New Roman Cyr" pitchFamily="18" charset="0"/>
                        </a:rPr>
                        <a:t>2 413,4</a:t>
                      </a:r>
                      <a:endParaRPr lang="ru-RU" sz="1400" b="1" dirty="0">
                        <a:latin typeface="Times New Roman Cyr" pitchFamily="18" charset="0"/>
                        <a:cs typeface="Times New Roman Cyr" pitchFamily="18" charset="0"/>
                      </a:endParaRPr>
                    </a:p>
                    <a:p>
                      <a:pPr algn="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Расходы на проведение мероприятий муниципальной программы (профилактические мероприятия для несовершеннолетних и молодежи, изготовление и распространение средств наглядной и печатной агитации, семинары, курсы повышения квалификации, организация деятельности молодежного волонтерского движения города по пропаганде здорового образа жизни, мероприятия по обеспечению антитеррористической безопасности)</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3275856" y="692696"/>
            <a:ext cx="5868144"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снижение уровня преступности; совершенствование системы профилактики немедицинского потребления наркотиков; профилактика терроризма на территории города Урай; профилактика экстремизма на территории города Урай; укрепление единства народов Российской Федерации,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2" name="Прямоугольник 1"/>
          <p:cNvSpPr/>
          <p:nvPr/>
        </p:nvSpPr>
        <p:spPr>
          <a:xfrm>
            <a:off x="0" y="1412776"/>
            <a:ext cx="1547664" cy="390876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административных правонарушений, посягающих на общественный порядок и общественную безопасность, выявленных с участием народных дружинников </a:t>
            </a:r>
            <a:r>
              <a:rPr lang="ru-RU" sz="1200" dirty="0">
                <a:solidFill>
                  <a:srgbClr val="000000"/>
                </a:solidFill>
                <a:latin typeface="Arial" pitchFamily="34" charset="0"/>
                <a:cs typeface="Arial" pitchFamily="34" charset="0"/>
              </a:rPr>
              <a:t>(гл.20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 </a:t>
            </a:r>
            <a:r>
              <a:rPr lang="ru-RU" sz="1300" dirty="0">
                <a:solidFill>
                  <a:srgbClr val="000000"/>
                </a:solidFill>
                <a:latin typeface="Arial" pitchFamily="34" charset="0"/>
                <a:cs typeface="Arial" pitchFamily="34" charset="0"/>
              </a:rPr>
              <a:t>в общем количестве таких правонарушений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9,3%</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340768"/>
            <a:ext cx="1656184" cy="372409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административных правонарушений, предусмотренных </a:t>
            </a:r>
            <a:r>
              <a:rPr lang="ru-RU" sz="1200" dirty="0">
                <a:solidFill>
                  <a:srgbClr val="000000"/>
                </a:solidFill>
                <a:latin typeface="Arial" pitchFamily="34" charset="0"/>
                <a:cs typeface="Arial" pitchFamily="34" charset="0"/>
              </a:rPr>
              <a:t>ст.12.9,12.12,12.19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a:t>
            </a:r>
            <a:r>
              <a:rPr lang="ru-RU" sz="1300" dirty="0">
                <a:solidFill>
                  <a:srgbClr val="000000"/>
                </a:solidFill>
                <a:latin typeface="Arial" pitchFamily="34" charset="0"/>
                <a:cs typeface="Arial" pitchFamily="34" charset="0"/>
              </a:rPr>
              <a:t>, выявленных с помощью технических средств фото-, </a:t>
            </a:r>
            <a:r>
              <a:rPr lang="ru-RU" sz="1300" dirty="0" err="1">
                <a:solidFill>
                  <a:srgbClr val="000000"/>
                </a:solidFill>
                <a:latin typeface="Arial" pitchFamily="34" charset="0"/>
                <a:cs typeface="Arial" pitchFamily="34" charset="0"/>
              </a:rPr>
              <a:t>видеофиксации</a:t>
            </a:r>
            <a:r>
              <a:rPr lang="ru-RU" sz="1300" dirty="0">
                <a:solidFill>
                  <a:srgbClr val="000000"/>
                </a:solidFill>
                <a:latin typeface="Arial" pitchFamily="34" charset="0"/>
                <a:cs typeface="Arial" pitchFamily="34" charset="0"/>
              </a:rPr>
              <a:t>, работающих в автоматическом режиме, в общем количестве таких правонарушений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65,1%</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364088" y="1484784"/>
            <a:ext cx="1512168" cy="278044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обучающихся образовательных организаций, охваченных мероприятиями, направленными на профилактику терроризма, на профилактику экстремизма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86,2%</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2987824" y="1412776"/>
            <a:ext cx="1296144" cy="270843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Количество рассмотренных дел об административных правонарушениях, составленных должностными лицами администрации города Урай </a:t>
            </a:r>
            <a:r>
              <a:rPr lang="ru-RU" sz="1400" dirty="0">
                <a:solidFill>
                  <a:srgbClr val="000000"/>
                </a:solidFill>
                <a:latin typeface="Arial" pitchFamily="34" charset="0"/>
                <a:cs typeface="Arial" pitchFamily="34" charset="0"/>
              </a:rPr>
              <a:t>– </a:t>
            </a:r>
            <a:r>
              <a:rPr lang="ru-RU" sz="1400" dirty="0" smtClean="0">
                <a:solidFill>
                  <a:srgbClr val="000000"/>
                </a:solidFill>
                <a:latin typeface="Arial" pitchFamily="34" charset="0"/>
                <a:cs typeface="Arial" pitchFamily="34" charset="0"/>
              </a:rPr>
              <a:t>10</a:t>
            </a:r>
            <a:r>
              <a:rPr lang="ru-RU" sz="1400" b="1" dirty="0" smtClean="0">
                <a:solidFill>
                  <a:srgbClr val="000000"/>
                </a:solidFill>
                <a:latin typeface="Arial" pitchFamily="34" charset="0"/>
                <a:cs typeface="Arial" pitchFamily="34" charset="0"/>
              </a:rPr>
              <a:t> </a:t>
            </a:r>
            <a:r>
              <a:rPr lang="ru-RU" sz="1400" b="1" dirty="0" err="1">
                <a:solidFill>
                  <a:srgbClr val="000000"/>
                </a:solidFill>
                <a:latin typeface="Arial" pitchFamily="34" charset="0"/>
                <a:cs typeface="Arial" pitchFamily="34" charset="0"/>
              </a:rPr>
              <a:t>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6804248" y="1484784"/>
            <a:ext cx="1152128"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граждан, положительно оценивающих состояние межнациональных отношений, межконфессиональных отношений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96,0%</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884368" y="1484784"/>
            <a:ext cx="1152128" cy="3924151"/>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Уровень первичной заболеваемости пагубным употреблением ненаркотических </a:t>
            </a:r>
            <a:r>
              <a:rPr lang="ru-RU" sz="1300" dirty="0" err="1">
                <a:solidFill>
                  <a:srgbClr val="000000"/>
                </a:solidFill>
                <a:latin typeface="Arial" pitchFamily="34" charset="0"/>
                <a:cs typeface="Arial" pitchFamily="34" charset="0"/>
              </a:rPr>
              <a:t>психоактивных</a:t>
            </a:r>
            <a:r>
              <a:rPr lang="ru-RU" sz="1300" dirty="0">
                <a:solidFill>
                  <a:srgbClr val="000000"/>
                </a:solidFill>
                <a:latin typeface="Arial" pitchFamily="34" charset="0"/>
                <a:cs typeface="Arial" pitchFamily="34" charset="0"/>
              </a:rPr>
              <a:t> веществ среди несовершеннолетних  (на 100 тыс. человек населения)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r>
              <a:rPr lang="ru-RU" sz="1400" dirty="0">
                <a:solidFill>
                  <a:srgbClr val="000000"/>
                </a:solidFill>
                <a:latin typeface="Arial" pitchFamily="34" charset="0"/>
                <a:cs typeface="Arial" pitchFamily="34" charset="0"/>
              </a:rPr>
              <a:t>  </a:t>
            </a:r>
          </a:p>
        </p:txBody>
      </p:sp>
      <p:pic>
        <p:nvPicPr>
          <p:cNvPr id="16"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
        <p:nvSpPr>
          <p:cNvPr id="17" name="Прямоугольник 16"/>
          <p:cNvSpPr/>
          <p:nvPr/>
        </p:nvSpPr>
        <p:spPr>
          <a:xfrm>
            <a:off x="4139952" y="1412776"/>
            <a:ext cx="1368152" cy="2908489"/>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преступлений, совершенных несовершеннолетними, в общем количестве зарегистрированных преступлений на территории города Урай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1,97%</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0"/>
            <a:ext cx="8568952"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6" name="Прямоугольник 5"/>
          <p:cNvSpPr/>
          <p:nvPr/>
        </p:nvSpPr>
        <p:spPr>
          <a:xfrm>
            <a:off x="179512" y="908720"/>
            <a:ext cx="2736304"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экономического развития администрации города Урай</a:t>
            </a:r>
          </a:p>
        </p:txBody>
      </p:sp>
      <p:graphicFrame>
        <p:nvGraphicFramePr>
          <p:cNvPr id="7" name="Таблица 6"/>
          <p:cNvGraphicFramePr>
            <a:graphicFrameLocks noGrp="1"/>
          </p:cNvGraphicFramePr>
          <p:nvPr/>
        </p:nvGraphicFramePr>
        <p:xfrm>
          <a:off x="107504" y="2708922"/>
          <a:ext cx="9036496" cy="3964767"/>
        </p:xfrm>
        <a:graphic>
          <a:graphicData uri="http://schemas.openxmlformats.org/drawingml/2006/table">
            <a:tbl>
              <a:tblPr firstRow="1" bandRow="1">
                <a:tableStyleId>{5C22544A-7EE6-4342-B048-85BDC9FD1C3A}</a:tableStyleId>
              </a:tblPr>
              <a:tblGrid>
                <a:gridCol w="1036975">
                  <a:extLst>
                    <a:ext uri="{9D8B030D-6E8A-4147-A177-3AD203B41FA5}">
                      <a16:colId xmlns="" xmlns:a16="http://schemas.microsoft.com/office/drawing/2014/main" val="20000"/>
                    </a:ext>
                  </a:extLst>
                </a:gridCol>
                <a:gridCol w="7999521">
                  <a:extLst>
                    <a:ext uri="{9D8B030D-6E8A-4147-A177-3AD203B41FA5}">
                      <a16:colId xmlns="" xmlns:a16="http://schemas.microsoft.com/office/drawing/2014/main" val="20001"/>
                    </a:ext>
                  </a:extLst>
                </a:gridCol>
              </a:tblGrid>
              <a:tr h="67412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36 416,0тыс.рублей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27745">
                <a:tc>
                  <a:txBody>
                    <a:bodyPr/>
                    <a:lstStyle/>
                    <a:p>
                      <a:pPr algn="r"/>
                      <a:r>
                        <a:rPr lang="ru-RU" sz="1600" b="1" dirty="0" smtClean="0">
                          <a:latin typeface="Times New Roman" pitchFamily="18" charset="0"/>
                          <a:cs typeface="Times New Roman" pitchFamily="18" charset="0"/>
                        </a:rPr>
                        <a:t>23 382,4</a:t>
                      </a:r>
                      <a:endParaRPr lang="ru-RU" sz="1600" b="1" dirty="0">
                        <a:latin typeface="Times New Roman" pitchFamily="18" charset="0"/>
                        <a:cs typeface="Times New Roman" pitchFamily="18" charset="0"/>
                      </a:endParaRPr>
                    </a:p>
                  </a:txBody>
                  <a:tcPr/>
                </a:tc>
                <a:tc>
                  <a:txBody>
                    <a:bodyPr/>
                    <a:lstStyle/>
                    <a:p>
                      <a:pPr algn="l"/>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животноводства</a:t>
                      </a:r>
                    </a:p>
                  </a:txBody>
                  <a:tcPr/>
                </a:tc>
                <a:extLst>
                  <a:ext uri="{0D108BD9-81ED-4DB2-BD59-A6C34878D82A}">
                    <a16:rowId xmlns="" xmlns:a16="http://schemas.microsoft.com/office/drawing/2014/main" val="10001"/>
                  </a:ext>
                </a:extLst>
              </a:tr>
              <a:tr h="527745">
                <a:tc>
                  <a:txBody>
                    <a:bodyPr/>
                    <a:lstStyle/>
                    <a:p>
                      <a:pPr algn="r"/>
                      <a:r>
                        <a:rPr lang="ru-RU" sz="1600" b="1" dirty="0" smtClean="0">
                          <a:latin typeface="Times New Roman" pitchFamily="18" charset="0"/>
                          <a:cs typeface="Times New Roman" pitchFamily="18" charset="0"/>
                        </a:rPr>
                        <a:t>6 384,3</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малых форм хозяйствования</a:t>
                      </a:r>
                    </a:p>
                  </a:txBody>
                  <a:tcPr/>
                </a:tc>
                <a:extLst>
                  <a:ext uri="{0D108BD9-81ED-4DB2-BD59-A6C34878D82A}">
                    <a16:rowId xmlns="" xmlns:a16="http://schemas.microsoft.com/office/drawing/2014/main" val="10002"/>
                  </a:ext>
                </a:extLst>
              </a:tr>
              <a:tr h="745051">
                <a:tc>
                  <a:txBody>
                    <a:bodyPr/>
                    <a:lstStyle/>
                    <a:p>
                      <a:pPr algn="r"/>
                      <a:r>
                        <a:rPr lang="ru-RU" sz="1600" b="1" dirty="0" smtClean="0">
                          <a:latin typeface="Times New Roman" pitchFamily="18" charset="0"/>
                          <a:cs typeface="Times New Roman" pitchFamily="18" charset="0"/>
                        </a:rPr>
                        <a:t>286,1</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На реализацию регионального проекта «Создание условий для легкого старта и комфортного ведения бизнеса»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 xmlns:a16="http://schemas.microsoft.com/office/drawing/2014/main" val="10003"/>
                  </a:ext>
                </a:extLst>
              </a:tr>
              <a:tr h="745051">
                <a:tc>
                  <a:txBody>
                    <a:bodyPr/>
                    <a:lstStyle/>
                    <a:p>
                      <a:pPr algn="r"/>
                      <a:r>
                        <a:rPr lang="ru-RU" sz="1600" b="1" dirty="0" smtClean="0">
                          <a:latin typeface="Times New Roman" pitchFamily="18" charset="0"/>
                          <a:cs typeface="Times New Roman" pitchFamily="18" charset="0"/>
                        </a:rPr>
                        <a:t>5 135,2</a:t>
                      </a:r>
                      <a:endParaRPr lang="ru-RU" sz="16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ru-RU" sz="1400" dirty="0">
                          <a:latin typeface="Times New Roman" pitchFamily="18" charset="0"/>
                          <a:cs typeface="Times New Roman" pitchFamily="18" charset="0"/>
                        </a:rPr>
                        <a:t>На реализацию регионального проекта «Акселерация субъектов малого и среднего предпринимательства»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 xmlns:a16="http://schemas.microsoft.com/office/drawing/2014/main" val="10004"/>
                  </a:ext>
                </a:extLst>
              </a:tr>
              <a:tr h="745051">
                <a:tc>
                  <a:txBody>
                    <a:bodyPr/>
                    <a:lstStyle/>
                    <a:p>
                      <a:pPr algn="r"/>
                      <a:r>
                        <a:rPr lang="ru-RU" sz="1600" b="1" dirty="0" smtClean="0">
                          <a:latin typeface="Times New Roman" pitchFamily="18" charset="0"/>
                          <a:cs typeface="Times New Roman" pitchFamily="18" charset="0"/>
                        </a:rPr>
                        <a:t>928,0</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(на организацию выставочно-ярмарочных мероприятий в сфере потребительского рынка, на предоставление субсидий в целях возмещения затрат сельскохозяйственным товаропроизводителям)</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2987824" y="908720"/>
            <a:ext cx="6156176" cy="1785104"/>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создание условий для устойчивого развития малого и среднего предпринимательства на территории города Урай; создание условий для развития потребительского рынка, расширения предложений товаров и услуг на территории города Урай; создание условий для устойчивого развития агропромышленного комплекса и повышение конкурентоспособности сельскохозяйственной продукции, произведенной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2" name="Прямоугольник 1"/>
          <p:cNvSpPr/>
          <p:nvPr/>
        </p:nvSpPr>
        <p:spPr>
          <a:xfrm>
            <a:off x="323528" y="1772816"/>
            <a:ext cx="1440160" cy="2308324"/>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Число субъектов малого и среднего предпринимательства в расчете на 10 тыс.человек населения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298,9 </a:t>
            </a:r>
            <a:r>
              <a:rPr lang="ru-RU" sz="1400" b="1" dirty="0">
                <a:solidFill>
                  <a:srgbClr val="000000"/>
                </a:solidFill>
                <a:latin typeface="Arial" pitchFamily="34" charset="0"/>
                <a:cs typeface="Arial" pitchFamily="34" charset="0"/>
              </a:rPr>
              <a:t>ед.</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539552"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691680" y="1772816"/>
            <a:ext cx="1584176" cy="353943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16,7%</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179512" y="4221088"/>
            <a:ext cx="1512168" cy="112338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Обеспеченность торговыми площадями на 1000 жителей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792,8 </a:t>
            </a:r>
            <a:r>
              <a:rPr lang="ru-RU" sz="1400" b="1" dirty="0">
                <a:solidFill>
                  <a:srgbClr val="000000"/>
                </a:solidFill>
                <a:latin typeface="Arial" pitchFamily="34" charset="0"/>
                <a:cs typeface="Arial" pitchFamily="34" charset="0"/>
              </a:rPr>
              <a:t>м2</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164288" y="1844824"/>
            <a:ext cx="1728192"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11,6%</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716016" y="1772816"/>
            <a:ext cx="2592288" cy="4293483"/>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самозанятым</a:t>
            </a:r>
            <a:r>
              <a:rPr lang="ru-RU" sz="1300" dirty="0">
                <a:solidFill>
                  <a:srgbClr val="000000"/>
                </a:solidFill>
                <a:latin typeface="Arial" pitchFamily="34" charset="0"/>
                <a:cs typeface="Arial" pitchFamily="34" charset="0"/>
              </a:rPr>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в общем количестве объектов недвижимого имущества, включенных в указанный перечень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87,5%</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pic>
        <p:nvPicPr>
          <p:cNvPr id="19"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
        <p:nvSpPr>
          <p:cNvPr id="21" name="Прямоугольник 20"/>
          <p:cNvSpPr/>
          <p:nvPr/>
        </p:nvSpPr>
        <p:spPr>
          <a:xfrm>
            <a:off x="3347864" y="1772816"/>
            <a:ext cx="1368152" cy="293926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Численность занятых в сфере малого и среднего предпринимательства, включая индивидуальных предпринимателей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4,8 </a:t>
            </a:r>
            <a:r>
              <a:rPr lang="ru-RU" sz="1400" b="1" dirty="0">
                <a:solidFill>
                  <a:srgbClr val="000000"/>
                </a:solidFill>
                <a:latin typeface="Arial" pitchFamily="34" charset="0"/>
                <a:cs typeface="Arial" pitchFamily="34" charset="0"/>
              </a:rPr>
              <a:t>тыс.чел.</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6" name="Прямоугольник 5"/>
          <p:cNvSpPr/>
          <p:nvPr/>
        </p:nvSpPr>
        <p:spPr>
          <a:xfrm>
            <a:off x="107504" y="836712"/>
            <a:ext cx="2952328"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информационным технологиям и связи администрации города Урай</a:t>
            </a:r>
          </a:p>
        </p:txBody>
      </p:sp>
      <p:graphicFrame>
        <p:nvGraphicFramePr>
          <p:cNvPr id="7" name="Таблица 6"/>
          <p:cNvGraphicFramePr>
            <a:graphicFrameLocks noGrp="1"/>
          </p:cNvGraphicFramePr>
          <p:nvPr/>
        </p:nvGraphicFramePr>
        <p:xfrm>
          <a:off x="323528" y="2492895"/>
          <a:ext cx="8568952" cy="2649553"/>
        </p:xfrm>
        <a:graphic>
          <a:graphicData uri="http://schemas.openxmlformats.org/drawingml/2006/table">
            <a:tbl>
              <a:tblPr firstRow="1" bandRow="1">
                <a:tableStyleId>{5C22544A-7EE6-4342-B048-85BDC9FD1C3A}</a:tableStyleId>
              </a:tblPr>
              <a:tblGrid>
                <a:gridCol w="1428159">
                  <a:extLst>
                    <a:ext uri="{9D8B030D-6E8A-4147-A177-3AD203B41FA5}">
                      <a16:colId xmlns="" xmlns:a16="http://schemas.microsoft.com/office/drawing/2014/main" val="20000"/>
                    </a:ext>
                  </a:extLst>
                </a:gridCol>
                <a:gridCol w="7140793">
                  <a:extLst>
                    <a:ext uri="{9D8B030D-6E8A-4147-A177-3AD203B41FA5}">
                      <a16:colId xmlns="" xmlns:a16="http://schemas.microsoft.com/office/drawing/2014/main"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19 816,7тыс.рублей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64376">
                <a:tc>
                  <a:txBody>
                    <a:bodyPr/>
                    <a:lstStyle/>
                    <a:p>
                      <a:pPr algn="r"/>
                      <a:r>
                        <a:rPr lang="ru-RU" sz="1600" b="1" dirty="0" smtClean="0">
                          <a:latin typeface="Times New Roman" pitchFamily="18" charset="0"/>
                          <a:cs typeface="Times New Roman" pitchFamily="18" charset="0"/>
                        </a:rPr>
                        <a:t>14 022,3</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dirty="0">
                          <a:latin typeface="Times New Roman" pitchFamily="18" charset="0"/>
                          <a:cs typeface="Times New Roman" pitchFamily="18" charset="0"/>
                        </a:rPr>
                        <a:t>МБУ Газета «Знамя»</a:t>
                      </a:r>
                    </a:p>
                  </a:txBody>
                  <a:tcPr/>
                </a:tc>
                <a:extLst>
                  <a:ext uri="{0D108BD9-81ED-4DB2-BD59-A6C34878D82A}">
                    <a16:rowId xmlns="" xmlns:a16="http://schemas.microsoft.com/office/drawing/2014/main" val="10001"/>
                  </a:ext>
                </a:extLst>
              </a:tr>
              <a:tr h="708532">
                <a:tc>
                  <a:txBody>
                    <a:bodyPr/>
                    <a:lstStyle/>
                    <a:p>
                      <a:pPr algn="r"/>
                      <a:r>
                        <a:rPr lang="ru-RU" sz="1600" b="1" dirty="0" smtClean="0">
                          <a:latin typeface="Times New Roman" pitchFamily="18" charset="0"/>
                          <a:cs typeface="Times New Roman" pitchFamily="18" charset="0"/>
                        </a:rPr>
                        <a:t>2 961,7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Реализация мероприятий программы в области информатизации, информационной безопасности</a:t>
                      </a:r>
                    </a:p>
                  </a:txBody>
                  <a:tcPr/>
                </a:tc>
                <a:extLst>
                  <a:ext uri="{0D108BD9-81ED-4DB2-BD59-A6C34878D82A}">
                    <a16:rowId xmlns="" xmlns:a16="http://schemas.microsoft.com/office/drawing/2014/main" val="10002"/>
                  </a:ext>
                </a:extLst>
              </a:tr>
              <a:tr h="584556">
                <a:tc>
                  <a:txBody>
                    <a:bodyPr/>
                    <a:lstStyle/>
                    <a:p>
                      <a:pPr algn="r"/>
                      <a:r>
                        <a:rPr lang="ru-RU" sz="1600" b="1" dirty="0" smtClean="0">
                          <a:latin typeface="Times New Roman" pitchFamily="18" charset="0"/>
                          <a:cs typeface="Times New Roman" pitchFamily="18" charset="0"/>
                        </a:rPr>
                        <a:t>2 832,7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На проведение информационных мероприятий</a:t>
                      </a: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3059832" y="836712"/>
            <a:ext cx="6084168"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sz="2000"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2" name="Прямоугольник 1"/>
          <p:cNvSpPr/>
          <p:nvPr/>
        </p:nvSpPr>
        <p:spPr>
          <a:xfrm>
            <a:off x="179512" y="1412776"/>
            <a:ext cx="1296144" cy="3077766"/>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t>Доля ОМСУ и муниципальных казенных учреждений, использующих в своей деятельности систему электронного документооборота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403648" y="1412776"/>
            <a:ext cx="1512168" cy="3108543"/>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муниципальных информационных систем обработки персональных данных, защищенных в соответствии с требованиями действующего законодательства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6372200" y="1484784"/>
            <a:ext cx="1296144" cy="3323987"/>
          </a:xfrm>
          <a:prstGeom prst="rect">
            <a:avLst/>
          </a:prstGeom>
        </p:spPr>
        <p:txBody>
          <a:bodyPr wrap="square">
            <a:spAutoFit/>
          </a:bodyPr>
          <a:lstStyle/>
          <a:p>
            <a:pPr lvl="0" algn="ctr" fontAlgn="b"/>
            <a:r>
              <a:rPr lang="ru-RU" sz="1400" dirty="0"/>
              <a:t>Количество просмотров официального сайта ОМСУ города Урай в информационно-телекоммуникационной сети «Интернет»</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700,95 </a:t>
            </a:r>
            <a:r>
              <a:rPr lang="ru-RU" sz="1400" b="1" dirty="0">
                <a:solidFill>
                  <a:srgbClr val="000000"/>
                </a:solidFill>
                <a:latin typeface="Arial" pitchFamily="34" charset="0"/>
                <a:cs typeface="Arial" pitchFamily="34" charset="0"/>
              </a:rPr>
              <a:t>тыс.шт.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668344" y="1484784"/>
            <a:ext cx="1368152" cy="3754874"/>
          </a:xfrm>
          <a:prstGeom prst="rect">
            <a:avLst/>
          </a:prstGeom>
        </p:spPr>
        <p:txBody>
          <a:bodyPr wrap="square">
            <a:spAutoFit/>
          </a:bodyPr>
          <a:lstStyle/>
          <a:p>
            <a:pPr algn="ctr" fontAlgn="b"/>
            <a:r>
              <a:rPr lang="ru-RU" sz="1400" dirty="0"/>
              <a:t>Доверие к печатному источнику информации о деятельности ОМСУ, процентов от числа опрошенных респондентов, ответивших «доверяю» и «скорее доверяю»</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61,4%</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3995936" y="1484784"/>
            <a:ext cx="1152128" cy="2646878"/>
          </a:xfrm>
          <a:prstGeom prst="rect">
            <a:avLst/>
          </a:prstGeom>
        </p:spPr>
        <p:txBody>
          <a:bodyPr wrap="square">
            <a:spAutoFit/>
          </a:bodyPr>
          <a:lstStyle/>
          <a:p>
            <a:pPr algn="ctr" fontAlgn="b"/>
            <a:r>
              <a:rPr lang="ru-RU" sz="1400" dirty="0"/>
              <a:t>Количество информационных материалов о деятельности ОМСУ в теле- и радио эфирах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648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843808" y="1412776"/>
            <a:ext cx="1152128" cy="3611438"/>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ОМСУ и муниципальных казенных учреждений, подключенных к корпоративной сети передачи данных ОМСУ</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14" name="Прямоугольник 13"/>
          <p:cNvSpPr/>
          <p:nvPr/>
        </p:nvSpPr>
        <p:spPr>
          <a:xfrm>
            <a:off x="5148064" y="1484784"/>
            <a:ext cx="1224136" cy="4226992"/>
          </a:xfrm>
          <a:prstGeom prst="rect">
            <a:avLst/>
          </a:prstGeom>
        </p:spPr>
        <p:txBody>
          <a:bodyPr wrap="square">
            <a:spAutoFit/>
          </a:bodyPr>
          <a:lstStyle/>
          <a:p>
            <a:pPr algn="ctr" fontAlgn="b"/>
            <a:r>
              <a:rPr lang="ru-RU" sz="1400" dirty="0"/>
              <a:t>Количество публикаций о деятельности ОМСУ и социально-экономических преобразованиях в муниципальном образовании на страницах газеты «Знамя»</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525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pic>
        <p:nvPicPr>
          <p:cNvPr id="16"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«Формирование комфортной городской среды города Урай»</a:t>
            </a:r>
          </a:p>
        </p:txBody>
      </p:sp>
      <p:sp>
        <p:nvSpPr>
          <p:cNvPr id="6" name="Прямоугольник 5"/>
          <p:cNvSpPr/>
          <p:nvPr/>
        </p:nvSpPr>
        <p:spPr>
          <a:xfrm>
            <a:off x="323528" y="836712"/>
            <a:ext cx="4608512"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7504" y="1913776"/>
          <a:ext cx="4968552" cy="4856193"/>
        </p:xfrm>
        <a:graphic>
          <a:graphicData uri="http://schemas.openxmlformats.org/drawingml/2006/table">
            <a:tbl>
              <a:tblPr firstRow="1" bandRow="1">
                <a:tableStyleId>{5C22544A-7EE6-4342-B048-85BDC9FD1C3A}</a:tableStyleId>
              </a:tblPr>
              <a:tblGrid>
                <a:gridCol w="917271">
                  <a:extLst>
                    <a:ext uri="{9D8B030D-6E8A-4147-A177-3AD203B41FA5}">
                      <a16:colId xmlns="" xmlns:a16="http://schemas.microsoft.com/office/drawing/2014/main" val="20000"/>
                    </a:ext>
                  </a:extLst>
                </a:gridCol>
                <a:gridCol w="4051281">
                  <a:extLst>
                    <a:ext uri="{9D8B030D-6E8A-4147-A177-3AD203B41FA5}">
                      <a16:colId xmlns="" xmlns:a16="http://schemas.microsoft.com/office/drawing/2014/main" val="20001"/>
                    </a:ext>
                  </a:extLst>
                </a:gridCol>
              </a:tblGrid>
              <a:tr h="7200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70 397,2тыс.рублей</a:t>
                      </a:r>
                      <a:r>
                        <a:rPr lang="ru-RU" sz="1400" b="1" dirty="0">
                          <a:solidFill>
                            <a:srgbClr val="000000"/>
                          </a:solidFill>
                          <a:latin typeface="Times New Roman Cyr" pitchFamily="18" charset="0"/>
                          <a:cs typeface="Times New Roman Cyr" pitchFamily="18" charset="0"/>
                        </a:rPr>
                        <a:t>, в том числе:</a:t>
                      </a:r>
                      <a:endParaRPr lang="ru-RU" sz="1400" b="1"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704335">
                <a:tc>
                  <a:txBody>
                    <a:bodyPr/>
                    <a:lstStyle/>
                    <a:p>
                      <a:pPr algn="r"/>
                      <a:r>
                        <a:rPr lang="ru-RU" sz="1400" b="1" dirty="0" smtClean="0">
                          <a:latin typeface="Times New Roman Cyr" pitchFamily="18" charset="0"/>
                          <a:cs typeface="Times New Roman Cyr" pitchFamily="18" charset="0"/>
                        </a:rPr>
                        <a:t>17 987,7</a:t>
                      </a:r>
                      <a:endParaRPr lang="ru-RU" sz="1400" b="1" dirty="0">
                        <a:latin typeface="Times New Roman Cyr" pitchFamily="18" charset="0"/>
                        <a:cs typeface="Times New Roman Cyr" pitchFamily="18" charset="0"/>
                      </a:endParaRPr>
                    </a:p>
                  </a:txBody>
                  <a:tcPr/>
                </a:tc>
                <a:tc>
                  <a:txBody>
                    <a:bodyPr/>
                    <a:lstStyle/>
                    <a:p>
                      <a:pPr algn="l"/>
                      <a:r>
                        <a:rPr lang="ru-RU" sz="1400" b="0" dirty="0">
                          <a:latin typeface="Times New Roman Cyr" pitchFamily="18" charset="0"/>
                          <a:cs typeface="Times New Roman Cyr" pitchFamily="18" charset="0"/>
                        </a:rPr>
                        <a:t>Реализация программ формирования современной городской среды в рамках регионального проекта «Формирование комфортной городской среды» национального проекта «Жилье и городская среда» </a:t>
                      </a:r>
                      <a:r>
                        <a:rPr lang="ru-RU" sz="1400" b="0" dirty="0" smtClean="0">
                          <a:latin typeface="Times New Roman Cyr" pitchFamily="18" charset="0"/>
                          <a:cs typeface="Times New Roman Cyr" pitchFamily="18" charset="0"/>
                        </a:rPr>
                        <a:t>(</a:t>
                      </a:r>
                      <a:r>
                        <a:rPr lang="ru-RU" sz="1400" b="0" kern="1200" dirty="0" smtClean="0">
                          <a:solidFill>
                            <a:schemeClr val="dk1"/>
                          </a:solidFill>
                          <a:latin typeface="Times New Roman Cyr" pitchFamily="18" charset="0"/>
                          <a:ea typeface="+mn-ea"/>
                          <a:cs typeface="Times New Roman Cyr" pitchFamily="18" charset="0"/>
                        </a:rPr>
                        <a:t>благоустройство зоны отдыха по ул.Механиков) </a:t>
                      </a:r>
                      <a:r>
                        <a:rPr lang="ru-RU" sz="1400" b="0" dirty="0" smtClean="0">
                          <a:latin typeface="Times New Roman Cyr" pitchFamily="18" charset="0"/>
                          <a:cs typeface="Times New Roman Cyr" pitchFamily="18" charset="0"/>
                        </a:rPr>
                        <a:t>изготовление </a:t>
                      </a:r>
                      <a:r>
                        <a:rPr lang="ru-RU" sz="1400" b="0" dirty="0">
                          <a:latin typeface="Times New Roman Cyr" pitchFamily="18" charset="0"/>
                          <a:cs typeface="Times New Roman Cyr" pitchFamily="18" charset="0"/>
                        </a:rPr>
                        <a:t>баннеров для организации процедур рейтингового голосования</a:t>
                      </a:r>
                    </a:p>
                  </a:txBody>
                  <a:tcPr/>
                </a:tc>
                <a:extLst>
                  <a:ext uri="{0D108BD9-81ED-4DB2-BD59-A6C34878D82A}">
                    <a16:rowId xmlns="" xmlns:a16="http://schemas.microsoft.com/office/drawing/2014/main" val="10001"/>
                  </a:ext>
                </a:extLst>
              </a:tr>
              <a:tr h="661392">
                <a:tc>
                  <a:txBody>
                    <a:bodyPr/>
                    <a:lstStyle/>
                    <a:p>
                      <a:pPr algn="r"/>
                      <a:r>
                        <a:rPr lang="ru-RU" sz="1400" b="1" dirty="0" smtClean="0">
                          <a:latin typeface="Times New Roman Cyr" pitchFamily="18" charset="0"/>
                          <a:cs typeface="Times New Roman Cyr" pitchFamily="18" charset="0"/>
                        </a:rPr>
                        <a:t>49 241,9</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(в рамках </a:t>
                      </a:r>
                      <a:r>
                        <a:rPr kumimoji="0" lang="ru-RU" sz="1400" b="0" kern="1200" dirty="0">
                          <a:solidFill>
                            <a:schemeClr val="dk1"/>
                          </a:solidFill>
                          <a:latin typeface="Times New Roman Cyr" pitchFamily="18" charset="0"/>
                          <a:ea typeface="+mn-ea"/>
                          <a:cs typeface="Times New Roman Cyr" pitchFamily="18" charset="0"/>
                        </a:rPr>
                        <a:t>финансовой поддержки НК «ЛУКОЙЛ</a:t>
                      </a:r>
                      <a:r>
                        <a:rPr kumimoji="0" lang="ru-RU" sz="1400" b="0" kern="1200" dirty="0" smtClean="0">
                          <a:solidFill>
                            <a:schemeClr val="dk1"/>
                          </a:solidFill>
                          <a:latin typeface="Times New Roman Cyr" pitchFamily="18" charset="0"/>
                          <a:ea typeface="+mn-ea"/>
                          <a:cs typeface="Times New Roman Cyr" pitchFamily="18" charset="0"/>
                        </a:rPr>
                        <a:t>» </a:t>
                      </a:r>
                      <a:r>
                        <a:rPr lang="ru-RU" sz="1400" kern="1200" dirty="0" smtClean="0">
                          <a:solidFill>
                            <a:schemeClr val="dk1"/>
                          </a:solidFill>
                          <a:latin typeface="Times New Roman Cyr" pitchFamily="18" charset="0"/>
                          <a:ea typeface="+mn-ea"/>
                          <a:cs typeface="Times New Roman Cyr" pitchFamily="18" charset="0"/>
                        </a:rPr>
                        <a:t>Создание </a:t>
                      </a:r>
                      <a:r>
                        <a:rPr lang="ru-RU" sz="1400" kern="1200" dirty="0" err="1" smtClean="0">
                          <a:solidFill>
                            <a:schemeClr val="dk1"/>
                          </a:solidFill>
                          <a:latin typeface="Times New Roman Cyr" pitchFamily="18" charset="0"/>
                          <a:ea typeface="+mn-ea"/>
                          <a:cs typeface="Times New Roman Cyr" pitchFamily="18" charset="0"/>
                        </a:rPr>
                        <a:t>скейт-парка</a:t>
                      </a:r>
                      <a:r>
                        <a:rPr lang="ru-RU" sz="1400" kern="1200" dirty="0" smtClean="0">
                          <a:solidFill>
                            <a:schemeClr val="dk1"/>
                          </a:solidFill>
                          <a:latin typeface="Times New Roman Cyr" pitchFamily="18" charset="0"/>
                          <a:ea typeface="+mn-ea"/>
                          <a:cs typeface="Times New Roman Cyr" pitchFamily="18" charset="0"/>
                        </a:rPr>
                        <a:t> , Капитальный ремонт и благоустройство дворовых территорий </a:t>
                      </a:r>
                      <a:r>
                        <a:rPr kumimoji="0" lang="ru-RU" sz="1400" b="0" kern="1200" dirty="0" smtClean="0">
                          <a:solidFill>
                            <a:schemeClr val="dk1"/>
                          </a:solidFill>
                          <a:latin typeface="Times New Roman Cyr" pitchFamily="18" charset="0"/>
                          <a:ea typeface="+mn-ea"/>
                          <a:cs typeface="Times New Roman Cyr" pitchFamily="18" charset="0"/>
                        </a:rPr>
                        <a:t>)</a:t>
                      </a:r>
                      <a:endParaRPr lang="ru-RU" sz="1400" b="0" dirty="0">
                        <a:latin typeface="Times New Roman Cyr" pitchFamily="18" charset="0"/>
                        <a:cs typeface="Times New Roman Cyr" pitchFamily="18" charset="0"/>
                      </a:endParaRPr>
                    </a:p>
                  </a:txBody>
                  <a:tcPr/>
                </a:tc>
                <a:extLst>
                  <a:ext uri="{0D108BD9-81ED-4DB2-BD59-A6C34878D82A}">
                    <a16:rowId xmlns="" xmlns:a16="http://schemas.microsoft.com/office/drawing/2014/main" val="10002"/>
                  </a:ext>
                </a:extLst>
              </a:tr>
              <a:tr h="661392">
                <a:tc>
                  <a:txBody>
                    <a:bodyPr/>
                    <a:lstStyle/>
                    <a:p>
                      <a:pPr algn="r"/>
                      <a:r>
                        <a:rPr lang="ru-RU" sz="1400" b="1" dirty="0" smtClean="0">
                          <a:latin typeface="Times New Roman Cyr" pitchFamily="18" charset="0"/>
                          <a:cs typeface="Times New Roman Cyr" pitchFamily="18" charset="0"/>
                        </a:rPr>
                        <a:t>387,5</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a:t>
                      </a:r>
                    </a:p>
                  </a:txBody>
                  <a:tcPr/>
                </a:tc>
                <a:extLst>
                  <a:ext uri="{0D108BD9-81ED-4DB2-BD59-A6C34878D82A}">
                    <a16:rowId xmlns="" xmlns:a16="http://schemas.microsoft.com/office/drawing/2014/main" val="10003"/>
                  </a:ext>
                </a:extLst>
              </a:tr>
              <a:tr h="606936">
                <a:tc>
                  <a:txBody>
                    <a:bodyPr/>
                    <a:lstStyle/>
                    <a:p>
                      <a:pPr algn="r"/>
                      <a:r>
                        <a:rPr lang="ru-RU" sz="1400" b="1" dirty="0" smtClean="0">
                          <a:latin typeface="Times New Roman Cyr" pitchFamily="18" charset="0"/>
                          <a:cs typeface="Times New Roman Cyr" pitchFamily="18" charset="0"/>
                        </a:rPr>
                        <a:t>2 780,1</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Выполнение работ по обустройству и содержанию снежных городков, работ по монтажу, демонтажу новогодней иллюминации</a:t>
                      </a:r>
                    </a:p>
                  </a:txBody>
                  <a:tcPr/>
                </a:tc>
                <a:extLst>
                  <a:ext uri="{0D108BD9-81ED-4DB2-BD59-A6C34878D82A}">
                    <a16:rowId xmlns="" xmlns:a16="http://schemas.microsoft.com/office/drawing/2014/main" val="10004"/>
                  </a:ext>
                </a:extLst>
              </a:tr>
            </a:tbl>
          </a:graphicData>
        </a:graphic>
      </p:graphicFrame>
      <p:sp>
        <p:nvSpPr>
          <p:cNvPr id="8" name="Прямоугольник 7"/>
          <p:cNvSpPr/>
          <p:nvPr/>
        </p:nvSpPr>
        <p:spPr>
          <a:xfrm>
            <a:off x="5004048" y="836712"/>
            <a:ext cx="4139952"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улучшение качества и повышение комфортности городской среды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07505" y="116633"/>
            <a:ext cx="585143" cy="585143"/>
          </a:xfrm>
          <a:prstGeom prst="rect">
            <a:avLst/>
          </a:prstGeom>
          <a:noFill/>
        </p:spPr>
      </p:pic>
      <p:sp>
        <p:nvSpPr>
          <p:cNvPr id="14" name="Прямоугольник 13"/>
          <p:cNvSpPr/>
          <p:nvPr/>
        </p:nvSpPr>
        <p:spPr>
          <a:xfrm>
            <a:off x="5111552" y="1916832"/>
            <a:ext cx="4032448" cy="523220"/>
          </a:xfrm>
          <a:prstGeom prst="rect">
            <a:avLst/>
          </a:prstGeom>
        </p:spPr>
        <p:txBody>
          <a:bodyPr wrap="square">
            <a:spAutoFit/>
          </a:bodyPr>
          <a:lstStyle/>
          <a:p>
            <a:pPr algn="ctr"/>
            <a:r>
              <a:rPr lang="ru-RU" sz="1400" dirty="0" smtClean="0">
                <a:latin typeface="Cambria" pitchFamily="18" charset="0"/>
                <a:cs typeface="Times New Roman Cyr" pitchFamily="18" charset="0"/>
              </a:rPr>
              <a:t>Капитальный ремонт и благоустройство дворовых территорий </a:t>
            </a:r>
            <a:endParaRPr lang="ru-RU" sz="1400" dirty="0">
              <a:latin typeface="Cambria" pitchFamily="18" charset="0"/>
              <a:cs typeface="Times New Roman Cyr" pitchFamily="18" charset="0"/>
            </a:endParaRPr>
          </a:p>
        </p:txBody>
      </p:sp>
      <p:sp>
        <p:nvSpPr>
          <p:cNvPr id="15" name="Прямоугольник 14"/>
          <p:cNvSpPr/>
          <p:nvPr/>
        </p:nvSpPr>
        <p:spPr>
          <a:xfrm>
            <a:off x="5292080" y="2708920"/>
            <a:ext cx="3744416" cy="3754874"/>
          </a:xfrm>
          <a:prstGeom prst="rect">
            <a:avLst/>
          </a:prstGeom>
        </p:spPr>
        <p:txBody>
          <a:bodyPr wrap="square">
            <a:spAutoFit/>
          </a:bodyPr>
          <a:lstStyle/>
          <a:p>
            <a:pPr lvl="0" algn="just" fontAlgn="b">
              <a:buFont typeface="Wingdings" pitchFamily="2" charset="2"/>
              <a:buChar char="v"/>
            </a:pPr>
            <a:r>
              <a:rPr lang="ru-RU" sz="1400" dirty="0" smtClean="0">
                <a:latin typeface="Times New Roman Cyr" pitchFamily="18" charset="0"/>
                <a:cs typeface="Times New Roman Cyr" pitchFamily="18" charset="0"/>
              </a:rPr>
              <a:t>Количество благоустроенных дворовых территорий (нарастающим итогом) </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57 ед.</a:t>
            </a:r>
          </a:p>
          <a:p>
            <a:pPr lvl="0"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31,6%</a:t>
            </a:r>
            <a:endParaRPr lang="ru-RU" sz="1400" dirty="0" smtClean="0">
              <a:latin typeface="Times New Roman Cyr" pitchFamily="18" charset="0"/>
              <a:cs typeface="Times New Roman Cyr" pitchFamily="18" charset="0"/>
            </a:endParaRPr>
          </a:p>
          <a:p>
            <a:pPr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Количество благоустроенных общественных территорий (нарастающим итогом) </a:t>
            </a:r>
            <a:r>
              <a:rPr lang="ru-RU" sz="1400" dirty="0" smtClean="0">
                <a:solidFill>
                  <a:srgbClr val="000000"/>
                </a:solidFill>
                <a:latin typeface="Times New Roman Cyr" pitchFamily="18" charset="0"/>
                <a:cs typeface="Times New Roman Cyr" pitchFamily="18" charset="0"/>
              </a:rPr>
              <a:t>– </a:t>
            </a:r>
            <a:r>
              <a:rPr lang="ru-RU" sz="1400" b="1" dirty="0" smtClean="0">
                <a:solidFill>
                  <a:srgbClr val="000000"/>
                </a:solidFill>
                <a:latin typeface="Times New Roman Cyr" pitchFamily="18" charset="0"/>
                <a:cs typeface="Times New Roman Cyr" pitchFamily="18" charset="0"/>
              </a:rPr>
              <a:t>43 ед.</a:t>
            </a:r>
            <a:endParaRPr lang="ru-RU" sz="1400" dirty="0" smtClean="0">
              <a:solidFill>
                <a:srgbClr val="000000"/>
              </a:solidFill>
              <a:latin typeface="Times New Roman Cyr" pitchFamily="18" charset="0"/>
              <a:cs typeface="Times New Roman Cyr" pitchFamily="18" charset="0"/>
            </a:endParaRPr>
          </a:p>
          <a:p>
            <a:pPr lvl="0" algn="just" fontAlgn="b">
              <a:buFont typeface="Wingdings" pitchFamily="2" charset="2"/>
              <a:buChar char="v"/>
            </a:pPr>
            <a:endParaRPr lang="ru-RU" sz="1400" dirty="0" smtClean="0">
              <a:latin typeface="Times New Roman" panose="02020603050405020304" pitchFamily="18" charset="0"/>
              <a:cs typeface="Times New Roman" panose="02020603050405020304" pitchFamily="18" charset="0"/>
            </a:endParaRPr>
          </a:p>
          <a:p>
            <a:pPr lvl="0" fontAlgn="b"/>
            <a:endParaRPr lang="ru-RU" sz="1400" dirty="0" smtClean="0">
              <a:latin typeface="Times New Roman" panose="02020603050405020304" pitchFamily="18" charset="0"/>
              <a:cs typeface="Times New Roman" panose="02020603050405020304" pitchFamily="18" charset="0"/>
            </a:endParaRPr>
          </a:p>
          <a:p>
            <a:pPr lvl="0" fontAlgn="b"/>
            <a:endParaRPr lang="ru-RU" sz="14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6" name="Прямоугольник 5"/>
          <p:cNvSpPr/>
          <p:nvPr/>
        </p:nvSpPr>
        <p:spPr>
          <a:xfrm>
            <a:off x="0" y="836712"/>
            <a:ext cx="3347864" cy="123110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0" y="3212976"/>
          <a:ext cx="9144000" cy="3705215"/>
        </p:xfrm>
        <a:graphic>
          <a:graphicData uri="http://schemas.openxmlformats.org/drawingml/2006/table">
            <a:tbl>
              <a:tblPr firstRow="1" bandRow="1">
                <a:tableStyleId>{5C22544A-7EE6-4342-B048-85BDC9FD1C3A}</a:tableStyleId>
              </a:tblPr>
              <a:tblGrid>
                <a:gridCol w="1274164">
                  <a:extLst>
                    <a:ext uri="{9D8B030D-6E8A-4147-A177-3AD203B41FA5}">
                      <a16:colId xmlns="" xmlns:a16="http://schemas.microsoft.com/office/drawing/2014/main" val="20000"/>
                    </a:ext>
                  </a:extLst>
                </a:gridCol>
                <a:gridCol w="7869836">
                  <a:extLst>
                    <a:ext uri="{9D8B030D-6E8A-4147-A177-3AD203B41FA5}">
                      <a16:colId xmlns="" xmlns:a16="http://schemas.microsoft.com/office/drawing/2014/main" val="20001"/>
                    </a:ext>
                  </a:extLst>
                </a:gridCol>
              </a:tblGrid>
              <a:tr h="5798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74 740,1тыс.рублей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24663">
                <a:tc>
                  <a:txBody>
                    <a:bodyPr/>
                    <a:lstStyle/>
                    <a:p>
                      <a:pPr algn="r"/>
                      <a:r>
                        <a:rPr lang="ru-RU" sz="1400" b="1" dirty="0" smtClean="0">
                          <a:latin typeface="Times New Roman" pitchFamily="18" charset="0"/>
                          <a:cs typeface="Times New Roman" pitchFamily="18" charset="0"/>
                        </a:rPr>
                        <a:t>24 012,2</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градостроительства, землепользования и природопользования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24663">
                <a:tc>
                  <a:txBody>
                    <a:bodyPr/>
                    <a:lstStyle/>
                    <a:p>
                      <a:pPr algn="r"/>
                      <a:r>
                        <a:rPr lang="ru-RU" sz="1400" b="1" dirty="0" smtClean="0">
                          <a:latin typeface="Times New Roman" pitchFamily="18" charset="0"/>
                          <a:cs typeface="Times New Roman" pitchFamily="18" charset="0"/>
                        </a:rPr>
                        <a:t>24 179,7</a:t>
                      </a:r>
                      <a:endParaRPr lang="ru-RU" sz="1400" b="1" dirty="0">
                        <a:latin typeface="Times New Roman" pitchFamily="18" charset="0"/>
                        <a:cs typeface="Times New Roman" pitchFamily="18" charset="0"/>
                      </a:endParaRPr>
                    </a:p>
                  </a:txBody>
                  <a:tcPr/>
                </a:tc>
                <a:tc>
                  <a:txBody>
                    <a:bodyPr/>
                    <a:lstStyle/>
                    <a:p>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капитального строительства администрации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524663">
                <a:tc>
                  <a:txBody>
                    <a:bodyPr/>
                    <a:lstStyle/>
                    <a:p>
                      <a:pPr algn="r"/>
                      <a:r>
                        <a:rPr lang="ru-RU" sz="1400" b="1" dirty="0" smtClean="0">
                          <a:latin typeface="Times New Roman" pitchFamily="18" charset="0"/>
                          <a:cs typeface="Times New Roman" pitchFamily="18" charset="0"/>
                        </a:rPr>
                        <a:t>2 048,1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p>
                  </a:txBody>
                  <a:tcPr/>
                </a:tc>
                <a:extLst>
                  <a:ext uri="{0D108BD9-81ED-4DB2-BD59-A6C34878D82A}">
                    <a16:rowId xmlns="" xmlns:a16="http://schemas.microsoft.com/office/drawing/2014/main" val="10003"/>
                  </a:ext>
                </a:extLst>
              </a:tr>
              <a:tr h="745573">
                <a:tc>
                  <a:txBody>
                    <a:bodyPr/>
                    <a:lstStyle/>
                    <a:p>
                      <a:pPr algn="r"/>
                      <a:r>
                        <a:rPr lang="ru-RU" sz="1400" b="1" dirty="0" smtClean="0">
                          <a:latin typeface="Times New Roman" pitchFamily="18" charset="0"/>
                          <a:cs typeface="Times New Roman" pitchFamily="18" charset="0"/>
                        </a:rPr>
                        <a:t>23 423,7</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Инженерные сети по ул. Спокойная, Ул. Южная в городе Урай. Сети газоснабжения, Инженерные сети и проезды </a:t>
                      </a:r>
                      <a:r>
                        <a:rPr lang="ru-RU" sz="1400" dirty="0" err="1" smtClean="0">
                          <a:latin typeface="Times New Roman" pitchFamily="18" charset="0"/>
                          <a:cs typeface="Times New Roman" pitchFamily="18" charset="0"/>
                        </a:rPr>
                        <a:t>мкр</a:t>
                      </a:r>
                      <a:r>
                        <a:rPr lang="ru-RU" sz="1400" dirty="0" smtClean="0">
                          <a:latin typeface="Times New Roman" pitchFamily="18" charset="0"/>
                          <a:cs typeface="Times New Roman" pitchFamily="18" charset="0"/>
                        </a:rPr>
                        <a:t>. Южный (район Орбиты), Инженерные сети и проезды </a:t>
                      </a:r>
                      <a:r>
                        <a:rPr lang="ru-RU" sz="1400" dirty="0" err="1" smtClean="0">
                          <a:latin typeface="Times New Roman" pitchFamily="18" charset="0"/>
                          <a:cs typeface="Times New Roman" pitchFamily="18" charset="0"/>
                        </a:rPr>
                        <a:t>мкр.Солнечный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745573">
                <a:tc>
                  <a:txBody>
                    <a:bodyPr/>
                    <a:lstStyle/>
                    <a:p>
                      <a:pPr algn="r"/>
                      <a:r>
                        <a:rPr lang="ru-RU" sz="1400" b="1" dirty="0" smtClean="0">
                          <a:latin typeface="Times New Roman" pitchFamily="18" charset="0"/>
                          <a:cs typeface="Times New Roman" pitchFamily="18" charset="0"/>
                        </a:rPr>
                        <a:t>1 076,5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3203848" y="764704"/>
            <a:ext cx="6048672" cy="2492990"/>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700" dirty="0">
                <a:latin typeface="Gabriola" pitchFamily="82" charset="0"/>
              </a:rPr>
              <a:t>создание условий для устойчивого развития территорий города, рационального использования природных ресурсов на основе документов </a:t>
            </a:r>
            <a:r>
              <a:rPr lang="ru-RU" sz="1700" dirty="0" err="1">
                <a:latin typeface="Gabriola" pitchFamily="82" charset="0"/>
              </a:rPr>
              <a:t>градорегулирования</a:t>
            </a:r>
            <a:r>
              <a:rPr lang="ru-RU" sz="1700" dirty="0">
                <a:latin typeface="Gabriola" pitchFamily="82" charset="0"/>
              </a:rPr>
              <a:t>, способствующих дальнейшему развитию жилищной, инженерной, транспортной и социальной инфраструктур города, с учетом интересов граждан, организаций и предпринимателей по созданию благоприятных условий жизнедеятельности; вовлечение в оборот земель, находящихся в муниципальной собственности; мониторинг и обновление электронной базы градостроительных данных, обеспечение информационного и электронного взаимодействия; содействие развитию жилищного строительства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07504" y="0"/>
            <a:ext cx="642938" cy="61722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2" name="Прямоугольник 1"/>
          <p:cNvSpPr/>
          <p:nvPr/>
        </p:nvSpPr>
        <p:spPr>
          <a:xfrm>
            <a:off x="179512" y="1412776"/>
            <a:ext cx="1224136" cy="397031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t>Доля территорий муниципального образования с утвержденными документами территориального планирования и градостроительного зонирования, отвечающие установленным требованиям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80728"/>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2022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412776"/>
            <a:ext cx="1296144" cy="332398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Удельный вес территории, на которую проведен комплекс планировочных работ или проведение данных работ не требуется, от общей площади в границах населенного пункта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90,9%</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5868144" y="1412776"/>
            <a:ext cx="1224136" cy="2708434"/>
          </a:xfrm>
          <a:prstGeom prst="rect">
            <a:avLst/>
          </a:prstGeom>
        </p:spPr>
        <p:txBody>
          <a:bodyPr wrap="square">
            <a:spAutoFit/>
          </a:bodyPr>
          <a:lstStyle/>
          <a:p>
            <a:pPr lvl="0" algn="ctr" fontAlgn="b"/>
            <a:r>
              <a:rPr lang="ru-RU" sz="1200" dirty="0"/>
              <a:t>Доля многоквартирных домов, расположенных на земельных участках, в отношении которых осуществлен государственный кадастровый учет </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99,5%</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020272" y="1412776"/>
            <a:ext cx="1224136" cy="3118996"/>
          </a:xfrm>
          <a:prstGeom prst="rect">
            <a:avLst/>
          </a:prstGeom>
        </p:spPr>
        <p:txBody>
          <a:bodyPr wrap="square">
            <a:spAutoFit/>
          </a:bodyPr>
          <a:lstStyle/>
          <a:p>
            <a:pPr algn="ctr" fontAlgn="b"/>
            <a:r>
              <a:rPr lang="ru-RU" sz="1200" dirty="0"/>
              <a:t>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3,82 </a:t>
            </a:r>
            <a:r>
              <a:rPr lang="ru-RU" sz="1400" b="1" dirty="0">
                <a:solidFill>
                  <a:srgbClr val="000000"/>
                </a:solidFill>
                <a:latin typeface="Arial" pitchFamily="34" charset="0"/>
                <a:cs typeface="Arial" pitchFamily="34" charset="0"/>
              </a:rPr>
              <a:t>км</a:t>
            </a:r>
          </a:p>
          <a:p>
            <a:pPr lvl="0" algn="ctr" fontAlgn="b"/>
            <a:r>
              <a:rPr lang="ru-RU" sz="1200" dirty="0">
                <a:solidFill>
                  <a:srgbClr val="000000"/>
                </a:solidFill>
                <a:latin typeface="Arial" pitchFamily="34" charset="0"/>
                <a:cs typeface="Arial" pitchFamily="34" charset="0"/>
              </a:rPr>
              <a:t>  </a:t>
            </a:r>
          </a:p>
        </p:txBody>
      </p:sp>
      <p:sp>
        <p:nvSpPr>
          <p:cNvPr id="17" name="Прямоугольник 16"/>
          <p:cNvSpPr/>
          <p:nvPr/>
        </p:nvSpPr>
        <p:spPr>
          <a:xfrm>
            <a:off x="3707904" y="1412776"/>
            <a:ext cx="1224136" cy="2339102"/>
          </a:xfrm>
          <a:prstGeom prst="rect">
            <a:avLst/>
          </a:prstGeom>
        </p:spPr>
        <p:txBody>
          <a:bodyPr wrap="square">
            <a:spAutoFit/>
          </a:bodyPr>
          <a:lstStyle/>
          <a:p>
            <a:pPr algn="ctr" fontAlgn="b"/>
            <a:r>
              <a:rPr lang="ru-RU" sz="1200" dirty="0"/>
              <a:t>Количество предоставленных земельных участков в аренду, собственность, постоянное (бессрочное) пользование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2092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555776" y="1412776"/>
            <a:ext cx="1224136" cy="437042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Количество земельных участков, поставленных на государственный кадастровый учет (в том числе под многоквартирные жилые дома), для проведения торгов, для предоставления гражданам льготной категории, под муниципальное имущество</a:t>
            </a:r>
            <a:r>
              <a:rPr lang="ru-RU" sz="12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375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14" name="Прямоугольник 13"/>
          <p:cNvSpPr/>
          <p:nvPr/>
        </p:nvSpPr>
        <p:spPr>
          <a:xfrm>
            <a:off x="4860032" y="1412776"/>
            <a:ext cx="1080120" cy="2749664"/>
          </a:xfrm>
          <a:prstGeom prst="rect">
            <a:avLst/>
          </a:prstGeom>
        </p:spPr>
        <p:txBody>
          <a:bodyPr wrap="square">
            <a:spAutoFit/>
          </a:bodyPr>
          <a:lstStyle/>
          <a:p>
            <a:pPr algn="ctr" fontAlgn="b"/>
            <a:r>
              <a:rPr lang="ru-RU" sz="1200" dirty="0"/>
              <a:t>Площадь земельных участков, предоставленных для строительства, в расчете на 10 тыс. человек населения – всего </a:t>
            </a:r>
            <a:r>
              <a:rPr lang="ru-RU" sz="1400" dirty="0"/>
              <a:t>– </a:t>
            </a:r>
            <a:r>
              <a:rPr lang="ru-RU" sz="1400" b="1" dirty="0">
                <a:solidFill>
                  <a:srgbClr val="000000"/>
                </a:solidFill>
                <a:latin typeface="Arial" pitchFamily="34" charset="0"/>
                <a:cs typeface="Arial" pitchFamily="34" charset="0"/>
              </a:rPr>
              <a:t>2,3 га</a:t>
            </a:r>
          </a:p>
          <a:p>
            <a:pPr lvl="0" algn="ctr" fontAlgn="b"/>
            <a:r>
              <a:rPr lang="ru-RU" sz="1400" dirty="0">
                <a:solidFill>
                  <a:srgbClr val="000000"/>
                </a:solidFill>
                <a:latin typeface="Arial" pitchFamily="34" charset="0"/>
                <a:cs typeface="Arial" pitchFamily="34" charset="0"/>
              </a:rPr>
              <a:t>  </a:t>
            </a:r>
          </a:p>
        </p:txBody>
      </p:sp>
      <p:pic>
        <p:nvPicPr>
          <p:cNvPr id="18"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79512" y="116632"/>
            <a:ext cx="642938" cy="617220"/>
          </a:xfrm>
          <a:prstGeom prst="rect">
            <a:avLst/>
          </a:prstGeom>
          <a:noFill/>
        </p:spPr>
      </p:pic>
      <p:sp>
        <p:nvSpPr>
          <p:cNvPr id="20" name="Прямоугольник 19"/>
          <p:cNvSpPr/>
          <p:nvPr/>
        </p:nvSpPr>
        <p:spPr>
          <a:xfrm>
            <a:off x="8172400" y="1412776"/>
            <a:ext cx="864096" cy="255454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Общая площадь жилых помещений, приходящаяся в среднем на одного  жителя</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23,6 </a:t>
            </a:r>
            <a:r>
              <a:rPr lang="ru-RU" sz="1400" b="1" dirty="0">
                <a:solidFill>
                  <a:srgbClr val="000000"/>
                </a:solidFill>
                <a:latin typeface="Arial" pitchFamily="34" charset="0"/>
                <a:cs typeface="Arial" pitchFamily="34" charset="0"/>
              </a:rPr>
              <a:t>м2</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a:t>
            </a:r>
          </a:p>
          <a:p>
            <a:pPr algn="ctr" fontAlgn="b"/>
            <a:r>
              <a:rPr lang="ru-RU" sz="2000" b="1" dirty="0">
                <a:solidFill>
                  <a:srgbClr val="000000"/>
                </a:solidFill>
                <a:latin typeface="Times New Roman" panose="02020603050405020304" pitchFamily="18" charset="0"/>
                <a:cs typeface="Times New Roman" panose="02020603050405020304" pitchFamily="18" charset="0"/>
              </a:rPr>
              <a:t>«Управление муниципальными финансами в городе Урай» </a:t>
            </a:r>
          </a:p>
        </p:txBody>
      </p:sp>
      <p:sp>
        <p:nvSpPr>
          <p:cNvPr id="2" name="Прямоугольник 1"/>
          <p:cNvSpPr/>
          <p:nvPr/>
        </p:nvSpPr>
        <p:spPr>
          <a:xfrm>
            <a:off x="323528" y="2996952"/>
            <a:ext cx="8568952" cy="2923877"/>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Исполнение плана по налоговым и неналоговым доходам, утвержденного решением Думы города Урай о бюджете городского округа город Урай на очередной финансовый год и плановый период – </a:t>
            </a:r>
            <a:r>
              <a:rPr lang="ru-RU" sz="1600" b="1" dirty="0" smtClean="0">
                <a:solidFill>
                  <a:srgbClr val="000000"/>
                </a:solidFill>
                <a:latin typeface="Times New Roman" pitchFamily="18" charset="0"/>
                <a:cs typeface="Times New Roman" pitchFamily="18" charset="0"/>
              </a:rPr>
              <a:t>105,1%</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Исполнение расходных обязательств городского округа за отчетный финансовый год от бюджетных ассигнований, утвержденных решением о бюджете города Урай – </a:t>
            </a:r>
            <a:r>
              <a:rPr lang="ru-RU" sz="1600" b="1" dirty="0" smtClean="0">
                <a:solidFill>
                  <a:srgbClr val="000000"/>
                </a:solidFill>
                <a:latin typeface="Times New Roman" pitchFamily="18" charset="0"/>
                <a:cs typeface="Times New Roman" pitchFamily="18" charset="0"/>
              </a:rPr>
              <a:t>92,2%</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600" b="1" dirty="0" smtClean="0">
                <a:solidFill>
                  <a:srgbClr val="000000"/>
                </a:solidFill>
                <a:latin typeface="Times New Roman" pitchFamily="18" charset="0"/>
                <a:cs typeface="Times New Roman" pitchFamily="18" charset="0"/>
              </a:rPr>
              <a:t>29,8%</a:t>
            </a:r>
            <a:endParaRPr lang="ru-RU" sz="1600" b="1" dirty="0">
              <a:solidFill>
                <a:srgbClr val="000000"/>
              </a:solidFill>
              <a:latin typeface="Times New Roman" pitchFamily="18" charset="0"/>
              <a:cs typeface="Times New Roman" pitchFamily="18" charset="0"/>
            </a:endParaRPr>
          </a:p>
          <a:p>
            <a:pPr lvl="0" fontAlgn="b"/>
            <a:endParaRPr lang="ru-RU" sz="8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Отношение объема муниципального долга к общему объему доходов бюджета городского округа (без учета объемов безвозмездных поступлений) – </a:t>
            </a:r>
            <a:r>
              <a:rPr lang="ru-RU" sz="1600" b="1" dirty="0">
                <a:solidFill>
                  <a:srgbClr val="000000"/>
                </a:solidFill>
                <a:latin typeface="Times New Roman" pitchFamily="18" charset="0"/>
                <a:cs typeface="Times New Roman" pitchFamily="18" charset="0"/>
              </a:rPr>
              <a:t>0%</a:t>
            </a:r>
          </a:p>
        </p:txBody>
      </p:sp>
      <p:sp>
        <p:nvSpPr>
          <p:cNvPr id="6" name="Прямоугольник 5"/>
          <p:cNvSpPr/>
          <p:nvPr/>
        </p:nvSpPr>
        <p:spPr>
          <a:xfrm>
            <a:off x="107504" y="764704"/>
            <a:ext cx="4608512" cy="70788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Комитет по финансам администрации города Урай</a:t>
            </a:r>
          </a:p>
        </p:txBody>
      </p:sp>
      <p:graphicFrame>
        <p:nvGraphicFramePr>
          <p:cNvPr id="7" name="Таблица 6"/>
          <p:cNvGraphicFramePr>
            <a:graphicFrameLocks noGrp="1"/>
          </p:cNvGraphicFramePr>
          <p:nvPr/>
        </p:nvGraphicFramePr>
        <p:xfrm>
          <a:off x="395536" y="1916832"/>
          <a:ext cx="8424936" cy="648072"/>
        </p:xfrm>
        <a:graphic>
          <a:graphicData uri="http://schemas.openxmlformats.org/drawingml/2006/table">
            <a:tbl>
              <a:tblPr firstRow="1" bandRow="1">
                <a:tableStyleId>{5C22544A-7EE6-4342-B048-85BDC9FD1C3A}</a:tableStyleId>
              </a:tblPr>
              <a:tblGrid>
                <a:gridCol w="8424936">
                  <a:extLst>
                    <a:ext uri="{9D8B030D-6E8A-4147-A177-3AD203B41FA5}">
                      <a16:colId xmlns="" xmlns:a16="http://schemas.microsoft.com/office/drawing/2014/main"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28 996,9 тыс.рублей</a:t>
                      </a:r>
                      <a:endParaRPr lang="ru-RU" dirty="0">
                        <a:latin typeface="Times New Roman" pitchFamily="18" charset="0"/>
                        <a:cs typeface="Times New Roman" pitchFamily="18" charset="0"/>
                      </a:endParaRPr>
                    </a:p>
                  </a:txBody>
                  <a:tcPr>
                    <a:solidFill>
                      <a:schemeClr val="accent1">
                        <a:lumMod val="60000"/>
                        <a:lumOff val="40000"/>
                      </a:schemeClr>
                    </a:solidFill>
                  </a:tcPr>
                </a:tc>
                <a:extLst>
                  <a:ext uri="{0D108BD9-81ED-4DB2-BD59-A6C34878D82A}">
                    <a16:rowId xmlns="" xmlns:a16="http://schemas.microsoft.com/office/drawing/2014/main" val="10000"/>
                  </a:ext>
                </a:extLst>
              </a:tr>
            </a:tbl>
          </a:graphicData>
        </a:graphic>
      </p:graphicFrame>
      <p:sp>
        <p:nvSpPr>
          <p:cNvPr id="8" name="Прямоугольник 7"/>
          <p:cNvSpPr/>
          <p:nvPr/>
        </p:nvSpPr>
        <p:spPr>
          <a:xfrm>
            <a:off x="4860032" y="836712"/>
            <a:ext cx="4176464" cy="1015663"/>
          </a:xfrm>
          <a:prstGeom prst="rect">
            <a:avLst/>
          </a:prstGeom>
        </p:spPr>
        <p:txBody>
          <a:bodyPr wrap="square">
            <a:spAutoFit/>
          </a:bodyPr>
          <a:lstStyle/>
          <a:p>
            <a:pPr lvl="1"/>
            <a:r>
              <a:rPr lang="ru-RU" sz="2000" u="sng" dirty="0">
                <a:latin typeface="Gabriola" pitchFamily="82" charset="0"/>
              </a:rPr>
              <a:t>Цель:</a:t>
            </a:r>
            <a:r>
              <a:rPr lang="ru-RU" sz="2000" dirty="0">
                <a:latin typeface="Gabriola" pitchFamily="82" charset="0"/>
              </a:rPr>
              <a:t> повышение качества управления муниципальными финансами муниципального образования</a:t>
            </a:r>
          </a:p>
        </p:txBody>
      </p:sp>
      <p:sp>
        <p:nvSpPr>
          <p:cNvPr id="9" name="Прямоугольник 8"/>
          <p:cNvSpPr/>
          <p:nvPr/>
        </p:nvSpPr>
        <p:spPr>
          <a:xfrm>
            <a:off x="251520" y="2636912"/>
            <a:ext cx="8568952"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179516" y="116636"/>
            <a:ext cx="642938" cy="64293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0"/>
            <a:ext cx="8424936" cy="646331"/>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Совершенствование и развитие муниципального управления в городе Урай» на 2018-2030 годы </a:t>
            </a:r>
            <a:endParaRPr lang="ru-RU" b="1" dirty="0"/>
          </a:p>
        </p:txBody>
      </p:sp>
      <p:pic>
        <p:nvPicPr>
          <p:cNvPr id="90114" name="Picture 2" descr="Квест Иркутск, Ангарск, Усолье | 17 квест комнат | V-IGRU.RU"/>
          <p:cNvPicPr>
            <a:picLocks noChangeAspect="1" noChangeArrowheads="1"/>
          </p:cNvPicPr>
          <p:nvPr/>
        </p:nvPicPr>
        <p:blipFill>
          <a:blip r:embed="rId2" cstate="print"/>
          <a:srcRect/>
          <a:stretch>
            <a:fillRect/>
          </a:stretch>
        </p:blipFill>
        <p:spPr bwMode="auto">
          <a:xfrm>
            <a:off x="107504" y="116632"/>
            <a:ext cx="501760" cy="504000"/>
          </a:xfrm>
          <a:prstGeom prst="rect">
            <a:avLst/>
          </a:prstGeom>
          <a:noFill/>
        </p:spPr>
      </p:pic>
      <p:sp>
        <p:nvSpPr>
          <p:cNvPr id="6" name="Прямоугольник 5"/>
          <p:cNvSpPr/>
          <p:nvPr/>
        </p:nvSpPr>
        <p:spPr>
          <a:xfrm>
            <a:off x="107504" y="1124744"/>
            <a:ext cx="4572000" cy="923330"/>
          </a:xfrm>
          <a:prstGeom prst="rect">
            <a:avLst/>
          </a:prstGeom>
        </p:spPr>
        <p:txBody>
          <a:bodyPr>
            <a:spAutoFit/>
          </a:bodyPr>
          <a:lstStyle/>
          <a:p>
            <a:r>
              <a:rPr lang="ru-RU" u="sng" dirty="0">
                <a:latin typeface="Gabriola" pitchFamily="82" charset="0"/>
                <a:cs typeface="Arial" pitchFamily="34" charset="0"/>
              </a:rPr>
              <a:t>Ответственный исполнитель</a:t>
            </a:r>
            <a:r>
              <a:rPr lang="ru-RU" dirty="0">
                <a:latin typeface="Gabriola" pitchFamily="82" charset="0"/>
                <a:cs typeface="Arial" pitchFamily="34" charset="0"/>
              </a:rPr>
              <a:t>  – </a:t>
            </a:r>
          </a:p>
          <a:p>
            <a:r>
              <a:rPr lang="ru-RU" dirty="0">
                <a:latin typeface="Gabriola" pitchFamily="82" charset="0"/>
              </a:rPr>
              <a:t>Сводно-аналитический отдел администрации города Урай.</a:t>
            </a:r>
            <a:endParaRPr lang="ru-RU" dirty="0">
              <a:latin typeface="Gabriola" pitchFamily="82" charset="0"/>
              <a:cs typeface="Arial" pitchFamily="34" charset="0"/>
            </a:endParaRPr>
          </a:p>
        </p:txBody>
      </p:sp>
      <p:sp>
        <p:nvSpPr>
          <p:cNvPr id="7" name="Прямоугольник 6"/>
          <p:cNvSpPr/>
          <p:nvPr/>
        </p:nvSpPr>
        <p:spPr>
          <a:xfrm>
            <a:off x="4716016" y="692697"/>
            <a:ext cx="4427984" cy="2092881"/>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a:t>
            </a:r>
            <a:r>
              <a:rPr lang="ru-RU" sz="1600" dirty="0">
                <a:latin typeface="Gabriola" pitchFamily="82" charset="0"/>
              </a:rPr>
              <a:t>Совершенствование муниципального управления,  повышение его эффективности. Совершенствование организации муниципальной службы, повышение ее эффективности. Привлечение жителей города Урай к осуществлению местного самоуправления в формах, основанных на принципе широкого общественного участия граждан в осуществлении собственных инициатив по вопросам местного значения.</a:t>
            </a:r>
          </a:p>
        </p:txBody>
      </p:sp>
      <p:sp>
        <p:nvSpPr>
          <p:cNvPr id="8" name="Прямоугольник 7"/>
          <p:cNvSpPr/>
          <p:nvPr/>
        </p:nvSpPr>
        <p:spPr>
          <a:xfrm>
            <a:off x="683568" y="2780928"/>
            <a:ext cx="777686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3284984"/>
            <a:ext cx="8712968" cy="329320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itchFamily="18" charset="0"/>
                <a:cs typeface="Times New Roman" pitchFamily="18" charset="0"/>
              </a:rPr>
              <a:t>Удовлетворенность населения деятельностью местного самоуправления городского округа– </a:t>
            </a:r>
            <a:r>
              <a:rPr lang="ru-RU" sz="1600" dirty="0" smtClean="0">
                <a:solidFill>
                  <a:srgbClr val="000000"/>
                </a:solidFill>
                <a:latin typeface="Times New Roman" pitchFamily="18" charset="0"/>
                <a:cs typeface="Times New Roman" pitchFamily="18" charset="0"/>
              </a:rPr>
              <a:t>53,7%</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Численность граждан, ежегодно трудоустраиваемых на временные и общественные </a:t>
            </a:r>
            <a:r>
              <a:rPr lang="ru-RU" sz="1600" dirty="0" smtClean="0">
                <a:solidFill>
                  <a:srgbClr val="000000"/>
                </a:solidFill>
                <a:latin typeface="Times New Roman" pitchFamily="18" charset="0"/>
                <a:cs typeface="Times New Roman" pitchFamily="18" charset="0"/>
              </a:rPr>
              <a:t>работы-674 </a:t>
            </a:r>
            <a:r>
              <a:rPr lang="ru-RU" sz="1600" dirty="0">
                <a:solidFill>
                  <a:srgbClr val="000000"/>
                </a:solidFill>
                <a:latin typeface="Times New Roman" pitchFamily="18" charset="0"/>
                <a:cs typeface="Times New Roman" pitchFamily="18" charset="0"/>
              </a:rPr>
              <a:t>чел.;</a:t>
            </a: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Уровень удовлетворенности жителей города Урай качеством предоставления государственных и муниципальных услуг  </a:t>
            </a:r>
            <a:r>
              <a:rPr lang="ru-RU" sz="1600" dirty="0" smtClean="0">
                <a:solidFill>
                  <a:srgbClr val="000000"/>
                </a:solidFill>
                <a:latin typeface="Times New Roman" pitchFamily="18" charset="0"/>
                <a:cs typeface="Times New Roman" pitchFamily="18" charset="0"/>
              </a:rPr>
              <a:t>93,6%</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повысивших профессиональный уровень </a:t>
            </a:r>
            <a:r>
              <a:rPr lang="ru-RU" sz="1600" dirty="0" smtClean="0">
                <a:solidFill>
                  <a:srgbClr val="000000"/>
                </a:solidFill>
                <a:latin typeface="Times New Roman" pitchFamily="18" charset="0"/>
                <a:cs typeface="Times New Roman" pitchFamily="18" charset="0"/>
              </a:rPr>
              <a:t>43,0%</a:t>
            </a:r>
            <a:r>
              <a:rPr lang="en-US" sz="1600" b="1" dirty="0">
                <a:solidFill>
                  <a:srgbClr val="000000"/>
                </a:solidFill>
                <a:latin typeface="Times New Roman" pitchFamily="18" charset="0"/>
                <a:cs typeface="Times New Roman" pitchFamily="18" charset="0"/>
              </a:rPr>
              <a:t>;</a:t>
            </a:r>
            <a:endParaRPr lang="ru-RU" sz="1600" b="1"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которым предоставляются гарантии по выплате пенсии за выслугу лет 100,0% (53 человека).</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692696"/>
          <a:ext cx="8712968" cy="5851462"/>
        </p:xfrm>
        <a:graphic>
          <a:graphicData uri="http://schemas.openxmlformats.org/drawingml/2006/table">
            <a:tbl>
              <a:tblPr firstRow="1" bandRow="1">
                <a:tableStyleId>{5C22544A-7EE6-4342-B048-85BDC9FD1C3A}</a:tableStyleId>
              </a:tblPr>
              <a:tblGrid>
                <a:gridCol w="1386154">
                  <a:extLst>
                    <a:ext uri="{9D8B030D-6E8A-4147-A177-3AD203B41FA5}">
                      <a16:colId xmlns="" xmlns:a16="http://schemas.microsoft.com/office/drawing/2014/main" val="20000"/>
                    </a:ext>
                  </a:extLst>
                </a:gridCol>
                <a:gridCol w="7326814">
                  <a:extLst>
                    <a:ext uri="{9D8B030D-6E8A-4147-A177-3AD203B41FA5}">
                      <a16:colId xmlns="" xmlns:a16="http://schemas.microsoft.com/office/drawing/2014/main" val="20001"/>
                    </a:ext>
                  </a:extLst>
                </a:gridCol>
              </a:tblGrid>
              <a:tr h="391306">
                <a:tc>
                  <a:txBody>
                    <a:bodyPr/>
                    <a:lstStyle/>
                    <a:p>
                      <a:pPr algn="ctr"/>
                      <a:r>
                        <a:rPr lang="ru-RU" sz="1400" dirty="0">
                          <a:latin typeface="Times New Roman" pitchFamily="18" charset="0"/>
                          <a:cs typeface="Times New Roman" pitchFamily="18" charset="0"/>
                        </a:rPr>
                        <a:t>тыс.рублей</a:t>
                      </a:r>
                    </a:p>
                  </a:txBody>
                  <a:tcPr/>
                </a:tc>
                <a:tc>
                  <a:txBody>
                    <a:bodyPr/>
                    <a:lstStyle/>
                    <a:p>
                      <a:pPr algn="ctr"/>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400782">
                <a:tc gridSpan="2">
                  <a:txBody>
                    <a:bodyPr/>
                    <a:lstStyle/>
                    <a:p>
                      <a:pPr algn="ctr"/>
                      <a:r>
                        <a:rPr lang="ru-RU" sz="1400" b="1" dirty="0">
                          <a:latin typeface="Times New Roman" pitchFamily="18" charset="0"/>
                          <a:cs typeface="Times New Roman" pitchFamily="18" charset="0"/>
                        </a:rPr>
                        <a:t>Подпрограмма</a:t>
                      </a:r>
                      <a:r>
                        <a:rPr lang="ru-RU" sz="1400" b="1" baseline="0" dirty="0">
                          <a:latin typeface="Times New Roman" pitchFamily="18" charset="0"/>
                          <a:cs typeface="Times New Roman" pitchFamily="18" charset="0"/>
                        </a:rPr>
                        <a:t> </a:t>
                      </a:r>
                      <a:r>
                        <a:rPr lang="en-US" sz="1400" b="1" baseline="0" dirty="0">
                          <a:latin typeface="Times New Roman" pitchFamily="18" charset="0"/>
                          <a:cs typeface="Times New Roman" pitchFamily="18" charset="0"/>
                        </a:rPr>
                        <a:t>I</a:t>
                      </a:r>
                      <a:r>
                        <a:rPr lang="ru-RU" sz="1400" b="1" baseline="0" dirty="0">
                          <a:latin typeface="Times New Roman" pitchFamily="18" charset="0"/>
                          <a:cs typeface="Times New Roman" pitchFamily="18" charset="0"/>
                        </a:rPr>
                        <a:t> «Создание условий для совершенствования системы муниципального управления»</a:t>
                      </a:r>
                      <a:endParaRPr lang="ru-RU" sz="1400" b="1" dirty="0">
                        <a:latin typeface="Times New Roman" pitchFamily="18" charset="0"/>
                        <a:cs typeface="Times New Roman" pitchFamily="18" charset="0"/>
                      </a:endParaRP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1"/>
                  </a:ext>
                </a:extLst>
              </a:tr>
              <a:tr h="264653">
                <a:tc>
                  <a:txBody>
                    <a:bodyPr/>
                    <a:lstStyle/>
                    <a:p>
                      <a:pPr algn="ctr"/>
                      <a:r>
                        <a:rPr lang="ru-RU" sz="1400" b="1" dirty="0" smtClean="0">
                          <a:latin typeface="Times New Roman" pitchFamily="18" charset="0"/>
                          <a:cs typeface="Times New Roman" pitchFamily="18" charset="0"/>
                        </a:rPr>
                        <a:t>263 442,0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a:tc>
                <a:extLst>
                  <a:ext uri="{0D108BD9-81ED-4DB2-BD59-A6C34878D82A}">
                    <a16:rowId xmlns="" xmlns:a16="http://schemas.microsoft.com/office/drawing/2014/main" val="10002"/>
                  </a:ext>
                </a:extLst>
              </a:tr>
              <a:tr h="264653">
                <a:tc>
                  <a:txBody>
                    <a:bodyPr/>
                    <a:lstStyle/>
                    <a:p>
                      <a:pPr algn="ctr"/>
                      <a:r>
                        <a:rPr lang="ru-RU" sz="1400" b="1" dirty="0" smtClean="0">
                          <a:latin typeface="Times New Roman" pitchFamily="18" charset="0"/>
                          <a:cs typeface="Times New Roman" pitchFamily="18" charset="0"/>
                        </a:rPr>
                        <a:t>148 307,9</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a:tc>
                <a:extLst>
                  <a:ext uri="{0D108BD9-81ED-4DB2-BD59-A6C34878D82A}">
                    <a16:rowId xmlns="" xmlns:a16="http://schemas.microsoft.com/office/drawing/2014/main" val="10003"/>
                  </a:ext>
                </a:extLst>
              </a:tr>
              <a:tr h="264653">
                <a:tc>
                  <a:txBody>
                    <a:bodyPr/>
                    <a:lstStyle/>
                    <a:p>
                      <a:pPr algn="ctr"/>
                      <a:r>
                        <a:rPr lang="ru-RU" sz="1400" b="1" dirty="0" smtClean="0">
                          <a:latin typeface="Times New Roman" pitchFamily="18" charset="0"/>
                          <a:cs typeface="Times New Roman" pitchFamily="18" charset="0"/>
                        </a:rPr>
                        <a:t>11 600,4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исполнения гарантий, предоставляемых  муниципальным служащим по выплате пенсии за выслугу лет </a:t>
                      </a:r>
                      <a:r>
                        <a:rPr lang="ru-RU" sz="1400" i="1" dirty="0">
                          <a:latin typeface="Times New Roman" pitchFamily="18" charset="0"/>
                          <a:cs typeface="Times New Roman" pitchFamily="18" charset="0"/>
                        </a:rPr>
                        <a:t>(53 получателя) </a:t>
                      </a:r>
                    </a:p>
                  </a:txBody>
                  <a:tcPr/>
                </a:tc>
                <a:extLst>
                  <a:ext uri="{0D108BD9-81ED-4DB2-BD59-A6C34878D82A}">
                    <a16:rowId xmlns="" xmlns:a16="http://schemas.microsoft.com/office/drawing/2014/main" val="10004"/>
                  </a:ext>
                </a:extLst>
              </a:tr>
              <a:tr h="309228">
                <a:tc>
                  <a:txBody>
                    <a:bodyPr/>
                    <a:lstStyle/>
                    <a:p>
                      <a:pPr algn="ctr"/>
                      <a:r>
                        <a:rPr lang="ru-RU" sz="1400" b="1" dirty="0" smtClean="0">
                          <a:latin typeface="Times New Roman" pitchFamily="18" charset="0"/>
                          <a:cs typeface="Times New Roman" pitchFamily="18" charset="0"/>
                        </a:rPr>
                        <a:t>15 033,6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Содействие улучшению положения на рынке труда не занятых трудовой деятельностью и безработных граждан (</a:t>
                      </a:r>
                      <a:r>
                        <a:rPr lang="ru-RU" sz="1400" i="1" dirty="0">
                          <a:latin typeface="Times New Roman" pitchFamily="18" charset="0"/>
                          <a:cs typeface="Times New Roman" pitchFamily="18" charset="0"/>
                        </a:rPr>
                        <a:t>трудоустроено </a:t>
                      </a:r>
                      <a:r>
                        <a:rPr lang="ru-RU" sz="1400" i="1" dirty="0" smtClean="0">
                          <a:latin typeface="Times New Roman" pitchFamily="18" charset="0"/>
                          <a:cs typeface="Times New Roman" pitchFamily="18" charset="0"/>
                        </a:rPr>
                        <a:t>697человек</a:t>
                      </a:r>
                      <a:r>
                        <a:rPr lang="ru-RU" sz="1400" i="1" dirty="0">
                          <a:latin typeface="Times New Roman" pitchFamily="18" charset="0"/>
                          <a:cs typeface="Times New Roman" pitchFamily="18" charset="0"/>
                        </a:rPr>
                        <a:t>)</a:t>
                      </a:r>
                    </a:p>
                  </a:txBody>
                  <a:tcPr/>
                </a:tc>
                <a:extLst>
                  <a:ext uri="{0D108BD9-81ED-4DB2-BD59-A6C34878D82A}">
                    <a16:rowId xmlns="" xmlns:a16="http://schemas.microsoft.com/office/drawing/2014/main" val="10005"/>
                  </a:ext>
                </a:extLst>
              </a:tr>
              <a:tr h="277881">
                <a:tc>
                  <a:txBody>
                    <a:bodyPr/>
                    <a:lstStyle/>
                    <a:p>
                      <a:pPr algn="ctr"/>
                      <a:r>
                        <a:rPr lang="ru-RU" sz="1400" b="1" dirty="0" smtClean="0">
                          <a:latin typeface="Times New Roman" pitchFamily="18" charset="0"/>
                          <a:cs typeface="Times New Roman" pitchFamily="18" charset="0"/>
                        </a:rPr>
                        <a:t>10 479,1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Управление и распоряжение муниципальным имуществом </a:t>
                      </a:r>
                      <a:r>
                        <a:rPr lang="ru-RU" sz="1400" i="1" dirty="0">
                          <a:latin typeface="Times New Roman" pitchFamily="18" charset="0"/>
                          <a:cs typeface="Times New Roman" pitchFamily="18" charset="0"/>
                        </a:rPr>
                        <a:t>(в </a:t>
                      </a:r>
                      <a:r>
                        <a:rPr lang="ru-RU" sz="1400" i="1" dirty="0" smtClean="0">
                          <a:latin typeface="Times New Roman" pitchFamily="18" charset="0"/>
                          <a:cs typeface="Times New Roman" pitchFamily="18" charset="0"/>
                        </a:rPr>
                        <a:t>2023 </a:t>
                      </a:r>
                      <a:r>
                        <a:rPr lang="ru-RU" sz="1400" i="1" dirty="0">
                          <a:latin typeface="Times New Roman" pitchFamily="18" charset="0"/>
                          <a:cs typeface="Times New Roman" pitchFamily="18" charset="0"/>
                        </a:rPr>
                        <a:t>году  в хозяйственный оборот вовлечено </a:t>
                      </a:r>
                      <a:r>
                        <a:rPr lang="ru-RU" sz="1400" i="1" dirty="0" smtClean="0">
                          <a:latin typeface="Times New Roman" pitchFamily="18" charset="0"/>
                          <a:cs typeface="Times New Roman" pitchFamily="18" charset="0"/>
                        </a:rPr>
                        <a:t>103 </a:t>
                      </a:r>
                      <a:r>
                        <a:rPr lang="ru-RU" sz="1400" i="1" dirty="0">
                          <a:latin typeface="Times New Roman" pitchFamily="18" charset="0"/>
                          <a:cs typeface="Times New Roman" pitchFamily="18" charset="0"/>
                        </a:rPr>
                        <a:t>земельных участка. За отчетный период </a:t>
                      </a:r>
                      <a:r>
                        <a:rPr lang="ru-RU" sz="1400" i="1" dirty="0" smtClean="0">
                          <a:latin typeface="Times New Roman" pitchFamily="18" charset="0"/>
                          <a:cs typeface="Times New Roman" pitchFamily="18" charset="0"/>
                        </a:rPr>
                        <a:t>проведено 5 ревизионных проверок финансово-хозяйственной </a:t>
                      </a:r>
                      <a:r>
                        <a:rPr lang="ru-RU" sz="1400" i="1" dirty="0">
                          <a:latin typeface="Times New Roman" pitchFamily="18" charset="0"/>
                          <a:cs typeface="Times New Roman" pitchFamily="18" charset="0"/>
                        </a:rPr>
                        <a:t>деятельности  </a:t>
                      </a:r>
                    </a:p>
                  </a:txBody>
                  <a:tcPr/>
                </a:tc>
                <a:extLst>
                  <a:ext uri="{0D108BD9-81ED-4DB2-BD59-A6C34878D82A}">
                    <a16:rowId xmlns="" xmlns:a16="http://schemas.microsoft.com/office/drawing/2014/main" val="10006"/>
                  </a:ext>
                </a:extLst>
              </a:tr>
              <a:tr h="456894">
                <a:tc gridSpan="2">
                  <a:txBody>
                    <a:bodyPr/>
                    <a:lstStyle/>
                    <a:p>
                      <a:pPr algn="ctr"/>
                      <a:r>
                        <a:rPr lang="ru-RU" sz="1400" b="1" dirty="0">
                          <a:latin typeface="Times New Roman" pitchFamily="18" charset="0"/>
                          <a:cs typeface="Times New Roman" pitchFamily="18" charset="0"/>
                        </a:rPr>
                        <a:t>Подпрограмма </a:t>
                      </a:r>
                      <a:r>
                        <a:rPr lang="en-US" sz="1400" b="1" dirty="0">
                          <a:latin typeface="Times New Roman" pitchFamily="18" charset="0"/>
                          <a:cs typeface="Times New Roman" pitchFamily="18" charset="0"/>
                        </a:rPr>
                        <a:t>III</a:t>
                      </a:r>
                      <a:r>
                        <a:rPr lang="ru-RU" sz="1400" b="1" dirty="0">
                          <a:latin typeface="Times New Roman" pitchFamily="18" charset="0"/>
                          <a:cs typeface="Times New Roman" pitchFamily="18" charset="0"/>
                        </a:rPr>
                        <a:t> ««Развитие муниципальной службы и резерва управленческих кадров»</a:t>
                      </a: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7"/>
                  </a:ext>
                </a:extLst>
              </a:tr>
              <a:tr h="441088">
                <a:tc>
                  <a:txBody>
                    <a:bodyPr/>
                    <a:lstStyle/>
                    <a:p>
                      <a:pPr algn="ctr"/>
                      <a:r>
                        <a:rPr lang="ru-RU" sz="1400" b="1" dirty="0" smtClean="0">
                          <a:latin typeface="Times New Roman" pitchFamily="18" charset="0"/>
                          <a:cs typeface="Times New Roman" pitchFamily="18" charset="0"/>
                        </a:rPr>
                        <a:t>761,7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повышения профессионального уровня муниципальных служащих органов местного самоуправления, председателя контрольно-счетной палаты и депутатов Думы города Урай, замещающих муниципальные должности, главы города  </a:t>
                      </a:r>
                      <a:r>
                        <a:rPr lang="ru-RU" sz="1400" i="1" dirty="0">
                          <a:latin typeface="Times New Roman" pitchFamily="18" charset="0"/>
                          <a:cs typeface="Times New Roman" pitchFamily="18" charset="0"/>
                        </a:rPr>
                        <a:t>(сформирован кадровый резерв для замещения вакантных должностей муниципальной службы  высшей, главной и ведущей групп, учрежденных для выполнения функции «руководитель» на 16 должности муниципальной службы. В кадровый резерв включены </a:t>
                      </a:r>
                      <a:r>
                        <a:rPr lang="ru-RU" sz="1400" i="1" dirty="0" smtClean="0">
                          <a:latin typeface="Times New Roman" pitchFamily="18" charset="0"/>
                          <a:cs typeface="Times New Roman" pitchFamily="18" charset="0"/>
                        </a:rPr>
                        <a:t>32 человека. </a:t>
                      </a:r>
                      <a:r>
                        <a:rPr lang="ru-RU" sz="1400" i="1" dirty="0">
                          <a:latin typeface="Times New Roman" pitchFamily="18" charset="0"/>
                          <a:cs typeface="Times New Roman" pitchFamily="18" charset="0"/>
                        </a:rPr>
                        <a:t>Обучено </a:t>
                      </a:r>
                      <a:r>
                        <a:rPr lang="ru-RU" sz="1400" i="1" dirty="0" smtClean="0">
                          <a:latin typeface="Times New Roman" pitchFamily="18" charset="0"/>
                          <a:cs typeface="Times New Roman" pitchFamily="18" charset="0"/>
                        </a:rPr>
                        <a:t>65 </a:t>
                      </a:r>
                      <a:r>
                        <a:rPr lang="ru-RU" sz="1400" i="1" dirty="0">
                          <a:latin typeface="Times New Roman" pitchFamily="18" charset="0"/>
                          <a:cs typeface="Times New Roman" pitchFamily="18" charset="0"/>
                        </a:rPr>
                        <a:t>муниципальных служащих администрации и органов администрации города Урай) </a:t>
                      </a:r>
                    </a:p>
                  </a:txBody>
                  <a:tcPr/>
                </a:tc>
                <a:extLst>
                  <a:ext uri="{0D108BD9-81ED-4DB2-BD59-A6C34878D82A}">
                    <a16:rowId xmlns="" xmlns:a16="http://schemas.microsoft.com/office/drawing/2014/main" val="10008"/>
                  </a:ext>
                </a:extLst>
              </a:tr>
            </a:tbl>
          </a:graphicData>
        </a:graphic>
      </p:graphicFrame>
      <p:sp>
        <p:nvSpPr>
          <p:cNvPr id="5" name="Прямоугольник 4"/>
          <p:cNvSpPr/>
          <p:nvPr/>
        </p:nvSpPr>
        <p:spPr>
          <a:xfrm>
            <a:off x="0" y="0"/>
            <a:ext cx="9144000" cy="584775"/>
          </a:xfrm>
          <a:prstGeom prst="rect">
            <a:avLst/>
          </a:prstGeom>
        </p:spPr>
        <p:txBody>
          <a:bodyPr wrap="square">
            <a:spAutoFit/>
          </a:bodyPr>
          <a:lstStyle/>
          <a:p>
            <a:pPr algn="ctr" fontAlgn="auto">
              <a:spcBef>
                <a:spcPts val="0"/>
              </a:spcBef>
              <a:spcAft>
                <a:spcPts val="0"/>
              </a:spcAft>
              <a:defRPr/>
            </a:pPr>
            <a:r>
              <a:rPr lang="ru-RU" sz="1600" b="1" dirty="0">
                <a:solidFill>
                  <a:srgbClr val="000000"/>
                </a:solidFill>
                <a:latin typeface="Arial" pitchFamily="34" charset="0"/>
                <a:cs typeface="Arial" pitchFamily="34" charset="0"/>
              </a:rPr>
              <a:t>Расходы на реализацию программы за </a:t>
            </a:r>
            <a:r>
              <a:rPr lang="ru-RU" sz="1600" b="1" dirty="0" smtClean="0">
                <a:solidFill>
                  <a:srgbClr val="000000"/>
                </a:solidFill>
                <a:latin typeface="Arial" pitchFamily="34" charset="0"/>
                <a:cs typeface="Arial" pitchFamily="34" charset="0"/>
              </a:rPr>
              <a:t>2023 </a:t>
            </a:r>
            <a:r>
              <a:rPr lang="ru-RU" sz="1600" b="1" dirty="0">
                <a:solidFill>
                  <a:srgbClr val="000000"/>
                </a:solidFill>
                <a:latin typeface="Arial" pitchFamily="34" charset="0"/>
                <a:cs typeface="Arial" pitchFamily="34" charset="0"/>
              </a:rPr>
              <a:t>год </a:t>
            </a:r>
          </a:p>
          <a:p>
            <a:pPr algn="ctr" fontAlgn="auto">
              <a:spcBef>
                <a:spcPts val="0"/>
              </a:spcBef>
              <a:spcAft>
                <a:spcPts val="0"/>
              </a:spcAft>
              <a:defRPr/>
            </a:pPr>
            <a:r>
              <a:rPr lang="ru-RU" sz="1600" b="1" dirty="0">
                <a:solidFill>
                  <a:srgbClr val="000000"/>
                </a:solidFill>
                <a:latin typeface="Arial" pitchFamily="34" charset="0"/>
                <a:cs typeface="Arial" pitchFamily="34" charset="0"/>
              </a:rPr>
              <a:t>составили </a:t>
            </a:r>
            <a:r>
              <a:rPr lang="ru-RU" sz="1600" b="1" dirty="0" smtClean="0">
                <a:solidFill>
                  <a:srgbClr val="000000"/>
                </a:solidFill>
                <a:latin typeface="Arial" pitchFamily="34" charset="0"/>
                <a:cs typeface="Arial" pitchFamily="34" charset="0"/>
              </a:rPr>
              <a:t>449 685,8 тыс.рублей</a:t>
            </a:r>
            <a:r>
              <a:rPr lang="ru-RU" sz="1600" b="1" dirty="0">
                <a:solidFill>
                  <a:srgbClr val="000000"/>
                </a:solidFill>
                <a:latin typeface="Arial" pitchFamily="34" charset="0"/>
                <a:cs typeface="Arial" pitchFamily="34" charset="0"/>
              </a:rPr>
              <a:t>, в том числе:</a:t>
            </a:r>
            <a:endParaRPr lang="ru-RU" sz="1600" b="1" dirty="0">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0"/>
            <a:ext cx="8604448" cy="923330"/>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Развитие жилищно-коммунального комплекса </a:t>
            </a:r>
          </a:p>
          <a:p>
            <a:pPr algn="ctr"/>
            <a:r>
              <a:rPr lang="ru-RU" b="1" dirty="0">
                <a:latin typeface="Times New Roman Cyr" panose="02020603050405020304" pitchFamily="18" charset="0"/>
                <a:cs typeface="Times New Roman Cyr" panose="02020603050405020304" pitchFamily="18" charset="0"/>
              </a:rPr>
              <a:t>и повышение энергетической эффективности в городе Урай»</a:t>
            </a:r>
          </a:p>
          <a:p>
            <a:pPr algn="ctr"/>
            <a:r>
              <a:rPr lang="ru-RU" b="1" dirty="0">
                <a:latin typeface="Times New Roman Cyr" panose="02020603050405020304" pitchFamily="18" charset="0"/>
                <a:cs typeface="Times New Roman Cyr" panose="02020603050405020304" pitchFamily="18" charset="0"/>
              </a:rPr>
              <a:t> на 2019 - 2030 годы</a:t>
            </a:r>
            <a:endParaRPr lang="ru-RU" b="1" dirty="0"/>
          </a:p>
        </p:txBody>
      </p:sp>
      <p:sp>
        <p:nvSpPr>
          <p:cNvPr id="5" name="Прямоугольник 4"/>
          <p:cNvSpPr/>
          <p:nvPr/>
        </p:nvSpPr>
        <p:spPr>
          <a:xfrm>
            <a:off x="0" y="980729"/>
            <a:ext cx="4572000" cy="1077218"/>
          </a:xfrm>
          <a:prstGeom prst="rect">
            <a:avLst/>
          </a:prstGeom>
        </p:spPr>
        <p:txBody>
          <a:bodyPr wrap="square">
            <a:spAutoFit/>
          </a:bodyPr>
          <a:lstStyle/>
          <a:p>
            <a:r>
              <a:rPr lang="ru-RU" sz="1600" u="sng" dirty="0">
                <a:latin typeface="Gabriola" pitchFamily="82" charset="0"/>
                <a:cs typeface="Arial" pitchFamily="34" charset="0"/>
              </a:rPr>
              <a:t>Ответственный исполнитель</a:t>
            </a:r>
            <a:r>
              <a:rPr lang="ru-RU" sz="1600" dirty="0">
                <a:latin typeface="Gabriola" pitchFamily="82" charset="0"/>
                <a:cs typeface="Arial" pitchFamily="34" charset="0"/>
              </a:rPr>
              <a:t>  – </a:t>
            </a:r>
          </a:p>
          <a:p>
            <a:r>
              <a:rPr lang="ru-RU" sz="1600" dirty="0">
                <a:latin typeface="Gabriola" pitchFamily="82" charset="0"/>
              </a:rPr>
              <a:t>Муниципальное казенное учреждение «Управление жилищно-коммунального хозяйства города Урай» (далее – МКУ «УЖКХ г.Урай»)</a:t>
            </a:r>
            <a:endParaRPr lang="ru-RU" sz="1600" dirty="0">
              <a:latin typeface="Gabriola" pitchFamily="82" charset="0"/>
              <a:cs typeface="Arial" pitchFamily="34" charset="0"/>
            </a:endParaRPr>
          </a:p>
        </p:txBody>
      </p:sp>
      <p:sp>
        <p:nvSpPr>
          <p:cNvPr id="6" name="Прямоугольник 5"/>
          <p:cNvSpPr/>
          <p:nvPr/>
        </p:nvSpPr>
        <p:spPr>
          <a:xfrm>
            <a:off x="4572000" y="980728"/>
            <a:ext cx="4572000" cy="1323439"/>
          </a:xfrm>
          <a:prstGeom prst="rect">
            <a:avLst/>
          </a:prstGeom>
        </p:spPr>
        <p:txBody>
          <a:bodyPr>
            <a:spAutoFit/>
          </a:bodyPr>
          <a:lstStyle/>
          <a:p>
            <a:pPr lvl="0"/>
            <a:r>
              <a:rPr lang="ru-RU" sz="1600" u="sng" dirty="0">
                <a:latin typeface="Gabriola" pitchFamily="82" charset="0"/>
              </a:rPr>
              <a:t>Цель:</a:t>
            </a:r>
            <a:r>
              <a:rPr lang="ru-RU" sz="1600" dirty="0">
                <a:latin typeface="Gabriola" pitchFamily="82" charset="0"/>
              </a:rPr>
              <a:t> Формирование благоприятных и комфортных условий для проживания населения на территории города Урай, повышение надежности и качества предоставления жилищно-коммунальных услуг. Повышение энергосбережения и энергетической эффективности.</a:t>
            </a:r>
          </a:p>
        </p:txBody>
      </p:sp>
      <p:sp>
        <p:nvSpPr>
          <p:cNvPr id="8" name="Прямоугольник 7"/>
          <p:cNvSpPr/>
          <p:nvPr/>
        </p:nvSpPr>
        <p:spPr>
          <a:xfrm>
            <a:off x="683568" y="2276872"/>
            <a:ext cx="741682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2672239"/>
            <a:ext cx="8712968" cy="3754874"/>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Times New Roman" pitchFamily="18" charset="0"/>
                <a:cs typeface="Times New Roman" pitchFamily="18" charset="0"/>
              </a:rPr>
              <a:t>Удовлетворенность граждан качеством жилищно-коммунальных услуг – </a:t>
            </a:r>
            <a:r>
              <a:rPr lang="ru-RU" sz="1400" b="1" dirty="0" smtClean="0">
                <a:solidFill>
                  <a:srgbClr val="000000"/>
                </a:solidFill>
                <a:latin typeface="Times New Roman" pitchFamily="18" charset="0"/>
                <a:cs typeface="Times New Roman" pitchFamily="18" charset="0"/>
              </a:rPr>
              <a:t>86,0%</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Фактический уровень оплаты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 – </a:t>
            </a:r>
            <a:r>
              <a:rPr lang="ru-RU" sz="1400" b="1" dirty="0">
                <a:solidFill>
                  <a:srgbClr val="000000"/>
                </a:solidFill>
                <a:latin typeface="Times New Roman" pitchFamily="18" charset="0"/>
                <a:cs typeface="Times New Roman" pitchFamily="18" charset="0"/>
              </a:rPr>
              <a:t>100%;</a:t>
            </a: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замены ветхих инженерных сетей теплоснабжения, водоснабжения, водоотведения от общей протяженности  ветхих инженерных сетей теплоснабжения, водоснабжения, водоотведения </a:t>
            </a:r>
            <a:r>
              <a:rPr lang="ru-RU" sz="1400" b="1" dirty="0" smtClean="0">
                <a:solidFill>
                  <a:srgbClr val="000000"/>
                </a:solidFill>
                <a:latin typeface="Times New Roman" pitchFamily="18" charset="0"/>
                <a:cs typeface="Times New Roman" pitchFamily="18" charset="0"/>
              </a:rPr>
              <a:t>2,8%</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Реализовано населению </a:t>
            </a:r>
            <a:r>
              <a:rPr lang="ru-RU" sz="1400" b="1" dirty="0">
                <a:solidFill>
                  <a:srgbClr val="000000"/>
                </a:solidFill>
                <a:latin typeface="Times New Roman" pitchFamily="18" charset="0"/>
                <a:cs typeface="Times New Roman" pitchFamily="18" charset="0"/>
              </a:rPr>
              <a:t>8 292,0 кг. </a:t>
            </a:r>
            <a:r>
              <a:rPr lang="ru-RU" sz="1400" dirty="0">
                <a:solidFill>
                  <a:srgbClr val="000000"/>
                </a:solidFill>
                <a:latin typeface="Times New Roman" pitchFamily="18" charset="0"/>
                <a:cs typeface="Times New Roman" pitchFamily="18" charset="0"/>
              </a:rPr>
              <a:t>сжиженного газа для бытовых нужд</a:t>
            </a:r>
            <a:r>
              <a:rPr lang="en-US" sz="1400"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Количество квартир, находящихся в муниципальной собственности, в которых проведен ремонт, составило </a:t>
            </a:r>
            <a:r>
              <a:rPr lang="ru-RU" sz="1400" b="1" dirty="0">
                <a:solidFill>
                  <a:srgbClr val="000000"/>
                </a:solidFill>
                <a:latin typeface="Times New Roman" pitchFamily="18" charset="0"/>
                <a:cs typeface="Times New Roman" pitchFamily="18" charset="0"/>
              </a:rPr>
              <a:t>7 единиц</a:t>
            </a:r>
            <a:r>
              <a:rPr lang="en-US" sz="1400" b="1"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Удовлетворенность населения благоустроенностью общественных мест пребывания населения -</a:t>
            </a:r>
            <a:r>
              <a:rPr lang="ru-RU" sz="1400" dirty="0" smtClean="0">
                <a:solidFill>
                  <a:srgbClr val="000000"/>
                </a:solidFill>
                <a:latin typeface="Times New Roman" pitchFamily="18" charset="0"/>
                <a:cs typeface="Times New Roman" pitchFamily="18" charset="0"/>
              </a:rPr>
              <a:t>86,1%;</a:t>
            </a: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Количество аварий на объектах коммунальной инфраструктуры в сфере </a:t>
            </a:r>
            <a:r>
              <a:rPr lang="ru-RU" sz="1400" dirty="0" err="1">
                <a:solidFill>
                  <a:srgbClr val="000000"/>
                </a:solidFill>
                <a:latin typeface="Times New Roman" pitchFamily="18" charset="0"/>
                <a:cs typeface="Times New Roman" pitchFamily="18" charset="0"/>
              </a:rPr>
              <a:t>водо</a:t>
            </a:r>
            <a:r>
              <a:rPr lang="ru-RU" sz="1400" dirty="0">
                <a:solidFill>
                  <a:srgbClr val="000000"/>
                </a:solidFill>
                <a:latin typeface="Times New Roman" pitchFamily="18" charset="0"/>
                <a:cs typeface="Times New Roman" pitchFamily="18" charset="0"/>
              </a:rPr>
              <a:t>-, теплоснабжения и водоотведения при производстве, транспортировке  и распределении коммунальных ресурсов -0.</a:t>
            </a:r>
          </a:p>
        </p:txBody>
      </p:sp>
      <p:sp>
        <p:nvSpPr>
          <p:cNvPr id="88066" name="AutoShape 2" descr="10 788 рез. по запросу «Иконки жкх» — изображения, стоковые фотографии и  векторная графика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8068" name="Picture 4" descr="жкх png: 2 тыс изображений найдено в Яндекс Картинках"/>
          <p:cNvPicPr>
            <a:picLocks noChangeAspect="1" noChangeArrowheads="1"/>
          </p:cNvPicPr>
          <p:nvPr/>
        </p:nvPicPr>
        <p:blipFill>
          <a:blip r:embed="rId2" cstate="print"/>
          <a:srcRect/>
          <a:stretch>
            <a:fillRect/>
          </a:stretch>
        </p:blipFill>
        <p:spPr bwMode="auto">
          <a:xfrm>
            <a:off x="0" y="116632"/>
            <a:ext cx="799429" cy="4680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79512" y="116632"/>
          <a:ext cx="8712968" cy="6258188"/>
        </p:xfrm>
        <a:graphic>
          <a:graphicData uri="http://schemas.openxmlformats.org/drawingml/2006/table">
            <a:tbl>
              <a:tblPr firstRow="1" bandRow="1">
                <a:tableStyleId>{5C22544A-7EE6-4342-B048-85BDC9FD1C3A}</a:tableStyleId>
              </a:tblPr>
              <a:tblGrid>
                <a:gridCol w="1386154">
                  <a:extLst>
                    <a:ext uri="{9D8B030D-6E8A-4147-A177-3AD203B41FA5}">
                      <a16:colId xmlns="" xmlns:a16="http://schemas.microsoft.com/office/drawing/2014/main" val="20000"/>
                    </a:ext>
                  </a:extLst>
                </a:gridCol>
                <a:gridCol w="7326814">
                  <a:extLst>
                    <a:ext uri="{9D8B030D-6E8A-4147-A177-3AD203B41FA5}">
                      <a16:colId xmlns="" xmlns:a16="http://schemas.microsoft.com/office/drawing/2014/main" val="20001"/>
                    </a:ext>
                  </a:extLst>
                </a:gridCol>
              </a:tblGrid>
              <a:tr h="391306">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55871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301 048,6тыс.рублей</a:t>
                      </a:r>
                      <a:r>
                        <a:rPr lang="ru-RU" sz="1400" b="1" dirty="0">
                          <a:solidFill>
                            <a:srgbClr val="000000"/>
                          </a:solidFill>
                          <a:latin typeface="Times New Roman" pitchFamily="18" charset="0"/>
                          <a:cs typeface="Times New Roman" pitchFamily="18" charset="0"/>
                        </a:rPr>
                        <a:t>, в том числе:</a:t>
                      </a:r>
                      <a:endParaRPr lang="ru-RU" sz="1400" b="1" dirty="0">
                        <a:latin typeface="Times New Roman" pitchFamily="18" charset="0"/>
                        <a:cs typeface="Times New Roman" pitchFamily="18" charset="0"/>
                      </a:endParaRPr>
                    </a:p>
                  </a:txBody>
                  <a:tcPr/>
                </a:tc>
                <a:tc hMerge="1">
                  <a:txBody>
                    <a:bodyPr/>
                    <a:lstStyle/>
                    <a:p>
                      <a:endParaRPr lang="ru-RU" sz="1100" dirty="0">
                        <a:latin typeface="Arial" pitchFamily="34" charset="0"/>
                        <a:cs typeface="Arial" pitchFamily="34" charset="0"/>
                      </a:endParaRPr>
                    </a:p>
                  </a:txBody>
                  <a:tcPr/>
                </a:tc>
                <a:extLst>
                  <a:ext uri="{0D108BD9-81ED-4DB2-BD59-A6C34878D82A}">
                    <a16:rowId xmlns="" xmlns:a16="http://schemas.microsoft.com/office/drawing/2014/main" val="10001"/>
                  </a:ext>
                </a:extLst>
              </a:tr>
              <a:tr h="264653">
                <a:tc>
                  <a:txBody>
                    <a:bodyPr/>
                    <a:lstStyle/>
                    <a:p>
                      <a:pPr algn="ctr"/>
                      <a:r>
                        <a:rPr lang="ru-RU" sz="1400" b="1" dirty="0" smtClean="0">
                          <a:latin typeface="Times New Roman" pitchFamily="18" charset="0"/>
                          <a:cs typeface="Times New Roman" pitchFamily="18" charset="0"/>
                        </a:rPr>
                        <a:t>100 685,7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дорожного хозяйства</a:t>
                      </a:r>
                    </a:p>
                  </a:txBody>
                  <a:tcPr/>
                </a:tc>
                <a:extLst>
                  <a:ext uri="{0D108BD9-81ED-4DB2-BD59-A6C34878D82A}">
                    <a16:rowId xmlns="" xmlns:a16="http://schemas.microsoft.com/office/drawing/2014/main" val="10002"/>
                  </a:ext>
                </a:extLst>
              </a:tr>
              <a:tr h="264653">
                <a:tc>
                  <a:txBody>
                    <a:bodyPr/>
                    <a:lstStyle/>
                    <a:p>
                      <a:pPr algn="ctr"/>
                      <a:r>
                        <a:rPr lang="ru-RU" sz="1400" b="1" dirty="0" smtClean="0">
                          <a:latin typeface="Times New Roman" pitchFamily="18" charset="0"/>
                          <a:cs typeface="Times New Roman" pitchFamily="18" charset="0"/>
                        </a:rPr>
                        <a:t>2 537,5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мест захоронения и оказание ритуальных услуг</a:t>
                      </a:r>
                    </a:p>
                  </a:txBody>
                  <a:tcPr/>
                </a:tc>
                <a:extLst>
                  <a:ext uri="{0D108BD9-81ED-4DB2-BD59-A6C34878D82A}">
                    <a16:rowId xmlns="" xmlns:a16="http://schemas.microsoft.com/office/drawing/2014/main" val="10004"/>
                  </a:ext>
                </a:extLst>
              </a:tr>
              <a:tr h="309228">
                <a:tc>
                  <a:txBody>
                    <a:bodyPr/>
                    <a:lstStyle/>
                    <a:p>
                      <a:pPr algn="ctr"/>
                      <a:r>
                        <a:rPr lang="ru-RU" sz="1400" b="1" dirty="0" smtClean="0">
                          <a:latin typeface="Times New Roman" pitchFamily="18" charset="0"/>
                          <a:cs typeface="Times New Roman" pitchFamily="18" charset="0"/>
                        </a:rPr>
                        <a:t>2 482,0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ремонта муниципального  жилищного фонда</a:t>
                      </a:r>
                    </a:p>
                  </a:txBody>
                  <a:tcPr/>
                </a:tc>
                <a:extLst>
                  <a:ext uri="{0D108BD9-81ED-4DB2-BD59-A6C34878D82A}">
                    <a16:rowId xmlns="" xmlns:a16="http://schemas.microsoft.com/office/drawing/2014/main" val="10005"/>
                  </a:ext>
                </a:extLst>
              </a:tr>
              <a:tr h="277881">
                <a:tc>
                  <a:txBody>
                    <a:bodyPr/>
                    <a:lstStyle/>
                    <a:p>
                      <a:pPr algn="ctr"/>
                      <a:r>
                        <a:rPr lang="ru-RU" sz="1400" b="1" dirty="0" smtClean="0">
                          <a:latin typeface="Times New Roman" pitchFamily="18" charset="0"/>
                          <a:cs typeface="Times New Roman" pitchFamily="18" charset="0"/>
                        </a:rPr>
                        <a:t>72 380,8</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объектов благоустройства </a:t>
                      </a:r>
                    </a:p>
                  </a:txBody>
                  <a:tcPr/>
                </a:tc>
                <a:extLst>
                  <a:ext uri="{0D108BD9-81ED-4DB2-BD59-A6C34878D82A}">
                    <a16:rowId xmlns="" xmlns:a16="http://schemas.microsoft.com/office/drawing/2014/main" val="10006"/>
                  </a:ext>
                </a:extLst>
              </a:tr>
              <a:tr h="277881">
                <a:tc>
                  <a:txBody>
                    <a:bodyPr/>
                    <a:lstStyle/>
                    <a:p>
                      <a:pPr algn="ctr"/>
                      <a:r>
                        <a:rPr lang="ru-RU" sz="1400" b="1" dirty="0" smtClean="0">
                          <a:latin typeface="Times New Roman" pitchFamily="18" charset="0"/>
                          <a:cs typeface="Times New Roman" pitchFamily="18" charset="0"/>
                        </a:rPr>
                        <a:t>42 209,1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электроснабжения уличного освещения</a:t>
                      </a:r>
                    </a:p>
                  </a:txBody>
                  <a:tcPr/>
                </a:tc>
                <a:extLst>
                  <a:ext uri="{0D108BD9-81ED-4DB2-BD59-A6C34878D82A}">
                    <a16:rowId xmlns="" xmlns:a16="http://schemas.microsoft.com/office/drawing/2014/main" val="10007"/>
                  </a:ext>
                </a:extLst>
              </a:tr>
              <a:tr h="486292">
                <a:tc>
                  <a:txBody>
                    <a:bodyPr/>
                    <a:lstStyle/>
                    <a:p>
                      <a:pPr algn="ctr"/>
                      <a:r>
                        <a:rPr lang="ru-RU" sz="1400" b="1" dirty="0" smtClean="0">
                          <a:latin typeface="Times New Roman" pitchFamily="18" charset="0"/>
                          <a:cs typeface="Times New Roman" pitchFamily="18" charset="0"/>
                        </a:rPr>
                        <a:t>713,6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p>
                  </a:txBody>
                  <a:tcPr/>
                </a:tc>
                <a:extLst>
                  <a:ext uri="{0D108BD9-81ED-4DB2-BD59-A6C34878D82A}">
                    <a16:rowId xmlns="" xmlns:a16="http://schemas.microsoft.com/office/drawing/2014/main" val="10008"/>
                  </a:ext>
                </a:extLst>
              </a:tr>
              <a:tr h="441088">
                <a:tc>
                  <a:txBody>
                    <a:bodyPr/>
                    <a:lstStyle/>
                    <a:p>
                      <a:pPr algn="ctr"/>
                      <a:r>
                        <a:rPr lang="ru-RU" sz="1400" b="1" dirty="0" smtClean="0">
                          <a:latin typeface="Times New Roman" pitchFamily="18" charset="0"/>
                          <a:cs typeface="Times New Roman" pitchFamily="18" charset="0"/>
                        </a:rPr>
                        <a:t>1 731,0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p>
                  </a:txBody>
                  <a:tcPr/>
                </a:tc>
                <a:extLst>
                  <a:ext uri="{0D108BD9-81ED-4DB2-BD59-A6C34878D82A}">
                    <a16:rowId xmlns="" xmlns:a16="http://schemas.microsoft.com/office/drawing/2014/main" val="10009"/>
                  </a:ext>
                </a:extLst>
              </a:tr>
              <a:tr h="264653">
                <a:tc>
                  <a:txBody>
                    <a:bodyPr/>
                    <a:lstStyle/>
                    <a:p>
                      <a:pPr algn="ctr"/>
                      <a:r>
                        <a:rPr lang="ru-RU" sz="1400" b="1" dirty="0" smtClean="0">
                          <a:latin typeface="Times New Roman" pitchFamily="18" charset="0"/>
                          <a:cs typeface="Times New Roman" pitchFamily="18" charset="0"/>
                        </a:rPr>
                        <a:t>22 213,4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МКУ «УЖКХ г. Урай» </a:t>
                      </a:r>
                    </a:p>
                  </a:txBody>
                  <a:tcPr/>
                </a:tc>
                <a:extLst>
                  <a:ext uri="{0D108BD9-81ED-4DB2-BD59-A6C34878D82A}">
                    <a16:rowId xmlns="" xmlns:a16="http://schemas.microsoft.com/office/drawing/2014/main" val="10010"/>
                  </a:ext>
                </a:extLst>
              </a:tr>
              <a:tr h="297751">
                <a:tc>
                  <a:txBody>
                    <a:bodyPr/>
                    <a:lstStyle/>
                    <a:p>
                      <a:pPr algn="ctr"/>
                      <a:r>
                        <a:rPr lang="ru-RU" sz="1400" b="1" dirty="0" smtClean="0">
                          <a:latin typeface="Times New Roman" pitchFamily="18" charset="0"/>
                          <a:cs typeface="Times New Roman" pitchFamily="18" charset="0"/>
                        </a:rPr>
                        <a:t>16 025,6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Снос аварийных многоквартирных жилых домов</a:t>
                      </a:r>
                    </a:p>
                  </a:txBody>
                  <a:tcPr/>
                </a:tc>
                <a:extLst>
                  <a:ext uri="{0D108BD9-81ED-4DB2-BD59-A6C34878D82A}">
                    <a16:rowId xmlns="" xmlns:a16="http://schemas.microsoft.com/office/drawing/2014/main" val="10011"/>
                  </a:ext>
                </a:extLst>
              </a:tr>
              <a:tr h="441088">
                <a:tc>
                  <a:txBody>
                    <a:bodyPr/>
                    <a:lstStyle/>
                    <a:p>
                      <a:pPr algn="ctr"/>
                      <a:r>
                        <a:rPr lang="ru-RU" sz="1400" b="1" dirty="0" smtClean="0">
                          <a:latin typeface="Times New Roman" pitchFamily="18" charset="0"/>
                          <a:cs typeface="Times New Roman" pitchFamily="18" charset="0"/>
                        </a:rPr>
                        <a:t>5 471,2</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p>
                  </a:txBody>
                  <a:tcPr/>
                </a:tc>
                <a:extLst>
                  <a:ext uri="{0D108BD9-81ED-4DB2-BD59-A6C34878D82A}">
                    <a16:rowId xmlns="" xmlns:a16="http://schemas.microsoft.com/office/drawing/2014/main" val="10012"/>
                  </a:ext>
                </a:extLst>
              </a:tr>
              <a:tr h="336315">
                <a:tc>
                  <a:txBody>
                    <a:bodyPr/>
                    <a:lstStyle/>
                    <a:p>
                      <a:pPr algn="ctr"/>
                      <a:r>
                        <a:rPr lang="ru-RU" sz="1400" b="1" dirty="0" smtClean="0">
                          <a:latin typeface="Times New Roman" pitchFamily="18" charset="0"/>
                          <a:cs typeface="Times New Roman" pitchFamily="18" charset="0"/>
                        </a:rPr>
                        <a:t>34 033,7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Капитальный ремонт коммунальной инфраструктуры города Урай</a:t>
                      </a:r>
                    </a:p>
                  </a:txBody>
                  <a:tcPr/>
                </a:tc>
                <a:extLst>
                  <a:ext uri="{0D108BD9-81ED-4DB2-BD59-A6C34878D82A}">
                    <a16:rowId xmlns="" xmlns:a16="http://schemas.microsoft.com/office/drawing/2014/main" val="10014"/>
                  </a:ext>
                </a:extLst>
              </a:tr>
              <a:tr h="547828">
                <a:tc>
                  <a:txBody>
                    <a:bodyPr/>
                    <a:lstStyle/>
                    <a:p>
                      <a:pPr algn="ctr"/>
                      <a:r>
                        <a:rPr lang="ru-RU" sz="1400" b="1" dirty="0">
                          <a:latin typeface="Times New Roman" pitchFamily="18" charset="0"/>
                          <a:cs typeface="Times New Roman" pitchFamily="18" charset="0"/>
                        </a:rPr>
                        <a:t>400,0</a:t>
                      </a:r>
                    </a:p>
                  </a:txBody>
                  <a:tcPr/>
                </a:tc>
                <a:tc>
                  <a:txBody>
                    <a:bodyPr/>
                    <a:lstStyle/>
                    <a:p>
                      <a:r>
                        <a:rPr lang="ru-RU" sz="1400" dirty="0">
                          <a:latin typeface="Times New Roman" pitchFamily="18" charset="0"/>
                          <a:cs typeface="Times New Roman" pitchFamily="18" charset="0"/>
                        </a:rPr>
                        <a:t>Выполнение работ по актуализации схем систем коммунальной инфраструктуры муниципального образования город Урай </a:t>
                      </a:r>
                    </a:p>
                  </a:txBody>
                  <a:tcPr/>
                </a:tc>
                <a:extLst>
                  <a:ext uri="{0D108BD9-81ED-4DB2-BD59-A6C34878D82A}">
                    <a16:rowId xmlns="" xmlns:a16="http://schemas.microsoft.com/office/drawing/2014/main" val="10015"/>
                  </a:ext>
                </a:extLst>
              </a:tr>
              <a:tr h="547828">
                <a:tc>
                  <a:txBody>
                    <a:bodyPr/>
                    <a:lstStyle/>
                    <a:p>
                      <a:pPr algn="ctr"/>
                      <a:r>
                        <a:rPr lang="ru-RU" sz="1400" b="1" dirty="0" smtClean="0">
                          <a:latin typeface="Times New Roman" pitchFamily="18" charset="0"/>
                          <a:cs typeface="Times New Roman" pitchFamily="18" charset="0"/>
                        </a:rPr>
                        <a:t>165,0</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Актуализация Программы комплексного развития систем коммунальной инфраструктуры города Урай Ханты-Мансийского автономного округа – </a:t>
                      </a:r>
                      <a:r>
                        <a:rPr lang="ru-RU" sz="1400" dirty="0" err="1" smtClean="0">
                          <a:latin typeface="Times New Roman" pitchFamily="18" charset="0"/>
                          <a:cs typeface="Times New Roman" pitchFamily="18" charset="0"/>
                        </a:rPr>
                        <a:t>Югры</a:t>
                      </a:r>
                      <a:r>
                        <a:rPr lang="ru-RU" sz="1400" dirty="0" smtClean="0">
                          <a:latin typeface="Times New Roman" pitchFamily="18" charset="0"/>
                          <a:cs typeface="Times New Roman" pitchFamily="18" charset="0"/>
                        </a:rPr>
                        <a:t> на 2016-2026 годы, разработка топливно-энергетического баланса</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369332"/>
          </a:xfrm>
          <a:prstGeom prst="rect">
            <a:avLst/>
          </a:prstGeom>
        </p:spPr>
        <p:txBody>
          <a:bodyPr wrap="square">
            <a:spAutoFit/>
          </a:bodyPr>
          <a:lstStyle/>
          <a:p>
            <a:pPr algn="ctr" fontAlgn="b"/>
            <a:r>
              <a:rPr lang="ru-RU" b="1" dirty="0" err="1">
                <a:solidFill>
                  <a:srgbClr val="000000"/>
                </a:solidFill>
                <a:latin typeface="Times New Roman" panose="02020603050405020304" pitchFamily="18" charset="0"/>
                <a:cs typeface="Times New Roman" panose="02020603050405020304" pitchFamily="18" charset="0"/>
              </a:rPr>
              <a:t>Непрограммные</a:t>
            </a:r>
            <a:r>
              <a:rPr lang="ru-RU" b="1" dirty="0">
                <a:solidFill>
                  <a:srgbClr val="000000"/>
                </a:solidFill>
                <a:latin typeface="Times New Roman" panose="02020603050405020304" pitchFamily="18" charset="0"/>
                <a:cs typeface="Times New Roman" panose="02020603050405020304" pitchFamily="18" charset="0"/>
              </a:rPr>
              <a:t> направления деятельности</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2" name="AutoShape 2" descr="Gesellschaft - Kostenlose menschen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6" name="AutoShape 6" descr="Организация – Бесплатные иконки: бизне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73" name="AutoShape 13" descr="Городской пейзаж – Бесплатные иконки: архитектура и город"/>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7776" name="Picture 16" descr="Банк – Бесплатные иконки: здания"/>
          <p:cNvPicPr>
            <a:picLocks noChangeAspect="1" noChangeArrowheads="1"/>
          </p:cNvPicPr>
          <p:nvPr/>
        </p:nvPicPr>
        <p:blipFill>
          <a:blip r:embed="rId3" cstate="print"/>
          <a:srcRect/>
          <a:stretch>
            <a:fillRect/>
          </a:stretch>
        </p:blipFill>
        <p:spPr bwMode="auto">
          <a:xfrm>
            <a:off x="0" y="0"/>
            <a:ext cx="792956" cy="620688"/>
          </a:xfrm>
          <a:prstGeom prst="rect">
            <a:avLst/>
          </a:prstGeom>
          <a:noFill/>
        </p:spPr>
      </p:pic>
      <p:graphicFrame>
        <p:nvGraphicFramePr>
          <p:cNvPr id="20" name="Таблица 19"/>
          <p:cNvGraphicFramePr>
            <a:graphicFrameLocks noGrp="1"/>
          </p:cNvGraphicFramePr>
          <p:nvPr/>
        </p:nvGraphicFramePr>
        <p:xfrm>
          <a:off x="539552" y="908720"/>
          <a:ext cx="8136904" cy="3212544"/>
        </p:xfrm>
        <a:graphic>
          <a:graphicData uri="http://schemas.openxmlformats.org/drawingml/2006/table">
            <a:tbl>
              <a:tblPr firstRow="1" bandRow="1">
                <a:tableStyleId>{5C22544A-7EE6-4342-B048-85BDC9FD1C3A}</a:tableStyleId>
              </a:tblPr>
              <a:tblGrid>
                <a:gridCol w="1356151">
                  <a:extLst>
                    <a:ext uri="{9D8B030D-6E8A-4147-A177-3AD203B41FA5}">
                      <a16:colId xmlns="" xmlns:a16="http://schemas.microsoft.com/office/drawing/2014/main" val="20000"/>
                    </a:ext>
                  </a:extLst>
                </a:gridCol>
                <a:gridCol w="6780753">
                  <a:extLst>
                    <a:ext uri="{9D8B030D-6E8A-4147-A177-3AD203B41FA5}">
                      <a16:colId xmlns="" xmlns:a16="http://schemas.microsoft.com/office/drawing/2014/main"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На реализацию </a:t>
                      </a:r>
                      <a:r>
                        <a:rPr lang="ru-RU" sz="1800" b="1" dirty="0" err="1">
                          <a:solidFill>
                            <a:srgbClr val="000000"/>
                          </a:solidFill>
                          <a:latin typeface="Times New Roman" pitchFamily="18" charset="0"/>
                          <a:cs typeface="Times New Roman" pitchFamily="18" charset="0"/>
                        </a:rPr>
                        <a:t>непрограммных</a:t>
                      </a:r>
                      <a:r>
                        <a:rPr lang="ru-RU" sz="1800" b="1" dirty="0">
                          <a:solidFill>
                            <a:srgbClr val="000000"/>
                          </a:solidFill>
                          <a:latin typeface="Times New Roman" pitchFamily="18" charset="0"/>
                          <a:cs typeface="Times New Roman" pitchFamily="18" charset="0"/>
                        </a:rPr>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в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году направлено </a:t>
                      </a:r>
                      <a:r>
                        <a:rPr lang="ru-RU" sz="1800" b="1" dirty="0" smtClean="0">
                          <a:solidFill>
                            <a:srgbClr val="000000"/>
                          </a:solidFill>
                          <a:latin typeface="Times New Roman" pitchFamily="18" charset="0"/>
                          <a:cs typeface="Times New Roman" pitchFamily="18" charset="0"/>
                        </a:rPr>
                        <a:t>37 888,4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432048">
                <a:tc>
                  <a:txBody>
                    <a:bodyPr/>
                    <a:lstStyle/>
                    <a:p>
                      <a:pPr algn="r"/>
                      <a:r>
                        <a:rPr lang="ru-RU" sz="1600" b="1" dirty="0" smtClean="0">
                          <a:latin typeface="Times New Roman" pitchFamily="18" charset="0"/>
                          <a:cs typeface="Times New Roman" pitchFamily="18" charset="0"/>
                        </a:rPr>
                        <a:t>13 339,9</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Обеспечение деятельности Думы города Урай</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360040">
                <a:tc>
                  <a:txBody>
                    <a:bodyPr/>
                    <a:lstStyle/>
                    <a:p>
                      <a:pPr algn="r"/>
                      <a:r>
                        <a:rPr lang="ru-RU" sz="1600" b="1" dirty="0" smtClean="0">
                          <a:latin typeface="Times New Roman" pitchFamily="18" charset="0"/>
                          <a:cs typeface="Times New Roman" pitchFamily="18" charset="0"/>
                        </a:rPr>
                        <a:t>13 104,5</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Обеспечение деятельности Контрольно-счетной палаты города Урай</a:t>
                      </a:r>
                    </a:p>
                  </a:txBody>
                  <a:tcPr/>
                </a:tc>
                <a:extLst>
                  <a:ext uri="{0D108BD9-81ED-4DB2-BD59-A6C34878D82A}">
                    <a16:rowId xmlns="" xmlns:a16="http://schemas.microsoft.com/office/drawing/2014/main" val="10002"/>
                  </a:ext>
                </a:extLst>
              </a:tr>
              <a:tr h="864096">
                <a:tc>
                  <a:txBody>
                    <a:bodyPr/>
                    <a:lstStyle/>
                    <a:p>
                      <a:pPr algn="r"/>
                      <a:r>
                        <a:rPr lang="ru-RU" sz="1600" b="1" dirty="0" smtClean="0">
                          <a:latin typeface="Times New Roman" pitchFamily="18" charset="0"/>
                          <a:cs typeface="Times New Roman" pitchFamily="18" charset="0"/>
                        </a:rPr>
                        <a:t>1 265,1</a:t>
                      </a:r>
                      <a:endParaRPr lang="ru-RU" sz="1600" b="1" dirty="0">
                        <a:latin typeface="Times New Roman" pitchFamily="18" charset="0"/>
                        <a:cs typeface="Times New Roman" pitchFamily="18" charset="0"/>
                      </a:endParaRPr>
                    </a:p>
                  </a:txBody>
                  <a:tcPr/>
                </a:tc>
                <a:tc>
                  <a:txBody>
                    <a:bodyPr/>
                    <a:lstStyle/>
                    <a:p>
                      <a:r>
                        <a:rPr kumimoji="0" lang="ru-RU" sz="1600" kern="1200" dirty="0">
                          <a:solidFill>
                            <a:schemeClr val="dk1"/>
                          </a:solidFill>
                          <a:latin typeface="Times New Roman" pitchFamily="18" charset="0"/>
                          <a:ea typeface="+mn-ea"/>
                          <a:cs typeface="Times New Roman" pitchFamily="18" charset="0"/>
                        </a:rPr>
                        <a:t>Направлено из резервного фонда администрации города Урай для оплаты расходов по решениям суда</a:t>
                      </a:r>
                      <a:r>
                        <a:rPr kumimoji="0" lang="ru-RU" sz="1600" kern="1200" dirty="0" smtClean="0">
                          <a:solidFill>
                            <a:schemeClr val="dk1"/>
                          </a:solidFill>
                          <a:latin typeface="Times New Roman" pitchFamily="18" charset="0"/>
                          <a:ea typeface="+mn-ea"/>
                          <a:cs typeface="Times New Roman" pitchFamily="18" charset="0"/>
                        </a:rPr>
                        <a:t>, на поставку продуктовых наборов для граждан, призванных на военную службу, а так же в оказании услуг по вскрытию, дезинфекции и утилизации цинковых гробов</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633576">
                <a:tc>
                  <a:txBody>
                    <a:bodyPr/>
                    <a:lstStyle/>
                    <a:p>
                      <a:pPr algn="r"/>
                      <a:r>
                        <a:rPr lang="ru-RU" sz="1600" b="1" dirty="0" smtClean="0">
                          <a:latin typeface="Times New Roman" pitchFamily="18" charset="0"/>
                          <a:cs typeface="Times New Roman" pitchFamily="18" charset="0"/>
                        </a:rPr>
                        <a:t>10 178,9</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Прочие мероприятия органов местного самоуправления, муниципальных учреждений</a:t>
                      </a:r>
                    </a:p>
                  </a:txBody>
                  <a:tcPr/>
                </a:tc>
                <a:extLst>
                  <a:ext uri="{0D108BD9-81ED-4DB2-BD59-A6C34878D82A}">
                    <a16:rowId xmlns="" xmlns:a16="http://schemas.microsoft.com/office/drawing/2014/main" val="10005"/>
                  </a:ext>
                </a:extLst>
              </a:tr>
            </a:tbl>
          </a:graphicData>
        </a:graphic>
      </p:graphicFrame>
      <p:sp>
        <p:nvSpPr>
          <p:cNvPr id="21" name="Прямоугольник 20"/>
          <p:cNvSpPr/>
          <p:nvPr/>
        </p:nvSpPr>
        <p:spPr>
          <a:xfrm>
            <a:off x="3059832" y="5661248"/>
            <a:ext cx="5652120" cy="830997"/>
          </a:xfrm>
          <a:prstGeom prst="rect">
            <a:avLst/>
          </a:prstGeom>
        </p:spPr>
        <p:txBody>
          <a:bodyPr wrap="square">
            <a:spAutoFit/>
          </a:bodyPr>
          <a:lstStyle/>
          <a:p>
            <a:pPr algn="r"/>
            <a:r>
              <a:rPr lang="ru-RU" sz="1600" b="1" dirty="0">
                <a:solidFill>
                  <a:srgbClr val="0000FF"/>
                </a:solidFill>
                <a:latin typeface="Cambria" pitchFamily="18" charset="0"/>
              </a:rPr>
              <a:t>Доля </a:t>
            </a:r>
            <a:r>
              <a:rPr lang="ru-RU" sz="1600" b="1" dirty="0" err="1">
                <a:solidFill>
                  <a:srgbClr val="0000FF"/>
                </a:solidFill>
                <a:latin typeface="Cambria" pitchFamily="18" charset="0"/>
              </a:rPr>
              <a:t>непрограммных</a:t>
            </a:r>
            <a:r>
              <a:rPr lang="ru-RU" sz="1600" b="1" dirty="0">
                <a:solidFill>
                  <a:srgbClr val="0000FF"/>
                </a:solidFill>
                <a:latin typeface="Cambria" pitchFamily="18" charset="0"/>
              </a:rPr>
              <a:t> направлений деятельности в общем объеме расходов бюджета города составила  </a:t>
            </a:r>
            <a:r>
              <a:rPr lang="ru-RU" sz="1600" b="1" u="sng" dirty="0" smtClean="0">
                <a:solidFill>
                  <a:srgbClr val="0000FF"/>
                </a:solidFill>
                <a:latin typeface="Cambria" pitchFamily="18" charset="0"/>
              </a:rPr>
              <a:t>0,8%</a:t>
            </a:r>
            <a:endParaRPr lang="ru-RU" sz="1600" b="1" u="sng" dirty="0">
              <a:solidFill>
                <a:srgbClr val="0000FF"/>
              </a:solidFill>
              <a:latin typeface="Cambria" pitchFamily="18" charset="0"/>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xmlns="" val="2832786700"/>
              </p:ext>
            </p:extLst>
          </p:nvPr>
        </p:nvGraphicFramePr>
        <p:xfrm>
          <a:off x="0" y="1340768"/>
          <a:ext cx="9144000" cy="4752270"/>
        </p:xfrm>
        <a:graphic>
          <a:graphicData uri="http://schemas.openxmlformats.org/drawingml/2006/table">
            <a:tbl>
              <a:tblPr/>
              <a:tblGrid>
                <a:gridCol w="1187624">
                  <a:extLst>
                    <a:ext uri="{9D8B030D-6E8A-4147-A177-3AD203B41FA5}">
                      <a16:colId xmlns:a16="http://schemas.microsoft.com/office/drawing/2014/main" xmlns="" val="20000"/>
                    </a:ext>
                  </a:extLst>
                </a:gridCol>
                <a:gridCol w="720080">
                  <a:extLst>
                    <a:ext uri="{9D8B030D-6E8A-4147-A177-3AD203B41FA5}">
                      <a16:colId xmlns:a16="http://schemas.microsoft.com/office/drawing/2014/main" xmlns="" val="20001"/>
                    </a:ext>
                  </a:extLst>
                </a:gridCol>
                <a:gridCol w="7236296">
                  <a:extLst>
                    <a:ext uri="{9D8B030D-6E8A-4147-A177-3AD203B41FA5}">
                      <a16:colId xmlns:a16="http://schemas.microsoft.com/office/drawing/2014/main" xmlns="" val="20002"/>
                    </a:ext>
                  </a:extLst>
                </a:gridCol>
              </a:tblGrid>
              <a:tr h="410236">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Сфера деятельности</a:t>
                      </a:r>
                    </a:p>
                  </a:txBody>
                  <a:tcPr marL="5601" marR="5601" marT="560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Сумма</a:t>
                      </a:r>
                    </a:p>
                  </a:txBody>
                  <a:tcPr marL="5601" marR="5601" marT="56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Направление расходов</a:t>
                      </a:r>
                    </a:p>
                  </a:txBody>
                  <a:tcPr marL="5601" marR="5601" marT="560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0"/>
                  </a:ext>
                </a:extLst>
              </a:tr>
              <a:tr h="1067950">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Образование</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570,0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endParaRPr lang="ru-RU" sz="1200" b="1" i="0" u="none" strike="noStrike" dirty="0">
                        <a:solidFill>
                          <a:schemeClr val="tx1"/>
                        </a:solidFill>
                        <a:effectLst/>
                        <a:latin typeface="Times New Roman Cyr" pitchFamily="18" charset="0"/>
                        <a:cs typeface="Times New Roman Cyr" pitchFamily="18" charset="0"/>
                      </a:endParaRP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музыкального оборудования для актового зала для МБОУ СОШ №2</a:t>
                      </a:r>
                      <a:r>
                        <a:rPr lang="ru-RU" sz="1200" b="1" i="1" u="none" strike="noStrike" dirty="0" smtClean="0">
                          <a:solidFill>
                            <a:schemeClr val="tx1"/>
                          </a:solidFill>
                          <a:effectLst/>
                          <a:latin typeface="Times New Roman Cyr" pitchFamily="18" charset="0"/>
                          <a:cs typeface="Times New Roman Cyr" pitchFamily="18" charset="0"/>
                        </a:rPr>
                        <a:t> </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уличного ростового конструктора в МБДОУ </a:t>
                      </a:r>
                      <a:r>
                        <a:rPr lang="ru-RU" sz="1200" b="0" i="0" u="none" strike="noStrike" dirty="0" err="1" smtClean="0">
                          <a:solidFill>
                            <a:schemeClr val="tx1"/>
                          </a:solidFill>
                          <a:effectLst/>
                          <a:latin typeface="Times New Roman Cyr" pitchFamily="18" charset="0"/>
                          <a:cs typeface="Times New Roman Cyr" pitchFamily="18" charset="0"/>
                        </a:rPr>
                        <a:t>д</a:t>
                      </a:r>
                      <a:r>
                        <a:rPr lang="ru-RU" sz="1200" b="0" i="0" u="none" strike="noStrike" dirty="0" smtClean="0">
                          <a:solidFill>
                            <a:schemeClr val="tx1"/>
                          </a:solidFill>
                          <a:effectLst/>
                          <a:latin typeface="Times New Roman Cyr" pitchFamily="18" charset="0"/>
                          <a:cs typeface="Times New Roman Cyr" pitchFamily="18" charset="0"/>
                        </a:rPr>
                        <a:t>/сад №21</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995608">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Культура</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1 437,0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ru-RU" sz="1200" b="1" i="0" u="none" strike="noStrike" dirty="0" smtClean="0">
                          <a:solidFill>
                            <a:schemeClr val="tx1"/>
                          </a:solidFill>
                          <a:effectLst/>
                          <a:latin typeface="Times New Roman Cyr" pitchFamily="18" charset="0"/>
                          <a:cs typeface="Times New Roman Cyr" pitchFamily="18" charset="0"/>
                        </a:rPr>
                        <a:t>Оказание </a:t>
                      </a:r>
                      <a:r>
                        <a:rPr lang="ru-RU" sz="1200" b="1" i="0" u="none" strike="noStrike" dirty="0">
                          <a:solidFill>
                            <a:schemeClr val="tx1"/>
                          </a:solidFill>
                          <a:effectLst/>
                          <a:latin typeface="Times New Roman Cyr" pitchFamily="18" charset="0"/>
                          <a:cs typeface="Times New Roman Cyr" pitchFamily="18" charset="0"/>
                        </a:rPr>
                        <a:t>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организацию и проведение спортивно-патриотического марафона;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сценических костюмов для хорового коллектива "</a:t>
                      </a:r>
                      <a:r>
                        <a:rPr lang="ru-RU" sz="1200" b="0" i="0" u="none" strike="noStrike" dirty="0" err="1" smtClean="0">
                          <a:solidFill>
                            <a:schemeClr val="tx1"/>
                          </a:solidFill>
                          <a:effectLst/>
                          <a:latin typeface="Times New Roman Cyr" pitchFamily="18" charset="0"/>
                          <a:cs typeface="Times New Roman Cyr" pitchFamily="18" charset="0"/>
                        </a:rPr>
                        <a:t>Россияночка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аранжировку к песне "</a:t>
                      </a:r>
                      <a:r>
                        <a:rPr lang="ru-RU" sz="1200" b="0" i="0" u="none" strike="noStrike" dirty="0" err="1" smtClean="0">
                          <a:solidFill>
                            <a:schemeClr val="tx1"/>
                          </a:solidFill>
                          <a:effectLst/>
                          <a:latin typeface="Times New Roman Cyr" pitchFamily="18" charset="0"/>
                          <a:cs typeface="Times New Roman Cyr" pitchFamily="18" charset="0"/>
                        </a:rPr>
                        <a:t>Югра</a:t>
                      </a:r>
                      <a:r>
                        <a:rPr lang="ru-RU" sz="1200" b="0" i="0" u="none" strike="noStrike" dirty="0" smtClean="0">
                          <a:solidFill>
                            <a:schemeClr val="tx1"/>
                          </a:solidFill>
                          <a:effectLst/>
                          <a:latin typeface="Times New Roman Cyr" pitchFamily="18" charset="0"/>
                          <a:cs typeface="Times New Roman Cyr" pitchFamily="18" charset="0"/>
                        </a:rPr>
                        <a:t>", организация и проведение фестивалей и конкурсов для </a:t>
                      </a:r>
                      <a:r>
                        <a:rPr lang="ru-RU" sz="1200" b="0" i="0" u="none" strike="noStrike" dirty="0" err="1" smtClean="0">
                          <a:solidFill>
                            <a:schemeClr val="tx1"/>
                          </a:solidFill>
                          <a:effectLst/>
                          <a:latin typeface="Times New Roman Cyr" pitchFamily="18" charset="0"/>
                          <a:cs typeface="Times New Roman Cyr" pitchFamily="18" charset="0"/>
                        </a:rPr>
                        <a:t>культурно-досугового</a:t>
                      </a:r>
                      <a:r>
                        <a:rPr lang="ru-RU" sz="1200" b="0" i="0" u="none" strike="noStrike" dirty="0" smtClean="0">
                          <a:solidFill>
                            <a:schemeClr val="tx1"/>
                          </a:solidFill>
                          <a:effectLst/>
                          <a:latin typeface="Times New Roman Cyr" pitchFamily="18" charset="0"/>
                          <a:cs typeface="Times New Roman Cyr" pitchFamily="18" charset="0"/>
                        </a:rPr>
                        <a:t> центра "Нефтяник",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организация и проведение фестивалей и конкурсов для киноконцертного циркового комплекса "Юность </a:t>
                      </a:r>
                      <a:r>
                        <a:rPr lang="ru-RU" sz="1200" b="0" i="0" u="none" strike="noStrike" dirty="0" err="1" smtClean="0">
                          <a:solidFill>
                            <a:schemeClr val="tx1"/>
                          </a:solidFill>
                          <a:effectLst/>
                          <a:latin typeface="Times New Roman Cyr" pitchFamily="18" charset="0"/>
                          <a:cs typeface="Times New Roman Cyr" pitchFamily="18" charset="0"/>
                        </a:rPr>
                        <a:t>Шаима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экспоната для культурно-исторического центра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a:t>
                      </a:r>
                      <a:r>
                        <a:rPr lang="ru-RU" sz="1200" b="0" i="0" u="none" strike="noStrike" dirty="0" err="1" smtClean="0">
                          <a:solidFill>
                            <a:schemeClr val="tx1"/>
                          </a:solidFill>
                          <a:effectLst/>
                          <a:latin typeface="Times New Roman Cyr" pitchFamily="18" charset="0"/>
                          <a:cs typeface="Times New Roman Cyr" pitchFamily="18" charset="0"/>
                        </a:rPr>
                        <a:t>видео-презентационного</a:t>
                      </a:r>
                      <a:r>
                        <a:rPr lang="ru-RU" sz="1200" b="0" i="0" u="none" strike="noStrike" dirty="0" smtClean="0">
                          <a:solidFill>
                            <a:schemeClr val="tx1"/>
                          </a:solidFill>
                          <a:effectLst/>
                          <a:latin typeface="Times New Roman Cyr" pitchFamily="18" charset="0"/>
                          <a:cs typeface="Times New Roman Cyr" pitchFamily="18" charset="0"/>
                        </a:rPr>
                        <a:t> оборудования для культурно-исторического центра</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r h="1618639">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Физическая </a:t>
                      </a:r>
                      <a:r>
                        <a:rPr lang="ru-RU" sz="1200" b="1" i="0" u="none" strike="noStrike" dirty="0" smtClean="0">
                          <a:solidFill>
                            <a:schemeClr val="tx1"/>
                          </a:solidFill>
                          <a:effectLst/>
                          <a:latin typeface="Times New Roman Cyr" pitchFamily="18" charset="0"/>
                          <a:cs typeface="Times New Roman Cyr" pitchFamily="18" charset="0"/>
                        </a:rPr>
                        <a:t>культура</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270,0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 typeface="Wingdings" pitchFamily="2" charset="2"/>
                        <a:buNone/>
                        <a:tabLst/>
                        <a:defRPr/>
                      </a:pP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МАУ Спортивная школа «Старт» на:</a:t>
                      </a:r>
                      <a:endParaRPr lang="ru-RU" sz="1200" b="1" i="0" u="none" strike="noStrike" dirty="0">
                        <a:solidFill>
                          <a:schemeClr val="tx1"/>
                        </a:solidFill>
                        <a:effectLst/>
                        <a:latin typeface="Times New Roman Cyr" pitchFamily="18" charset="0"/>
                        <a:cs typeface="Times New Roman Cyr" pitchFamily="18" charset="0"/>
                      </a:endParaRPr>
                    </a:p>
                    <a:p>
                      <a:pPr marL="0" marR="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a:solidFill>
                            <a:schemeClr val="tx1"/>
                          </a:solidFill>
                          <a:effectLst/>
                          <a:latin typeface="Times New Roman Cyr" pitchFamily="18" charset="0"/>
                          <a:cs typeface="Times New Roman Cyr" pitchFamily="18" charset="0"/>
                        </a:rPr>
                        <a:t> </a:t>
                      </a:r>
                      <a:r>
                        <a:rPr lang="ru-RU" sz="1200" b="0" i="0" u="none" strike="noStrike" dirty="0" smtClean="0">
                          <a:solidFill>
                            <a:schemeClr val="tx1"/>
                          </a:solidFill>
                          <a:effectLst/>
                          <a:latin typeface="Times New Roman Cyr" pitchFamily="18" charset="0"/>
                          <a:cs typeface="Times New Roman Cyr" pitchFamily="18" charset="0"/>
                        </a:rPr>
                        <a:t>проведение XIV открытого регионального турнира по боксу, посвященного Дню Победы в Великой Отечественной войне 1941-1945гг</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7" name="Прямоугольник 6"/>
          <p:cNvSpPr/>
          <p:nvPr/>
        </p:nvSpPr>
        <p:spPr>
          <a:xfrm>
            <a:off x="7740352" y="0"/>
            <a:ext cx="184731" cy="369332"/>
          </a:xfrm>
          <a:prstGeom prst="rect">
            <a:avLst/>
          </a:prstGeom>
        </p:spPr>
        <p:txBody>
          <a:bodyPr wrap="none">
            <a:spAutoFit/>
          </a:bodyPr>
          <a:lstStyle/>
          <a:p>
            <a:pPr fontAlgn="auto">
              <a:spcBef>
                <a:spcPts val="0"/>
              </a:spcBef>
              <a:spcAft>
                <a:spcPts val="0"/>
              </a:spcAft>
              <a:defRPr/>
            </a:pPr>
            <a:endParaRPr lang="ru-RU" b="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9810" name="AutoShape 2" descr="Группа – Бесплатные иконки: люд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9811" name="Picture 3" descr="\\adms4\home1$\SchepelinaSE\Desktop\115921.png"/>
          <p:cNvPicPr>
            <a:picLocks noChangeAspect="1" noChangeArrowheads="1"/>
          </p:cNvPicPr>
          <p:nvPr/>
        </p:nvPicPr>
        <p:blipFill>
          <a:blip r:embed="rId3" cstate="print"/>
          <a:srcRect/>
          <a:stretch>
            <a:fillRect/>
          </a:stretch>
        </p:blipFill>
        <p:spPr bwMode="auto">
          <a:xfrm>
            <a:off x="8388424" y="6237312"/>
            <a:ext cx="603536" cy="504054"/>
          </a:xfrm>
          <a:prstGeom prst="rect">
            <a:avLst/>
          </a:prstGeom>
          <a:noFill/>
        </p:spPr>
      </p:pic>
      <p:pic>
        <p:nvPicPr>
          <p:cNvPr id="9"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64488" cy="908720"/>
          </a:xfrm>
          <a:prstGeom prst="rect">
            <a:avLst/>
          </a:prstGeom>
          <a:noFill/>
          <a:ln w="9525">
            <a:noFill/>
            <a:miter lim="800000"/>
            <a:headEnd/>
            <a:tailEnd/>
          </a:ln>
        </p:spPr>
      </p:pic>
      <p:pic>
        <p:nvPicPr>
          <p:cNvPr id="10" name="Picture 2" descr="Y:\Влад\2019\эскизы\герб.png"/>
          <p:cNvPicPr>
            <a:picLocks noChangeAspect="1" noChangeArrowheads="1"/>
          </p:cNvPicPr>
          <p:nvPr/>
        </p:nvPicPr>
        <p:blipFill>
          <a:blip r:embed="rId5" cstate="print"/>
          <a:srcRect l="89185" b="81873"/>
          <a:stretch>
            <a:fillRect/>
          </a:stretch>
        </p:blipFill>
        <p:spPr bwMode="auto">
          <a:xfrm>
            <a:off x="8388424" y="0"/>
            <a:ext cx="755576" cy="792999"/>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323528" y="188640"/>
            <a:ext cx="7992888" cy="71689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7" cstate="print"/>
          <a:srcRect/>
          <a:stretch>
            <a:fillRect/>
          </a:stretch>
        </p:blipFill>
        <p:spPr bwMode="auto">
          <a:xfrm>
            <a:off x="0" y="116632"/>
            <a:ext cx="657518" cy="864000"/>
          </a:xfrm>
          <a:prstGeom prst="rect">
            <a:avLst/>
          </a:prstGeom>
          <a:noFill/>
          <a:ln w="9525">
            <a:noFill/>
            <a:miter lim="800000"/>
            <a:headEnd/>
            <a:tailEnd/>
          </a:ln>
        </p:spPr>
      </p:pic>
      <p:sp>
        <p:nvSpPr>
          <p:cNvPr id="15" name="TextBox 14"/>
          <p:cNvSpPr txBox="1"/>
          <p:nvPr/>
        </p:nvSpPr>
        <p:spPr>
          <a:xfrm>
            <a:off x="683568" y="260648"/>
            <a:ext cx="7488831" cy="646331"/>
          </a:xfrm>
          <a:prstGeom prst="rect">
            <a:avLst/>
          </a:prstGeom>
          <a:noFill/>
        </p:spPr>
        <p:txBody>
          <a:bodyPr wrap="square" rtlCol="0">
            <a:spAutoFit/>
          </a:bodyPr>
          <a:lstStyle/>
          <a:p>
            <a:pPr algn="ctr"/>
            <a:r>
              <a:rPr lang="ru-RU" b="1" dirty="0" smtClean="0">
                <a:solidFill>
                  <a:schemeClr val="bg1"/>
                </a:solidFill>
                <a:latin typeface="Times New Roman Cyr" pitchFamily="18" charset="0"/>
                <a:cs typeface="Times New Roman Cyr" pitchFamily="18" charset="0"/>
              </a:rPr>
              <a:t>В рамках реализации наказов избирателей депутатам</a:t>
            </a:r>
          </a:p>
          <a:p>
            <a:pPr algn="ctr"/>
            <a:r>
              <a:rPr lang="ru-RU" b="1" dirty="0" smtClean="0">
                <a:solidFill>
                  <a:schemeClr val="bg1"/>
                </a:solidFill>
                <a:latin typeface="Times New Roman Cyr" pitchFamily="18" charset="0"/>
                <a:cs typeface="Times New Roman Cyr" pitchFamily="18" charset="0"/>
              </a:rPr>
              <a:t> Думы ХМАО – </a:t>
            </a:r>
            <a:r>
              <a:rPr lang="ru-RU" b="1" dirty="0" err="1" smtClean="0">
                <a:solidFill>
                  <a:schemeClr val="bg1"/>
                </a:solidFill>
                <a:latin typeface="Times New Roman Cyr" pitchFamily="18" charset="0"/>
                <a:cs typeface="Times New Roman Cyr" pitchFamily="18" charset="0"/>
              </a:rPr>
              <a:t>Югры</a:t>
            </a:r>
            <a:r>
              <a:rPr lang="ru-RU" b="1" dirty="0" smtClean="0">
                <a:solidFill>
                  <a:schemeClr val="bg1"/>
                </a:solidFill>
                <a:latin typeface="Times New Roman Cyr" pitchFamily="18" charset="0"/>
                <a:cs typeface="Times New Roman Cyr" pitchFamily="18" charset="0"/>
              </a:rPr>
              <a:t> за 2023 год исполнено 2 277,0тыс.рублей</a:t>
            </a:r>
            <a:endParaRPr lang="ru-RU" dirty="0">
              <a:solidFill>
                <a:schemeClr val="bg1"/>
              </a:solidFill>
              <a:latin typeface="Times New Roman Cyr" pitchFamily="18" charset="0"/>
              <a:cs typeface="Times New Roman Cyr" pitchFamily="18" charset="0"/>
            </a:endParaRPr>
          </a:p>
        </p:txBody>
      </p:sp>
    </p:spTree>
    <p:extLst>
      <p:ext uri="{BB962C8B-B14F-4D97-AF65-F5344CB8AC3E}">
        <p14:creationId xmlns:p14="http://schemas.microsoft.com/office/powerpoint/2010/main" xmlns="" val="1261026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79512" y="188640"/>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16632"/>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16416" y="0"/>
            <a:ext cx="827584" cy="108471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251520" y="1124744"/>
            <a:ext cx="8496944" cy="646331"/>
          </a:xfrm>
          <a:prstGeom prst="rect">
            <a:avLst/>
          </a:prstGeom>
        </p:spPr>
        <p:txBody>
          <a:bodyPr wrap="square">
            <a:spAutoFit/>
          </a:bodyPr>
          <a:lstStyle/>
          <a:p>
            <a:r>
              <a:rPr lang="ru-RU" b="1" dirty="0" smtClean="0">
                <a:latin typeface="Times New Roman Cyr" pitchFamily="18" charset="0"/>
                <a:cs typeface="Times New Roman Cyr" pitchFamily="18" charset="0"/>
              </a:rPr>
              <a:t>На территории муниципального образования реализован 1 проект с региональной поддержкой</a:t>
            </a:r>
            <a:endParaRPr lang="en-US" b="1" dirty="0">
              <a:latin typeface="Times New Roman Cyr" pitchFamily="18" charset="0"/>
              <a:cs typeface="Times New Roman Cyr" pitchFamily="18" charset="0"/>
            </a:endParaRPr>
          </a:p>
        </p:txBody>
      </p:sp>
      <p:sp>
        <p:nvSpPr>
          <p:cNvPr id="19" name="Прямоугольник 18"/>
          <p:cNvSpPr/>
          <p:nvPr/>
        </p:nvSpPr>
        <p:spPr>
          <a:xfrm>
            <a:off x="251520" y="1988840"/>
            <a:ext cx="8712968" cy="2308324"/>
          </a:xfrm>
          <a:prstGeom prst="rect">
            <a:avLst/>
          </a:prstGeom>
        </p:spPr>
        <p:txBody>
          <a:bodyPr wrap="square">
            <a:spAutoFit/>
          </a:bodyPr>
          <a:lstStyle/>
          <a:p>
            <a:pPr lvl="0">
              <a:buFont typeface="Wingdings" pitchFamily="2" charset="2"/>
              <a:buChar char="Ø"/>
            </a:pPr>
            <a:r>
              <a:rPr lang="ru-RU" b="1" dirty="0" smtClean="0">
                <a:latin typeface="Times New Roman Cyr" pitchFamily="18" charset="0"/>
                <a:cs typeface="Times New Roman Cyr" pitchFamily="18" charset="0"/>
              </a:rPr>
              <a:t>«</a:t>
            </a:r>
            <a:r>
              <a:rPr lang="ru-RU" dirty="0" smtClean="0">
                <a:latin typeface="Times New Roman Cyr" pitchFamily="18" charset="0"/>
                <a:cs typeface="Times New Roman Cyr" pitchFamily="18" charset="0"/>
              </a:rPr>
              <a:t>Керамика для всех. Лепим. Учимся. Творим.»</a:t>
            </a:r>
          </a:p>
          <a:p>
            <a:pPr lvl="0"/>
            <a:endParaRPr lang="ru-RU" b="1" dirty="0" smtClean="0">
              <a:latin typeface="Times New Roman Cyr" pitchFamily="18" charset="0"/>
              <a:cs typeface="Times New Roman Cyr" pitchFamily="18" charset="0"/>
            </a:endParaRPr>
          </a:p>
          <a:p>
            <a:r>
              <a:rPr lang="ru-RU" b="1" dirty="0" smtClean="0">
                <a:latin typeface="Times New Roman Cyr" pitchFamily="18" charset="0"/>
                <a:cs typeface="Times New Roman Cyr" pitchFamily="18" charset="0"/>
              </a:rPr>
              <a:t>3 проекта с муниципальной поддержкой:</a:t>
            </a:r>
          </a:p>
          <a:p>
            <a:pPr>
              <a:buFont typeface="Wingdings" pitchFamily="2" charset="2"/>
              <a:buChar char="Ø"/>
            </a:pPr>
            <a:r>
              <a:rPr lang="ru-RU" dirty="0" smtClean="0">
                <a:latin typeface="Times New Roman Cyr" pitchFamily="18" charset="0"/>
                <a:cs typeface="Times New Roman Cyr" pitchFamily="18" charset="0"/>
              </a:rPr>
              <a:t> Организация и проведение городского национального праздника «Сабантуй-2023»</a:t>
            </a:r>
          </a:p>
          <a:p>
            <a:pPr>
              <a:buFont typeface="Wingdings" pitchFamily="2" charset="2"/>
              <a:buChar char="Ø"/>
            </a:pPr>
            <a:r>
              <a:rPr lang="ru-RU" dirty="0" smtClean="0">
                <a:latin typeface="Times New Roman Cyr" pitchFamily="18" charset="0"/>
                <a:cs typeface="Times New Roman Cyr" pitchFamily="18" charset="0"/>
              </a:rPr>
              <a:t> Цветочное оформление общественных территорий города в летний период «Цветочная Палитра»</a:t>
            </a:r>
          </a:p>
          <a:p>
            <a:pPr>
              <a:buFont typeface="Wingdings" pitchFamily="2" charset="2"/>
              <a:buChar char="Ø"/>
            </a:pPr>
            <a:r>
              <a:rPr lang="ru-RU" dirty="0" smtClean="0">
                <a:latin typeface="Times New Roman Cyr" pitchFamily="18" charset="0"/>
                <a:cs typeface="Times New Roman Cyr" pitchFamily="18" charset="0"/>
              </a:rPr>
              <a:t> Праздничное (новогоднее, рождественское) оформление территорий в зимний период «Новогодние былины»</a:t>
            </a:r>
            <a:endParaRPr lang="ru-RU" dirty="0">
              <a:latin typeface="Times New Roman Cyr" pitchFamily="18" charset="0"/>
              <a:cs typeface="Times New Roman Cyr" pitchFamily="18" charset="0"/>
            </a:endParaRPr>
          </a:p>
        </p:txBody>
      </p:sp>
      <p:sp>
        <p:nvSpPr>
          <p:cNvPr id="20" name="Прямоугольник 19"/>
          <p:cNvSpPr/>
          <p:nvPr/>
        </p:nvSpPr>
        <p:spPr>
          <a:xfrm>
            <a:off x="683568" y="260648"/>
            <a:ext cx="7272808" cy="584775"/>
          </a:xfrm>
          <a:prstGeom prst="rect">
            <a:avLst/>
          </a:prstGeom>
        </p:spPr>
        <p:txBody>
          <a:bodyPr wrap="square">
            <a:spAutoFit/>
          </a:bodyPr>
          <a:lstStyle/>
          <a:p>
            <a:pPr algn="ctr"/>
            <a:r>
              <a:rPr lang="ru-RU" sz="1600" b="1" dirty="0" smtClean="0">
                <a:solidFill>
                  <a:schemeClr val="bg1"/>
                </a:solidFill>
                <a:latin typeface="Times New Roman Cyr" pitchFamily="18" charset="0"/>
                <a:cs typeface="Times New Roman Cyr" pitchFamily="18" charset="0"/>
              </a:rPr>
              <a:t>Информация о реализации инициативных проектов на территории города Урай за 2023  год</a:t>
            </a:r>
            <a:endParaRPr lang="en-US" sz="1600" b="1" dirty="0">
              <a:solidFill>
                <a:schemeClr val="bg1"/>
              </a:solidFill>
              <a:latin typeface="Times New Roman Cyr" pitchFamily="18" charset="0"/>
              <a:cs typeface="Times New Roman Cyr"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Влад\2023\Презентации\Дума\21.12\K1024_20231109_114453.JPG"/>
          <p:cNvPicPr>
            <a:picLocks noChangeAspect="1" noChangeArrowheads="1"/>
          </p:cNvPicPr>
          <p:nvPr/>
        </p:nvPicPr>
        <p:blipFill>
          <a:blip r:embed="rId2" cstate="print"/>
          <a:srcRect/>
          <a:stretch>
            <a:fillRect/>
          </a:stretch>
        </p:blipFill>
        <p:spPr bwMode="auto">
          <a:xfrm>
            <a:off x="6876256" y="1052736"/>
            <a:ext cx="1917000" cy="255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4" name="Picture 2" descr="C:\Users\ZorinaLV\AppData\Local\Microsoft\Windows\Temporary Internet Files\Content.Outlook\NERYJY6C\IMG-20230714-WA0000 (3).jpg"/>
          <p:cNvPicPr>
            <a:picLocks noChangeAspect="1" noChangeArrowheads="1"/>
          </p:cNvPicPr>
          <p:nvPr/>
        </p:nvPicPr>
        <p:blipFill>
          <a:blip r:embed="rId3" cstate="print"/>
          <a:srcRect/>
          <a:stretch>
            <a:fillRect/>
          </a:stretch>
        </p:blipFill>
        <p:spPr bwMode="auto">
          <a:xfrm>
            <a:off x="251520" y="3573016"/>
            <a:ext cx="2808000" cy="28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9144000"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6"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20" name="Прямоугольник 19"/>
          <p:cNvSpPr/>
          <p:nvPr/>
        </p:nvSpPr>
        <p:spPr>
          <a:xfrm>
            <a:off x="683568" y="476672"/>
            <a:ext cx="7272808" cy="338554"/>
          </a:xfrm>
          <a:prstGeom prst="rect">
            <a:avLst/>
          </a:prstGeom>
        </p:spPr>
        <p:txBody>
          <a:bodyPr wrap="square">
            <a:spAutoFit/>
          </a:bodyPr>
          <a:lstStyle/>
          <a:p>
            <a:pPr lvl="0" algn="ctr"/>
            <a:r>
              <a:rPr lang="ru-RU" sz="1600" b="1" dirty="0" smtClean="0">
                <a:solidFill>
                  <a:schemeClr val="bg1"/>
                </a:solidFill>
                <a:latin typeface="Times New Roman Cyr" pitchFamily="18" charset="0"/>
                <a:cs typeface="Times New Roman Cyr" pitchFamily="18" charset="0"/>
              </a:rPr>
              <a:t>«КЕРАМИКА ДЛЯ ВСЕХ. ЛЕПИМ. УЧИМСЯ. ТВОРИМ.»</a:t>
            </a:r>
          </a:p>
        </p:txBody>
      </p:sp>
      <p:sp>
        <p:nvSpPr>
          <p:cNvPr id="16" name="Прямоугольник 15"/>
          <p:cNvSpPr/>
          <p:nvPr/>
        </p:nvSpPr>
        <p:spPr>
          <a:xfrm>
            <a:off x="1331640" y="2924944"/>
            <a:ext cx="529312"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ДО</a:t>
            </a:r>
            <a:endParaRPr lang="ru-RU" b="1" u="sng" dirty="0">
              <a:solidFill>
                <a:srgbClr val="FF0000"/>
              </a:solidFill>
              <a:latin typeface="Oswald"/>
              <a:cs typeface="Times New Roman Cyr" pitchFamily="18" charset="0"/>
            </a:endParaRPr>
          </a:p>
        </p:txBody>
      </p:sp>
      <p:sp>
        <p:nvSpPr>
          <p:cNvPr id="18" name="Прямоугольник 17"/>
          <p:cNvSpPr/>
          <p:nvPr/>
        </p:nvSpPr>
        <p:spPr>
          <a:xfrm>
            <a:off x="3491880" y="3356992"/>
            <a:ext cx="1032911"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ПОСЛЕ</a:t>
            </a:r>
            <a:endParaRPr lang="ru-RU" b="1" u="sng" dirty="0">
              <a:solidFill>
                <a:srgbClr val="FF0000"/>
              </a:solidFill>
              <a:latin typeface="Oswald"/>
              <a:cs typeface="Times New Roman Cyr" pitchFamily="18" charset="0"/>
            </a:endParaRPr>
          </a:p>
        </p:txBody>
      </p:sp>
      <p:sp>
        <p:nvSpPr>
          <p:cNvPr id="22" name="Прямоугольник 21"/>
          <p:cNvSpPr/>
          <p:nvPr/>
        </p:nvSpPr>
        <p:spPr>
          <a:xfrm>
            <a:off x="179512" y="1124744"/>
            <a:ext cx="5184576" cy="1323439"/>
          </a:xfrm>
          <a:prstGeom prst="rect">
            <a:avLst/>
          </a:prstGeom>
        </p:spPr>
        <p:txBody>
          <a:bodyPr wrap="square">
            <a:spAutoFit/>
          </a:bodyPr>
          <a:lstStyle/>
          <a:p>
            <a:pPr algn="just"/>
            <a:r>
              <a:rPr lang="ru-RU" sz="1600" b="1" dirty="0">
                <a:latin typeface="Times New Roman Cyr" pitchFamily="18" charset="0"/>
                <a:cs typeface="Times New Roman Cyr" pitchFamily="18" charset="0"/>
              </a:rPr>
              <a:t>Всего на реализацию </a:t>
            </a:r>
            <a:r>
              <a:rPr lang="ru-RU" sz="1600" b="1" dirty="0" smtClean="0">
                <a:latin typeface="Times New Roman Cyr" pitchFamily="18" charset="0"/>
                <a:cs typeface="Times New Roman Cyr" pitchFamily="18" charset="0"/>
              </a:rPr>
              <a:t>проекта в 2023 </a:t>
            </a:r>
            <a:r>
              <a:rPr lang="ru-RU" sz="1600" b="1" dirty="0">
                <a:latin typeface="Times New Roman Cyr" pitchFamily="18" charset="0"/>
                <a:cs typeface="Times New Roman Cyr" pitchFamily="18" charset="0"/>
              </a:rPr>
              <a:t>году </a:t>
            </a:r>
            <a:r>
              <a:rPr lang="ru-RU" sz="1600" b="1" dirty="0" smtClean="0">
                <a:latin typeface="Times New Roman Cyr" pitchFamily="18" charset="0"/>
                <a:cs typeface="Times New Roman Cyr" pitchFamily="18" charset="0"/>
              </a:rPr>
              <a:t>было </a:t>
            </a:r>
            <a:r>
              <a:rPr lang="ru-RU" sz="1600" b="1" dirty="0">
                <a:latin typeface="Times New Roman Cyr" pitchFamily="18" charset="0"/>
                <a:cs typeface="Times New Roman Cyr" pitchFamily="18" charset="0"/>
              </a:rPr>
              <a:t>направлено </a:t>
            </a:r>
            <a:r>
              <a:rPr lang="ru-RU" sz="1600" b="1" dirty="0" smtClean="0">
                <a:solidFill>
                  <a:srgbClr val="C00000"/>
                </a:solidFill>
                <a:latin typeface="Times New Roman Cyr" pitchFamily="18" charset="0"/>
                <a:cs typeface="Times New Roman Cyr" pitchFamily="18" charset="0"/>
              </a:rPr>
              <a:t>645,0 тыс.рублей</a:t>
            </a:r>
            <a:r>
              <a:rPr lang="en-US" sz="1600" b="1" dirty="0" smtClean="0">
                <a:solidFill>
                  <a:srgbClr val="C00000"/>
                </a:solidFill>
                <a:latin typeface="Times New Roman Cyr" pitchFamily="18" charset="0"/>
                <a:cs typeface="Times New Roman Cyr" pitchFamily="18" charset="0"/>
              </a:rPr>
              <a:t>:</a:t>
            </a:r>
            <a:endParaRPr lang="ru-RU" sz="1600" b="1" dirty="0" smtClean="0">
              <a:solidFill>
                <a:srgbClr val="C00000"/>
              </a:solidFill>
              <a:latin typeface="Times New Roman Cyr" pitchFamily="18" charset="0"/>
              <a:cs typeface="Times New Roman Cyr" pitchFamily="18" charset="0"/>
            </a:endParaRPr>
          </a:p>
          <a:p>
            <a:pPr algn="just">
              <a:buFont typeface="Wingdings" pitchFamily="2" charset="2"/>
              <a:buChar char="ü"/>
            </a:pPr>
            <a:r>
              <a:rPr lang="ru-RU" sz="1600" b="1" dirty="0" smtClean="0">
                <a:latin typeface="Times New Roman Cyr" pitchFamily="18" charset="0"/>
                <a:cs typeface="Times New Roman Cyr" pitchFamily="18" charset="0"/>
              </a:rPr>
              <a:t>окружной бюджет – 486,5 тыс.рублей</a:t>
            </a:r>
          </a:p>
          <a:p>
            <a:pPr algn="just">
              <a:buFont typeface="Wingdings" pitchFamily="2" charset="2"/>
              <a:buChar char="ü"/>
            </a:pPr>
            <a:r>
              <a:rPr lang="ru-RU" sz="1600" b="1" dirty="0" smtClean="0">
                <a:latin typeface="Times New Roman Cyr" pitchFamily="18" charset="0"/>
                <a:cs typeface="Times New Roman Cyr" pitchFamily="18" charset="0"/>
              </a:rPr>
              <a:t>местный бюджет – 108,5 тыс.рублей</a:t>
            </a:r>
          </a:p>
          <a:p>
            <a:pPr algn="just">
              <a:buFont typeface="Wingdings" pitchFamily="2" charset="2"/>
              <a:buChar char="ü"/>
            </a:pPr>
            <a:r>
              <a:rPr lang="ru-RU" sz="1600" b="1" dirty="0" smtClean="0">
                <a:latin typeface="Times New Roman Cyr" pitchFamily="18" charset="0"/>
                <a:cs typeface="Times New Roman Cyr" pitchFamily="18" charset="0"/>
              </a:rPr>
              <a:t>инициативные платежи – 50,0 тыс.рублей</a:t>
            </a:r>
            <a:endParaRPr lang="ru-RU" sz="1600" b="1" dirty="0">
              <a:latin typeface="Times New Roman Cyr" pitchFamily="18" charset="0"/>
              <a:cs typeface="Times New Roman Cyr" pitchFamily="18" charset="0"/>
            </a:endParaRPr>
          </a:p>
        </p:txBody>
      </p:sp>
      <p:pic>
        <p:nvPicPr>
          <p:cNvPr id="8195" name="Picture 3" descr="C:\Users\ZorinaLV\AppData\Local\Microsoft\Windows\Temporary Internet Files\Content.Outlook\NERYJY6C\Новый рисунок (2) (3).bmp"/>
          <p:cNvPicPr>
            <a:picLocks noChangeAspect="1" noChangeArrowheads="1"/>
          </p:cNvPicPr>
          <p:nvPr/>
        </p:nvPicPr>
        <p:blipFill>
          <a:blip r:embed="rId8" cstate="print"/>
          <a:srcRect/>
          <a:stretch>
            <a:fillRect/>
          </a:stretch>
        </p:blipFill>
        <p:spPr bwMode="auto">
          <a:xfrm>
            <a:off x="4644008" y="1844824"/>
            <a:ext cx="2026247"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Y:\Влад\2023\Презентации\Дума\21.12\K1024_IMG-527b24410cae5cb1394802a356e7e50c-V.JPG"/>
          <p:cNvPicPr>
            <a:picLocks noChangeAspect="1" noChangeArrowheads="1"/>
          </p:cNvPicPr>
          <p:nvPr/>
        </p:nvPicPr>
        <p:blipFill>
          <a:blip r:embed="rId9" cstate="print"/>
          <a:srcRect/>
          <a:stretch>
            <a:fillRect/>
          </a:stretch>
        </p:blipFill>
        <p:spPr bwMode="auto">
          <a:xfrm>
            <a:off x="6660232" y="5085184"/>
            <a:ext cx="2256251" cy="1692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4" descr="C:\Users\ZorinaLV\AppData\Local\Microsoft\Windows\Temporary Internet Files\Content.Outlook\NERYJY6C\c2cNmJ45ckI (2).jpg"/>
          <p:cNvPicPr>
            <a:picLocks noChangeAspect="1" noChangeArrowheads="1"/>
          </p:cNvPicPr>
          <p:nvPr/>
        </p:nvPicPr>
        <p:blipFill>
          <a:blip r:embed="rId10" cstate="print"/>
          <a:srcRect/>
          <a:stretch>
            <a:fillRect/>
          </a:stretch>
        </p:blipFill>
        <p:spPr bwMode="auto">
          <a:xfrm>
            <a:off x="6660232" y="3501008"/>
            <a:ext cx="2230078" cy="1488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194"/>
                                        </p:tgtEl>
                                      </p:cBhvr>
                                      <p:by x="50000" y="50000"/>
                                    </p:animScale>
                                  </p:childTnLst>
                                </p:cTn>
                              </p:par>
                              <p:par>
                                <p:cTn id="7" presetID="63" presetClass="path" presetSubtype="0" accel="50000" decel="50000" fill="hold" nodeType="withEffect">
                                  <p:stCondLst>
                                    <p:cond delay="0"/>
                                  </p:stCondLst>
                                  <p:childTnLst>
                                    <p:animMotion origin="layout" path="M 1.11111E-6 2.58094E-6 L 0.35295 -0.32331 " pathEditMode="relative" rAng="0" ptsTypes="AA">
                                      <p:cBhvr>
                                        <p:cTn id="8" dur="2000" fill="hold"/>
                                        <p:tgtEl>
                                          <p:spTgt spid="8194"/>
                                        </p:tgtEl>
                                        <p:attrNameLst>
                                          <p:attrName>ppt_x</p:attrName>
                                          <p:attrName>ppt_y</p:attrName>
                                        </p:attrNameLst>
                                      </p:cBhvr>
                                      <p:rCtr x="176" y="-162"/>
                                    </p:animMotion>
                                  </p:childTnLst>
                                </p:cTn>
                              </p:par>
                              <p:par>
                                <p:cTn id="9" presetID="63" presetClass="path" presetSubtype="0" accel="50000" decel="50000" fill="hold" grpId="0" nodeType="withEffect">
                                  <p:stCondLst>
                                    <p:cond delay="0"/>
                                  </p:stCondLst>
                                  <p:childTnLst>
                                    <p:animMotion origin="layout" path="M 3.88889E-6 -1.71138E-6 L 0.36059 -0.18177 " pathEditMode="relative" rAng="0" ptsTypes="AA">
                                      <p:cBhvr>
                                        <p:cTn id="10" dur="2000" fill="hold"/>
                                        <p:tgtEl>
                                          <p:spTgt spid="16"/>
                                        </p:tgtEl>
                                        <p:attrNameLst>
                                          <p:attrName>ppt_x</p:attrName>
                                          <p:attrName>ppt_y</p:attrName>
                                        </p:attrNameLst>
                                      </p:cBhvr>
                                      <p:rCtr x="180" y="-91"/>
                                    </p:animMotion>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ppt_x"/>
                                          </p:val>
                                        </p:tav>
                                        <p:tav tm="100000">
                                          <p:val>
                                            <p:strVal val="#ppt_x"/>
                                          </p:val>
                                        </p:tav>
                                      </p:tavLst>
                                    </p:anim>
                                    <p:anim calcmode="lin" valueType="num">
                                      <p:cBhvr additive="base">
                                        <p:cTn id="19" dur="10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195"/>
                                        </p:tgtEl>
                                        <p:attrNameLst>
                                          <p:attrName>style.visibility</p:attrName>
                                        </p:attrNameLst>
                                      </p:cBhvr>
                                      <p:to>
                                        <p:strVal val="visible"/>
                                      </p:to>
                                    </p:set>
                                    <p:anim calcmode="lin" valueType="num">
                                      <p:cBhvr additive="base">
                                        <p:cTn id="22" dur="500" fill="hold"/>
                                        <p:tgtEl>
                                          <p:spTgt spid="8195"/>
                                        </p:tgtEl>
                                        <p:attrNameLst>
                                          <p:attrName>ppt_x</p:attrName>
                                        </p:attrNameLst>
                                      </p:cBhvr>
                                      <p:tavLst>
                                        <p:tav tm="0">
                                          <p:val>
                                            <p:strVal val="#ppt_x"/>
                                          </p:val>
                                        </p:tav>
                                        <p:tav tm="100000">
                                          <p:val>
                                            <p:strVal val="#ppt_x"/>
                                          </p:val>
                                        </p:tav>
                                      </p:tavLst>
                                    </p:anim>
                                    <p:anim calcmode="lin" valueType="num">
                                      <p:cBhvr additive="base">
                                        <p:cTn id="23" dur="500" fill="hold"/>
                                        <p:tgtEl>
                                          <p:spTgt spid="819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27"/>
                                        </p:tgtEl>
                                        <p:attrNameLst>
                                          <p:attrName>style.visibility</p:attrName>
                                        </p:attrNameLst>
                                      </p:cBhvr>
                                      <p:to>
                                        <p:strVal val="visible"/>
                                      </p:to>
                                    </p:set>
                                    <p:anim calcmode="lin" valueType="num">
                                      <p:cBhvr additive="base">
                                        <p:cTn id="30" dur="500" fill="hold"/>
                                        <p:tgtEl>
                                          <p:spTgt spid="1027"/>
                                        </p:tgtEl>
                                        <p:attrNameLst>
                                          <p:attrName>ppt_x</p:attrName>
                                        </p:attrNameLst>
                                      </p:cBhvr>
                                      <p:tavLst>
                                        <p:tav tm="0">
                                          <p:val>
                                            <p:strVal val="#ppt_x"/>
                                          </p:val>
                                        </p:tav>
                                        <p:tav tm="100000">
                                          <p:val>
                                            <p:strVal val="#ppt_x"/>
                                          </p:val>
                                        </p:tav>
                                      </p:tavLst>
                                    </p:anim>
                                    <p:anim calcmode="lin" valueType="num">
                                      <p:cBhvr additive="base">
                                        <p:cTn id="31"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docviewer.yandex.ru/view/0/htmlimage?id=2iu1r-7yn18nled7vmpsp0y8ysofx14pv50j36j0mkpool1ne6wgt6jozu5j1vfra0gh00z4rcd7s0yeuy5onfozddhxbjhfh3viqpfwd&amp;name=image-6TZxMjrfyb6OWjLLz7.jpg&amp;dsid=62338d488c49f77b4602963d42cce680"/>
          <p:cNvPicPr>
            <a:picLocks noChangeAspect="1" noChangeArrowheads="1"/>
          </p:cNvPicPr>
          <p:nvPr/>
        </p:nvPicPr>
        <p:blipFill>
          <a:blip r:embed="rId2" cstate="print"/>
          <a:srcRect/>
          <a:stretch>
            <a:fillRect/>
          </a:stretch>
        </p:blipFill>
        <p:spPr bwMode="auto">
          <a:xfrm>
            <a:off x="179512" y="3068960"/>
            <a:ext cx="2751594"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188640"/>
            <a:ext cx="8172400" cy="720080"/>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5"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260648"/>
            <a:ext cx="9144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899592" y="332656"/>
            <a:ext cx="7344816" cy="707886"/>
          </a:xfrm>
          <a:prstGeom prst="rect">
            <a:avLst/>
          </a:prstGeom>
        </p:spPr>
        <p:txBody>
          <a:bodyPr wrap="square">
            <a:spAutoFit/>
          </a:bodyPr>
          <a:lstStyle/>
          <a:p>
            <a:pPr algn="ctr"/>
            <a:r>
              <a:rPr lang="ru-RU" sz="1600" b="1" dirty="0" smtClean="0">
                <a:solidFill>
                  <a:schemeClr val="bg1"/>
                </a:solidFill>
                <a:latin typeface="Oswald"/>
                <a:cs typeface="Times New Roman Cyr" pitchFamily="18" charset="0"/>
              </a:rPr>
              <a:t>«САБАНТУЙ», «ЦВЕТОЧНАЯ ПАЛИТРА», «НОВОГОДНИЕ БЫЛИНЫ»</a:t>
            </a:r>
          </a:p>
          <a:p>
            <a:pPr lvl="0" algn="ctr"/>
            <a:endParaRPr lang="ru-RU" sz="2400" b="1" dirty="0" smtClean="0">
              <a:solidFill>
                <a:schemeClr val="bg1"/>
              </a:solidFill>
              <a:latin typeface="Oswald" charset="-52"/>
            </a:endParaRPr>
          </a:p>
        </p:txBody>
      </p:sp>
      <p:sp>
        <p:nvSpPr>
          <p:cNvPr id="34" name="Прямоугольник 33"/>
          <p:cNvSpPr/>
          <p:nvPr/>
        </p:nvSpPr>
        <p:spPr>
          <a:xfrm>
            <a:off x="3008183" y="4221088"/>
            <a:ext cx="1386534"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«Сабантуй»</a:t>
            </a:r>
            <a:endParaRPr lang="ru-RU" sz="1600" b="1" u="sng" dirty="0">
              <a:solidFill>
                <a:srgbClr val="0000FF"/>
              </a:solidFill>
              <a:latin typeface="Oswald"/>
              <a:cs typeface="Times New Roman Cyr" pitchFamily="18" charset="0"/>
            </a:endParaRPr>
          </a:p>
        </p:txBody>
      </p:sp>
      <p:sp>
        <p:nvSpPr>
          <p:cNvPr id="37" name="Прямоугольник 36"/>
          <p:cNvSpPr/>
          <p:nvPr/>
        </p:nvSpPr>
        <p:spPr>
          <a:xfrm>
            <a:off x="6291986" y="1412776"/>
            <a:ext cx="2383601"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«Цветочная палитра»</a:t>
            </a:r>
            <a:endParaRPr lang="ru-RU" sz="1600" b="1" u="sng" dirty="0">
              <a:solidFill>
                <a:srgbClr val="0000FF"/>
              </a:solidFill>
              <a:latin typeface="Oswald"/>
              <a:cs typeface="Times New Roman Cyr" pitchFamily="18" charset="0"/>
            </a:endParaRPr>
          </a:p>
        </p:txBody>
      </p:sp>
      <p:sp>
        <p:nvSpPr>
          <p:cNvPr id="41" name="Прямоугольник 40"/>
          <p:cNvSpPr/>
          <p:nvPr/>
        </p:nvSpPr>
        <p:spPr>
          <a:xfrm>
            <a:off x="0" y="5301208"/>
            <a:ext cx="1907704" cy="1384995"/>
          </a:xfrm>
          <a:prstGeom prst="rect">
            <a:avLst/>
          </a:prstGeom>
        </p:spPr>
        <p:txBody>
          <a:bodyPr wrap="square">
            <a:spAutoFit/>
          </a:bodyPr>
          <a:lstStyle/>
          <a:p>
            <a:pPr algn="just"/>
            <a:r>
              <a:rPr lang="ru-RU" sz="1400" b="1" dirty="0" smtClean="0">
                <a:solidFill>
                  <a:srgbClr val="0000FF"/>
                </a:solidFill>
                <a:latin typeface="Oswald"/>
                <a:cs typeface="Times New Roman Cyr" pitchFamily="18" charset="0"/>
              </a:rPr>
              <a:t>Всего на реализацию проектов в 2023 году было направлено </a:t>
            </a:r>
            <a:r>
              <a:rPr lang="ru-RU" sz="1400" b="1" dirty="0" smtClean="0">
                <a:solidFill>
                  <a:srgbClr val="FF0000"/>
                </a:solidFill>
                <a:latin typeface="Oswald"/>
                <a:cs typeface="Times New Roman Cyr" pitchFamily="18" charset="0"/>
              </a:rPr>
              <a:t>834,7 тыс.рублей</a:t>
            </a:r>
          </a:p>
        </p:txBody>
      </p:sp>
      <p:pic>
        <p:nvPicPr>
          <p:cNvPr id="9219" name="Picture 3" descr="C:\Users\ZorinaLV\AppData\Local\Microsoft\Windows\Temporary Internet Files\Content.Outlook\NERYJY6C\croppedImg_964752283.jpeg"/>
          <p:cNvPicPr>
            <a:picLocks noChangeAspect="1" noChangeArrowheads="1"/>
          </p:cNvPicPr>
          <p:nvPr/>
        </p:nvPicPr>
        <p:blipFill>
          <a:blip r:embed="rId7" cstate="print"/>
          <a:srcRect/>
          <a:stretch>
            <a:fillRect/>
          </a:stretch>
        </p:blipFill>
        <p:spPr bwMode="auto">
          <a:xfrm>
            <a:off x="1907704" y="4653136"/>
            <a:ext cx="3096344" cy="20605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0" name="Picture 4" descr="C:\Users\ZorinaLV\AppData\Local\Microsoft\Windows\Temporary Internet Files\Content.Outlook\NERYJY6C\9 фото.jpg"/>
          <p:cNvPicPr>
            <a:picLocks noChangeAspect="1" noChangeArrowheads="1"/>
          </p:cNvPicPr>
          <p:nvPr/>
        </p:nvPicPr>
        <p:blipFill>
          <a:blip r:embed="rId8" cstate="print"/>
          <a:srcRect/>
          <a:stretch>
            <a:fillRect/>
          </a:stretch>
        </p:blipFill>
        <p:spPr bwMode="auto">
          <a:xfrm rot="5400000">
            <a:off x="4830064"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1" name="Picture 5" descr="C:\Users\ZorinaLV\AppData\Local\Microsoft\Windows\Temporary Internet Files\Content.Outlook\NERYJY6C\12 фото.jpg"/>
          <p:cNvPicPr>
            <a:picLocks noChangeAspect="1" noChangeArrowheads="1"/>
          </p:cNvPicPr>
          <p:nvPr/>
        </p:nvPicPr>
        <p:blipFill>
          <a:blip r:embed="rId9" cstate="print"/>
          <a:srcRect/>
          <a:stretch>
            <a:fillRect/>
          </a:stretch>
        </p:blipFill>
        <p:spPr bwMode="auto">
          <a:xfrm>
            <a:off x="5868144" y="1844824"/>
            <a:ext cx="288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2" name="Picture 6" descr="C:\Users\ZorinaLV\AppData\Local\Microsoft\Windows\Temporary Internet Files\Content.Outlook\NERYJY6C\4 фото.jpg"/>
          <p:cNvPicPr>
            <a:picLocks noChangeAspect="1" noChangeArrowheads="1"/>
          </p:cNvPicPr>
          <p:nvPr/>
        </p:nvPicPr>
        <p:blipFill>
          <a:blip r:embed="rId10" cstate="print"/>
          <a:srcRect/>
          <a:stretch>
            <a:fillRect/>
          </a:stretch>
        </p:blipFill>
        <p:spPr bwMode="auto">
          <a:xfrm rot="5400000">
            <a:off x="6918000"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6" name="Picture 2" descr="https://docviewer.yandex.ru/view/0/htmlimage?id=2z9ol-6assmvspsjn85xjag5q48v0fjkjgtrb9dbqegdw4pvw2ian4m2wxpy4w3q9hy3hct92c6unelk0kb6n2ejbkh59avojwptm73jy&amp;name=image-oCzIo1KCnrOyEvYP11.jpg&amp;dsid=d562d74fef9400713e9ae82ac966953b"/>
          <p:cNvPicPr>
            <a:picLocks noChangeAspect="1" noChangeArrowheads="1"/>
          </p:cNvPicPr>
          <p:nvPr/>
        </p:nvPicPr>
        <p:blipFill>
          <a:blip r:embed="rId11" cstate="print"/>
          <a:srcRect/>
          <a:stretch>
            <a:fillRect/>
          </a:stretch>
        </p:blipFill>
        <p:spPr bwMode="auto">
          <a:xfrm>
            <a:off x="179512" y="1196753"/>
            <a:ext cx="2736304" cy="18250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https://docviewer.yandex.ru/view/0/htmlimage?id=2uyu3-8tex6480yivioys5relhxywavj6c1djywsxgj3a58tnmozhce02xj3sbva08soemmcomtny8jwwprw7lkcug84l93ibkrnil8cd&amp;name=image-MEeCmrmksYbWEFCSLp.jpg&amp;dsid=2c7985e69d22a8eda2579058bdb8b7d4"/>
          <p:cNvPicPr>
            <a:picLocks noChangeAspect="1" noChangeArrowheads="1"/>
          </p:cNvPicPr>
          <p:nvPr/>
        </p:nvPicPr>
        <p:blipFill>
          <a:blip r:embed="rId12" cstate="print"/>
          <a:srcRect/>
          <a:stretch>
            <a:fillRect/>
          </a:stretch>
        </p:blipFill>
        <p:spPr bwMode="auto">
          <a:xfrm>
            <a:off x="2987824" y="1628800"/>
            <a:ext cx="2760241" cy="1841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Прямоугольник 21"/>
          <p:cNvSpPr/>
          <p:nvPr/>
        </p:nvSpPr>
        <p:spPr>
          <a:xfrm>
            <a:off x="1259632" y="836712"/>
            <a:ext cx="2545825" cy="338554"/>
          </a:xfrm>
          <a:prstGeom prst="rect">
            <a:avLst/>
          </a:prstGeom>
        </p:spPr>
        <p:txBody>
          <a:bodyPr wrap="none">
            <a:spAutoFit/>
          </a:bodyPr>
          <a:lstStyle/>
          <a:p>
            <a:r>
              <a:rPr lang="ru-RU" sz="1600" b="1" u="sng" dirty="0" smtClean="0">
                <a:solidFill>
                  <a:srgbClr val="0000FF"/>
                </a:solidFill>
                <a:latin typeface="Oswald"/>
                <a:cs typeface="Times New Roman Cyr" pitchFamily="18" charset="0"/>
              </a:rPr>
              <a:t>«Новогодние былины»</a:t>
            </a:r>
            <a:endParaRPr lang="ru-RU" sz="1600" b="1" u="sng" dirty="0">
              <a:solidFill>
                <a:srgbClr val="0000FF"/>
              </a:solidFill>
              <a:latin typeface="Oswald"/>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5008" y="980728"/>
            <a:ext cx="8928992" cy="830997"/>
          </a:xfrm>
          <a:prstGeom prst="rect">
            <a:avLst/>
          </a:prstGeom>
        </p:spPr>
        <p:txBody>
          <a:bodyPr wrap="square">
            <a:spAutoFit/>
          </a:bodyPr>
          <a:lstStyle/>
          <a:p>
            <a:r>
              <a:rPr lang="ru-RU" sz="1600" b="1" dirty="0" smtClean="0">
                <a:latin typeface="Times New Roman Cyr" pitchFamily="18" charset="0"/>
                <a:cs typeface="Times New Roman Cyr" pitchFamily="18" charset="0"/>
              </a:rPr>
              <a:t>Предоставлено </a:t>
            </a:r>
            <a:r>
              <a:rPr lang="ru-RU" sz="1600" b="1" dirty="0">
                <a:latin typeface="Times New Roman Cyr" pitchFamily="18" charset="0"/>
                <a:cs typeface="Times New Roman Cyr" pitchFamily="18" charset="0"/>
              </a:rPr>
              <a:t>субсидий юридическим лицам, индивидуальным предпринимателям, физическим лицам - производителям товаров, работ и услуг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из средств бюджета в сумме </a:t>
            </a:r>
            <a:r>
              <a:rPr lang="ru-RU" sz="1600" b="1" dirty="0" smtClean="0">
                <a:latin typeface="Times New Roman Cyr" pitchFamily="18" charset="0"/>
                <a:cs typeface="Times New Roman Cyr" pitchFamily="18" charset="0"/>
              </a:rPr>
              <a:t>46 730,3 тыс. рублей</a:t>
            </a:r>
            <a:endParaRPr lang="en-US" b="1" dirty="0">
              <a:solidFill>
                <a:srgbClr val="0000FF"/>
              </a:solidFill>
              <a:latin typeface="Times New Roman Cyr" pitchFamily="18" charset="0"/>
              <a:cs typeface="Times New Roman Cyr" pitchFamily="18" charset="0"/>
            </a:endParaRPr>
          </a:p>
        </p:txBody>
      </p:sp>
      <p:graphicFrame>
        <p:nvGraphicFramePr>
          <p:cNvPr id="10" name="Таблица 9"/>
          <p:cNvGraphicFramePr>
            <a:graphicFrameLocks noGrp="1"/>
          </p:cNvGraphicFramePr>
          <p:nvPr/>
        </p:nvGraphicFramePr>
        <p:xfrm>
          <a:off x="107504" y="1916832"/>
          <a:ext cx="8928992" cy="3870960"/>
        </p:xfrm>
        <a:graphic>
          <a:graphicData uri="http://schemas.openxmlformats.org/drawingml/2006/table">
            <a:tbl>
              <a:tblPr firstRow="1" bandRow="1">
                <a:tableStyleId>{5C22544A-7EE6-4342-B048-85BDC9FD1C3A}</a:tableStyleId>
              </a:tblPr>
              <a:tblGrid>
                <a:gridCol w="6679412"/>
                <a:gridCol w="2249580"/>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Cyr" pitchFamily="18" charset="0"/>
                          <a:cs typeface="Times New Roman Cyr" pitchFamily="18" charset="0"/>
                        </a:rPr>
                        <a:t>Наименование субсидии</a:t>
                      </a:r>
                    </a:p>
                    <a:p>
                      <a:pPr algn="ctr"/>
                      <a:endParaRPr lang="ru-RU" sz="1400" dirty="0">
                        <a:latin typeface="Times New Roman Cyr" pitchFamily="18" charset="0"/>
                        <a:cs typeface="Times New Roman Cyr" pitchFamily="18" charset="0"/>
                      </a:endParaRPr>
                    </a:p>
                  </a:txBody>
                  <a:tcPr/>
                </a:tc>
                <a:tc>
                  <a:txBody>
                    <a:bodyPr/>
                    <a:lstStyle/>
                    <a:p>
                      <a:pPr algn="ctr"/>
                      <a:r>
                        <a:rPr lang="ru-RU" sz="1400" dirty="0" smtClean="0">
                          <a:solidFill>
                            <a:schemeClr val="tx1"/>
                          </a:solidFill>
                          <a:latin typeface="Times New Roman Cyr" pitchFamily="18" charset="0"/>
                          <a:cs typeface="Times New Roman Cyr" pitchFamily="18" charset="0"/>
                        </a:rPr>
                        <a:t>Сумма</a:t>
                      </a:r>
                      <a:endParaRPr lang="ru-RU" sz="1400" dirty="0">
                        <a:solidFill>
                          <a:schemeClr val="tx1"/>
                        </a:solidFill>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400" dirty="0" err="1" smtClean="0">
                          <a:latin typeface="Times New Roman Cyr" pitchFamily="18" charset="0"/>
                          <a:cs typeface="Times New Roman Cyr" pitchFamily="18" charset="0"/>
                        </a:rPr>
                        <a:t>Конда</a:t>
                      </a:r>
                      <a:r>
                        <a:rPr lang="ru-RU" sz="1400" dirty="0" smtClean="0">
                          <a:latin typeface="Times New Roman Cyr" pitchFamily="18" charset="0"/>
                          <a:cs typeface="Times New Roman Cyr" pitchFamily="18" charset="0"/>
                        </a:rPr>
                        <a:t> в летний и зимний периоды</a:t>
                      </a:r>
                      <a:endParaRPr lang="ru-RU" sz="1400" dirty="0">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8 447,6</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b="0" i="0" u="none" strike="noStrike" dirty="0" smtClean="0">
                          <a:solidFill>
                            <a:schemeClr val="tx1"/>
                          </a:solidFill>
                          <a:effectLst/>
                          <a:latin typeface="Times New Roman Cyr" pitchFamily="18" charset="0"/>
                          <a:cs typeface="Times New Roman Cyr" pitchFamily="18" charset="0"/>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400" b="0" i="0" u="none" strike="noStrike" baseline="0" dirty="0" smtClean="0">
                          <a:solidFill>
                            <a:schemeClr val="tx1"/>
                          </a:solidFill>
                          <a:effectLst/>
                          <a:latin typeface="Times New Roman Cyr" pitchFamily="18" charset="0"/>
                          <a:cs typeface="Times New Roman Cyr" pitchFamily="18" charset="0"/>
                        </a:rPr>
                        <a:t> и сельскохозяйственных товаропроизводителей города Урай»</a:t>
                      </a:r>
                      <a:endParaRPr lang="ru-RU" sz="1400" dirty="0">
                        <a:solidFill>
                          <a:schemeClr val="tx1"/>
                        </a:solidFill>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35 580,3</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возмещение недополученных доходов организациям, осуществляющим реализацию населению сжиженного газа по розничным ценам</a:t>
                      </a:r>
                      <a:endParaRPr lang="ru-RU" sz="140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1 728,4</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kumimoji="0" lang="ru-RU" sz="1400" b="0" kern="1200" dirty="0" smtClean="0">
                          <a:solidFill>
                            <a:schemeClr val="dk1"/>
                          </a:solidFill>
                          <a:latin typeface="Times New Roman Cyr" pitchFamily="18" charset="0"/>
                          <a:ea typeface="+mn-ea"/>
                          <a:cs typeface="Times New Roman Cyr" pitchFamily="18" charset="0"/>
                        </a:rPr>
                        <a:t>Субсидии в целях финансового обеспечения (возмещения) исполнения государственного (муниципального) социального заказа на оказание государственных (муниципальных) услуг в социальной сфере по направлению деятельности «реализация дополнительных </a:t>
                      </a:r>
                      <a:r>
                        <a:rPr kumimoji="0" lang="ru-RU" sz="1400" b="0" kern="1200" dirty="0" err="1" smtClean="0">
                          <a:solidFill>
                            <a:schemeClr val="dk1"/>
                          </a:solidFill>
                          <a:latin typeface="Times New Roman Cyr" pitchFamily="18" charset="0"/>
                          <a:ea typeface="+mn-ea"/>
                          <a:cs typeface="Times New Roman Cyr" pitchFamily="18" charset="0"/>
                        </a:rPr>
                        <a:t>общеразвивающих</a:t>
                      </a:r>
                      <a:r>
                        <a:rPr kumimoji="0" lang="ru-RU" sz="1400" b="0" kern="1200" dirty="0" smtClean="0">
                          <a:solidFill>
                            <a:schemeClr val="dk1"/>
                          </a:solidFill>
                          <a:latin typeface="Times New Roman Cyr" pitchFamily="18" charset="0"/>
                          <a:ea typeface="+mn-ea"/>
                          <a:cs typeface="Times New Roman Cyr" pitchFamily="18" charset="0"/>
                        </a:rPr>
                        <a:t> программ для детей»</a:t>
                      </a:r>
                      <a:endParaRPr lang="ru-RU" sz="1400" b="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974,0</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64488" cy="692696"/>
          </a:xfrm>
          <a:prstGeom prst="rect">
            <a:avLst/>
          </a:prstGeom>
          <a:noFill/>
          <a:ln w="9525">
            <a:noFill/>
            <a:miter lim="800000"/>
            <a:headEnd/>
            <a:tailEnd/>
          </a:ln>
        </p:spPr>
      </p:pic>
      <p:pic>
        <p:nvPicPr>
          <p:cNvPr id="7"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07504" y="0"/>
            <a:ext cx="8064896" cy="710608"/>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0"/>
            <a:ext cx="611560" cy="803610"/>
          </a:xfrm>
          <a:prstGeom prst="rect">
            <a:avLst/>
          </a:prstGeom>
          <a:noFill/>
          <a:ln w="9525">
            <a:noFill/>
            <a:miter lim="800000"/>
            <a:headEnd/>
            <a:tailEnd/>
          </a:ln>
        </p:spPr>
      </p:pic>
      <p:pic>
        <p:nvPicPr>
          <p:cNvPr id="11" name="Picture 2" descr="Y:\Влад\2019\эскизы\герб.png"/>
          <p:cNvPicPr>
            <a:picLocks noChangeAspect="1" noChangeArrowheads="1"/>
          </p:cNvPicPr>
          <p:nvPr/>
        </p:nvPicPr>
        <p:blipFill>
          <a:blip r:embed="rId5" cstate="print"/>
          <a:srcRect l="89185" b="81873"/>
          <a:stretch>
            <a:fillRect/>
          </a:stretch>
        </p:blipFill>
        <p:spPr bwMode="auto">
          <a:xfrm>
            <a:off x="8367472" y="1"/>
            <a:ext cx="776527" cy="908720"/>
          </a:xfrm>
          <a:prstGeom prst="rect">
            <a:avLst/>
          </a:prstGeom>
          <a:noFill/>
          <a:ln w="9525">
            <a:noFill/>
            <a:miter lim="800000"/>
            <a:headEnd/>
            <a:tailEnd/>
          </a:ln>
        </p:spPr>
      </p:pic>
      <p:sp>
        <p:nvSpPr>
          <p:cNvPr id="12" name="TextBox 11"/>
          <p:cNvSpPr txBox="1"/>
          <p:nvPr/>
        </p:nvSpPr>
        <p:spPr>
          <a:xfrm>
            <a:off x="683568" y="332657"/>
            <a:ext cx="7560840"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ИНФОРМАЦИЯ О ПРЕДОСТАВЛЕНИИЕ СУБСИДИЙ ЮРИДИЧЕСКИМ ЛИЦАМ ЗА 2023 ГОД </a:t>
            </a:r>
            <a:endParaRPr lang="ru-RU" sz="1600" b="1" dirty="0">
              <a:solidFill>
                <a:schemeClr val="bg1"/>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1606950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1524000" y="1397000"/>
          <a:ext cx="6096000" cy="2509520"/>
        </p:xfrm>
        <a:graphic>
          <a:graphicData uri="http://schemas.openxmlformats.org/drawingml/2006/table">
            <a:tbl>
              <a:tblPr firstRow="1" bandRow="1">
                <a:tableStyleId>{5C22544A-7EE6-4342-B048-85BDC9FD1C3A}</a:tableStyleId>
              </a:tblPr>
              <a:tblGrid>
                <a:gridCol w="4272136"/>
                <a:gridCol w="1823864"/>
              </a:tblGrid>
              <a:tr h="370840">
                <a:tc>
                  <a:txBody>
                    <a:bodyPr/>
                    <a:lstStyle/>
                    <a:p>
                      <a:r>
                        <a:rPr lang="ru-RU" sz="1400" dirty="0" smtClean="0">
                          <a:latin typeface="Times New Roman Cyr" pitchFamily="18" charset="0"/>
                          <a:cs typeface="Times New Roman Cyr" pitchFamily="18" charset="0"/>
                        </a:rPr>
                        <a:t>Наименование</a:t>
                      </a:r>
                      <a:endParaRPr lang="ru-RU" sz="1400" dirty="0">
                        <a:latin typeface="Times New Roman Cyr" pitchFamily="18" charset="0"/>
                        <a:cs typeface="Times New Roman Cyr" pitchFamily="18" charset="0"/>
                      </a:endParaRPr>
                    </a:p>
                  </a:txBody>
                  <a:tcPr/>
                </a:tc>
                <a:tc>
                  <a:txBody>
                    <a:bodyPr/>
                    <a:lstStyle/>
                    <a:p>
                      <a:r>
                        <a:rPr lang="ru-RU" sz="1400" dirty="0" smtClean="0">
                          <a:latin typeface="Times New Roman Cyr" pitchFamily="18" charset="0"/>
                          <a:cs typeface="Times New Roman Cyr" pitchFamily="18" charset="0"/>
                        </a:rPr>
                        <a:t>Сумма, тыс.рублей</a:t>
                      </a:r>
                      <a:endParaRPr lang="ru-RU" sz="1400" dirty="0">
                        <a:latin typeface="Times New Roman Cyr" pitchFamily="18" charset="0"/>
                        <a:cs typeface="Times New Roman Cyr" pitchFamily="18" charset="0"/>
                      </a:endParaRPr>
                    </a:p>
                  </a:txBody>
                  <a:tcPr/>
                </a:tc>
              </a:tr>
              <a:tr h="370840">
                <a:tc gridSpan="2">
                  <a:txBody>
                    <a:bodyPr/>
                    <a:lstStyle/>
                    <a:p>
                      <a:r>
                        <a:rPr lang="ru-RU" sz="1400" dirty="0" smtClean="0">
                          <a:latin typeface="Times New Roman Cyr" pitchFamily="18" charset="0"/>
                          <a:cs typeface="Times New Roman Cyr" pitchFamily="18" charset="0"/>
                        </a:rPr>
                        <a:t>Муниципальная программа «Муниципальная программа «Развитие гражданского общества на территории города Урай» </a:t>
                      </a:r>
                      <a:endParaRPr lang="ru-RU" sz="1400" dirty="0">
                        <a:latin typeface="Times New Roman Cyr" pitchFamily="18" charset="0"/>
                        <a:cs typeface="Times New Roman Cyr" pitchFamily="18" charset="0"/>
                      </a:endParaRPr>
                    </a:p>
                  </a:txBody>
                  <a:tcPr/>
                </a:tc>
                <a:tc hMerge="1">
                  <a:txBody>
                    <a:bodyPr/>
                    <a:lstStyle/>
                    <a:p>
                      <a:endParaRPr lang="ru-RU"/>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предоставление услуг (работ) в социальной сфере (4 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3 216,8</a:t>
                      </a:r>
                      <a:endParaRPr lang="ru-RU" sz="1400" i="1"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СОНО (гранты) (9НКО)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10 040,0</a:t>
                      </a:r>
                      <a:endParaRPr lang="ru-RU" sz="1400" i="1" dirty="0">
                        <a:latin typeface="Times New Roman Cyr" pitchFamily="18" charset="0"/>
                        <a:cs typeface="Times New Roman Cyr" pitchFamily="18" charset="0"/>
                      </a:endParaRPr>
                    </a:p>
                  </a:txBody>
                  <a:tcPr/>
                </a:tc>
              </a:tr>
              <a:tr h="370840">
                <a:tc>
                  <a:txBody>
                    <a:bodyPr/>
                    <a:lstStyle/>
                    <a:p>
                      <a:r>
                        <a:rPr lang="ru-RU" sz="1400" dirty="0" smtClean="0">
                          <a:latin typeface="Times New Roman Cyr" pitchFamily="18" charset="0"/>
                          <a:cs typeface="Times New Roman Cyr" pitchFamily="18" charset="0"/>
                        </a:rPr>
                        <a:t>Муниципальная программа «Развитие образования города Урай» на 2019-2030 годы (сертификаты ПФДО) (5НКО, лагерь)</a:t>
                      </a:r>
                      <a:endParaRPr lang="ru-RU" sz="1400" dirty="0">
                        <a:latin typeface="Times New Roman Cyr" pitchFamily="18" charset="0"/>
                        <a:cs typeface="Times New Roman Cyr" pitchFamily="18" charset="0"/>
                      </a:endParaRPr>
                    </a:p>
                  </a:txBody>
                  <a:tcPr/>
                </a:tc>
                <a:tc>
                  <a:txBody>
                    <a:bodyPr/>
                    <a:lstStyle/>
                    <a:p>
                      <a:pPr algn="r"/>
                      <a:endParaRPr lang="ru-RU" sz="1400" dirty="0" smtClean="0">
                        <a:latin typeface="Times New Roman Cyr" pitchFamily="18" charset="0"/>
                        <a:cs typeface="Times New Roman Cyr" pitchFamily="18" charset="0"/>
                      </a:endParaRPr>
                    </a:p>
                    <a:p>
                      <a:pPr algn="r"/>
                      <a:endParaRPr lang="ru-RU" sz="1400" dirty="0" smtClean="0">
                        <a:latin typeface="Times New Roman Cyr" pitchFamily="18" charset="0"/>
                        <a:cs typeface="Times New Roman Cyr" pitchFamily="18" charset="0"/>
                      </a:endParaRPr>
                    </a:p>
                    <a:p>
                      <a:pPr algn="r"/>
                      <a:r>
                        <a:rPr lang="ru-RU" sz="1400" dirty="0" smtClean="0">
                          <a:latin typeface="Times New Roman Cyr" pitchFamily="18" charset="0"/>
                          <a:cs typeface="Times New Roman Cyr" pitchFamily="18" charset="0"/>
                        </a:rPr>
                        <a:t>8 856,3</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25703"/>
            <a:ext cx="9144000" cy="790407"/>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3" cstate="print"/>
          <a:srcRect l="89185" b="81873"/>
          <a:stretch>
            <a:fillRect/>
          </a:stretch>
        </p:blipFill>
        <p:spPr bwMode="auto">
          <a:xfrm>
            <a:off x="8388424" y="1"/>
            <a:ext cx="755576" cy="884202"/>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107504" y="0"/>
            <a:ext cx="8172400" cy="720080"/>
          </a:xfrm>
          <a:prstGeom prst="rect">
            <a:avLst/>
          </a:prstGeom>
          <a:noFill/>
          <a:ln w="9525">
            <a:noFill/>
            <a:miter lim="800000"/>
            <a:headEnd/>
            <a:tailEnd/>
          </a:ln>
        </p:spPr>
      </p:pic>
      <p:pic>
        <p:nvPicPr>
          <p:cNvPr id="11" name="Picture 5" descr="закладка урай copy"/>
          <p:cNvPicPr>
            <a:picLocks noChangeAspect="1" noChangeArrowheads="1"/>
          </p:cNvPicPr>
          <p:nvPr/>
        </p:nvPicPr>
        <p:blipFill>
          <a:blip r:embed="rId5" cstate="print"/>
          <a:srcRect/>
          <a:stretch>
            <a:fillRect/>
          </a:stretch>
        </p:blipFill>
        <p:spPr bwMode="auto">
          <a:xfrm>
            <a:off x="0" y="0"/>
            <a:ext cx="611560" cy="803610"/>
          </a:xfrm>
          <a:prstGeom prst="rect">
            <a:avLst/>
          </a:prstGeom>
          <a:noFill/>
          <a:ln w="9525">
            <a:noFill/>
            <a:miter lim="800000"/>
            <a:headEnd/>
            <a:tailEnd/>
          </a:ln>
        </p:spPr>
      </p:pic>
      <p:sp>
        <p:nvSpPr>
          <p:cNvPr id="13" name="TextBox 12"/>
          <p:cNvSpPr txBox="1"/>
          <p:nvPr/>
        </p:nvSpPr>
        <p:spPr>
          <a:xfrm>
            <a:off x="683568" y="116632"/>
            <a:ext cx="7416824"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На поддержку СОНКО направлено из бюджета города в 2023 году </a:t>
            </a:r>
          </a:p>
          <a:p>
            <a:r>
              <a:rPr lang="ru-RU" sz="1600" b="1" dirty="0" smtClean="0">
                <a:solidFill>
                  <a:schemeClr val="bg1"/>
                </a:solidFill>
                <a:latin typeface="Times New Roman Cyr" pitchFamily="18" charset="0"/>
                <a:cs typeface="Times New Roman Cyr" pitchFamily="18" charset="0"/>
              </a:rPr>
              <a:t>22 113,1 тыс.рублей</a:t>
            </a:r>
            <a:endParaRPr lang="ru-RU" dirty="0"/>
          </a:p>
        </p:txBody>
      </p:sp>
    </p:spTree>
    <p:extLst>
      <p:ext uri="{BB962C8B-B14F-4D97-AF65-F5344CB8AC3E}">
        <p14:creationId xmlns:p14="http://schemas.microsoft.com/office/powerpoint/2010/main" xmlns="" val="1606950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3789040"/>
            <a:ext cx="8567002" cy="646331"/>
          </a:xfrm>
          <a:prstGeom prst="rect">
            <a:avLst/>
          </a:prstGeom>
        </p:spPr>
        <p:txBody>
          <a:bodyPr wrap="square">
            <a:spAutoFit/>
          </a:bodyPr>
          <a:lstStyle/>
          <a:p>
            <a:r>
              <a:rPr lang="ru-RU" sz="1200" dirty="0">
                <a:latin typeface="Times New Roman Cyr" pitchFamily="18" charset="0"/>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8" name="Таблица 7"/>
          <p:cNvGraphicFramePr>
            <a:graphicFrameLocks noGrp="1"/>
          </p:cNvGraphicFramePr>
          <p:nvPr>
            <p:extLst>
              <p:ext uri="{D42A27DB-BD31-4B8C-83A1-F6EECF244321}">
                <p14:modId xmlns="" xmlns:p14="http://schemas.microsoft.com/office/powerpoint/2010/main" val="2750371847"/>
              </p:ext>
            </p:extLst>
          </p:nvPr>
        </p:nvGraphicFramePr>
        <p:xfrm>
          <a:off x="179512" y="1052736"/>
          <a:ext cx="8784976" cy="2543565"/>
        </p:xfrm>
        <a:graphic>
          <a:graphicData uri="http://schemas.openxmlformats.org/drawingml/2006/table">
            <a:tbl>
              <a:tblPr/>
              <a:tblGrid>
                <a:gridCol w="1956030">
                  <a:extLst>
                    <a:ext uri="{9D8B030D-6E8A-4147-A177-3AD203B41FA5}">
                      <a16:colId xmlns="" xmlns:a16="http://schemas.microsoft.com/office/drawing/2014/main" val="20000"/>
                    </a:ext>
                  </a:extLst>
                </a:gridCol>
                <a:gridCol w="835031">
                  <a:extLst>
                    <a:ext uri="{9D8B030D-6E8A-4147-A177-3AD203B41FA5}">
                      <a16:colId xmlns="" xmlns:a16="http://schemas.microsoft.com/office/drawing/2014/main" val="20001"/>
                    </a:ext>
                  </a:extLst>
                </a:gridCol>
                <a:gridCol w="812152">
                  <a:extLst>
                    <a:ext uri="{9D8B030D-6E8A-4147-A177-3AD203B41FA5}">
                      <a16:colId xmlns="" xmlns:a16="http://schemas.microsoft.com/office/drawing/2014/main" val="20002"/>
                    </a:ext>
                  </a:extLst>
                </a:gridCol>
                <a:gridCol w="1304020">
                  <a:extLst>
                    <a:ext uri="{9D8B030D-6E8A-4147-A177-3AD203B41FA5}">
                      <a16:colId xmlns="" xmlns:a16="http://schemas.microsoft.com/office/drawing/2014/main" val="20003"/>
                    </a:ext>
                  </a:extLst>
                </a:gridCol>
                <a:gridCol w="997423">
                  <a:extLst>
                    <a:ext uri="{9D8B030D-6E8A-4147-A177-3AD203B41FA5}">
                      <a16:colId xmlns="" xmlns:a16="http://schemas.microsoft.com/office/drawing/2014/main" val="20004"/>
                    </a:ext>
                  </a:extLst>
                </a:gridCol>
                <a:gridCol w="1440160">
                  <a:extLst>
                    <a:ext uri="{9D8B030D-6E8A-4147-A177-3AD203B41FA5}">
                      <a16:colId xmlns="" xmlns:a16="http://schemas.microsoft.com/office/drawing/2014/main" val="20005"/>
                    </a:ext>
                  </a:extLst>
                </a:gridCol>
                <a:gridCol w="1440160">
                  <a:extLst>
                    <a:ext uri="{9D8B030D-6E8A-4147-A177-3AD203B41FA5}">
                      <a16:colId xmlns="" xmlns:a16="http://schemas.microsoft.com/office/drawing/2014/main" val="20006"/>
                    </a:ext>
                  </a:extLst>
                </a:gridCol>
              </a:tblGrid>
              <a:tr h="186501">
                <a:tc rowSpan="4">
                  <a:txBody>
                    <a:bodyPr/>
                    <a:lstStyle/>
                    <a:p>
                      <a:pPr algn="ctr" fontAlgn="ctr"/>
                      <a:r>
                        <a:rPr lang="ru-RU" sz="1200" b="0" i="0" u="none" strike="noStrike" dirty="0">
                          <a:latin typeface="Times New Roman Cyr" pitchFamily="18" charset="0"/>
                          <a:cs typeface="Times New Roman Cyr" pitchFamily="18" charset="0"/>
                        </a:rPr>
                        <a:t>Вид долгового обязательства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Times New Roman Cyr" pitchFamily="18" charset="0"/>
                          <a:cs typeface="Times New Roman Cyr" pitchFamily="18" charset="0"/>
                        </a:rPr>
                        <a:t>Объем муниципального долга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200" b="0" i="0" u="none" strike="noStrike" dirty="0">
                          <a:latin typeface="Oswald"/>
                        </a:rPr>
                        <a:t>Утверждено на </a:t>
                      </a:r>
                      <a:r>
                        <a:rPr lang="ru-RU" sz="1200" b="0" i="0" u="none" strike="noStrike" dirty="0" smtClean="0">
                          <a:latin typeface="Oswald"/>
                        </a:rPr>
                        <a:t>2023 </a:t>
                      </a:r>
                      <a:r>
                        <a:rPr lang="ru-RU" sz="1200" b="0" i="0" u="none" strike="noStrike" dirty="0">
                          <a:latin typeface="Oswald"/>
                        </a:rPr>
                        <a:t>год</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186501">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Первоначально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Уточнено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 xmlns:a16="http://schemas.microsoft.com/office/drawing/2014/main" val="10001"/>
                  </a:ext>
                </a:extLst>
              </a:tr>
              <a:tr h="524138">
                <a:tc vMerge="1">
                  <a:txBody>
                    <a:bodyPr/>
                    <a:lstStyle/>
                    <a:p>
                      <a:endParaRPr lang="ru-RU"/>
                    </a:p>
                  </a:txBody>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25.11.2022  №125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72326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01039">
                <a:tc>
                  <a:txBody>
                    <a:bodyPr/>
                    <a:lstStyle/>
                    <a:p>
                      <a:pPr algn="ctr" fontAlgn="ctr"/>
                      <a:r>
                        <a:rPr lang="ru-RU" sz="800" b="0" i="0" u="none" strike="noStrike" dirty="0">
                          <a:latin typeface="Times New Roman Cyr" pitchFamily="18" charset="0"/>
                          <a:cs typeface="Times New Roman Cyr" pitchFamily="18" charset="0"/>
                        </a:rPr>
                        <a:t>1</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2</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3</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4</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5</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6</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7</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48808">
                <a:tc>
                  <a:txBody>
                    <a:bodyPr/>
                    <a:lstStyle/>
                    <a:p>
                      <a:pPr algn="l" fontAlgn="ctr"/>
                      <a:r>
                        <a:rPr lang="ru-RU" sz="1200" b="0" i="0" u="none" strike="noStrike" dirty="0">
                          <a:latin typeface="Times New Roman Cyr" pitchFamily="18" charset="0"/>
                          <a:cs typeface="Times New Roman Cyr" pitchFamily="18" charset="0"/>
                        </a:rPr>
                        <a:t>Кредиты кредитных организаций</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92 096,9</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920 968,7</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29 251,3</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1 017 045,5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65227">
                <a:tc>
                  <a:txBody>
                    <a:bodyPr/>
                    <a:lstStyle/>
                    <a:p>
                      <a:pPr algn="l" fontAlgn="t"/>
                      <a:r>
                        <a:rPr lang="ru-RU" sz="1200" b="1" i="0" u="none" strike="noStrike">
                          <a:latin typeface="Times New Roman Cyr" pitchFamily="18" charset="0"/>
                          <a:cs typeface="Times New Roman Cyr" pitchFamily="18" charset="0"/>
                        </a:rPr>
                        <a:t>Общая сумма муниципального долга </a:t>
                      </a:r>
                    </a:p>
                  </a:txBody>
                  <a:tcPr marL="6315" marR="6315" marT="63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a:t>
                      </a:r>
                      <a:r>
                        <a:rPr lang="ru-RU" sz="1200" b="1" i="0" u="none" strike="noStrike" baseline="0" dirty="0" smtClean="0">
                          <a:latin typeface="Times New Roman Cyr" pitchFamily="18" charset="0"/>
                          <a:cs typeface="Times New Roman Cyr" pitchFamily="18" charset="0"/>
                        </a:rPr>
                        <a:t> 096,9</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920 968,7</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29 251,3</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1 017 045,5</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2" name="Прямоугольник 1">
            <a:extLst>
              <a:ext uri="{FF2B5EF4-FFF2-40B4-BE49-F238E27FC236}">
                <a16:creationId xmlns="" xmlns:a16="http://schemas.microsoft.com/office/drawing/2014/main" id="{14612D43-D4CF-4136-A212-28BBDB9372B4}"/>
              </a:ext>
            </a:extLst>
          </p:cNvPr>
          <p:cNvSpPr/>
          <p:nvPr/>
        </p:nvSpPr>
        <p:spPr>
          <a:xfrm>
            <a:off x="251520" y="4437112"/>
            <a:ext cx="8640962" cy="523220"/>
          </a:xfrm>
          <a:prstGeom prst="rect">
            <a:avLst/>
          </a:prstGeom>
        </p:spPr>
        <p:txBody>
          <a:bodyPr wrap="square">
            <a:spAutoFit/>
          </a:bodyPr>
          <a:lstStyle/>
          <a:p>
            <a:pPr algn="ctr"/>
            <a:r>
              <a:rPr lang="ru-RU" sz="1400" b="1" dirty="0">
                <a:latin typeface="Times New Roman Cyr" pitchFamily="18" charset="0"/>
                <a:cs typeface="Times New Roman Cyr" pitchFamily="18" charset="0"/>
              </a:rPr>
              <a:t>Динамика объемов источников внутреннего финансирования дефицита бюджета города Урай в </a:t>
            </a:r>
            <a:r>
              <a:rPr lang="ru-RU" sz="1400" b="1" dirty="0" smtClean="0">
                <a:latin typeface="Times New Roman Cyr" pitchFamily="18" charset="0"/>
                <a:cs typeface="Times New Roman Cyr" pitchFamily="18" charset="0"/>
              </a:rPr>
              <a:t>2021-2023 </a:t>
            </a:r>
            <a:r>
              <a:rPr lang="ru-RU" sz="1400" b="1" dirty="0">
                <a:latin typeface="Times New Roman Cyr" pitchFamily="18" charset="0"/>
                <a:cs typeface="Times New Roman Cyr" pitchFamily="18" charset="0"/>
              </a:rPr>
              <a:t>годах, тыс.рублей</a:t>
            </a:r>
            <a:endParaRPr lang="ru-RU" sz="1400" dirty="0">
              <a:latin typeface="Times New Roman Cyr" pitchFamily="18" charset="0"/>
              <a:cs typeface="Times New Roman Cyr" pitchFamily="18" charset="0"/>
            </a:endParaRPr>
          </a:p>
        </p:txBody>
      </p:sp>
      <p:graphicFrame>
        <p:nvGraphicFramePr>
          <p:cNvPr id="10" name="Диаграмма 9"/>
          <p:cNvGraphicFramePr/>
          <p:nvPr/>
        </p:nvGraphicFramePr>
        <p:xfrm>
          <a:off x="251520" y="5157192"/>
          <a:ext cx="8640960" cy="1700808"/>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611560" y="116632"/>
            <a:ext cx="7704856" cy="67888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pic>
        <p:nvPicPr>
          <p:cNvPr id="14"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884202"/>
          </a:xfrm>
          <a:prstGeom prst="rect">
            <a:avLst/>
          </a:prstGeom>
          <a:noFill/>
          <a:ln w="9525">
            <a:noFill/>
            <a:miter lim="800000"/>
            <a:headEnd/>
            <a:tailEnd/>
          </a:ln>
        </p:spPr>
      </p:pic>
      <p:sp>
        <p:nvSpPr>
          <p:cNvPr id="15" name="TextBox 14"/>
          <p:cNvSpPr txBox="1"/>
          <p:nvPr/>
        </p:nvSpPr>
        <p:spPr>
          <a:xfrm>
            <a:off x="929818" y="332656"/>
            <a:ext cx="6738525" cy="861774"/>
          </a:xfrm>
          <a:prstGeom prst="rect">
            <a:avLst/>
          </a:prstGeom>
          <a:noFill/>
        </p:spPr>
        <p:txBody>
          <a:bodyPr wrap="square" rtlCol="0">
            <a:spAutoFit/>
          </a:bodyPr>
          <a:lstStyle/>
          <a:p>
            <a:pPr algn="ctr"/>
            <a:r>
              <a:rPr lang="ru-RU" sz="1400" b="1" dirty="0" smtClean="0">
                <a:solidFill>
                  <a:schemeClr val="bg1"/>
                </a:solidFill>
                <a:latin typeface="Times New Roman Cyr" pitchFamily="18" charset="0"/>
                <a:cs typeface="Times New Roman Cyr" pitchFamily="18" charset="0"/>
              </a:rPr>
              <a:t>ОБЪЕМ МУНИЦИПАЛЬНОГО ДОЛГА ЗА 2023  ГОД,ТЫС.РУБЛЕЙ </a:t>
            </a:r>
            <a:r>
              <a:rPr lang="ru-RU" sz="1600" b="1" dirty="0" smtClean="0">
                <a:solidFill>
                  <a:schemeClr val="bg1"/>
                </a:solidFill>
                <a:latin typeface="Times New Roman Cyr" pitchFamily="18" charset="0"/>
                <a:cs typeface="Times New Roman Cyr" pitchFamily="18" charset="0"/>
              </a:rPr>
              <a:t>        </a:t>
            </a:r>
          </a:p>
          <a:p>
            <a:pPr algn="ctr"/>
            <a:r>
              <a:rPr lang="ru-RU" sz="1600" b="1" dirty="0" smtClean="0">
                <a:solidFill>
                  <a:schemeClr val="bg1"/>
                </a:solidFill>
                <a:latin typeface="Times New Roman" panose="02020603050405020304" pitchFamily="18" charset="0"/>
                <a:cs typeface="Times New Roman" panose="02020603050405020304" pitchFamily="18" charset="0"/>
              </a:rPr>
              <a:t>       </a:t>
            </a:r>
            <a:endParaRPr lang="ru-RU" sz="1600" dirty="0" smtClean="0">
              <a:solidFill>
                <a:schemeClr val="bg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1546481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115616" y="980728"/>
            <a:ext cx="7560840"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971600" y="908720"/>
            <a:ext cx="7776864" cy="800219"/>
          </a:xfrm>
          <a:prstGeom prst="rect">
            <a:avLst/>
          </a:prstGeom>
          <a:noFill/>
        </p:spPr>
        <p:txBody>
          <a:bodyPr wrap="square" rtlCol="0">
            <a:spAutoFit/>
          </a:bodyPr>
          <a:lstStyle/>
          <a:p>
            <a:pPr algn="ctr"/>
            <a:r>
              <a:rPr lang="ru-RU" sz="1200" dirty="0"/>
              <a:t>      </a:t>
            </a:r>
            <a:r>
              <a:rPr lang="ru-RU" sz="1600" b="1" dirty="0">
                <a:latin typeface="Oswald"/>
                <a:cs typeface="Times New Roman" pitchFamily="18" charset="0"/>
              </a:rPr>
              <a:t>Городской округ Урай находится в группе городов и районов с высоким качеством управления муниципальными финансами </a:t>
            </a:r>
          </a:p>
          <a:p>
            <a:pPr algn="just"/>
            <a:r>
              <a:rPr lang="ru-RU" sz="1400" b="1" dirty="0">
                <a:latin typeface="Times New Roman" pitchFamily="18" charset="0"/>
                <a:cs typeface="Times New Roman" pitchFamily="18" charset="0"/>
              </a:rPr>
              <a:t>      </a:t>
            </a:r>
          </a:p>
        </p:txBody>
      </p:sp>
      <p:sp>
        <p:nvSpPr>
          <p:cNvPr id="13" name="Прямоугольник 12"/>
          <p:cNvSpPr/>
          <p:nvPr/>
        </p:nvSpPr>
        <p:spPr>
          <a:xfrm>
            <a:off x="395536" y="1772816"/>
            <a:ext cx="4500501" cy="1569660"/>
          </a:xfrm>
          <a:prstGeom prst="rect">
            <a:avLst/>
          </a:prstGeom>
        </p:spPr>
        <p:txBody>
          <a:bodyPr wrap="square">
            <a:spAutoFit/>
          </a:bodyPr>
          <a:lstStyle/>
          <a:p>
            <a:r>
              <a:rPr lang="ru-RU" sz="1200" b="1" dirty="0">
                <a:latin typeface="Arial" panose="020B0604020202020204" pitchFamily="34" charset="0"/>
              </a:rPr>
              <a:t>Оценка характеризует следующие направления организации и осуществления бюджетного процесса:</a:t>
            </a:r>
          </a:p>
          <a:p>
            <a:pPr>
              <a:buFont typeface="Wingdings" pitchFamily="2" charset="2"/>
              <a:buChar char="Ø"/>
            </a:pPr>
            <a:r>
              <a:rPr lang="ru-RU" sz="1200" dirty="0">
                <a:latin typeface="Arial" panose="020B0604020202020204" pitchFamily="34" charset="0"/>
              </a:rPr>
              <a:t> планирование бюджета </a:t>
            </a:r>
          </a:p>
          <a:p>
            <a:pPr>
              <a:buFont typeface="Wingdings" pitchFamily="2" charset="2"/>
              <a:buChar char="Ø"/>
            </a:pPr>
            <a:r>
              <a:rPr lang="ru-RU" sz="1200" dirty="0">
                <a:latin typeface="Arial" panose="020B0604020202020204" pitchFamily="34" charset="0"/>
              </a:rPr>
              <a:t> исполнение бюджета </a:t>
            </a:r>
          </a:p>
          <a:p>
            <a:pPr>
              <a:buFont typeface="Wingdings" pitchFamily="2" charset="2"/>
              <a:buChar char="Ø"/>
            </a:pPr>
            <a:r>
              <a:rPr lang="ru-RU" sz="1200" dirty="0">
                <a:latin typeface="Arial" panose="020B0604020202020204" pitchFamily="34" charset="0"/>
              </a:rPr>
              <a:t> долговая политика </a:t>
            </a:r>
          </a:p>
          <a:p>
            <a:pPr>
              <a:buFont typeface="Wingdings" pitchFamily="2" charset="2"/>
              <a:buChar char="Ø"/>
            </a:pPr>
            <a:r>
              <a:rPr lang="ru-RU" sz="1200" dirty="0">
                <a:latin typeface="Arial" panose="020B0604020202020204" pitchFamily="34" charset="0"/>
              </a:rPr>
              <a:t> оказание муниципальных услуг (выполнение работ) </a:t>
            </a:r>
          </a:p>
          <a:p>
            <a:pPr>
              <a:buFont typeface="Wingdings" pitchFamily="2" charset="2"/>
              <a:buChar char="Ø"/>
            </a:pPr>
            <a:r>
              <a:rPr lang="ru-RU" sz="1200" dirty="0">
                <a:latin typeface="Arial" panose="020B0604020202020204" pitchFamily="34" charset="0"/>
              </a:rPr>
              <a:t> открытость бюджетного процесса </a:t>
            </a:r>
          </a:p>
          <a:p>
            <a:pPr>
              <a:buFont typeface="Wingdings" pitchFamily="2" charset="2"/>
              <a:buChar char="Ø"/>
            </a:pPr>
            <a:r>
              <a:rPr lang="ru-RU" sz="1200" dirty="0">
                <a:latin typeface="Arial" panose="020B0604020202020204" pitchFamily="34" charset="0"/>
              </a:rPr>
              <a:t> выполнение Указов Президента РФ</a:t>
            </a:r>
            <a:endParaRPr lang="ru-RU" sz="1200" dirty="0">
              <a:effectLst/>
              <a:latin typeface="Arial" panose="020B0604020202020204" pitchFamily="34" charset="0"/>
            </a:endParaRPr>
          </a:p>
        </p:txBody>
      </p:sp>
      <p:sp>
        <p:nvSpPr>
          <p:cNvPr id="15" name="Прямоугольник 14"/>
          <p:cNvSpPr/>
          <p:nvPr/>
        </p:nvSpPr>
        <p:spPr>
          <a:xfrm>
            <a:off x="5220072" y="1772816"/>
            <a:ext cx="3634190" cy="1092607"/>
          </a:xfrm>
          <a:prstGeom prst="rect">
            <a:avLst/>
          </a:prstGeom>
        </p:spPr>
        <p:txBody>
          <a:bodyPr wrap="square">
            <a:spAutoFit/>
          </a:bodyPr>
          <a:lstStyle/>
          <a:p>
            <a:pPr algn="ctr"/>
            <a:r>
              <a:rPr lang="ru-RU" sz="1300" b="1" dirty="0">
                <a:latin typeface="Arial" panose="020B0604020202020204" pitchFamily="34" charset="0"/>
              </a:rPr>
              <a:t>Рейтинг муниципального образования городской округ Урай по результатам оценки качества организации и осуществления бюджетного процесса за </a:t>
            </a:r>
            <a:r>
              <a:rPr lang="ru-RU" sz="1300" b="1" dirty="0" smtClean="0">
                <a:latin typeface="Arial" panose="020B0604020202020204" pitchFamily="34" charset="0"/>
              </a:rPr>
              <a:t>2020-2022 </a:t>
            </a:r>
            <a:r>
              <a:rPr lang="ru-RU" sz="1300" b="1" dirty="0">
                <a:latin typeface="Arial" panose="020B0604020202020204" pitchFamily="34" charset="0"/>
              </a:rPr>
              <a:t>годы</a:t>
            </a:r>
            <a:endParaRPr lang="ru-RU" sz="1300" b="1" dirty="0">
              <a:effectLst/>
              <a:latin typeface="Arial" panose="020B0604020202020204" pitchFamily="34" charset="0"/>
            </a:endParaRPr>
          </a:p>
        </p:txBody>
      </p:sp>
      <p:sp>
        <p:nvSpPr>
          <p:cNvPr id="2" name="Прямоугольник 1"/>
          <p:cNvSpPr/>
          <p:nvPr/>
        </p:nvSpPr>
        <p:spPr>
          <a:xfrm>
            <a:off x="971600" y="3429000"/>
            <a:ext cx="4176464" cy="707886"/>
          </a:xfrm>
          <a:prstGeom prst="rect">
            <a:avLst/>
          </a:prstGeom>
        </p:spPr>
        <p:txBody>
          <a:bodyPr wrap="square">
            <a:spAutoFit/>
          </a:bodyPr>
          <a:lstStyle/>
          <a:p>
            <a:pPr algn="ctr"/>
            <a:r>
              <a:rPr lang="ru-RU" sz="1400" b="1" i="1" dirty="0">
                <a:solidFill>
                  <a:schemeClr val="accent2">
                    <a:lumMod val="75000"/>
                  </a:schemeClr>
                </a:solidFill>
                <a:latin typeface="Arial" panose="020B0604020202020204" pitchFamily="34" charset="0"/>
              </a:rPr>
              <a:t>Сводная оценка города Урай в целом по ХМАО</a:t>
            </a:r>
            <a:r>
              <a:rPr lang="en-US" sz="1400" b="1" i="1" dirty="0">
                <a:solidFill>
                  <a:schemeClr val="accent2">
                    <a:lumMod val="75000"/>
                  </a:schemeClr>
                </a:solidFill>
                <a:latin typeface="Arial" panose="020B0604020202020204" pitchFamily="34" charset="0"/>
              </a:rPr>
              <a:t> </a:t>
            </a:r>
            <a:endParaRPr lang="ru-RU" sz="1400" b="1" i="1" dirty="0">
              <a:solidFill>
                <a:schemeClr val="accent2">
                  <a:lumMod val="75000"/>
                </a:schemeClr>
              </a:solidFill>
              <a:latin typeface="Arial" panose="020B0604020202020204" pitchFamily="34" charset="0"/>
            </a:endParaRPr>
          </a:p>
          <a:p>
            <a:pPr algn="ctr"/>
            <a:r>
              <a:rPr lang="en-US" sz="1200" i="1" dirty="0">
                <a:solidFill>
                  <a:schemeClr val="accent2">
                    <a:lumMod val="75000"/>
                  </a:schemeClr>
                </a:solidFill>
                <a:latin typeface="Arial" panose="020B0604020202020204" pitchFamily="34" charset="0"/>
              </a:rPr>
              <a:t> </a:t>
            </a:r>
            <a:endParaRPr lang="ru-RU" sz="1200" i="1" dirty="0">
              <a:solidFill>
                <a:schemeClr val="accent2">
                  <a:lumMod val="75000"/>
                </a:schemeClr>
              </a:solidFill>
              <a:latin typeface="Arial" panose="020B0604020202020204" pitchFamily="34" charset="0"/>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4163556719"/>
              </p:ext>
            </p:extLst>
          </p:nvPr>
        </p:nvGraphicFramePr>
        <p:xfrm>
          <a:off x="5364088" y="2996952"/>
          <a:ext cx="3456384" cy="864096"/>
        </p:xfrm>
        <a:graphic>
          <a:graphicData uri="http://schemas.openxmlformats.org/drawingml/2006/table">
            <a:tbl>
              <a:tblPr/>
              <a:tblGrid>
                <a:gridCol w="1152128">
                  <a:extLst>
                    <a:ext uri="{9D8B030D-6E8A-4147-A177-3AD203B41FA5}">
                      <a16:colId xmlns="" xmlns:a16="http://schemas.microsoft.com/office/drawing/2014/main" val="20001"/>
                    </a:ext>
                  </a:extLst>
                </a:gridCol>
                <a:gridCol w="1152128">
                  <a:extLst>
                    <a:ext uri="{9D8B030D-6E8A-4147-A177-3AD203B41FA5}">
                      <a16:colId xmlns="" xmlns:a16="http://schemas.microsoft.com/office/drawing/2014/main" val="20002"/>
                    </a:ext>
                  </a:extLst>
                </a:gridCol>
                <a:gridCol w="1152128">
                  <a:extLst>
                    <a:ext uri="{9D8B030D-6E8A-4147-A177-3AD203B41FA5}">
                      <a16:colId xmlns="" xmlns:a16="http://schemas.microsoft.com/office/drawing/2014/main" val="20003"/>
                    </a:ext>
                  </a:extLst>
                </a:gridCol>
              </a:tblGrid>
              <a:tr h="393956">
                <a:tc>
                  <a:txBody>
                    <a:bodyPr/>
                    <a:lstStyle/>
                    <a:p>
                      <a:pPr algn="ctr" fontAlgn="b"/>
                      <a:r>
                        <a:rPr lang="ru-RU" sz="1400" b="1" i="0" u="none" strike="noStrike" dirty="0">
                          <a:solidFill>
                            <a:schemeClr val="tx1"/>
                          </a:solidFill>
                          <a:latin typeface="Arial" pitchFamily="34" charset="0"/>
                          <a:cs typeface="Arial" pitchFamily="34" charset="0"/>
                        </a:rPr>
                        <a:t>за 2020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2021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a:t>
                      </a:r>
                      <a:r>
                        <a:rPr lang="ru-RU" sz="1400" b="1" i="0" u="none" strike="noStrike" dirty="0" smtClean="0">
                          <a:solidFill>
                            <a:schemeClr val="tx1"/>
                          </a:solidFill>
                          <a:latin typeface="Arial" pitchFamily="34" charset="0"/>
                          <a:cs typeface="Arial" pitchFamily="34" charset="0"/>
                        </a:rPr>
                        <a:t>2022 </a:t>
                      </a:r>
                      <a:r>
                        <a:rPr lang="ru-RU" sz="1400" b="1" i="0" u="none" strike="noStrike" dirty="0">
                          <a:solidFill>
                            <a:schemeClr val="tx1"/>
                          </a:solidFill>
                          <a:latin typeface="Arial" pitchFamily="34" charset="0"/>
                          <a:cs typeface="Arial" pitchFamily="34" charset="0"/>
                        </a:rPr>
                        <a:t>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0"/>
                  </a:ext>
                </a:extLst>
              </a:tr>
              <a:tr h="470140">
                <a:tc>
                  <a:txBody>
                    <a:bodyPr/>
                    <a:lstStyle/>
                    <a:p>
                      <a:pPr algn="ctr" fontAlgn="b"/>
                      <a:r>
                        <a:rPr lang="ru-RU" sz="1400" b="1" i="0" u="none" strike="noStrike" dirty="0">
                          <a:solidFill>
                            <a:srgbClr val="000000"/>
                          </a:solidFill>
                          <a:latin typeface="Arial" pitchFamily="34" charset="0"/>
                          <a:cs typeface="Arial" pitchFamily="34" charset="0"/>
                        </a:rPr>
                        <a:t>1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5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smtClean="0">
                          <a:solidFill>
                            <a:srgbClr val="000000"/>
                          </a:solidFill>
                          <a:latin typeface="Arial" pitchFamily="34" charset="0"/>
                          <a:cs typeface="Arial" pitchFamily="34" charset="0"/>
                        </a:rPr>
                        <a:t>3 </a:t>
                      </a:r>
                      <a:r>
                        <a:rPr lang="ru-RU" sz="1400" b="1" i="0" u="none" strike="noStrike" dirty="0">
                          <a:solidFill>
                            <a:srgbClr val="000000"/>
                          </a:solidFill>
                          <a:latin typeface="Arial" pitchFamily="34" charset="0"/>
                          <a:cs typeface="Arial" pitchFamily="34" charset="0"/>
                        </a:rPr>
                        <a:t>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p:graphicFrame>
        <p:nvGraphicFramePr>
          <p:cNvPr id="12" name="Диаграмма 11">
            <a:extLst>
              <a:ext uri="{FF2B5EF4-FFF2-40B4-BE49-F238E27FC236}">
                <a16:creationId xmlns:lc="http://schemas.openxmlformats.org/drawingml/2006/lockedCanvas" xmlns:a16="http://schemas.microsoft.com/office/drawing/2014/main" xmlns="" xmlns:xdr="http://schemas.openxmlformats.org/drawingml/2006/spreadsheetDrawing" id="{00000000-0008-0000-0900-000002000000}"/>
              </a:ext>
            </a:extLst>
          </p:cNvPr>
          <p:cNvGraphicFramePr/>
          <p:nvPr/>
        </p:nvGraphicFramePr>
        <p:xfrm>
          <a:off x="251520" y="4437112"/>
          <a:ext cx="864096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14"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892480" cy="764704"/>
          </a:xfrm>
          <a:prstGeom prst="rect">
            <a:avLst/>
          </a:prstGeom>
          <a:noFill/>
          <a:ln w="9525">
            <a:noFill/>
            <a:miter lim="800000"/>
            <a:headEnd/>
            <a:tailEnd/>
          </a:ln>
        </p:spPr>
      </p:pic>
      <p:pic>
        <p:nvPicPr>
          <p:cNvPr id="17" name="Picture 2" descr="Y:\Влад\2019\эскизы\герб.png"/>
          <p:cNvPicPr>
            <a:picLocks noChangeAspect="1" noChangeArrowheads="1"/>
          </p:cNvPicPr>
          <p:nvPr/>
        </p:nvPicPr>
        <p:blipFill>
          <a:blip r:embed="rId4" cstate="print"/>
          <a:srcRect l="89185" b="81873"/>
          <a:stretch>
            <a:fillRect/>
          </a:stretch>
        </p:blipFill>
        <p:spPr bwMode="auto">
          <a:xfrm>
            <a:off x="8388424" y="0"/>
            <a:ext cx="755576" cy="884203"/>
          </a:xfrm>
          <a:prstGeom prst="rect">
            <a:avLst/>
          </a:prstGeom>
          <a:noFill/>
          <a:ln w="9525">
            <a:noFill/>
            <a:miter lim="800000"/>
            <a:headEnd/>
            <a:tailEnd/>
          </a:ln>
        </p:spPr>
      </p:pic>
      <p:pic>
        <p:nvPicPr>
          <p:cNvPr id="18"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64896" cy="648072"/>
          </a:xfrm>
          <a:prstGeom prst="rect">
            <a:avLst/>
          </a:prstGeom>
          <a:noFill/>
          <a:ln w="9525">
            <a:noFill/>
            <a:miter lim="800000"/>
            <a:headEnd/>
            <a:tailEnd/>
          </a:ln>
        </p:spPr>
      </p:pic>
      <p:pic>
        <p:nvPicPr>
          <p:cNvPr id="19"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sp>
        <p:nvSpPr>
          <p:cNvPr id="20" name="TextBox 19"/>
          <p:cNvSpPr txBox="1"/>
          <p:nvPr/>
        </p:nvSpPr>
        <p:spPr>
          <a:xfrm>
            <a:off x="683568" y="332656"/>
            <a:ext cx="7488832" cy="646331"/>
          </a:xfrm>
          <a:prstGeom prst="rect">
            <a:avLst/>
          </a:prstGeom>
          <a:noFill/>
        </p:spPr>
        <p:txBody>
          <a:bodyPr wrap="square" rtlCol="0">
            <a:spAutoFit/>
          </a:bodyPr>
          <a:lstStyle/>
          <a:p>
            <a:r>
              <a:rPr lang="ru-RU" b="1" dirty="0" smtClean="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spTree>
    <p:extLst>
      <p:ext uri="{BB962C8B-B14F-4D97-AF65-F5344CB8AC3E}">
        <p14:creationId xmlns="" xmlns:p14="http://schemas.microsoft.com/office/powerpoint/2010/main" val="535347932"/>
      </p:ext>
    </p:extLst>
  </p:cSld>
  <p:clrMapOvr>
    <a:masterClrMapping/>
  </p:clrMapOvr>
  <p:transition spd="slow" advClick="0"/>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0" y="6350"/>
            <a:ext cx="1835696" cy="6851650"/>
          </a:xfrm>
          <a:prstGeom prst="rect">
            <a:avLst/>
          </a:prstGeom>
          <a:noFill/>
          <a:ln w="9525">
            <a:noFill/>
            <a:miter lim="800000"/>
            <a:headEnd/>
            <a:tailEnd/>
          </a:ln>
        </p:spPr>
      </p:pic>
      <p:sp>
        <p:nvSpPr>
          <p:cNvPr id="19" name="TextBox 18"/>
          <p:cNvSpPr txBox="1"/>
          <p:nvPr/>
        </p:nvSpPr>
        <p:spPr>
          <a:xfrm>
            <a:off x="1835696" y="0"/>
            <a:ext cx="7452320" cy="830997"/>
          </a:xfrm>
          <a:prstGeom prst="rect">
            <a:avLst/>
          </a:prstGeom>
          <a:noFill/>
        </p:spPr>
        <p:txBody>
          <a:bodyPr wrap="square" rtlCol="0">
            <a:spAutoFit/>
          </a:bodyPr>
          <a:lstStyle/>
          <a:p>
            <a:pPr algn="ctr"/>
            <a:r>
              <a:rPr lang="ru-RU" sz="2400" b="1" dirty="0">
                <a:latin typeface="Times New Roman" panose="02020603050405020304" pitchFamily="18" charset="0"/>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kumimoji="0" lang="ru-RU" sz="1000" b="0" i="0" u="none" strike="noStrike" cap="none" normalizeH="0" baseline="0" dirty="0">
              <a:ln>
                <a:noFill/>
              </a:ln>
              <a:solidFill>
                <a:srgbClr val="0000CC"/>
              </a:solidFill>
              <a:effectLst/>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2051720" y="1340768"/>
            <a:ext cx="6912768" cy="738664"/>
          </a:xfrm>
          <a:prstGeom prst="rect">
            <a:avLst/>
          </a:prstGeom>
        </p:spPr>
        <p:txBody>
          <a:bodyPr wrap="square">
            <a:spAutoFit/>
          </a:bodyPr>
          <a:lstStyle/>
          <a:p>
            <a:pPr algn="ctr"/>
            <a:r>
              <a:rPr lang="ru-RU" sz="2400" b="1" dirty="0">
                <a:latin typeface="Times New Roman" panose="02020603050405020304" pitchFamily="18" charset="0"/>
                <a:cs typeface="Times New Roman" panose="02020603050405020304" pitchFamily="18" charset="0"/>
              </a:rPr>
              <a:t>Адрес</a:t>
            </a:r>
            <a:r>
              <a:rPr lang="en-US" sz="2400"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микрорайон 2, дом 60, город Урай, Тюменская область, Ханты-Мансийский автономный округ – </a:t>
            </a:r>
            <a:r>
              <a:rPr lang="ru-RU" b="1" dirty="0" err="1">
                <a:latin typeface="Times New Roman" panose="02020603050405020304" pitchFamily="18" charset="0"/>
                <a:cs typeface="Times New Roman" panose="02020603050405020304" pitchFamily="18" charset="0"/>
              </a:rPr>
              <a:t>Югра</a:t>
            </a:r>
            <a:r>
              <a:rPr lang="ru-RU" b="1" dirty="0">
                <a:latin typeface="Times New Roman" panose="02020603050405020304" pitchFamily="18" charset="0"/>
                <a:cs typeface="Times New Roman" panose="02020603050405020304" pitchFamily="18" charset="0"/>
              </a:rPr>
              <a:t>, 628285</a:t>
            </a:r>
          </a:p>
        </p:txBody>
      </p:sp>
      <p:sp>
        <p:nvSpPr>
          <p:cNvPr id="8" name="Прямоугольник 7"/>
          <p:cNvSpPr/>
          <p:nvPr/>
        </p:nvSpPr>
        <p:spPr>
          <a:xfrm>
            <a:off x="1943200" y="2780928"/>
            <a:ext cx="7200800" cy="646331"/>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Председатель комитета – Хусаинова Ирина Валериевна, </a:t>
            </a:r>
          </a:p>
          <a:p>
            <a:pPr algn="ctr"/>
            <a:r>
              <a:rPr lang="ru-RU" b="1" dirty="0">
                <a:latin typeface="Times New Roman" panose="02020603050405020304" pitchFamily="18" charset="0"/>
                <a:cs typeface="Times New Roman" panose="02020603050405020304" pitchFamily="18" charset="0"/>
              </a:rPr>
              <a:t>тел.</a:t>
            </a: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(34676) 2-33-56 (доб.111)</a:t>
            </a:r>
          </a:p>
        </p:txBody>
      </p:sp>
      <p:sp>
        <p:nvSpPr>
          <p:cNvPr id="10" name="Прямоугольник 9"/>
          <p:cNvSpPr/>
          <p:nvPr/>
        </p:nvSpPr>
        <p:spPr>
          <a:xfrm>
            <a:off x="3059832" y="2348880"/>
            <a:ext cx="4572000" cy="369332"/>
          </a:xfrm>
          <a:prstGeom prst="rect">
            <a:avLst/>
          </a:prstGeom>
        </p:spPr>
        <p:txBody>
          <a:bodyPr>
            <a:spAutoFit/>
          </a:bodyPr>
          <a:lstStyle/>
          <a:p>
            <a:pPr algn="ctr"/>
            <a:r>
              <a:rPr lang="en-US" b="1" dirty="0">
                <a:latin typeface="Times New Roman" panose="02020603050405020304" pitchFamily="18" charset="0"/>
                <a:cs typeface="Times New Roman" panose="02020603050405020304" pitchFamily="18" charset="0"/>
              </a:rPr>
              <a:t>E-mail: komfin@uray.ru</a:t>
            </a:r>
            <a:endParaRPr lang="ru-RU"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43200" y="4149080"/>
            <a:ext cx="7200800" cy="1877437"/>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Начальник бюджетного управления комитета по финансам –</a:t>
            </a:r>
          </a:p>
          <a:p>
            <a:pPr algn="ctr"/>
            <a:r>
              <a:rPr lang="ru-RU" sz="1400" b="1" dirty="0">
                <a:latin typeface="Times New Roman" panose="02020603050405020304" pitchFamily="18" charset="0"/>
                <a:cs typeface="Times New Roman" panose="02020603050405020304" pitchFamily="18" charset="0"/>
              </a:rPr>
              <a:t>Зорина Лариса Васильевна , тел.</a:t>
            </a:r>
            <a:r>
              <a:rPr lang="en-US" sz="1400" b="1" dirty="0">
                <a:latin typeface="Times New Roman" panose="02020603050405020304" pitchFamily="18" charset="0"/>
                <a:cs typeface="Times New Roman" panose="02020603050405020304" pitchFamily="18" charset="0"/>
              </a:rPr>
              <a:t>:</a:t>
            </a:r>
            <a:r>
              <a:rPr lang="ru-RU" sz="1400" b="1" dirty="0">
                <a:latin typeface="Times New Roman" panose="02020603050405020304" pitchFamily="18" charset="0"/>
                <a:cs typeface="Times New Roman" panose="02020603050405020304" pitchFamily="18" charset="0"/>
              </a:rPr>
              <a:t> (34676) 2-05-82</a:t>
            </a:r>
            <a:r>
              <a:rPr lang="en-US" sz="1400" b="1" dirty="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доб.113) </a:t>
            </a:r>
          </a:p>
          <a:p>
            <a:pPr algn="ctr"/>
            <a:r>
              <a:rPr lang="en-US" sz="1400" b="1" dirty="0">
                <a:latin typeface="Times New Roman" panose="02020603050405020304" pitchFamily="18" charset="0"/>
                <a:cs typeface="Times New Roman" panose="02020603050405020304" pitchFamily="18" charset="0"/>
              </a:rPr>
              <a:t>E-mail: ZorinaLV@uray.ru</a:t>
            </a:r>
            <a:endParaRPr lang="ru-RU" sz="1400" b="1" dirty="0">
              <a:latin typeface="Times New Roman" panose="02020603050405020304" pitchFamily="18" charset="0"/>
              <a:cs typeface="Times New Roman" panose="02020603050405020304" pitchFamily="18" charset="0"/>
            </a:endParaRPr>
          </a:p>
          <a:p>
            <a:pPr algn="ctr"/>
            <a:r>
              <a:rPr lang="ru-RU" sz="1400" b="1" dirty="0">
                <a:latin typeface="Times New Roman" panose="02020603050405020304" pitchFamily="18" charset="0"/>
                <a:cs typeface="Times New Roman" panose="02020603050405020304" pitchFamily="18" charset="0"/>
              </a:rPr>
              <a:t>Начальник отдела сводного бюджетного планирования </a:t>
            </a:r>
          </a:p>
          <a:p>
            <a:pPr algn="ctr"/>
            <a:r>
              <a:rPr lang="ru-RU" sz="1400" b="1" dirty="0">
                <a:latin typeface="Times New Roman" panose="02020603050405020304" pitchFamily="18" charset="0"/>
                <a:cs typeface="Times New Roman" panose="02020603050405020304" pitchFamily="18" charset="0"/>
              </a:rPr>
              <a:t>бюджетного управления </a:t>
            </a:r>
          </a:p>
          <a:p>
            <a:pPr algn="ctr"/>
            <a:r>
              <a:rPr lang="ru-RU" sz="1400" b="1" dirty="0">
                <a:latin typeface="Times New Roman" panose="02020603050405020304" pitchFamily="18" charset="0"/>
                <a:cs typeface="Times New Roman" panose="02020603050405020304" pitchFamily="18" charset="0"/>
              </a:rPr>
              <a:t>Щепелина Светлана Евгеньевна, тел.</a:t>
            </a:r>
            <a:r>
              <a:rPr lang="en-US" sz="1400" b="1" dirty="0">
                <a:latin typeface="Times New Roman" panose="02020603050405020304" pitchFamily="18" charset="0"/>
                <a:cs typeface="Times New Roman" panose="02020603050405020304" pitchFamily="18" charset="0"/>
              </a:rPr>
              <a:t>: (34676</a:t>
            </a:r>
            <a:r>
              <a:rPr lang="ru-RU" sz="1400" b="1"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2-05-52 (</a:t>
            </a:r>
            <a:r>
              <a:rPr lang="ru-RU" sz="1400" b="1" dirty="0" err="1">
                <a:latin typeface="Times New Roman" panose="02020603050405020304" pitchFamily="18" charset="0"/>
                <a:cs typeface="Times New Roman" panose="02020603050405020304" pitchFamily="18" charset="0"/>
              </a:rPr>
              <a:t>доб</a:t>
            </a:r>
            <a:r>
              <a:rPr lang="ru-RU" sz="1400" b="1" dirty="0">
                <a:latin typeface="Times New Roman" panose="02020603050405020304" pitchFamily="18" charset="0"/>
                <a:cs typeface="Times New Roman" panose="02020603050405020304" pitchFamily="18" charset="0"/>
              </a:rPr>
              <a:t>.</a:t>
            </a:r>
            <a:r>
              <a:rPr lang="en-US" sz="1400" b="1" dirty="0">
                <a:latin typeface="Times New Roman" panose="02020603050405020304" pitchFamily="18" charset="0"/>
                <a:cs typeface="Times New Roman" panose="02020603050405020304" pitchFamily="18" charset="0"/>
              </a:rPr>
              <a:t>114)</a:t>
            </a:r>
            <a:r>
              <a:rPr lang="ru-RU" sz="1400" b="1" dirty="0">
                <a:latin typeface="Times New Roman" panose="02020603050405020304" pitchFamily="18" charset="0"/>
                <a:cs typeface="Times New Roman" panose="02020603050405020304" pitchFamily="18" charset="0"/>
              </a:rPr>
              <a:t> </a:t>
            </a:r>
            <a:endParaRPr lang="en-US" sz="1400" b="1" dirty="0">
              <a:latin typeface="Times New Roman" panose="02020603050405020304" pitchFamily="18" charset="0"/>
              <a:cs typeface="Times New Roman" panose="02020603050405020304" pitchFamily="18" charset="0"/>
            </a:endParaRPr>
          </a:p>
          <a:p>
            <a:pPr algn="ctr"/>
            <a:r>
              <a:rPr lang="en-US" sz="1400" b="1" dirty="0">
                <a:latin typeface="Times New Roman" panose="02020603050405020304" pitchFamily="18" charset="0"/>
                <a:cs typeface="Times New Roman" panose="02020603050405020304" pitchFamily="18" charset="0"/>
              </a:rPr>
              <a:t>E-mail: ShepelinaSE@uray.ru</a:t>
            </a:r>
            <a:endParaRPr lang="ru-RU" sz="1400" b="1" dirty="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1751265"/>
      </p:ext>
    </p:extLst>
  </p:cSld>
  <p:clrMapOvr>
    <a:masterClrMapping/>
  </p:clrMapOvr>
  <p:transition spd="slow" advClick="0"/>
</p:sld>
</file>

<file path=ppt/theme/theme1.xml><?xml version="1.0" encoding="utf-8"?>
<a:theme xmlns:a="http://schemas.openxmlformats.org/drawingml/2006/main" name="Тема Office">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33219</TotalTime>
  <Words>15604</Words>
  <Application>Microsoft Office PowerPoint</Application>
  <PresentationFormat>Экран (4:3)</PresentationFormat>
  <Paragraphs>3192</Paragraphs>
  <Slides>71</Slides>
  <Notes>42</Notes>
  <HiddenSlides>0</HiddenSlides>
  <MMClips>0</MMClips>
  <ScaleCrop>false</ScaleCrop>
  <HeadingPairs>
    <vt:vector size="4" baseType="variant">
      <vt:variant>
        <vt:lpstr>Тема</vt:lpstr>
      </vt:variant>
      <vt:variant>
        <vt:i4>1</vt:i4>
      </vt:variant>
      <vt:variant>
        <vt:lpstr>Заголовки слайдов</vt:lpstr>
      </vt:variant>
      <vt:variant>
        <vt:i4>71</vt:i4>
      </vt:variant>
    </vt:vector>
  </HeadingPairs>
  <TitlesOfParts>
    <vt:vector size="7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vector>
  </TitlesOfParts>
  <Company>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Ivan A. Gotsman</dc:creator>
  <cp:lastModifiedBy>ZorinaLV</cp:lastModifiedBy>
  <cp:revision>3169</cp:revision>
  <cp:lastPrinted>2020-04-04T18:08:19Z</cp:lastPrinted>
  <dcterms:created xsi:type="dcterms:W3CDTF">2011-03-01T09:21:01Z</dcterms:created>
  <dcterms:modified xsi:type="dcterms:W3CDTF">2024-06-18T10:11:44Z</dcterms:modified>
</cp:coreProperties>
</file>