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73" r:id="rId2"/>
    <p:sldId id="309" r:id="rId3"/>
    <p:sldId id="311" r:id="rId4"/>
    <p:sldId id="315" r:id="rId5"/>
    <p:sldId id="318" r:id="rId6"/>
    <p:sldId id="319" r:id="rId7"/>
    <p:sldId id="320" r:id="rId8"/>
    <p:sldId id="321" r:id="rId9"/>
    <p:sldId id="322" r:id="rId10"/>
    <p:sldId id="300" r:id="rId11"/>
  </p:sldIdLst>
  <p:sldSz cx="9144000" cy="6858000" type="screen4x3"/>
  <p:notesSz cx="6797675" cy="9928225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Oswald" charset="-52"/>
      <p:regular r:id="rId17"/>
      <p:bold r:id="rId18"/>
      <p:italic r:id="rId19"/>
      <p:boldItalic r:id="rId20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3C18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713" autoAdjust="0"/>
  </p:normalViewPr>
  <p:slideViewPr>
    <p:cSldViewPr>
      <p:cViewPr>
        <p:scale>
          <a:sx n="80" d="100"/>
          <a:sy n="80" d="100"/>
        </p:scale>
        <p:origin x="-2808" y="-9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2B3422F9-CD7A-4452-8635-D21B172BDC8C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352"/>
            <a:ext cx="5438140" cy="4468177"/>
          </a:xfrm>
          <a:prstGeom prst="rect">
            <a:avLst/>
          </a:prstGeom>
        </p:spPr>
        <p:txBody>
          <a:bodyPr vert="horz" lIns="91001" tIns="45501" rIns="91001" bIns="4550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705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705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7A72851D-AEE2-4415-83F3-0FA379E37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2851D-AEE2-4415-83F3-0FA379E3703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47664" y="1916832"/>
            <a:ext cx="60247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Отчет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об исполнении бюджета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городского округа Урай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Ханты-Мансийского автономного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округа -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Югры</a:t>
            </a:r>
            <a:endParaRPr lang="ru-RU" sz="2400" b="1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за</a:t>
            </a:r>
            <a:r>
              <a:rPr lang="en-US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1</a:t>
            </a:r>
            <a:r>
              <a:rPr lang="en-US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квартал 2024 года</a:t>
            </a:r>
          </a:p>
          <a:p>
            <a:pPr algn="ctr"/>
            <a:endParaRPr lang="ru-RU" sz="2400" b="1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5589240"/>
            <a:ext cx="388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- Хусаинова Ирина Валериевна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86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730201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79512" y="1772816"/>
          <a:ext cx="8496943" cy="3456384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088232"/>
                <a:gridCol w="1440159"/>
                <a:gridCol w="1368152"/>
                <a:gridCol w="1296144"/>
                <a:gridCol w="1152128"/>
                <a:gridCol w="1152128"/>
              </a:tblGrid>
              <a:tr h="16561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за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квартал 2024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5 845 675,7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672 196,9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668 393,8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11,4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6 205 406,2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725 095,0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696 731,2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96,1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ДЕФИЦИТ, ПРОФИЦИТ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- 359 730,5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-52 898,1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-28 337,4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83568" y="476672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Исполнение основных показателей бюджета городского округа Урай за 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 квартал 2024 года, тыс. рублей</a:t>
            </a:r>
            <a:endParaRPr lang="ru-RU" sz="20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56612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Oswald" charset="-52"/>
                <a:ea typeface="Times New Roman"/>
                <a:cs typeface="Times New Roman" panose="02020603050405020304" pitchFamily="18" charset="0"/>
              </a:rPr>
              <a:t>том числе за счет</a:t>
            </a:r>
            <a:r>
              <a:rPr lang="en-US" dirty="0" smtClean="0">
                <a:latin typeface="Oswald" charset="-52"/>
                <a:ea typeface="Times New Roman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ea typeface="Times New Roman"/>
                <a:cs typeface="Times New Roman" panose="02020603050405020304" pitchFamily="18" charset="0"/>
              </a:rPr>
              <a:t> остатков средств на счете на 01.01.2024 в сумме </a:t>
            </a:r>
            <a:r>
              <a:rPr lang="en-US" dirty="0" smtClean="0">
                <a:latin typeface="Oswald" charset="-52"/>
                <a:ea typeface="Times New Roman"/>
                <a:cs typeface="Times New Roman" panose="02020603050405020304" pitchFamily="18" charset="0"/>
              </a:rPr>
              <a:t>258 025</a:t>
            </a:r>
            <a:r>
              <a:rPr lang="ru-RU" dirty="0" smtClean="0">
                <a:latin typeface="Oswald" charset="-52"/>
                <a:ea typeface="Times New Roman"/>
                <a:cs typeface="Times New Roman" panose="02020603050405020304" pitchFamily="18" charset="0"/>
              </a:rPr>
              <a:t>,9 тыс.руб. </a:t>
            </a:r>
            <a:endParaRPr lang="ru-RU" dirty="0">
              <a:latin typeface="Oswald" charset="-52"/>
              <a:ea typeface="Times New Roman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04664"/>
            <a:ext cx="8280525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83568" y="548680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налоговых доходов в бюджет городского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округа Урай за 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I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квартал 2024 года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1412776"/>
          <a:ext cx="8856985" cy="4600652"/>
        </p:xfrm>
        <a:graphic>
          <a:graphicData uri="http://schemas.openxmlformats.org/drawingml/2006/table">
            <a:tbl>
              <a:tblPr/>
              <a:tblGrid>
                <a:gridCol w="1669761"/>
                <a:gridCol w="1306769"/>
                <a:gridCol w="1161571"/>
                <a:gridCol w="1175852"/>
                <a:gridCol w="1147292"/>
                <a:gridCol w="1161571"/>
                <a:gridCol w="1234169"/>
              </a:tblGrid>
              <a:tr h="1403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за </a:t>
                      </a:r>
                      <a:r>
                        <a:rPr lang="en-US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квартал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2024 </a:t>
                      </a: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87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НАЛОГОВЫЕ ДОХОДЫ, из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1 054 914,4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205 464,5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209 122,1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19,8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+ 3 657,6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790 756,6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159 411,3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160 130,7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 719,4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Акцизы на нефтепродукты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18 364,8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4 890,2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5 076,7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103,8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+ 186,5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181 844,1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33 786,0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36 304,5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+ 2 518,5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имущество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56 972,3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5 715,0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5 910,2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103,4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+195,2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6 976,6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1 662,0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1 700,0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24,4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+ 38,0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79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755576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неналоговых доходов в бюджет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городского округа Урай за 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I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квартал 2024 года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79512" y="1097280"/>
          <a:ext cx="8784978" cy="5760720"/>
        </p:xfrm>
        <a:graphic>
          <a:graphicData uri="http://schemas.openxmlformats.org/drawingml/2006/table">
            <a:tbl>
              <a:tblPr/>
              <a:tblGrid>
                <a:gridCol w="1901982"/>
                <a:gridCol w="1245254"/>
                <a:gridCol w="1106892"/>
                <a:gridCol w="1106892"/>
                <a:gridCol w="1106892"/>
                <a:gridCol w="1155417"/>
                <a:gridCol w="1161649"/>
              </a:tblGrid>
              <a:tr h="1264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за </a:t>
                      </a:r>
                      <a:r>
                        <a:rPr lang="en-US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квартал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2024 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07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НЕНАЛОГОВЫЕ ДОХОДЫ, из них: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181 165,4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34 733,0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34 584,2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19,1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- 148,8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использования муниципального имущества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132 962,2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24 136,5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24 059,8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- 76,7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35,1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247,7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7,1 раза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+ 212,6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28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2 891,2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1 062,4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1 124,5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105,8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38,9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+ 62,1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39 275,4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8 372,9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7 721,5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19,7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- 651,4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3 461,2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1 126,1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1 395,5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123,9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+ 269,4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2 339,5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35,2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+ 35,2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755576" y="404664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безвозмездных поступлений в бюджет городского округа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Урай за 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I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квартал 2024 года,  тыс.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79515" y="1196752"/>
          <a:ext cx="8784970" cy="5506795"/>
        </p:xfrm>
        <a:graphic>
          <a:graphicData uri="http://schemas.openxmlformats.org/drawingml/2006/table">
            <a:tbl>
              <a:tblPr/>
              <a:tblGrid>
                <a:gridCol w="1862414"/>
                <a:gridCol w="1194756"/>
                <a:gridCol w="1124476"/>
                <a:gridCol w="1124476"/>
                <a:gridCol w="1194756"/>
                <a:gridCol w="1124476"/>
                <a:gridCol w="1159616"/>
              </a:tblGrid>
              <a:tr h="1465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за </a:t>
                      </a:r>
                      <a:r>
                        <a:rPr lang="en-US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квартал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2024 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7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ПОСТУПЛЕНИЯ, 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из 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4 609 595,9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431 999,4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424 687,5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9,2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- 7 311,9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9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Дотации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648 358,0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135 405,6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135 405,6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20,9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9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Субсидии 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2 034 231,7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14 817,8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12 154,4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82,0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- 2 663,4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90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Субвенции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1 608 215,2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277 468,3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272 963,8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- 4 504,5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31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Иные межбюджетные трансферты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47 315,8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9 532,5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9 388,5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19,8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- 144,0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31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276 700,0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67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лет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- 5 224,8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- 5 224,8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- 5 224,8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388424" cy="79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730201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04664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Исполнение расходов бюджета городского округа  Урай на 01.04.2024 года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по программным и </a:t>
            </a:r>
            <a:r>
              <a:rPr lang="ru-RU" sz="2000" dirty="0" err="1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непрограммным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направлениям деятельности, тыс. 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1412776"/>
          <a:ext cx="8712968" cy="4069717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584355"/>
                <a:gridCol w="1402935"/>
                <a:gridCol w="1184617"/>
                <a:gridCol w="1182669"/>
                <a:gridCol w="1176973"/>
                <a:gridCol w="1181419"/>
              </a:tblGrid>
              <a:tr h="16541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</a:t>
                      </a:r>
                      <a:r>
                        <a:rPr lang="ru-RU" sz="1400" b="1" i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01.04.2024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5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бюджета – всего, в том числе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6 205 406,2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725 095,0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696 731,2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96,1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в</a:t>
                      </a:r>
                      <a:r>
                        <a:rPr lang="ru-RU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рамках муниципальных программ муниципального образования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6 156 498,5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715 450,0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688 452,2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3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непрограммным</a:t>
                      </a: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направлениям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48 907,7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9 645,0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8 279,0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16,9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266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260648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деятельности, тыс.рублей на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01.04.2024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года, тыс. 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1052736"/>
          <a:ext cx="9144000" cy="5799202"/>
        </p:xfrm>
        <a:graphic>
          <a:graphicData uri="http://schemas.openxmlformats.org/drawingml/2006/table">
            <a:tbl>
              <a:tblPr/>
              <a:tblGrid>
                <a:gridCol w="297367"/>
                <a:gridCol w="3362080"/>
                <a:gridCol w="1056568"/>
                <a:gridCol w="1080120"/>
                <a:gridCol w="1034710"/>
                <a:gridCol w="1101749"/>
                <a:gridCol w="1211406"/>
              </a:tblGrid>
              <a:tr h="87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01.04..2</a:t>
                      </a: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024</a:t>
                      </a:r>
                      <a:r>
                        <a:rPr lang="ru-RU" sz="125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2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209">
                <a:tc>
                  <a:txBody>
                    <a:bodyPr/>
                    <a:lstStyle/>
                    <a:p>
                      <a:pPr algn="l" fontAlgn="b"/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в рамках </a:t>
                      </a:r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17-и 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муниципальных</a:t>
                      </a:r>
                      <a:r>
                        <a:rPr lang="ru-RU" sz="1250" b="1" i="0" u="none" strike="noStrike" baseline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программ, в том числе</a:t>
                      </a:r>
                      <a:r>
                        <a:rPr lang="en-US" sz="125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6 156 498,5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715 450,0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688 452,2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«Охрана окружающей среды в границах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3 647,8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235,2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33 688,8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8 082,1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7 094,5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87,8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21,1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«Обеспечение градостроительной деятельности на территории города Урай» на  2018-2030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82 325,1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12 785,3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11 944,3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93,4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5..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«Профилактика правонарушений на территории города Урай» на 2018-2030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13 675,6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2 729,5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2 581,6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94,6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18,9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образования и молодежной политики в городе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3 663</a:t>
                      </a:r>
                      <a:r>
                        <a:rPr lang="ru-RU" sz="12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961,4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362 494,8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345 775,6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«Совершенствование и развитие муниципального управления в городе Урай» на 2018-2030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480 317,2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102 225,9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97 910,5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496" y="1142966"/>
          <a:ext cx="9108504" cy="5331294"/>
        </p:xfrm>
        <a:graphic>
          <a:graphicData uri="http://schemas.openxmlformats.org/drawingml/2006/table">
            <a:tbl>
              <a:tblPr/>
              <a:tblGrid>
                <a:gridCol w="386494"/>
                <a:gridCol w="3710921"/>
                <a:gridCol w="1087161"/>
                <a:gridCol w="936104"/>
                <a:gridCol w="936104"/>
                <a:gridCol w="1152128"/>
                <a:gridCol w="899592"/>
              </a:tblGrid>
              <a:tr h="864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01.04.2024</a:t>
                      </a:r>
                      <a:endParaRPr lang="ru-RU" sz="12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1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жилищно-коммунального комплекса и повышение энергетической эффективности в городе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543 080,8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82 961,7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79 523,1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«Формирование комфортной городской среды города Урай»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197 336,1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1 098,7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1 068,7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97,3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«Информационное общество –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22 628,8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3 350,1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3 272,0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97,7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«Управление муниципальными финансами в городе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33 632,1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7 932,9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7 835,5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«Культура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304 672,0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53</a:t>
                      </a:r>
                      <a:r>
                        <a:rPr lang="ru-RU" sz="12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100,4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52 840,4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транспортной системы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ru-RU" sz="12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848,8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4 521,3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4 504,6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физической культуры, спорта и туризма в городе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237 427,7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50 785,9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50 739,1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«Улучшение жилищных условий жителей, проживающих на территории муниципального образования город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380 009,3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5 625,9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5 625,9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гражданского общества на территории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22 719,5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10 781,6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10 781,6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47,5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4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46</a:t>
                      </a:r>
                      <a:r>
                        <a:rPr lang="ru-RU" sz="12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292,3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6 953,9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6 953,9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76256" y="188640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родолжение таблицы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3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79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7584" y="332656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Информация о реализации национальных (региональных) проектов на 01.04.2024 года,  тыс. 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504" y="1052736"/>
          <a:ext cx="8928992" cy="5449726"/>
        </p:xfrm>
        <a:graphic>
          <a:graphicData uri="http://schemas.openxmlformats.org/drawingml/2006/table">
            <a:tbl>
              <a:tblPr/>
              <a:tblGrid>
                <a:gridCol w="4248472"/>
                <a:gridCol w="1008111"/>
                <a:gridCol w="964434"/>
                <a:gridCol w="951451"/>
                <a:gridCol w="951451"/>
                <a:gridCol w="805073"/>
              </a:tblGrid>
              <a:tr h="8583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национального / регионального проекта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2024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2024 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01.04.2024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2024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  Всего на реализацию проектов: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1. Национальный проект «Образование»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1 579 587,3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470,1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459,2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97,7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12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«Современная школа»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(строительство объекта «средняя школа в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мкр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1А на 900 мест)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1 576 640,7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6309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«Патриотическое воспитание граждан Российской Федерации»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расходы на обеспечение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)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2 946,6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470,1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459,2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7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2. Национальный проект «Жилье и городская среда»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57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«Формирование комфортной городской среды»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(благоустройство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пешеходной зоны отдыха в мкр.2 «Мемориал памяти»)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5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3. Национальный проект «Малое и среднее предпринимательство и поддержка индивидуальной предпринимательской инициативы»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4 214,0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20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«Создание условий для легкого старта и комфортного ведения бизнеса»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(возмещение части затрат на приобретение оборудования, на аренду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нежилых помещений –СМП действующие менее 1 года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318,7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97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«Акселерация субъектов малого и среднего предпринимательства»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(возмещение части затрат на приобретение оборудования, на аренду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нежилых помещений)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3 895,3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67544" y="2708920"/>
            <a:ext cx="8208912" cy="2808312"/>
          </a:xfrm>
        </p:spPr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  <a:latin typeface="Oswald" pitchFamily="2" charset="-52"/>
                <a:cs typeface="Times New Roman" pitchFamily="18" charset="0"/>
              </a:rPr>
              <a:t>Спасибо за внимание!</a:t>
            </a:r>
            <a:endParaRPr lang="ru-RU" sz="4800" dirty="0">
              <a:solidFill>
                <a:schemeClr val="tx1"/>
              </a:solidFill>
              <a:latin typeface="Oswald" pitchFamily="2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4701</TotalTime>
  <Words>1578</Words>
  <Application>Microsoft Office PowerPoint</Application>
  <PresentationFormat>Экран (4:3)</PresentationFormat>
  <Paragraphs>510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Oswald</vt:lpstr>
      <vt:lpstr>Times New Roman</vt:lpstr>
      <vt:lpstr>Wingdings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440</cp:revision>
  <dcterms:created xsi:type="dcterms:W3CDTF">2014-11-24T09:39:13Z</dcterms:created>
  <dcterms:modified xsi:type="dcterms:W3CDTF">2024-05-22T04:41:39Z</dcterms:modified>
</cp:coreProperties>
</file>