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charts/chart20.xml" ContentType="application/vnd.openxmlformats-officedocument.drawingml.chart+xml"/>
  <Override PartName="/ppt/notesSlides/notesSlide30.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Default Extension="xlsx" ContentType="application/vnd.openxmlformats-officedocument.spreadsheetml.sheet"/>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rawings/drawing3.xml" ContentType="application/vnd.openxmlformats-officedocument.drawingml.chartshapes+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harts/chart18.xml" ContentType="application/vnd.openxmlformats-officedocument.drawingml.char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charts/chart14.xml" ContentType="application/vnd.openxmlformats-officedocument.drawingml.char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notesSlides/notesSlide13.xml" ContentType="application/vnd.openxmlformats-officedocument.presentationml.notesSlide+xml"/>
  <Override PartName="/ppt/charts/chart21.xml" ContentType="application/vnd.openxmlformats-officedocument.drawingml.chart+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charts/chart10.xml" ContentType="application/vnd.openxmlformats-officedocument.drawingml.char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charts/chart15.xml" ContentType="application/vnd.openxmlformats-officedocument.drawingml.char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harts/chart22.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rawings/drawing5.xml" ContentType="application/vnd.openxmlformats-officedocument.drawingml.chartshape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charts/chart16.xml" ContentType="application/vnd.openxmlformats-officedocument.drawingml.chart+xml"/>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charts/chart23.xml" ContentType="application/vnd.openxmlformats-officedocument.drawingml.chart+xml"/>
  <Override PartName="/ppt/slides/slide20.xml" ContentType="application/vnd.openxmlformats-officedocument.presentationml.slide+xml"/>
  <Override PartName="/ppt/slideLayouts/slideLayout12.xml" ContentType="application/vnd.openxmlformats-officedocument.presentationml.slideLayout+xml"/>
  <Override PartName="/ppt/charts/chart12.xml" ContentType="application/vnd.openxmlformats-officedocument.drawingml.char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harts/colors1.xml" ContentType="application/vnd.ms-office.chartcolorstyle+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19" r:id="rId1"/>
  </p:sldMasterIdLst>
  <p:notesMasterIdLst>
    <p:notesMasterId r:id="rId73"/>
  </p:notesMasterIdLst>
  <p:handoutMasterIdLst>
    <p:handoutMasterId r:id="rId74"/>
  </p:handoutMasterIdLst>
  <p:sldIdLst>
    <p:sldId id="291" r:id="rId2"/>
    <p:sldId id="536" r:id="rId3"/>
    <p:sldId id="535" r:id="rId4"/>
    <p:sldId id="589" r:id="rId5"/>
    <p:sldId id="477" r:id="rId6"/>
    <p:sldId id="590" r:id="rId7"/>
    <p:sldId id="591" r:id="rId8"/>
    <p:sldId id="592" r:id="rId9"/>
    <p:sldId id="593" r:id="rId10"/>
    <p:sldId id="594" r:id="rId11"/>
    <p:sldId id="595" r:id="rId12"/>
    <p:sldId id="598" r:id="rId13"/>
    <p:sldId id="599" r:id="rId14"/>
    <p:sldId id="600" r:id="rId15"/>
    <p:sldId id="601" r:id="rId16"/>
    <p:sldId id="602" r:id="rId17"/>
    <p:sldId id="603" r:id="rId18"/>
    <p:sldId id="604" r:id="rId19"/>
    <p:sldId id="605" r:id="rId20"/>
    <p:sldId id="606" r:id="rId21"/>
    <p:sldId id="607" r:id="rId22"/>
    <p:sldId id="608" r:id="rId23"/>
    <p:sldId id="543" r:id="rId24"/>
    <p:sldId id="609" r:id="rId25"/>
    <p:sldId id="610" r:id="rId26"/>
    <p:sldId id="541" r:id="rId27"/>
    <p:sldId id="611" r:id="rId28"/>
    <p:sldId id="568" r:id="rId29"/>
    <p:sldId id="549" r:id="rId30"/>
    <p:sldId id="550" r:id="rId31"/>
    <p:sldId id="551" r:id="rId32"/>
    <p:sldId id="552" r:id="rId33"/>
    <p:sldId id="553" r:id="rId34"/>
    <p:sldId id="554" r:id="rId35"/>
    <p:sldId id="555" r:id="rId36"/>
    <p:sldId id="556" r:id="rId37"/>
    <p:sldId id="557" r:id="rId38"/>
    <p:sldId id="558" r:id="rId39"/>
    <p:sldId id="559" r:id="rId40"/>
    <p:sldId id="560" r:id="rId41"/>
    <p:sldId id="573" r:id="rId42"/>
    <p:sldId id="574" r:id="rId43"/>
    <p:sldId id="575" r:id="rId44"/>
    <p:sldId id="561" r:id="rId45"/>
    <p:sldId id="563" r:id="rId46"/>
    <p:sldId id="564" r:id="rId47"/>
    <p:sldId id="565" r:id="rId48"/>
    <p:sldId id="576" r:id="rId49"/>
    <p:sldId id="577" r:id="rId50"/>
    <p:sldId id="578" r:id="rId51"/>
    <p:sldId id="579" r:id="rId52"/>
    <p:sldId id="580" r:id="rId53"/>
    <p:sldId id="581" r:id="rId54"/>
    <p:sldId id="582" r:id="rId55"/>
    <p:sldId id="584" r:id="rId56"/>
    <p:sldId id="585" r:id="rId57"/>
    <p:sldId id="586" r:id="rId58"/>
    <p:sldId id="569" r:id="rId59"/>
    <p:sldId id="570" r:id="rId60"/>
    <p:sldId id="566" r:id="rId61"/>
    <p:sldId id="567" r:id="rId62"/>
    <p:sldId id="588" r:id="rId63"/>
    <p:sldId id="617" r:id="rId64"/>
    <p:sldId id="612" r:id="rId65"/>
    <p:sldId id="613" r:id="rId66"/>
    <p:sldId id="614" r:id="rId67"/>
    <p:sldId id="615" r:id="rId68"/>
    <p:sldId id="616" r:id="rId69"/>
    <p:sldId id="618" r:id="rId70"/>
    <p:sldId id="619" r:id="rId71"/>
    <p:sldId id="537" r:id="rId72"/>
  </p:sldIdLst>
  <p:sldSz cx="9144000" cy="6858000" type="screen4x3"/>
  <p:notesSz cx="6858000" cy="9945688"/>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6" autoAdjust="0"/>
    <p:restoredTop sz="95402" autoAdjust="0"/>
  </p:normalViewPr>
  <p:slideViewPr>
    <p:cSldViewPr>
      <p:cViewPr varScale="1">
        <p:scale>
          <a:sx n="123" d="100"/>
          <a:sy n="123" d="100"/>
        </p:scale>
        <p:origin x="-127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adms4\home1$\ZorinaLV\Desktop\&#1056;&#1072;&#1073;&#1086;&#1095;&#1072;&#1103;%202023%20&#1075;&#1086;&#1076;\&#1043;&#1086;&#1076;&#1086;&#1074;&#1086;&#1081;%20&#1086;&#1090;&#1095;&#1077;&#1090;%20&#1085;&#1072;%20&#1044;&#1091;&#1084;&#1091;%20&#1079;&#1072;%202022%20&#1075;\&#1055;&#1091;&#1073;&#1083;&#1080;&#1095;&#1085;&#1099;&#1077;%20&#1089;&#1083;&#1091;&#1096;&#1072;&#1085;&#1080;&#1103;\&#1087;&#1086;&#1084;&#1086;&#1097;&#1100;%20&#1076;&#1083;&#1103;%20&#1089;&#1083;&#1072;&#1081;&#1076;&#1086;&#1074;%20(&#1080;&#1089;&#1087;&#1086;&#1083;&#1085;&#1077;&#1085;&#1080;&#1077;%20202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adms4\home1$\ZorinaLV\Desktop\&#1056;&#1072;&#1073;&#1086;&#1095;&#1072;&#1103;%202023%20&#1075;&#1086;&#1076;\&#1043;&#1086;&#1076;&#1086;&#1074;&#1086;&#1081;%20&#1086;&#1090;&#1095;&#1077;&#1090;%20&#1085;&#1072;%20&#1044;&#1091;&#1084;&#1091;%20&#1079;&#1072;%202022%20&#1075;\&#1055;&#1091;&#1073;&#1083;&#1080;&#1095;&#1085;&#1099;&#1077;%20&#1089;&#1083;&#1091;&#1096;&#1072;&#1085;&#1080;&#1103;\&#1087;&#1086;&#1084;&#1086;&#1097;&#1100;%20&#1076;&#1083;&#1103;%20&#1089;&#1083;&#1072;&#1081;&#1076;&#1086;&#1074;%20(&#1080;&#1089;&#1087;&#1086;&#1083;&#1085;&#1077;&#1085;&#1080;&#1077;%202022).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adms4\home1$\ZorinaLV\Desktop\&#1056;&#1072;&#1073;&#1086;&#1095;&#1072;&#1103;%202023%20&#1075;&#1086;&#1076;\&#1043;&#1086;&#1076;&#1086;&#1074;&#1086;&#1081;%20&#1086;&#1090;&#1095;&#1077;&#1090;%20&#1085;&#1072;%20&#1044;&#1091;&#1084;&#1091;%20&#1079;&#1072;%202022%20&#1075;\&#1055;&#1091;&#1073;&#1083;&#1080;&#1095;&#1085;&#1099;&#1077;%20&#1089;&#1083;&#1091;&#1096;&#1072;&#1085;&#1080;&#1103;\&#1087;&#1086;&#1084;&#1086;&#1097;&#1100;%20&#1076;&#1083;&#1103;%20&#1089;&#1083;&#1072;&#1081;&#1076;&#1086;&#1074;%20(&#1080;&#1089;&#1087;&#1086;&#1083;&#1085;&#1077;&#1085;&#1080;&#1077;%202022).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adms4\home1$\ZorinaLV\Desktop\&#1075;&#1086;&#1076;&#1086;&#1074;&#1086;&#1081;%20&#1086;&#1090;&#1095;&#1077;&#1090;%20&#1079;&#1072;%202023%20&#1075;&#1086;&#1076;\&#1055;&#1091;&#1073;&#1083;&#1080;&#1095;&#1085;&#1099;&#1077;%20&#1089;&#1083;&#1091;&#1096;&#1072;&#1085;&#1080;&#1103;\&#1087;&#1086;&#1084;&#1086;&#1097;&#1100;%20&#1076;&#1083;&#1103;%20&#1089;&#1083;&#1072;&#1081;&#1076;&#1086;&#1074;%20(&#1080;&#1089;&#1087;&#1086;&#1083;&#1085;&#1077;&#1085;&#1080;&#1077;%202022).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adms4\home1$\ZorinaLV\Desktop\&#1075;&#1086;&#1076;&#1086;&#1074;&#1086;&#1081;%20&#1086;&#1090;&#1095;&#1077;&#1090;%20&#1079;&#1072;%202023%20&#1075;&#1086;&#1076;\&#1055;&#1091;&#1073;&#1083;&#1080;&#1095;&#1085;&#1099;&#1077;%20&#1089;&#1083;&#1091;&#1096;&#1072;&#1085;&#1080;&#1103;\&#1087;&#1086;&#1084;&#1086;&#1097;&#1100;%20&#1076;&#1083;&#1103;%20&#1089;&#1083;&#1072;&#1081;&#1076;&#1086;&#1074;%20(&#1080;&#1089;&#1087;&#1086;&#1083;&#1085;&#1077;&#1085;&#1080;&#1077;%202022).xlsx" TargetMode="External"/></Relationships>
</file>

<file path=ppt/charts/_rels/chart14.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_____Microsoft_Office_Excel1.xlsx"/></Relationships>
</file>

<file path=ppt/charts/_rels/chart15.xml.rels><?xml version="1.0" encoding="UTF-8" standalone="yes"?>
<Relationships xmlns="http://schemas.openxmlformats.org/package/2006/relationships"><Relationship Id="rId1" Type="http://schemas.openxmlformats.org/officeDocument/2006/relationships/oleObject" Target="file:///\\adms4\home1$\ZorinaLV\Desktop\&#1075;&#1086;&#1076;&#1086;&#1074;&#1086;&#1081;%20&#1086;&#1090;&#1095;&#1077;&#1090;%20&#1079;&#1072;%202023%20&#1075;&#1086;&#1076;\&#1055;&#1091;&#1073;&#1083;&#1080;&#1095;&#1085;&#1099;&#1077;%20&#1089;&#1083;&#1091;&#1096;&#1072;&#1085;&#1080;&#1103;\&#1087;&#1086;&#1084;&#1086;&#1097;&#1100;%20&#1076;&#1083;&#1103;%20&#1089;&#1083;&#1072;&#1081;&#1076;&#1086;&#1074;%20(&#1080;&#1089;&#1087;&#1086;&#1083;&#1085;&#1077;&#1085;&#1080;&#1077;%202022).xlsx"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adms4\home1$\ZorinaLV\Desktop\&#1075;&#1086;&#1076;&#1086;&#1074;&#1086;&#1081;%20&#1086;&#1090;&#1095;&#1077;&#1090;%20&#1079;&#1072;%202023%20&#1075;&#1086;&#1076;\&#1055;&#1091;&#1073;&#1083;&#1080;&#1095;&#1085;&#1099;&#1077;%20&#1089;&#1083;&#1091;&#1096;&#1072;&#1085;&#1080;&#1103;\&#1087;&#1086;&#1084;&#1086;&#1097;&#1100;%20&#1076;&#1083;&#1103;%20&#1089;&#1083;&#1072;&#1081;&#1076;&#1086;&#1074;%20(&#1080;&#1089;&#1087;&#1086;&#1083;&#1085;&#1077;&#1085;&#1080;&#1077;%202022).xlsx"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adms4\home1$\ZorinaLV\Desktop\&#1075;&#1086;&#1076;&#1086;&#1074;&#1086;&#1081;%20&#1086;&#1090;&#1095;&#1077;&#1090;%20&#1079;&#1072;%202023%20&#1075;&#1086;&#1076;\&#1055;&#1091;&#1073;&#1083;&#1080;&#1095;&#1085;&#1099;&#1077;%20&#1089;&#1083;&#1091;&#1096;&#1072;&#1085;&#1080;&#1103;\&#1087;&#1086;&#1084;&#1086;&#1097;&#1100;%20&#1076;&#1083;&#1103;%20&#1089;&#1083;&#1072;&#1081;&#1076;&#1086;&#1074;%20(&#1080;&#1089;&#1087;&#1086;&#1083;&#1085;&#1077;&#1085;&#1080;&#1077;%202022).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adms4\home1$\ZorinaLV\Desktop\&#1075;&#1086;&#1076;&#1086;&#1074;&#1086;&#1081;%20&#1086;&#1090;&#1095;&#1077;&#1090;%20&#1079;&#1072;%202023%20&#1075;&#1086;&#1076;\&#1055;&#1091;&#1073;&#1083;&#1080;&#1095;&#1085;&#1099;&#1077;%20&#1089;&#1083;&#1091;&#1096;&#1072;&#1085;&#1080;&#1103;\&#1087;&#1086;&#1084;&#1086;&#1097;&#1100;%20&#1076;&#1083;&#1103;%20&#1089;&#1083;&#1072;&#1081;&#1076;&#1086;&#1074;%20(&#1080;&#1089;&#1087;&#1086;&#1083;&#1085;&#1077;&#1085;&#1080;&#1077;%202022).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adms4\home1$\ZorinaLV\Desktop\&#1075;&#1086;&#1076;&#1086;&#1074;&#1086;&#1081;%20&#1086;&#1090;&#1095;&#1077;&#1090;%20&#1079;&#1072;%202023%20&#1075;&#1086;&#1076;\&#1055;&#1091;&#1073;&#1083;&#1080;&#1095;&#1085;&#1099;&#1077;%20&#1089;&#1083;&#1091;&#1096;&#1072;&#1085;&#1080;&#1103;\&#1087;&#1086;&#1084;&#1086;&#1097;&#1100;%20&#1076;&#1083;&#1103;%20&#1089;&#1083;&#1072;&#1081;&#1076;&#1086;&#1074;%20(&#1080;&#1089;&#1087;&#1086;&#1083;&#1085;&#1077;&#1085;&#1080;&#1077;%20202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dms4\home1$\ZorinaLV\Desktop\&#1056;&#1072;&#1073;&#1086;&#1095;&#1072;&#1103;%202023%20&#1075;&#1086;&#1076;\&#1043;&#1086;&#1076;&#1086;&#1074;&#1086;&#1081;%20&#1086;&#1090;&#1095;&#1077;&#1090;%20&#1085;&#1072;%20&#1044;&#1091;&#1084;&#1091;%20&#1079;&#1072;%202022%20&#1075;\&#1055;&#1091;&#1073;&#1083;&#1080;&#1095;&#1085;&#1099;&#1077;%20&#1089;&#1083;&#1091;&#1096;&#1072;&#1085;&#1080;&#1103;\&#1087;&#1086;&#1084;&#1086;&#1097;&#1100;%20&#1076;&#1083;&#1103;%20&#1089;&#1083;&#1072;&#1081;&#1076;&#1086;&#1074;%20(&#1080;&#1089;&#1087;&#1086;&#1083;&#1085;&#1077;&#1085;&#1080;&#1077;%202022).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adms4\home1$\ZorinaLV\Desktop\&#1056;&#1072;&#1073;&#1086;&#1095;&#1072;&#1103;%202023%20&#1075;&#1086;&#1076;\&#1043;&#1086;&#1076;&#1086;&#1074;&#1086;&#1081;%20&#1086;&#1090;&#1095;&#1077;&#1090;%20&#1085;&#1072;%20&#1044;&#1091;&#1084;&#1091;%20&#1079;&#1072;%202022%20&#1075;\&#1055;&#1091;&#1073;&#1083;&#1080;&#1095;&#1085;&#1099;&#1077;%20&#1089;&#1083;&#1091;&#1096;&#1072;&#1085;&#1080;&#1103;\&#1087;&#1086;&#1084;&#1086;&#1097;&#1100;%20&#1076;&#1083;&#1103;%20&#1089;&#1083;&#1072;&#1081;&#1076;&#1086;&#1074;%20(&#1080;&#1089;&#1087;&#1086;&#1083;&#1085;&#1077;&#1085;&#1080;&#1077;%202022).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adms4\home1$\ZorinaLV\Desktop\&#1056;&#1072;&#1073;&#1086;&#1095;&#1072;&#1103;%202023%20&#1075;&#1086;&#1076;\&#1043;&#1086;&#1076;&#1086;&#1074;&#1086;&#1081;%20&#1086;&#1090;&#1095;&#1077;&#1090;%20&#1085;&#1072;%20&#1044;&#1091;&#1084;&#1091;%20&#1079;&#1072;%202022%20&#1075;\&#1055;&#1091;&#1073;&#1083;&#1080;&#1095;&#1085;&#1099;&#1077;%20&#1089;&#1083;&#1091;&#1096;&#1072;&#1085;&#1080;&#1103;\&#1087;&#1086;&#1084;&#1086;&#1097;&#1100;%20&#1076;&#1083;&#1103;%20&#1089;&#1083;&#1072;&#1081;&#1076;&#1086;&#1074;%20(&#1080;&#1089;&#1087;&#1086;&#1083;&#1085;&#1077;&#1085;&#1080;&#1077;%202022).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adms4\home1$\ZorinaLV\Desktop\&#1075;&#1086;&#1076;&#1086;&#1074;&#1086;&#1081;%20&#1086;&#1090;&#1095;&#1077;&#1090;%20&#1079;&#1072;%202023%20&#1075;&#1086;&#1076;\&#1055;&#1091;&#1073;&#1083;&#1080;&#1095;&#1085;&#1099;&#1077;%20&#1089;&#1083;&#1091;&#1096;&#1072;&#1085;&#1080;&#1103;\&#1087;&#1086;&#1084;&#1086;&#1097;&#1100;%20&#1076;&#1083;&#1103;%20&#1089;&#1083;&#1072;&#1081;&#1076;&#1086;&#1074;%20(&#1080;&#1089;&#1087;&#1086;&#1083;&#1085;&#1077;&#1085;&#1080;&#1077;%202022).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adms4\home1$\ZorinaLV\Desktop\&#1075;&#1086;&#1076;&#1086;&#1074;&#1086;&#1081;%20&#1086;&#1090;&#1095;&#1077;&#1090;%20&#1079;&#1072;%202023%20&#1075;&#1086;&#1076;\&#1055;&#1091;&#1073;&#1083;&#1080;&#1095;&#1085;&#1099;&#1077;%20&#1089;&#1083;&#1091;&#1096;&#1072;&#1085;&#1080;&#1103;\&#1087;&#1086;&#1084;&#1086;&#1097;&#1100;%20&#1076;&#1083;&#1103;%20&#1089;&#1083;&#1072;&#1081;&#1076;&#1086;&#1074;%20(&#1080;&#1089;&#1087;&#1086;&#1083;&#1085;&#1077;&#1085;&#1080;&#1077;%20202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adms4\home1$\ZorinaLV\Desktop\&#1056;&#1072;&#1073;&#1086;&#1095;&#1072;&#1103;%202023%20&#1075;&#1086;&#1076;\&#1043;&#1086;&#1076;&#1086;&#1074;&#1086;&#1081;%20&#1086;&#1090;&#1095;&#1077;&#1090;%20&#1085;&#1072;%20&#1044;&#1091;&#1084;&#1091;%20&#1079;&#1072;%202022%20&#1075;\&#1055;&#1091;&#1073;&#1083;&#1080;&#1095;&#1085;&#1099;&#1077;%20&#1089;&#1083;&#1091;&#1096;&#1072;&#1085;&#1080;&#1103;\&#1087;&#1086;&#1084;&#1086;&#1097;&#1100;%20&#1076;&#1083;&#1103;%20&#1089;&#1083;&#1072;&#1081;&#1076;&#1086;&#1074;%20(&#1080;&#1089;&#1087;&#1086;&#1083;&#1085;&#1077;&#1085;&#1080;&#1077;%20202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adms4\home1$\ZorinaLV\Desktop\&#1056;&#1072;&#1073;&#1086;&#1095;&#1072;&#1103;%202023%20&#1075;&#1086;&#1076;\&#1043;&#1086;&#1076;&#1086;&#1074;&#1086;&#1081;%20&#1086;&#1090;&#1095;&#1077;&#1090;%20&#1085;&#1072;%20&#1044;&#1091;&#1084;&#1091;%20&#1079;&#1072;%202022%20&#1075;\&#1055;&#1091;&#1073;&#1083;&#1080;&#1095;&#1085;&#1099;&#1077;%20&#1089;&#1083;&#1091;&#1096;&#1072;&#1085;&#1080;&#1103;\&#1087;&#1086;&#1084;&#1086;&#1097;&#1100;%20&#1076;&#1083;&#1103;%20&#1089;&#1083;&#1072;&#1081;&#1076;&#1086;&#1074;%20(&#1080;&#1089;&#1087;&#1086;&#1083;&#1085;&#1077;&#1085;&#1080;&#1077;%20202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adms4\home1$\ZorinaLV\Desktop\&#1056;&#1072;&#1073;&#1086;&#1095;&#1072;&#1103;%202023%20&#1075;&#1086;&#1076;\&#1043;&#1086;&#1076;&#1086;&#1074;&#1086;&#1081;%20&#1086;&#1090;&#1095;&#1077;&#1090;%20&#1085;&#1072;%20&#1044;&#1091;&#1084;&#1091;%20&#1079;&#1072;%202022%20&#1075;\&#1055;&#1091;&#1073;&#1083;&#1080;&#1095;&#1085;&#1099;&#1077;%20&#1089;&#1083;&#1091;&#1096;&#1072;&#1085;&#1080;&#1103;\&#1087;&#1086;&#1084;&#1086;&#1097;&#1100;%20&#1076;&#1083;&#1103;%20&#1089;&#1083;&#1072;&#1081;&#1076;&#1086;&#1074;%20(&#1080;&#1089;&#1087;&#1086;&#1083;&#1085;&#1077;&#1085;&#1080;&#1077;%20202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adms4\home1$\ZorinaLV\Desktop\&#1056;&#1072;&#1073;&#1086;&#1095;&#1072;&#1103;%202023%20&#1075;&#1086;&#1076;\&#1043;&#1086;&#1076;&#1086;&#1074;&#1086;&#1081;%20&#1086;&#1090;&#1095;&#1077;&#1090;%20&#1085;&#1072;%20&#1044;&#1091;&#1084;&#1091;%20&#1079;&#1072;%202022%20&#1075;\&#1055;&#1091;&#1073;&#1083;&#1080;&#1095;&#1085;&#1099;&#1077;%20&#1089;&#1083;&#1091;&#1096;&#1072;&#1085;&#1080;&#1103;\&#1087;&#1086;&#1084;&#1086;&#1097;&#1100;%20&#1076;&#1083;&#1103;%20&#1089;&#1083;&#1072;&#1081;&#1076;&#1086;&#1074;%20(&#1080;&#1089;&#1087;&#1086;&#1083;&#1085;&#1077;&#1085;&#1080;&#1077;%20202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adms4\home1$\ZorinaLV\Desktop\&#1056;&#1072;&#1073;&#1086;&#1095;&#1072;&#1103;%202023%20&#1075;&#1086;&#1076;\&#1043;&#1086;&#1076;&#1086;&#1074;&#1086;&#1081;%20&#1086;&#1090;&#1095;&#1077;&#1090;%20&#1085;&#1072;%20&#1044;&#1091;&#1084;&#1091;%20&#1079;&#1072;%202022%20&#1075;\&#1055;&#1091;&#1073;&#1083;&#1080;&#1095;&#1085;&#1099;&#1077;%20&#1089;&#1083;&#1091;&#1096;&#1072;&#1085;&#1080;&#1103;\&#1087;&#1086;&#1084;&#1086;&#1097;&#1100;%20&#1076;&#1083;&#1103;%20&#1089;&#1083;&#1072;&#1081;&#1076;&#1086;&#1074;%20(&#1080;&#1089;&#1087;&#1086;&#1083;&#1085;&#1077;&#1085;&#1080;&#1077;%202022).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adms4\home1$\ZorinaLV\Desktop\&#1056;&#1072;&#1073;&#1086;&#1095;&#1072;&#1103;%202023%20&#1075;&#1086;&#1076;\&#1043;&#1086;&#1076;&#1086;&#1074;&#1086;&#1081;%20&#1086;&#1090;&#1095;&#1077;&#1090;%20&#1085;&#1072;%20&#1044;&#1091;&#1084;&#1091;%20&#1079;&#1072;%202022%20&#1075;\&#1055;&#1091;&#1073;&#1083;&#1080;&#1095;&#1085;&#1099;&#1077;%20&#1089;&#1083;&#1091;&#1096;&#1072;&#1085;&#1080;&#1103;\&#1087;&#1086;&#1084;&#1086;&#1097;&#1100;%20&#1076;&#1083;&#1103;%20&#1089;&#1083;&#1072;&#1081;&#1076;&#1086;&#1074;%20(&#1080;&#1089;&#1087;&#1086;&#1083;&#1085;&#1077;&#1085;&#1080;&#1077;%202022).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adms4\home1$\ZorinaLV\Desktop\&#1056;&#1072;&#1073;&#1086;&#1095;&#1072;&#1103;%202023%20&#1075;&#1086;&#1076;\&#1043;&#1086;&#1076;&#1086;&#1074;&#1086;&#1081;%20&#1086;&#1090;&#1095;&#1077;&#1090;%20&#1085;&#1072;%20&#1044;&#1091;&#1084;&#1091;%20&#1079;&#1072;%202022%20&#1075;\&#1055;&#1091;&#1073;&#1083;&#1080;&#1095;&#1085;&#1099;&#1077;%20&#1089;&#1083;&#1091;&#1096;&#1072;&#1085;&#1080;&#1103;\&#1087;&#1086;&#1084;&#1086;&#1097;&#1100;%20&#1076;&#1083;&#1103;%20&#1089;&#1083;&#1072;&#1081;&#1076;&#1086;&#1074;%20(&#1080;&#1089;&#1087;&#1086;&#1083;&#1085;&#1077;&#1085;&#1080;&#1077;%2020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11528642802074056"/>
          <c:y val="7.2972100322186526E-2"/>
          <c:w val="0.85813215219724559"/>
          <c:h val="0.47858486439195236"/>
        </c:manualLayout>
      </c:layout>
      <c:lineChart>
        <c:grouping val="standard"/>
        <c:ser>
          <c:idx val="0"/>
          <c:order val="0"/>
          <c:tx>
            <c:strRef>
              <c:f>'Общая по доходам (2022)'!$A$2</c:f>
              <c:strCache>
                <c:ptCount val="1"/>
                <c:pt idx="0">
                  <c:v>Доходы</c:v>
                </c:pt>
              </c:strCache>
            </c:strRef>
          </c:tx>
          <c:spPr>
            <a:ln w="57150">
              <a:solidFill>
                <a:schemeClr val="accent4">
                  <a:lumMod val="60000"/>
                  <a:lumOff val="40000"/>
                </a:schemeClr>
              </a:solidFill>
            </a:ln>
          </c:spPr>
          <c:marker>
            <c:spPr>
              <a:ln w="57150">
                <a:solidFill>
                  <a:schemeClr val="accent4">
                    <a:lumMod val="60000"/>
                    <a:lumOff val="40000"/>
                  </a:schemeClr>
                </a:solidFill>
              </a:ln>
            </c:spPr>
          </c:marker>
          <c:dLbls>
            <c:dLbl>
              <c:idx val="0"/>
              <c:layout>
                <c:manualLayout>
                  <c:x val="-8.7630835863357598E-2"/>
                  <c:y val="-8.818464615042805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EE9-4598-9B28-1B26C052EBAF}"/>
                </c:ext>
              </c:extLst>
            </c:dLbl>
            <c:dLbl>
              <c:idx val="1"/>
              <c:layout>
                <c:manualLayout>
                  <c:x val="-8.1348543483847596E-2"/>
                  <c:y val="0.14678705290055488"/>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EE9-4598-9B28-1B26C052EBAF}"/>
                </c:ext>
              </c:extLst>
            </c:dLbl>
            <c:dLbl>
              <c:idx val="2"/>
              <c:layout>
                <c:manualLayout>
                  <c:x val="-8.7630835863357556E-2"/>
                  <c:y val="0.10893397465641097"/>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EE9-4598-9B28-1B26C052EBAF}"/>
                </c:ext>
              </c:extLst>
            </c:dLbl>
            <c:dLbl>
              <c:idx val="3"/>
              <c:layout>
                <c:manualLayout>
                  <c:x val="-7.4149105833623094E-2"/>
                  <c:y val="0.14304770230208341"/>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EE9-4598-9B28-1B26C052EBAF}"/>
                </c:ext>
              </c:extLst>
            </c:dLbl>
            <c:dLbl>
              <c:idx val="4"/>
              <c:layout>
                <c:manualLayout>
                  <c:x val="-3.1457223130436016E-2"/>
                  <c:y val="-7.780998189743652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EE9-4598-9B28-1B26C052EBAF}"/>
                </c:ext>
              </c:extLst>
            </c:dLbl>
            <c:spPr>
              <a:noFill/>
              <a:ln>
                <a:noFill/>
              </a:ln>
              <a:effectLst/>
            </c:spPr>
            <c:txPr>
              <a:bodyPr/>
              <a:lstStyle/>
              <a:p>
                <a:pPr>
                  <a:defRPr b="1">
                    <a:latin typeface="Times New Roman Cyr" pitchFamily="18" charset="0"/>
                    <a:cs typeface="Times New Roman Cyr" pitchFamily="18" charset="0"/>
                  </a:defRPr>
                </a:pPr>
                <a:endParaRPr lang="ru-RU"/>
              </a:p>
            </c:txPr>
            <c:showVal val="1"/>
            <c:extLst xmlns:c16r2="http://schemas.microsoft.com/office/drawing/2015/06/chart">
              <c:ext xmlns:c15="http://schemas.microsoft.com/office/drawing/2012/chart" uri="{CE6537A1-D6FC-4f65-9D91-7224C49458BB}">
                <c15:showLeaderLines val="0"/>
              </c:ext>
            </c:extLst>
          </c:dLbls>
          <c:cat>
            <c:strRef>
              <c:f>'Общая по доходам (2022)'!$B$1:$F$1</c:f>
              <c:strCache>
                <c:ptCount val="5"/>
                <c:pt idx="0">
                  <c:v>2021 год (факт)</c:v>
                </c:pt>
                <c:pt idx="1">
                  <c:v>2022 год (факт)</c:v>
                </c:pt>
                <c:pt idx="2">
                  <c:v>2023 год (первоначальный план)</c:v>
                </c:pt>
                <c:pt idx="3">
                  <c:v>2023 год (уточненный план)</c:v>
                </c:pt>
                <c:pt idx="4">
                  <c:v>2023 год (исполнено)</c:v>
                </c:pt>
              </c:strCache>
            </c:strRef>
          </c:cat>
          <c:val>
            <c:numRef>
              <c:f>'Общая по доходам (2022)'!$B$2:$F$2</c:f>
              <c:numCache>
                <c:formatCode>#,##0.0</c:formatCode>
                <c:ptCount val="5"/>
                <c:pt idx="0">
                  <c:v>3810585.8000000003</c:v>
                </c:pt>
                <c:pt idx="1">
                  <c:v>4095437.4000000004</c:v>
                </c:pt>
                <c:pt idx="2">
                  <c:v>4181502.3</c:v>
                </c:pt>
                <c:pt idx="3">
                  <c:v>5304249.7</c:v>
                </c:pt>
                <c:pt idx="4">
                  <c:v>5057580.1000000006</c:v>
                </c:pt>
              </c:numCache>
            </c:numRef>
          </c:val>
          <c:extLst xmlns:c16r2="http://schemas.microsoft.com/office/drawing/2015/06/chart">
            <c:ext xmlns:c16="http://schemas.microsoft.com/office/drawing/2014/chart" uri="{C3380CC4-5D6E-409C-BE32-E72D297353CC}">
              <c16:uniqueId val="{00000005-7EE9-4598-9B28-1B26C052EBAF}"/>
            </c:ext>
          </c:extLst>
        </c:ser>
        <c:dLbls/>
        <c:marker val="1"/>
        <c:axId val="70594944"/>
        <c:axId val="70596480"/>
      </c:lineChart>
      <c:catAx>
        <c:axId val="70594944"/>
        <c:scaling>
          <c:orientation val="minMax"/>
        </c:scaling>
        <c:axPos val="b"/>
        <c:numFmt formatCode="General" sourceLinked="0"/>
        <c:tickLblPos val="nextTo"/>
        <c:txPr>
          <a:bodyPr/>
          <a:lstStyle/>
          <a:p>
            <a:pPr>
              <a:defRPr sz="800" b="1">
                <a:latin typeface="Times New Roman Cyr" pitchFamily="18" charset="0"/>
                <a:cs typeface="Times New Roman Cyr" pitchFamily="18" charset="0"/>
              </a:defRPr>
            </a:pPr>
            <a:endParaRPr lang="ru-RU"/>
          </a:p>
        </c:txPr>
        <c:crossAx val="70596480"/>
        <c:crosses val="autoZero"/>
        <c:auto val="1"/>
        <c:lblAlgn val="ctr"/>
        <c:lblOffset val="100"/>
      </c:catAx>
      <c:valAx>
        <c:axId val="70596480"/>
        <c:scaling>
          <c:orientation val="minMax"/>
        </c:scaling>
        <c:delete val="1"/>
        <c:axPos val="l"/>
        <c:numFmt formatCode="#,##0.0" sourceLinked="1"/>
        <c:tickLblPos val="none"/>
        <c:crossAx val="70594944"/>
        <c:crosses val="autoZero"/>
        <c:crossBetween val="between"/>
      </c:valAx>
      <c:spPr>
        <a:noFill/>
        <a:ln w="25400">
          <a:noFill/>
        </a:ln>
      </c:spPr>
    </c:plotArea>
    <c:legend>
      <c:legendPos val="l"/>
      <c:layout>
        <c:manualLayout>
          <c:xMode val="edge"/>
          <c:yMode val="edge"/>
          <c:x val="0"/>
          <c:y val="0.28669764206093479"/>
          <c:w val="0.16823196172393487"/>
          <c:h val="0.28436390665587491"/>
        </c:manualLayout>
      </c:layout>
      <c:txPr>
        <a:bodyPr/>
        <a:lstStyle/>
        <a:p>
          <a:pPr>
            <a:defRPr b="1">
              <a:latin typeface="Times New Roman Cyr" pitchFamily="18" charset="0"/>
              <a:cs typeface="Times New Roman Cyr" pitchFamily="18" charset="0"/>
            </a:defRPr>
          </a:pPr>
          <a:endParaRPr lang="ru-RU"/>
        </a:p>
      </c:txPr>
    </c:legend>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2.1678381579241412E-2"/>
          <c:y val="5.0925925925925923E-2"/>
          <c:w val="0.67348415817738971"/>
          <c:h val="0.37064814814814817"/>
        </c:manualLayout>
      </c:layout>
      <c:lineChart>
        <c:grouping val="standard"/>
        <c:ser>
          <c:idx val="0"/>
          <c:order val="0"/>
          <c:tx>
            <c:strRef>
              <c:f>'Неналоговые доходы'!$A$2</c:f>
              <c:strCache>
                <c:ptCount val="1"/>
                <c:pt idx="0">
                  <c:v>Неналоговые доходы</c:v>
                </c:pt>
              </c:strCache>
            </c:strRef>
          </c:tx>
          <c:spPr>
            <a:ln w="57150">
              <a:solidFill>
                <a:schemeClr val="accent3">
                  <a:lumMod val="50000"/>
                </a:schemeClr>
              </a:solidFill>
            </a:ln>
          </c:spPr>
          <c:marker>
            <c:spPr>
              <a:solidFill>
                <a:schemeClr val="accent3">
                  <a:lumMod val="40000"/>
                  <a:lumOff val="60000"/>
                </a:schemeClr>
              </a:solidFill>
              <a:ln w="57150">
                <a:solidFill>
                  <a:schemeClr val="accent3">
                    <a:lumMod val="50000"/>
                  </a:schemeClr>
                </a:solidFill>
              </a:ln>
            </c:spPr>
          </c:marker>
          <c:dLbls>
            <c:dLbl>
              <c:idx val="0"/>
              <c:layout>
                <c:manualLayout>
                  <c:x val="-6.9849224673606131E-2"/>
                  <c:y val="-0.12995632064273571"/>
                </c:manualLayout>
              </c:layout>
              <c:spPr/>
              <c:txPr>
                <a:bodyPr/>
                <a:lstStyle/>
                <a:p>
                  <a:pPr>
                    <a:defRPr sz="1200" b="1">
                      <a:latin typeface="Times New Roman Cyr" pitchFamily="18" charset="0"/>
                      <a:cs typeface="Times New Roman Cyr" pitchFamily="18" charset="0"/>
                    </a:defRPr>
                  </a:pPr>
                  <a:endParaRPr lang="ru-RU"/>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BAB-4E6D-AF4C-55DE4CAE7B65}"/>
                </c:ext>
              </c:extLst>
            </c:dLbl>
            <c:dLbl>
              <c:idx val="1"/>
              <c:layout>
                <c:manualLayout>
                  <c:x val="-5.0640687888364462E-2"/>
                  <c:y val="-0.12067372631111195"/>
                </c:manualLayout>
              </c:layout>
              <c:spPr/>
              <c:txPr>
                <a:bodyPr/>
                <a:lstStyle/>
                <a:p>
                  <a:pPr>
                    <a:defRPr sz="1200" b="1">
                      <a:latin typeface="Times New Roman Cyr" pitchFamily="18" charset="0"/>
                      <a:cs typeface="Times New Roman Cyr" pitchFamily="18" charset="0"/>
                    </a:defRPr>
                  </a:pPr>
                  <a:endParaRPr lang="ru-RU"/>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BAB-4E6D-AF4C-55DE4CAE7B65}"/>
                </c:ext>
              </c:extLst>
            </c:dLbl>
            <c:dLbl>
              <c:idx val="2"/>
              <c:layout>
                <c:manualLayout>
                  <c:x val="-6.9849224673606131E-2"/>
                  <c:y val="-0.13923891497435958"/>
                </c:manualLayout>
              </c:layout>
              <c:spPr/>
              <c:txPr>
                <a:bodyPr/>
                <a:lstStyle/>
                <a:p>
                  <a:pPr>
                    <a:defRPr sz="1200" b="1">
                      <a:latin typeface="Times New Roman Cyr" pitchFamily="18" charset="0"/>
                      <a:cs typeface="Times New Roman Cyr" pitchFamily="18" charset="0"/>
                    </a:defRPr>
                  </a:pPr>
                  <a:endParaRPr lang="ru-RU"/>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BAB-4E6D-AF4C-55DE4CAE7B65}"/>
                </c:ext>
              </c:extLst>
            </c:dLbl>
            <c:dLbl>
              <c:idx val="3"/>
              <c:layout>
                <c:manualLayout>
                  <c:x val="-1.0477383701040918E-2"/>
                  <c:y val="-9.2825943316240112E-2"/>
                </c:manualLayout>
              </c:layout>
              <c:spPr/>
              <c:txPr>
                <a:bodyPr/>
                <a:lstStyle/>
                <a:p>
                  <a:pPr>
                    <a:defRPr sz="1200" b="1">
                      <a:latin typeface="Times New Roman Cyr" pitchFamily="18" charset="0"/>
                      <a:cs typeface="Times New Roman Cyr" pitchFamily="18" charset="0"/>
                    </a:defRPr>
                  </a:pPr>
                  <a:endParaRPr lang="ru-RU"/>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BAB-4E6D-AF4C-55DE4CAE7B65}"/>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'Неналоговые доходы'!$B$1:$E$1</c:f>
              <c:strCache>
                <c:ptCount val="4"/>
                <c:pt idx="0">
                  <c:v>2021 год (факт)</c:v>
                </c:pt>
                <c:pt idx="1">
                  <c:v>2022 год (факт)</c:v>
                </c:pt>
                <c:pt idx="2">
                  <c:v>2023 год (уточненный план)</c:v>
                </c:pt>
                <c:pt idx="3">
                  <c:v>2023 год (факт)</c:v>
                </c:pt>
              </c:strCache>
            </c:strRef>
          </c:cat>
          <c:val>
            <c:numRef>
              <c:f>'Неналоговые доходы'!$B$2:$E$2</c:f>
              <c:numCache>
                <c:formatCode>#,##0.0</c:formatCode>
                <c:ptCount val="4"/>
                <c:pt idx="0">
                  <c:v>162630.59999999998</c:v>
                </c:pt>
                <c:pt idx="1">
                  <c:v>170073.19999999998</c:v>
                </c:pt>
                <c:pt idx="2">
                  <c:v>191214.29999999996</c:v>
                </c:pt>
                <c:pt idx="3">
                  <c:v>197112.30000000002</c:v>
                </c:pt>
              </c:numCache>
            </c:numRef>
          </c:val>
          <c:extLst xmlns:c16r2="http://schemas.microsoft.com/office/drawing/2015/06/chart">
            <c:ext xmlns:c16="http://schemas.microsoft.com/office/drawing/2014/chart" uri="{C3380CC4-5D6E-409C-BE32-E72D297353CC}">
              <c16:uniqueId val="{00000000-466D-487F-B48B-060555656209}"/>
            </c:ext>
          </c:extLst>
        </c:ser>
        <c:dLbls/>
        <c:marker val="1"/>
        <c:axId val="75090944"/>
        <c:axId val="74973952"/>
      </c:lineChart>
      <c:catAx>
        <c:axId val="75090944"/>
        <c:scaling>
          <c:orientation val="minMax"/>
        </c:scaling>
        <c:axPos val="b"/>
        <c:numFmt formatCode="General" sourceLinked="0"/>
        <c:tickLblPos val="nextTo"/>
        <c:txPr>
          <a:bodyPr/>
          <a:lstStyle/>
          <a:p>
            <a:pPr>
              <a:defRPr b="1">
                <a:latin typeface="Times New Roman Cyr" pitchFamily="18" charset="0"/>
                <a:cs typeface="Times New Roman Cyr" pitchFamily="18" charset="0"/>
              </a:defRPr>
            </a:pPr>
            <a:endParaRPr lang="ru-RU"/>
          </a:p>
        </c:txPr>
        <c:crossAx val="74973952"/>
        <c:crosses val="autoZero"/>
        <c:auto val="1"/>
        <c:lblAlgn val="ctr"/>
        <c:lblOffset val="100"/>
      </c:catAx>
      <c:valAx>
        <c:axId val="74973952"/>
        <c:scaling>
          <c:orientation val="minMax"/>
        </c:scaling>
        <c:delete val="1"/>
        <c:axPos val="l"/>
        <c:numFmt formatCode="#,##0.0" sourceLinked="1"/>
        <c:tickLblPos val="none"/>
        <c:crossAx val="75090944"/>
        <c:crosses val="autoZero"/>
        <c:crossBetween val="between"/>
      </c:valAx>
      <c:spPr>
        <a:noFill/>
        <a:ln w="25400">
          <a:noFill/>
        </a:ln>
      </c:spPr>
    </c:plotArea>
    <c:legend>
      <c:legendPos val="r"/>
      <c:layout/>
      <c:txPr>
        <a:bodyPr/>
        <a:lstStyle/>
        <a:p>
          <a:pPr>
            <a:defRPr sz="1200">
              <a:latin typeface="Times New Roman Cyr" pitchFamily="18" charset="0"/>
              <a:cs typeface="Times New Roman Cyr" pitchFamily="18" charset="0"/>
            </a:defRPr>
          </a:pPr>
          <a:endParaRPr lang="ru-RU"/>
        </a:p>
      </c:txPr>
    </c:legend>
    <c:plotVisOnly val="1"/>
    <c:dispBlanksAs val="gap"/>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ru-RU"/>
  <c:chart>
    <c:view3D>
      <c:rAngAx val="1"/>
    </c:view3D>
    <c:floor>
      <c:spPr>
        <a:solidFill>
          <a:schemeClr val="bg1">
            <a:lumMod val="95000"/>
          </a:schemeClr>
        </a:solidFill>
      </c:spPr>
    </c:floor>
    <c:plotArea>
      <c:layout>
        <c:manualLayout>
          <c:layoutTarget val="inner"/>
          <c:xMode val="edge"/>
          <c:yMode val="edge"/>
          <c:x val="0"/>
          <c:y val="5.0925925925925923E-2"/>
          <c:w val="0.62110829531485878"/>
          <c:h val="0.73175925925926033"/>
        </c:manualLayout>
      </c:layout>
      <c:bar3DChart>
        <c:barDir val="col"/>
        <c:grouping val="stacked"/>
        <c:ser>
          <c:idx val="0"/>
          <c:order val="0"/>
          <c:tx>
            <c:strRef>
              <c:f>'Неналоговые доходы'!$A$2</c:f>
              <c:strCache>
                <c:ptCount val="1"/>
                <c:pt idx="0">
                  <c:v>Неналоговые доходы</c:v>
                </c:pt>
              </c:strCache>
            </c:strRef>
          </c:tx>
          <c:spPr>
            <a:solidFill>
              <a:srgbClr val="92D050"/>
            </a:solidFill>
          </c:spPr>
          <c:dLbls>
            <c:spPr>
              <a:noFill/>
              <a:ln>
                <a:noFill/>
              </a:ln>
              <a:effectLst/>
            </c:spPr>
            <c:txPr>
              <a:bodyPr/>
              <a:lstStyle/>
              <a:p>
                <a:pPr>
                  <a:defRPr b="1">
                    <a:latin typeface="Times New Roman Cyr" pitchFamily="18" charset="0"/>
                    <a:cs typeface="Times New Roman Cyr" pitchFamily="18" charset="0"/>
                  </a:defRPr>
                </a:pPr>
                <a:endParaRPr lang="ru-RU"/>
              </a:p>
            </c:txPr>
            <c:showVal val="1"/>
            <c:extLst xmlns:c16r2="http://schemas.microsoft.com/office/drawing/2015/06/chart">
              <c:ext xmlns:c15="http://schemas.microsoft.com/office/drawing/2012/chart" uri="{CE6537A1-D6FC-4f65-9D91-7224C49458BB}">
                <c15:showLeaderLines val="0"/>
              </c:ext>
            </c:extLst>
          </c:dLbls>
          <c:cat>
            <c:strRef>
              <c:f>'Неналоговые доходы'!$B$1:$E$1</c:f>
              <c:strCache>
                <c:ptCount val="4"/>
                <c:pt idx="0">
                  <c:v>2021 год (факт)</c:v>
                </c:pt>
                <c:pt idx="1">
                  <c:v>2022 год (факт)</c:v>
                </c:pt>
                <c:pt idx="2">
                  <c:v>2023 год (уточненный план)</c:v>
                </c:pt>
                <c:pt idx="3">
                  <c:v>2023 год (факт)</c:v>
                </c:pt>
              </c:strCache>
            </c:strRef>
          </c:cat>
          <c:val>
            <c:numRef>
              <c:f>'Неналоговые доходы'!$B$2:$E$2</c:f>
              <c:numCache>
                <c:formatCode>#,##0.0</c:formatCode>
                <c:ptCount val="4"/>
                <c:pt idx="0">
                  <c:v>162630.59999999998</c:v>
                </c:pt>
                <c:pt idx="1">
                  <c:v>170073.19999999998</c:v>
                </c:pt>
                <c:pt idx="2">
                  <c:v>191214.29999999996</c:v>
                </c:pt>
                <c:pt idx="3">
                  <c:v>197112.30000000002</c:v>
                </c:pt>
              </c:numCache>
            </c:numRef>
          </c:val>
          <c:extLst xmlns:c16r2="http://schemas.microsoft.com/office/drawing/2015/06/chart">
            <c:ext xmlns:c16="http://schemas.microsoft.com/office/drawing/2014/chart" uri="{C3380CC4-5D6E-409C-BE32-E72D297353CC}">
              <c16:uniqueId val="{00000000-4AD7-41E0-932D-1C9ED0AF298C}"/>
            </c:ext>
          </c:extLst>
        </c:ser>
        <c:ser>
          <c:idx val="1"/>
          <c:order val="1"/>
          <c:tx>
            <c:strRef>
              <c:f>'Неналоговые доходы'!$A$3</c:f>
              <c:strCache>
                <c:ptCount val="1"/>
                <c:pt idx="0">
                  <c:v>Доходы от использования муниципального имущества</c:v>
                </c:pt>
              </c:strCache>
            </c:strRef>
          </c:tx>
          <c:spPr>
            <a:solidFill>
              <a:srgbClr val="FFFF00"/>
            </a:solidFill>
          </c:spPr>
          <c:dLbls>
            <c:spPr>
              <a:noFill/>
              <a:ln>
                <a:noFill/>
              </a:ln>
              <a:effectLst/>
            </c:spPr>
            <c:txPr>
              <a:bodyPr/>
              <a:lstStyle/>
              <a:p>
                <a:pPr>
                  <a:defRPr b="1">
                    <a:latin typeface="Times New Roman Cyr" pitchFamily="18" charset="0"/>
                    <a:cs typeface="Times New Roman Cyr" pitchFamily="18" charset="0"/>
                  </a:defRPr>
                </a:pPr>
                <a:endParaRPr lang="ru-RU"/>
              </a:p>
            </c:txPr>
            <c:showVal val="1"/>
            <c:extLst xmlns:c16r2="http://schemas.microsoft.com/office/drawing/2015/06/chart">
              <c:ext xmlns:c15="http://schemas.microsoft.com/office/drawing/2012/chart" uri="{CE6537A1-D6FC-4f65-9D91-7224C49458BB}">
                <c15:showLeaderLines val="0"/>
              </c:ext>
            </c:extLst>
          </c:dLbls>
          <c:cat>
            <c:strRef>
              <c:f>'Неналоговые доходы'!$B$1:$E$1</c:f>
              <c:strCache>
                <c:ptCount val="4"/>
                <c:pt idx="0">
                  <c:v>2021 год (факт)</c:v>
                </c:pt>
                <c:pt idx="1">
                  <c:v>2022 год (факт)</c:v>
                </c:pt>
                <c:pt idx="2">
                  <c:v>2023 год (уточненный план)</c:v>
                </c:pt>
                <c:pt idx="3">
                  <c:v>2023 год (факт)</c:v>
                </c:pt>
              </c:strCache>
            </c:strRef>
          </c:cat>
          <c:val>
            <c:numRef>
              <c:f>'Неналоговые доходы'!$B$3:$E$3</c:f>
              <c:numCache>
                <c:formatCode>#,##0.0</c:formatCode>
                <c:ptCount val="4"/>
                <c:pt idx="0">
                  <c:v>107042</c:v>
                </c:pt>
                <c:pt idx="1">
                  <c:v>104287.1</c:v>
                </c:pt>
                <c:pt idx="2">
                  <c:v>127804.2</c:v>
                </c:pt>
                <c:pt idx="3">
                  <c:v>130761.2</c:v>
                </c:pt>
              </c:numCache>
            </c:numRef>
          </c:val>
          <c:extLst xmlns:c16r2="http://schemas.microsoft.com/office/drawing/2015/06/chart">
            <c:ext xmlns:c16="http://schemas.microsoft.com/office/drawing/2014/chart" uri="{C3380CC4-5D6E-409C-BE32-E72D297353CC}">
              <c16:uniqueId val="{00000001-4AD7-41E0-932D-1C9ED0AF298C}"/>
            </c:ext>
          </c:extLst>
        </c:ser>
        <c:ser>
          <c:idx val="2"/>
          <c:order val="2"/>
          <c:tx>
            <c:strRef>
              <c:f>'Неналоговые доходы'!$A$4</c:f>
              <c:strCache>
                <c:ptCount val="1"/>
                <c:pt idx="0">
                  <c:v>Плата за негативное воздействие на окружающую среду</c:v>
                </c:pt>
              </c:strCache>
            </c:strRef>
          </c:tx>
          <c:cat>
            <c:strRef>
              <c:f>'Неналоговые доходы'!$B$1:$E$1</c:f>
              <c:strCache>
                <c:ptCount val="4"/>
                <c:pt idx="0">
                  <c:v>2021 год (факт)</c:v>
                </c:pt>
                <c:pt idx="1">
                  <c:v>2022 год (факт)</c:v>
                </c:pt>
                <c:pt idx="2">
                  <c:v>2023 год (уточненный план)</c:v>
                </c:pt>
                <c:pt idx="3">
                  <c:v>2023 год (факт)</c:v>
                </c:pt>
              </c:strCache>
            </c:strRef>
          </c:cat>
          <c:val>
            <c:numRef>
              <c:f>'Неналоговые доходы'!$B$4:$E$4</c:f>
              <c:numCache>
                <c:formatCode>#,##0.0</c:formatCode>
                <c:ptCount val="4"/>
                <c:pt idx="0">
                  <c:v>1454.9</c:v>
                </c:pt>
                <c:pt idx="1">
                  <c:v>1651.2</c:v>
                </c:pt>
                <c:pt idx="2">
                  <c:v>1230.5999999999999</c:v>
                </c:pt>
                <c:pt idx="3">
                  <c:v>1260.9000000000001</c:v>
                </c:pt>
              </c:numCache>
            </c:numRef>
          </c:val>
          <c:extLst xmlns:c16r2="http://schemas.microsoft.com/office/drawing/2015/06/chart">
            <c:ext xmlns:c16="http://schemas.microsoft.com/office/drawing/2014/chart" uri="{C3380CC4-5D6E-409C-BE32-E72D297353CC}">
              <c16:uniqueId val="{00000002-4AD7-41E0-932D-1C9ED0AF298C}"/>
            </c:ext>
          </c:extLst>
        </c:ser>
        <c:ser>
          <c:idx val="3"/>
          <c:order val="3"/>
          <c:tx>
            <c:strRef>
              <c:f>'Неналоговые доходы'!$A$5</c:f>
              <c:strCache>
                <c:ptCount val="1"/>
                <c:pt idx="0">
                  <c:v>Доходы от оказания платных услуг (работ) и компенсаций затрат государства</c:v>
                </c:pt>
              </c:strCache>
            </c:strRef>
          </c:tx>
          <c:spPr>
            <a:solidFill>
              <a:srgbClr val="FF0000"/>
            </a:solidFill>
          </c:spPr>
          <c:dLbls>
            <c:dLbl>
              <c:idx val="0"/>
              <c:layout>
                <c:manualLayout>
                  <c:x val="7.6805982131017719E-2"/>
                  <c:y val="-5.1800368720734777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34C-4425-B938-76E87BEECB77}"/>
                </c:ext>
              </c:extLst>
            </c:dLbl>
            <c:dLbl>
              <c:idx val="1"/>
              <c:layout>
                <c:manualLayout>
                  <c:x val="6.8271984116460183E-2"/>
                  <c:y val="-5.1800368720734777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34C-4425-B938-76E87BEECB77}"/>
                </c:ext>
              </c:extLst>
            </c:dLbl>
            <c:dLbl>
              <c:idx val="2"/>
              <c:layout>
                <c:manualLayout>
                  <c:x val="7.2538983123739034E-2"/>
                  <c:y val="-6.73404793369553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34C-4425-B938-76E87BEECB77}"/>
                </c:ext>
              </c:extLst>
            </c:dLbl>
            <c:dLbl>
              <c:idx val="3"/>
              <c:layout>
                <c:manualLayout>
                  <c:x val="8.3917622451398666E-2"/>
                  <c:y val="-9.0431695860953717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34C-4425-B938-76E87BEECB77}"/>
                </c:ext>
              </c:extLst>
            </c:dLbl>
            <c:spPr>
              <a:noFill/>
              <a:ln>
                <a:noFill/>
              </a:ln>
              <a:effectLst/>
            </c:spPr>
            <c:txPr>
              <a:bodyPr/>
              <a:lstStyle/>
              <a:p>
                <a:pPr>
                  <a:defRPr sz="1000" b="1" u="sng">
                    <a:latin typeface="Times New Roman Cyr" pitchFamily="18" charset="0"/>
                    <a:cs typeface="Times New Roman Cyr" pitchFamily="18" charset="0"/>
                  </a:defRPr>
                </a:pPr>
                <a:endParaRPr lang="ru-RU"/>
              </a:p>
            </c:txPr>
            <c:showVal val="1"/>
            <c:extLst xmlns:c16r2="http://schemas.microsoft.com/office/drawing/2015/06/chart">
              <c:ext xmlns:c15="http://schemas.microsoft.com/office/drawing/2012/chart" uri="{CE6537A1-D6FC-4f65-9D91-7224C49458BB}">
                <c15:showLeaderLines val="0"/>
              </c:ext>
            </c:extLst>
          </c:dLbls>
          <c:cat>
            <c:strRef>
              <c:f>'Неналоговые доходы'!$B$1:$E$1</c:f>
              <c:strCache>
                <c:ptCount val="4"/>
                <c:pt idx="0">
                  <c:v>2021 год (факт)</c:v>
                </c:pt>
                <c:pt idx="1">
                  <c:v>2022 год (факт)</c:v>
                </c:pt>
                <c:pt idx="2">
                  <c:v>2023 год (уточненный план)</c:v>
                </c:pt>
                <c:pt idx="3">
                  <c:v>2023 год (факт)</c:v>
                </c:pt>
              </c:strCache>
            </c:strRef>
          </c:cat>
          <c:val>
            <c:numRef>
              <c:f>'Неналоговые доходы'!$B$5:$E$5</c:f>
              <c:numCache>
                <c:formatCode>_-* #,##0.0\ _₽_-;\-* #,##0.0\ _₽_-;_-* "-"??\ _₽_-;_-@_-</c:formatCode>
                <c:ptCount val="4"/>
                <c:pt idx="0">
                  <c:v>10246.5</c:v>
                </c:pt>
                <c:pt idx="1">
                  <c:v>4551.7</c:v>
                </c:pt>
                <c:pt idx="2">
                  <c:v>2131.1</c:v>
                </c:pt>
                <c:pt idx="3">
                  <c:v>2287</c:v>
                </c:pt>
              </c:numCache>
            </c:numRef>
          </c:val>
          <c:extLst xmlns:c16r2="http://schemas.microsoft.com/office/drawing/2015/06/chart">
            <c:ext xmlns:c16="http://schemas.microsoft.com/office/drawing/2014/chart" uri="{C3380CC4-5D6E-409C-BE32-E72D297353CC}">
              <c16:uniqueId val="{00000003-4AD7-41E0-932D-1C9ED0AF298C}"/>
            </c:ext>
          </c:extLst>
        </c:ser>
        <c:ser>
          <c:idx val="4"/>
          <c:order val="4"/>
          <c:tx>
            <c:strRef>
              <c:f>'Неналоговые доходы'!$A$6</c:f>
              <c:strCache>
                <c:ptCount val="1"/>
                <c:pt idx="0">
                  <c:v>Доходы от продажи материальных и нематериальных активов</c:v>
                </c:pt>
              </c:strCache>
            </c:strRef>
          </c:tx>
          <c:spPr>
            <a:solidFill>
              <a:schemeClr val="accent6">
                <a:lumMod val="60000"/>
                <a:lumOff val="40000"/>
              </a:schemeClr>
            </a:solidFill>
          </c:spPr>
          <c:dLbls>
            <c:spPr>
              <a:noFill/>
              <a:ln>
                <a:noFill/>
              </a:ln>
              <a:effectLst/>
            </c:spPr>
            <c:txPr>
              <a:bodyPr/>
              <a:lstStyle/>
              <a:p>
                <a:pPr>
                  <a:defRPr b="1">
                    <a:latin typeface="Times New Roman Cyr" pitchFamily="18" charset="0"/>
                    <a:cs typeface="Times New Roman Cyr" pitchFamily="18" charset="0"/>
                  </a:defRPr>
                </a:pPr>
                <a:endParaRPr lang="ru-RU"/>
              </a:p>
            </c:txPr>
            <c:showVal val="1"/>
            <c:extLst xmlns:c16r2="http://schemas.microsoft.com/office/drawing/2015/06/chart">
              <c:ext xmlns:c15="http://schemas.microsoft.com/office/drawing/2012/chart" uri="{CE6537A1-D6FC-4f65-9D91-7224C49458BB}">
                <c15:showLeaderLines val="0"/>
              </c:ext>
            </c:extLst>
          </c:dLbls>
          <c:cat>
            <c:strRef>
              <c:f>'Неналоговые доходы'!$B$1:$E$1</c:f>
              <c:strCache>
                <c:ptCount val="4"/>
                <c:pt idx="0">
                  <c:v>2021 год (факт)</c:v>
                </c:pt>
                <c:pt idx="1">
                  <c:v>2022 год (факт)</c:v>
                </c:pt>
                <c:pt idx="2">
                  <c:v>2023 год (уточненный план)</c:v>
                </c:pt>
                <c:pt idx="3">
                  <c:v>2023 год (факт)</c:v>
                </c:pt>
              </c:strCache>
            </c:strRef>
          </c:cat>
          <c:val>
            <c:numRef>
              <c:f>'Неналоговые доходы'!$B$6:$E$6</c:f>
              <c:numCache>
                <c:formatCode>_-* #,##0.0\ _₽_-;\-* #,##0.0\ _₽_-;_-* "-"??\ _₽_-;_-@_-</c:formatCode>
                <c:ptCount val="4"/>
                <c:pt idx="0">
                  <c:v>38191.1</c:v>
                </c:pt>
                <c:pt idx="1">
                  <c:v>54640.9</c:v>
                </c:pt>
                <c:pt idx="2">
                  <c:v>56593.7</c:v>
                </c:pt>
                <c:pt idx="3">
                  <c:v>59347.6</c:v>
                </c:pt>
              </c:numCache>
            </c:numRef>
          </c:val>
          <c:extLst xmlns:c16r2="http://schemas.microsoft.com/office/drawing/2015/06/chart">
            <c:ext xmlns:c16="http://schemas.microsoft.com/office/drawing/2014/chart" uri="{C3380CC4-5D6E-409C-BE32-E72D297353CC}">
              <c16:uniqueId val="{00000004-4AD7-41E0-932D-1C9ED0AF298C}"/>
            </c:ext>
          </c:extLst>
        </c:ser>
        <c:ser>
          <c:idx val="5"/>
          <c:order val="5"/>
          <c:tx>
            <c:strRef>
              <c:f>'Неналоговые доходы'!$A$7</c:f>
              <c:strCache>
                <c:ptCount val="1"/>
                <c:pt idx="0">
                  <c:v>Штрафы, санкции, возмещение ущерба</c:v>
                </c:pt>
              </c:strCache>
            </c:strRef>
          </c:tx>
          <c:cat>
            <c:strRef>
              <c:f>'Неналоговые доходы'!$B$1:$E$1</c:f>
              <c:strCache>
                <c:ptCount val="4"/>
                <c:pt idx="0">
                  <c:v>2021 год (факт)</c:v>
                </c:pt>
                <c:pt idx="1">
                  <c:v>2022 год (факт)</c:v>
                </c:pt>
                <c:pt idx="2">
                  <c:v>2023 год (уточненный план)</c:v>
                </c:pt>
                <c:pt idx="3">
                  <c:v>2023 год (факт)</c:v>
                </c:pt>
              </c:strCache>
            </c:strRef>
          </c:cat>
          <c:val>
            <c:numRef>
              <c:f>'Неналоговые доходы'!$B$7:$E$7</c:f>
              <c:numCache>
                <c:formatCode>_-* #,##0.0\ _₽_-;\-* #,##0.0\ _₽_-;_-* "-"??\ _₽_-;_-@_-</c:formatCode>
                <c:ptCount val="4"/>
                <c:pt idx="0">
                  <c:v>4480.3</c:v>
                </c:pt>
                <c:pt idx="1">
                  <c:v>4491.4000000000005</c:v>
                </c:pt>
                <c:pt idx="2">
                  <c:v>3385.8</c:v>
                </c:pt>
                <c:pt idx="3">
                  <c:v>3349.6</c:v>
                </c:pt>
              </c:numCache>
            </c:numRef>
          </c:val>
          <c:extLst xmlns:c16r2="http://schemas.microsoft.com/office/drawing/2015/06/chart">
            <c:ext xmlns:c16="http://schemas.microsoft.com/office/drawing/2014/chart" uri="{C3380CC4-5D6E-409C-BE32-E72D297353CC}">
              <c16:uniqueId val="{00000005-4AD7-41E0-932D-1C9ED0AF298C}"/>
            </c:ext>
          </c:extLst>
        </c:ser>
        <c:ser>
          <c:idx val="6"/>
          <c:order val="6"/>
          <c:tx>
            <c:strRef>
              <c:f>'Неналоговые доходы'!$A$8</c:f>
              <c:strCache>
                <c:ptCount val="1"/>
                <c:pt idx="0">
                  <c:v>Прочие неналоговые доходы</c:v>
                </c:pt>
              </c:strCache>
            </c:strRef>
          </c:tx>
          <c:spPr>
            <a:solidFill>
              <a:srgbClr val="0000FF"/>
            </a:solidFill>
          </c:spPr>
          <c:dLbls>
            <c:dLbl>
              <c:idx val="0"/>
              <c:layout>
                <c:manualLayout>
                  <c:x val="0"/>
                  <c:y val="-0.11396081118561664"/>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34C-4425-B938-76E87BEECB77}"/>
                </c:ext>
              </c:extLst>
            </c:dLbl>
            <c:dLbl>
              <c:idx val="1"/>
              <c:layout>
                <c:manualLayout>
                  <c:x val="1.9912662033967563E-2"/>
                  <c:y val="-0.1191408480576901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834C-4425-B938-76E87BEECB77}"/>
                </c:ext>
              </c:extLst>
            </c:dLbl>
            <c:dLbl>
              <c:idx val="2"/>
              <c:layout>
                <c:manualLayout>
                  <c:x val="2.0831018775691625E-2"/>
                  <c:y val="-9.3083793158784817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834C-4425-B938-76E87BEECB77}"/>
                </c:ext>
              </c:extLst>
            </c:dLbl>
            <c:dLbl>
              <c:idx val="3"/>
              <c:layout>
                <c:manualLayout>
                  <c:x val="2.1334995036393811E-2"/>
                  <c:y val="-0.108780774313543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834C-4425-B938-76E87BEECB77}"/>
                </c:ext>
              </c:extLst>
            </c:dLbl>
            <c:spPr>
              <a:noFill/>
              <a:ln>
                <a:noFill/>
              </a:ln>
              <a:effectLst/>
            </c:spPr>
            <c:txPr>
              <a:bodyPr/>
              <a:lstStyle/>
              <a:p>
                <a:pPr>
                  <a:defRPr b="1" u="sng">
                    <a:latin typeface="Times New Roman Cyr" pitchFamily="18" charset="0"/>
                    <a:cs typeface="Times New Roman Cyr" pitchFamily="18" charset="0"/>
                  </a:defRPr>
                </a:pPr>
                <a:endParaRPr lang="ru-RU"/>
              </a:p>
            </c:txPr>
            <c:showVal val="1"/>
            <c:extLst xmlns:c16r2="http://schemas.microsoft.com/office/drawing/2015/06/chart">
              <c:ext xmlns:c15="http://schemas.microsoft.com/office/drawing/2012/chart" uri="{CE6537A1-D6FC-4f65-9D91-7224C49458BB}">
                <c15:showLeaderLines val="0"/>
              </c:ext>
            </c:extLst>
          </c:dLbls>
          <c:cat>
            <c:strRef>
              <c:f>'Неналоговые доходы'!$B$1:$E$1</c:f>
              <c:strCache>
                <c:ptCount val="4"/>
                <c:pt idx="0">
                  <c:v>2021 год (факт)</c:v>
                </c:pt>
                <c:pt idx="1">
                  <c:v>2022 год (факт)</c:v>
                </c:pt>
                <c:pt idx="2">
                  <c:v>2023 год (уточненный план)</c:v>
                </c:pt>
                <c:pt idx="3">
                  <c:v>2023 год (факт)</c:v>
                </c:pt>
              </c:strCache>
            </c:strRef>
          </c:cat>
          <c:val>
            <c:numRef>
              <c:f>'Неналоговые доходы'!$B$8:$E$8</c:f>
              <c:numCache>
                <c:formatCode>_-* #,##0.0\ _₽_-;\-* #,##0.0\ _₽_-;_-* "-"??\ _₽_-;_-@_-</c:formatCode>
                <c:ptCount val="4"/>
                <c:pt idx="0">
                  <c:v>1215.8</c:v>
                </c:pt>
                <c:pt idx="1">
                  <c:v>450.9</c:v>
                </c:pt>
                <c:pt idx="2">
                  <c:v>68.900000000000006</c:v>
                </c:pt>
                <c:pt idx="3">
                  <c:v>106</c:v>
                </c:pt>
              </c:numCache>
            </c:numRef>
          </c:val>
          <c:extLst xmlns:c16r2="http://schemas.microsoft.com/office/drawing/2015/06/chart">
            <c:ext xmlns:c16="http://schemas.microsoft.com/office/drawing/2014/chart" uri="{C3380CC4-5D6E-409C-BE32-E72D297353CC}">
              <c16:uniqueId val="{00000006-4AD7-41E0-932D-1C9ED0AF298C}"/>
            </c:ext>
          </c:extLst>
        </c:ser>
        <c:dLbls/>
        <c:gapWidth val="122"/>
        <c:gapDepth val="38"/>
        <c:shape val="cylinder"/>
        <c:axId val="75151232"/>
        <c:axId val="75152768"/>
        <c:axId val="0"/>
      </c:bar3DChart>
      <c:catAx>
        <c:axId val="75151232"/>
        <c:scaling>
          <c:orientation val="minMax"/>
        </c:scaling>
        <c:axPos val="b"/>
        <c:numFmt formatCode="General" sourceLinked="0"/>
        <c:tickLblPos val="nextTo"/>
        <c:txPr>
          <a:bodyPr/>
          <a:lstStyle/>
          <a:p>
            <a:pPr>
              <a:defRPr b="1">
                <a:latin typeface="Times New Roman Cyr" pitchFamily="18" charset="0"/>
                <a:cs typeface="Times New Roman Cyr" pitchFamily="18" charset="0"/>
              </a:defRPr>
            </a:pPr>
            <a:endParaRPr lang="ru-RU"/>
          </a:p>
        </c:txPr>
        <c:crossAx val="75152768"/>
        <c:crosses val="autoZero"/>
        <c:auto val="1"/>
        <c:lblAlgn val="ctr"/>
        <c:lblOffset val="100"/>
      </c:catAx>
      <c:valAx>
        <c:axId val="75152768"/>
        <c:scaling>
          <c:orientation val="minMax"/>
        </c:scaling>
        <c:delete val="1"/>
        <c:axPos val="l"/>
        <c:numFmt formatCode="#,##0.0" sourceLinked="1"/>
        <c:tickLblPos val="none"/>
        <c:crossAx val="75151232"/>
        <c:crosses val="autoZero"/>
        <c:crossBetween val="between"/>
      </c:valAx>
    </c:plotArea>
    <c:legend>
      <c:legendPos val="r"/>
      <c:layout>
        <c:manualLayout>
          <c:xMode val="edge"/>
          <c:yMode val="edge"/>
          <c:x val="0.65186341009069726"/>
          <c:y val="2.9460082380257727E-2"/>
          <c:w val="0.34002721854096019"/>
          <c:h val="0.94107942810170786"/>
        </c:manualLayout>
      </c:layout>
      <c:txPr>
        <a:bodyPr/>
        <a:lstStyle/>
        <a:p>
          <a:pPr>
            <a:defRPr sz="1100">
              <a:latin typeface="Oswald"/>
              <a:cs typeface="Times New Roman Cyr" pitchFamily="18" charset="0"/>
            </a:defRPr>
          </a:pPr>
          <a:endParaRPr lang="ru-RU"/>
        </a:p>
      </c:txPr>
    </c:legend>
    <c:plotVisOnly val="1"/>
    <c:dispBlanksAs val="gap"/>
  </c:chart>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lang val="ru-RU"/>
  <c:chart>
    <c:autoTitleDeleted val="1"/>
    <c:plotArea>
      <c:layout/>
      <c:lineChart>
        <c:grouping val="stacked"/>
        <c:ser>
          <c:idx val="0"/>
          <c:order val="0"/>
          <c:tx>
            <c:strRef>
              <c:f>'Безвозм. поступления'!$A$16</c:f>
              <c:strCache>
                <c:ptCount val="1"/>
                <c:pt idx="0">
                  <c:v>Межбюджетные трансферты
</c:v>
                </c:pt>
              </c:strCache>
            </c:strRef>
          </c:tx>
          <c:spPr>
            <a:ln w="57150">
              <a:solidFill>
                <a:schemeClr val="accent3">
                  <a:lumMod val="75000"/>
                </a:schemeClr>
              </a:solidFill>
            </a:ln>
          </c:spPr>
          <c:marker>
            <c:spPr>
              <a:ln w="57150">
                <a:solidFill>
                  <a:schemeClr val="accent3">
                    <a:lumMod val="75000"/>
                  </a:schemeClr>
                </a:solidFill>
              </a:ln>
            </c:spPr>
          </c:marker>
          <c:dLbls>
            <c:dLbl>
              <c:idx val="0"/>
              <c:layout>
                <c:manualLayout>
                  <c:x val="-6.8944359717607068E-2"/>
                  <c:y val="-0.13227696922564131"/>
                </c:manualLayout>
              </c:layout>
              <c:spPr/>
              <c:txPr>
                <a:bodyPr/>
                <a:lstStyle/>
                <a:p>
                  <a:pPr>
                    <a:defRPr sz="1200" b="1">
                      <a:latin typeface="Times New Roman Cyr" pitchFamily="18" charset="0"/>
                      <a:cs typeface="Times New Roman Cyr" pitchFamily="18" charset="0"/>
                    </a:defRPr>
                  </a:pPr>
                  <a:endParaRPr lang="ru-RU"/>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DD9-4FFF-9032-7E67E7133EEE}"/>
                </c:ext>
              </c:extLst>
            </c:dLbl>
            <c:dLbl>
              <c:idx val="1"/>
              <c:layout>
                <c:manualLayout>
                  <c:x val="-5.6117502095726794E-2"/>
                  <c:y val="-0.15873236307077032"/>
                </c:manualLayout>
              </c:layout>
              <c:spPr/>
              <c:txPr>
                <a:bodyPr/>
                <a:lstStyle/>
                <a:p>
                  <a:pPr>
                    <a:defRPr sz="1200" b="1">
                      <a:latin typeface="Times New Roman Cyr" pitchFamily="18" charset="0"/>
                      <a:cs typeface="Times New Roman Cyr" pitchFamily="18" charset="0"/>
                    </a:defRPr>
                  </a:pPr>
                  <a:endParaRPr lang="ru-RU"/>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DD9-4FFF-9032-7E67E7133EEE}"/>
                </c:ext>
              </c:extLst>
            </c:dLbl>
            <c:dLbl>
              <c:idx val="2"/>
              <c:layout>
                <c:manualLayout>
                  <c:x val="-6.0927573703931884E-2"/>
                  <c:y val="-0.14991389845572764"/>
                </c:manualLayout>
              </c:layout>
              <c:spPr/>
              <c:txPr>
                <a:bodyPr/>
                <a:lstStyle/>
                <a:p>
                  <a:pPr>
                    <a:defRPr sz="1200" b="1">
                      <a:latin typeface="Times New Roman Cyr" pitchFamily="18" charset="0"/>
                      <a:cs typeface="Times New Roman Cyr" pitchFamily="18" charset="0"/>
                    </a:defRPr>
                  </a:pPr>
                  <a:endParaRPr lang="ru-RU"/>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DD9-4FFF-9032-7E67E7133EEE}"/>
                </c:ext>
              </c:extLst>
            </c:dLbl>
            <c:dLbl>
              <c:idx val="3"/>
              <c:layout>
                <c:manualLayout>
                  <c:x val="-5.6117502095726794E-2"/>
                  <c:y val="-0.17636929230085546"/>
                </c:manualLayout>
              </c:layout>
              <c:spPr/>
              <c:txPr>
                <a:bodyPr/>
                <a:lstStyle/>
                <a:p>
                  <a:pPr>
                    <a:defRPr sz="1200" b="1">
                      <a:latin typeface="Times New Roman Cyr" pitchFamily="18" charset="0"/>
                      <a:cs typeface="Times New Roman Cyr" pitchFamily="18" charset="0"/>
                    </a:defRPr>
                  </a:pPr>
                  <a:endParaRPr lang="ru-RU"/>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DD9-4FFF-9032-7E67E7133EEE}"/>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'Безвозм. поступления'!$B$15:$E$15</c:f>
              <c:strCache>
                <c:ptCount val="4"/>
                <c:pt idx="0">
                  <c:v>2021 год (факт)</c:v>
                </c:pt>
                <c:pt idx="1">
                  <c:v>2022 год (факт)</c:v>
                </c:pt>
                <c:pt idx="2">
                  <c:v>2023 год (уточненный план)</c:v>
                </c:pt>
                <c:pt idx="3">
                  <c:v>2023 год (факт)</c:v>
                </c:pt>
              </c:strCache>
            </c:strRef>
          </c:cat>
          <c:val>
            <c:numRef>
              <c:f>'Безвозм. поступления'!$B$16:$E$16</c:f>
              <c:numCache>
                <c:formatCode>#,##0.0</c:formatCode>
                <c:ptCount val="4"/>
                <c:pt idx="0">
                  <c:v>2779623.1</c:v>
                </c:pt>
                <c:pt idx="1">
                  <c:v>2956874.0000000005</c:v>
                </c:pt>
                <c:pt idx="2">
                  <c:v>4110371.6000000006</c:v>
                </c:pt>
                <c:pt idx="3">
                  <c:v>3803391.3</c:v>
                </c:pt>
              </c:numCache>
            </c:numRef>
          </c:val>
          <c:extLst xmlns:c16r2="http://schemas.microsoft.com/office/drawing/2015/06/chart">
            <c:ext xmlns:c16="http://schemas.microsoft.com/office/drawing/2014/chart" uri="{C3380CC4-5D6E-409C-BE32-E72D297353CC}">
              <c16:uniqueId val="{00000004-6DD9-4FFF-9032-7E67E7133EEE}"/>
            </c:ext>
          </c:extLst>
        </c:ser>
        <c:dLbls/>
        <c:marker val="1"/>
        <c:axId val="75551104"/>
        <c:axId val="75552640"/>
      </c:lineChart>
      <c:catAx>
        <c:axId val="75551104"/>
        <c:scaling>
          <c:orientation val="minMax"/>
        </c:scaling>
        <c:axPos val="b"/>
        <c:numFmt formatCode="General" sourceLinked="0"/>
        <c:tickLblPos val="nextTo"/>
        <c:txPr>
          <a:bodyPr/>
          <a:lstStyle/>
          <a:p>
            <a:pPr>
              <a:defRPr b="1">
                <a:latin typeface="Times New Roman Cyr" pitchFamily="18" charset="0"/>
                <a:cs typeface="Times New Roman Cyr" pitchFamily="18" charset="0"/>
              </a:defRPr>
            </a:pPr>
            <a:endParaRPr lang="ru-RU"/>
          </a:p>
        </c:txPr>
        <c:crossAx val="75552640"/>
        <c:crosses val="autoZero"/>
        <c:auto val="1"/>
        <c:lblAlgn val="ctr"/>
        <c:lblOffset val="100"/>
      </c:catAx>
      <c:valAx>
        <c:axId val="75552640"/>
        <c:scaling>
          <c:orientation val="minMax"/>
        </c:scaling>
        <c:delete val="1"/>
        <c:axPos val="l"/>
        <c:numFmt formatCode="#,##0.0" sourceLinked="1"/>
        <c:tickLblPos val="none"/>
        <c:crossAx val="75551104"/>
        <c:crosses val="autoZero"/>
        <c:crossBetween val="between"/>
      </c:valAx>
    </c:plotArea>
    <c:legend>
      <c:legendPos val="r"/>
      <c:layout/>
      <c:txPr>
        <a:bodyPr/>
        <a:lstStyle/>
        <a:p>
          <a:pPr>
            <a:defRPr sz="1200" b="1">
              <a:latin typeface="Times New Roman Cyr" pitchFamily="18" charset="0"/>
              <a:cs typeface="Times New Roman Cyr" pitchFamily="18" charset="0"/>
            </a:defRPr>
          </a:pPr>
          <a:endParaRPr lang="ru-RU"/>
        </a:p>
      </c:txPr>
    </c:legend>
    <c:plotVisOnly val="1"/>
    <c:dispBlanksAs val="zero"/>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ru-RU"/>
  <c:chart>
    <c:view3D>
      <c:rAngAx val="1"/>
    </c:view3D>
    <c:floor>
      <c:spPr>
        <a:solidFill>
          <a:schemeClr val="bg1">
            <a:lumMod val="95000"/>
          </a:schemeClr>
        </a:solidFill>
      </c:spPr>
    </c:floor>
    <c:plotArea>
      <c:layout>
        <c:manualLayout>
          <c:layoutTarget val="inner"/>
          <c:xMode val="edge"/>
          <c:yMode val="edge"/>
          <c:x val="0"/>
          <c:y val="5.0925925925925923E-2"/>
          <c:w val="0.73236679664319215"/>
          <c:h val="0.80583333333333362"/>
        </c:manualLayout>
      </c:layout>
      <c:bar3DChart>
        <c:barDir val="col"/>
        <c:grouping val="stacked"/>
        <c:ser>
          <c:idx val="0"/>
          <c:order val="0"/>
          <c:tx>
            <c:strRef>
              <c:f>'Безвозм. поступления'!$A$25</c:f>
              <c:strCache>
                <c:ptCount val="1"/>
                <c:pt idx="0">
                  <c:v>Межбюджетные трансферты
</c:v>
                </c:pt>
              </c:strCache>
            </c:strRef>
          </c:tx>
          <c:cat>
            <c:strRef>
              <c:f>'Безвозм. поступления'!$B$24:$E$24</c:f>
              <c:strCache>
                <c:ptCount val="4"/>
                <c:pt idx="0">
                  <c:v>2021 год (факт)</c:v>
                </c:pt>
                <c:pt idx="1">
                  <c:v>2022 год (факт)</c:v>
                </c:pt>
                <c:pt idx="2">
                  <c:v>2023 год (уточненный план)</c:v>
                </c:pt>
                <c:pt idx="3">
                  <c:v>2023 год (факт)</c:v>
                </c:pt>
              </c:strCache>
            </c:strRef>
          </c:cat>
          <c:val>
            <c:numRef>
              <c:f>'Безвозм. поступления'!$B$25:$E$25</c:f>
            </c:numRef>
          </c:val>
          <c:extLst xmlns:c16r2="http://schemas.microsoft.com/office/drawing/2015/06/chart">
            <c:ext xmlns:c16="http://schemas.microsoft.com/office/drawing/2014/chart" uri="{C3380CC4-5D6E-409C-BE32-E72D297353CC}">
              <c16:uniqueId val="{00000000-5FEF-4DC6-85D8-44949A4EAB65}"/>
            </c:ext>
          </c:extLst>
        </c:ser>
        <c:ser>
          <c:idx val="1"/>
          <c:order val="1"/>
          <c:tx>
            <c:strRef>
              <c:f>'Безвозм. поступления'!$A$26</c:f>
              <c:strCache>
                <c:ptCount val="1"/>
                <c:pt idx="0">
                  <c:v>Дотации
</c:v>
                </c:pt>
              </c:strCache>
            </c:strRef>
          </c:tx>
          <c:spPr>
            <a:solidFill>
              <a:srgbClr val="FFFF00"/>
            </a:solidFill>
          </c:spPr>
          <c:dLbls>
            <c:spPr>
              <a:noFill/>
              <a:ln>
                <a:noFill/>
              </a:ln>
              <a:effectLst/>
            </c:spPr>
            <c:txPr>
              <a:bodyPr/>
              <a:lstStyle/>
              <a:p>
                <a:pPr>
                  <a:defRPr sz="1200" b="1">
                    <a:latin typeface="Times New Roman Cyr" pitchFamily="18" charset="0"/>
                    <a:cs typeface="Times New Roman Cyr" pitchFamily="18" charset="0"/>
                  </a:defRPr>
                </a:pPr>
                <a:endParaRPr lang="ru-RU"/>
              </a:p>
            </c:txPr>
            <c:showVal val="1"/>
            <c:extLst xmlns:c16r2="http://schemas.microsoft.com/office/drawing/2015/06/chart">
              <c:ext xmlns:c15="http://schemas.microsoft.com/office/drawing/2012/chart" uri="{CE6537A1-D6FC-4f65-9D91-7224C49458BB}">
                <c15:showLeaderLines val="0"/>
              </c:ext>
            </c:extLst>
          </c:dLbls>
          <c:cat>
            <c:strRef>
              <c:f>'Безвозм. поступления'!$B$24:$E$24</c:f>
              <c:strCache>
                <c:ptCount val="4"/>
                <c:pt idx="0">
                  <c:v>2021 год (факт)</c:v>
                </c:pt>
                <c:pt idx="1">
                  <c:v>2022 год (факт)</c:v>
                </c:pt>
                <c:pt idx="2">
                  <c:v>2023 год (уточненный план)</c:v>
                </c:pt>
                <c:pt idx="3">
                  <c:v>2023 год (факт)</c:v>
                </c:pt>
              </c:strCache>
            </c:strRef>
          </c:cat>
          <c:val>
            <c:numRef>
              <c:f>'Безвозм. поступления'!$B$26:$E$26</c:f>
              <c:numCache>
                <c:formatCode>#,##0.0</c:formatCode>
                <c:ptCount val="4"/>
                <c:pt idx="0">
                  <c:v>533275.30000000005</c:v>
                </c:pt>
                <c:pt idx="1">
                  <c:v>572809</c:v>
                </c:pt>
                <c:pt idx="2">
                  <c:v>702389.5</c:v>
                </c:pt>
                <c:pt idx="3">
                  <c:v>702389.5</c:v>
                </c:pt>
              </c:numCache>
            </c:numRef>
          </c:val>
          <c:extLst xmlns:c16r2="http://schemas.microsoft.com/office/drawing/2015/06/chart">
            <c:ext xmlns:c16="http://schemas.microsoft.com/office/drawing/2014/chart" uri="{C3380CC4-5D6E-409C-BE32-E72D297353CC}">
              <c16:uniqueId val="{00000001-5FEF-4DC6-85D8-44949A4EAB65}"/>
            </c:ext>
          </c:extLst>
        </c:ser>
        <c:ser>
          <c:idx val="2"/>
          <c:order val="2"/>
          <c:tx>
            <c:strRef>
              <c:f>'Безвозм. поступления'!$A$27</c:f>
              <c:strCache>
                <c:ptCount val="1"/>
                <c:pt idx="0">
                  <c:v>Субвенции на реализацию гос.полномочий
</c:v>
                </c:pt>
              </c:strCache>
            </c:strRef>
          </c:tx>
          <c:spPr>
            <a:solidFill>
              <a:srgbClr val="92D050"/>
            </a:solidFill>
          </c:spPr>
          <c:dLbls>
            <c:spPr>
              <a:noFill/>
              <a:ln>
                <a:noFill/>
              </a:ln>
              <a:effectLst/>
            </c:spPr>
            <c:txPr>
              <a:bodyPr/>
              <a:lstStyle/>
              <a:p>
                <a:pPr>
                  <a:defRPr sz="1200" b="1">
                    <a:latin typeface="Times New Roman Cyr" pitchFamily="18" charset="0"/>
                    <a:cs typeface="Times New Roman Cyr" pitchFamily="18" charset="0"/>
                  </a:defRPr>
                </a:pPr>
                <a:endParaRPr lang="ru-RU"/>
              </a:p>
            </c:txPr>
            <c:showVal val="1"/>
            <c:extLst xmlns:c16r2="http://schemas.microsoft.com/office/drawing/2015/06/chart">
              <c:ext xmlns:c15="http://schemas.microsoft.com/office/drawing/2012/chart" uri="{CE6537A1-D6FC-4f65-9D91-7224C49458BB}">
                <c15:showLeaderLines val="0"/>
              </c:ext>
            </c:extLst>
          </c:dLbls>
          <c:cat>
            <c:strRef>
              <c:f>'Безвозм. поступления'!$B$24:$E$24</c:f>
              <c:strCache>
                <c:ptCount val="4"/>
                <c:pt idx="0">
                  <c:v>2021 год (факт)</c:v>
                </c:pt>
                <c:pt idx="1">
                  <c:v>2022 год (факт)</c:v>
                </c:pt>
                <c:pt idx="2">
                  <c:v>2023 год (уточненный план)</c:v>
                </c:pt>
                <c:pt idx="3">
                  <c:v>2023 год (факт)</c:v>
                </c:pt>
              </c:strCache>
            </c:strRef>
          </c:cat>
          <c:val>
            <c:numRef>
              <c:f>'Безвозм. поступления'!$B$27:$E$27</c:f>
              <c:numCache>
                <c:formatCode>#,##0.0</c:formatCode>
                <c:ptCount val="4"/>
                <c:pt idx="0">
                  <c:v>1525040.5</c:v>
                </c:pt>
                <c:pt idx="1">
                  <c:v>1574968.2</c:v>
                </c:pt>
                <c:pt idx="2">
                  <c:v>1577363.7</c:v>
                </c:pt>
                <c:pt idx="3">
                  <c:v>1568553.6</c:v>
                </c:pt>
              </c:numCache>
            </c:numRef>
          </c:val>
          <c:extLst xmlns:c16r2="http://schemas.microsoft.com/office/drawing/2015/06/chart">
            <c:ext xmlns:c16="http://schemas.microsoft.com/office/drawing/2014/chart" uri="{C3380CC4-5D6E-409C-BE32-E72D297353CC}">
              <c16:uniqueId val="{00000002-5FEF-4DC6-85D8-44949A4EAB65}"/>
            </c:ext>
          </c:extLst>
        </c:ser>
        <c:ser>
          <c:idx val="3"/>
          <c:order val="3"/>
          <c:tx>
            <c:strRef>
              <c:f>'Безвозм. поступления'!$A$28</c:f>
              <c:strCache>
                <c:ptCount val="1"/>
                <c:pt idx="0">
                  <c:v>Субсидии</c:v>
                </c:pt>
              </c:strCache>
            </c:strRef>
          </c:tx>
          <c:spPr>
            <a:solidFill>
              <a:schemeClr val="accent6">
                <a:lumMod val="60000"/>
                <a:lumOff val="40000"/>
              </a:schemeClr>
            </a:solidFill>
          </c:spPr>
          <c:dLbls>
            <c:spPr>
              <a:noFill/>
              <a:ln>
                <a:noFill/>
              </a:ln>
              <a:effectLst/>
            </c:spPr>
            <c:txPr>
              <a:bodyPr/>
              <a:lstStyle/>
              <a:p>
                <a:pPr>
                  <a:defRPr sz="1200" b="1">
                    <a:latin typeface="Times New Roman Cyr" pitchFamily="18" charset="0"/>
                    <a:cs typeface="Times New Roman Cyr" pitchFamily="18" charset="0"/>
                  </a:defRPr>
                </a:pPr>
                <a:endParaRPr lang="ru-RU"/>
              </a:p>
            </c:txPr>
            <c:showVal val="1"/>
            <c:extLst xmlns:c16r2="http://schemas.microsoft.com/office/drawing/2015/06/chart">
              <c:ext xmlns:c15="http://schemas.microsoft.com/office/drawing/2012/chart" uri="{CE6537A1-D6FC-4f65-9D91-7224C49458BB}">
                <c15:showLeaderLines val="0"/>
              </c:ext>
            </c:extLst>
          </c:dLbls>
          <c:cat>
            <c:strRef>
              <c:f>'Безвозм. поступления'!$B$24:$E$24</c:f>
              <c:strCache>
                <c:ptCount val="4"/>
                <c:pt idx="0">
                  <c:v>2021 год (факт)</c:v>
                </c:pt>
                <c:pt idx="1">
                  <c:v>2022 год (факт)</c:v>
                </c:pt>
                <c:pt idx="2">
                  <c:v>2023 год (уточненный план)</c:v>
                </c:pt>
                <c:pt idx="3">
                  <c:v>2023 год (факт)</c:v>
                </c:pt>
              </c:strCache>
            </c:strRef>
          </c:cat>
          <c:val>
            <c:numRef>
              <c:f>'Безвозм. поступления'!$B$28:$E$28</c:f>
              <c:numCache>
                <c:formatCode>#,##0.0</c:formatCode>
                <c:ptCount val="4"/>
                <c:pt idx="0">
                  <c:v>588462.6</c:v>
                </c:pt>
                <c:pt idx="1">
                  <c:v>576005.19999999821</c:v>
                </c:pt>
                <c:pt idx="2">
                  <c:v>1595677.6</c:v>
                </c:pt>
                <c:pt idx="3">
                  <c:v>1297730.4000000004</c:v>
                </c:pt>
              </c:numCache>
            </c:numRef>
          </c:val>
          <c:extLst xmlns:c16r2="http://schemas.microsoft.com/office/drawing/2015/06/chart">
            <c:ext xmlns:c16="http://schemas.microsoft.com/office/drawing/2014/chart" uri="{C3380CC4-5D6E-409C-BE32-E72D297353CC}">
              <c16:uniqueId val="{00000003-5FEF-4DC6-85D8-44949A4EAB65}"/>
            </c:ext>
          </c:extLst>
        </c:ser>
        <c:ser>
          <c:idx val="4"/>
          <c:order val="4"/>
          <c:tx>
            <c:strRef>
              <c:f>'Безвозм. поступления'!$A$29</c:f>
              <c:strCache>
                <c:ptCount val="1"/>
                <c:pt idx="0">
                  <c:v>Иные межбюджетные трансферты
</c:v>
                </c:pt>
              </c:strCache>
            </c:strRef>
          </c:tx>
          <c:spPr>
            <a:solidFill>
              <a:srgbClr val="0000FF"/>
            </a:solidFill>
          </c:spPr>
          <c:dLbls>
            <c:dLbl>
              <c:idx val="0"/>
              <c:layout>
                <c:manualLayout>
                  <c:x val="-1.2905070168355305E-2"/>
                  <c:y val="-0.18055555555555555"/>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FEF-4DC6-85D8-44949A4EAB65}"/>
                </c:ext>
              </c:extLst>
            </c:dLbl>
            <c:dLbl>
              <c:idx val="1"/>
              <c:layout>
                <c:manualLayout>
                  <c:x val="-5.8789764100285129E-2"/>
                  <c:y val="-9.259259259259285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5FEF-4DC6-85D8-44949A4EAB65}"/>
                </c:ext>
              </c:extLst>
            </c:dLbl>
            <c:dLbl>
              <c:idx val="2"/>
              <c:layout>
                <c:manualLayout>
                  <c:x val="-7.0260937583267624E-2"/>
                  <c:y val="-2.3148148148148147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5FEF-4DC6-85D8-44949A4EAB65}"/>
                </c:ext>
              </c:extLst>
            </c:dLbl>
            <c:dLbl>
              <c:idx val="3"/>
              <c:layout>
                <c:manualLayout>
                  <c:x val="-5.7355867414912373E-2"/>
                  <c:y val="-6.481481481481495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5FEF-4DC6-85D8-44949A4EAB65}"/>
                </c:ext>
              </c:extLst>
            </c:dLbl>
            <c:spPr>
              <a:noFill/>
              <a:ln>
                <a:noFill/>
              </a:ln>
              <a:effectLst/>
            </c:spPr>
            <c:txPr>
              <a:bodyPr/>
              <a:lstStyle/>
              <a:p>
                <a:pPr>
                  <a:defRPr sz="1200" b="1" u="sng">
                    <a:latin typeface="Times New Roman Cyr" pitchFamily="18" charset="0"/>
                    <a:cs typeface="Times New Roman Cyr" pitchFamily="18" charset="0"/>
                  </a:defRPr>
                </a:pPr>
                <a:endParaRPr lang="ru-RU"/>
              </a:p>
            </c:txPr>
            <c:showVal val="1"/>
            <c:extLst xmlns:c16r2="http://schemas.microsoft.com/office/drawing/2015/06/chart">
              <c:ext xmlns:c15="http://schemas.microsoft.com/office/drawing/2012/chart" uri="{CE6537A1-D6FC-4f65-9D91-7224C49458BB}">
                <c15:showLeaderLines val="0"/>
              </c:ext>
            </c:extLst>
          </c:dLbls>
          <c:cat>
            <c:strRef>
              <c:f>'Безвозм. поступления'!$B$24:$E$24</c:f>
              <c:strCache>
                <c:ptCount val="4"/>
                <c:pt idx="0">
                  <c:v>2021 год (факт)</c:v>
                </c:pt>
                <c:pt idx="1">
                  <c:v>2022 год (факт)</c:v>
                </c:pt>
                <c:pt idx="2">
                  <c:v>2023 год (уточненный план)</c:v>
                </c:pt>
                <c:pt idx="3">
                  <c:v>2023 год (факт)</c:v>
                </c:pt>
              </c:strCache>
            </c:strRef>
          </c:cat>
          <c:val>
            <c:numRef>
              <c:f>'Безвозм. поступления'!$B$29:$E$29</c:f>
              <c:numCache>
                <c:formatCode>#,##0.0</c:formatCode>
                <c:ptCount val="4"/>
                <c:pt idx="0">
                  <c:v>117752.5</c:v>
                </c:pt>
                <c:pt idx="1">
                  <c:v>50936.2</c:v>
                </c:pt>
                <c:pt idx="2">
                  <c:v>44938.1</c:v>
                </c:pt>
                <c:pt idx="3">
                  <c:v>44712.7</c:v>
                </c:pt>
              </c:numCache>
            </c:numRef>
          </c:val>
          <c:extLst xmlns:c16r2="http://schemas.microsoft.com/office/drawing/2015/06/chart">
            <c:ext xmlns:c16="http://schemas.microsoft.com/office/drawing/2014/chart" uri="{C3380CC4-5D6E-409C-BE32-E72D297353CC}">
              <c16:uniqueId val="{00000008-5FEF-4DC6-85D8-44949A4EAB65}"/>
            </c:ext>
          </c:extLst>
        </c:ser>
        <c:ser>
          <c:idx val="5"/>
          <c:order val="5"/>
          <c:tx>
            <c:strRef>
              <c:f>'Безвозм. поступления'!$A$30</c:f>
              <c:strCache>
                <c:ptCount val="1"/>
                <c:pt idx="0">
                  <c:v>Прочие безвозмездные поступления</c:v>
                </c:pt>
              </c:strCache>
            </c:strRef>
          </c:tx>
          <c:spPr>
            <a:solidFill>
              <a:schemeClr val="accent6">
                <a:lumMod val="75000"/>
              </a:schemeClr>
            </a:solidFill>
          </c:spPr>
          <c:dLbls>
            <c:dLbl>
              <c:idx val="0"/>
              <c:layout>
                <c:manualLayout>
                  <c:x val="-8.0298327286128124E-2"/>
                  <c:y val="-4.166666666666666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5FEF-4DC6-85D8-44949A4EAB65}"/>
                </c:ext>
              </c:extLst>
            </c:dLbl>
            <c:dLbl>
              <c:idx val="1"/>
              <c:layout>
                <c:manualLayout>
                  <c:x val="0"/>
                  <c:y val="-0.1574074074074081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5FEF-4DC6-85D8-44949A4EAB65}"/>
                </c:ext>
              </c:extLst>
            </c:dLbl>
            <c:dLbl>
              <c:idx val="2"/>
              <c:layout>
                <c:manualLayout>
                  <c:x val="4.3016900561184323E-3"/>
                  <c:y val="-0.1111111111111111"/>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5FEF-4DC6-85D8-44949A4EAB65}"/>
                </c:ext>
              </c:extLst>
            </c:dLbl>
            <c:dLbl>
              <c:idx val="3"/>
              <c:layout>
                <c:manualLayout>
                  <c:x val="4.1583003875811493E-2"/>
                  <c:y val="-0.1250000000000000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5FEF-4DC6-85D8-44949A4EAB65}"/>
                </c:ext>
              </c:extLst>
            </c:dLbl>
            <c:spPr>
              <a:noFill/>
              <a:ln>
                <a:noFill/>
              </a:ln>
              <a:effectLst/>
            </c:spPr>
            <c:txPr>
              <a:bodyPr/>
              <a:lstStyle/>
              <a:p>
                <a:pPr>
                  <a:defRPr sz="1200" b="1" u="sng">
                    <a:latin typeface="Times New Roman Cyr" pitchFamily="18" charset="0"/>
                    <a:cs typeface="Times New Roman Cyr" pitchFamily="18" charset="0"/>
                  </a:defRPr>
                </a:pPr>
                <a:endParaRPr lang="ru-RU"/>
              </a:p>
            </c:txPr>
            <c:showVal val="1"/>
            <c:extLst xmlns:c16r2="http://schemas.microsoft.com/office/drawing/2015/06/chart">
              <c:ext xmlns:c15="http://schemas.microsoft.com/office/drawing/2012/chart" uri="{CE6537A1-D6FC-4f65-9D91-7224C49458BB}">
                <c15:showLeaderLines val="0"/>
              </c:ext>
            </c:extLst>
          </c:dLbls>
          <c:cat>
            <c:strRef>
              <c:f>'Безвозм. поступления'!$B$24:$E$24</c:f>
              <c:strCache>
                <c:ptCount val="4"/>
                <c:pt idx="0">
                  <c:v>2021 год (факт)</c:v>
                </c:pt>
                <c:pt idx="1">
                  <c:v>2022 год (факт)</c:v>
                </c:pt>
                <c:pt idx="2">
                  <c:v>2023 год (уточненный план)</c:v>
                </c:pt>
                <c:pt idx="3">
                  <c:v>2023 год (факт)</c:v>
                </c:pt>
              </c:strCache>
            </c:strRef>
          </c:cat>
          <c:val>
            <c:numRef>
              <c:f>'Безвозм. поступления'!$B$30:$E$30</c:f>
              <c:numCache>
                <c:formatCode>#,##0.0</c:formatCode>
                <c:ptCount val="4"/>
                <c:pt idx="0">
                  <c:v>26045</c:v>
                </c:pt>
                <c:pt idx="1">
                  <c:v>195672.8</c:v>
                </c:pt>
                <c:pt idx="2">
                  <c:v>195394</c:v>
                </c:pt>
                <c:pt idx="3">
                  <c:v>195396.3</c:v>
                </c:pt>
              </c:numCache>
            </c:numRef>
          </c:val>
          <c:extLst xmlns:c16r2="http://schemas.microsoft.com/office/drawing/2015/06/chart">
            <c:ext xmlns:c16="http://schemas.microsoft.com/office/drawing/2014/chart" uri="{C3380CC4-5D6E-409C-BE32-E72D297353CC}">
              <c16:uniqueId val="{0000000D-5FEF-4DC6-85D8-44949A4EAB65}"/>
            </c:ext>
          </c:extLst>
        </c:ser>
        <c:dLbls/>
        <c:shape val="cylinder"/>
        <c:axId val="75638272"/>
        <c:axId val="75639808"/>
        <c:axId val="0"/>
      </c:bar3DChart>
      <c:catAx>
        <c:axId val="75638272"/>
        <c:scaling>
          <c:orientation val="minMax"/>
        </c:scaling>
        <c:axPos val="b"/>
        <c:numFmt formatCode="General" sourceLinked="0"/>
        <c:tickLblPos val="nextTo"/>
        <c:txPr>
          <a:bodyPr/>
          <a:lstStyle/>
          <a:p>
            <a:pPr>
              <a:defRPr b="1">
                <a:latin typeface="Times New Roman Cyr" pitchFamily="18" charset="0"/>
                <a:cs typeface="Times New Roman Cyr" pitchFamily="18" charset="0"/>
              </a:defRPr>
            </a:pPr>
            <a:endParaRPr lang="ru-RU"/>
          </a:p>
        </c:txPr>
        <c:crossAx val="75639808"/>
        <c:crosses val="autoZero"/>
        <c:auto val="1"/>
        <c:lblAlgn val="ctr"/>
        <c:lblOffset val="100"/>
      </c:catAx>
      <c:valAx>
        <c:axId val="75639808"/>
        <c:scaling>
          <c:orientation val="minMax"/>
        </c:scaling>
        <c:delete val="1"/>
        <c:axPos val="l"/>
        <c:numFmt formatCode="#,##0.0" sourceLinked="1"/>
        <c:tickLblPos val="none"/>
        <c:crossAx val="75638272"/>
        <c:crosses val="autoZero"/>
        <c:crossBetween val="between"/>
      </c:valAx>
    </c:plotArea>
    <c:legend>
      <c:legendPos val="r"/>
      <c:layout>
        <c:manualLayout>
          <c:xMode val="edge"/>
          <c:yMode val="edge"/>
          <c:x val="0.74760358605141464"/>
          <c:y val="2.5415573053368286E-3"/>
          <c:w val="0.24365088612557051"/>
          <c:h val="0.99491688538932532"/>
        </c:manualLayout>
      </c:layout>
      <c:txPr>
        <a:bodyPr/>
        <a:lstStyle/>
        <a:p>
          <a:pPr>
            <a:defRPr sz="1200" b="1">
              <a:latin typeface="Times New Roman Cyr" pitchFamily="18" charset="0"/>
              <a:cs typeface="Times New Roman Cyr" pitchFamily="18" charset="0"/>
            </a:defRPr>
          </a:pPr>
          <a:endParaRPr lang="ru-RU"/>
        </a:p>
      </c:txPr>
    </c:legend>
    <c:plotVisOnly val="1"/>
    <c:dispBlanksAs val="gap"/>
  </c:chart>
  <c:externalData r:id="rId1"/>
  <c:userShapes r:id="rId2"/>
</c:chartSpace>
</file>

<file path=ppt/charts/chart14.xml><?xml version="1.0" encoding="utf-8"?>
<c:chartSpace xmlns:c="http://schemas.openxmlformats.org/drawingml/2006/chart" xmlns:a="http://schemas.openxmlformats.org/drawingml/2006/main" xmlns:r="http://schemas.openxmlformats.org/officeDocument/2006/relationships">
  <c:lang val="ru-RU"/>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2.0716950021255282E-3"/>
          <c:y val="2.4432611008811892E-2"/>
          <c:w val="0.55055017367981662"/>
          <c:h val="0.84290795618903258"/>
        </c:manualLayout>
      </c:layout>
      <c:pie3DChart>
        <c:varyColors val="1"/>
        <c:ser>
          <c:idx val="0"/>
          <c:order val="0"/>
          <c:explosion val="2"/>
          <c:dPt>
            <c:idx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5B2B-4748-A00D-6F6915A7E230}"/>
              </c:ext>
            </c:extLst>
          </c:dPt>
          <c:dPt>
            <c:idx val="1"/>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5B2B-4748-A00D-6F6915A7E230}"/>
              </c:ext>
            </c:extLst>
          </c:dPt>
          <c:dPt>
            <c:idx val="2"/>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5B2B-4748-A00D-6F6915A7E230}"/>
              </c:ext>
            </c:extLst>
          </c:dPt>
          <c:dPt>
            <c:idx val="3"/>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5B2B-4748-A00D-6F6915A7E230}"/>
              </c:ext>
            </c:extLst>
          </c:dPt>
          <c:dPt>
            <c:idx val="4"/>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5B2B-4748-A00D-6F6915A7E230}"/>
              </c:ext>
            </c:extLst>
          </c:dPt>
          <c:dPt>
            <c:idx val="5"/>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5B2B-4748-A00D-6F6915A7E230}"/>
              </c:ext>
            </c:extLst>
          </c:dPt>
          <c:dPt>
            <c:idx val="6"/>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5B2B-4748-A00D-6F6915A7E230}"/>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Times New Roman Cyr" panose="02020603050405020304" pitchFamily="18" charset="0"/>
                    <a:ea typeface="+mn-ea"/>
                    <a:cs typeface="Times New Roman Cyr" panose="02020603050405020304" pitchFamily="18" charset="0"/>
                  </a:defRPr>
                </a:pPr>
                <a:endParaRPr lang="ru-RU"/>
              </a:p>
            </c:txPr>
            <c:showPercent val="1"/>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'семья и дети'!$A$3:$A$8</c:f>
              <c:strCache>
                <c:ptCount val="6"/>
                <c:pt idx="0">
                  <c:v>Образование 2 434 365,4 тыс.рублей</c:v>
                </c:pt>
                <c:pt idx="1">
                  <c:v>Социальная поддержка населения 44 862,3 тыс.рублей</c:v>
                </c:pt>
                <c:pt idx="2">
                  <c:v>Поддержка занятости населения 7 371,2 тыс.рублей</c:v>
                </c:pt>
                <c:pt idx="3">
                  <c:v>Культура 189 040,2 тыс.рублей</c:v>
                </c:pt>
                <c:pt idx="4">
                  <c:v>Физическая культура и спорт 200 844,7 тыс.рублей</c:v>
                </c:pt>
                <c:pt idx="5">
                  <c:v>Молодежная политика 15 842,3 тыс.рублей</c:v>
                </c:pt>
              </c:strCache>
            </c:strRef>
          </c:cat>
          <c:val>
            <c:numRef>
              <c:f>'семья и дети'!$C$3:$C$8</c:f>
              <c:numCache>
                <c:formatCode>#,##0.0</c:formatCode>
                <c:ptCount val="6"/>
                <c:pt idx="0">
                  <c:v>84.166353164672529</c:v>
                </c:pt>
                <c:pt idx="1">
                  <c:v>1.5510802879384866</c:v>
                </c:pt>
                <c:pt idx="2">
                  <c:v>0.25485369716782624</c:v>
                </c:pt>
                <c:pt idx="3">
                  <c:v>6.535922764725596</c:v>
                </c:pt>
                <c:pt idx="4">
                  <c:v>6.9440544757384037</c:v>
                </c:pt>
                <c:pt idx="5">
                  <c:v>0.54773560975714319</c:v>
                </c:pt>
              </c:numCache>
            </c:numRef>
          </c:val>
          <c:extLst xmlns:c16r2="http://schemas.microsoft.com/office/drawing/2015/06/chart">
            <c:ext xmlns:c16="http://schemas.microsoft.com/office/drawing/2014/chart" uri="{C3380CC4-5D6E-409C-BE32-E72D297353CC}">
              <c16:uniqueId val="{0000000E-5B2B-4748-A00D-6F6915A7E230}"/>
            </c:ext>
          </c:extLst>
        </c:ser>
        <c:dLbls/>
      </c:pie3DChart>
      <c:spPr>
        <a:noFill/>
        <a:ln>
          <a:noFill/>
        </a:ln>
        <a:effectLst/>
      </c:spPr>
    </c:plotArea>
    <c:legend>
      <c:legendPos val="r"/>
      <c:layout>
        <c:manualLayout>
          <c:xMode val="edge"/>
          <c:yMode val="edge"/>
          <c:x val="0.58519266600394149"/>
          <c:y val="0.18281516477961771"/>
          <c:w val="0.40237716398330547"/>
          <c:h val="0.63942697747222521"/>
        </c:manualLayout>
      </c:layout>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Oswald"/>
              <a:ea typeface="+mn-ea"/>
              <a:cs typeface="Times New Roman Cyr" panose="02020603050405020304" pitchFamily="18" charset="0"/>
            </a:defRPr>
          </a:pPr>
          <a:endParaRPr lang="ru-RU"/>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1.2094869489691738E-2"/>
          <c:y val="0"/>
          <c:w val="0.70766700443415065"/>
          <c:h val="0.43190551954284429"/>
        </c:manualLayout>
      </c:layout>
      <c:lineChart>
        <c:grouping val="stacked"/>
        <c:ser>
          <c:idx val="0"/>
          <c:order val="0"/>
          <c:tx>
            <c:strRef>
              <c:f>Лист1!$A$57</c:f>
              <c:strCache>
                <c:ptCount val="1"/>
                <c:pt idx="0">
                  <c:v>Всего расходов</c:v>
                </c:pt>
              </c:strCache>
            </c:strRef>
          </c:tx>
          <c:spPr>
            <a:ln w="57150">
              <a:solidFill>
                <a:schemeClr val="accent3">
                  <a:lumMod val="75000"/>
                </a:schemeClr>
              </a:solidFill>
            </a:ln>
          </c:spPr>
          <c:marker>
            <c:spPr>
              <a:solidFill>
                <a:schemeClr val="accent3">
                  <a:lumMod val="60000"/>
                  <a:lumOff val="40000"/>
                </a:schemeClr>
              </a:solidFill>
              <a:ln w="57150">
                <a:solidFill>
                  <a:schemeClr val="accent3">
                    <a:lumMod val="75000"/>
                  </a:schemeClr>
                </a:solidFill>
              </a:ln>
            </c:spPr>
          </c:marker>
          <c:dLbls>
            <c:dLbl>
              <c:idx val="0"/>
              <c:layout>
                <c:manualLayout>
                  <c:x val="-7.8386352133713574E-2"/>
                  <c:y val="-0.1543231307632487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734-459E-9DAA-92077E10DDFD}"/>
                </c:ext>
              </c:extLst>
            </c:dLbl>
            <c:dLbl>
              <c:idx val="1"/>
              <c:layout>
                <c:manualLayout>
                  <c:x val="-7.0547716920342299E-2"/>
                  <c:y val="-0.15432313076324869"/>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734-459E-9DAA-92077E10DDFD}"/>
                </c:ext>
              </c:extLst>
            </c:dLbl>
            <c:dLbl>
              <c:idx val="2"/>
              <c:layout>
                <c:manualLayout>
                  <c:x val="1.9596588033428401E-3"/>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734-459E-9DAA-92077E10DDFD}"/>
                </c:ext>
              </c:extLst>
            </c:dLbl>
            <c:spPr>
              <a:noFill/>
              <a:ln>
                <a:noFill/>
              </a:ln>
              <a:effectLst/>
            </c:spPr>
            <c:txPr>
              <a:bodyPr/>
              <a:lstStyle/>
              <a:p>
                <a:pPr>
                  <a:defRPr sz="1200" b="1">
                    <a:latin typeface="Oswald"/>
                    <a:cs typeface="Times New Roman Cyr" pitchFamily="18" charset="0"/>
                  </a:defRPr>
                </a:pPr>
                <a:endParaRPr lang="ru-RU"/>
              </a:p>
            </c:txPr>
            <c:showVal val="1"/>
            <c:extLst xmlns:c16r2="http://schemas.microsoft.com/office/drawing/2015/06/chart">
              <c:ext xmlns:c15="http://schemas.microsoft.com/office/drawing/2012/chart" uri="{CE6537A1-D6FC-4f65-9D91-7224C49458BB}">
                <c15:showLeaderLines val="0"/>
              </c:ext>
            </c:extLst>
          </c:dLbls>
          <c:cat>
            <c:strRef>
              <c:f>Лист1!$B$56:$D$56</c:f>
              <c:strCache>
                <c:ptCount val="3"/>
                <c:pt idx="0">
                  <c:v>2021 год (исполнено)</c:v>
                </c:pt>
                <c:pt idx="1">
                  <c:v>2022 год (исполнено)</c:v>
                </c:pt>
                <c:pt idx="2">
                  <c:v>2023 год (исполнено)</c:v>
                </c:pt>
              </c:strCache>
            </c:strRef>
          </c:cat>
          <c:val>
            <c:numRef>
              <c:f>Лист1!$B$57:$D$57</c:f>
              <c:numCache>
                <c:formatCode>#,##0.0</c:formatCode>
                <c:ptCount val="3"/>
                <c:pt idx="0">
                  <c:v>3880865.6</c:v>
                </c:pt>
                <c:pt idx="1">
                  <c:v>4049073.3</c:v>
                </c:pt>
                <c:pt idx="2">
                  <c:v>4917599.6000000006</c:v>
                </c:pt>
              </c:numCache>
            </c:numRef>
          </c:val>
          <c:extLst xmlns:c16r2="http://schemas.microsoft.com/office/drawing/2015/06/chart">
            <c:ext xmlns:c16="http://schemas.microsoft.com/office/drawing/2014/chart" uri="{C3380CC4-5D6E-409C-BE32-E72D297353CC}">
              <c16:uniqueId val="{00000003-C734-459E-9DAA-92077E10DDFD}"/>
            </c:ext>
          </c:extLst>
        </c:ser>
        <c:dLbls/>
        <c:marker val="1"/>
        <c:axId val="75692288"/>
        <c:axId val="75763712"/>
      </c:lineChart>
      <c:catAx>
        <c:axId val="75692288"/>
        <c:scaling>
          <c:orientation val="minMax"/>
        </c:scaling>
        <c:axPos val="b"/>
        <c:numFmt formatCode="General" sourceLinked="0"/>
        <c:tickLblPos val="nextTo"/>
        <c:txPr>
          <a:bodyPr/>
          <a:lstStyle/>
          <a:p>
            <a:pPr>
              <a:defRPr sz="1200" b="1">
                <a:latin typeface="Oswald"/>
                <a:cs typeface="Times New Roman Cyr" pitchFamily="18" charset="0"/>
              </a:defRPr>
            </a:pPr>
            <a:endParaRPr lang="ru-RU"/>
          </a:p>
        </c:txPr>
        <c:crossAx val="75763712"/>
        <c:crosses val="autoZero"/>
        <c:auto val="1"/>
        <c:lblAlgn val="ctr"/>
        <c:lblOffset val="100"/>
      </c:catAx>
      <c:valAx>
        <c:axId val="75763712"/>
        <c:scaling>
          <c:orientation val="minMax"/>
        </c:scaling>
        <c:delete val="1"/>
        <c:axPos val="l"/>
        <c:numFmt formatCode="#,##0.0" sourceLinked="1"/>
        <c:tickLblPos val="none"/>
        <c:crossAx val="75692288"/>
        <c:crosses val="autoZero"/>
        <c:crossBetween val="between"/>
      </c:valAx>
    </c:plotArea>
    <c:legend>
      <c:legendPos val="r"/>
      <c:layout>
        <c:manualLayout>
          <c:xMode val="edge"/>
          <c:yMode val="edge"/>
          <c:x val="0.77620459820907151"/>
          <c:y val="0.13311393470460556"/>
          <c:w val="0.21774796704608393"/>
          <c:h val="0.39473669592267563"/>
        </c:manualLayout>
      </c:layout>
      <c:txPr>
        <a:bodyPr/>
        <a:lstStyle/>
        <a:p>
          <a:pPr>
            <a:defRPr sz="1200" b="1">
              <a:latin typeface="Oswald"/>
              <a:cs typeface="Times New Roman Cyr" pitchFamily="18" charset="0"/>
            </a:defRPr>
          </a:pPr>
          <a:endParaRPr lang="ru-RU"/>
        </a:p>
      </c:txPr>
    </c:legend>
    <c:plotVisOnly val="1"/>
    <c:dispBlanksAs val="zero"/>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ru-RU"/>
  <c:chart>
    <c:view3D>
      <c:rAngAx val="1"/>
    </c:view3D>
    <c:floor>
      <c:spPr>
        <a:solidFill>
          <a:schemeClr val="bg1">
            <a:lumMod val="95000"/>
          </a:schemeClr>
        </a:solidFill>
      </c:spPr>
    </c:floor>
    <c:plotArea>
      <c:layout/>
      <c:bar3DChart>
        <c:barDir val="col"/>
        <c:grouping val="stacked"/>
        <c:ser>
          <c:idx val="0"/>
          <c:order val="0"/>
          <c:tx>
            <c:strRef>
              <c:f>Лист1!$A$36</c:f>
              <c:strCache>
                <c:ptCount val="1"/>
                <c:pt idx="0">
                  <c:v>Общегосударственные вопросы</c:v>
                </c:pt>
              </c:strCache>
            </c:strRef>
          </c:tx>
          <c:cat>
            <c:strRef>
              <c:f>Лист1!$B$35:$D$35</c:f>
              <c:strCache>
                <c:ptCount val="3"/>
                <c:pt idx="0">
                  <c:v>2021 год (исполнено)</c:v>
                </c:pt>
                <c:pt idx="1">
                  <c:v>2022 год (исполнено)</c:v>
                </c:pt>
                <c:pt idx="2">
                  <c:v>2023 год (исполнено)</c:v>
                </c:pt>
              </c:strCache>
            </c:strRef>
          </c:cat>
          <c:val>
            <c:numRef>
              <c:f>Лист1!$B$36:$D$36</c:f>
            </c:numRef>
          </c:val>
          <c:extLst xmlns:c16r2="http://schemas.microsoft.com/office/drawing/2015/06/chart">
            <c:ext xmlns:c16="http://schemas.microsoft.com/office/drawing/2014/chart" uri="{C3380CC4-5D6E-409C-BE32-E72D297353CC}">
              <c16:uniqueId val="{00000000-1A6D-43CD-8E3C-7BE5F049CD14}"/>
            </c:ext>
          </c:extLst>
        </c:ser>
        <c:ser>
          <c:idx val="1"/>
          <c:order val="1"/>
          <c:tx>
            <c:strRef>
              <c:f>Лист1!$A$37</c:f>
              <c:strCache>
                <c:ptCount val="1"/>
                <c:pt idx="0">
                  <c:v>Национальная оборона</c:v>
                </c:pt>
              </c:strCache>
            </c:strRef>
          </c:tx>
          <c:cat>
            <c:strRef>
              <c:f>Лист1!$B$35:$D$35</c:f>
              <c:strCache>
                <c:ptCount val="3"/>
                <c:pt idx="0">
                  <c:v>2021 год (исполнено)</c:v>
                </c:pt>
                <c:pt idx="1">
                  <c:v>2022 год (исполнено)</c:v>
                </c:pt>
                <c:pt idx="2">
                  <c:v>2023 год (исполнено)</c:v>
                </c:pt>
              </c:strCache>
            </c:strRef>
          </c:cat>
          <c:val>
            <c:numRef>
              <c:f>Лист1!$B$37:$D$37</c:f>
            </c:numRef>
          </c:val>
          <c:extLst xmlns:c16r2="http://schemas.microsoft.com/office/drawing/2015/06/chart">
            <c:ext xmlns:c16="http://schemas.microsoft.com/office/drawing/2014/chart" uri="{C3380CC4-5D6E-409C-BE32-E72D297353CC}">
              <c16:uniqueId val="{00000001-1A6D-43CD-8E3C-7BE5F049CD14}"/>
            </c:ext>
          </c:extLst>
        </c:ser>
        <c:ser>
          <c:idx val="2"/>
          <c:order val="2"/>
          <c:tx>
            <c:strRef>
              <c:f>Лист1!$A$38</c:f>
              <c:strCache>
                <c:ptCount val="1"/>
                <c:pt idx="0">
                  <c:v>Национальная безопасность и правоохранительная деятельность</c:v>
                </c:pt>
              </c:strCache>
            </c:strRef>
          </c:tx>
          <c:cat>
            <c:strRef>
              <c:f>Лист1!$B$35:$D$35</c:f>
              <c:strCache>
                <c:ptCount val="3"/>
                <c:pt idx="0">
                  <c:v>2021 год (исполнено)</c:v>
                </c:pt>
                <c:pt idx="1">
                  <c:v>2022 год (исполнено)</c:v>
                </c:pt>
                <c:pt idx="2">
                  <c:v>2023 год (исполнено)</c:v>
                </c:pt>
              </c:strCache>
            </c:strRef>
          </c:cat>
          <c:val>
            <c:numRef>
              <c:f>Лист1!$B$38:$D$38</c:f>
            </c:numRef>
          </c:val>
          <c:extLst xmlns:c16r2="http://schemas.microsoft.com/office/drawing/2015/06/chart">
            <c:ext xmlns:c16="http://schemas.microsoft.com/office/drawing/2014/chart" uri="{C3380CC4-5D6E-409C-BE32-E72D297353CC}">
              <c16:uniqueId val="{00000002-1A6D-43CD-8E3C-7BE5F049CD14}"/>
            </c:ext>
          </c:extLst>
        </c:ser>
        <c:ser>
          <c:idx val="3"/>
          <c:order val="3"/>
          <c:tx>
            <c:strRef>
              <c:f>Лист1!$A$39</c:f>
              <c:strCache>
                <c:ptCount val="1"/>
                <c:pt idx="0">
                  <c:v>Национальная экономика</c:v>
                </c:pt>
              </c:strCache>
            </c:strRef>
          </c:tx>
          <c:cat>
            <c:strRef>
              <c:f>Лист1!$B$35:$D$35</c:f>
              <c:strCache>
                <c:ptCount val="3"/>
                <c:pt idx="0">
                  <c:v>2021 год (исполнено)</c:v>
                </c:pt>
                <c:pt idx="1">
                  <c:v>2022 год (исполнено)</c:v>
                </c:pt>
                <c:pt idx="2">
                  <c:v>2023 год (исполнено)</c:v>
                </c:pt>
              </c:strCache>
            </c:strRef>
          </c:cat>
          <c:val>
            <c:numRef>
              <c:f>Лист1!$B$39:$D$39</c:f>
            </c:numRef>
          </c:val>
          <c:extLst xmlns:c16r2="http://schemas.microsoft.com/office/drawing/2015/06/chart">
            <c:ext xmlns:c16="http://schemas.microsoft.com/office/drawing/2014/chart" uri="{C3380CC4-5D6E-409C-BE32-E72D297353CC}">
              <c16:uniqueId val="{00000003-1A6D-43CD-8E3C-7BE5F049CD14}"/>
            </c:ext>
          </c:extLst>
        </c:ser>
        <c:ser>
          <c:idx val="4"/>
          <c:order val="4"/>
          <c:tx>
            <c:strRef>
              <c:f>Лист1!$A$40</c:f>
              <c:strCache>
                <c:ptCount val="1"/>
                <c:pt idx="0">
                  <c:v>Жилищно-коммунальное хозяйство</c:v>
                </c:pt>
              </c:strCache>
            </c:strRef>
          </c:tx>
          <c:cat>
            <c:strRef>
              <c:f>Лист1!$B$35:$D$35</c:f>
              <c:strCache>
                <c:ptCount val="3"/>
                <c:pt idx="0">
                  <c:v>2021 год (исполнено)</c:v>
                </c:pt>
                <c:pt idx="1">
                  <c:v>2022 год (исполнено)</c:v>
                </c:pt>
                <c:pt idx="2">
                  <c:v>2023 год (исполнено)</c:v>
                </c:pt>
              </c:strCache>
            </c:strRef>
          </c:cat>
          <c:val>
            <c:numRef>
              <c:f>Лист1!$B$40:$D$40</c:f>
            </c:numRef>
          </c:val>
          <c:extLst xmlns:c16r2="http://schemas.microsoft.com/office/drawing/2015/06/chart">
            <c:ext xmlns:c16="http://schemas.microsoft.com/office/drawing/2014/chart" uri="{C3380CC4-5D6E-409C-BE32-E72D297353CC}">
              <c16:uniqueId val="{00000004-1A6D-43CD-8E3C-7BE5F049CD14}"/>
            </c:ext>
          </c:extLst>
        </c:ser>
        <c:ser>
          <c:idx val="5"/>
          <c:order val="5"/>
          <c:tx>
            <c:strRef>
              <c:f>Лист1!$A$41</c:f>
              <c:strCache>
                <c:ptCount val="1"/>
                <c:pt idx="0">
                  <c:v>Охрана окружающей среды </c:v>
                </c:pt>
              </c:strCache>
            </c:strRef>
          </c:tx>
          <c:cat>
            <c:strRef>
              <c:f>Лист1!$B$35:$D$35</c:f>
              <c:strCache>
                <c:ptCount val="3"/>
                <c:pt idx="0">
                  <c:v>2021 год (исполнено)</c:v>
                </c:pt>
                <c:pt idx="1">
                  <c:v>2022 год (исполнено)</c:v>
                </c:pt>
                <c:pt idx="2">
                  <c:v>2023 год (исполнено)</c:v>
                </c:pt>
              </c:strCache>
            </c:strRef>
          </c:cat>
          <c:val>
            <c:numRef>
              <c:f>Лист1!$B$41:$D$41</c:f>
            </c:numRef>
          </c:val>
          <c:extLst xmlns:c16r2="http://schemas.microsoft.com/office/drawing/2015/06/chart">
            <c:ext xmlns:c16="http://schemas.microsoft.com/office/drawing/2014/chart" uri="{C3380CC4-5D6E-409C-BE32-E72D297353CC}">
              <c16:uniqueId val="{00000005-1A6D-43CD-8E3C-7BE5F049CD14}"/>
            </c:ext>
          </c:extLst>
        </c:ser>
        <c:ser>
          <c:idx val="6"/>
          <c:order val="6"/>
          <c:tx>
            <c:strRef>
              <c:f>Лист1!$A$42</c:f>
              <c:strCache>
                <c:ptCount val="1"/>
                <c:pt idx="0">
                  <c:v>Образование</c:v>
                </c:pt>
              </c:strCache>
            </c:strRef>
          </c:tx>
          <c:cat>
            <c:strRef>
              <c:f>Лист1!$B$35:$D$35</c:f>
              <c:strCache>
                <c:ptCount val="3"/>
                <c:pt idx="0">
                  <c:v>2021 год (исполнено)</c:v>
                </c:pt>
                <c:pt idx="1">
                  <c:v>2022 год (исполнено)</c:v>
                </c:pt>
                <c:pt idx="2">
                  <c:v>2023 год (исполнено)</c:v>
                </c:pt>
              </c:strCache>
            </c:strRef>
          </c:cat>
          <c:val>
            <c:numRef>
              <c:f>Лист1!$B$42:$D$42</c:f>
            </c:numRef>
          </c:val>
          <c:extLst xmlns:c16r2="http://schemas.microsoft.com/office/drawing/2015/06/chart">
            <c:ext xmlns:c16="http://schemas.microsoft.com/office/drawing/2014/chart" uri="{C3380CC4-5D6E-409C-BE32-E72D297353CC}">
              <c16:uniqueId val="{00000006-1A6D-43CD-8E3C-7BE5F049CD14}"/>
            </c:ext>
          </c:extLst>
        </c:ser>
        <c:ser>
          <c:idx val="7"/>
          <c:order val="7"/>
          <c:tx>
            <c:strRef>
              <c:f>Лист1!$A$43</c:f>
              <c:strCache>
                <c:ptCount val="1"/>
                <c:pt idx="0">
                  <c:v>Культура, кинематография</c:v>
                </c:pt>
              </c:strCache>
            </c:strRef>
          </c:tx>
          <c:cat>
            <c:strRef>
              <c:f>Лист1!$B$35:$D$35</c:f>
              <c:strCache>
                <c:ptCount val="3"/>
                <c:pt idx="0">
                  <c:v>2021 год (исполнено)</c:v>
                </c:pt>
                <c:pt idx="1">
                  <c:v>2022 год (исполнено)</c:v>
                </c:pt>
                <c:pt idx="2">
                  <c:v>2023 год (исполнено)</c:v>
                </c:pt>
              </c:strCache>
            </c:strRef>
          </c:cat>
          <c:val>
            <c:numRef>
              <c:f>Лист1!$B$43:$D$43</c:f>
            </c:numRef>
          </c:val>
          <c:extLst xmlns:c16r2="http://schemas.microsoft.com/office/drawing/2015/06/chart">
            <c:ext xmlns:c16="http://schemas.microsoft.com/office/drawing/2014/chart" uri="{C3380CC4-5D6E-409C-BE32-E72D297353CC}">
              <c16:uniqueId val="{00000007-1A6D-43CD-8E3C-7BE5F049CD14}"/>
            </c:ext>
          </c:extLst>
        </c:ser>
        <c:ser>
          <c:idx val="8"/>
          <c:order val="8"/>
          <c:tx>
            <c:strRef>
              <c:f>Лист1!$A$44</c:f>
              <c:strCache>
                <c:ptCount val="1"/>
                <c:pt idx="0">
                  <c:v>Зравоохранение</c:v>
                </c:pt>
              </c:strCache>
            </c:strRef>
          </c:tx>
          <c:cat>
            <c:strRef>
              <c:f>Лист1!$B$35:$D$35</c:f>
              <c:strCache>
                <c:ptCount val="3"/>
                <c:pt idx="0">
                  <c:v>2021 год (исполнено)</c:v>
                </c:pt>
                <c:pt idx="1">
                  <c:v>2022 год (исполнено)</c:v>
                </c:pt>
                <c:pt idx="2">
                  <c:v>2023 год (исполнено)</c:v>
                </c:pt>
              </c:strCache>
            </c:strRef>
          </c:cat>
          <c:val>
            <c:numRef>
              <c:f>Лист1!$B$44:$D$44</c:f>
            </c:numRef>
          </c:val>
          <c:extLst xmlns:c16r2="http://schemas.microsoft.com/office/drawing/2015/06/chart">
            <c:ext xmlns:c16="http://schemas.microsoft.com/office/drawing/2014/chart" uri="{C3380CC4-5D6E-409C-BE32-E72D297353CC}">
              <c16:uniqueId val="{00000008-1A6D-43CD-8E3C-7BE5F049CD14}"/>
            </c:ext>
          </c:extLst>
        </c:ser>
        <c:ser>
          <c:idx val="9"/>
          <c:order val="9"/>
          <c:tx>
            <c:strRef>
              <c:f>Лист1!$A$45</c:f>
              <c:strCache>
                <c:ptCount val="1"/>
                <c:pt idx="0">
                  <c:v>Социальная политика</c:v>
                </c:pt>
              </c:strCache>
            </c:strRef>
          </c:tx>
          <c:cat>
            <c:strRef>
              <c:f>Лист1!$B$35:$D$35</c:f>
              <c:strCache>
                <c:ptCount val="3"/>
                <c:pt idx="0">
                  <c:v>2021 год (исполнено)</c:v>
                </c:pt>
                <c:pt idx="1">
                  <c:v>2022 год (исполнено)</c:v>
                </c:pt>
                <c:pt idx="2">
                  <c:v>2023 год (исполнено)</c:v>
                </c:pt>
              </c:strCache>
            </c:strRef>
          </c:cat>
          <c:val>
            <c:numRef>
              <c:f>Лист1!$B$45:$D$45</c:f>
            </c:numRef>
          </c:val>
          <c:extLst xmlns:c16r2="http://schemas.microsoft.com/office/drawing/2015/06/chart">
            <c:ext xmlns:c16="http://schemas.microsoft.com/office/drawing/2014/chart" uri="{C3380CC4-5D6E-409C-BE32-E72D297353CC}">
              <c16:uniqueId val="{00000009-1A6D-43CD-8E3C-7BE5F049CD14}"/>
            </c:ext>
          </c:extLst>
        </c:ser>
        <c:ser>
          <c:idx val="10"/>
          <c:order val="10"/>
          <c:tx>
            <c:strRef>
              <c:f>Лист1!$A$46</c:f>
              <c:strCache>
                <c:ptCount val="1"/>
                <c:pt idx="0">
                  <c:v>Физическая культура и спорт</c:v>
                </c:pt>
              </c:strCache>
            </c:strRef>
          </c:tx>
          <c:cat>
            <c:strRef>
              <c:f>Лист1!$B$35:$D$35</c:f>
              <c:strCache>
                <c:ptCount val="3"/>
                <c:pt idx="0">
                  <c:v>2021 год (исполнено)</c:v>
                </c:pt>
                <c:pt idx="1">
                  <c:v>2022 год (исполнено)</c:v>
                </c:pt>
                <c:pt idx="2">
                  <c:v>2023 год (исполнено)</c:v>
                </c:pt>
              </c:strCache>
            </c:strRef>
          </c:cat>
          <c:val>
            <c:numRef>
              <c:f>Лист1!$B$46:$D$46</c:f>
            </c:numRef>
          </c:val>
          <c:extLst xmlns:c16r2="http://schemas.microsoft.com/office/drawing/2015/06/chart">
            <c:ext xmlns:c16="http://schemas.microsoft.com/office/drawing/2014/chart" uri="{C3380CC4-5D6E-409C-BE32-E72D297353CC}">
              <c16:uniqueId val="{0000000A-1A6D-43CD-8E3C-7BE5F049CD14}"/>
            </c:ext>
          </c:extLst>
        </c:ser>
        <c:ser>
          <c:idx val="11"/>
          <c:order val="11"/>
          <c:tx>
            <c:strRef>
              <c:f>Лист1!$A$47</c:f>
              <c:strCache>
                <c:ptCount val="1"/>
                <c:pt idx="0">
                  <c:v>Средства массовой информации</c:v>
                </c:pt>
              </c:strCache>
            </c:strRef>
          </c:tx>
          <c:cat>
            <c:strRef>
              <c:f>Лист1!$B$35:$D$35</c:f>
              <c:strCache>
                <c:ptCount val="3"/>
                <c:pt idx="0">
                  <c:v>2021 год (исполнено)</c:v>
                </c:pt>
                <c:pt idx="1">
                  <c:v>2022 год (исполнено)</c:v>
                </c:pt>
                <c:pt idx="2">
                  <c:v>2023 год (исполнено)</c:v>
                </c:pt>
              </c:strCache>
            </c:strRef>
          </c:cat>
          <c:val>
            <c:numRef>
              <c:f>Лист1!$B$47:$D$47</c:f>
            </c:numRef>
          </c:val>
          <c:extLst xmlns:c16r2="http://schemas.microsoft.com/office/drawing/2015/06/chart">
            <c:ext xmlns:c16="http://schemas.microsoft.com/office/drawing/2014/chart" uri="{C3380CC4-5D6E-409C-BE32-E72D297353CC}">
              <c16:uniqueId val="{0000000B-1A6D-43CD-8E3C-7BE5F049CD14}"/>
            </c:ext>
          </c:extLst>
        </c:ser>
        <c:ser>
          <c:idx val="12"/>
          <c:order val="12"/>
          <c:tx>
            <c:strRef>
              <c:f>Лист1!$A$48</c:f>
              <c:strCache>
                <c:ptCount val="1"/>
                <c:pt idx="0">
                  <c:v>Всего расходов</c:v>
                </c:pt>
              </c:strCache>
            </c:strRef>
          </c:tx>
          <c:cat>
            <c:strRef>
              <c:f>Лист1!$B$35:$D$35</c:f>
              <c:strCache>
                <c:ptCount val="3"/>
                <c:pt idx="0">
                  <c:v>2021 год (исполнено)</c:v>
                </c:pt>
                <c:pt idx="1">
                  <c:v>2022 год (исполнено)</c:v>
                </c:pt>
                <c:pt idx="2">
                  <c:v>2023 год (исполнено)</c:v>
                </c:pt>
              </c:strCache>
            </c:strRef>
          </c:cat>
          <c:val>
            <c:numRef>
              <c:f>Лист1!$B$48:$D$48</c:f>
            </c:numRef>
          </c:val>
          <c:extLst xmlns:c16r2="http://schemas.microsoft.com/office/drawing/2015/06/chart">
            <c:ext xmlns:c16="http://schemas.microsoft.com/office/drawing/2014/chart" uri="{C3380CC4-5D6E-409C-BE32-E72D297353CC}">
              <c16:uniqueId val="{0000000C-1A6D-43CD-8E3C-7BE5F049CD14}"/>
            </c:ext>
          </c:extLst>
        </c:ser>
        <c:ser>
          <c:idx val="13"/>
          <c:order val="13"/>
          <c:tx>
            <c:strRef>
              <c:f>Лист1!$A$49</c:f>
              <c:strCache>
                <c:ptCount val="1"/>
              </c:strCache>
            </c:strRef>
          </c:tx>
          <c:cat>
            <c:strRef>
              <c:f>Лист1!$B$35:$D$35</c:f>
              <c:strCache>
                <c:ptCount val="3"/>
                <c:pt idx="0">
                  <c:v>2021 год (исполнено)</c:v>
                </c:pt>
                <c:pt idx="1">
                  <c:v>2022 год (исполнено)</c:v>
                </c:pt>
                <c:pt idx="2">
                  <c:v>2023 год (исполнено)</c:v>
                </c:pt>
              </c:strCache>
            </c:strRef>
          </c:cat>
          <c:val>
            <c:numRef>
              <c:f>Лист1!$B$49:$D$49</c:f>
            </c:numRef>
          </c:val>
          <c:extLst xmlns:c16r2="http://schemas.microsoft.com/office/drawing/2015/06/chart">
            <c:ext xmlns:c16="http://schemas.microsoft.com/office/drawing/2014/chart" uri="{C3380CC4-5D6E-409C-BE32-E72D297353CC}">
              <c16:uniqueId val="{0000000D-1A6D-43CD-8E3C-7BE5F049CD14}"/>
            </c:ext>
          </c:extLst>
        </c:ser>
        <c:ser>
          <c:idx val="14"/>
          <c:order val="14"/>
          <c:tx>
            <c:strRef>
              <c:f>Лист1!$A$50</c:f>
              <c:strCache>
                <c:ptCount val="1"/>
                <c:pt idx="0">
                  <c:v>Программные расходы</c:v>
                </c:pt>
              </c:strCache>
            </c:strRef>
          </c:tx>
          <c:dLbls>
            <c:spPr>
              <a:noFill/>
              <a:ln>
                <a:noFill/>
              </a:ln>
              <a:effectLst/>
            </c:spPr>
            <c:txPr>
              <a:bodyPr/>
              <a:lstStyle/>
              <a:p>
                <a:pPr>
                  <a:defRPr sz="1100" b="1">
                    <a:latin typeface="Oswald"/>
                    <a:cs typeface="Times New Roman Cyr" pitchFamily="18" charset="0"/>
                  </a:defRPr>
                </a:pPr>
                <a:endParaRPr lang="ru-RU"/>
              </a:p>
            </c:txPr>
            <c:showVal val="1"/>
            <c:extLst xmlns:c16r2="http://schemas.microsoft.com/office/drawing/2015/06/chart">
              <c:ext xmlns:c15="http://schemas.microsoft.com/office/drawing/2012/chart" uri="{CE6537A1-D6FC-4f65-9D91-7224C49458BB}">
                <c15:showLeaderLines val="0"/>
              </c:ext>
            </c:extLst>
          </c:dLbls>
          <c:cat>
            <c:strRef>
              <c:f>Лист1!$B$35:$D$35</c:f>
              <c:strCache>
                <c:ptCount val="3"/>
                <c:pt idx="0">
                  <c:v>2021 год (исполнено)</c:v>
                </c:pt>
                <c:pt idx="1">
                  <c:v>2022 год (исполнено)</c:v>
                </c:pt>
                <c:pt idx="2">
                  <c:v>2023 год (исполнено)</c:v>
                </c:pt>
              </c:strCache>
            </c:strRef>
          </c:cat>
          <c:val>
            <c:numRef>
              <c:f>Лист1!$B$50:$D$50</c:f>
              <c:numCache>
                <c:formatCode>#,##0.0</c:formatCode>
                <c:ptCount val="3"/>
                <c:pt idx="0">
                  <c:v>3842319.7</c:v>
                </c:pt>
                <c:pt idx="1">
                  <c:v>4019407.8</c:v>
                </c:pt>
                <c:pt idx="2">
                  <c:v>4879711.2</c:v>
                </c:pt>
              </c:numCache>
            </c:numRef>
          </c:val>
          <c:extLst xmlns:c16r2="http://schemas.microsoft.com/office/drawing/2015/06/chart">
            <c:ext xmlns:c16="http://schemas.microsoft.com/office/drawing/2014/chart" uri="{C3380CC4-5D6E-409C-BE32-E72D297353CC}">
              <c16:uniqueId val="{0000000E-1A6D-43CD-8E3C-7BE5F049CD14}"/>
            </c:ext>
          </c:extLst>
        </c:ser>
        <c:ser>
          <c:idx val="15"/>
          <c:order val="15"/>
          <c:tx>
            <c:strRef>
              <c:f>Лист1!$A$51</c:f>
              <c:strCache>
                <c:ptCount val="1"/>
                <c:pt idx="0">
                  <c:v>Непрограммные расходы</c:v>
                </c:pt>
              </c:strCache>
            </c:strRef>
          </c:tx>
          <c:spPr>
            <a:solidFill>
              <a:srgbClr val="FFFF00"/>
            </a:solidFill>
          </c:spPr>
          <c:dLbls>
            <c:dLbl>
              <c:idx val="0"/>
              <c:layout>
                <c:manualLayout>
                  <c:x val="-5.2910787690256741E-3"/>
                  <c:y val="-8.040595510562004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1A6D-43CD-8E3C-7BE5F049CD14}"/>
                </c:ext>
              </c:extLst>
            </c:dLbl>
            <c:dLbl>
              <c:idx val="1"/>
              <c:layout>
                <c:manualLayout>
                  <c:x val="1.0582157538051327E-2"/>
                  <c:y val="-5.5279094135113727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1A6D-43CD-8E3C-7BE5F049CD14}"/>
                </c:ext>
              </c:extLst>
            </c:dLbl>
            <c:dLbl>
              <c:idx val="2"/>
              <c:layout>
                <c:manualLayout>
                  <c:x val="8.8184646150428533E-3"/>
                  <c:y val="-6.030446632921491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1A6D-43CD-8E3C-7BE5F049CD14}"/>
                </c:ext>
              </c:extLst>
            </c:dLbl>
            <c:spPr>
              <a:noFill/>
              <a:ln>
                <a:noFill/>
              </a:ln>
              <a:effectLst/>
            </c:spPr>
            <c:txPr>
              <a:bodyPr/>
              <a:lstStyle/>
              <a:p>
                <a:pPr>
                  <a:defRPr sz="1100" b="1">
                    <a:latin typeface="Oswald"/>
                    <a:cs typeface="Times New Roman Cyr" pitchFamily="18" charset="0"/>
                  </a:defRPr>
                </a:pPr>
                <a:endParaRPr lang="ru-RU"/>
              </a:p>
            </c:txPr>
            <c:showVal val="1"/>
            <c:extLst xmlns:c16r2="http://schemas.microsoft.com/office/drawing/2015/06/chart">
              <c:ext xmlns:c15="http://schemas.microsoft.com/office/drawing/2012/chart" uri="{CE6537A1-D6FC-4f65-9D91-7224C49458BB}">
                <c15:showLeaderLines val="0"/>
              </c:ext>
            </c:extLst>
          </c:dLbls>
          <c:cat>
            <c:strRef>
              <c:f>Лист1!$B$35:$D$35</c:f>
              <c:strCache>
                <c:ptCount val="3"/>
                <c:pt idx="0">
                  <c:v>2021 год (исполнено)</c:v>
                </c:pt>
                <c:pt idx="1">
                  <c:v>2022 год (исполнено)</c:v>
                </c:pt>
                <c:pt idx="2">
                  <c:v>2023 год (исполнено)</c:v>
                </c:pt>
              </c:strCache>
            </c:strRef>
          </c:cat>
          <c:val>
            <c:numRef>
              <c:f>Лист1!$B$51:$D$51</c:f>
              <c:numCache>
                <c:formatCode>#,##0.0</c:formatCode>
                <c:ptCount val="3"/>
                <c:pt idx="0">
                  <c:v>38545.9</c:v>
                </c:pt>
                <c:pt idx="1">
                  <c:v>29665.5</c:v>
                </c:pt>
                <c:pt idx="2">
                  <c:v>37888.400000000001</c:v>
                </c:pt>
              </c:numCache>
            </c:numRef>
          </c:val>
          <c:extLst xmlns:c16r2="http://schemas.microsoft.com/office/drawing/2015/06/chart">
            <c:ext xmlns:c16="http://schemas.microsoft.com/office/drawing/2014/chart" uri="{C3380CC4-5D6E-409C-BE32-E72D297353CC}">
              <c16:uniqueId val="{00000012-1A6D-43CD-8E3C-7BE5F049CD14}"/>
            </c:ext>
          </c:extLst>
        </c:ser>
        <c:dLbls/>
        <c:shape val="cylinder"/>
        <c:axId val="75728384"/>
        <c:axId val="75729920"/>
        <c:axId val="0"/>
      </c:bar3DChart>
      <c:catAx>
        <c:axId val="75728384"/>
        <c:scaling>
          <c:orientation val="minMax"/>
        </c:scaling>
        <c:axPos val="b"/>
        <c:numFmt formatCode="General" sourceLinked="0"/>
        <c:tickLblPos val="nextTo"/>
        <c:txPr>
          <a:bodyPr/>
          <a:lstStyle/>
          <a:p>
            <a:pPr>
              <a:defRPr b="1">
                <a:latin typeface="Oswald"/>
                <a:cs typeface="Times New Roman Cyr" pitchFamily="18" charset="0"/>
              </a:defRPr>
            </a:pPr>
            <a:endParaRPr lang="ru-RU"/>
          </a:p>
        </c:txPr>
        <c:crossAx val="75729920"/>
        <c:crosses val="autoZero"/>
        <c:auto val="1"/>
        <c:lblAlgn val="ctr"/>
        <c:lblOffset val="100"/>
      </c:catAx>
      <c:valAx>
        <c:axId val="75729920"/>
        <c:scaling>
          <c:orientation val="minMax"/>
        </c:scaling>
        <c:delete val="1"/>
        <c:axPos val="l"/>
        <c:numFmt formatCode="#,##0.0" sourceLinked="1"/>
        <c:tickLblPos val="none"/>
        <c:crossAx val="75728384"/>
        <c:crosses val="autoZero"/>
        <c:crossBetween val="between"/>
      </c:valAx>
    </c:plotArea>
    <c:legend>
      <c:legendPos val="r"/>
      <c:layout/>
      <c:txPr>
        <a:bodyPr/>
        <a:lstStyle/>
        <a:p>
          <a:pPr>
            <a:defRPr sz="1100" b="1">
              <a:latin typeface="Oswald"/>
              <a:cs typeface="Times New Roman Cyr" pitchFamily="18" charset="0"/>
            </a:defRPr>
          </a:pPr>
          <a:endParaRPr lang="ru-RU"/>
        </a:p>
      </c:txPr>
    </c:legend>
    <c:plotVisOnly val="1"/>
    <c:dispBlanksAs val="gap"/>
  </c:chart>
  <c:externalData r:id="rId1"/>
  <c:userShapes r:id="rId2"/>
</c:chartSpace>
</file>

<file path=ppt/charts/chart17.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3.6477979863209213E-2"/>
          <c:y val="0"/>
          <c:w val="0.41820936566659928"/>
          <c:h val="1"/>
        </c:manualLayout>
      </c:layout>
      <c:pieChart>
        <c:varyColors val="1"/>
        <c:ser>
          <c:idx val="1"/>
          <c:order val="1"/>
          <c:tx>
            <c:strRef>
              <c:f>'объем и стр-ра расходов за 2022'!$C$10</c:f>
              <c:strCache>
                <c:ptCount val="1"/>
                <c:pt idx="0">
                  <c:v>% исполнения </c:v>
                </c:pt>
              </c:strCache>
            </c:strRef>
          </c:tx>
          <c:explosion val="25"/>
          <c:dLbls>
            <c:numFmt formatCode="0.0%" sourceLinked="0"/>
            <c:spPr>
              <a:noFill/>
              <a:ln>
                <a:noFill/>
              </a:ln>
              <a:effectLst/>
            </c:spPr>
            <c:txPr>
              <a:bodyPr/>
              <a:lstStyle/>
              <a:p>
                <a:pPr>
                  <a:defRPr sz="1200">
                    <a:latin typeface="Times New Roman Cyr" pitchFamily="18" charset="0"/>
                    <a:cs typeface="Times New Roman Cyr" pitchFamily="18" charset="0"/>
                  </a:defRPr>
                </a:pPr>
                <a:endParaRPr lang="ru-RU"/>
              </a:p>
            </c:txPr>
            <c:showPercent val="1"/>
            <c:showLeaderLines val="1"/>
            <c:extLst xmlns:c16r2="http://schemas.microsoft.com/office/drawing/2015/06/chart">
              <c:ext xmlns:c15="http://schemas.microsoft.com/office/drawing/2012/chart" uri="{CE6537A1-D6FC-4f65-9D91-7224C49458BB}"/>
            </c:extLst>
          </c:dLbls>
          <c:cat>
            <c:strRef>
              <c:f>'объем и стр-ра расходов за 2022'!$A$11:$A$20</c:f>
              <c:strCache>
                <c:ptCount val="9"/>
                <c:pt idx="0">
                  <c:v>ОБЩЕГОСУДАРСТВЕННЫЕ ВОПРОСЫ 322 588,9</c:v>
                </c:pt>
                <c:pt idx="1">
                  <c:v>НАЦИОНАЛЬНАЯ ЭКОНОМИКА 448 191,7</c:v>
                </c:pt>
                <c:pt idx="2">
                  <c:v>ЖИЛИЩНО-КОММУНАЛЬНОЕ ХОЗЯЙСТВО 1 130 650,4</c:v>
                </c:pt>
                <c:pt idx="3">
                  <c:v>ОБРАЗОВАНИЕ 2 485 457,1</c:v>
                </c:pt>
                <c:pt idx="4">
                  <c:v>КУЛЬТУРА, КИНЕМАТОГРАФИЯ 197 276,2</c:v>
                </c:pt>
                <c:pt idx="5">
                  <c:v>СОЦИАЛЬНАЯ ПОЛИТИКА 67 818,7</c:v>
                </c:pt>
                <c:pt idx="6">
                  <c:v>ФИЗИЧЕСКАЯ КУЛЬТУРА И СПОРТ 202 311,1</c:v>
                </c:pt>
                <c:pt idx="7">
                  <c:v>ЗДРАВООХРАНЕНИЕ 847,9</c:v>
                </c:pt>
                <c:pt idx="8">
                  <c:v>ДРУГИЕ ОТРАСЛИ 62 457,6</c:v>
                </c:pt>
              </c:strCache>
            </c:strRef>
          </c:cat>
          <c:val>
            <c:numRef>
              <c:f>'объем и стр-ра расходов за 2022'!$C$11:$C$20</c:f>
              <c:numCache>
                <c:formatCode>0.0</c:formatCode>
                <c:ptCount val="9"/>
                <c:pt idx="0">
                  <c:v>6.55988543678912</c:v>
                </c:pt>
                <c:pt idx="1">
                  <c:v>9.1140340096009549</c:v>
                </c:pt>
                <c:pt idx="2">
                  <c:v>22.991916625338916</c:v>
                </c:pt>
                <c:pt idx="3">
                  <c:v>50.542079513752995</c:v>
                </c:pt>
                <c:pt idx="4">
                  <c:v>4.0116360835884297</c:v>
                </c:pt>
                <c:pt idx="5">
                  <c:v>1.3791017064504398</c:v>
                </c:pt>
                <c:pt idx="6">
                  <c:v>4.1140214018237682</c:v>
                </c:pt>
                <c:pt idx="7" formatCode="0.00">
                  <c:v>1.7242152045074999E-2</c:v>
                </c:pt>
                <c:pt idx="8">
                  <c:v>1.2700830706103041</c:v>
                </c:pt>
              </c:numCache>
            </c:numRef>
          </c:val>
          <c:extLst xmlns:c16r2="http://schemas.microsoft.com/office/drawing/2015/06/chart">
            <c:ext xmlns:c16="http://schemas.microsoft.com/office/drawing/2014/chart" uri="{C3380CC4-5D6E-409C-BE32-E72D297353CC}">
              <c16:uniqueId val="{00000000-088A-427F-BE1A-71156EDFBDD7}"/>
            </c:ext>
          </c:extLst>
        </c:ser>
        <c:ser>
          <c:idx val="0"/>
          <c:order val="0"/>
          <c:tx>
            <c:strRef>
              <c:f>'объем и стр-ра расходов за 2022'!$B$10</c:f>
              <c:strCache>
                <c:ptCount val="1"/>
                <c:pt idx="0">
                  <c:v>Исполнено на 01.01.2024</c:v>
                </c:pt>
              </c:strCache>
            </c:strRef>
          </c:tx>
          <c:explosion val="25"/>
          <c:cat>
            <c:strRef>
              <c:f>'объем и стр-ра расходов за 2022'!$A$11:$A$20</c:f>
              <c:strCache>
                <c:ptCount val="9"/>
                <c:pt idx="0">
                  <c:v>ОБЩЕГОСУДАРСТВЕННЫЕ ВОПРОСЫ 322 588,9</c:v>
                </c:pt>
                <c:pt idx="1">
                  <c:v>НАЦИОНАЛЬНАЯ ЭКОНОМИКА 448 191,7</c:v>
                </c:pt>
                <c:pt idx="2">
                  <c:v>ЖИЛИЩНО-КОММУНАЛЬНОЕ ХОЗЯЙСТВО 1 130 650,4</c:v>
                </c:pt>
                <c:pt idx="3">
                  <c:v>ОБРАЗОВАНИЕ 2 485 457,1</c:v>
                </c:pt>
                <c:pt idx="4">
                  <c:v>КУЛЬТУРА, КИНЕМАТОГРАФИЯ 197 276,2</c:v>
                </c:pt>
                <c:pt idx="5">
                  <c:v>СОЦИАЛЬНАЯ ПОЛИТИКА 67 818,7</c:v>
                </c:pt>
                <c:pt idx="6">
                  <c:v>ФИЗИЧЕСКАЯ КУЛЬТУРА И СПОРТ 202 311,1</c:v>
                </c:pt>
                <c:pt idx="7">
                  <c:v>ЗДРАВООХРАНЕНИЕ 847,9</c:v>
                </c:pt>
                <c:pt idx="8">
                  <c:v>ДРУГИЕ ОТРАСЛИ 62 457,6</c:v>
                </c:pt>
              </c:strCache>
            </c:strRef>
          </c:cat>
          <c:val>
            <c:numRef>
              <c:f>'объем и стр-ра расходов за 2022'!$B$11:$B$20</c:f>
            </c:numRef>
          </c:val>
          <c:extLst xmlns:c16r2="http://schemas.microsoft.com/office/drawing/2015/06/chart">
            <c:ext xmlns:c16="http://schemas.microsoft.com/office/drawing/2014/chart" uri="{C3380CC4-5D6E-409C-BE32-E72D297353CC}">
              <c16:uniqueId val="{00000001-088A-427F-BE1A-71156EDFBDD7}"/>
            </c:ext>
          </c:extLst>
        </c:ser>
        <c:dLbls/>
        <c:firstSliceAng val="0"/>
      </c:pieChart>
    </c:plotArea>
    <c:legend>
      <c:legendPos val="r"/>
      <c:layout>
        <c:manualLayout>
          <c:xMode val="edge"/>
          <c:yMode val="edge"/>
          <c:x val="0.70791439840017845"/>
          <c:y val="3.8215371903121881E-2"/>
          <c:w val="0.28355160358526482"/>
          <c:h val="0.92356925619375663"/>
        </c:manualLayout>
      </c:layout>
      <c:txPr>
        <a:bodyPr/>
        <a:lstStyle/>
        <a:p>
          <a:pPr>
            <a:defRPr sz="900" b="1">
              <a:latin typeface="Oswald"/>
              <a:cs typeface="Times New Roman Cyr" pitchFamily="18" charset="0"/>
            </a:defRPr>
          </a:pPr>
          <a:endParaRPr lang="ru-RU"/>
        </a:p>
      </c:txPr>
    </c:legend>
    <c:plotVisOnly val="1"/>
    <c:dispBlanksAs val="zero"/>
  </c:chart>
  <c:externalData r:id="rId1"/>
  <c:userShapes r:id="rId2"/>
</c:chartSpace>
</file>

<file path=ppt/charts/chart18.xml><?xml version="1.0" encoding="utf-8"?>
<c:chartSpace xmlns:c="http://schemas.openxmlformats.org/drawingml/2006/chart" xmlns:a="http://schemas.openxmlformats.org/drawingml/2006/main" xmlns:r="http://schemas.openxmlformats.org/officeDocument/2006/relationships">
  <c:lang val="ru-RU"/>
  <c:chart>
    <c:view3D>
      <c:rAngAx val="1"/>
    </c:view3D>
    <c:floor>
      <c:spPr>
        <a:solidFill>
          <a:schemeClr val="bg1">
            <a:lumMod val="95000"/>
          </a:schemeClr>
        </a:solidFill>
      </c:spPr>
    </c:floor>
    <c:plotArea>
      <c:layout>
        <c:manualLayout>
          <c:layoutTarget val="inner"/>
          <c:xMode val="edge"/>
          <c:yMode val="edge"/>
          <c:x val="3.6372874278336888E-2"/>
          <c:y val="2.8716334246873111E-3"/>
          <c:w val="0.8096063714201247"/>
          <c:h val="0.64856845337453406"/>
        </c:manualLayout>
      </c:layout>
      <c:bar3DChart>
        <c:barDir val="col"/>
        <c:grouping val="clustered"/>
        <c:ser>
          <c:idx val="0"/>
          <c:order val="0"/>
          <c:tx>
            <c:strRef>
              <c:f>Лист2!$B$2</c:f>
              <c:strCache>
                <c:ptCount val="1"/>
                <c:pt idx="0">
                  <c:v>2021 год (факт)</c:v>
                </c:pt>
              </c:strCache>
            </c:strRef>
          </c:tx>
          <c:cat>
            <c:strRef>
              <c:f>Лист2!$A$3:$A$5</c:f>
              <c:strCache>
                <c:ptCount val="3"/>
                <c:pt idx="0">
                  <c:v>социальный блок</c:v>
                </c:pt>
                <c:pt idx="1">
                  <c:v> прочие отрасли</c:v>
                </c:pt>
                <c:pt idx="2">
                  <c:v>Расходы всего</c:v>
                </c:pt>
              </c:strCache>
            </c:strRef>
          </c:cat>
          <c:val>
            <c:numRef>
              <c:f>Лист2!$B$3:$B$5</c:f>
            </c:numRef>
          </c:val>
          <c:extLst xmlns:c16r2="http://schemas.microsoft.com/office/drawing/2015/06/chart">
            <c:ext xmlns:c16="http://schemas.microsoft.com/office/drawing/2014/chart" uri="{C3380CC4-5D6E-409C-BE32-E72D297353CC}">
              <c16:uniqueId val="{00000000-C97E-4B6A-9F5C-816551C61992}"/>
            </c:ext>
          </c:extLst>
        </c:ser>
        <c:ser>
          <c:idx val="1"/>
          <c:order val="1"/>
          <c:tx>
            <c:strRef>
              <c:f>Лист2!$C$2</c:f>
              <c:strCache>
                <c:ptCount val="1"/>
                <c:pt idx="0">
                  <c:v>% исполнения 2021 года</c:v>
                </c:pt>
              </c:strCache>
            </c:strRef>
          </c:tx>
          <c:spPr>
            <a:solidFill>
              <a:srgbClr val="FFFF00"/>
            </a:solidFill>
          </c:spPr>
          <c:dLbls>
            <c:numFmt formatCode="#,##0.0" sourceLinked="0"/>
            <c:spPr>
              <a:noFill/>
              <a:ln>
                <a:noFill/>
              </a:ln>
              <a:effectLst/>
            </c:spPr>
            <c:txPr>
              <a:bodyPr/>
              <a:lstStyle/>
              <a:p>
                <a:pPr>
                  <a:defRPr b="1">
                    <a:latin typeface="Times New Roman Cyr" pitchFamily="18" charset="0"/>
                    <a:cs typeface="Times New Roman Cyr" pitchFamily="18" charset="0"/>
                  </a:defRPr>
                </a:pPr>
                <a:endParaRPr lang="ru-RU"/>
              </a:p>
            </c:txPr>
            <c:showVal val="1"/>
            <c:extLst xmlns:c16r2="http://schemas.microsoft.com/office/drawing/2015/06/chart">
              <c:ext xmlns:c15="http://schemas.microsoft.com/office/drawing/2012/chart" uri="{CE6537A1-D6FC-4f65-9D91-7224C49458BB}">
                <c15:showLeaderLines val="0"/>
              </c:ext>
            </c:extLst>
          </c:dLbls>
          <c:cat>
            <c:strRef>
              <c:f>Лист2!$A$3:$A$5</c:f>
              <c:strCache>
                <c:ptCount val="3"/>
                <c:pt idx="0">
                  <c:v>социальный блок</c:v>
                </c:pt>
                <c:pt idx="1">
                  <c:v> прочие отрасли</c:v>
                </c:pt>
                <c:pt idx="2">
                  <c:v>Расходы всего</c:v>
                </c:pt>
              </c:strCache>
            </c:strRef>
          </c:cat>
          <c:val>
            <c:numRef>
              <c:f>Лист2!$C$3:$C$5</c:f>
              <c:numCache>
                <c:formatCode>#,##0.0</c:formatCode>
                <c:ptCount val="3"/>
                <c:pt idx="0">
                  <c:v>60.327185770102396</c:v>
                </c:pt>
                <c:pt idx="1">
                  <c:v>39.672814229897575</c:v>
                </c:pt>
              </c:numCache>
            </c:numRef>
          </c:val>
          <c:extLst xmlns:c16r2="http://schemas.microsoft.com/office/drawing/2015/06/chart">
            <c:ext xmlns:c16="http://schemas.microsoft.com/office/drawing/2014/chart" uri="{C3380CC4-5D6E-409C-BE32-E72D297353CC}">
              <c16:uniqueId val="{00000001-C97E-4B6A-9F5C-816551C61992}"/>
            </c:ext>
          </c:extLst>
        </c:ser>
        <c:ser>
          <c:idx val="2"/>
          <c:order val="2"/>
          <c:tx>
            <c:strRef>
              <c:f>Лист2!$D$2</c:f>
              <c:strCache>
                <c:ptCount val="1"/>
                <c:pt idx="0">
                  <c:v>2022 год (факт)</c:v>
                </c:pt>
              </c:strCache>
            </c:strRef>
          </c:tx>
          <c:cat>
            <c:strRef>
              <c:f>Лист2!$A$3:$A$5</c:f>
              <c:strCache>
                <c:ptCount val="3"/>
                <c:pt idx="0">
                  <c:v>социальный блок</c:v>
                </c:pt>
                <c:pt idx="1">
                  <c:v> прочие отрасли</c:v>
                </c:pt>
                <c:pt idx="2">
                  <c:v>Расходы всего</c:v>
                </c:pt>
              </c:strCache>
            </c:strRef>
          </c:cat>
          <c:val>
            <c:numRef>
              <c:f>Лист2!$D$3:$D$5</c:f>
            </c:numRef>
          </c:val>
          <c:extLst xmlns:c16r2="http://schemas.microsoft.com/office/drawing/2015/06/chart">
            <c:ext xmlns:c16="http://schemas.microsoft.com/office/drawing/2014/chart" uri="{C3380CC4-5D6E-409C-BE32-E72D297353CC}">
              <c16:uniqueId val="{00000002-C97E-4B6A-9F5C-816551C61992}"/>
            </c:ext>
          </c:extLst>
        </c:ser>
        <c:ser>
          <c:idx val="3"/>
          <c:order val="3"/>
          <c:tx>
            <c:strRef>
              <c:f>Лист2!$E$2</c:f>
              <c:strCache>
                <c:ptCount val="1"/>
                <c:pt idx="0">
                  <c:v>% исполнения 2022 года</c:v>
                </c:pt>
              </c:strCache>
            </c:strRef>
          </c:tx>
          <c:spPr>
            <a:solidFill>
              <a:schemeClr val="accent4">
                <a:lumMod val="60000"/>
                <a:lumOff val="40000"/>
              </a:schemeClr>
            </a:solidFill>
          </c:spPr>
          <c:dLbls>
            <c:spPr>
              <a:noFill/>
              <a:ln>
                <a:noFill/>
              </a:ln>
              <a:effectLst/>
            </c:spPr>
            <c:txPr>
              <a:bodyPr/>
              <a:lstStyle/>
              <a:p>
                <a:pPr>
                  <a:defRPr b="1">
                    <a:latin typeface="Times New Roman Cyr" pitchFamily="18" charset="0"/>
                    <a:cs typeface="Times New Roman Cyr" pitchFamily="18" charset="0"/>
                  </a:defRPr>
                </a:pPr>
                <a:endParaRPr lang="ru-RU"/>
              </a:p>
            </c:txPr>
            <c:showVal val="1"/>
            <c:extLst xmlns:c16r2="http://schemas.microsoft.com/office/drawing/2015/06/chart">
              <c:ext xmlns:c15="http://schemas.microsoft.com/office/drawing/2012/chart" uri="{CE6537A1-D6FC-4f65-9D91-7224C49458BB}">
                <c15:showLeaderLines val="0"/>
              </c:ext>
            </c:extLst>
          </c:dLbls>
          <c:cat>
            <c:strRef>
              <c:f>Лист2!$A$3:$A$5</c:f>
              <c:strCache>
                <c:ptCount val="3"/>
                <c:pt idx="0">
                  <c:v>социальный блок</c:v>
                </c:pt>
                <c:pt idx="1">
                  <c:v> прочие отрасли</c:v>
                </c:pt>
                <c:pt idx="2">
                  <c:v>Расходы всего</c:v>
                </c:pt>
              </c:strCache>
            </c:strRef>
          </c:cat>
          <c:val>
            <c:numRef>
              <c:f>Лист2!$E$3:$E$5</c:f>
              <c:numCache>
                <c:formatCode>#,##0.0</c:formatCode>
                <c:ptCount val="3"/>
                <c:pt idx="0">
                  <c:v>64.902830976164225</c:v>
                </c:pt>
                <c:pt idx="1">
                  <c:v>35.097169023835647</c:v>
                </c:pt>
              </c:numCache>
            </c:numRef>
          </c:val>
          <c:extLst xmlns:c16r2="http://schemas.microsoft.com/office/drawing/2015/06/chart">
            <c:ext xmlns:c16="http://schemas.microsoft.com/office/drawing/2014/chart" uri="{C3380CC4-5D6E-409C-BE32-E72D297353CC}">
              <c16:uniqueId val="{00000003-C97E-4B6A-9F5C-816551C61992}"/>
            </c:ext>
          </c:extLst>
        </c:ser>
        <c:ser>
          <c:idx val="4"/>
          <c:order val="4"/>
          <c:tx>
            <c:strRef>
              <c:f>Лист2!$F$2</c:f>
              <c:strCache>
                <c:ptCount val="1"/>
                <c:pt idx="0">
                  <c:v>2023 год (факт)</c:v>
                </c:pt>
              </c:strCache>
            </c:strRef>
          </c:tx>
          <c:cat>
            <c:strRef>
              <c:f>Лист2!$A$3:$A$5</c:f>
              <c:strCache>
                <c:ptCount val="3"/>
                <c:pt idx="0">
                  <c:v>социальный блок</c:v>
                </c:pt>
                <c:pt idx="1">
                  <c:v> прочие отрасли</c:v>
                </c:pt>
                <c:pt idx="2">
                  <c:v>Расходы всего</c:v>
                </c:pt>
              </c:strCache>
            </c:strRef>
          </c:cat>
          <c:val>
            <c:numRef>
              <c:f>Лист2!$F$3:$F$5</c:f>
            </c:numRef>
          </c:val>
          <c:extLst xmlns:c16r2="http://schemas.microsoft.com/office/drawing/2015/06/chart">
            <c:ext xmlns:c16="http://schemas.microsoft.com/office/drawing/2014/chart" uri="{C3380CC4-5D6E-409C-BE32-E72D297353CC}">
              <c16:uniqueId val="{00000004-C97E-4B6A-9F5C-816551C61992}"/>
            </c:ext>
          </c:extLst>
        </c:ser>
        <c:ser>
          <c:idx val="5"/>
          <c:order val="5"/>
          <c:tx>
            <c:strRef>
              <c:f>Лист2!$G$2</c:f>
              <c:strCache>
                <c:ptCount val="1"/>
                <c:pt idx="0">
                  <c:v>% исполнения 2023 года</c:v>
                </c:pt>
              </c:strCache>
            </c:strRef>
          </c:tx>
          <c:spPr>
            <a:solidFill>
              <a:srgbClr val="FF0000"/>
            </a:solidFill>
          </c:spPr>
          <c:dLbls>
            <c:spPr>
              <a:noFill/>
              <a:ln>
                <a:noFill/>
              </a:ln>
              <a:effectLst/>
            </c:spPr>
            <c:txPr>
              <a:bodyPr/>
              <a:lstStyle/>
              <a:p>
                <a:pPr>
                  <a:defRPr b="1">
                    <a:latin typeface="Times New Roman Cyr" pitchFamily="18" charset="0"/>
                    <a:cs typeface="Times New Roman Cyr" pitchFamily="18" charset="0"/>
                  </a:defRPr>
                </a:pPr>
                <a:endParaRPr lang="ru-RU"/>
              </a:p>
            </c:txPr>
            <c:showVal val="1"/>
            <c:extLst xmlns:c16r2="http://schemas.microsoft.com/office/drawing/2015/06/chart">
              <c:ext xmlns:c15="http://schemas.microsoft.com/office/drawing/2012/chart" uri="{CE6537A1-D6FC-4f65-9D91-7224C49458BB}">
                <c15:showLeaderLines val="0"/>
              </c:ext>
            </c:extLst>
          </c:dLbls>
          <c:cat>
            <c:strRef>
              <c:f>Лист2!$A$3:$A$5</c:f>
              <c:strCache>
                <c:ptCount val="3"/>
                <c:pt idx="0">
                  <c:v>социальный блок</c:v>
                </c:pt>
                <c:pt idx="1">
                  <c:v> прочие отрасли</c:v>
                </c:pt>
                <c:pt idx="2">
                  <c:v>Расходы всего</c:v>
                </c:pt>
              </c:strCache>
            </c:strRef>
          </c:cat>
          <c:val>
            <c:numRef>
              <c:f>Лист2!$G$3:$G$5</c:f>
              <c:numCache>
                <c:formatCode>#,##0.0</c:formatCode>
                <c:ptCount val="3"/>
                <c:pt idx="0">
                  <c:v>60.064080857660642</c:v>
                </c:pt>
                <c:pt idx="1">
                  <c:v>39.935919142339337</c:v>
                </c:pt>
              </c:numCache>
            </c:numRef>
          </c:val>
          <c:extLst xmlns:c16r2="http://schemas.microsoft.com/office/drawing/2015/06/chart">
            <c:ext xmlns:c16="http://schemas.microsoft.com/office/drawing/2014/chart" uri="{C3380CC4-5D6E-409C-BE32-E72D297353CC}">
              <c16:uniqueId val="{00000005-C97E-4B6A-9F5C-816551C61992}"/>
            </c:ext>
          </c:extLst>
        </c:ser>
        <c:dLbls/>
        <c:gapWidth val="38"/>
        <c:gapDepth val="28"/>
        <c:shape val="cylinder"/>
        <c:axId val="76233344"/>
        <c:axId val="76247424"/>
        <c:axId val="0"/>
      </c:bar3DChart>
      <c:catAx>
        <c:axId val="76233344"/>
        <c:scaling>
          <c:orientation val="minMax"/>
        </c:scaling>
        <c:axPos val="b"/>
        <c:numFmt formatCode="General" sourceLinked="0"/>
        <c:tickLblPos val="nextTo"/>
        <c:txPr>
          <a:bodyPr/>
          <a:lstStyle/>
          <a:p>
            <a:pPr>
              <a:defRPr b="1">
                <a:latin typeface="Times New Roman Cyr" pitchFamily="18" charset="0"/>
                <a:cs typeface="Times New Roman Cyr" pitchFamily="18" charset="0"/>
              </a:defRPr>
            </a:pPr>
            <a:endParaRPr lang="ru-RU"/>
          </a:p>
        </c:txPr>
        <c:crossAx val="76247424"/>
        <c:crosses val="autoZero"/>
        <c:auto val="1"/>
        <c:lblAlgn val="ctr"/>
        <c:lblOffset val="100"/>
      </c:catAx>
      <c:valAx>
        <c:axId val="76247424"/>
        <c:scaling>
          <c:orientation val="minMax"/>
        </c:scaling>
        <c:delete val="1"/>
        <c:axPos val="l"/>
        <c:numFmt formatCode="#,##0.0" sourceLinked="1"/>
        <c:tickLblPos val="none"/>
        <c:crossAx val="76233344"/>
        <c:crosses val="autoZero"/>
        <c:crossBetween val="between"/>
      </c:valAx>
    </c:plotArea>
    <c:legend>
      <c:legendPos val="r"/>
      <c:layout>
        <c:manualLayout>
          <c:xMode val="edge"/>
          <c:yMode val="edge"/>
          <c:x val="0.7618492013128495"/>
          <c:y val="3.7020682748072645E-2"/>
          <c:w val="0.22021493845316639"/>
          <c:h val="0.90747109927563807"/>
        </c:manualLayout>
      </c:layout>
      <c:txPr>
        <a:bodyPr/>
        <a:lstStyle/>
        <a:p>
          <a:pPr>
            <a:defRPr sz="900" b="1">
              <a:latin typeface="Oswald"/>
              <a:cs typeface="Times New Roman Cyr" pitchFamily="18" charset="0"/>
            </a:defRPr>
          </a:pPr>
          <a:endParaRPr lang="ru-RU"/>
        </a:p>
      </c:txPr>
    </c:legend>
    <c:plotVisOnly val="1"/>
    <c:dispBlanksAs val="gap"/>
  </c:chart>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ru-RU"/>
  <c:chart>
    <c:view3D>
      <c:rAngAx val="1"/>
    </c:view3D>
    <c:floor>
      <c:spPr>
        <a:solidFill>
          <a:schemeClr val="bg1">
            <a:lumMod val="95000"/>
          </a:schemeClr>
        </a:solidFill>
      </c:spPr>
    </c:floor>
    <c:plotArea>
      <c:layout>
        <c:manualLayout>
          <c:layoutTarget val="inner"/>
          <c:xMode val="edge"/>
          <c:yMode val="edge"/>
          <c:x val="3.3744352591527631E-2"/>
          <c:y val="0.10648148148148164"/>
          <c:w val="0.71972285410910752"/>
          <c:h val="0.72944444444444523"/>
        </c:manualLayout>
      </c:layout>
      <c:bar3DChart>
        <c:barDir val="col"/>
        <c:grouping val="stacked"/>
        <c:ser>
          <c:idx val="0"/>
          <c:order val="0"/>
          <c:tx>
            <c:strRef>
              <c:f>мун.программы!$A$11</c:f>
              <c:strCache>
                <c:ptCount val="1"/>
                <c:pt idx="0">
                  <c:v>местный бюджет </c:v>
                </c:pt>
              </c:strCache>
            </c:strRef>
          </c:tx>
          <c:spPr>
            <a:solidFill>
              <a:srgbClr val="FFC000"/>
            </a:solidFill>
          </c:spPr>
          <c:dLbls>
            <c:spPr>
              <a:noFill/>
              <a:ln>
                <a:noFill/>
              </a:ln>
              <a:effectLst/>
            </c:spPr>
            <c:txPr>
              <a:bodyPr/>
              <a:lstStyle/>
              <a:p>
                <a:pPr>
                  <a:defRPr sz="1100" b="1">
                    <a:latin typeface="Oswald"/>
                    <a:cs typeface="Times New Roman Cyr" pitchFamily="18" charset="0"/>
                  </a:defRPr>
                </a:pPr>
                <a:endParaRPr lang="ru-RU"/>
              </a:p>
            </c:txPr>
            <c:showVal val="1"/>
            <c:extLst xmlns:c16r2="http://schemas.microsoft.com/office/drawing/2015/06/chart">
              <c:ext xmlns:c15="http://schemas.microsoft.com/office/drawing/2012/chart" uri="{CE6537A1-D6FC-4f65-9D91-7224C49458BB}">
                <c15:showLeaderLines val="0"/>
              </c:ext>
            </c:extLst>
          </c:dLbls>
          <c:cat>
            <c:strRef>
              <c:f>мун.программы!$B$10:$C$10</c:f>
              <c:strCache>
                <c:ptCount val="2"/>
                <c:pt idx="0">
                  <c:v>2022 год (исполнено)</c:v>
                </c:pt>
                <c:pt idx="1">
                  <c:v>2023 год (исполнено)</c:v>
                </c:pt>
              </c:strCache>
            </c:strRef>
          </c:cat>
          <c:val>
            <c:numRef>
              <c:f>мун.программы!$B$11:$C$11</c:f>
              <c:numCache>
                <c:formatCode>#,##0.0</c:formatCode>
                <c:ptCount val="2"/>
                <c:pt idx="0">
                  <c:v>1822898</c:v>
                </c:pt>
                <c:pt idx="1">
                  <c:v>1973911</c:v>
                </c:pt>
              </c:numCache>
            </c:numRef>
          </c:val>
          <c:extLst xmlns:c16r2="http://schemas.microsoft.com/office/drawing/2015/06/chart">
            <c:ext xmlns:c16="http://schemas.microsoft.com/office/drawing/2014/chart" uri="{C3380CC4-5D6E-409C-BE32-E72D297353CC}">
              <c16:uniqueId val="{00000000-F153-4BCA-A875-96C1DC502440}"/>
            </c:ext>
          </c:extLst>
        </c:ser>
        <c:ser>
          <c:idx val="1"/>
          <c:order val="1"/>
          <c:tx>
            <c:strRef>
              <c:f>мун.программы!$A$12</c:f>
              <c:strCache>
                <c:ptCount val="1"/>
                <c:pt idx="0">
                  <c:v>субсидии</c:v>
                </c:pt>
              </c:strCache>
            </c:strRef>
          </c:tx>
          <c:spPr>
            <a:solidFill>
              <a:srgbClr val="FFFF00"/>
            </a:solidFill>
          </c:spPr>
          <c:dLbls>
            <c:spPr>
              <a:noFill/>
              <a:ln>
                <a:noFill/>
              </a:ln>
              <a:effectLst/>
            </c:spPr>
            <c:txPr>
              <a:bodyPr/>
              <a:lstStyle/>
              <a:p>
                <a:pPr>
                  <a:defRPr sz="1100" b="1">
                    <a:latin typeface="Oswald"/>
                    <a:cs typeface="Times New Roman Cyr" pitchFamily="18" charset="0"/>
                  </a:defRPr>
                </a:pPr>
                <a:endParaRPr lang="ru-RU"/>
              </a:p>
            </c:txPr>
            <c:showVal val="1"/>
            <c:extLst xmlns:c16r2="http://schemas.microsoft.com/office/drawing/2015/06/chart">
              <c:ext xmlns:c15="http://schemas.microsoft.com/office/drawing/2012/chart" uri="{CE6537A1-D6FC-4f65-9D91-7224C49458BB}">
                <c15:showLeaderLines val="0"/>
              </c:ext>
            </c:extLst>
          </c:dLbls>
          <c:cat>
            <c:strRef>
              <c:f>мун.программы!$B$10:$C$10</c:f>
              <c:strCache>
                <c:ptCount val="2"/>
                <c:pt idx="0">
                  <c:v>2022 год (исполнено)</c:v>
                </c:pt>
                <c:pt idx="1">
                  <c:v>2023 год (исполнено)</c:v>
                </c:pt>
              </c:strCache>
            </c:strRef>
          </c:cat>
          <c:val>
            <c:numRef>
              <c:f>мун.программы!$B$12:$C$12</c:f>
              <c:numCache>
                <c:formatCode>#,##0.0</c:formatCode>
                <c:ptCount val="2"/>
                <c:pt idx="0">
                  <c:v>575859</c:v>
                </c:pt>
                <c:pt idx="1">
                  <c:v>1297730.1000000001</c:v>
                </c:pt>
              </c:numCache>
            </c:numRef>
          </c:val>
          <c:extLst xmlns:c16r2="http://schemas.microsoft.com/office/drawing/2015/06/chart">
            <c:ext xmlns:c16="http://schemas.microsoft.com/office/drawing/2014/chart" uri="{C3380CC4-5D6E-409C-BE32-E72D297353CC}">
              <c16:uniqueId val="{00000001-F153-4BCA-A875-96C1DC502440}"/>
            </c:ext>
          </c:extLst>
        </c:ser>
        <c:ser>
          <c:idx val="2"/>
          <c:order val="2"/>
          <c:tx>
            <c:strRef>
              <c:f>мун.программы!$A$13</c:f>
              <c:strCache>
                <c:ptCount val="1"/>
                <c:pt idx="0">
                  <c:v>субвенции</c:v>
                </c:pt>
              </c:strCache>
            </c:strRef>
          </c:tx>
          <c:spPr>
            <a:solidFill>
              <a:schemeClr val="accent5">
                <a:lumMod val="40000"/>
                <a:lumOff val="60000"/>
              </a:schemeClr>
            </a:solidFill>
          </c:spPr>
          <c:dLbls>
            <c:spPr>
              <a:noFill/>
              <a:ln>
                <a:noFill/>
              </a:ln>
              <a:effectLst/>
            </c:spPr>
            <c:txPr>
              <a:bodyPr/>
              <a:lstStyle/>
              <a:p>
                <a:pPr>
                  <a:defRPr sz="1100" b="1">
                    <a:latin typeface="Oswald"/>
                    <a:cs typeface="Times New Roman Cyr" pitchFamily="18" charset="0"/>
                  </a:defRPr>
                </a:pPr>
                <a:endParaRPr lang="ru-RU"/>
              </a:p>
            </c:txPr>
            <c:showVal val="1"/>
            <c:extLst xmlns:c16r2="http://schemas.microsoft.com/office/drawing/2015/06/chart">
              <c:ext xmlns:c15="http://schemas.microsoft.com/office/drawing/2012/chart" uri="{CE6537A1-D6FC-4f65-9D91-7224C49458BB}">
                <c15:showLeaderLines val="0"/>
              </c:ext>
            </c:extLst>
          </c:dLbls>
          <c:cat>
            <c:strRef>
              <c:f>мун.программы!$B$10:$C$10</c:f>
              <c:strCache>
                <c:ptCount val="2"/>
                <c:pt idx="0">
                  <c:v>2022 год (исполнено)</c:v>
                </c:pt>
                <c:pt idx="1">
                  <c:v>2023 год (исполнено)</c:v>
                </c:pt>
              </c:strCache>
            </c:strRef>
          </c:cat>
          <c:val>
            <c:numRef>
              <c:f>мун.программы!$B$13:$C$13</c:f>
              <c:numCache>
                <c:formatCode>#,##0.0</c:formatCode>
                <c:ptCount val="2"/>
                <c:pt idx="0">
                  <c:v>1569900</c:v>
                </c:pt>
                <c:pt idx="1">
                  <c:v>1563357.4</c:v>
                </c:pt>
              </c:numCache>
            </c:numRef>
          </c:val>
          <c:extLst xmlns:c16r2="http://schemas.microsoft.com/office/drawing/2015/06/chart">
            <c:ext xmlns:c16="http://schemas.microsoft.com/office/drawing/2014/chart" uri="{C3380CC4-5D6E-409C-BE32-E72D297353CC}">
              <c16:uniqueId val="{00000002-F153-4BCA-A875-96C1DC502440}"/>
            </c:ext>
          </c:extLst>
        </c:ser>
        <c:ser>
          <c:idx val="3"/>
          <c:order val="3"/>
          <c:tx>
            <c:strRef>
              <c:f>мун.программы!$A$14</c:f>
              <c:strCache>
                <c:ptCount val="1"/>
                <c:pt idx="0">
                  <c:v> иные межбюджетные трансферты</c:v>
                </c:pt>
              </c:strCache>
            </c:strRef>
          </c:tx>
          <c:spPr>
            <a:solidFill>
              <a:srgbClr val="FF0000"/>
            </a:solidFill>
          </c:spPr>
          <c:dLbls>
            <c:dLbl>
              <c:idx val="0"/>
              <c:layout>
                <c:manualLayout>
                  <c:x val="1.533834208705801E-2"/>
                  <c:y val="-9.722222222222222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153-4BCA-A875-96C1DC502440}"/>
                </c:ext>
              </c:extLst>
            </c:dLbl>
            <c:dLbl>
              <c:idx val="1"/>
              <c:layout>
                <c:manualLayout>
                  <c:x val="3.6812021008939232E-2"/>
                  <c:y val="-9.722222222222223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153-4BCA-A875-96C1DC502440}"/>
                </c:ext>
              </c:extLst>
            </c:dLbl>
            <c:spPr>
              <a:noFill/>
              <a:ln>
                <a:noFill/>
              </a:ln>
              <a:effectLst/>
            </c:spPr>
            <c:txPr>
              <a:bodyPr/>
              <a:lstStyle/>
              <a:p>
                <a:pPr>
                  <a:defRPr sz="1000" b="1" i="0">
                    <a:latin typeface="Oswald"/>
                    <a:cs typeface="Times New Roman Cyr" pitchFamily="18" charset="0"/>
                  </a:defRPr>
                </a:pPr>
                <a:endParaRPr lang="ru-RU"/>
              </a:p>
            </c:txPr>
            <c:showVal val="1"/>
            <c:extLst xmlns:c16r2="http://schemas.microsoft.com/office/drawing/2015/06/chart">
              <c:ext xmlns:c15="http://schemas.microsoft.com/office/drawing/2012/chart" uri="{CE6537A1-D6FC-4f65-9D91-7224C49458BB}">
                <c15:showLeaderLines val="0"/>
              </c:ext>
            </c:extLst>
          </c:dLbls>
          <c:cat>
            <c:strRef>
              <c:f>мун.программы!$B$10:$C$10</c:f>
              <c:strCache>
                <c:ptCount val="2"/>
                <c:pt idx="0">
                  <c:v>2022 год (исполнено)</c:v>
                </c:pt>
                <c:pt idx="1">
                  <c:v>2023 год (исполнено)</c:v>
                </c:pt>
              </c:strCache>
            </c:strRef>
          </c:cat>
          <c:val>
            <c:numRef>
              <c:f>мун.программы!$B$14:$C$14</c:f>
              <c:numCache>
                <c:formatCode>#,##0.0</c:formatCode>
                <c:ptCount val="2"/>
                <c:pt idx="0">
                  <c:v>50750.8</c:v>
                </c:pt>
                <c:pt idx="1">
                  <c:v>44712.7</c:v>
                </c:pt>
              </c:numCache>
            </c:numRef>
          </c:val>
          <c:extLst xmlns:c16r2="http://schemas.microsoft.com/office/drawing/2015/06/chart">
            <c:ext xmlns:c16="http://schemas.microsoft.com/office/drawing/2014/chart" uri="{C3380CC4-5D6E-409C-BE32-E72D297353CC}">
              <c16:uniqueId val="{00000005-F153-4BCA-A875-96C1DC502440}"/>
            </c:ext>
          </c:extLst>
        </c:ser>
        <c:dLbls/>
        <c:shape val="cylinder"/>
        <c:axId val="79951360"/>
        <c:axId val="79952896"/>
        <c:axId val="0"/>
      </c:bar3DChart>
      <c:catAx>
        <c:axId val="79951360"/>
        <c:scaling>
          <c:orientation val="minMax"/>
        </c:scaling>
        <c:axPos val="b"/>
        <c:numFmt formatCode="General" sourceLinked="0"/>
        <c:tickLblPos val="nextTo"/>
        <c:txPr>
          <a:bodyPr/>
          <a:lstStyle/>
          <a:p>
            <a:pPr>
              <a:defRPr sz="900" b="1">
                <a:latin typeface="Oswald"/>
                <a:cs typeface="Times New Roman Cyr" pitchFamily="18" charset="0"/>
              </a:defRPr>
            </a:pPr>
            <a:endParaRPr lang="ru-RU"/>
          </a:p>
        </c:txPr>
        <c:crossAx val="79952896"/>
        <c:crosses val="autoZero"/>
        <c:auto val="1"/>
        <c:lblAlgn val="ctr"/>
        <c:lblOffset val="100"/>
      </c:catAx>
      <c:valAx>
        <c:axId val="79952896"/>
        <c:scaling>
          <c:orientation val="minMax"/>
        </c:scaling>
        <c:delete val="1"/>
        <c:axPos val="l"/>
        <c:numFmt formatCode="#,##0.0" sourceLinked="1"/>
        <c:tickLblPos val="none"/>
        <c:crossAx val="79951360"/>
        <c:crosses val="autoZero"/>
        <c:crossBetween val="between"/>
      </c:valAx>
    </c:plotArea>
    <c:legend>
      <c:legendPos val="r"/>
      <c:layout>
        <c:manualLayout>
          <c:xMode val="edge"/>
          <c:yMode val="edge"/>
          <c:x val="0.73805469242155575"/>
          <c:y val="0.13029308836395451"/>
          <c:w val="0.22793073082954354"/>
          <c:h val="0.79033974919801686"/>
        </c:manualLayout>
      </c:layout>
      <c:txPr>
        <a:bodyPr/>
        <a:lstStyle/>
        <a:p>
          <a:pPr>
            <a:defRPr>
              <a:latin typeface="Oswald"/>
              <a:cs typeface="Times New Roman Cyr" pitchFamily="18" charset="0"/>
            </a:defRPr>
          </a:pPr>
          <a:endParaRPr lang="ru-RU"/>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9.4676324247308027E-2"/>
          <c:y val="0.10735522140052091"/>
          <c:w val="0.87706808655176161"/>
          <c:h val="0.61771397380967363"/>
        </c:manualLayout>
      </c:layout>
      <c:lineChart>
        <c:grouping val="standard"/>
        <c:ser>
          <c:idx val="0"/>
          <c:order val="0"/>
          <c:tx>
            <c:strRef>
              <c:f>расходы!$A$2</c:f>
              <c:strCache>
                <c:ptCount val="1"/>
                <c:pt idx="0">
                  <c:v>Расходы</c:v>
                </c:pt>
              </c:strCache>
            </c:strRef>
          </c:tx>
          <c:spPr>
            <a:ln w="57150">
              <a:solidFill>
                <a:schemeClr val="accent2"/>
              </a:solidFill>
            </a:ln>
          </c:spPr>
          <c:marker>
            <c:spPr>
              <a:ln w="57150">
                <a:solidFill>
                  <a:schemeClr val="accent2"/>
                </a:solidFill>
              </a:ln>
            </c:spPr>
          </c:marker>
          <c:dLbls>
            <c:dLbl>
              <c:idx val="0"/>
              <c:layout>
                <c:manualLayout>
                  <c:x val="-0.10660381048346412"/>
                  <c:y val="-0.13802814180066977"/>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ECD-4EF5-AD33-F49639B02B38}"/>
                </c:ext>
              </c:extLst>
            </c:dLbl>
            <c:dLbl>
              <c:idx val="1"/>
              <c:layout>
                <c:manualLayout>
                  <c:x val="-0.10433564430296489"/>
                  <c:y val="-0.16870106220081818"/>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ECD-4EF5-AD33-F49639B02B38}"/>
                </c:ext>
              </c:extLst>
            </c:dLbl>
            <c:dLbl>
              <c:idx val="2"/>
              <c:layout>
                <c:manualLayout>
                  <c:x val="-7.7117650136974122E-2"/>
                  <c:y val="0.15336460200074389"/>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ECD-4EF5-AD33-F49639B02B38}"/>
                </c:ext>
              </c:extLst>
            </c:dLbl>
            <c:dLbl>
              <c:idx val="3"/>
              <c:layout>
                <c:manualLayout>
                  <c:x val="-8.8458481039470224E-2"/>
                  <c:y val="0.130359911700632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ECD-4EF5-AD33-F49639B02B38}"/>
                </c:ext>
              </c:extLst>
            </c:dLbl>
            <c:dLbl>
              <c:idx val="4"/>
              <c:layout>
                <c:manualLayout>
                  <c:x val="-2.0413495624493204E-2"/>
                  <c:y val="-0.1226916816005952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ECD-4EF5-AD33-F49639B02B38}"/>
                </c:ext>
              </c:extLst>
            </c:dLbl>
            <c:spPr>
              <a:noFill/>
              <a:ln>
                <a:noFill/>
              </a:ln>
              <a:effectLst/>
            </c:spPr>
            <c:txPr>
              <a:bodyPr/>
              <a:lstStyle/>
              <a:p>
                <a:pPr>
                  <a:defRPr b="1">
                    <a:latin typeface="Times New Roman Cyr" pitchFamily="18" charset="0"/>
                    <a:cs typeface="Times New Roman Cyr" pitchFamily="18" charset="0"/>
                  </a:defRPr>
                </a:pPr>
                <a:endParaRPr lang="ru-RU"/>
              </a:p>
            </c:txPr>
            <c:showVal val="1"/>
            <c:extLst xmlns:c16r2="http://schemas.microsoft.com/office/drawing/2015/06/chart">
              <c:ext xmlns:c15="http://schemas.microsoft.com/office/drawing/2012/chart" uri="{CE6537A1-D6FC-4f65-9D91-7224C49458BB}">
                <c15:showLeaderLines val="0"/>
              </c:ext>
            </c:extLst>
          </c:dLbls>
          <c:cat>
            <c:strRef>
              <c:f>расходы!$B$1:$F$1</c:f>
              <c:strCache>
                <c:ptCount val="5"/>
                <c:pt idx="0">
                  <c:v>за 2021 год</c:v>
                </c:pt>
                <c:pt idx="1">
                  <c:v>за 2022 год</c:v>
                </c:pt>
                <c:pt idx="2">
                  <c:v>2023 год (первоначальный план) </c:v>
                </c:pt>
                <c:pt idx="3">
                  <c:v>2023 год (уточненный план)</c:v>
                </c:pt>
                <c:pt idx="4">
                  <c:v>2023 год (исполнено)</c:v>
                </c:pt>
              </c:strCache>
            </c:strRef>
          </c:cat>
          <c:val>
            <c:numRef>
              <c:f>расходы!$B$2:$F$2</c:f>
              <c:numCache>
                <c:formatCode>#,##0.0</c:formatCode>
                <c:ptCount val="5"/>
                <c:pt idx="0">
                  <c:v>3880865.6</c:v>
                </c:pt>
                <c:pt idx="1">
                  <c:v>4049073.3</c:v>
                </c:pt>
                <c:pt idx="2">
                  <c:v>4273599.2</c:v>
                </c:pt>
                <c:pt idx="3">
                  <c:v>5333501</c:v>
                </c:pt>
                <c:pt idx="4">
                  <c:v>4917599.6000000006</c:v>
                </c:pt>
              </c:numCache>
            </c:numRef>
          </c:val>
          <c:extLst xmlns:c16r2="http://schemas.microsoft.com/office/drawing/2015/06/chart">
            <c:ext xmlns:c16="http://schemas.microsoft.com/office/drawing/2014/chart" uri="{C3380CC4-5D6E-409C-BE32-E72D297353CC}">
              <c16:uniqueId val="{00000005-CECD-4EF5-AD33-F49639B02B38}"/>
            </c:ext>
          </c:extLst>
        </c:ser>
        <c:dLbls/>
        <c:marker val="1"/>
        <c:axId val="70623232"/>
        <c:axId val="70624768"/>
      </c:lineChart>
      <c:catAx>
        <c:axId val="70623232"/>
        <c:scaling>
          <c:orientation val="minMax"/>
        </c:scaling>
        <c:axPos val="b"/>
        <c:numFmt formatCode="General" sourceLinked="0"/>
        <c:tickLblPos val="nextTo"/>
        <c:txPr>
          <a:bodyPr/>
          <a:lstStyle/>
          <a:p>
            <a:pPr>
              <a:defRPr sz="800" b="1">
                <a:latin typeface="Times New Roman Cyr" pitchFamily="18" charset="0"/>
                <a:cs typeface="Times New Roman Cyr" pitchFamily="18" charset="0"/>
              </a:defRPr>
            </a:pPr>
            <a:endParaRPr lang="ru-RU"/>
          </a:p>
        </c:txPr>
        <c:crossAx val="70624768"/>
        <c:crosses val="autoZero"/>
        <c:auto val="1"/>
        <c:lblAlgn val="ctr"/>
        <c:lblOffset val="100"/>
      </c:catAx>
      <c:valAx>
        <c:axId val="70624768"/>
        <c:scaling>
          <c:orientation val="minMax"/>
        </c:scaling>
        <c:delete val="1"/>
        <c:axPos val="l"/>
        <c:numFmt formatCode="#,##0.0" sourceLinked="1"/>
        <c:tickLblPos val="none"/>
        <c:crossAx val="70623232"/>
        <c:crosses val="autoZero"/>
        <c:crossBetween val="between"/>
      </c:valAx>
    </c:plotArea>
    <c:legend>
      <c:legendPos val="l"/>
      <c:layout>
        <c:manualLayout>
          <c:xMode val="edge"/>
          <c:yMode val="edge"/>
          <c:x val="0"/>
          <c:y val="0.43495710621525191"/>
          <c:w val="0.16516257204077536"/>
          <c:h val="0.13008518377185144"/>
        </c:manualLayout>
      </c:layout>
      <c:txPr>
        <a:bodyPr/>
        <a:lstStyle/>
        <a:p>
          <a:pPr>
            <a:defRPr b="1">
              <a:latin typeface="Times New Roman Cyr" pitchFamily="18" charset="0"/>
              <a:cs typeface="Times New Roman Cyr" pitchFamily="18" charset="0"/>
            </a:defRPr>
          </a:pPr>
          <a:endParaRPr lang="ru-RU"/>
        </a:p>
      </c:txPr>
    </c:legend>
    <c:plotVisOnly val="1"/>
    <c:dispBlanksAs val="gap"/>
  </c:chart>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ru-RU"/>
  <c:chart>
    <c:autoTitleDeleted val="1"/>
    <c:view3D>
      <c:rAngAx val="1"/>
    </c:view3D>
    <c:floor>
      <c:spPr>
        <a:solidFill>
          <a:schemeClr val="bg1">
            <a:lumMod val="95000"/>
          </a:schemeClr>
        </a:solidFill>
      </c:spPr>
    </c:floor>
    <c:plotArea>
      <c:layout/>
      <c:bar3DChart>
        <c:barDir val="col"/>
        <c:grouping val="clustered"/>
        <c:ser>
          <c:idx val="0"/>
          <c:order val="0"/>
          <c:tx>
            <c:strRef>
              <c:f>'дорожный фонд'!$A$3</c:f>
              <c:strCache>
                <c:ptCount val="1"/>
                <c:pt idx="0">
                  <c:v>расходы</c:v>
                </c:pt>
              </c:strCache>
            </c:strRef>
          </c:tx>
          <c:spPr>
            <a:solidFill>
              <a:srgbClr val="FFFF00"/>
            </a:solidFill>
          </c:spPr>
          <c:dLbls>
            <c:spPr>
              <a:noFill/>
              <a:ln>
                <a:noFill/>
              </a:ln>
              <a:effectLst/>
            </c:spPr>
            <c:txPr>
              <a:bodyPr/>
              <a:lstStyle/>
              <a:p>
                <a:pPr>
                  <a:defRPr sz="1400" b="1">
                    <a:latin typeface="Oswald"/>
                    <a:cs typeface="Times New Roman" pitchFamily="18" charset="0"/>
                  </a:defRPr>
                </a:pPr>
                <a:endParaRPr lang="ru-RU"/>
              </a:p>
            </c:txPr>
            <c:showVal val="1"/>
            <c:extLst xmlns:c16r2="http://schemas.microsoft.com/office/drawing/2015/06/chart">
              <c:ext xmlns:c15="http://schemas.microsoft.com/office/drawing/2012/chart" uri="{CE6537A1-D6FC-4f65-9D91-7224C49458BB}">
                <c15:showLeaderLines val="0"/>
              </c:ext>
            </c:extLst>
          </c:dLbls>
          <c:cat>
            <c:strRef>
              <c:f>'дорожный фонд'!$B$2:$D$2</c:f>
              <c:strCache>
                <c:ptCount val="3"/>
                <c:pt idx="0">
                  <c:v>2020 год (факт)</c:v>
                </c:pt>
                <c:pt idx="1">
                  <c:v>2021 год (факт)</c:v>
                </c:pt>
                <c:pt idx="2">
                  <c:v>2022 год (факт)</c:v>
                </c:pt>
              </c:strCache>
            </c:strRef>
          </c:cat>
          <c:val>
            <c:numRef>
              <c:f>'дорожный фонд'!$B$3:$D$3</c:f>
              <c:numCache>
                <c:formatCode>#,##0.0</c:formatCode>
                <c:ptCount val="3"/>
                <c:pt idx="0">
                  <c:v>43027.5</c:v>
                </c:pt>
                <c:pt idx="1">
                  <c:v>26890.799999999996</c:v>
                </c:pt>
                <c:pt idx="2">
                  <c:v>37110.1</c:v>
                </c:pt>
              </c:numCache>
            </c:numRef>
          </c:val>
          <c:extLst xmlns:c16r2="http://schemas.microsoft.com/office/drawing/2015/06/chart">
            <c:ext xmlns:c16="http://schemas.microsoft.com/office/drawing/2014/chart" uri="{C3380CC4-5D6E-409C-BE32-E72D297353CC}">
              <c16:uniqueId val="{00000000-6A5F-4405-8270-77EBBCE9F587}"/>
            </c:ext>
          </c:extLst>
        </c:ser>
        <c:dLbls/>
        <c:shape val="box"/>
        <c:axId val="89828736"/>
        <c:axId val="81548416"/>
        <c:axId val="0"/>
      </c:bar3DChart>
      <c:catAx>
        <c:axId val="89828736"/>
        <c:scaling>
          <c:orientation val="minMax"/>
        </c:scaling>
        <c:axPos val="b"/>
        <c:numFmt formatCode="General" sourceLinked="0"/>
        <c:tickLblPos val="nextTo"/>
        <c:txPr>
          <a:bodyPr/>
          <a:lstStyle/>
          <a:p>
            <a:pPr>
              <a:defRPr sz="1000" b="1">
                <a:latin typeface="Oswald"/>
                <a:cs typeface="Times New Roman" pitchFamily="18" charset="0"/>
              </a:defRPr>
            </a:pPr>
            <a:endParaRPr lang="ru-RU"/>
          </a:p>
        </c:txPr>
        <c:crossAx val="81548416"/>
        <c:crosses val="autoZero"/>
        <c:auto val="1"/>
        <c:lblAlgn val="ctr"/>
        <c:lblOffset val="100"/>
      </c:catAx>
      <c:valAx>
        <c:axId val="81548416"/>
        <c:scaling>
          <c:orientation val="minMax"/>
        </c:scaling>
        <c:delete val="1"/>
        <c:axPos val="l"/>
        <c:numFmt formatCode="#,##0.0" sourceLinked="1"/>
        <c:tickLblPos val="none"/>
        <c:crossAx val="89828736"/>
        <c:crosses val="autoZero"/>
        <c:crossBetween val="between"/>
      </c:valAx>
    </c:plotArea>
    <c:plotVisOnly val="1"/>
    <c:dispBlanksAs val="gap"/>
  </c:chart>
  <c:externalData r:id="rId1"/>
</c:chartSpace>
</file>

<file path=ppt/charts/chart21.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13431449534637058"/>
          <c:y val="5.0925925925925923E-2"/>
          <c:w val="0.62653269118723542"/>
          <c:h val="0.27696777486147578"/>
        </c:manualLayout>
      </c:layout>
      <c:lineChart>
        <c:grouping val="standard"/>
        <c:ser>
          <c:idx val="0"/>
          <c:order val="0"/>
          <c:tx>
            <c:strRef>
              <c:f>'дорожный фонд'!$A$8</c:f>
              <c:strCache>
                <c:ptCount val="1"/>
                <c:pt idx="0">
                  <c:v>доходы</c:v>
                </c:pt>
              </c:strCache>
            </c:strRef>
          </c:tx>
          <c:spPr>
            <a:ln w="38100">
              <a:solidFill>
                <a:schemeClr val="accent3">
                  <a:lumMod val="50000"/>
                </a:schemeClr>
              </a:solidFill>
            </a:ln>
          </c:spPr>
          <c:marker>
            <c:spPr>
              <a:ln w="38100">
                <a:solidFill>
                  <a:schemeClr val="accent3">
                    <a:lumMod val="50000"/>
                  </a:schemeClr>
                </a:solidFill>
              </a:ln>
            </c:spPr>
          </c:marker>
          <c:dLbls>
            <c:dLbl>
              <c:idx val="0"/>
              <c:layout>
                <c:manualLayout>
                  <c:x val="-0.13227696922564158"/>
                  <c:y val="0.10129188544268028"/>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626-4E1C-8E05-D4CC44B8F25A}"/>
                </c:ext>
              </c:extLst>
            </c:dLbl>
            <c:dLbl>
              <c:idx val="1"/>
              <c:layout>
                <c:manualLayout>
                  <c:x val="-9.0940416342628602E-2"/>
                  <c:y val="-0.11464003999555605"/>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626-4E1C-8E05-D4CC44B8F25A}"/>
                </c:ext>
              </c:extLst>
            </c:dLbl>
            <c:dLbl>
              <c:idx val="2"/>
              <c:layout>
                <c:manualLayout>
                  <c:x val="-1.9290391345406072E-2"/>
                  <c:y val="-6.172925230529940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626-4E1C-8E05-D4CC44B8F25A}"/>
                </c:ext>
              </c:extLst>
            </c:dLbl>
            <c:spPr>
              <a:noFill/>
              <a:ln>
                <a:noFill/>
              </a:ln>
              <a:effectLst/>
            </c:spPr>
            <c:txPr>
              <a:bodyPr/>
              <a:lstStyle/>
              <a:p>
                <a:pPr>
                  <a:defRPr sz="1200" b="1">
                    <a:latin typeface="Oswald"/>
                    <a:cs typeface="Times New Roman" pitchFamily="18" charset="0"/>
                  </a:defRPr>
                </a:pPr>
                <a:endParaRPr lang="ru-RU"/>
              </a:p>
            </c:txPr>
            <c:showVal val="1"/>
            <c:extLst xmlns:c16r2="http://schemas.microsoft.com/office/drawing/2015/06/chart">
              <c:ext xmlns:c15="http://schemas.microsoft.com/office/drawing/2012/chart" uri="{CE6537A1-D6FC-4f65-9D91-7224C49458BB}">
                <c15:showLeaderLines val="0"/>
              </c:ext>
            </c:extLst>
          </c:dLbls>
          <c:cat>
            <c:strRef>
              <c:f>'дорожный фонд'!$B$7:$D$7</c:f>
              <c:strCache>
                <c:ptCount val="3"/>
                <c:pt idx="0">
                  <c:v>2020 год (факт)</c:v>
                </c:pt>
                <c:pt idx="1">
                  <c:v>2021 год (факт)</c:v>
                </c:pt>
                <c:pt idx="2">
                  <c:v>2022 год (факт)</c:v>
                </c:pt>
              </c:strCache>
            </c:strRef>
          </c:cat>
          <c:val>
            <c:numRef>
              <c:f>'дорожный фонд'!$B$8:$D$8</c:f>
              <c:numCache>
                <c:formatCode>#,##0.0</c:formatCode>
                <c:ptCount val="3"/>
                <c:pt idx="0">
                  <c:v>42314.2</c:v>
                </c:pt>
                <c:pt idx="1">
                  <c:v>27799.5</c:v>
                </c:pt>
                <c:pt idx="2">
                  <c:v>40098.800000000003</c:v>
                </c:pt>
              </c:numCache>
            </c:numRef>
          </c:val>
          <c:extLst xmlns:c16r2="http://schemas.microsoft.com/office/drawing/2015/06/chart">
            <c:ext xmlns:c16="http://schemas.microsoft.com/office/drawing/2014/chart" uri="{C3380CC4-5D6E-409C-BE32-E72D297353CC}">
              <c16:uniqueId val="{00000003-A626-4E1C-8E05-D4CC44B8F25A}"/>
            </c:ext>
          </c:extLst>
        </c:ser>
        <c:dLbls/>
        <c:marker val="1"/>
        <c:axId val="81606528"/>
        <c:axId val="81608064"/>
      </c:lineChart>
      <c:catAx>
        <c:axId val="81606528"/>
        <c:scaling>
          <c:orientation val="minMax"/>
        </c:scaling>
        <c:axPos val="b"/>
        <c:numFmt formatCode="General" sourceLinked="0"/>
        <c:tickLblPos val="nextTo"/>
        <c:txPr>
          <a:bodyPr/>
          <a:lstStyle/>
          <a:p>
            <a:pPr>
              <a:defRPr b="1">
                <a:latin typeface="Oswald"/>
                <a:cs typeface="Times New Roman" pitchFamily="18" charset="0"/>
              </a:defRPr>
            </a:pPr>
            <a:endParaRPr lang="ru-RU"/>
          </a:p>
        </c:txPr>
        <c:crossAx val="81608064"/>
        <c:crosses val="autoZero"/>
        <c:auto val="1"/>
        <c:lblAlgn val="ctr"/>
        <c:lblOffset val="100"/>
      </c:catAx>
      <c:valAx>
        <c:axId val="81608064"/>
        <c:scaling>
          <c:orientation val="minMax"/>
        </c:scaling>
        <c:delete val="1"/>
        <c:axPos val="l"/>
        <c:numFmt formatCode="#,##0.0" sourceLinked="1"/>
        <c:tickLblPos val="none"/>
        <c:crossAx val="81606528"/>
        <c:crosses val="autoZero"/>
        <c:crossBetween val="between"/>
      </c:valAx>
    </c:plotArea>
    <c:legend>
      <c:legendPos val="r"/>
      <c:layout>
        <c:manualLayout>
          <c:xMode val="edge"/>
          <c:yMode val="edge"/>
          <c:x val="0.71084704647653785"/>
          <c:y val="7.1070027727057561E-2"/>
          <c:w val="0.28915288238413772"/>
          <c:h val="0.35585903158179483"/>
        </c:manualLayout>
      </c:layout>
    </c:legend>
    <c:plotVisOnly val="1"/>
    <c:dispBlanksAs val="gap"/>
  </c:chart>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8.818464615042796E-3"/>
          <c:y val="5.0925925925925923E-2"/>
          <c:w val="0.70787586101544275"/>
          <c:h val="0.71445395365026509"/>
        </c:manualLayout>
      </c:layout>
      <c:barChart>
        <c:barDir val="col"/>
        <c:grouping val="clustered"/>
        <c:ser>
          <c:idx val="0"/>
          <c:order val="0"/>
          <c:tx>
            <c:strRef>
              <c:f>'дефицит бюджета'!$A$8</c:f>
              <c:strCache>
                <c:ptCount val="1"/>
                <c:pt idx="0">
                  <c:v>Дефицит</c:v>
                </c:pt>
              </c:strCache>
            </c:strRef>
          </c:tx>
          <c:dLbls>
            <c:dLbl>
              <c:idx val="2"/>
              <c:layout>
                <c:manualLayout>
                  <c:x val="-4.4092323075214023E-3"/>
                  <c:y val="-6.9444444444444503E-2"/>
                </c:manualLayout>
              </c:layout>
              <c:showVal val="1"/>
            </c:dLbl>
            <c:txPr>
              <a:bodyPr/>
              <a:lstStyle/>
              <a:p>
                <a:pPr>
                  <a:defRPr b="1">
                    <a:solidFill>
                      <a:srgbClr val="0000FF"/>
                    </a:solidFill>
                    <a:latin typeface="Times New Roman Cyr" pitchFamily="18" charset="0"/>
                    <a:cs typeface="Times New Roman Cyr" pitchFamily="18" charset="0"/>
                  </a:defRPr>
                </a:pPr>
                <a:endParaRPr lang="ru-RU"/>
              </a:p>
            </c:txPr>
            <c:showVal val="1"/>
          </c:dLbls>
          <c:cat>
            <c:strRef>
              <c:f>'дефицит бюджета'!$B$7:$F$7</c:f>
              <c:strCache>
                <c:ptCount val="5"/>
                <c:pt idx="0">
                  <c:v>2021 год (факт)</c:v>
                </c:pt>
                <c:pt idx="1">
                  <c:v>2022 год (факт)</c:v>
                </c:pt>
                <c:pt idx="2">
                  <c:v>2023 год (первоначальный план)</c:v>
                </c:pt>
                <c:pt idx="3">
                  <c:v>2023 год (уточненный  план)</c:v>
                </c:pt>
                <c:pt idx="4">
                  <c:v>2023 год (факт)</c:v>
                </c:pt>
              </c:strCache>
            </c:strRef>
          </c:cat>
          <c:val>
            <c:numRef>
              <c:f>'дефицит бюджета'!$B$8:$F$8</c:f>
              <c:numCache>
                <c:formatCode>General</c:formatCode>
                <c:ptCount val="5"/>
                <c:pt idx="0" formatCode="#,##0.0">
                  <c:v>-70279.8</c:v>
                </c:pt>
                <c:pt idx="2" formatCode="#,##0.0">
                  <c:v>-92096.9</c:v>
                </c:pt>
                <c:pt idx="3" formatCode="#,##0.0">
                  <c:v>-29251.3</c:v>
                </c:pt>
              </c:numCache>
            </c:numRef>
          </c:val>
        </c:ser>
        <c:ser>
          <c:idx val="1"/>
          <c:order val="1"/>
          <c:tx>
            <c:strRef>
              <c:f>'дефицит бюджета'!$A$9</c:f>
              <c:strCache>
                <c:ptCount val="1"/>
                <c:pt idx="0">
                  <c:v>профицит</c:v>
                </c:pt>
              </c:strCache>
            </c:strRef>
          </c:tx>
          <c:dLbls>
            <c:txPr>
              <a:bodyPr/>
              <a:lstStyle/>
              <a:p>
                <a:pPr>
                  <a:defRPr b="1">
                    <a:solidFill>
                      <a:srgbClr val="0000FF"/>
                    </a:solidFill>
                    <a:latin typeface="Times New Roman Cyr" pitchFamily="18" charset="0"/>
                    <a:cs typeface="Times New Roman Cyr" pitchFamily="18" charset="0"/>
                  </a:defRPr>
                </a:pPr>
                <a:endParaRPr lang="ru-RU"/>
              </a:p>
            </c:txPr>
            <c:showVal val="1"/>
          </c:dLbls>
          <c:cat>
            <c:strRef>
              <c:f>'дефицит бюджета'!$B$7:$F$7</c:f>
              <c:strCache>
                <c:ptCount val="5"/>
                <c:pt idx="0">
                  <c:v>2021 год (факт)</c:v>
                </c:pt>
                <c:pt idx="1">
                  <c:v>2022 год (факт)</c:v>
                </c:pt>
                <c:pt idx="2">
                  <c:v>2023 год (первоначальный план)</c:v>
                </c:pt>
                <c:pt idx="3">
                  <c:v>2023 год (уточненный  план)</c:v>
                </c:pt>
                <c:pt idx="4">
                  <c:v>2023 год (факт)</c:v>
                </c:pt>
              </c:strCache>
            </c:strRef>
          </c:cat>
          <c:val>
            <c:numRef>
              <c:f>'дефицит бюджета'!$B$9:$F$9</c:f>
              <c:numCache>
                <c:formatCode>#,##0.0</c:formatCode>
                <c:ptCount val="5"/>
                <c:pt idx="1">
                  <c:v>46364.1</c:v>
                </c:pt>
                <c:pt idx="4">
                  <c:v>139980.5</c:v>
                </c:pt>
              </c:numCache>
            </c:numRef>
          </c:val>
        </c:ser>
        <c:axId val="236339200"/>
        <c:axId val="236380928"/>
      </c:barChart>
      <c:catAx>
        <c:axId val="236339200"/>
        <c:scaling>
          <c:orientation val="minMax"/>
        </c:scaling>
        <c:axPos val="b"/>
        <c:tickLblPos val="nextTo"/>
        <c:txPr>
          <a:bodyPr/>
          <a:lstStyle/>
          <a:p>
            <a:pPr>
              <a:defRPr b="1">
                <a:latin typeface="Times New Roman Cyr" pitchFamily="18" charset="0"/>
                <a:cs typeface="Times New Roman Cyr" pitchFamily="18" charset="0"/>
              </a:defRPr>
            </a:pPr>
            <a:endParaRPr lang="ru-RU"/>
          </a:p>
        </c:txPr>
        <c:crossAx val="236380928"/>
        <c:crosses val="autoZero"/>
        <c:auto val="1"/>
        <c:lblAlgn val="ctr"/>
        <c:lblOffset val="100"/>
      </c:catAx>
      <c:valAx>
        <c:axId val="236380928"/>
        <c:scaling>
          <c:orientation val="minMax"/>
        </c:scaling>
        <c:delete val="1"/>
        <c:axPos val="l"/>
        <c:numFmt formatCode="#,##0.0" sourceLinked="1"/>
        <c:tickLblPos val="none"/>
        <c:crossAx val="236339200"/>
        <c:crosses val="autoZero"/>
        <c:crossBetween val="between"/>
      </c:valAx>
    </c:plotArea>
    <c:legend>
      <c:legendPos val="r"/>
      <c:layout>
        <c:manualLayout>
          <c:xMode val="edge"/>
          <c:yMode val="edge"/>
          <c:x val="0.82437136614450368"/>
          <c:y val="0.12890237678623534"/>
          <c:w val="0.16681016924045478"/>
          <c:h val="0.316269320501604"/>
        </c:manualLayout>
      </c:layout>
      <c:txPr>
        <a:bodyPr/>
        <a:lstStyle/>
        <a:p>
          <a:pPr>
            <a:defRPr sz="1200" b="1">
              <a:latin typeface="Oswald"/>
              <a:cs typeface="Times New Roman Cyr" pitchFamily="18" charset="0"/>
            </a:defRPr>
          </a:pPr>
          <a:endParaRPr lang="ru-RU"/>
        </a:p>
      </c:txPr>
    </c:legend>
    <c:plotVisOnly val="1"/>
  </c:chart>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ru-RU"/>
  <c:chart>
    <c:view3D>
      <c:rAngAx val="1"/>
    </c:view3D>
    <c:floor>
      <c:spPr>
        <a:solidFill>
          <a:schemeClr val="bg1">
            <a:lumMod val="95000"/>
          </a:schemeClr>
        </a:solidFill>
      </c:spPr>
    </c:floor>
    <c:plotArea>
      <c:layout>
        <c:manualLayout>
          <c:layoutTarget val="inner"/>
          <c:xMode val="edge"/>
          <c:yMode val="edge"/>
          <c:x val="1.6167185127578441E-2"/>
          <c:y val="5.0925925925925923E-2"/>
          <c:w val="0.63290051105432765"/>
          <c:h val="0.69009259259259381"/>
        </c:manualLayout>
      </c:layout>
      <c:bar3DChart>
        <c:barDir val="col"/>
        <c:grouping val="clustered"/>
        <c:ser>
          <c:idx val="0"/>
          <c:order val="0"/>
          <c:tx>
            <c:strRef>
              <c:f>оценка!$A$3</c:f>
              <c:strCache>
                <c:ptCount val="1"/>
                <c:pt idx="0">
                  <c:v>средняя оценка по округу по городским округам</c:v>
                </c:pt>
              </c:strCache>
            </c:strRef>
          </c:tx>
          <c:spPr>
            <a:solidFill>
              <a:srgbClr val="FFFF00"/>
            </a:solidFill>
          </c:spPr>
          <c:dLbls>
            <c:dLbl>
              <c:idx val="0"/>
              <c:layout>
                <c:manualLayout>
                  <c:x val="2.9394882050142578E-3"/>
                  <c:y val="-5.5555555555555462E-2"/>
                </c:manualLayout>
              </c:layout>
              <c:showVal val="1"/>
            </c:dLbl>
            <c:dLbl>
              <c:idx val="1"/>
              <c:layout>
                <c:manualLayout>
                  <c:x val="4.4092323075214023E-3"/>
                  <c:y val="-4.6296296296296363E-2"/>
                </c:manualLayout>
              </c:layout>
              <c:showVal val="1"/>
            </c:dLbl>
            <c:dLbl>
              <c:idx val="2"/>
              <c:layout>
                <c:manualLayout>
                  <c:x val="5.8789764100285772E-3"/>
                  <c:y val="-5.0925925925925923E-2"/>
                </c:manualLayout>
              </c:layout>
              <c:showVal val="1"/>
            </c:dLbl>
            <c:txPr>
              <a:bodyPr/>
              <a:lstStyle/>
              <a:p>
                <a:pPr>
                  <a:defRPr sz="1200" b="1">
                    <a:latin typeface="Times New Roman Cyr" pitchFamily="18" charset="0"/>
                    <a:cs typeface="Times New Roman Cyr" pitchFamily="18" charset="0"/>
                  </a:defRPr>
                </a:pPr>
                <a:endParaRPr lang="ru-RU"/>
              </a:p>
            </c:txPr>
            <c:showVal val="1"/>
          </c:dLbls>
          <c:cat>
            <c:strRef>
              <c:f>оценка!$B$2:$D$2</c:f>
              <c:strCache>
                <c:ptCount val="3"/>
                <c:pt idx="0">
                  <c:v>2020 год</c:v>
                </c:pt>
                <c:pt idx="1">
                  <c:v>2021 год</c:v>
                </c:pt>
                <c:pt idx="2">
                  <c:v>2022 год</c:v>
                </c:pt>
              </c:strCache>
            </c:strRef>
          </c:cat>
          <c:val>
            <c:numRef>
              <c:f>оценка!$B$3:$D$3</c:f>
              <c:numCache>
                <c:formatCode>General</c:formatCode>
                <c:ptCount val="3"/>
                <c:pt idx="0">
                  <c:v>92.5</c:v>
                </c:pt>
                <c:pt idx="1">
                  <c:v>88.2</c:v>
                </c:pt>
                <c:pt idx="2" formatCode="0.0">
                  <c:v>89</c:v>
                </c:pt>
              </c:numCache>
            </c:numRef>
          </c:val>
          <c:extLst xmlns:c16r2="http://schemas.microsoft.com/office/drawing/2015/06/chart">
            <c:ext xmlns:c16="http://schemas.microsoft.com/office/drawing/2014/chart" uri="{C3380CC4-5D6E-409C-BE32-E72D297353CC}">
              <c16:uniqueId val="{00000000-3C0E-485A-BED9-7F0DB2F215EE}"/>
            </c:ext>
          </c:extLst>
        </c:ser>
        <c:ser>
          <c:idx val="1"/>
          <c:order val="1"/>
          <c:tx>
            <c:strRef>
              <c:f>оценка!$A$4</c:f>
              <c:strCache>
                <c:ptCount val="1"/>
                <c:pt idx="0">
                  <c:v>оценка муниципального образования</c:v>
                </c:pt>
              </c:strCache>
            </c:strRef>
          </c:tx>
          <c:spPr>
            <a:solidFill>
              <a:srgbClr val="FF0000"/>
            </a:solidFill>
          </c:spPr>
          <c:dLbls>
            <c:dLbl>
              <c:idx val="0"/>
              <c:layout>
                <c:manualLayout>
                  <c:x val="1.1757952820057031E-2"/>
                  <c:y val="-4.6296296296296391E-2"/>
                </c:manualLayout>
              </c:layout>
              <c:showVal val="1"/>
            </c:dLbl>
            <c:dLbl>
              <c:idx val="1"/>
              <c:layout>
                <c:manualLayout>
                  <c:x val="4.4092323075214023E-3"/>
                  <c:y val="-6.0185185185185217E-2"/>
                </c:manualLayout>
              </c:layout>
              <c:showVal val="1"/>
            </c:dLbl>
            <c:dLbl>
              <c:idx val="2"/>
              <c:layout>
                <c:manualLayout>
                  <c:x val="1.4697441025071274E-2"/>
                  <c:y val="-6.0185185185185147E-2"/>
                </c:manualLayout>
              </c:layout>
              <c:showVal val="1"/>
            </c:dLbl>
            <c:txPr>
              <a:bodyPr/>
              <a:lstStyle/>
              <a:p>
                <a:pPr>
                  <a:defRPr sz="1200" b="1">
                    <a:latin typeface="Times New Roman Cyr" pitchFamily="18" charset="0"/>
                    <a:cs typeface="Times New Roman Cyr" pitchFamily="18" charset="0"/>
                  </a:defRPr>
                </a:pPr>
                <a:endParaRPr lang="ru-RU"/>
              </a:p>
            </c:txPr>
            <c:showVal val="1"/>
          </c:dLbls>
          <c:cat>
            <c:strRef>
              <c:f>оценка!$B$2:$D$2</c:f>
              <c:strCache>
                <c:ptCount val="3"/>
                <c:pt idx="0">
                  <c:v>2020 год</c:v>
                </c:pt>
                <c:pt idx="1">
                  <c:v>2021 год</c:v>
                </c:pt>
                <c:pt idx="2">
                  <c:v>2022 год</c:v>
                </c:pt>
              </c:strCache>
            </c:strRef>
          </c:cat>
          <c:val>
            <c:numRef>
              <c:f>оценка!$B$4:$D$4</c:f>
              <c:numCache>
                <c:formatCode>General</c:formatCode>
                <c:ptCount val="3"/>
                <c:pt idx="0">
                  <c:v>96.5</c:v>
                </c:pt>
                <c:pt idx="1">
                  <c:v>90.6</c:v>
                </c:pt>
                <c:pt idx="2">
                  <c:v>94.2</c:v>
                </c:pt>
              </c:numCache>
            </c:numRef>
          </c:val>
          <c:extLst xmlns:c16r2="http://schemas.microsoft.com/office/drawing/2015/06/chart">
            <c:ext xmlns:c16="http://schemas.microsoft.com/office/drawing/2014/chart" uri="{C3380CC4-5D6E-409C-BE32-E72D297353CC}">
              <c16:uniqueId val="{00000001-3C0E-485A-BED9-7F0DB2F215EE}"/>
            </c:ext>
          </c:extLst>
        </c:ser>
        <c:shape val="cylinder"/>
        <c:axId val="218879488"/>
        <c:axId val="218881024"/>
        <c:axId val="0"/>
      </c:bar3DChart>
      <c:catAx>
        <c:axId val="218879488"/>
        <c:scaling>
          <c:orientation val="minMax"/>
        </c:scaling>
        <c:axPos val="b"/>
        <c:numFmt formatCode="General" sourceLinked="0"/>
        <c:tickLblPos val="nextTo"/>
        <c:txPr>
          <a:bodyPr/>
          <a:lstStyle/>
          <a:p>
            <a:pPr>
              <a:defRPr b="1">
                <a:latin typeface="Times New Roman Cyr" pitchFamily="18" charset="0"/>
                <a:cs typeface="Times New Roman Cyr" pitchFamily="18" charset="0"/>
              </a:defRPr>
            </a:pPr>
            <a:endParaRPr lang="ru-RU"/>
          </a:p>
        </c:txPr>
        <c:crossAx val="218881024"/>
        <c:crosses val="autoZero"/>
        <c:auto val="1"/>
        <c:lblAlgn val="ctr"/>
        <c:lblOffset val="100"/>
      </c:catAx>
      <c:valAx>
        <c:axId val="218881024"/>
        <c:scaling>
          <c:orientation val="minMax"/>
        </c:scaling>
        <c:delete val="1"/>
        <c:axPos val="l"/>
        <c:numFmt formatCode="General" sourceLinked="1"/>
        <c:tickLblPos val="none"/>
        <c:crossAx val="218879488"/>
        <c:crosses val="autoZero"/>
        <c:crossBetween val="between"/>
      </c:valAx>
    </c:plotArea>
    <c:legend>
      <c:legendPos val="r"/>
      <c:layout>
        <c:manualLayout>
          <c:xMode val="edge"/>
          <c:yMode val="edge"/>
          <c:x val="0.67405334592452693"/>
          <c:y val="0.14206401283172959"/>
          <c:w val="0.31712818946043092"/>
          <c:h val="0.50753864100320756"/>
        </c:manualLayout>
      </c:layout>
      <c:txPr>
        <a:bodyPr/>
        <a:lstStyle/>
        <a:p>
          <a:pPr>
            <a:defRPr sz="1200" b="1">
              <a:latin typeface="Oswald"/>
              <a:cs typeface="Times New Roman Cyr" pitchFamily="18" charset="0"/>
            </a:defRPr>
          </a:pPr>
          <a:endParaRPr lang="ru-RU"/>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13818759721142099"/>
          <c:y val="8.8184646150428023E-2"/>
          <c:w val="0.79885481474280662"/>
          <c:h val="0.82363070769914604"/>
        </c:manualLayout>
      </c:layout>
      <c:lineChart>
        <c:grouping val="standard"/>
        <c:ser>
          <c:idx val="0"/>
          <c:order val="0"/>
          <c:tx>
            <c:strRef>
              <c:f>дефицит!$A$2</c:f>
              <c:strCache>
                <c:ptCount val="1"/>
                <c:pt idx="0">
                  <c:v>Дефицит(-),      профицит (+)</c:v>
                </c:pt>
              </c:strCache>
            </c:strRef>
          </c:tx>
          <c:spPr>
            <a:ln w="57150">
              <a:solidFill>
                <a:schemeClr val="accent3">
                  <a:lumMod val="75000"/>
                </a:schemeClr>
              </a:solidFill>
            </a:ln>
          </c:spPr>
          <c:marker>
            <c:spPr>
              <a:ln w="57150">
                <a:solidFill>
                  <a:schemeClr val="accent3">
                    <a:lumMod val="75000"/>
                  </a:schemeClr>
                </a:solidFill>
              </a:ln>
            </c:spPr>
          </c:marker>
          <c:dLbls>
            <c:dLbl>
              <c:idx val="0"/>
              <c:layout>
                <c:manualLayout>
                  <c:x val="-8.3775413842906363E-2"/>
                  <c:y val="0.1362853622324795"/>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865-4D8F-A088-1D3B0C6F4230}"/>
                </c:ext>
              </c:extLst>
            </c:dLbl>
            <c:dLbl>
              <c:idx val="1"/>
              <c:layout>
                <c:manualLayout>
                  <c:x val="-6.6138484612820819E-2"/>
                  <c:y val="-0.16033572027350448"/>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865-4D8F-A088-1D3B0C6F4230}"/>
                </c:ext>
              </c:extLst>
            </c:dLbl>
            <c:dLbl>
              <c:idx val="2"/>
              <c:layout>
                <c:manualLayout>
                  <c:x val="-6.1729252305299367E-2"/>
                  <c:y val="0.10421821817777811"/>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865-4D8F-A088-1D3B0C6F4230}"/>
                </c:ext>
              </c:extLst>
            </c:dLbl>
            <c:dLbl>
              <c:idx val="3"/>
              <c:layout>
                <c:manualLayout>
                  <c:x val="-7.0547716920342327E-2"/>
                  <c:y val="-0.17636929230085546"/>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865-4D8F-A088-1D3B0C6F4230}"/>
                </c:ext>
              </c:extLst>
            </c:dLbl>
            <c:dLbl>
              <c:idx val="4"/>
              <c:layout>
                <c:manualLayout>
                  <c:x val="-2.6455393845128392E-2"/>
                  <c:y val="-0.15231893425983004"/>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865-4D8F-A088-1D3B0C6F4230}"/>
                </c:ext>
              </c:extLst>
            </c:dLbl>
            <c:spPr>
              <a:noFill/>
              <a:ln>
                <a:noFill/>
              </a:ln>
              <a:effectLst/>
            </c:spPr>
            <c:txPr>
              <a:bodyPr/>
              <a:lstStyle/>
              <a:p>
                <a:pPr>
                  <a:defRPr b="1">
                    <a:latin typeface="Times New Roman Cyr" pitchFamily="18" charset="0"/>
                    <a:cs typeface="Times New Roman Cyr" pitchFamily="18" charset="0"/>
                  </a:defRPr>
                </a:pPr>
                <a:endParaRPr lang="ru-RU"/>
              </a:p>
            </c:txPr>
            <c:showVal val="1"/>
            <c:extLst xmlns:c16r2="http://schemas.microsoft.com/office/drawing/2015/06/chart">
              <c:ext xmlns:c15="http://schemas.microsoft.com/office/drawing/2012/chart" uri="{CE6537A1-D6FC-4f65-9D91-7224C49458BB}">
                <c15:showLeaderLines val="0"/>
              </c:ext>
            </c:extLst>
          </c:dLbls>
          <c:cat>
            <c:strRef>
              <c:f>дефицит!$B$1:$F$1</c:f>
              <c:strCache>
                <c:ptCount val="5"/>
                <c:pt idx="0">
                  <c:v>за 2021 год</c:v>
                </c:pt>
                <c:pt idx="1">
                  <c:v>за 2022 год</c:v>
                </c:pt>
                <c:pt idx="2">
                  <c:v>2023 год (первоначальный план) </c:v>
                </c:pt>
                <c:pt idx="3">
                  <c:v>2023 год (уточненный план)</c:v>
                </c:pt>
                <c:pt idx="4">
                  <c:v>2023 год (исполнено)</c:v>
                </c:pt>
              </c:strCache>
            </c:strRef>
          </c:cat>
          <c:val>
            <c:numRef>
              <c:f>дефицит!$B$2:$F$2</c:f>
              <c:numCache>
                <c:formatCode>#,##0.0</c:formatCode>
                <c:ptCount val="5"/>
                <c:pt idx="0">
                  <c:v>-70279.800000000294</c:v>
                </c:pt>
                <c:pt idx="1">
                  <c:v>46364.100000000086</c:v>
                </c:pt>
                <c:pt idx="2">
                  <c:v>-92096.9</c:v>
                </c:pt>
                <c:pt idx="3">
                  <c:v>-29251.3</c:v>
                </c:pt>
                <c:pt idx="4">
                  <c:v>139980.5</c:v>
                </c:pt>
              </c:numCache>
            </c:numRef>
          </c:val>
          <c:extLst xmlns:c16r2="http://schemas.microsoft.com/office/drawing/2015/06/chart">
            <c:ext xmlns:c16="http://schemas.microsoft.com/office/drawing/2014/chart" uri="{C3380CC4-5D6E-409C-BE32-E72D297353CC}">
              <c16:uniqueId val="{00000005-2865-4D8F-A088-1D3B0C6F4230}"/>
            </c:ext>
          </c:extLst>
        </c:ser>
        <c:dLbls/>
        <c:marker val="1"/>
        <c:axId val="70471040"/>
        <c:axId val="70472832"/>
      </c:lineChart>
      <c:catAx>
        <c:axId val="70471040"/>
        <c:scaling>
          <c:orientation val="minMax"/>
        </c:scaling>
        <c:axPos val="b"/>
        <c:numFmt formatCode="General" sourceLinked="0"/>
        <c:tickLblPos val="nextTo"/>
        <c:txPr>
          <a:bodyPr/>
          <a:lstStyle/>
          <a:p>
            <a:pPr>
              <a:defRPr sz="800" b="1">
                <a:latin typeface="Times New Roman Cyr" pitchFamily="18" charset="0"/>
                <a:cs typeface="Times New Roman Cyr" pitchFamily="18" charset="0"/>
              </a:defRPr>
            </a:pPr>
            <a:endParaRPr lang="ru-RU"/>
          </a:p>
        </c:txPr>
        <c:crossAx val="70472832"/>
        <c:crosses val="autoZero"/>
        <c:auto val="1"/>
        <c:lblAlgn val="ctr"/>
        <c:lblOffset val="100"/>
      </c:catAx>
      <c:valAx>
        <c:axId val="70472832"/>
        <c:scaling>
          <c:orientation val="minMax"/>
        </c:scaling>
        <c:delete val="1"/>
        <c:axPos val="l"/>
        <c:numFmt formatCode="#,##0.0" sourceLinked="1"/>
        <c:tickLblPos val="none"/>
        <c:crossAx val="70471040"/>
        <c:crosses val="autoZero"/>
        <c:crossBetween val="between"/>
      </c:valAx>
    </c:plotArea>
    <c:legend>
      <c:legendPos val="l"/>
      <c:layout>
        <c:manualLayout>
          <c:xMode val="edge"/>
          <c:yMode val="edge"/>
          <c:x val="1.5432313076324828E-2"/>
          <c:y val="9.1302355293856247E-2"/>
          <c:w val="0.24297568688389909"/>
          <c:h val="0.33638865120745787"/>
        </c:manualLayout>
      </c:layout>
      <c:txPr>
        <a:bodyPr/>
        <a:lstStyle/>
        <a:p>
          <a:pPr>
            <a:defRPr sz="1000" b="1">
              <a:latin typeface="Times New Roman Cyr" pitchFamily="18" charset="0"/>
              <a:cs typeface="Times New Roman Cyr" pitchFamily="18" charset="0"/>
            </a:defRPr>
          </a:pPr>
          <a:endParaRPr lang="ru-RU"/>
        </a:p>
      </c:txPr>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view3D>
      <c:rotX val="30"/>
      <c:perspective val="30"/>
    </c:view3D>
    <c:plotArea>
      <c:layout>
        <c:manualLayout>
          <c:layoutTarget val="inner"/>
          <c:xMode val="edge"/>
          <c:yMode val="edge"/>
          <c:x val="9.1157635919925137E-2"/>
          <c:y val="0.23718628964597804"/>
          <c:w val="0.51202672424162599"/>
          <c:h val="0.74456861115048645"/>
        </c:manualLayout>
      </c:layout>
      <c:pie3DChart>
        <c:varyColors val="1"/>
        <c:ser>
          <c:idx val="0"/>
          <c:order val="0"/>
          <c:dPt>
            <c:idx val="0"/>
            <c:spPr>
              <a:solidFill>
                <a:srgbClr val="FFFF00"/>
              </a:solidFill>
            </c:spPr>
            <c:extLst xmlns:c16r2="http://schemas.microsoft.com/office/drawing/2015/06/chart">
              <c:ext xmlns:c16="http://schemas.microsoft.com/office/drawing/2014/chart" uri="{C3380CC4-5D6E-409C-BE32-E72D297353CC}">
                <c16:uniqueId val="{00000000-6130-4883-A11A-4CF2983975D9}"/>
              </c:ext>
            </c:extLst>
          </c:dPt>
          <c:dPt>
            <c:idx val="1"/>
            <c:spPr>
              <a:solidFill>
                <a:srgbClr val="FF0000"/>
              </a:solidFill>
            </c:spPr>
            <c:extLst xmlns:c16r2="http://schemas.microsoft.com/office/drawing/2015/06/chart">
              <c:ext xmlns:c16="http://schemas.microsoft.com/office/drawing/2014/chart" uri="{C3380CC4-5D6E-409C-BE32-E72D297353CC}">
                <c16:uniqueId val="{00000001-6130-4883-A11A-4CF2983975D9}"/>
              </c:ext>
            </c:extLst>
          </c:dPt>
          <c:dPt>
            <c:idx val="2"/>
            <c:spPr>
              <a:solidFill>
                <a:schemeClr val="accent3">
                  <a:lumMod val="60000"/>
                  <a:lumOff val="40000"/>
                </a:schemeClr>
              </a:solidFill>
            </c:spPr>
            <c:extLst xmlns:c16r2="http://schemas.microsoft.com/office/drawing/2015/06/chart">
              <c:ext xmlns:c16="http://schemas.microsoft.com/office/drawing/2014/chart" uri="{C3380CC4-5D6E-409C-BE32-E72D297353CC}">
                <c16:uniqueId val="{00000002-6130-4883-A11A-4CF2983975D9}"/>
              </c:ext>
            </c:extLst>
          </c:dPt>
          <c:dLbls>
            <c:spPr>
              <a:noFill/>
              <a:ln>
                <a:noFill/>
              </a:ln>
              <a:effectLst/>
            </c:spPr>
            <c:txPr>
              <a:bodyPr/>
              <a:lstStyle/>
              <a:p>
                <a:pPr>
                  <a:defRPr b="1">
                    <a:latin typeface="Times New Roman Cyr" pitchFamily="18" charset="0"/>
                    <a:cs typeface="Times New Roman Cyr" pitchFamily="18" charset="0"/>
                  </a:defRPr>
                </a:pPr>
                <a:endParaRPr lang="ru-RU"/>
              </a:p>
            </c:txPr>
            <c:showVal val="1"/>
            <c:showLeaderLines val="1"/>
            <c:extLst xmlns:c16r2="http://schemas.microsoft.com/office/drawing/2015/06/chart">
              <c:ext xmlns:c15="http://schemas.microsoft.com/office/drawing/2012/chart" uri="{CE6537A1-D6FC-4f65-9D91-7224C49458BB}"/>
            </c:extLst>
          </c:dLbls>
          <c:cat>
            <c:strRef>
              <c:f>'расходы всего'!$A$3:$A$5</c:f>
              <c:strCache>
                <c:ptCount val="3"/>
                <c:pt idx="0">
                  <c:v>федеральный бюджет </c:v>
                </c:pt>
                <c:pt idx="1">
                  <c:v>бюджет автономного округа </c:v>
                </c:pt>
                <c:pt idx="2">
                  <c:v>местный бюджет </c:v>
                </c:pt>
              </c:strCache>
            </c:strRef>
          </c:cat>
          <c:val>
            <c:numRef>
              <c:f>'расходы всего'!$B$3:$B$5</c:f>
              <c:numCache>
                <c:formatCode>#,##0.0</c:formatCode>
                <c:ptCount val="3"/>
                <c:pt idx="0">
                  <c:v>72570.8</c:v>
                </c:pt>
                <c:pt idx="1">
                  <c:v>2833229.5</c:v>
                </c:pt>
                <c:pt idx="2">
                  <c:v>2011799.3</c:v>
                </c:pt>
              </c:numCache>
            </c:numRef>
          </c:val>
          <c:extLst xmlns:c16r2="http://schemas.microsoft.com/office/drawing/2015/06/chart">
            <c:ext xmlns:c16="http://schemas.microsoft.com/office/drawing/2014/chart" uri="{C3380CC4-5D6E-409C-BE32-E72D297353CC}">
              <c16:uniqueId val="{00000003-6130-4883-A11A-4CF2983975D9}"/>
            </c:ext>
          </c:extLst>
        </c:ser>
        <c:dLbls/>
      </c:pie3DChart>
    </c:plotArea>
    <c:legend>
      <c:legendPos val="r"/>
      <c:layout>
        <c:manualLayout>
          <c:xMode val="edge"/>
          <c:yMode val="edge"/>
          <c:x val="0.73047823507464971"/>
          <c:y val="0.13913061383984152"/>
          <c:w val="0.25285504728934882"/>
          <c:h val="0.75867192917262072"/>
        </c:manualLayout>
      </c:layout>
      <c:txPr>
        <a:bodyPr/>
        <a:lstStyle/>
        <a:p>
          <a:pPr>
            <a:defRPr b="1">
              <a:latin typeface="Times New Roman Cyr" pitchFamily="18" charset="0"/>
              <a:cs typeface="Times New Roman Cyr" pitchFamily="18" charset="0"/>
            </a:defRPr>
          </a:pPr>
          <a:endParaRPr lang="ru-RU"/>
        </a:p>
      </c:txPr>
    </c:legend>
    <c:plotVisOnly val="1"/>
    <c:dispBlanksAs val="zero"/>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ru-RU"/>
  <c:chart>
    <c:view3D>
      <c:rAngAx val="1"/>
    </c:view3D>
    <c:floor>
      <c:spPr>
        <a:solidFill>
          <a:schemeClr val="bg1">
            <a:lumMod val="95000"/>
          </a:schemeClr>
        </a:solidFill>
      </c:spPr>
    </c:floor>
    <c:plotArea>
      <c:layout>
        <c:manualLayout>
          <c:layoutTarget val="inner"/>
          <c:xMode val="edge"/>
          <c:yMode val="edge"/>
          <c:x val="2.0035856430133038E-2"/>
          <c:y val="0.11412130678290652"/>
          <c:w val="0.58890447357700992"/>
          <c:h val="0.68938255226543455"/>
        </c:manualLayout>
      </c:layout>
      <c:bar3DChart>
        <c:barDir val="col"/>
        <c:grouping val="clustered"/>
        <c:ser>
          <c:idx val="0"/>
          <c:order val="0"/>
          <c:tx>
            <c:strRef>
              <c:f>'Общая по доходам (2022)'!$A$9</c:f>
              <c:strCache>
                <c:ptCount val="1"/>
                <c:pt idx="0">
                  <c:v>безвозмездные поступления </c:v>
                </c:pt>
              </c:strCache>
            </c:strRef>
          </c:tx>
          <c:spPr>
            <a:solidFill>
              <a:srgbClr val="7030A0"/>
            </a:solidFill>
          </c:spPr>
          <c:dLbls>
            <c:dLbl>
              <c:idx val="0"/>
              <c:layout>
                <c:manualLayout>
                  <c:x val="-3.2660980055714056E-3"/>
                  <c:y val="-8.299731402393198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758-4674-B11E-4F1CED3A71FA}"/>
                </c:ext>
              </c:extLst>
            </c:dLbl>
            <c:spPr>
              <a:noFill/>
              <a:ln>
                <a:noFill/>
              </a:ln>
              <a:effectLst/>
            </c:spPr>
            <c:txPr>
              <a:bodyPr/>
              <a:lstStyle/>
              <a:p>
                <a:pPr>
                  <a:defRPr b="1">
                    <a:latin typeface="Times New Roman Cyr" pitchFamily="18" charset="0"/>
                    <a:cs typeface="Times New Roman Cyr" pitchFamily="18" charset="0"/>
                  </a:defRPr>
                </a:pPr>
                <a:endParaRPr lang="ru-RU"/>
              </a:p>
            </c:txPr>
            <c:showVal val="1"/>
            <c:extLst xmlns:c16r2="http://schemas.microsoft.com/office/drawing/2015/06/chart">
              <c:ext xmlns:c15="http://schemas.microsoft.com/office/drawing/2012/chart" uri="{CE6537A1-D6FC-4f65-9D91-7224C49458BB}">
                <c15:showLeaderLines val="0"/>
              </c:ext>
            </c:extLst>
          </c:dLbls>
          <c:cat>
            <c:strRef>
              <c:f>'Общая по доходам (2022)'!$B$8</c:f>
              <c:strCache>
                <c:ptCount val="1"/>
                <c:pt idx="0">
                  <c:v>2023 год (факт)</c:v>
                </c:pt>
              </c:strCache>
            </c:strRef>
          </c:cat>
          <c:val>
            <c:numRef>
              <c:f>'Общая по доходам (2022)'!$B$9</c:f>
              <c:numCache>
                <c:formatCode>#,##0.0</c:formatCode>
                <c:ptCount val="1"/>
                <c:pt idx="0">
                  <c:v>3803391.3</c:v>
                </c:pt>
              </c:numCache>
            </c:numRef>
          </c:val>
          <c:extLst xmlns:c16r2="http://schemas.microsoft.com/office/drawing/2015/06/chart">
            <c:ext xmlns:c16="http://schemas.microsoft.com/office/drawing/2014/chart" uri="{C3380CC4-5D6E-409C-BE32-E72D297353CC}">
              <c16:uniqueId val="{00000001-B758-4674-B11E-4F1CED3A71FA}"/>
            </c:ext>
          </c:extLst>
        </c:ser>
        <c:ser>
          <c:idx val="1"/>
          <c:order val="1"/>
          <c:tx>
            <c:strRef>
              <c:f>'Общая по доходам (2022)'!$A$10</c:f>
              <c:strCache>
                <c:ptCount val="1"/>
                <c:pt idx="0">
                  <c:v>налоговые и неналоговые  доходы </c:v>
                </c:pt>
              </c:strCache>
            </c:strRef>
          </c:tx>
          <c:spPr>
            <a:solidFill>
              <a:srgbClr val="FF0000"/>
            </a:solidFill>
          </c:spPr>
          <c:dLbls>
            <c:dLbl>
              <c:idx val="0"/>
              <c:layout>
                <c:manualLayout>
                  <c:x val="7.5120254128142286E-2"/>
                  <c:y val="-9.337197827692350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758-4674-B11E-4F1CED3A71FA}"/>
                </c:ext>
              </c:extLst>
            </c:dLbl>
            <c:spPr>
              <a:noFill/>
              <a:ln>
                <a:noFill/>
              </a:ln>
              <a:effectLst/>
            </c:spPr>
            <c:txPr>
              <a:bodyPr/>
              <a:lstStyle/>
              <a:p>
                <a:pPr>
                  <a:defRPr b="1">
                    <a:latin typeface="Times New Roman Cyr" pitchFamily="18" charset="0"/>
                    <a:cs typeface="Times New Roman Cyr" pitchFamily="18" charset="0"/>
                  </a:defRPr>
                </a:pPr>
                <a:endParaRPr lang="ru-RU"/>
              </a:p>
            </c:txPr>
            <c:showVal val="1"/>
            <c:extLst xmlns:c16r2="http://schemas.microsoft.com/office/drawing/2015/06/chart">
              <c:ext xmlns:c15="http://schemas.microsoft.com/office/drawing/2012/chart" uri="{CE6537A1-D6FC-4f65-9D91-7224C49458BB}">
                <c15:showLeaderLines val="0"/>
              </c:ext>
            </c:extLst>
          </c:dLbls>
          <c:cat>
            <c:strRef>
              <c:f>'Общая по доходам (2022)'!$B$8</c:f>
              <c:strCache>
                <c:ptCount val="1"/>
                <c:pt idx="0">
                  <c:v>2023 год (факт)</c:v>
                </c:pt>
              </c:strCache>
            </c:strRef>
          </c:cat>
          <c:val>
            <c:numRef>
              <c:f>'Общая по доходам (2022)'!$B$10</c:f>
              <c:numCache>
                <c:formatCode>#,##0.0</c:formatCode>
                <c:ptCount val="1"/>
                <c:pt idx="0">
                  <c:v>1254188.8</c:v>
                </c:pt>
              </c:numCache>
            </c:numRef>
          </c:val>
          <c:extLst xmlns:c16r2="http://schemas.microsoft.com/office/drawing/2015/06/chart">
            <c:ext xmlns:c16="http://schemas.microsoft.com/office/drawing/2014/chart" uri="{C3380CC4-5D6E-409C-BE32-E72D297353CC}">
              <c16:uniqueId val="{00000003-B758-4674-B11E-4F1CED3A71FA}"/>
            </c:ext>
          </c:extLst>
        </c:ser>
        <c:dLbls/>
        <c:shape val="cylinder"/>
        <c:axId val="70693632"/>
        <c:axId val="70695168"/>
        <c:axId val="0"/>
      </c:bar3DChart>
      <c:catAx>
        <c:axId val="70693632"/>
        <c:scaling>
          <c:orientation val="minMax"/>
        </c:scaling>
        <c:axPos val="b"/>
        <c:numFmt formatCode="General" sourceLinked="0"/>
        <c:tickLblPos val="nextTo"/>
        <c:txPr>
          <a:bodyPr/>
          <a:lstStyle/>
          <a:p>
            <a:pPr>
              <a:defRPr b="1">
                <a:latin typeface="Times New Roman Cyr" pitchFamily="18" charset="0"/>
                <a:cs typeface="Times New Roman Cyr" pitchFamily="18" charset="0"/>
              </a:defRPr>
            </a:pPr>
            <a:endParaRPr lang="ru-RU"/>
          </a:p>
        </c:txPr>
        <c:crossAx val="70695168"/>
        <c:crosses val="autoZero"/>
        <c:auto val="1"/>
        <c:lblAlgn val="ctr"/>
        <c:lblOffset val="100"/>
      </c:catAx>
      <c:valAx>
        <c:axId val="70695168"/>
        <c:scaling>
          <c:orientation val="minMax"/>
        </c:scaling>
        <c:delete val="1"/>
        <c:axPos val="l"/>
        <c:numFmt formatCode="#,##0.0" sourceLinked="1"/>
        <c:tickLblPos val="none"/>
        <c:crossAx val="70693632"/>
        <c:crosses val="autoZero"/>
        <c:crossBetween val="between"/>
      </c:valAx>
    </c:plotArea>
    <c:legend>
      <c:legendPos val="r"/>
      <c:layout>
        <c:manualLayout>
          <c:xMode val="edge"/>
          <c:yMode val="edge"/>
          <c:x val="0.73703607865591469"/>
          <c:y val="5.1873321264957466E-2"/>
          <c:w val="0.25925840654104565"/>
          <c:h val="0.76138272218119563"/>
        </c:manualLayout>
      </c:layout>
      <c:txPr>
        <a:bodyPr/>
        <a:lstStyle/>
        <a:p>
          <a:pPr>
            <a:defRPr b="1">
              <a:latin typeface="Times New Roman Cyr" pitchFamily="18" charset="0"/>
              <a:cs typeface="Times New Roman Cyr" pitchFamily="18" charset="0"/>
            </a:defRPr>
          </a:pPr>
          <a:endParaRPr lang="ru-RU"/>
        </a:p>
      </c:txPr>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2.4716389602485428E-2"/>
          <c:y val="8.8184646150428023E-2"/>
          <c:w val="0.79055376697275026"/>
          <c:h val="0.59270434598175803"/>
        </c:manualLayout>
      </c:layout>
      <c:lineChart>
        <c:grouping val="standard"/>
        <c:ser>
          <c:idx val="0"/>
          <c:order val="0"/>
          <c:tx>
            <c:strRef>
              <c:f>'Общая по доходам (2022)'!$A$2</c:f>
              <c:strCache>
                <c:ptCount val="1"/>
                <c:pt idx="0">
                  <c:v>Доходы</c:v>
                </c:pt>
              </c:strCache>
            </c:strRef>
          </c:tx>
          <c:spPr>
            <a:ln w="57150">
              <a:solidFill>
                <a:srgbClr val="FFC000"/>
              </a:solidFill>
            </a:ln>
          </c:spPr>
          <c:marker>
            <c:spPr>
              <a:ln w="57150">
                <a:solidFill>
                  <a:srgbClr val="FFC000"/>
                </a:solidFill>
              </a:ln>
            </c:spPr>
          </c:marker>
          <c:dLbls>
            <c:dLbl>
              <c:idx val="0"/>
              <c:layout>
                <c:manualLayout>
                  <c:x val="-8.6267588625418445E-2"/>
                  <c:y val="-0.1362853622324795"/>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8C1-4297-AF8A-C93658A3B792}"/>
                </c:ext>
              </c:extLst>
            </c:dLbl>
            <c:dLbl>
              <c:idx val="1"/>
              <c:layout>
                <c:manualLayout>
                  <c:x val="-7.0931128425344048E-2"/>
                  <c:y val="-0.15231893425983001"/>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8C1-4297-AF8A-C93658A3B792}"/>
                </c:ext>
              </c:extLst>
            </c:dLbl>
            <c:dLbl>
              <c:idx val="2"/>
              <c:layout>
                <c:manualLayout>
                  <c:x val="-6.5179955850316162E-2"/>
                  <c:y val="-0.14430214824615448"/>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8C1-4297-AF8A-C93658A3B792}"/>
                </c:ext>
              </c:extLst>
            </c:dLbl>
            <c:dLbl>
              <c:idx val="3"/>
              <c:layout>
                <c:manualLayout>
                  <c:x val="-7.0931128425344048E-2"/>
                  <c:y val="0.1843860783145307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8C1-4297-AF8A-C93658A3B792}"/>
                </c:ext>
              </c:extLst>
            </c:dLbl>
            <c:spPr>
              <a:noFill/>
              <a:ln>
                <a:noFill/>
              </a:ln>
              <a:effectLst/>
            </c:spPr>
            <c:txPr>
              <a:bodyPr/>
              <a:lstStyle/>
              <a:p>
                <a:pPr>
                  <a:defRPr sz="1200" b="1">
                    <a:latin typeface="Times New Roman Cyr" pitchFamily="18" charset="0"/>
                    <a:cs typeface="Times New Roman Cyr" pitchFamily="18" charset="0"/>
                  </a:defRPr>
                </a:pPr>
                <a:endParaRPr lang="ru-RU"/>
              </a:p>
            </c:txPr>
            <c:showVal val="1"/>
            <c:extLst xmlns:c16r2="http://schemas.microsoft.com/office/drawing/2015/06/chart">
              <c:ext xmlns:c15="http://schemas.microsoft.com/office/drawing/2012/chart" uri="{CE6537A1-D6FC-4f65-9D91-7224C49458BB}">
                <c15:showLeaderLines val="0"/>
              </c:ext>
            </c:extLst>
          </c:dLbls>
          <c:cat>
            <c:strRef>
              <c:f>'Общая по доходам (2022)'!$B$1:$F$1</c:f>
              <c:strCache>
                <c:ptCount val="5"/>
                <c:pt idx="0">
                  <c:v>2021 год (факт)</c:v>
                </c:pt>
                <c:pt idx="1">
                  <c:v>2022 год (факт)</c:v>
                </c:pt>
                <c:pt idx="2">
                  <c:v>2023 год (первоначальный план)</c:v>
                </c:pt>
                <c:pt idx="3">
                  <c:v>2023 год (уточненный план)</c:v>
                </c:pt>
                <c:pt idx="4">
                  <c:v>2023 год (исполнено)</c:v>
                </c:pt>
              </c:strCache>
            </c:strRef>
          </c:cat>
          <c:val>
            <c:numRef>
              <c:f>'Общая по доходам (2022)'!$B$2:$F$2</c:f>
              <c:numCache>
                <c:formatCode>#,##0.0</c:formatCode>
                <c:ptCount val="5"/>
                <c:pt idx="0">
                  <c:v>3810585.8000000003</c:v>
                </c:pt>
                <c:pt idx="1">
                  <c:v>4095437.4000000004</c:v>
                </c:pt>
                <c:pt idx="2">
                  <c:v>4181502.3</c:v>
                </c:pt>
                <c:pt idx="3">
                  <c:v>5304249.7</c:v>
                </c:pt>
                <c:pt idx="4">
                  <c:v>5057580.1000000006</c:v>
                </c:pt>
              </c:numCache>
            </c:numRef>
          </c:val>
          <c:extLst xmlns:c16r2="http://schemas.microsoft.com/office/drawing/2015/06/chart">
            <c:ext xmlns:c16="http://schemas.microsoft.com/office/drawing/2014/chart" uri="{C3380CC4-5D6E-409C-BE32-E72D297353CC}">
              <c16:uniqueId val="{00000004-18C1-4297-AF8A-C93658A3B792}"/>
            </c:ext>
          </c:extLst>
        </c:ser>
        <c:dLbls/>
        <c:marker val="1"/>
        <c:axId val="73450240"/>
        <c:axId val="73451776"/>
      </c:lineChart>
      <c:catAx>
        <c:axId val="73450240"/>
        <c:scaling>
          <c:orientation val="minMax"/>
        </c:scaling>
        <c:axPos val="b"/>
        <c:numFmt formatCode="General" sourceLinked="0"/>
        <c:tickLblPos val="nextTo"/>
        <c:txPr>
          <a:bodyPr/>
          <a:lstStyle/>
          <a:p>
            <a:pPr>
              <a:defRPr sz="900" b="1">
                <a:latin typeface="Times New Roman Cyr" pitchFamily="18" charset="0"/>
                <a:cs typeface="Times New Roman Cyr" pitchFamily="18" charset="0"/>
              </a:defRPr>
            </a:pPr>
            <a:endParaRPr lang="ru-RU"/>
          </a:p>
        </c:txPr>
        <c:crossAx val="73451776"/>
        <c:crosses val="autoZero"/>
        <c:auto val="1"/>
        <c:lblAlgn val="ctr"/>
        <c:lblOffset val="100"/>
      </c:catAx>
      <c:valAx>
        <c:axId val="73451776"/>
        <c:scaling>
          <c:orientation val="minMax"/>
        </c:scaling>
        <c:delete val="1"/>
        <c:axPos val="l"/>
        <c:numFmt formatCode="#,##0.0" sourceLinked="1"/>
        <c:tickLblPos val="none"/>
        <c:crossAx val="73450240"/>
        <c:crosses val="autoZero"/>
        <c:crossBetween val="between"/>
      </c:valAx>
    </c:plotArea>
    <c:legend>
      <c:legendPos val="r"/>
      <c:layout>
        <c:manualLayout>
          <c:xMode val="edge"/>
          <c:yMode val="edge"/>
          <c:x val="0.86820229515561076"/>
          <c:y val="0.36786632293381644"/>
          <c:w val="0.12412947474435219"/>
          <c:h val="0.13599814667057225"/>
        </c:manualLayout>
      </c:layout>
      <c:txPr>
        <a:bodyPr/>
        <a:lstStyle/>
        <a:p>
          <a:pPr>
            <a:defRPr b="1">
              <a:latin typeface="Times New Roman Cyr" pitchFamily="18" charset="0"/>
              <a:cs typeface="Times New Roman Cyr" pitchFamily="18" charset="0"/>
            </a:defRPr>
          </a:pPr>
          <a:endParaRPr lang="ru-RU"/>
        </a:p>
      </c:txPr>
    </c:legend>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ru-RU"/>
  <c:chart>
    <c:view3D>
      <c:depthPercent val="150"/>
      <c:rAngAx val="1"/>
    </c:view3D>
    <c:floor>
      <c:spPr>
        <a:solidFill>
          <a:schemeClr val="bg1">
            <a:lumMod val="95000"/>
          </a:schemeClr>
        </a:solidFill>
      </c:spPr>
    </c:floor>
    <c:plotArea>
      <c:layout>
        <c:manualLayout>
          <c:layoutTarget val="inner"/>
          <c:xMode val="edge"/>
          <c:yMode val="edge"/>
          <c:x val="4.4347964759871787E-2"/>
          <c:y val="0"/>
          <c:w val="0.79975266351735752"/>
          <c:h val="0.79682511121952793"/>
        </c:manualLayout>
      </c:layout>
      <c:bar3DChart>
        <c:barDir val="col"/>
        <c:grouping val="clustered"/>
        <c:ser>
          <c:idx val="0"/>
          <c:order val="0"/>
          <c:tx>
            <c:strRef>
              <c:f>'Общая по доходам (2022)'!$A$41</c:f>
              <c:strCache>
                <c:ptCount val="1"/>
                <c:pt idx="0">
                  <c:v>безвозмездные поступления</c:v>
                </c:pt>
              </c:strCache>
            </c:strRef>
          </c:tx>
          <c:spPr>
            <a:solidFill>
              <a:srgbClr val="FFC000"/>
            </a:solidFill>
          </c:spPr>
          <c:dLbls>
            <c:dLbl>
              <c:idx val="0"/>
              <c:layout>
                <c:manualLayout>
                  <c:x val="0"/>
                  <c:y val="0.24921747825120924"/>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BAC-41E8-85F5-762E3C334994}"/>
                </c:ext>
              </c:extLst>
            </c:dLbl>
            <c:dLbl>
              <c:idx val="1"/>
              <c:layout>
                <c:manualLayout>
                  <c:x val="1.7550415295338991E-3"/>
                  <c:y val="0.2377151331011535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BAC-41E8-85F5-762E3C334994}"/>
                </c:ext>
              </c:extLst>
            </c:dLbl>
            <c:dLbl>
              <c:idx val="2"/>
              <c:layout>
                <c:manualLayout>
                  <c:x val="5.2651245886016834E-3"/>
                  <c:y val="0.27989039865135756"/>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BAC-41E8-85F5-762E3C334994}"/>
                </c:ext>
              </c:extLst>
            </c:dLbl>
            <c:dLbl>
              <c:idx val="3"/>
              <c:layout>
                <c:manualLayout>
                  <c:x val="7.0201661181355833E-3"/>
                  <c:y val="0.24921747825120924"/>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BAC-41E8-85F5-762E3C334994}"/>
                </c:ext>
              </c:extLst>
            </c:dLbl>
            <c:dLbl>
              <c:idx val="4"/>
              <c:layout>
                <c:manualLayout>
                  <c:x val="8.7752076476694894E-3"/>
                  <c:y val="0.24921747825120924"/>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BAC-41E8-85F5-762E3C334994}"/>
                </c:ext>
              </c:extLst>
            </c:dLbl>
            <c:spPr>
              <a:noFill/>
              <a:ln>
                <a:noFill/>
              </a:ln>
              <a:effectLst/>
            </c:spPr>
            <c:txPr>
              <a:bodyPr rot="-5400000" vert="horz"/>
              <a:lstStyle/>
              <a:p>
                <a:pPr>
                  <a:defRPr sz="1200" b="1">
                    <a:latin typeface="Times New Roman Cyr" pitchFamily="18" charset="0"/>
                    <a:cs typeface="Times New Roman Cyr" pitchFamily="18" charset="0"/>
                  </a:defRPr>
                </a:pPr>
                <a:endParaRPr lang="ru-RU"/>
              </a:p>
            </c:txPr>
            <c:showVal val="1"/>
            <c:extLst xmlns:c16r2="http://schemas.microsoft.com/office/drawing/2015/06/chart">
              <c:ext xmlns:c15="http://schemas.microsoft.com/office/drawing/2012/chart" uri="{CE6537A1-D6FC-4f65-9D91-7224C49458BB}">
                <c15:showLeaderLines val="0"/>
              </c:ext>
            </c:extLst>
          </c:dLbls>
          <c:cat>
            <c:strRef>
              <c:f>'Общая по доходам (2022)'!$B$40:$F$40</c:f>
              <c:strCache>
                <c:ptCount val="5"/>
                <c:pt idx="0">
                  <c:v>2021 год (факт)</c:v>
                </c:pt>
                <c:pt idx="1">
                  <c:v>2022 год (факт)</c:v>
                </c:pt>
                <c:pt idx="2">
                  <c:v>2023 год (первоначальный план)</c:v>
                </c:pt>
                <c:pt idx="3">
                  <c:v>2023 год (уточненный план)</c:v>
                </c:pt>
                <c:pt idx="4">
                  <c:v>2023 год (исполнено)</c:v>
                </c:pt>
              </c:strCache>
            </c:strRef>
          </c:cat>
          <c:val>
            <c:numRef>
              <c:f>'Общая по доходам (2022)'!$B$41:$F$41</c:f>
              <c:numCache>
                <c:formatCode>#,##0.0</c:formatCode>
                <c:ptCount val="5"/>
                <c:pt idx="0">
                  <c:v>2779623.1</c:v>
                </c:pt>
                <c:pt idx="1">
                  <c:v>2956874</c:v>
                </c:pt>
                <c:pt idx="2">
                  <c:v>3090028.2</c:v>
                </c:pt>
                <c:pt idx="3">
                  <c:v>4110371.6</c:v>
                </c:pt>
                <c:pt idx="4">
                  <c:v>3803391.3</c:v>
                </c:pt>
              </c:numCache>
            </c:numRef>
          </c:val>
          <c:extLst xmlns:c16r2="http://schemas.microsoft.com/office/drawing/2015/06/chart">
            <c:ext xmlns:c16="http://schemas.microsoft.com/office/drawing/2014/chart" uri="{C3380CC4-5D6E-409C-BE32-E72D297353CC}">
              <c16:uniqueId val="{00000005-3BAC-41E8-85F5-762E3C334994}"/>
            </c:ext>
          </c:extLst>
        </c:ser>
        <c:ser>
          <c:idx val="1"/>
          <c:order val="1"/>
          <c:tx>
            <c:strRef>
              <c:f>'Общая по доходам (2022)'!$A$42</c:f>
              <c:strCache>
                <c:ptCount val="1"/>
                <c:pt idx="0">
                  <c:v>налоговые доходы</c:v>
                </c:pt>
              </c:strCache>
            </c:strRef>
          </c:tx>
          <c:spPr>
            <a:solidFill>
              <a:schemeClr val="accent6">
                <a:lumMod val="75000"/>
              </a:schemeClr>
            </a:solidFill>
          </c:spPr>
          <c:dLbls>
            <c:dLbl>
              <c:idx val="0"/>
              <c:layout>
                <c:manualLayout>
                  <c:x val="1.2164750957854404E-2"/>
                  <c:y val="7.8395061728395114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3BAC-41E8-85F5-762E3C334994}"/>
                </c:ext>
              </c:extLst>
            </c:dLbl>
            <c:dLbl>
              <c:idx val="1"/>
              <c:layout>
                <c:manualLayout>
                  <c:x val="6.9512862616311396E-3"/>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3BAC-41E8-85F5-762E3C334994}"/>
                </c:ext>
              </c:extLst>
            </c:dLbl>
            <c:dLbl>
              <c:idx val="2"/>
              <c:layout>
                <c:manualLayout>
                  <c:x val="1.3902572523262224E-2"/>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3BAC-41E8-85F5-762E3C334994}"/>
                </c:ext>
              </c:extLst>
            </c:dLbl>
            <c:dLbl>
              <c:idx val="3"/>
              <c:layout>
                <c:manualLayout>
                  <c:x val="5.2134646962232632E-3"/>
                  <c:y val="-1.9598765432098767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3BAC-41E8-85F5-762E3C334994}"/>
                </c:ext>
              </c:extLst>
            </c:dLbl>
            <c:dLbl>
              <c:idx val="4"/>
              <c:layout>
                <c:manualLayout>
                  <c:x val="1.0426929392446641E-2"/>
                  <c:y val="-1.175925925925926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3BAC-41E8-85F5-762E3C334994}"/>
                </c:ext>
              </c:extLst>
            </c:dLbl>
            <c:spPr>
              <a:noFill/>
              <a:ln>
                <a:noFill/>
              </a:ln>
              <a:effectLst/>
            </c:spPr>
            <c:txPr>
              <a:bodyPr rot="-5400000" vert="horz"/>
              <a:lstStyle/>
              <a:p>
                <a:pPr>
                  <a:defRPr sz="1200" b="1">
                    <a:latin typeface="Times New Roman Cyr" pitchFamily="18" charset="0"/>
                    <a:cs typeface="Times New Roman Cyr" pitchFamily="18" charset="0"/>
                  </a:defRPr>
                </a:pPr>
                <a:endParaRPr lang="ru-RU"/>
              </a:p>
            </c:txPr>
            <c:showVal val="1"/>
            <c:extLst xmlns:c16r2="http://schemas.microsoft.com/office/drawing/2015/06/chart">
              <c:ext xmlns:c15="http://schemas.microsoft.com/office/drawing/2012/chart" uri="{CE6537A1-D6FC-4f65-9D91-7224C49458BB}">
                <c15:showLeaderLines val="0"/>
              </c:ext>
            </c:extLst>
          </c:dLbls>
          <c:cat>
            <c:strRef>
              <c:f>'Общая по доходам (2022)'!$B$40:$F$40</c:f>
              <c:strCache>
                <c:ptCount val="5"/>
                <c:pt idx="0">
                  <c:v>2021 год (факт)</c:v>
                </c:pt>
                <c:pt idx="1">
                  <c:v>2022 год (факт)</c:v>
                </c:pt>
                <c:pt idx="2">
                  <c:v>2023 год (первоначальный план)</c:v>
                </c:pt>
                <c:pt idx="3">
                  <c:v>2023 год (уточненный план)</c:v>
                </c:pt>
                <c:pt idx="4">
                  <c:v>2023 год (исполнено)</c:v>
                </c:pt>
              </c:strCache>
            </c:strRef>
          </c:cat>
          <c:val>
            <c:numRef>
              <c:f>'Общая по доходам (2022)'!$B$42:$F$42</c:f>
              <c:numCache>
                <c:formatCode>#,##0.0</c:formatCode>
                <c:ptCount val="5"/>
                <c:pt idx="0">
                  <c:v>868332.1</c:v>
                </c:pt>
                <c:pt idx="1">
                  <c:v>968490.2</c:v>
                </c:pt>
                <c:pt idx="2">
                  <c:v>934814.8</c:v>
                </c:pt>
                <c:pt idx="3">
                  <c:v>1002663.7</c:v>
                </c:pt>
                <c:pt idx="4">
                  <c:v>1057076.5</c:v>
                </c:pt>
              </c:numCache>
            </c:numRef>
          </c:val>
          <c:extLst xmlns:c16r2="http://schemas.microsoft.com/office/drawing/2015/06/chart">
            <c:ext xmlns:c16="http://schemas.microsoft.com/office/drawing/2014/chart" uri="{C3380CC4-5D6E-409C-BE32-E72D297353CC}">
              <c16:uniqueId val="{0000000B-3BAC-41E8-85F5-762E3C334994}"/>
            </c:ext>
          </c:extLst>
        </c:ser>
        <c:ser>
          <c:idx val="2"/>
          <c:order val="2"/>
          <c:tx>
            <c:strRef>
              <c:f>'Общая по доходам (2022)'!$A$43</c:f>
              <c:strCache>
                <c:ptCount val="1"/>
                <c:pt idx="0">
                  <c:v>неналоговые доходы</c:v>
                </c:pt>
              </c:strCache>
            </c:strRef>
          </c:tx>
          <c:dLbls>
            <c:dLbl>
              <c:idx val="0"/>
              <c:layout>
                <c:manualLayout>
                  <c:x val="1.0426929392446641E-2"/>
                  <c:y val="-1.175925925925926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3BAC-41E8-85F5-762E3C334994}"/>
                </c:ext>
              </c:extLst>
            </c:dLbl>
            <c:dLbl>
              <c:idx val="1"/>
              <c:layout>
                <c:manualLayout>
                  <c:x val="1.5640394088669969E-2"/>
                  <c:y val="-3.1358024691357997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3BAC-41E8-85F5-762E3C334994}"/>
                </c:ext>
              </c:extLst>
            </c:dLbl>
            <c:dLbl>
              <c:idx val="2"/>
              <c:layout>
                <c:manualLayout>
                  <c:x val="1.0426929392446641E-2"/>
                  <c:y val="-3.527777777777790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3BAC-41E8-85F5-762E3C334994}"/>
                </c:ext>
              </c:extLst>
            </c:dLbl>
            <c:dLbl>
              <c:idx val="3"/>
              <c:layout>
                <c:manualLayout>
                  <c:x val="1.7378215654077718E-2"/>
                  <c:y val="-2.743827160493829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3BAC-41E8-85F5-762E3C334994}"/>
                </c:ext>
              </c:extLst>
            </c:dLbl>
            <c:dLbl>
              <c:idx val="4"/>
              <c:layout>
                <c:manualLayout>
                  <c:x val="2.4329501915708773E-2"/>
                  <c:y val="-2.743827160493829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3BAC-41E8-85F5-762E3C334994}"/>
                </c:ext>
              </c:extLst>
            </c:dLbl>
            <c:spPr>
              <a:noFill/>
              <a:ln>
                <a:noFill/>
              </a:ln>
              <a:effectLst/>
            </c:spPr>
            <c:txPr>
              <a:bodyPr rot="-5400000" vert="horz"/>
              <a:lstStyle/>
              <a:p>
                <a:pPr>
                  <a:defRPr sz="1200" b="1">
                    <a:latin typeface="Times New Roman Cyr" pitchFamily="18" charset="0"/>
                    <a:cs typeface="Times New Roman Cyr" pitchFamily="18" charset="0"/>
                  </a:defRPr>
                </a:pPr>
                <a:endParaRPr lang="ru-RU"/>
              </a:p>
            </c:txPr>
            <c:showVal val="1"/>
            <c:extLst xmlns:c16r2="http://schemas.microsoft.com/office/drawing/2015/06/chart">
              <c:ext xmlns:c15="http://schemas.microsoft.com/office/drawing/2012/chart" uri="{CE6537A1-D6FC-4f65-9D91-7224C49458BB}">
                <c15:showLeaderLines val="0"/>
              </c:ext>
            </c:extLst>
          </c:dLbls>
          <c:cat>
            <c:strRef>
              <c:f>'Общая по доходам (2022)'!$B$40:$F$40</c:f>
              <c:strCache>
                <c:ptCount val="5"/>
                <c:pt idx="0">
                  <c:v>2021 год (факт)</c:v>
                </c:pt>
                <c:pt idx="1">
                  <c:v>2022 год (факт)</c:v>
                </c:pt>
                <c:pt idx="2">
                  <c:v>2023 год (первоначальный план)</c:v>
                </c:pt>
                <c:pt idx="3">
                  <c:v>2023 год (уточненный план)</c:v>
                </c:pt>
                <c:pt idx="4">
                  <c:v>2023 год (исполнено)</c:v>
                </c:pt>
              </c:strCache>
            </c:strRef>
          </c:cat>
          <c:val>
            <c:numRef>
              <c:f>'Общая по доходам (2022)'!$B$43:$F$43</c:f>
              <c:numCache>
                <c:formatCode>#,##0.0</c:formatCode>
                <c:ptCount val="5"/>
                <c:pt idx="0">
                  <c:v>162630.6</c:v>
                </c:pt>
                <c:pt idx="1">
                  <c:v>170073.2</c:v>
                </c:pt>
                <c:pt idx="2">
                  <c:v>156659.29999999999</c:v>
                </c:pt>
                <c:pt idx="3">
                  <c:v>191214.4</c:v>
                </c:pt>
                <c:pt idx="4">
                  <c:v>197112.3</c:v>
                </c:pt>
              </c:numCache>
            </c:numRef>
          </c:val>
          <c:extLst xmlns:c16r2="http://schemas.microsoft.com/office/drawing/2015/06/chart">
            <c:ext xmlns:c16="http://schemas.microsoft.com/office/drawing/2014/chart" uri="{C3380CC4-5D6E-409C-BE32-E72D297353CC}">
              <c16:uniqueId val="{00000011-3BAC-41E8-85F5-762E3C334994}"/>
            </c:ext>
          </c:extLst>
        </c:ser>
        <c:dLbls/>
        <c:gapWidth val="34"/>
        <c:gapDepth val="0"/>
        <c:shape val="cylinder"/>
        <c:axId val="73572352"/>
        <c:axId val="73573888"/>
        <c:axId val="0"/>
      </c:bar3DChart>
      <c:catAx>
        <c:axId val="73572352"/>
        <c:scaling>
          <c:orientation val="minMax"/>
        </c:scaling>
        <c:axPos val="b"/>
        <c:numFmt formatCode="General" sourceLinked="0"/>
        <c:tickLblPos val="nextTo"/>
        <c:txPr>
          <a:bodyPr/>
          <a:lstStyle/>
          <a:p>
            <a:pPr>
              <a:defRPr sz="900" b="1">
                <a:latin typeface="Times New Roman Cyr" pitchFamily="18" charset="0"/>
                <a:cs typeface="Times New Roman Cyr" pitchFamily="18" charset="0"/>
              </a:defRPr>
            </a:pPr>
            <a:endParaRPr lang="ru-RU"/>
          </a:p>
        </c:txPr>
        <c:crossAx val="73573888"/>
        <c:crosses val="autoZero"/>
        <c:auto val="1"/>
        <c:lblAlgn val="ctr"/>
        <c:lblOffset val="100"/>
      </c:catAx>
      <c:valAx>
        <c:axId val="73573888"/>
        <c:scaling>
          <c:orientation val="minMax"/>
        </c:scaling>
        <c:delete val="1"/>
        <c:axPos val="l"/>
        <c:numFmt formatCode="#,##0.0" sourceLinked="1"/>
        <c:tickLblPos val="none"/>
        <c:crossAx val="73572352"/>
        <c:crosses val="autoZero"/>
        <c:crossBetween val="between"/>
      </c:valAx>
    </c:plotArea>
    <c:legend>
      <c:legendPos val="r"/>
      <c:layout>
        <c:manualLayout>
          <c:xMode val="edge"/>
          <c:yMode val="edge"/>
          <c:x val="0.85049672159612377"/>
          <c:y val="0.17528185274099994"/>
          <c:w val="0.14798383082951336"/>
          <c:h val="0.58553427638474942"/>
        </c:manualLayout>
      </c:layout>
      <c:txPr>
        <a:bodyPr/>
        <a:lstStyle/>
        <a:p>
          <a:pPr>
            <a:defRPr sz="1100" b="1">
              <a:latin typeface="Oswald"/>
              <a:cs typeface="Times New Roman Cyr" pitchFamily="18" charset="0"/>
            </a:defRPr>
          </a:pPr>
          <a:endParaRPr lang="ru-RU"/>
        </a:p>
      </c:txPr>
    </c:legend>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ru-RU"/>
  <c:chart>
    <c:view3D>
      <c:rAngAx val="1"/>
    </c:view3D>
    <c:floor>
      <c:spPr>
        <a:solidFill>
          <a:schemeClr val="bg1">
            <a:lumMod val="95000"/>
          </a:schemeClr>
        </a:solidFill>
      </c:spPr>
    </c:floor>
    <c:plotArea>
      <c:layout>
        <c:manualLayout>
          <c:layoutTarget val="inner"/>
          <c:xMode val="edge"/>
          <c:yMode val="edge"/>
          <c:x val="0"/>
          <c:y val="4.6139354722793867E-2"/>
          <c:w val="0.77332453032494575"/>
          <c:h val="0.80189471904204523"/>
        </c:manualLayout>
      </c:layout>
      <c:bar3DChart>
        <c:barDir val="col"/>
        <c:grouping val="stacked"/>
        <c:ser>
          <c:idx val="1"/>
          <c:order val="0"/>
          <c:tx>
            <c:strRef>
              <c:f>'Налоговые доходы'!$A$3</c:f>
              <c:strCache>
                <c:ptCount val="1"/>
                <c:pt idx="0">
                  <c:v>Налог на доходы физических лиц </c:v>
                </c:pt>
              </c:strCache>
            </c:strRef>
          </c:tx>
          <c:spPr>
            <a:solidFill>
              <a:srgbClr val="FFFF00"/>
            </a:solidFill>
          </c:spPr>
          <c:dLbls>
            <c:spPr>
              <a:noFill/>
              <a:ln>
                <a:noFill/>
              </a:ln>
              <a:effectLst/>
            </c:spPr>
            <c:txPr>
              <a:bodyPr/>
              <a:lstStyle/>
              <a:p>
                <a:pPr>
                  <a:defRPr b="1"/>
                </a:pPr>
                <a:endParaRPr lang="ru-RU"/>
              </a:p>
            </c:txPr>
            <c:showVal val="1"/>
            <c:extLst xmlns:c16r2="http://schemas.microsoft.com/office/drawing/2015/06/chart">
              <c:ext xmlns:c15="http://schemas.microsoft.com/office/drawing/2012/chart" uri="{CE6537A1-D6FC-4f65-9D91-7224C49458BB}">
                <c15:showLeaderLines val="0"/>
              </c:ext>
            </c:extLst>
          </c:dLbls>
          <c:cat>
            <c:strRef>
              <c:f>'Налоговые доходы'!$B$1:$E$1</c:f>
              <c:strCache>
                <c:ptCount val="4"/>
                <c:pt idx="0">
                  <c:v>2021 год (факт)</c:v>
                </c:pt>
                <c:pt idx="1">
                  <c:v>2022 год (факт)</c:v>
                </c:pt>
                <c:pt idx="2">
                  <c:v>Уточненный план 2023 год </c:v>
                </c:pt>
                <c:pt idx="3">
                  <c:v>2023 год (факт)</c:v>
                </c:pt>
              </c:strCache>
            </c:strRef>
          </c:cat>
          <c:val>
            <c:numRef>
              <c:f>'Налоговые доходы'!$B$3:$E$3</c:f>
              <c:numCache>
                <c:formatCode>#,##0.0</c:formatCode>
                <c:ptCount val="4"/>
                <c:pt idx="0">
                  <c:v>650080.4</c:v>
                </c:pt>
                <c:pt idx="1">
                  <c:v>724024.9</c:v>
                </c:pt>
                <c:pt idx="2">
                  <c:v>764558.5</c:v>
                </c:pt>
                <c:pt idx="3">
                  <c:v>816003.5</c:v>
                </c:pt>
              </c:numCache>
            </c:numRef>
          </c:val>
          <c:extLst xmlns:c16r2="http://schemas.microsoft.com/office/drawing/2015/06/chart">
            <c:ext xmlns:c16="http://schemas.microsoft.com/office/drawing/2014/chart" uri="{C3380CC4-5D6E-409C-BE32-E72D297353CC}">
              <c16:uniqueId val="{00000000-3879-48A7-ADC0-4C0A6D698AFB}"/>
            </c:ext>
          </c:extLst>
        </c:ser>
        <c:ser>
          <c:idx val="2"/>
          <c:order val="1"/>
          <c:tx>
            <c:strRef>
              <c:f>'Налоговые доходы'!$A$4</c:f>
              <c:strCache>
                <c:ptCount val="1"/>
                <c:pt idx="0">
                  <c:v>Акцизы на нефтепродукты</c:v>
                </c:pt>
              </c:strCache>
            </c:strRef>
          </c:tx>
          <c:spPr>
            <a:solidFill>
              <a:schemeClr val="accent3">
                <a:lumMod val="50000"/>
              </a:schemeClr>
            </a:solidFill>
          </c:spPr>
          <c:dLbls>
            <c:dLbl>
              <c:idx val="0"/>
              <c:layout>
                <c:manualLayout>
                  <c:x val="-6.0540522183622075E-2"/>
                  <c:y val="4.864797631181077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879-48A7-ADC0-4C0A6D698AFB}"/>
                </c:ext>
              </c:extLst>
            </c:dLbl>
            <c:dLbl>
              <c:idx val="1"/>
              <c:layout>
                <c:manualLayout>
                  <c:x val="-6.5627649217781081E-2"/>
                  <c:y val="6.466763354796348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879-48A7-ADC0-4C0A6D698AFB}"/>
                </c:ext>
              </c:extLst>
            </c:dLbl>
            <c:dLbl>
              <c:idx val="2"/>
              <c:layout>
                <c:manualLayout>
                  <c:x val="-7.3436419673030523E-2"/>
                  <c:y val="4.1235908358875785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879-48A7-ADC0-4C0A6D698AFB}"/>
                </c:ext>
              </c:extLst>
            </c:dLbl>
            <c:dLbl>
              <c:idx val="3"/>
              <c:layout>
                <c:manualLayout>
                  <c:x val="-6.2826763063604699E-2"/>
                  <c:y val="5.299441366418230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879-48A7-ADC0-4C0A6D698AFB}"/>
                </c:ext>
              </c:extLst>
            </c:dLbl>
            <c:spPr>
              <a:noFill/>
              <a:ln>
                <a:noFill/>
              </a:ln>
              <a:effectLst/>
            </c:spPr>
            <c:txPr>
              <a:bodyPr/>
              <a:lstStyle/>
              <a:p>
                <a:pPr>
                  <a:defRPr b="1" u="sng"/>
                </a:pPr>
                <a:endParaRPr lang="ru-RU"/>
              </a:p>
            </c:txPr>
            <c:showVal val="1"/>
            <c:extLst xmlns:c16r2="http://schemas.microsoft.com/office/drawing/2015/06/chart">
              <c:ext xmlns:c15="http://schemas.microsoft.com/office/drawing/2012/chart" uri="{CE6537A1-D6FC-4f65-9D91-7224C49458BB}">
                <c15:showLeaderLines val="0"/>
              </c:ext>
            </c:extLst>
          </c:dLbls>
          <c:cat>
            <c:strRef>
              <c:f>'Налоговые доходы'!$B$1:$E$1</c:f>
              <c:strCache>
                <c:ptCount val="4"/>
                <c:pt idx="0">
                  <c:v>2021 год (факт)</c:v>
                </c:pt>
                <c:pt idx="1">
                  <c:v>2022 год (факт)</c:v>
                </c:pt>
                <c:pt idx="2">
                  <c:v>Уточненный план 2023 год </c:v>
                </c:pt>
                <c:pt idx="3">
                  <c:v>2023 год (факт)</c:v>
                </c:pt>
              </c:strCache>
            </c:strRef>
          </c:cat>
          <c:val>
            <c:numRef>
              <c:f>'Налоговые доходы'!$B$4:$E$4</c:f>
              <c:numCache>
                <c:formatCode>#,##0.0</c:formatCode>
                <c:ptCount val="4"/>
                <c:pt idx="0">
                  <c:v>14022.2</c:v>
                </c:pt>
                <c:pt idx="1">
                  <c:v>16838.400000000001</c:v>
                </c:pt>
                <c:pt idx="2">
                  <c:v>17157.900000000001</c:v>
                </c:pt>
                <c:pt idx="3">
                  <c:v>17286</c:v>
                </c:pt>
              </c:numCache>
            </c:numRef>
          </c:val>
          <c:extLst xmlns:c16r2="http://schemas.microsoft.com/office/drawing/2015/06/chart">
            <c:ext xmlns:c16="http://schemas.microsoft.com/office/drawing/2014/chart" uri="{C3380CC4-5D6E-409C-BE32-E72D297353CC}">
              <c16:uniqueId val="{00000005-3879-48A7-ADC0-4C0A6D698AFB}"/>
            </c:ext>
          </c:extLst>
        </c:ser>
        <c:ser>
          <c:idx val="3"/>
          <c:order val="2"/>
          <c:tx>
            <c:strRef>
              <c:f>'Налоговые доходы'!$A$5</c:f>
              <c:strCache>
                <c:ptCount val="1"/>
                <c:pt idx="0">
                  <c:v>Налоги на совокупный доход </c:v>
                </c:pt>
              </c:strCache>
            </c:strRef>
          </c:tx>
          <c:spPr>
            <a:solidFill>
              <a:schemeClr val="accent4">
                <a:lumMod val="40000"/>
                <a:lumOff val="60000"/>
              </a:schemeClr>
            </a:solidFill>
          </c:spPr>
          <c:dLbls>
            <c:spPr>
              <a:noFill/>
              <a:ln>
                <a:noFill/>
              </a:ln>
              <a:effectLst/>
            </c:spPr>
            <c:txPr>
              <a:bodyPr/>
              <a:lstStyle/>
              <a:p>
                <a:pPr>
                  <a:defRPr b="1"/>
                </a:pPr>
                <a:endParaRPr lang="ru-RU"/>
              </a:p>
            </c:txPr>
            <c:showVal val="1"/>
            <c:extLst xmlns:c16r2="http://schemas.microsoft.com/office/drawing/2015/06/chart">
              <c:ext xmlns:c15="http://schemas.microsoft.com/office/drawing/2012/chart" uri="{CE6537A1-D6FC-4f65-9D91-7224C49458BB}">
                <c15:showLeaderLines val="0"/>
              </c:ext>
            </c:extLst>
          </c:dLbls>
          <c:cat>
            <c:strRef>
              <c:f>'Налоговые доходы'!$B$1:$E$1</c:f>
              <c:strCache>
                <c:ptCount val="4"/>
                <c:pt idx="0">
                  <c:v>2021 год (факт)</c:v>
                </c:pt>
                <c:pt idx="1">
                  <c:v>2022 год (факт)</c:v>
                </c:pt>
                <c:pt idx="2">
                  <c:v>Уточненный план 2023 год </c:v>
                </c:pt>
                <c:pt idx="3">
                  <c:v>2023 год (факт)</c:v>
                </c:pt>
              </c:strCache>
            </c:strRef>
          </c:cat>
          <c:val>
            <c:numRef>
              <c:f>'Налоговые доходы'!$B$5:$E$5</c:f>
              <c:numCache>
                <c:formatCode>#,##0.0</c:formatCode>
                <c:ptCount val="4"/>
                <c:pt idx="0">
                  <c:v>145102</c:v>
                </c:pt>
                <c:pt idx="1">
                  <c:v>165110.9</c:v>
                </c:pt>
                <c:pt idx="2">
                  <c:v>167756.1</c:v>
                </c:pt>
                <c:pt idx="3">
                  <c:v>164575.70000000001</c:v>
                </c:pt>
              </c:numCache>
            </c:numRef>
          </c:val>
          <c:extLst xmlns:c16r2="http://schemas.microsoft.com/office/drawing/2015/06/chart">
            <c:ext xmlns:c16="http://schemas.microsoft.com/office/drawing/2014/chart" uri="{C3380CC4-5D6E-409C-BE32-E72D297353CC}">
              <c16:uniqueId val="{00000006-3879-48A7-ADC0-4C0A6D698AFB}"/>
            </c:ext>
          </c:extLst>
        </c:ser>
        <c:ser>
          <c:idx val="4"/>
          <c:order val="3"/>
          <c:tx>
            <c:strRef>
              <c:f>'Налоговые доходы'!$A$6</c:f>
              <c:strCache>
                <c:ptCount val="1"/>
                <c:pt idx="0">
                  <c:v>Налоги на имущество </c:v>
                </c:pt>
              </c:strCache>
            </c:strRef>
          </c:tx>
          <c:spPr>
            <a:solidFill>
              <a:srgbClr val="FF0000"/>
            </a:solidFill>
          </c:spPr>
          <c:dLbls>
            <c:dLbl>
              <c:idx val="0"/>
              <c:layout>
                <c:manualLayout>
                  <c:x val="-6.0540522183622075E-2"/>
                  <c:y val="-7.4974459359588103E-2"/>
                </c:manualLayout>
              </c:layout>
              <c:tx>
                <c:rich>
                  <a:bodyPr/>
                  <a:lstStyle/>
                  <a:p>
                    <a:r>
                      <a:rPr lang="en-US" b="1" u="sng" dirty="0"/>
                      <a:t>52 357,2</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B00-4F00-89D7-1ADDA4CF5C53}"/>
                </c:ext>
              </c:extLst>
            </c:dLbl>
            <c:dLbl>
              <c:idx val="1"/>
              <c:layout>
                <c:manualLayout>
                  <c:x val="-6.1634137939864754E-2"/>
                  <c:y val="-6.3728222009171734E-2"/>
                </c:manualLayout>
              </c:layout>
              <c:spPr/>
              <c:txPr>
                <a:bodyPr/>
                <a:lstStyle/>
                <a:p>
                  <a:pPr>
                    <a:defRPr b="1" u="sng"/>
                  </a:pPr>
                  <a:endParaRPr lang="ru-RU"/>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B00-4F00-89D7-1ADDA4CF5C53}"/>
                </c:ext>
              </c:extLst>
            </c:dLbl>
            <c:dLbl>
              <c:idx val="2"/>
              <c:layout>
                <c:manualLayout>
                  <c:x val="-5.9902194338440982E-2"/>
                  <c:y val="-5.7511725750278964E-2"/>
                </c:manualLayout>
              </c:layout>
              <c:spPr/>
              <c:txPr>
                <a:bodyPr/>
                <a:lstStyle/>
                <a:p>
                  <a:pPr>
                    <a:defRPr b="1" u="sng"/>
                  </a:pPr>
                  <a:endParaRPr lang="ru-RU"/>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B00-4F00-89D7-1ADDA4CF5C53}"/>
                </c:ext>
              </c:extLst>
            </c:dLbl>
            <c:dLbl>
              <c:idx val="3"/>
              <c:layout>
                <c:manualLayout>
                  <c:x val="-6.1233354212628384E-2"/>
                  <c:y val="-7.284818595035332E-2"/>
                </c:manualLayout>
              </c:layout>
              <c:spPr/>
              <c:txPr>
                <a:bodyPr/>
                <a:lstStyle/>
                <a:p>
                  <a:pPr>
                    <a:defRPr b="1" u="sng"/>
                  </a:pPr>
                  <a:endParaRPr lang="ru-RU"/>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B00-4F00-89D7-1ADDA4CF5C53}"/>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'Налоговые доходы'!$B$1:$E$1</c:f>
              <c:strCache>
                <c:ptCount val="4"/>
                <c:pt idx="0">
                  <c:v>2021 год (факт)</c:v>
                </c:pt>
                <c:pt idx="1">
                  <c:v>2022 год (факт)</c:v>
                </c:pt>
                <c:pt idx="2">
                  <c:v>Уточненный план 2023 год </c:v>
                </c:pt>
                <c:pt idx="3">
                  <c:v>2023 год (факт)</c:v>
                </c:pt>
              </c:strCache>
            </c:strRef>
          </c:cat>
          <c:val>
            <c:numRef>
              <c:f>'Налоговые доходы'!$B$6:$E$6</c:f>
              <c:numCache>
                <c:formatCode>#,##0.0</c:formatCode>
                <c:ptCount val="4"/>
                <c:pt idx="0">
                  <c:v>52357.2</c:v>
                </c:pt>
                <c:pt idx="1">
                  <c:v>55057</c:v>
                </c:pt>
                <c:pt idx="2">
                  <c:v>46281.2</c:v>
                </c:pt>
                <c:pt idx="3">
                  <c:v>52239.5</c:v>
                </c:pt>
              </c:numCache>
            </c:numRef>
          </c:val>
          <c:extLst xmlns:c16r2="http://schemas.microsoft.com/office/drawing/2015/06/chart">
            <c:ext xmlns:c16="http://schemas.microsoft.com/office/drawing/2014/chart" uri="{C3380CC4-5D6E-409C-BE32-E72D297353CC}">
              <c16:uniqueId val="{00000007-3879-48A7-ADC0-4C0A6D698AFB}"/>
            </c:ext>
          </c:extLst>
        </c:ser>
        <c:ser>
          <c:idx val="5"/>
          <c:order val="4"/>
          <c:tx>
            <c:strRef>
              <c:f>'Налоговые доходы'!$A$7</c:f>
              <c:strCache>
                <c:ptCount val="1"/>
                <c:pt idx="0">
                  <c:v>Государственная пошлина</c:v>
                </c:pt>
              </c:strCache>
            </c:strRef>
          </c:tx>
          <c:spPr>
            <a:solidFill>
              <a:schemeClr val="accent6">
                <a:lumMod val="40000"/>
                <a:lumOff val="60000"/>
              </a:schemeClr>
            </a:solidFill>
          </c:spPr>
          <c:dLbls>
            <c:dLbl>
              <c:idx val="0"/>
              <c:layout>
                <c:manualLayout>
                  <c:x val="2.6227292740368002E-2"/>
                  <c:y val="-8.99692546011834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3879-48A7-ADC0-4C0A6D698AFB}"/>
                </c:ext>
              </c:extLst>
            </c:dLbl>
            <c:dLbl>
              <c:idx val="1"/>
              <c:layout>
                <c:manualLayout>
                  <c:x val="1.4425011007202389E-2"/>
                  <c:y val="-0.10871284930976344"/>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3879-48A7-ADC0-4C0A6D698AFB}"/>
                </c:ext>
              </c:extLst>
            </c:dLbl>
            <c:dLbl>
              <c:idx val="2"/>
              <c:layout>
                <c:manualLayout>
                  <c:x val="2.5014904797961382E-2"/>
                  <c:y val="-0.10922518270916774"/>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3879-48A7-ADC0-4C0A6D698AFB}"/>
                </c:ext>
              </c:extLst>
            </c:dLbl>
            <c:dLbl>
              <c:idx val="3"/>
              <c:layout>
                <c:manualLayout>
                  <c:x val="-5.6413926573640758E-3"/>
                  <c:y val="-0.10155695260913039"/>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3879-48A7-ADC0-4C0A6D698AFB}"/>
                </c:ext>
              </c:extLst>
            </c:dLbl>
            <c:spPr>
              <a:noFill/>
              <a:ln>
                <a:noFill/>
              </a:ln>
              <a:effectLst/>
            </c:spPr>
            <c:txPr>
              <a:bodyPr/>
              <a:lstStyle/>
              <a:p>
                <a:pPr>
                  <a:defRPr b="1" u="sng"/>
                </a:pPr>
                <a:endParaRPr lang="ru-RU"/>
              </a:p>
            </c:txPr>
            <c:showVal val="1"/>
            <c:extLst xmlns:c16r2="http://schemas.microsoft.com/office/drawing/2015/06/chart">
              <c:ext xmlns:c15="http://schemas.microsoft.com/office/drawing/2012/chart" uri="{CE6537A1-D6FC-4f65-9D91-7224C49458BB}">
                <c15:showLeaderLines val="0"/>
              </c:ext>
            </c:extLst>
          </c:dLbls>
          <c:cat>
            <c:strRef>
              <c:f>'Налоговые доходы'!$B$1:$E$1</c:f>
              <c:strCache>
                <c:ptCount val="4"/>
                <c:pt idx="0">
                  <c:v>2021 год (факт)</c:v>
                </c:pt>
                <c:pt idx="1">
                  <c:v>2022 год (факт)</c:v>
                </c:pt>
                <c:pt idx="2">
                  <c:v>Уточненный план 2023 год </c:v>
                </c:pt>
                <c:pt idx="3">
                  <c:v>2023 год (факт)</c:v>
                </c:pt>
              </c:strCache>
            </c:strRef>
          </c:cat>
          <c:val>
            <c:numRef>
              <c:f>'Налоговые доходы'!$B$7:$E$7</c:f>
              <c:numCache>
                <c:formatCode>#,##0.0</c:formatCode>
                <c:ptCount val="4"/>
                <c:pt idx="0">
                  <c:v>6770.3</c:v>
                </c:pt>
                <c:pt idx="1">
                  <c:v>7459</c:v>
                </c:pt>
                <c:pt idx="2">
                  <c:v>6910.1</c:v>
                </c:pt>
                <c:pt idx="3">
                  <c:v>6971.8</c:v>
                </c:pt>
              </c:numCache>
            </c:numRef>
          </c:val>
          <c:extLst xmlns:c16r2="http://schemas.microsoft.com/office/drawing/2015/06/chart">
            <c:ext xmlns:c16="http://schemas.microsoft.com/office/drawing/2014/chart" uri="{C3380CC4-5D6E-409C-BE32-E72D297353CC}">
              <c16:uniqueId val="{0000000C-3879-48A7-ADC0-4C0A6D698AFB}"/>
            </c:ext>
          </c:extLst>
        </c:ser>
        <c:dLbls/>
        <c:shape val="cylinder"/>
        <c:axId val="74296320"/>
        <c:axId val="74187520"/>
        <c:axId val="0"/>
      </c:bar3DChart>
      <c:catAx>
        <c:axId val="74296320"/>
        <c:scaling>
          <c:orientation val="minMax"/>
        </c:scaling>
        <c:axPos val="b"/>
        <c:numFmt formatCode="General" sourceLinked="0"/>
        <c:tickLblPos val="nextTo"/>
        <c:txPr>
          <a:bodyPr/>
          <a:lstStyle/>
          <a:p>
            <a:pPr>
              <a:defRPr sz="1100" b="1"/>
            </a:pPr>
            <a:endParaRPr lang="ru-RU"/>
          </a:p>
        </c:txPr>
        <c:crossAx val="74187520"/>
        <c:crosses val="autoZero"/>
        <c:auto val="1"/>
        <c:lblAlgn val="ctr"/>
        <c:lblOffset val="100"/>
      </c:catAx>
      <c:valAx>
        <c:axId val="74187520"/>
        <c:scaling>
          <c:orientation val="minMax"/>
        </c:scaling>
        <c:delete val="1"/>
        <c:axPos val="l"/>
        <c:numFmt formatCode="#,##0.0" sourceLinked="1"/>
        <c:tickLblPos val="none"/>
        <c:crossAx val="74296320"/>
        <c:crosses val="autoZero"/>
        <c:crossBetween val="between"/>
      </c:valAx>
    </c:plotArea>
    <c:legend>
      <c:legendPos val="r"/>
      <c:layout>
        <c:manualLayout>
          <c:xMode val="edge"/>
          <c:yMode val="edge"/>
          <c:x val="0.79966496778135565"/>
          <c:y val="2.4764646355222148E-2"/>
          <c:w val="0.19151656760359917"/>
          <c:h val="0.80785782605364265"/>
        </c:manualLayout>
      </c:layout>
      <c:txPr>
        <a:bodyPr/>
        <a:lstStyle/>
        <a:p>
          <a:pPr>
            <a:defRPr sz="1200">
              <a:latin typeface="Oswald"/>
            </a:defRPr>
          </a:pPr>
          <a:endParaRPr lang="ru-RU"/>
        </a:p>
      </c:txPr>
    </c:legend>
    <c:plotVisOnly val="1"/>
    <c:dispBlanksAs val="gap"/>
  </c:chart>
  <c:txPr>
    <a:bodyPr/>
    <a:lstStyle/>
    <a:p>
      <a:pPr>
        <a:defRPr sz="1200">
          <a:latin typeface="Times New Roman Cyr" pitchFamily="18" charset="0"/>
          <a:cs typeface="Times New Roman Cyr" pitchFamily="18" charset="0"/>
        </a:defRPr>
      </a:pPr>
      <a:endParaRPr lang="ru-RU"/>
    </a:p>
  </c:tx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lang val="ru-RU"/>
  <c:chart>
    <c:autoTitleDeleted val="1"/>
    <c:plotArea>
      <c:layout/>
      <c:lineChart>
        <c:grouping val="standard"/>
        <c:ser>
          <c:idx val="0"/>
          <c:order val="0"/>
          <c:tx>
            <c:strRef>
              <c:f>'Налоговые доходы'!$A$2</c:f>
              <c:strCache>
                <c:ptCount val="1"/>
                <c:pt idx="0">
                  <c:v>Налоговые доходы</c:v>
                </c:pt>
              </c:strCache>
            </c:strRef>
          </c:tx>
          <c:spPr>
            <a:ln w="57150">
              <a:solidFill>
                <a:schemeClr val="accent3">
                  <a:lumMod val="75000"/>
                </a:schemeClr>
              </a:solidFill>
            </a:ln>
          </c:spPr>
          <c:marker>
            <c:spPr>
              <a:ln w="57150">
                <a:solidFill>
                  <a:schemeClr val="accent3">
                    <a:lumMod val="75000"/>
                  </a:schemeClr>
                </a:solidFill>
              </a:ln>
            </c:spPr>
          </c:marker>
          <c:dLbls>
            <c:dLbl>
              <c:idx val="0"/>
              <c:layout>
                <c:manualLayout>
                  <c:x val="-5.8235143684244622E-2"/>
                  <c:y val="-0.18674395655384737"/>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ABA-4E54-BA38-BC28B4D5B429}"/>
                </c:ext>
              </c:extLst>
            </c:dLbl>
            <c:dLbl>
              <c:idx val="1"/>
              <c:layout>
                <c:manualLayout>
                  <c:x val="-5.4907421188002299E-2"/>
                  <c:y val="-0.16599462804786425"/>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ABA-4E54-BA38-BC28B4D5B429}"/>
                </c:ext>
              </c:extLst>
            </c:dLbl>
            <c:dLbl>
              <c:idx val="2"/>
              <c:layout>
                <c:manualLayout>
                  <c:x val="-5.3243559939880877E-2"/>
                  <c:y val="-0.21786794931282194"/>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ABA-4E54-BA38-BC28B4D5B429}"/>
                </c:ext>
              </c:extLst>
            </c:dLbl>
            <c:dLbl>
              <c:idx val="3"/>
              <c:layout>
                <c:manualLayout>
                  <c:x val="-3.9932669954910668E-2"/>
                  <c:y val="-0.14524529954188156"/>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ABA-4E54-BA38-BC28B4D5B429}"/>
                </c:ext>
              </c:extLst>
            </c:dLbl>
            <c:spPr>
              <a:noFill/>
              <a:ln>
                <a:noFill/>
              </a:ln>
              <a:effectLst/>
            </c:spPr>
            <c:txPr>
              <a:bodyPr/>
              <a:lstStyle/>
              <a:p>
                <a:pPr>
                  <a:defRPr sz="1200" b="1">
                    <a:latin typeface="Times New Roman Cyr" pitchFamily="18" charset="0"/>
                    <a:cs typeface="Times New Roman Cyr" pitchFamily="18" charset="0"/>
                  </a:defRPr>
                </a:pPr>
                <a:endParaRPr lang="ru-RU"/>
              </a:p>
            </c:txPr>
            <c:showVal val="1"/>
            <c:extLst xmlns:c16r2="http://schemas.microsoft.com/office/drawing/2015/06/chart">
              <c:ext xmlns:c15="http://schemas.microsoft.com/office/drawing/2012/chart" uri="{CE6537A1-D6FC-4f65-9D91-7224C49458BB}">
                <c15:showLeaderLines val="0"/>
              </c:ext>
            </c:extLst>
          </c:dLbls>
          <c:cat>
            <c:strRef>
              <c:f>'Налоговые доходы'!$B$1:$E$1</c:f>
              <c:strCache>
                <c:ptCount val="4"/>
                <c:pt idx="0">
                  <c:v>2021 год (факт)</c:v>
                </c:pt>
                <c:pt idx="1">
                  <c:v>2022 год (факт)</c:v>
                </c:pt>
                <c:pt idx="2">
                  <c:v>Уточненный план 2023 год </c:v>
                </c:pt>
                <c:pt idx="3">
                  <c:v>2023 год (факт)</c:v>
                </c:pt>
              </c:strCache>
            </c:strRef>
          </c:cat>
          <c:val>
            <c:numRef>
              <c:f>'Налоговые доходы'!$B$2:$E$2</c:f>
              <c:numCache>
                <c:formatCode>#,##0.0</c:formatCode>
                <c:ptCount val="4"/>
                <c:pt idx="0">
                  <c:v>868332.1</c:v>
                </c:pt>
                <c:pt idx="1">
                  <c:v>968490.20000000007</c:v>
                </c:pt>
                <c:pt idx="2">
                  <c:v>1002663.799999998</c:v>
                </c:pt>
                <c:pt idx="3">
                  <c:v>1057076.5</c:v>
                </c:pt>
              </c:numCache>
            </c:numRef>
          </c:val>
          <c:extLst xmlns:c16r2="http://schemas.microsoft.com/office/drawing/2015/06/chart">
            <c:ext xmlns:c16="http://schemas.microsoft.com/office/drawing/2014/chart" uri="{C3380CC4-5D6E-409C-BE32-E72D297353CC}">
              <c16:uniqueId val="{00000004-FABA-4E54-BA38-BC28B4D5B429}"/>
            </c:ext>
          </c:extLst>
        </c:ser>
        <c:dLbls/>
        <c:marker val="1"/>
        <c:axId val="74682752"/>
        <c:axId val="74684288"/>
      </c:lineChart>
      <c:catAx>
        <c:axId val="74682752"/>
        <c:scaling>
          <c:orientation val="minMax"/>
        </c:scaling>
        <c:axPos val="b"/>
        <c:numFmt formatCode="General" sourceLinked="0"/>
        <c:tickLblPos val="nextTo"/>
        <c:txPr>
          <a:bodyPr/>
          <a:lstStyle/>
          <a:p>
            <a:pPr>
              <a:defRPr b="1">
                <a:latin typeface="Times New Roman Cyr" pitchFamily="18" charset="0"/>
                <a:cs typeface="Times New Roman Cyr" pitchFamily="18" charset="0"/>
              </a:defRPr>
            </a:pPr>
            <a:endParaRPr lang="ru-RU"/>
          </a:p>
        </c:txPr>
        <c:crossAx val="74684288"/>
        <c:crosses val="autoZero"/>
        <c:auto val="1"/>
        <c:lblAlgn val="ctr"/>
        <c:lblOffset val="100"/>
      </c:catAx>
      <c:valAx>
        <c:axId val="74684288"/>
        <c:scaling>
          <c:orientation val="minMax"/>
        </c:scaling>
        <c:delete val="1"/>
        <c:axPos val="l"/>
        <c:numFmt formatCode="#,##0.0" sourceLinked="1"/>
        <c:tickLblPos val="none"/>
        <c:crossAx val="74682752"/>
        <c:crosses val="autoZero"/>
        <c:crossBetween val="between"/>
      </c:valAx>
    </c:plotArea>
    <c:legend>
      <c:legendPos val="r"/>
      <c:layout/>
      <c:txPr>
        <a:bodyPr/>
        <a:lstStyle/>
        <a:p>
          <a:pPr>
            <a:defRPr sz="1200" b="0">
              <a:latin typeface="Times New Roman Cyr" pitchFamily="18" charset="0"/>
              <a:cs typeface="Times New Roman Cyr" pitchFamily="18" charset="0"/>
            </a:defRPr>
          </a:pPr>
          <a:endParaRPr lang="ru-RU"/>
        </a:p>
      </c:txPr>
    </c:legend>
    <c:plotVisOnly val="1"/>
    <c:dispBlanksAs val="gap"/>
  </c:chart>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CF4AB9-DCA6-4C22-8238-785023DCAB8E}" type="doc">
      <dgm:prSet loTypeId="urn:microsoft.com/office/officeart/2005/8/layout/vProcess5" loCatId="process" qsTypeId="urn:microsoft.com/office/officeart/2005/8/quickstyle/3d2#1" qsCatId="3D" csTypeId="urn:microsoft.com/office/officeart/2005/8/colors/colorful5" csCatId="colorful" phldr="1"/>
      <dgm:spPr/>
      <dgm:t>
        <a:bodyPr/>
        <a:lstStyle/>
        <a:p>
          <a:endParaRPr lang="ru-RU"/>
        </a:p>
      </dgm:t>
    </dgm:pt>
    <dgm:pt modelId="{58DAFA87-E247-4D91-B88D-0EC900EEC543}">
      <dgm:prSet phldrT="[Текст]" custT="1"/>
      <dgm:spPr>
        <a:solidFill>
          <a:schemeClr val="accent1">
            <a:lumMod val="20000"/>
            <a:lumOff val="80000"/>
          </a:schemeClr>
        </a:solidFill>
      </dgm:spPr>
      <dgm:t>
        <a:bodyPr lIns="180000" rIns="180000"/>
        <a:lstStyle/>
        <a:p>
          <a:pPr algn="l"/>
          <a:r>
            <a:rPr lang="ru-RU" sz="1400" b="1" dirty="0">
              <a:solidFill>
                <a:schemeClr val="tx1"/>
              </a:solidFill>
              <a:latin typeface="Oswald"/>
              <a:cs typeface="Times New Roman" pitchFamily="18" charset="0"/>
            </a:rPr>
            <a:t>Федеральный закон от 03.12.2012 № 244-ФЗ «О внесении изменений в Бюджетный кодекс Российской Федерации»</a:t>
          </a:r>
        </a:p>
      </dgm:t>
    </dgm:pt>
    <dgm:pt modelId="{1C80B722-13E1-46C7-B60C-D655171F3EFB}" type="parTrans" cxnId="{B437DC0A-4CC1-4191-95E8-B974E289DAED}">
      <dgm:prSet/>
      <dgm:spPr/>
      <dgm:t>
        <a:bodyPr/>
        <a:lstStyle/>
        <a:p>
          <a:endParaRPr lang="ru-RU"/>
        </a:p>
      </dgm:t>
    </dgm:pt>
    <dgm:pt modelId="{CD510122-9DEB-4421-993B-C1E264B4A565}" type="sibTrans" cxnId="{B437DC0A-4CC1-4191-95E8-B974E289DAED}">
      <dgm:prSet/>
      <dgm:spPr/>
      <dgm:t>
        <a:bodyPr/>
        <a:lstStyle/>
        <a:p>
          <a:endParaRPr lang="ru-RU"/>
        </a:p>
      </dgm:t>
    </dgm:pt>
    <dgm:pt modelId="{5C56074C-A65A-4CF2-B2CE-F7EBE6062E49}">
      <dgm:prSet phldrT="[Текст]" custT="1"/>
      <dgm:spPr>
        <a:solidFill>
          <a:schemeClr val="accent4">
            <a:lumMod val="20000"/>
            <a:lumOff val="80000"/>
          </a:schemeClr>
        </a:solidFill>
      </dgm:spPr>
      <dgm:t>
        <a:bodyPr lIns="180000" rIns="180000"/>
        <a:lstStyle/>
        <a:p>
          <a:pPr algn="l"/>
          <a:r>
            <a:rPr lang="ru-RU" sz="1400" b="1" dirty="0">
              <a:solidFill>
                <a:schemeClr val="tx1">
                  <a:lumMod val="95000"/>
                  <a:lumOff val="5000"/>
                </a:schemeClr>
              </a:solidFill>
              <a:latin typeface="Oswald"/>
              <a:cs typeface="Times New Roman" pitchFamily="18" charset="0"/>
            </a:rPr>
            <a:t>Муниципальный дорожный фонд города Урай создан в соответствии с решением Думы города Урай от 27.09.2012 № 80 (ред. от 22.04.2021)</a:t>
          </a:r>
        </a:p>
      </dgm:t>
    </dgm:pt>
    <dgm:pt modelId="{89DE1EEA-3415-40F5-9AA8-4BFBAB558166}" type="parTrans" cxnId="{3A8284A1-4C48-4E1D-B621-1618CC191516}">
      <dgm:prSet/>
      <dgm:spPr/>
      <dgm:t>
        <a:bodyPr/>
        <a:lstStyle/>
        <a:p>
          <a:endParaRPr lang="ru-RU"/>
        </a:p>
      </dgm:t>
    </dgm:pt>
    <dgm:pt modelId="{038FFFE1-B130-4EA4-88D2-8D769591A875}" type="sibTrans" cxnId="{3A8284A1-4C48-4E1D-B621-1618CC191516}">
      <dgm:prSet/>
      <dgm:spPr/>
      <dgm:t>
        <a:bodyPr/>
        <a:lstStyle/>
        <a:p>
          <a:endParaRPr lang="ru-RU"/>
        </a:p>
      </dgm:t>
    </dgm:pt>
    <dgm:pt modelId="{6B3B1FFC-4CB3-4CA8-8AF7-EB8DA81DF7BA}" type="pres">
      <dgm:prSet presAssocID="{5ACF4AB9-DCA6-4C22-8238-785023DCAB8E}" presName="outerComposite" presStyleCnt="0">
        <dgm:presLayoutVars>
          <dgm:chMax val="5"/>
          <dgm:dir/>
          <dgm:resizeHandles val="exact"/>
        </dgm:presLayoutVars>
      </dgm:prSet>
      <dgm:spPr/>
      <dgm:t>
        <a:bodyPr/>
        <a:lstStyle/>
        <a:p>
          <a:endParaRPr lang="ru-RU"/>
        </a:p>
      </dgm:t>
    </dgm:pt>
    <dgm:pt modelId="{79404F2A-8767-4AB9-A236-742801D12F3F}" type="pres">
      <dgm:prSet presAssocID="{5ACF4AB9-DCA6-4C22-8238-785023DCAB8E}" presName="dummyMaxCanvas" presStyleCnt="0">
        <dgm:presLayoutVars/>
      </dgm:prSet>
      <dgm:spPr/>
    </dgm:pt>
    <dgm:pt modelId="{26F8EAD8-784E-4CBC-930E-754056E672BA}" type="pres">
      <dgm:prSet presAssocID="{5ACF4AB9-DCA6-4C22-8238-785023DCAB8E}" presName="TwoNodes_1" presStyleLbl="node1" presStyleIdx="0" presStyleCnt="2" custScaleX="87506" custScaleY="92593" custLinFactNeighborX="-3124" custLinFactNeighborY="3389">
        <dgm:presLayoutVars>
          <dgm:bulletEnabled val="1"/>
        </dgm:presLayoutVars>
      </dgm:prSet>
      <dgm:spPr/>
      <dgm:t>
        <a:bodyPr/>
        <a:lstStyle/>
        <a:p>
          <a:endParaRPr lang="ru-RU"/>
        </a:p>
      </dgm:t>
    </dgm:pt>
    <dgm:pt modelId="{C0C62BB4-20F6-4903-B04F-13B7A004B5F0}" type="pres">
      <dgm:prSet presAssocID="{5ACF4AB9-DCA6-4C22-8238-785023DCAB8E}" presName="TwoNodes_2" presStyleLbl="node1" presStyleIdx="1" presStyleCnt="2" custScaleX="108223" custScaleY="103680" custLinFactNeighborX="-1042" custLinFactNeighborY="-8351">
        <dgm:presLayoutVars>
          <dgm:bulletEnabled val="1"/>
        </dgm:presLayoutVars>
      </dgm:prSet>
      <dgm:spPr/>
      <dgm:t>
        <a:bodyPr/>
        <a:lstStyle/>
        <a:p>
          <a:endParaRPr lang="ru-RU"/>
        </a:p>
      </dgm:t>
    </dgm:pt>
    <dgm:pt modelId="{EE12E059-3261-4907-A4E3-4F74B9EED3BE}" type="pres">
      <dgm:prSet presAssocID="{5ACF4AB9-DCA6-4C22-8238-785023DCAB8E}" presName="TwoConn_1-2" presStyleLbl="fgAccFollowNode1" presStyleIdx="0" presStyleCnt="1" custAng="5400000" custScaleX="111128" custScaleY="97049" custLinFactNeighborX="12580" custLinFactNeighborY="-37987">
        <dgm:presLayoutVars>
          <dgm:bulletEnabled val="1"/>
        </dgm:presLayoutVars>
      </dgm:prSet>
      <dgm:spPr>
        <a:prstGeom prst="bentArrow">
          <a:avLst/>
        </a:prstGeom>
      </dgm:spPr>
      <dgm:t>
        <a:bodyPr/>
        <a:lstStyle/>
        <a:p>
          <a:endParaRPr lang="ru-RU"/>
        </a:p>
      </dgm:t>
    </dgm:pt>
    <dgm:pt modelId="{A6DE7991-A19E-4108-B350-966DE3EABFF9}" type="pres">
      <dgm:prSet presAssocID="{5ACF4AB9-DCA6-4C22-8238-785023DCAB8E}" presName="TwoNodes_1_text" presStyleLbl="node1" presStyleIdx="1" presStyleCnt="2">
        <dgm:presLayoutVars>
          <dgm:bulletEnabled val="1"/>
        </dgm:presLayoutVars>
      </dgm:prSet>
      <dgm:spPr/>
      <dgm:t>
        <a:bodyPr/>
        <a:lstStyle/>
        <a:p>
          <a:endParaRPr lang="ru-RU"/>
        </a:p>
      </dgm:t>
    </dgm:pt>
    <dgm:pt modelId="{CC65A928-852E-4DD1-A56D-9BAFABC72640}" type="pres">
      <dgm:prSet presAssocID="{5ACF4AB9-DCA6-4C22-8238-785023DCAB8E}" presName="TwoNodes_2_text" presStyleLbl="node1" presStyleIdx="1" presStyleCnt="2">
        <dgm:presLayoutVars>
          <dgm:bulletEnabled val="1"/>
        </dgm:presLayoutVars>
      </dgm:prSet>
      <dgm:spPr/>
      <dgm:t>
        <a:bodyPr/>
        <a:lstStyle/>
        <a:p>
          <a:endParaRPr lang="ru-RU"/>
        </a:p>
      </dgm:t>
    </dgm:pt>
  </dgm:ptLst>
  <dgm:cxnLst>
    <dgm:cxn modelId="{9EEC9DC9-0646-40AD-BCCA-3199C55092FA}" type="presOf" srcId="{5C56074C-A65A-4CF2-B2CE-F7EBE6062E49}" destId="{C0C62BB4-20F6-4903-B04F-13B7A004B5F0}" srcOrd="0" destOrd="0" presId="urn:microsoft.com/office/officeart/2005/8/layout/vProcess5"/>
    <dgm:cxn modelId="{3A8284A1-4C48-4E1D-B621-1618CC191516}" srcId="{5ACF4AB9-DCA6-4C22-8238-785023DCAB8E}" destId="{5C56074C-A65A-4CF2-B2CE-F7EBE6062E49}" srcOrd="1" destOrd="0" parTransId="{89DE1EEA-3415-40F5-9AA8-4BFBAB558166}" sibTransId="{038FFFE1-B130-4EA4-88D2-8D769591A875}"/>
    <dgm:cxn modelId="{BB6A12F9-890C-4EA5-BD4E-38FF5E67BD23}" type="presOf" srcId="{5ACF4AB9-DCA6-4C22-8238-785023DCAB8E}" destId="{6B3B1FFC-4CB3-4CA8-8AF7-EB8DA81DF7BA}" srcOrd="0" destOrd="0" presId="urn:microsoft.com/office/officeart/2005/8/layout/vProcess5"/>
    <dgm:cxn modelId="{DDBA33F7-FBE1-4969-9322-258D202A1094}" type="presOf" srcId="{58DAFA87-E247-4D91-B88D-0EC900EEC543}" destId="{26F8EAD8-784E-4CBC-930E-754056E672BA}" srcOrd="0" destOrd="0" presId="urn:microsoft.com/office/officeart/2005/8/layout/vProcess5"/>
    <dgm:cxn modelId="{8049389A-0523-47C1-B23D-C8A83431C114}" type="presOf" srcId="{58DAFA87-E247-4D91-B88D-0EC900EEC543}" destId="{A6DE7991-A19E-4108-B350-966DE3EABFF9}" srcOrd="1" destOrd="0" presId="urn:microsoft.com/office/officeart/2005/8/layout/vProcess5"/>
    <dgm:cxn modelId="{C5C59DFD-760B-485B-8012-6E9EA74C982C}" type="presOf" srcId="{CD510122-9DEB-4421-993B-C1E264B4A565}" destId="{EE12E059-3261-4907-A4E3-4F74B9EED3BE}" srcOrd="0" destOrd="0" presId="urn:microsoft.com/office/officeart/2005/8/layout/vProcess5"/>
    <dgm:cxn modelId="{9473E505-DDAC-447C-AB2F-A47C17A4590B}" type="presOf" srcId="{5C56074C-A65A-4CF2-B2CE-F7EBE6062E49}" destId="{CC65A928-852E-4DD1-A56D-9BAFABC72640}" srcOrd="1" destOrd="0" presId="urn:microsoft.com/office/officeart/2005/8/layout/vProcess5"/>
    <dgm:cxn modelId="{B437DC0A-4CC1-4191-95E8-B974E289DAED}" srcId="{5ACF4AB9-DCA6-4C22-8238-785023DCAB8E}" destId="{58DAFA87-E247-4D91-B88D-0EC900EEC543}" srcOrd="0" destOrd="0" parTransId="{1C80B722-13E1-46C7-B60C-D655171F3EFB}" sibTransId="{CD510122-9DEB-4421-993B-C1E264B4A565}"/>
    <dgm:cxn modelId="{4ED6D9EC-A773-4BBB-86C8-7F143528D4E4}" type="presParOf" srcId="{6B3B1FFC-4CB3-4CA8-8AF7-EB8DA81DF7BA}" destId="{79404F2A-8767-4AB9-A236-742801D12F3F}" srcOrd="0" destOrd="0" presId="urn:microsoft.com/office/officeart/2005/8/layout/vProcess5"/>
    <dgm:cxn modelId="{FCB1B2FA-655A-4B13-9A94-C88A9760403B}" type="presParOf" srcId="{6B3B1FFC-4CB3-4CA8-8AF7-EB8DA81DF7BA}" destId="{26F8EAD8-784E-4CBC-930E-754056E672BA}" srcOrd="1" destOrd="0" presId="urn:microsoft.com/office/officeart/2005/8/layout/vProcess5"/>
    <dgm:cxn modelId="{E33F47FF-F95F-4654-BC6D-02DA12EA420C}" type="presParOf" srcId="{6B3B1FFC-4CB3-4CA8-8AF7-EB8DA81DF7BA}" destId="{C0C62BB4-20F6-4903-B04F-13B7A004B5F0}" srcOrd="2" destOrd="0" presId="urn:microsoft.com/office/officeart/2005/8/layout/vProcess5"/>
    <dgm:cxn modelId="{D08FA1E1-9032-47A7-89C8-E88A3A8FF1D9}" type="presParOf" srcId="{6B3B1FFC-4CB3-4CA8-8AF7-EB8DA81DF7BA}" destId="{EE12E059-3261-4907-A4E3-4F74B9EED3BE}" srcOrd="3" destOrd="0" presId="urn:microsoft.com/office/officeart/2005/8/layout/vProcess5"/>
    <dgm:cxn modelId="{984F2F2A-B17C-488C-9D81-A76483C32235}" type="presParOf" srcId="{6B3B1FFC-4CB3-4CA8-8AF7-EB8DA81DF7BA}" destId="{A6DE7991-A19E-4108-B350-966DE3EABFF9}" srcOrd="4" destOrd="0" presId="urn:microsoft.com/office/officeart/2005/8/layout/vProcess5"/>
    <dgm:cxn modelId="{9571A3DD-3CA3-41E6-AB23-4304472A98D8}" type="presParOf" srcId="{6B3B1FFC-4CB3-4CA8-8AF7-EB8DA81DF7BA}" destId="{CC65A928-852E-4DD1-A56D-9BAFABC72640}" srcOrd="5"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F8EAD8-784E-4CBC-930E-754056E672BA}">
      <dsp:nvSpPr>
        <dsp:cNvPr id="0" name=""/>
        <dsp:cNvSpPr/>
      </dsp:nvSpPr>
      <dsp:spPr>
        <a:xfrm>
          <a:off x="73814" y="54003"/>
          <a:ext cx="6052237" cy="810093"/>
        </a:xfrm>
        <a:prstGeom prst="roundRect">
          <a:avLst>
            <a:gd name="adj" fmla="val 10000"/>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0000" tIns="53340" rIns="180000" bIns="53340" numCol="1" spcCol="1270" anchor="ctr" anchorCtr="0">
          <a:noAutofit/>
        </a:bodyPr>
        <a:lstStyle/>
        <a:p>
          <a:pPr lvl="0" algn="l" defTabSz="622300">
            <a:lnSpc>
              <a:spcPct val="90000"/>
            </a:lnSpc>
            <a:spcBef>
              <a:spcPct val="0"/>
            </a:spcBef>
            <a:spcAft>
              <a:spcPct val="35000"/>
            </a:spcAft>
          </a:pPr>
          <a:r>
            <a:rPr lang="ru-RU" sz="1400" b="1" kern="1200" dirty="0">
              <a:solidFill>
                <a:schemeClr val="tx1"/>
              </a:solidFill>
              <a:latin typeface="Oswald"/>
              <a:cs typeface="Times New Roman" pitchFamily="18" charset="0"/>
            </a:rPr>
            <a:t>Федеральный закон от 03.12.2012 № 244-ФЗ «О внесении изменений в Бюджетный кодекс Российской Федерации»</a:t>
          </a:r>
        </a:p>
      </dsp:txBody>
      <dsp:txXfrm>
        <a:off x="73814" y="54003"/>
        <a:ext cx="5305789" cy="810093"/>
      </dsp:txXfrm>
    </dsp:sp>
    <dsp:sp modelId="{C0C62BB4-20F6-4903-B04F-13B7A004B5F0}">
      <dsp:nvSpPr>
        <dsp:cNvPr id="0" name=""/>
        <dsp:cNvSpPr/>
      </dsp:nvSpPr>
      <dsp:spPr>
        <a:xfrm>
          <a:off x="721917" y="972108"/>
          <a:ext cx="7485101" cy="907093"/>
        </a:xfrm>
        <a:prstGeom prst="roundRect">
          <a:avLst>
            <a:gd name="adj" fmla="val 10000"/>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0000" tIns="53340" rIns="180000" bIns="53340" numCol="1" spcCol="1270" anchor="ctr" anchorCtr="0">
          <a:noAutofit/>
        </a:bodyPr>
        <a:lstStyle/>
        <a:p>
          <a:pPr lvl="0" algn="l" defTabSz="622300">
            <a:lnSpc>
              <a:spcPct val="90000"/>
            </a:lnSpc>
            <a:spcBef>
              <a:spcPct val="0"/>
            </a:spcBef>
            <a:spcAft>
              <a:spcPct val="35000"/>
            </a:spcAft>
          </a:pPr>
          <a:r>
            <a:rPr lang="ru-RU" sz="1400" b="1" kern="1200" dirty="0">
              <a:solidFill>
                <a:schemeClr val="tx1">
                  <a:lumMod val="95000"/>
                  <a:lumOff val="5000"/>
                </a:schemeClr>
              </a:solidFill>
              <a:latin typeface="Oswald"/>
              <a:cs typeface="Times New Roman" pitchFamily="18" charset="0"/>
            </a:rPr>
            <a:t>Муниципальный дорожный фонд города Урай создан в соответствии с решением Думы города Урай от 27.09.2012 № 80 (ред. от 22.04.2021)</a:t>
          </a:r>
        </a:p>
      </dsp:txBody>
      <dsp:txXfrm>
        <a:off x="721917" y="972108"/>
        <a:ext cx="5548755" cy="907093"/>
      </dsp:txXfrm>
    </dsp:sp>
    <dsp:sp modelId="{EE12E059-3261-4907-A4E3-4F74B9EED3BE}">
      <dsp:nvSpPr>
        <dsp:cNvPr id="0" name=""/>
        <dsp:cNvSpPr/>
      </dsp:nvSpPr>
      <dsp:spPr>
        <a:xfrm rot="5400000">
          <a:off x="6245400" y="472082"/>
          <a:ext cx="631966" cy="551901"/>
        </a:xfrm>
        <a:prstGeom prst="bentArrow">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ru-RU" sz="3300" kern="1200"/>
        </a:p>
      </dsp:txBody>
      <dsp:txXfrm rot="5400000">
        <a:off x="6245400" y="472082"/>
        <a:ext cx="631966" cy="55190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0.58116</cdr:x>
      <cdr:y>0.34783</cdr:y>
    </cdr:from>
    <cdr:to>
      <cdr:x>0.61135</cdr:x>
      <cdr:y>0.41304</cdr:y>
    </cdr:to>
    <cdr:sp macro="" textlink="">
      <cdr:nvSpPr>
        <cdr:cNvPr id="3" name="Прямая со стрелкой 2"/>
        <cdr:cNvSpPr/>
      </cdr:nvSpPr>
      <cdr:spPr>
        <a:xfrm xmlns:a="http://schemas.openxmlformats.org/drawingml/2006/main" flipV="1">
          <a:off x="5544615" y="1152127"/>
          <a:ext cx="288033" cy="216023"/>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0.65664</cdr:x>
      <cdr:y>0.32609</cdr:y>
    </cdr:from>
    <cdr:to>
      <cdr:x>0.69892</cdr:x>
      <cdr:y>0.78261</cdr:y>
    </cdr:to>
    <cdr:sp macro="" textlink="">
      <cdr:nvSpPr>
        <cdr:cNvPr id="4" name="Правая фигурная скобка 3"/>
        <cdr:cNvSpPr/>
      </cdr:nvSpPr>
      <cdr:spPr>
        <a:xfrm xmlns:a="http://schemas.openxmlformats.org/drawingml/2006/main">
          <a:off x="6264696" y="1080120"/>
          <a:ext cx="403387" cy="1512168"/>
        </a:xfrm>
        <a:prstGeom xmlns:a="http://schemas.openxmlformats.org/drawingml/2006/main" prst="rightBrace">
          <a:avLst/>
        </a:prstGeom>
        <a:ln xmlns:a="http://schemas.openxmlformats.org/drawingml/2006/main">
          <a:solidFill>
            <a:srgbClr val="0000FF"/>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0.09812</cdr:x>
      <cdr:y>0.28261</cdr:y>
    </cdr:from>
    <cdr:to>
      <cdr:x>0.11299</cdr:x>
      <cdr:y>0.32512</cdr:y>
    </cdr:to>
    <cdr:sp macro="" textlink="">
      <cdr:nvSpPr>
        <cdr:cNvPr id="6" name="Прямая со стрелкой 5"/>
        <cdr:cNvSpPr/>
      </cdr:nvSpPr>
      <cdr:spPr>
        <a:xfrm xmlns:a="http://schemas.openxmlformats.org/drawingml/2006/main">
          <a:off x="936104" y="936104"/>
          <a:ext cx="141874" cy="140808"/>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0.25662</cdr:x>
      <cdr:y>0.23913</cdr:y>
    </cdr:from>
    <cdr:to>
      <cdr:x>0.28254</cdr:x>
      <cdr:y>0.27631</cdr:y>
    </cdr:to>
    <cdr:sp macro="" textlink="">
      <cdr:nvSpPr>
        <cdr:cNvPr id="8" name="Прямая со стрелкой 7"/>
        <cdr:cNvSpPr/>
      </cdr:nvSpPr>
      <cdr:spPr>
        <a:xfrm xmlns:a="http://schemas.openxmlformats.org/drawingml/2006/main">
          <a:off x="2448272" y="792088"/>
          <a:ext cx="247341" cy="123166"/>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0.41512</cdr:x>
      <cdr:y>0.21739</cdr:y>
    </cdr:from>
    <cdr:to>
      <cdr:x>0.44531</cdr:x>
      <cdr:y>0.26087</cdr:y>
    </cdr:to>
    <cdr:sp macro="" textlink="">
      <cdr:nvSpPr>
        <cdr:cNvPr id="10" name="Прямая со стрелкой 9"/>
        <cdr:cNvSpPr/>
      </cdr:nvSpPr>
      <cdr:spPr>
        <a:xfrm xmlns:a="http://schemas.openxmlformats.org/drawingml/2006/main">
          <a:off x="3960440" y="720080"/>
          <a:ext cx="288032" cy="144016"/>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0.4755</cdr:x>
      <cdr:y>0.17391</cdr:y>
    </cdr:from>
    <cdr:to>
      <cdr:x>0.49814</cdr:x>
      <cdr:y>0.21739</cdr:y>
    </cdr:to>
    <cdr:sp macro="" textlink="">
      <cdr:nvSpPr>
        <cdr:cNvPr id="12" name="Прямая со стрелкой 11"/>
        <cdr:cNvSpPr/>
      </cdr:nvSpPr>
      <cdr:spPr>
        <a:xfrm xmlns:a="http://schemas.openxmlformats.org/drawingml/2006/main" flipH="1">
          <a:off x="4536504" y="576064"/>
          <a:ext cx="216024" cy="144016"/>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0.62645</cdr:x>
      <cdr:y>0.13043</cdr:y>
    </cdr:from>
    <cdr:to>
      <cdr:x>0.634</cdr:x>
      <cdr:y>0.19565</cdr:y>
    </cdr:to>
    <cdr:sp macro="" textlink="">
      <cdr:nvSpPr>
        <cdr:cNvPr id="14" name="Прямая со стрелкой 13"/>
        <cdr:cNvSpPr/>
      </cdr:nvSpPr>
      <cdr:spPr>
        <a:xfrm xmlns:a="http://schemas.openxmlformats.org/drawingml/2006/main" flipH="1">
          <a:off x="5976664" y="432048"/>
          <a:ext cx="72008" cy="216024"/>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0.58116</cdr:x>
      <cdr:y>0.19565</cdr:y>
    </cdr:from>
    <cdr:to>
      <cdr:x>0.61135</cdr:x>
      <cdr:y>0.23913</cdr:y>
    </cdr:to>
    <cdr:sp macro="" textlink="">
      <cdr:nvSpPr>
        <cdr:cNvPr id="16" name="Прямая со стрелкой 15"/>
        <cdr:cNvSpPr/>
      </cdr:nvSpPr>
      <cdr:spPr>
        <a:xfrm xmlns:a="http://schemas.openxmlformats.org/drawingml/2006/main">
          <a:off x="5544616" y="648073"/>
          <a:ext cx="288032" cy="144016"/>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drawings/drawing2.xml><?xml version="1.0" encoding="utf-8"?>
<c:userShapes xmlns:c="http://schemas.openxmlformats.org/drawingml/2006/chart">
  <cdr:relSizeAnchor xmlns:cdr="http://schemas.openxmlformats.org/drawingml/2006/chartDrawing">
    <cdr:from>
      <cdr:x>0.12903</cdr:x>
      <cdr:y>0.2937</cdr:y>
    </cdr:from>
    <cdr:to>
      <cdr:x>0.16935</cdr:x>
      <cdr:y>0.32307</cdr:y>
    </cdr:to>
    <cdr:sp macro="" textlink="">
      <cdr:nvSpPr>
        <cdr:cNvPr id="3" name="Прямая со стрелкой 2"/>
        <cdr:cNvSpPr/>
      </cdr:nvSpPr>
      <cdr:spPr>
        <a:xfrm xmlns:a="http://schemas.openxmlformats.org/drawingml/2006/main" flipV="1">
          <a:off x="1152128" y="720080"/>
          <a:ext cx="360040" cy="72008"/>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0.25806</cdr:x>
      <cdr:y>0.2937</cdr:y>
    </cdr:from>
    <cdr:to>
      <cdr:x>0.30645</cdr:x>
      <cdr:y>0.32307</cdr:y>
    </cdr:to>
    <cdr:sp macro="" textlink="">
      <cdr:nvSpPr>
        <cdr:cNvPr id="5" name="Прямая со стрелкой 4"/>
        <cdr:cNvSpPr/>
      </cdr:nvSpPr>
      <cdr:spPr>
        <a:xfrm xmlns:a="http://schemas.openxmlformats.org/drawingml/2006/main" flipV="1">
          <a:off x="2304256" y="720080"/>
          <a:ext cx="432048" cy="72008"/>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0.3937</cdr:x>
      <cdr:y>0.22222</cdr:y>
    </cdr:from>
    <cdr:to>
      <cdr:x>0.43402</cdr:x>
      <cdr:y>0.25159</cdr:y>
    </cdr:to>
    <cdr:sp macro="" textlink="">
      <cdr:nvSpPr>
        <cdr:cNvPr id="7" name="Прямая со стрелкой 6"/>
        <cdr:cNvSpPr/>
      </cdr:nvSpPr>
      <cdr:spPr>
        <a:xfrm xmlns:a="http://schemas.openxmlformats.org/drawingml/2006/main" flipV="1">
          <a:off x="3600400" y="576064"/>
          <a:ext cx="368727" cy="76135"/>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0.52756</cdr:x>
      <cdr:y>0.16667</cdr:y>
    </cdr:from>
    <cdr:to>
      <cdr:x>0.59055</cdr:x>
      <cdr:y>0.22222</cdr:y>
    </cdr:to>
    <cdr:sp macro="" textlink="">
      <cdr:nvSpPr>
        <cdr:cNvPr id="9" name="Прямая со стрелкой 8"/>
        <cdr:cNvSpPr/>
      </cdr:nvSpPr>
      <cdr:spPr>
        <a:xfrm xmlns:a="http://schemas.openxmlformats.org/drawingml/2006/main" flipV="1">
          <a:off x="4824535" y="432048"/>
          <a:ext cx="576065" cy="144016"/>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0.1129</cdr:x>
      <cdr:y>0.14685</cdr:y>
    </cdr:from>
    <cdr:to>
      <cdr:x>0.12097</cdr:x>
      <cdr:y>0.20559</cdr:y>
    </cdr:to>
    <cdr:sp macro="" textlink="">
      <cdr:nvSpPr>
        <cdr:cNvPr id="11" name="Прямая со стрелкой 10"/>
        <cdr:cNvSpPr/>
      </cdr:nvSpPr>
      <cdr:spPr>
        <a:xfrm xmlns:a="http://schemas.openxmlformats.org/drawingml/2006/main" flipH="1">
          <a:off x="1008112" y="360040"/>
          <a:ext cx="72008" cy="144016"/>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0.24194</cdr:x>
      <cdr:y>0.11748</cdr:y>
    </cdr:from>
    <cdr:to>
      <cdr:x>0.27419</cdr:x>
      <cdr:y>0.20559</cdr:y>
    </cdr:to>
    <cdr:sp macro="" textlink="">
      <cdr:nvSpPr>
        <cdr:cNvPr id="13" name="Прямая со стрелкой 12"/>
        <cdr:cNvSpPr/>
      </cdr:nvSpPr>
      <cdr:spPr>
        <a:xfrm xmlns:a="http://schemas.openxmlformats.org/drawingml/2006/main" flipH="1">
          <a:off x="2160240" y="288032"/>
          <a:ext cx="288032" cy="216024"/>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0.50806</cdr:x>
      <cdr:y>0.05874</cdr:y>
    </cdr:from>
    <cdr:to>
      <cdr:x>0.53226</cdr:x>
      <cdr:y>0.14685</cdr:y>
    </cdr:to>
    <cdr:sp macro="" textlink="">
      <cdr:nvSpPr>
        <cdr:cNvPr id="15" name="Прямая со стрелкой 14"/>
        <cdr:cNvSpPr/>
      </cdr:nvSpPr>
      <cdr:spPr>
        <a:xfrm xmlns:a="http://schemas.openxmlformats.org/drawingml/2006/main" flipH="1">
          <a:off x="4536504" y="144016"/>
          <a:ext cx="216024" cy="216024"/>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drawings/drawing3.xml><?xml version="1.0" encoding="utf-8"?>
<c:userShapes xmlns:c="http://schemas.openxmlformats.org/drawingml/2006/chart">
  <cdr:relSizeAnchor xmlns:cdr="http://schemas.openxmlformats.org/drawingml/2006/chartDrawing">
    <cdr:from>
      <cdr:x>0.07317</cdr:x>
      <cdr:y>0.395</cdr:y>
    </cdr:from>
    <cdr:to>
      <cdr:x>0.12195</cdr:x>
      <cdr:y>0.42125</cdr:y>
    </cdr:to>
    <cdr:sp macro="" textlink="">
      <cdr:nvSpPr>
        <cdr:cNvPr id="3" name="Прямая со стрелкой 2"/>
        <cdr:cNvSpPr/>
      </cdr:nvSpPr>
      <cdr:spPr>
        <a:xfrm xmlns:a="http://schemas.openxmlformats.org/drawingml/2006/main">
          <a:off x="648072" y="1083569"/>
          <a:ext cx="432048" cy="72007"/>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0.14634</cdr:x>
      <cdr:y>0.26375</cdr:y>
    </cdr:from>
    <cdr:to>
      <cdr:x>0.15447</cdr:x>
      <cdr:y>0.395</cdr:y>
    </cdr:to>
    <cdr:sp macro="" textlink="">
      <cdr:nvSpPr>
        <cdr:cNvPr id="5" name="Прямая со стрелкой 4"/>
        <cdr:cNvSpPr/>
      </cdr:nvSpPr>
      <cdr:spPr>
        <a:xfrm xmlns:a="http://schemas.openxmlformats.org/drawingml/2006/main">
          <a:off x="1296144" y="723528"/>
          <a:ext cx="72007" cy="360045"/>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0.30081</cdr:x>
      <cdr:y>0.26375</cdr:y>
    </cdr:from>
    <cdr:to>
      <cdr:x>0.30894</cdr:x>
      <cdr:y>0.36875</cdr:y>
    </cdr:to>
    <cdr:sp macro="" textlink="">
      <cdr:nvSpPr>
        <cdr:cNvPr id="7" name="Прямая со стрелкой 6"/>
        <cdr:cNvSpPr/>
      </cdr:nvSpPr>
      <cdr:spPr>
        <a:xfrm xmlns:a="http://schemas.openxmlformats.org/drawingml/2006/main" flipH="1">
          <a:off x="2664296" y="723528"/>
          <a:ext cx="72007" cy="288036"/>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0.45528</cdr:x>
      <cdr:y>0.13251</cdr:y>
    </cdr:from>
    <cdr:to>
      <cdr:x>0.47154</cdr:x>
      <cdr:y>0.18501</cdr:y>
    </cdr:to>
    <cdr:sp macro="" textlink="">
      <cdr:nvSpPr>
        <cdr:cNvPr id="9" name="Прямая со стрелкой 8"/>
        <cdr:cNvSpPr/>
      </cdr:nvSpPr>
      <cdr:spPr>
        <a:xfrm xmlns:a="http://schemas.openxmlformats.org/drawingml/2006/main" flipH="1">
          <a:off x="4032448" y="363488"/>
          <a:ext cx="144014" cy="144018"/>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0.5935</cdr:x>
      <cdr:y>0.15875</cdr:y>
    </cdr:from>
    <cdr:to>
      <cdr:x>0.65041</cdr:x>
      <cdr:y>0.21125</cdr:y>
    </cdr:to>
    <cdr:sp macro="" textlink="">
      <cdr:nvSpPr>
        <cdr:cNvPr id="11" name="Прямая со стрелкой 10"/>
        <cdr:cNvSpPr/>
      </cdr:nvSpPr>
      <cdr:spPr>
        <a:xfrm xmlns:a="http://schemas.openxmlformats.org/drawingml/2006/main" flipH="1">
          <a:off x="5256584" y="435496"/>
          <a:ext cx="504051" cy="144018"/>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0.25203</cdr:x>
      <cdr:y>0.3425</cdr:y>
    </cdr:from>
    <cdr:to>
      <cdr:x>0.26829</cdr:x>
      <cdr:y>0.395</cdr:y>
    </cdr:to>
    <cdr:sp macro="" textlink="">
      <cdr:nvSpPr>
        <cdr:cNvPr id="13" name="Прямая со стрелкой 12"/>
        <cdr:cNvSpPr/>
      </cdr:nvSpPr>
      <cdr:spPr>
        <a:xfrm xmlns:a="http://schemas.openxmlformats.org/drawingml/2006/main">
          <a:off x="2232248" y="939553"/>
          <a:ext cx="144016" cy="144015"/>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0.39024</cdr:x>
      <cdr:y>0.2375</cdr:y>
    </cdr:from>
    <cdr:to>
      <cdr:x>0.43902</cdr:x>
      <cdr:y>0.25417</cdr:y>
    </cdr:to>
    <cdr:sp macro="" textlink="">
      <cdr:nvSpPr>
        <cdr:cNvPr id="19" name="Прямая со стрелкой 18"/>
        <cdr:cNvSpPr/>
      </cdr:nvSpPr>
      <cdr:spPr>
        <a:xfrm xmlns:a="http://schemas.openxmlformats.org/drawingml/2006/main" flipV="1">
          <a:off x="3456384" y="651519"/>
          <a:ext cx="432048" cy="45719"/>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0.54472</cdr:x>
      <cdr:y>0.2375</cdr:y>
    </cdr:from>
    <cdr:to>
      <cdr:x>0.56911</cdr:x>
      <cdr:y>0.29</cdr:y>
    </cdr:to>
    <cdr:sp macro="" textlink="">
      <cdr:nvSpPr>
        <cdr:cNvPr id="21" name="Прямая со стрелкой 20"/>
        <cdr:cNvSpPr/>
      </cdr:nvSpPr>
      <cdr:spPr>
        <a:xfrm xmlns:a="http://schemas.openxmlformats.org/drawingml/2006/main">
          <a:off x="4824536" y="651520"/>
          <a:ext cx="216024" cy="144016"/>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drawings/drawing4.xml><?xml version="1.0" encoding="utf-8"?>
<c:userShapes xmlns:c="http://schemas.openxmlformats.org/drawingml/2006/chart">
  <cdr:relSizeAnchor xmlns:cdr="http://schemas.openxmlformats.org/drawingml/2006/chartDrawing">
    <cdr:from>
      <cdr:x>0.41</cdr:x>
      <cdr:y>0.26316</cdr:y>
    </cdr:from>
    <cdr:to>
      <cdr:x>0.45</cdr:x>
      <cdr:y>0.77604</cdr:y>
    </cdr:to>
    <cdr:sp macro="" textlink="">
      <cdr:nvSpPr>
        <cdr:cNvPr id="2" name="Правая фигурная скобка 1"/>
        <cdr:cNvSpPr/>
      </cdr:nvSpPr>
      <cdr:spPr>
        <a:xfrm xmlns:a="http://schemas.openxmlformats.org/drawingml/2006/main">
          <a:off x="2952328" y="720080"/>
          <a:ext cx="288032" cy="1403395"/>
        </a:xfrm>
        <a:prstGeom xmlns:a="http://schemas.openxmlformats.org/drawingml/2006/main" prst="rightBrace">
          <a:avLst/>
        </a:prstGeom>
        <a:ln xmlns:a="http://schemas.openxmlformats.org/drawingml/2006/main">
          <a:solidFill>
            <a:srgbClr val="0000FF"/>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0.62</cdr:x>
      <cdr:y>0.14247</cdr:y>
    </cdr:from>
    <cdr:to>
      <cdr:x>0.64</cdr:x>
      <cdr:y>0.79782</cdr:y>
    </cdr:to>
    <cdr:sp macro="" textlink="">
      <cdr:nvSpPr>
        <cdr:cNvPr id="3" name="Правая фигурная скобка 2"/>
        <cdr:cNvSpPr/>
      </cdr:nvSpPr>
      <cdr:spPr>
        <a:xfrm xmlns:a="http://schemas.openxmlformats.org/drawingml/2006/main">
          <a:off x="4464496" y="360040"/>
          <a:ext cx="144016" cy="1656184"/>
        </a:xfrm>
        <a:prstGeom xmlns:a="http://schemas.openxmlformats.org/drawingml/2006/main" prst="rightBrace">
          <a:avLst/>
        </a:prstGeom>
        <a:ln xmlns:a="http://schemas.openxmlformats.org/drawingml/2006/main">
          <a:solidFill>
            <a:srgbClr val="0000FF"/>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0.23</cdr:x>
      <cdr:y>0.28493</cdr:y>
    </cdr:from>
    <cdr:to>
      <cdr:x>0.25</cdr:x>
      <cdr:y>0.76932</cdr:y>
    </cdr:to>
    <cdr:sp macro="" textlink="">
      <cdr:nvSpPr>
        <cdr:cNvPr id="4" name="Правая фигурная скобка 3"/>
        <cdr:cNvSpPr/>
      </cdr:nvSpPr>
      <cdr:spPr>
        <a:xfrm xmlns:a="http://schemas.openxmlformats.org/drawingml/2006/main">
          <a:off x="1656184" y="720080"/>
          <a:ext cx="144016" cy="1224136"/>
        </a:xfrm>
        <a:prstGeom xmlns:a="http://schemas.openxmlformats.org/drawingml/2006/main" prst="rightBrace">
          <a:avLst/>
        </a:prstGeom>
        <a:ln xmlns:a="http://schemas.openxmlformats.org/drawingml/2006/main">
          <a:solidFill>
            <a:srgbClr val="0000FF"/>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0.39295</cdr:x>
      <cdr:y>0.01635</cdr:y>
    </cdr:from>
    <cdr:to>
      <cdr:x>0.60295</cdr:x>
      <cdr:y>0.15882</cdr:y>
    </cdr:to>
    <cdr:sp macro="" textlink="">
      <cdr:nvSpPr>
        <cdr:cNvPr id="5" name="Выгнутая вверх стрелка 4"/>
        <cdr:cNvSpPr/>
      </cdr:nvSpPr>
      <cdr:spPr>
        <a:xfrm xmlns:a="http://schemas.openxmlformats.org/drawingml/2006/main" rot="21055877">
          <a:off x="2829584" y="44729"/>
          <a:ext cx="1512168" cy="389841"/>
        </a:xfrm>
        <a:prstGeom xmlns:a="http://schemas.openxmlformats.org/drawingml/2006/main" prst="curvedDownArrow">
          <a:avLst/>
        </a:prstGeom>
        <a:solidFill xmlns:a="http://schemas.openxmlformats.org/drawingml/2006/main">
          <a:schemeClr val="accent1">
            <a:lumMod val="20000"/>
            <a:lumOff val="80000"/>
          </a:schemeClr>
        </a:solidFill>
        <a:ln xmlns:a="http://schemas.openxmlformats.org/drawingml/2006/main">
          <a:solidFill>
            <a:schemeClr val="accent1">
              <a:lumMod val="60000"/>
              <a:lumOff val="4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drawings/drawing5.xml><?xml version="1.0" encoding="utf-8"?>
<c:userShapes xmlns:c="http://schemas.openxmlformats.org/drawingml/2006/chart">
  <cdr:relSizeAnchor xmlns:cdr="http://schemas.openxmlformats.org/drawingml/2006/chartDrawing">
    <cdr:from>
      <cdr:x>0.66935</cdr:x>
      <cdr:y>0.375</cdr:y>
    </cdr:from>
    <cdr:to>
      <cdr:x>0.70201</cdr:x>
      <cdr:y>0.8125</cdr:y>
    </cdr:to>
    <cdr:sp macro="" textlink="">
      <cdr:nvSpPr>
        <cdr:cNvPr id="2" name="Левая фигурная скобка 1"/>
        <cdr:cNvSpPr/>
      </cdr:nvSpPr>
      <cdr:spPr>
        <a:xfrm xmlns:a="http://schemas.openxmlformats.org/drawingml/2006/main">
          <a:off x="5976664" y="1296144"/>
          <a:ext cx="291576" cy="1512168"/>
        </a:xfrm>
        <a:prstGeom xmlns:a="http://schemas.openxmlformats.org/drawingml/2006/main" prst="leftBrace">
          <a:avLst/>
        </a:prstGeom>
        <a:ln xmlns:a="http://schemas.openxmlformats.org/drawingml/2006/main" w="19050">
          <a:solidFill>
            <a:srgbClr val="0000FF"/>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2547" cy="497842"/>
          </a:xfrm>
          <a:prstGeom prst="rect">
            <a:avLst/>
          </a:prstGeom>
        </p:spPr>
        <p:txBody>
          <a:bodyPr vert="horz" lIns="91859" tIns="45928" rIns="91859" bIns="45928"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sz="quarter" idx="1"/>
          </p:nvPr>
        </p:nvSpPr>
        <p:spPr>
          <a:xfrm>
            <a:off x="3883852" y="0"/>
            <a:ext cx="2972547" cy="497842"/>
          </a:xfrm>
          <a:prstGeom prst="rect">
            <a:avLst/>
          </a:prstGeom>
        </p:spPr>
        <p:txBody>
          <a:bodyPr vert="horz" lIns="91859" tIns="45928" rIns="91859" bIns="45928" rtlCol="0"/>
          <a:lstStyle>
            <a:lvl1pPr algn="r" fontAlgn="auto">
              <a:spcBef>
                <a:spcPts val="0"/>
              </a:spcBef>
              <a:spcAft>
                <a:spcPts val="0"/>
              </a:spcAft>
              <a:defRPr sz="1200">
                <a:latin typeface="+mn-lt"/>
              </a:defRPr>
            </a:lvl1pPr>
          </a:lstStyle>
          <a:p>
            <a:pPr>
              <a:defRPr/>
            </a:pPr>
            <a:fld id="{E68545BF-EFFE-4AD4-B16D-AAE714ED9C65}" type="datetimeFigureOut">
              <a:rPr lang="ru-RU"/>
              <a:pPr>
                <a:defRPr/>
              </a:pPr>
              <a:t>16.04.2024</a:t>
            </a:fld>
            <a:endParaRPr lang="ru-RU"/>
          </a:p>
        </p:txBody>
      </p:sp>
      <p:sp>
        <p:nvSpPr>
          <p:cNvPr id="4" name="Нижний колонтитул 3"/>
          <p:cNvSpPr>
            <a:spLocks noGrp="1"/>
          </p:cNvSpPr>
          <p:nvPr>
            <p:ph type="ftr" sz="quarter" idx="2"/>
          </p:nvPr>
        </p:nvSpPr>
        <p:spPr>
          <a:xfrm>
            <a:off x="0" y="9446259"/>
            <a:ext cx="2972547" cy="497841"/>
          </a:xfrm>
          <a:prstGeom prst="rect">
            <a:avLst/>
          </a:prstGeom>
        </p:spPr>
        <p:txBody>
          <a:bodyPr vert="horz" lIns="91859" tIns="45928" rIns="91859" bIns="45928" rtlCol="0" anchor="b"/>
          <a:lstStyle>
            <a:lvl1pPr algn="l" fontAlgn="auto">
              <a:spcBef>
                <a:spcPts val="0"/>
              </a:spcBef>
              <a:spcAft>
                <a:spcPts val="0"/>
              </a:spcAft>
              <a:defRPr sz="1200">
                <a:latin typeface="+mn-lt"/>
              </a:defRPr>
            </a:lvl1pPr>
          </a:lstStyle>
          <a:p>
            <a:pPr>
              <a:defRPr/>
            </a:pPr>
            <a:endParaRPr lang="ru-RU"/>
          </a:p>
        </p:txBody>
      </p:sp>
      <p:sp>
        <p:nvSpPr>
          <p:cNvPr id="5" name="Номер слайда 4"/>
          <p:cNvSpPr>
            <a:spLocks noGrp="1"/>
          </p:cNvSpPr>
          <p:nvPr>
            <p:ph type="sldNum" sz="quarter" idx="3"/>
          </p:nvPr>
        </p:nvSpPr>
        <p:spPr>
          <a:xfrm>
            <a:off x="3883852" y="9446259"/>
            <a:ext cx="2972547" cy="497841"/>
          </a:xfrm>
          <a:prstGeom prst="rect">
            <a:avLst/>
          </a:prstGeom>
        </p:spPr>
        <p:txBody>
          <a:bodyPr vert="horz" lIns="91859" tIns="45928" rIns="91859" bIns="45928" rtlCol="0" anchor="b"/>
          <a:lstStyle>
            <a:lvl1pPr algn="r" fontAlgn="auto">
              <a:spcBef>
                <a:spcPts val="0"/>
              </a:spcBef>
              <a:spcAft>
                <a:spcPts val="0"/>
              </a:spcAft>
              <a:defRPr sz="1200">
                <a:latin typeface="+mn-lt"/>
              </a:defRPr>
            </a:lvl1pPr>
          </a:lstStyle>
          <a:p>
            <a:pPr>
              <a:defRPr/>
            </a:pPr>
            <a:fld id="{29E67C86-EE41-4368-8B0B-81A81063EF6F}" type="slidenum">
              <a:rPr lang="ru-RU"/>
              <a:pPr>
                <a:defRPr/>
              </a:pPr>
              <a:t>‹#›</a:t>
            </a:fld>
            <a:endParaRPr lang="ru-RU"/>
          </a:p>
        </p:txBody>
      </p:sp>
    </p:spTree>
    <p:extLst>
      <p:ext uri="{BB962C8B-B14F-4D97-AF65-F5344CB8AC3E}">
        <p14:creationId xmlns:p14="http://schemas.microsoft.com/office/powerpoint/2010/main" xmlns="" val="5003144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2547" cy="497842"/>
          </a:xfrm>
          <a:prstGeom prst="rect">
            <a:avLst/>
          </a:prstGeom>
        </p:spPr>
        <p:txBody>
          <a:bodyPr vert="horz" lIns="91859" tIns="45928" rIns="91859" bIns="45928"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3852" y="0"/>
            <a:ext cx="2972547" cy="497842"/>
          </a:xfrm>
          <a:prstGeom prst="rect">
            <a:avLst/>
          </a:prstGeom>
        </p:spPr>
        <p:txBody>
          <a:bodyPr vert="horz" lIns="91859" tIns="45928" rIns="91859" bIns="45928" rtlCol="0"/>
          <a:lstStyle>
            <a:lvl1pPr algn="r" fontAlgn="auto">
              <a:spcBef>
                <a:spcPts val="0"/>
              </a:spcBef>
              <a:spcAft>
                <a:spcPts val="0"/>
              </a:spcAft>
              <a:defRPr sz="1200">
                <a:latin typeface="+mn-lt"/>
              </a:defRPr>
            </a:lvl1pPr>
          </a:lstStyle>
          <a:p>
            <a:pPr>
              <a:defRPr/>
            </a:pPr>
            <a:fld id="{5E7FC92D-36D3-4DD6-823A-6F221FAF6D28}" type="datetimeFigureOut">
              <a:rPr lang="ru-RU"/>
              <a:pPr>
                <a:defRPr/>
              </a:pPr>
              <a:t>16.04.2024</a:t>
            </a:fld>
            <a:endParaRPr lang="ru-RU"/>
          </a:p>
        </p:txBody>
      </p:sp>
      <p:sp>
        <p:nvSpPr>
          <p:cNvPr id="4" name="Образ слайда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859" tIns="45928" rIns="91859" bIns="45928" rtlCol="0" anchor="ctr"/>
          <a:lstStyle/>
          <a:p>
            <a:pPr lvl="0"/>
            <a:endParaRPr lang="ru-RU" noProof="0"/>
          </a:p>
        </p:txBody>
      </p:sp>
      <p:sp>
        <p:nvSpPr>
          <p:cNvPr id="5" name="Заметки 4"/>
          <p:cNvSpPr>
            <a:spLocks noGrp="1"/>
          </p:cNvSpPr>
          <p:nvPr>
            <p:ph type="body" sz="quarter" idx="3"/>
          </p:nvPr>
        </p:nvSpPr>
        <p:spPr>
          <a:xfrm>
            <a:off x="685482" y="4723925"/>
            <a:ext cx="5487041" cy="4475798"/>
          </a:xfrm>
          <a:prstGeom prst="rect">
            <a:avLst/>
          </a:prstGeom>
        </p:spPr>
        <p:txBody>
          <a:bodyPr vert="horz" lIns="91859" tIns="45928" rIns="91859" bIns="45928"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9446259"/>
            <a:ext cx="2972547" cy="497841"/>
          </a:xfrm>
          <a:prstGeom prst="rect">
            <a:avLst/>
          </a:prstGeom>
        </p:spPr>
        <p:txBody>
          <a:bodyPr vert="horz" lIns="91859" tIns="45928" rIns="91859" bIns="45928"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3852" y="9446259"/>
            <a:ext cx="2972547" cy="497841"/>
          </a:xfrm>
          <a:prstGeom prst="rect">
            <a:avLst/>
          </a:prstGeom>
        </p:spPr>
        <p:txBody>
          <a:bodyPr vert="horz" lIns="91859" tIns="45928" rIns="91859" bIns="45928" rtlCol="0" anchor="b"/>
          <a:lstStyle>
            <a:lvl1pPr algn="r" fontAlgn="auto">
              <a:spcBef>
                <a:spcPts val="0"/>
              </a:spcBef>
              <a:spcAft>
                <a:spcPts val="0"/>
              </a:spcAft>
              <a:defRPr sz="1200">
                <a:latin typeface="+mn-lt"/>
              </a:defRPr>
            </a:lvl1pPr>
          </a:lstStyle>
          <a:p>
            <a:pPr>
              <a:defRPr/>
            </a:pPr>
            <a:fld id="{567C0301-A95E-4A2B-B107-C9BCADA4C6A9}" type="slidenum">
              <a:rPr lang="ru-RU"/>
              <a:pPr>
                <a:defRPr/>
              </a:pPr>
              <a:t>‹#›</a:t>
            </a:fld>
            <a:endParaRPr lang="ru-RU"/>
          </a:p>
        </p:txBody>
      </p:sp>
    </p:spTree>
    <p:extLst>
      <p:ext uri="{BB962C8B-B14F-4D97-AF65-F5344CB8AC3E}">
        <p14:creationId xmlns:p14="http://schemas.microsoft.com/office/powerpoint/2010/main" xmlns="" val="188504982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1</a:t>
            </a:fld>
            <a:endParaRPr lang="ru-RU"/>
          </a:p>
        </p:txBody>
      </p:sp>
    </p:spTree>
    <p:extLst>
      <p:ext uri="{BB962C8B-B14F-4D97-AF65-F5344CB8AC3E}">
        <p14:creationId xmlns:p14="http://schemas.microsoft.com/office/powerpoint/2010/main" xmlns="" val="4185591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567C0301-A95E-4A2B-B107-C9BCADA4C6A9}" type="slidenum">
              <a:rPr lang="ru-RU" smtClean="0"/>
              <a:pPr>
                <a:defRPr/>
              </a:pPr>
              <a:t>26</a:t>
            </a:fld>
            <a:endParaRPr lang="ru-RU"/>
          </a:p>
        </p:txBody>
      </p:sp>
    </p:spTree>
    <p:extLst>
      <p:ext uri="{BB962C8B-B14F-4D97-AF65-F5344CB8AC3E}">
        <p14:creationId xmlns:p14="http://schemas.microsoft.com/office/powerpoint/2010/main" xmlns="" val="169163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567C0301-A95E-4A2B-B107-C9BCADA4C6A9}" type="slidenum">
              <a:rPr lang="ru-RU" smtClean="0"/>
              <a:pPr>
                <a:defRPr/>
              </a:pPr>
              <a:t>27</a:t>
            </a:fld>
            <a:endParaRPr lang="ru-RU"/>
          </a:p>
        </p:txBody>
      </p:sp>
    </p:spTree>
    <p:extLst>
      <p:ext uri="{BB962C8B-B14F-4D97-AF65-F5344CB8AC3E}">
        <p14:creationId xmlns:p14="http://schemas.microsoft.com/office/powerpoint/2010/main" xmlns="" val="3927518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29</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30</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31</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32</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33</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34</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35</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36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567C0301-A95E-4A2B-B107-C9BCADA4C6A9}" type="slidenum">
              <a:rPr lang="ru-RU" smtClean="0"/>
              <a:pPr>
                <a:defRPr/>
              </a:pPr>
              <a:t>3</a:t>
            </a:fld>
            <a:endParaRPr lang="ru-RU"/>
          </a:p>
        </p:txBody>
      </p:sp>
    </p:spTree>
    <p:extLst>
      <p:ext uri="{BB962C8B-B14F-4D97-AF65-F5344CB8AC3E}">
        <p14:creationId xmlns:p14="http://schemas.microsoft.com/office/powerpoint/2010/main" xmlns="" val="226129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37</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38</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39</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40</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41</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42</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43</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44</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45</a:t>
            </a:fld>
            <a:endParaRPr lang="ru-RU"/>
          </a:p>
        </p:txBody>
      </p:sp>
    </p:spTree>
    <p:extLst>
      <p:ext uri="{BB962C8B-B14F-4D97-AF65-F5344CB8AC3E}">
        <p14:creationId xmlns:p14="http://schemas.microsoft.com/office/powerpoint/2010/main" xmlns="" val="7756409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48</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6</a:t>
            </a:fld>
            <a:endParaRPr lang="ru-RU"/>
          </a:p>
        </p:txBody>
      </p:sp>
    </p:spTree>
    <p:extLst>
      <p:ext uri="{BB962C8B-B14F-4D97-AF65-F5344CB8AC3E}">
        <p14:creationId xmlns:p14="http://schemas.microsoft.com/office/powerpoint/2010/main" xmlns="" val="384136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49</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50</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51</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52</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53</a:t>
            </a:fld>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54</a:t>
            </a:fld>
            <a:endParaRPr 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55</a:t>
            </a:fld>
            <a:endParaRPr lang="ru-R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56</a:t>
            </a:fld>
            <a:endParaRPr 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57</a:t>
            </a:fld>
            <a:endParaRPr 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62</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C0301-A95E-4A2B-B107-C9BCADA4C6A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9720123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63</a:t>
            </a:fld>
            <a:endParaRPr lang="ru-R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567C0301-A95E-4A2B-B107-C9BCADA4C6A9}" type="slidenum">
              <a:rPr lang="ru-RU" smtClean="0"/>
              <a:pPr>
                <a:defRPr/>
              </a:pPr>
              <a:t>69</a:t>
            </a:fld>
            <a:endParaRPr lang="ru-RU"/>
          </a:p>
        </p:txBody>
      </p:sp>
    </p:spTree>
    <p:extLst>
      <p:ext uri="{BB962C8B-B14F-4D97-AF65-F5344CB8AC3E}">
        <p14:creationId xmlns:p14="http://schemas.microsoft.com/office/powerpoint/2010/main" xmlns="" val="9332879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Образ слайда 1"/>
          <p:cNvSpPr>
            <a:spLocks noGrp="1" noRot="1" noChangeAspect="1"/>
          </p:cNvSpPr>
          <p:nvPr>
            <p:ph type="sldImg"/>
          </p:nvPr>
        </p:nvSpPr>
        <p:spPr>
          <a:ln/>
        </p:spPr>
      </p:sp>
      <p:sp>
        <p:nvSpPr>
          <p:cNvPr id="3" name="Заметки 2"/>
          <p:cNvSpPr>
            <a:spLocks noGrp="1"/>
          </p:cNvSpPr>
          <p:nvPr>
            <p:ph type="body" idx="1"/>
          </p:nvPr>
        </p:nvSpPr>
        <p:spPr/>
        <p:txBody>
          <a:bodyPr>
            <a:normAutofit/>
          </a:bodyPr>
          <a:lstStyle/>
          <a:p>
            <a:pPr indent="177958" defTabSz="921856"/>
            <a:endParaRPr lang="ru-RU" dirty="0"/>
          </a:p>
        </p:txBody>
      </p:sp>
    </p:spTree>
    <p:extLst>
      <p:ext uri="{BB962C8B-B14F-4D97-AF65-F5344CB8AC3E}">
        <p14:creationId xmlns:p14="http://schemas.microsoft.com/office/powerpoint/2010/main" xmlns="" val="167187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A72851D-AEE2-4415-83F3-0FA379E3703D}" type="slidenum">
              <a:rPr lang="ru-RU" smtClean="0"/>
              <a:pPr/>
              <a:t>19</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A72851D-AEE2-4415-83F3-0FA379E3703D}" type="slidenum">
              <a:rPr lang="ru-RU" smtClean="0"/>
              <a:pPr/>
              <a:t>20</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A72851D-AEE2-4415-83F3-0FA379E3703D}" type="slidenum">
              <a:rPr lang="ru-RU" smtClean="0"/>
              <a:pPr/>
              <a:t>21</a:t>
            </a:fld>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A72851D-AEE2-4415-83F3-0FA379E3703D}" type="slidenum">
              <a:rPr lang="ru-RU" smtClean="0"/>
              <a:pPr/>
              <a:t>22</a:t>
            </a:fld>
            <a:endParaRPr lang="ru-R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567C0301-A95E-4A2B-B107-C9BCADA4C6A9}" type="slidenum">
              <a:rPr lang="ru-RU" smtClean="0"/>
              <a:pPr>
                <a:defRPr/>
              </a:pPr>
              <a:t>23</a:t>
            </a:fld>
            <a:endParaRPr lang="ru-RU"/>
          </a:p>
        </p:txBody>
      </p:sp>
    </p:spTree>
    <p:extLst>
      <p:ext uri="{BB962C8B-B14F-4D97-AF65-F5344CB8AC3E}">
        <p14:creationId xmlns:p14="http://schemas.microsoft.com/office/powerpoint/2010/main" xmlns="" val="3421920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pPr>
              <a:defRPr/>
            </a:pPr>
            <a:fld id="{318CF57B-A161-4567-BBFF-59C8F29A2D81}" type="datetime1">
              <a:rPr lang="ru-RU" smtClean="0"/>
              <a:pPr>
                <a:defRPr/>
              </a:pPr>
              <a:t>16.04.2024</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38C1D280-BC16-443F-9A9E-620B0ECD2B27}"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729755B8-D878-4B5C-A2A6-E7FBA861F51A}" type="datetime1">
              <a:rPr lang="ru-RU" smtClean="0"/>
              <a:pPr>
                <a:defRPr/>
              </a:pPr>
              <a:t>16.04.2024</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9D3B31F1-D8B4-4300-8542-46910E40C1FF}"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FFD77677-0084-4B04-AAB2-EAEEFFA724FE}" type="datetime1">
              <a:rPr lang="ru-RU" smtClean="0"/>
              <a:pPr>
                <a:defRPr/>
              </a:pPr>
              <a:t>16.04.2024</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96E3BD2A-74BF-476A-BAE8-16FBEA062B40}" type="slidenum">
              <a:rPr lang="ru-RU" smtClean="0"/>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707998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48C3E7FA-D9C6-439B-A833-E964BF898C87}" type="datetime1">
              <a:rPr lang="ru-RU" smtClean="0"/>
              <a:pPr>
                <a:defRPr/>
              </a:pPr>
              <a:t>16.04.2024</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2F12884A-AB6A-497A-AE61-AF939ACEF030}"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a:defRPr/>
            </a:pPr>
            <a:fld id="{3F1697ED-D22D-4347-8145-E5A32BA0B043}" type="datetime1">
              <a:rPr lang="ru-RU" smtClean="0"/>
              <a:pPr>
                <a:defRPr/>
              </a:pPr>
              <a:t>16.04.2024</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944CF81C-58F0-4B9C-A036-2295621AC7C5}"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pPr>
              <a:defRPr/>
            </a:pPr>
            <a:fld id="{5BD62CD5-03EC-4844-96BD-EC141EEB73FA}" type="datetime1">
              <a:rPr lang="ru-RU" smtClean="0"/>
              <a:pPr>
                <a:defRPr/>
              </a:pPr>
              <a:t>16.04.2024</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064C3ADC-F276-4C39-9AF1-7395DF61005C}"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pPr>
              <a:defRPr/>
            </a:pPr>
            <a:fld id="{5B9343A5-D46D-4A56-B24B-A1FB51035061}" type="datetime1">
              <a:rPr lang="ru-RU" smtClean="0"/>
              <a:pPr>
                <a:defRPr/>
              </a:pPr>
              <a:t>16.04.2024</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8CE6FB0D-87F3-4D58-B675-C6B20766A479}"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pPr>
              <a:defRPr/>
            </a:pPr>
            <a:fld id="{8D978B59-42A5-4815-B476-7CE2969DBDD6}" type="datetime1">
              <a:rPr lang="ru-RU" smtClean="0"/>
              <a:pPr>
                <a:defRPr/>
              </a:pPr>
              <a:t>16.04.2024</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528BCBED-1CEB-47CB-865A-96D3079D3039}"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287C4F58-B7FF-460D-98CE-FC01B095B207}" type="datetime1">
              <a:rPr lang="ru-RU" smtClean="0"/>
              <a:pPr>
                <a:defRPr/>
              </a:pPr>
              <a:t>16.04.2024</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8EFAEADA-03E1-450E-BB7A-2CD8A256C4ED}"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fld id="{D346DEF0-7AAC-41E2-AADA-95EFC4E64A27}" type="datetime1">
              <a:rPr lang="ru-RU" smtClean="0"/>
              <a:pPr>
                <a:defRPr/>
              </a:pPr>
              <a:t>16.04.2024</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B2B9EB8D-49C8-4E13-A403-EB8831AC6C84}"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fld id="{6612AB02-5C44-4F6C-AFCC-483861398608}" type="datetime1">
              <a:rPr lang="ru-RU" smtClean="0"/>
              <a:pPr>
                <a:defRPr/>
              </a:pPr>
              <a:t>16.04.2024</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C6639286-635E-4497-A0E9-0D4965DB9E14}"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535C79B-C2D0-4B21-A467-D7E328D472E1}" type="datetime1">
              <a:rPr lang="ru-RU" smtClean="0"/>
              <a:pPr>
                <a:defRPr/>
              </a:pPr>
              <a:t>16.04.2024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C5CB616-3E48-45E4-9D67-8CDD9FE56C0E}"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4.xml"/><Relationship Id="rId11" Type="http://schemas.openxmlformats.org/officeDocument/2006/relationships/image" Target="../media/image4.png"/><Relationship Id="rId5" Type="http://schemas.openxmlformats.org/officeDocument/2006/relationships/chart" Target="../charts/chart3.xml"/><Relationship Id="rId10" Type="http://schemas.openxmlformats.org/officeDocument/2006/relationships/image" Target="../media/image2.png"/><Relationship Id="rId4" Type="http://schemas.openxmlformats.org/officeDocument/2006/relationships/chart" Target="../charts/chart2.xml"/><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image" Target="../media/image4.png"/><Relationship Id="rId2" Type="http://schemas.openxmlformats.org/officeDocument/2006/relationships/chart" Target="../charts/chart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hart" Target="../charts/chart1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image" Target="../media/image2.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hart" Target="../charts/chart1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chart" Target="../charts/chart12.xml"/><Relationship Id="rId5" Type="http://schemas.openxmlformats.org/officeDocument/2006/relationships/image" Target="../media/image2.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uray.ru/events/zasedanie-obshhestvennogo-soveta-goroda-uraj-ot-29-02-2024goda" TargetMode="External"/><Relationship Id="rId7" Type="http://schemas.openxmlformats.org/officeDocument/2006/relationships/image" Target="../media/image4.png"/><Relationship Id="rId2" Type="http://schemas.openxmlformats.org/officeDocument/2006/relationships/hyperlink" Target="https://uray.ru/strategiya-razvitiya/municipalnye-programmy" TargetMode="Externa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chart" Target="../charts/chart16.xml"/><Relationship Id="rId4" Type="http://schemas.openxmlformats.org/officeDocument/2006/relationships/chart" Target="../charts/chart15.xml"/><Relationship Id="rId9"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hart" Target="../charts/chart18.xml"/><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chart" Target="../charts/chart17.xml"/><Relationship Id="rId5" Type="http://schemas.openxmlformats.org/officeDocument/2006/relationships/image" Target="../media/image4.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19.xml"/><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8" Type="http://schemas.openxmlformats.org/officeDocument/2006/relationships/chart" Target="../charts/chart21.xml"/><Relationship Id="rId3" Type="http://schemas.openxmlformats.org/officeDocument/2006/relationships/diagramLayout" Target="../diagrams/layout1.xml"/><Relationship Id="rId7" Type="http://schemas.openxmlformats.org/officeDocument/2006/relationships/chart" Target="../charts/chart20.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3.jpeg"/><Relationship Id="rId7" Type="http://schemas.openxmlformats.org/officeDocument/2006/relationships/image" Target="../media/image4.png"/><Relationship Id="rId2"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png"/><Relationship Id="rId10" Type="http://schemas.openxmlformats.org/officeDocument/2006/relationships/image" Target="../media/image36.jpeg"/><Relationship Id="rId4" Type="http://schemas.openxmlformats.org/officeDocument/2006/relationships/image" Target="../media/image3.png"/><Relationship Id="rId9" Type="http://schemas.openxmlformats.org/officeDocument/2006/relationships/image" Target="../media/image35.jpeg"/></Relationships>
</file>

<file path=ppt/slides/_rels/slide6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png"/><Relationship Id="rId7" Type="http://schemas.openxmlformats.org/officeDocument/2006/relationships/image" Target="../media/image38.jpeg"/><Relationship Id="rId12" Type="http://schemas.openxmlformats.org/officeDocument/2006/relationships/image" Target="../media/image43.jpeg"/><Relationship Id="rId2" Type="http://schemas.openxmlformats.org/officeDocument/2006/relationships/image" Target="../media/image37.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42.jpeg"/><Relationship Id="rId5" Type="http://schemas.openxmlformats.org/officeDocument/2006/relationships/image" Target="../media/image2.png"/><Relationship Id="rId10" Type="http://schemas.openxmlformats.org/officeDocument/2006/relationships/image" Target="../media/image41.jpeg"/><Relationship Id="rId4" Type="http://schemas.openxmlformats.org/officeDocument/2006/relationships/image" Target="../media/image5.png"/><Relationship Id="rId9" Type="http://schemas.openxmlformats.org/officeDocument/2006/relationships/image" Target="../media/image40.jpeg"/></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69.xml.rels><?xml version="1.0" encoding="UTF-8" standalone="yes"?>
<Relationships xmlns="http://schemas.openxmlformats.org/package/2006/relationships"><Relationship Id="rId3" Type="http://schemas.openxmlformats.org/officeDocument/2006/relationships/chart" Target="../charts/chart22.xml"/><Relationship Id="rId7"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7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hyperlink" Target="http://www.uray.ru/document/8469"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4" descr="закладка урай"/>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054" name="Rectangle 6"/>
          <p:cNvSpPr>
            <a:spLocks noChangeArrowheads="1"/>
          </p:cNvSpPr>
          <p:nvPr/>
        </p:nvSpPr>
        <p:spPr bwMode="auto">
          <a:xfrm>
            <a:off x="0" y="2937718"/>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0" hangingPunct="0"/>
            <a:endParaRPr lang="ru-RU" sz="3600" dirty="0">
              <a:solidFill>
                <a:srgbClr val="0000FF"/>
              </a:solidFill>
              <a:latin typeface="Times New Roman" pitchFamily="18" charset="0"/>
              <a:cs typeface="Times New Roman" pitchFamily="18" charset="0"/>
            </a:endParaRPr>
          </a:p>
        </p:txBody>
      </p:sp>
      <p:sp>
        <p:nvSpPr>
          <p:cNvPr id="2" name="Прямоугольник 1"/>
          <p:cNvSpPr/>
          <p:nvPr/>
        </p:nvSpPr>
        <p:spPr>
          <a:xfrm>
            <a:off x="0" y="1556792"/>
            <a:ext cx="9144000" cy="2123658"/>
          </a:xfrm>
          <a:prstGeom prst="rect">
            <a:avLst/>
          </a:prstGeom>
        </p:spPr>
        <p:txBody>
          <a:bodyPr wrap="square">
            <a:spAutoFit/>
          </a:bodyPr>
          <a:lstStyle/>
          <a:p>
            <a:pPr algn="ctr">
              <a:defRPr/>
            </a:pPr>
            <a:r>
              <a:rPr lang="ru-RU" sz="4400" b="1" i="1" dirty="0">
                <a:solidFill>
                  <a:srgbClr val="0000FF"/>
                </a:solidFill>
                <a:effectLst>
                  <a:outerShdw blurRad="38100" dist="38100" dir="2700000" algn="tl">
                    <a:srgbClr val="C0C0C0"/>
                  </a:outerShdw>
                </a:effectLst>
                <a:latin typeface="Oswald"/>
                <a:cs typeface="Arial" pitchFamily="34" charset="0"/>
              </a:rPr>
              <a:t>Исполнение бюджета города за 2023 год </a:t>
            </a:r>
          </a:p>
          <a:p>
            <a:pPr algn="ctr">
              <a:defRPr/>
            </a:pPr>
            <a:r>
              <a:rPr lang="ru-RU" sz="4400" b="1" i="1" dirty="0">
                <a:solidFill>
                  <a:srgbClr val="0000FF"/>
                </a:solidFill>
                <a:effectLst>
                  <a:outerShdw blurRad="38100" dist="38100" dir="2700000" algn="tl">
                    <a:srgbClr val="C0C0C0"/>
                  </a:outerShdw>
                </a:effectLst>
                <a:latin typeface="Oswald"/>
                <a:cs typeface="Arial" pitchFamily="34" charset="0"/>
              </a:rPr>
              <a:t>для граждан</a:t>
            </a:r>
          </a:p>
        </p:txBody>
      </p:sp>
      <p:pic>
        <p:nvPicPr>
          <p:cNvPr id="6" name="Picture 5" descr="закладка урай copy"/>
          <p:cNvPicPr>
            <a:picLocks noChangeAspect="1" noChangeArrowheads="1"/>
          </p:cNvPicPr>
          <p:nvPr/>
        </p:nvPicPr>
        <p:blipFill>
          <a:blip r:embed="rId4" cstate="print"/>
          <a:srcRect/>
          <a:stretch>
            <a:fillRect/>
          </a:stretch>
        </p:blipFill>
        <p:spPr bwMode="auto">
          <a:xfrm>
            <a:off x="4211960" y="404664"/>
            <a:ext cx="712788" cy="936625"/>
          </a:xfrm>
          <a:prstGeom prst="rect">
            <a:avLst/>
          </a:prstGeom>
          <a:noFill/>
          <a:ln w="9525">
            <a:noFill/>
            <a:miter lim="800000"/>
            <a:headEnd/>
            <a:tailEnd/>
          </a:ln>
        </p:spPr>
      </p:pic>
      <p:sp>
        <p:nvSpPr>
          <p:cNvPr id="7" name="Прямоугольник 6"/>
          <p:cNvSpPr/>
          <p:nvPr/>
        </p:nvSpPr>
        <p:spPr>
          <a:xfrm>
            <a:off x="4283968" y="4653136"/>
            <a:ext cx="4572000" cy="1323439"/>
          </a:xfrm>
          <a:prstGeom prst="rect">
            <a:avLst/>
          </a:prstGeom>
        </p:spPr>
        <p:txBody>
          <a:bodyPr>
            <a:spAutoFit/>
          </a:bodyPr>
          <a:lstStyle/>
          <a:p>
            <a:pPr algn="r">
              <a:defRPr/>
            </a:pPr>
            <a:r>
              <a:rPr lang="ru-RU" sz="1600" b="1" dirty="0">
                <a:solidFill>
                  <a:srgbClr val="0000FF"/>
                </a:solidFill>
                <a:effectLst>
                  <a:outerShdw blurRad="38100" dist="38100" dir="2700000" algn="tl">
                    <a:srgbClr val="C0C0C0"/>
                  </a:outerShdw>
                </a:effectLst>
                <a:latin typeface="Oswald"/>
                <a:cs typeface="Arial" pitchFamily="34" charset="0"/>
              </a:rPr>
              <a:t>к  проекту решения Думы города Урай</a:t>
            </a:r>
            <a:r>
              <a:rPr lang="ru-RU" sz="1600" b="1" dirty="0">
                <a:solidFill>
                  <a:srgbClr val="0000FF"/>
                </a:solidFill>
                <a:latin typeface="Oswald"/>
                <a:cs typeface="Arial" pitchFamily="34" charset="0"/>
              </a:rPr>
              <a:t> </a:t>
            </a:r>
          </a:p>
          <a:p>
            <a:pPr algn="r">
              <a:defRPr/>
            </a:pPr>
            <a:r>
              <a:rPr lang="ru-RU" sz="1600" b="1" dirty="0">
                <a:solidFill>
                  <a:srgbClr val="0000FF"/>
                </a:solidFill>
                <a:latin typeface="Oswald"/>
                <a:cs typeface="Arial" pitchFamily="34" charset="0"/>
              </a:rPr>
              <a:t>«Об исполнении бюджета городского округа Урай Ханты-Мансийского автономного округа -Югры</a:t>
            </a:r>
            <a:endParaRPr lang="ru-RU" sz="1600" b="1" dirty="0">
              <a:solidFill>
                <a:srgbClr val="0000FF"/>
              </a:solidFill>
              <a:latin typeface="Oswald"/>
            </a:endParaRPr>
          </a:p>
          <a:p>
            <a:pPr algn="r">
              <a:defRPr/>
            </a:pPr>
            <a:r>
              <a:rPr lang="ru-RU" sz="1600" b="1" dirty="0">
                <a:solidFill>
                  <a:srgbClr val="0000FF"/>
                </a:solidFill>
                <a:latin typeface="Oswald"/>
                <a:cs typeface="Arial" pitchFamily="34" charset="0"/>
              </a:rPr>
              <a:t>за 2023 год»</a:t>
            </a:r>
          </a:p>
        </p:txBody>
      </p:sp>
    </p:spTree>
    <p:extLst>
      <p:ext uri="{BB962C8B-B14F-4D97-AF65-F5344CB8AC3E}">
        <p14:creationId xmlns:p14="http://schemas.microsoft.com/office/powerpoint/2010/main" xmlns="" val="367286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Y:\Влад\2019\эскизы\сетка 2.png"/>
          <p:cNvPicPr>
            <a:picLocks noChangeAspect="1" noChangeArrowheads="1"/>
          </p:cNvPicPr>
          <p:nvPr/>
        </p:nvPicPr>
        <p:blipFill>
          <a:blip r:embed="rId2" cstate="print"/>
          <a:srcRect t="90633" b="3528"/>
          <a:stretch>
            <a:fillRect/>
          </a:stretch>
        </p:blipFill>
        <p:spPr bwMode="auto">
          <a:xfrm>
            <a:off x="0" y="6381328"/>
            <a:ext cx="9144000" cy="476672"/>
          </a:xfrm>
          <a:prstGeom prst="rect">
            <a:avLst/>
          </a:prstGeom>
          <a:noFill/>
        </p:spPr>
      </p:pic>
      <p:sp>
        <p:nvSpPr>
          <p:cNvPr id="7" name="Прямоугольник 6"/>
          <p:cNvSpPr/>
          <p:nvPr/>
        </p:nvSpPr>
        <p:spPr>
          <a:xfrm>
            <a:off x="2286000" y="2828836"/>
            <a:ext cx="4572000" cy="1200329"/>
          </a:xfrm>
          <a:prstGeom prst="rect">
            <a:avLst/>
          </a:prstGeom>
        </p:spPr>
        <p:txBody>
          <a:bodyPr>
            <a:spAutoFit/>
          </a:bodyPr>
          <a:lstStyle/>
          <a:p>
            <a:pPr algn="ctr"/>
            <a:r>
              <a:rPr lang="ru-RU" b="1" i="1" dirty="0">
                <a:solidFill>
                  <a:schemeClr val="bg1"/>
                </a:solidFill>
                <a:latin typeface="Times New Roman" panose="02020603050405020304" pitchFamily="18" charset="0"/>
                <a:cs typeface="Times New Roman" panose="02020603050405020304" pitchFamily="18" charset="0"/>
              </a:rPr>
              <a:t>Анализ исполнения расходов по программным направлениям деятельности</a:t>
            </a:r>
          </a:p>
          <a:p>
            <a:pPr algn="ctr"/>
            <a:r>
              <a:rPr lang="ru-RU" b="1" i="1" dirty="0">
                <a:solidFill>
                  <a:schemeClr val="bg1"/>
                </a:solidFill>
                <a:latin typeface="Times New Roman" panose="02020603050405020304" pitchFamily="18" charset="0"/>
                <a:cs typeface="Times New Roman" panose="02020603050405020304" pitchFamily="18" charset="0"/>
              </a:rPr>
              <a:t>на 01.04.2023 года, тыс. рублей</a:t>
            </a:r>
            <a:endParaRPr lang="ru-RU" i="1" dirty="0">
              <a:solidFill>
                <a:schemeClr val="bg1"/>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286000" y="2828836"/>
            <a:ext cx="4572000" cy="1200329"/>
          </a:xfrm>
          <a:prstGeom prst="rect">
            <a:avLst/>
          </a:prstGeom>
        </p:spPr>
        <p:txBody>
          <a:bodyPr>
            <a:spAutoFit/>
          </a:bodyPr>
          <a:lstStyle/>
          <a:p>
            <a:pPr algn="ctr"/>
            <a:r>
              <a:rPr lang="ru-RU" b="1" i="1" dirty="0">
                <a:solidFill>
                  <a:schemeClr val="bg1"/>
                </a:solidFill>
                <a:latin typeface="Times New Roman" panose="02020603050405020304" pitchFamily="18" charset="0"/>
                <a:cs typeface="Times New Roman" panose="02020603050405020304" pitchFamily="18" charset="0"/>
              </a:rPr>
              <a:t>Анализ исполнения расходов по программным направлениям деятельности</a:t>
            </a:r>
          </a:p>
          <a:p>
            <a:pPr algn="ctr"/>
            <a:r>
              <a:rPr lang="ru-RU" b="1" i="1" dirty="0">
                <a:solidFill>
                  <a:schemeClr val="bg1"/>
                </a:solidFill>
                <a:latin typeface="Times New Roman" panose="02020603050405020304" pitchFamily="18" charset="0"/>
                <a:cs typeface="Times New Roman" panose="02020603050405020304" pitchFamily="18" charset="0"/>
              </a:rPr>
              <a:t>на 01.04.2023 года, тыс. рублей</a:t>
            </a:r>
            <a:endParaRPr lang="ru-RU" i="1" dirty="0">
              <a:solidFill>
                <a:schemeClr val="bg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2286000" y="2828836"/>
            <a:ext cx="4572000" cy="1200329"/>
          </a:xfrm>
          <a:prstGeom prst="rect">
            <a:avLst/>
          </a:prstGeom>
        </p:spPr>
        <p:txBody>
          <a:bodyPr>
            <a:spAutoFit/>
          </a:bodyPr>
          <a:lstStyle/>
          <a:p>
            <a:pPr algn="ctr"/>
            <a:r>
              <a:rPr lang="ru-RU" b="1" i="1" dirty="0">
                <a:solidFill>
                  <a:schemeClr val="bg1"/>
                </a:solidFill>
                <a:latin typeface="Times New Roman" panose="02020603050405020304" pitchFamily="18" charset="0"/>
                <a:cs typeface="Times New Roman" panose="02020603050405020304" pitchFamily="18" charset="0"/>
              </a:rPr>
              <a:t>Анализ исполнения расходов по программным направлениям деятельности</a:t>
            </a:r>
          </a:p>
          <a:p>
            <a:pPr algn="ctr"/>
            <a:r>
              <a:rPr lang="ru-RU" b="1" i="1" dirty="0">
                <a:solidFill>
                  <a:schemeClr val="bg1"/>
                </a:solidFill>
                <a:latin typeface="Times New Roman" panose="02020603050405020304" pitchFamily="18" charset="0"/>
                <a:cs typeface="Times New Roman" panose="02020603050405020304" pitchFamily="18" charset="0"/>
              </a:rPr>
              <a:t>на 01.04.2023 года, тыс. рублей</a:t>
            </a:r>
            <a:endParaRPr lang="ru-RU" i="1" dirty="0">
              <a:solidFill>
                <a:schemeClr val="bg1"/>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6012160" y="260648"/>
            <a:ext cx="3131840" cy="276999"/>
          </a:xfrm>
          <a:prstGeom prst="rect">
            <a:avLst/>
          </a:prstGeom>
        </p:spPr>
        <p:txBody>
          <a:bodyPr wrap="square">
            <a:spAutoFit/>
          </a:bodyPr>
          <a:lstStyle/>
          <a:p>
            <a:pPr algn="r"/>
            <a:r>
              <a:rPr lang="ru-RU" sz="1200" dirty="0">
                <a:latin typeface="Oswald"/>
                <a:cs typeface="Times New Roman Cyr" pitchFamily="18" charset="0"/>
              </a:rPr>
              <a:t>Продолжение таблицы, тыс. рублей</a:t>
            </a:r>
          </a:p>
        </p:txBody>
      </p:sp>
      <p:graphicFrame>
        <p:nvGraphicFramePr>
          <p:cNvPr id="12" name="Таблица 11"/>
          <p:cNvGraphicFramePr>
            <a:graphicFrameLocks noGrp="1"/>
          </p:cNvGraphicFramePr>
          <p:nvPr>
            <p:extLst>
              <p:ext uri="{D42A27DB-BD31-4B8C-83A1-F6EECF244321}">
                <p14:modId xmlns:p14="http://schemas.microsoft.com/office/powerpoint/2010/main" xmlns="" val="1604706108"/>
              </p:ext>
            </p:extLst>
          </p:nvPr>
        </p:nvGraphicFramePr>
        <p:xfrm>
          <a:off x="0" y="844799"/>
          <a:ext cx="9144001" cy="6013201"/>
        </p:xfrm>
        <a:graphic>
          <a:graphicData uri="http://schemas.openxmlformats.org/drawingml/2006/table">
            <a:tbl>
              <a:tblPr/>
              <a:tblGrid>
                <a:gridCol w="1496248">
                  <a:extLst>
                    <a:ext uri="{9D8B030D-6E8A-4147-A177-3AD203B41FA5}">
                      <a16:colId xmlns:a16="http://schemas.microsoft.com/office/drawing/2014/main" xmlns="" val="20000"/>
                    </a:ext>
                  </a:extLst>
                </a:gridCol>
                <a:gridCol w="2499688">
                  <a:extLst>
                    <a:ext uri="{9D8B030D-6E8A-4147-A177-3AD203B41FA5}">
                      <a16:colId xmlns:a16="http://schemas.microsoft.com/office/drawing/2014/main" xmlns="" val="20001"/>
                    </a:ext>
                  </a:extLst>
                </a:gridCol>
                <a:gridCol w="742817">
                  <a:extLst>
                    <a:ext uri="{9D8B030D-6E8A-4147-A177-3AD203B41FA5}">
                      <a16:colId xmlns:a16="http://schemas.microsoft.com/office/drawing/2014/main" xmlns="" val="20002"/>
                    </a:ext>
                  </a:extLst>
                </a:gridCol>
                <a:gridCol w="763576">
                  <a:extLst>
                    <a:ext uri="{9D8B030D-6E8A-4147-A177-3AD203B41FA5}">
                      <a16:colId xmlns:a16="http://schemas.microsoft.com/office/drawing/2014/main" xmlns="" val="20003"/>
                    </a:ext>
                  </a:extLst>
                </a:gridCol>
                <a:gridCol w="743297">
                  <a:extLst>
                    <a:ext uri="{9D8B030D-6E8A-4147-A177-3AD203B41FA5}">
                      <a16:colId xmlns:a16="http://schemas.microsoft.com/office/drawing/2014/main" xmlns="" val="20004"/>
                    </a:ext>
                  </a:extLst>
                </a:gridCol>
                <a:gridCol w="716751">
                  <a:extLst>
                    <a:ext uri="{9D8B030D-6E8A-4147-A177-3AD203B41FA5}">
                      <a16:colId xmlns:a16="http://schemas.microsoft.com/office/drawing/2014/main" xmlns="" val="20005"/>
                    </a:ext>
                  </a:extLst>
                </a:gridCol>
                <a:gridCol w="714337">
                  <a:extLst>
                    <a:ext uri="{9D8B030D-6E8A-4147-A177-3AD203B41FA5}">
                      <a16:colId xmlns:a16="http://schemas.microsoft.com/office/drawing/2014/main" xmlns="" val="20011"/>
                    </a:ext>
                  </a:extLst>
                </a:gridCol>
                <a:gridCol w="714337">
                  <a:extLst>
                    <a:ext uri="{9D8B030D-6E8A-4147-A177-3AD203B41FA5}">
                      <a16:colId xmlns:a16="http://schemas.microsoft.com/office/drawing/2014/main" xmlns="" val="20006"/>
                    </a:ext>
                  </a:extLst>
                </a:gridCol>
                <a:gridCol w="752950">
                  <a:extLst>
                    <a:ext uri="{9D8B030D-6E8A-4147-A177-3AD203B41FA5}">
                      <a16:colId xmlns:a16="http://schemas.microsoft.com/office/drawing/2014/main" xmlns="" val="20007"/>
                    </a:ext>
                  </a:extLst>
                </a:gridCol>
              </a:tblGrid>
              <a:tr h="1152654">
                <a:tc>
                  <a:txBody>
                    <a:bodyPr/>
                    <a:lstStyle/>
                    <a:p>
                      <a:pPr algn="ctr" fontAlgn="ctr"/>
                      <a:r>
                        <a:rPr lang="ru-RU" sz="800" b="1" i="0" u="none" strike="noStrike" dirty="0">
                          <a:solidFill>
                            <a:srgbClr val="000000"/>
                          </a:solidFill>
                          <a:latin typeface="Times New Roman" pitchFamily="18" charset="0"/>
                          <a:cs typeface="Times New Roman" pitchFamily="18" charset="0"/>
                        </a:rPr>
                        <a:t>Код бюджетной классификации</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a:solidFill>
                            <a:srgbClr val="000000"/>
                          </a:solidFill>
                          <a:latin typeface="Times New Roman" pitchFamily="18" charset="0"/>
                          <a:cs typeface="Times New Roman" pitchFamily="18" charset="0"/>
                        </a:rPr>
                        <a:t>Наименование показателя</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a:solidFill>
                            <a:srgbClr val="000000"/>
                          </a:solidFill>
                          <a:latin typeface="Times New Roman" pitchFamily="18" charset="0"/>
                          <a:cs typeface="Times New Roman" pitchFamily="18" charset="0"/>
                        </a:rPr>
                        <a:t>План по решению Думы от 25.11.2022 №125 (первоначальный)</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solidFill>
                            <a:srgbClr val="000000"/>
                          </a:solidFill>
                          <a:latin typeface="Times New Roman" pitchFamily="18" charset="0"/>
                          <a:cs typeface="Times New Roman" pitchFamily="18" charset="0"/>
                        </a:rPr>
                        <a:t>Изменения, внесенные решением Думы от </a:t>
                      </a:r>
                      <a:r>
                        <a:rPr lang="ru-RU" sz="800" b="0" i="0" dirty="0">
                          <a:solidFill>
                            <a:schemeClr val="tx1"/>
                          </a:solidFill>
                          <a:latin typeface="Times New Roman" pitchFamily="18" charset="0"/>
                          <a:ea typeface="Times New Roman"/>
                          <a:cs typeface="Times New Roman" pitchFamily="18" charset="0"/>
                        </a:rPr>
                        <a:t>16.02.2023</a:t>
                      </a:r>
                    </a:p>
                    <a:p>
                      <a:pPr algn="ctr" fontAlgn="ctr"/>
                      <a:r>
                        <a:rPr lang="ru-RU" sz="800" b="0" i="0" dirty="0">
                          <a:solidFill>
                            <a:schemeClr val="tx1"/>
                          </a:solidFill>
                          <a:latin typeface="Times New Roman" pitchFamily="18" charset="0"/>
                          <a:ea typeface="Times New Roman"/>
                          <a:cs typeface="Times New Roman" pitchFamily="18" charset="0"/>
                        </a:rPr>
                        <a:t>№5</a:t>
                      </a:r>
                      <a:r>
                        <a:rPr lang="ru-RU" sz="800" b="0" i="0" u="none" strike="noStrike" dirty="0">
                          <a:solidFill>
                            <a:srgbClr val="000000"/>
                          </a:solidFill>
                          <a:latin typeface="Times New Roman" pitchFamily="18" charset="0"/>
                          <a:cs typeface="Times New Roman" pitchFamily="18" charset="0"/>
                        </a:rPr>
                        <a:t> (+/-)                                                            (уточнение 1)</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solidFill>
                            <a:srgbClr val="000000"/>
                          </a:solidFill>
                          <a:latin typeface="Times New Roman" pitchFamily="18" charset="0"/>
                          <a:cs typeface="Times New Roman" pitchFamily="18" charset="0"/>
                        </a:rPr>
                        <a:t>Изменения, внесенные решением Думы от </a:t>
                      </a:r>
                      <a:r>
                        <a:rPr lang="ru-RU" sz="800" b="0" i="0" dirty="0">
                          <a:solidFill>
                            <a:schemeClr val="tx1"/>
                          </a:solidFill>
                          <a:latin typeface="Times New Roman" pitchFamily="18" charset="0"/>
                          <a:ea typeface="Times New Roman"/>
                          <a:cs typeface="Times New Roman" pitchFamily="18" charset="0"/>
                        </a:rPr>
                        <a:t>24.03.2023 №16 </a:t>
                      </a:r>
                      <a:r>
                        <a:rPr lang="ru-RU" sz="800" b="0" i="0" u="none" strike="noStrike" dirty="0">
                          <a:solidFill>
                            <a:srgbClr val="000000"/>
                          </a:solidFill>
                          <a:latin typeface="Times New Roman" pitchFamily="18" charset="0"/>
                          <a:cs typeface="Times New Roman" pitchFamily="18" charset="0"/>
                        </a:rPr>
                        <a:t>                                                                                                            (+/-) (уточнение 2)</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solidFill>
                            <a:srgbClr val="000000"/>
                          </a:solidFill>
                          <a:latin typeface="Times New Roman" pitchFamily="18" charset="0"/>
                          <a:cs typeface="Times New Roman" pitchFamily="18" charset="0"/>
                        </a:rPr>
                        <a:t>Изменения, внесенные решением Думы от </a:t>
                      </a:r>
                      <a:r>
                        <a:rPr lang="ru-RU" sz="800" b="0" i="0" dirty="0">
                          <a:solidFill>
                            <a:schemeClr val="tx1"/>
                          </a:solidFill>
                          <a:latin typeface="Times New Roman" pitchFamily="18" charset="0"/>
                          <a:ea typeface="Times New Roman"/>
                          <a:cs typeface="Times New Roman" pitchFamily="18" charset="0"/>
                        </a:rPr>
                        <a:t>23.06.2023 №47 </a:t>
                      </a:r>
                      <a:r>
                        <a:rPr lang="ru-RU" sz="800" b="0" i="0" u="none" strike="noStrike" dirty="0">
                          <a:solidFill>
                            <a:srgbClr val="000000"/>
                          </a:solidFill>
                          <a:latin typeface="Times New Roman" pitchFamily="18" charset="0"/>
                          <a:cs typeface="Times New Roman" pitchFamily="18" charset="0"/>
                        </a:rPr>
                        <a:t>                                                                           (+/-) </a:t>
                      </a:r>
                    </a:p>
                    <a:p>
                      <a:pPr algn="ctr" fontAlgn="ctr"/>
                      <a:r>
                        <a:rPr lang="ru-RU" sz="800" b="0" i="0" u="none" strike="noStrike" dirty="0">
                          <a:solidFill>
                            <a:srgbClr val="000000"/>
                          </a:solidFill>
                          <a:latin typeface="Times New Roman" pitchFamily="18" charset="0"/>
                          <a:cs typeface="Times New Roman" pitchFamily="18" charset="0"/>
                        </a:rPr>
                        <a:t>(уточнение 3)</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solidFill>
                            <a:srgbClr val="000000"/>
                          </a:solidFill>
                          <a:latin typeface="Times New Roman" pitchFamily="18" charset="0"/>
                          <a:cs typeface="Times New Roman" pitchFamily="18" charset="0"/>
                        </a:rPr>
                        <a:t>Изменения, внесенные решением Думы от </a:t>
                      </a:r>
                      <a:r>
                        <a:rPr lang="ru-RU" sz="800" b="0" i="0" dirty="0">
                          <a:solidFill>
                            <a:schemeClr val="tx1"/>
                          </a:solidFill>
                          <a:latin typeface="Times New Roman" pitchFamily="18" charset="0"/>
                          <a:ea typeface="Times New Roman"/>
                          <a:cs typeface="Times New Roman" pitchFamily="18" charset="0"/>
                        </a:rPr>
                        <a:t>26.10.2023 №73 </a:t>
                      </a:r>
                      <a:r>
                        <a:rPr lang="ru-RU" sz="800" b="0" i="0" u="none" strike="noStrike" dirty="0">
                          <a:solidFill>
                            <a:srgbClr val="000000"/>
                          </a:solidFill>
                          <a:latin typeface="Times New Roman" pitchFamily="18" charset="0"/>
                          <a:cs typeface="Times New Roman" pitchFamily="18" charset="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ru-RU" sz="800" b="0" i="0" u="none" strike="noStrike" dirty="0">
                          <a:solidFill>
                            <a:srgbClr val="000000"/>
                          </a:solidFill>
                          <a:latin typeface="Times New Roman" pitchFamily="18" charset="0"/>
                          <a:cs typeface="Times New Roman" pitchFamily="18" charset="0"/>
                        </a:rPr>
                        <a:t>(уточнение  4)</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solidFill>
                            <a:srgbClr val="000000"/>
                          </a:solidFill>
                          <a:latin typeface="Times New Roman" pitchFamily="18" charset="0"/>
                          <a:cs typeface="Times New Roman" pitchFamily="18" charset="0"/>
                        </a:rPr>
                        <a:t>Изменения, внесенные решением Думы от </a:t>
                      </a:r>
                      <a:r>
                        <a:rPr lang="ru-RU" sz="800" b="0" i="0" dirty="0">
                          <a:solidFill>
                            <a:schemeClr val="tx1"/>
                          </a:solidFill>
                          <a:latin typeface="Times New Roman" pitchFamily="18" charset="0"/>
                          <a:ea typeface="Times New Roman"/>
                          <a:cs typeface="Times New Roman" pitchFamily="18" charset="0"/>
                        </a:rPr>
                        <a:t>21.12.2023 №95 </a:t>
                      </a:r>
                      <a:r>
                        <a:rPr lang="ru-RU" sz="800" b="0" i="0" u="none" strike="noStrike" dirty="0">
                          <a:solidFill>
                            <a:srgbClr val="000000"/>
                          </a:solidFill>
                          <a:latin typeface="Times New Roman" pitchFamily="18" charset="0"/>
                          <a:cs typeface="Times New Roman" pitchFamily="18" charset="0"/>
                        </a:rPr>
                        <a:t>                                                                                   (+/-) </a:t>
                      </a:r>
                    </a:p>
                    <a:p>
                      <a:pPr algn="ctr" fontAlgn="ctr"/>
                      <a:r>
                        <a:rPr lang="ru-RU" sz="800" b="0" i="0" u="none" strike="noStrike" dirty="0">
                          <a:solidFill>
                            <a:srgbClr val="000000"/>
                          </a:solidFill>
                          <a:latin typeface="Times New Roman" pitchFamily="18" charset="0"/>
                          <a:cs typeface="Times New Roman" pitchFamily="18" charset="0"/>
                        </a:rPr>
                        <a:t>(уточнение  5)</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solidFill>
                            <a:srgbClr val="000000"/>
                          </a:solidFill>
                          <a:latin typeface="Times New Roman" pitchFamily="18" charset="0"/>
                          <a:cs typeface="Times New Roman" pitchFamily="18" charset="0"/>
                        </a:rPr>
                        <a:t>Уточненный план на 2023 год</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0"/>
                  </a:ext>
                </a:extLst>
              </a:tr>
              <a:tr h="147797">
                <a:tc>
                  <a:txBody>
                    <a:bodyPr/>
                    <a:lstStyle/>
                    <a:p>
                      <a:pPr algn="ctr" fontAlgn="ctr"/>
                      <a:r>
                        <a:rPr lang="ru-RU" sz="800" b="0" i="0" u="none" strike="noStrike">
                          <a:solidFill>
                            <a:srgbClr val="000000"/>
                          </a:solidFill>
                          <a:latin typeface="Times New Roman"/>
                        </a:rPr>
                        <a:t>1</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latin typeface="Times New Roman"/>
                        </a:rPr>
                        <a:t>2</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latin typeface="Times New Roman"/>
                        </a:rPr>
                        <a:t>3</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latin typeface="Times New Roman"/>
                        </a:rPr>
                        <a:t>4</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latin typeface="Times New Roman"/>
                        </a:rPr>
                        <a:t>5</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latin typeface="Times New Roman"/>
                        </a:rPr>
                        <a:t>6</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latin typeface="Times New Roman"/>
                        </a:rPr>
                        <a:t>7</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latin typeface="Times New Roman"/>
                        </a:rPr>
                        <a:t>8</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latin typeface="Times New Roman"/>
                        </a:rPr>
                        <a:t>9</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11717">
                <a:tc>
                  <a:txBody>
                    <a:bodyPr/>
                    <a:lstStyle/>
                    <a:p>
                      <a:pPr algn="l" fontAlgn="ctr"/>
                      <a:r>
                        <a:rPr lang="ru-RU" sz="800" b="1" i="0" u="none" strike="noStrike">
                          <a:solidFill>
                            <a:srgbClr val="000000"/>
                          </a:solidFill>
                          <a:latin typeface="Times New Roman"/>
                        </a:rPr>
                        <a:t>000 2 00 00000 00 0000 000</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1" i="0" u="none" strike="noStrike" dirty="0">
                          <a:solidFill>
                            <a:srgbClr val="000000"/>
                          </a:solidFill>
                          <a:latin typeface="Times New Roman"/>
                        </a:rPr>
                        <a:t>БЕЗВОЗМЕЗДНЫЕ ПОСТУПЛЕНИЯ</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3 090 028,2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-5 391,3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+ 146 815,7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+ 318 081,2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+ 493 029,9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+ 67 807,9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4 110 371,6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91348">
                <a:tc>
                  <a:txBody>
                    <a:bodyPr/>
                    <a:lstStyle/>
                    <a:p>
                      <a:pPr algn="l" fontAlgn="ctr"/>
                      <a:r>
                        <a:rPr lang="ru-RU" sz="800" b="0" i="0" u="none" strike="noStrike">
                          <a:solidFill>
                            <a:srgbClr val="000000"/>
                          </a:solidFill>
                          <a:latin typeface="Times New Roman"/>
                        </a:rPr>
                        <a:t>000 2 02 00000 00 0000 000</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0" i="0" u="none" strike="noStrike" dirty="0">
                          <a:solidFill>
                            <a:srgbClr val="000000"/>
                          </a:solidFill>
                          <a:latin typeface="Times New Roman"/>
                        </a:rPr>
                        <a:t>Безвозмездные поступления от других бюджетов бюджетной системы Российской Федерации</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3 038 178,2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+ 3 365,7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+ 317 987,2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+ 493 029,9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+ 67 807,9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3 920 368,9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91348">
                <a:tc>
                  <a:txBody>
                    <a:bodyPr/>
                    <a:lstStyle/>
                    <a:p>
                      <a:pPr algn="l" fontAlgn="ctr"/>
                      <a:r>
                        <a:rPr lang="ru-RU" sz="800" b="0" i="1" u="none" strike="noStrike">
                          <a:solidFill>
                            <a:srgbClr val="000000"/>
                          </a:solidFill>
                          <a:latin typeface="Times New Roman"/>
                        </a:rPr>
                        <a:t>000 2 02 10000 00 0000 150</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0" i="1" u="none" strike="noStrike" dirty="0">
                          <a:solidFill>
                            <a:srgbClr val="000000"/>
                          </a:solidFill>
                          <a:latin typeface="Times New Roman"/>
                        </a:rPr>
                        <a:t>Дотации бюджетам бюджетной системы Российской Федерации</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1" u="none" strike="noStrike">
                          <a:solidFill>
                            <a:srgbClr val="000000"/>
                          </a:solidFill>
                          <a:latin typeface="Times New Roman"/>
                        </a:rPr>
                        <a:t>591 058,7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1"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1"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1" u="none" strike="noStrike" dirty="0">
                          <a:solidFill>
                            <a:srgbClr val="000000"/>
                          </a:solidFill>
                          <a:latin typeface="Times New Roman"/>
                        </a:rPr>
                        <a:t>+ 16 732,7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1" u="none" strike="noStrike" dirty="0">
                          <a:solidFill>
                            <a:srgbClr val="000000"/>
                          </a:solidFill>
                          <a:latin typeface="Times New Roman"/>
                        </a:rPr>
                        <a:t>+ 27 110,5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1" u="none" strike="noStrike" dirty="0">
                          <a:solidFill>
                            <a:srgbClr val="000000"/>
                          </a:solidFill>
                          <a:latin typeface="Times New Roman"/>
                        </a:rPr>
                        <a:t>+ 67 487,6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1" u="none" strike="noStrike" dirty="0">
                          <a:solidFill>
                            <a:srgbClr val="000000"/>
                          </a:solidFill>
                          <a:latin typeface="Times New Roman"/>
                        </a:rPr>
                        <a:t>702 389,5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91348">
                <a:tc>
                  <a:txBody>
                    <a:bodyPr/>
                    <a:lstStyle/>
                    <a:p>
                      <a:pPr algn="l" fontAlgn="ctr"/>
                      <a:r>
                        <a:rPr lang="ru-RU" sz="800" b="0" i="1" u="none" strike="noStrike">
                          <a:solidFill>
                            <a:srgbClr val="000000"/>
                          </a:solidFill>
                          <a:latin typeface="Times New Roman"/>
                        </a:rPr>
                        <a:t>000 2 02 20000 00 0000 150</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0" i="1" u="none" strike="noStrike">
                          <a:solidFill>
                            <a:srgbClr val="000000"/>
                          </a:solidFill>
                          <a:latin typeface="Times New Roman"/>
                        </a:rPr>
                        <a:t>Субсидии бюджетам бюджетной системы Российской Федерации               </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1" u="none" strike="noStrike">
                          <a:solidFill>
                            <a:srgbClr val="000000"/>
                          </a:solidFill>
                          <a:latin typeface="Times New Roman"/>
                        </a:rPr>
                        <a:t>888 988,6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1"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1" u="none" strike="noStrike">
                          <a:solidFill>
                            <a:srgbClr val="000000"/>
                          </a:solidFill>
                          <a:latin typeface="Times New Roman"/>
                        </a:rPr>
                        <a:t>+ 1 646,1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1" u="none" strike="noStrike">
                          <a:solidFill>
                            <a:srgbClr val="000000"/>
                          </a:solidFill>
                          <a:latin typeface="Times New Roman"/>
                        </a:rPr>
                        <a:t>+ 250 063,0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1" u="none" strike="noStrike" dirty="0">
                          <a:solidFill>
                            <a:srgbClr val="000000"/>
                          </a:solidFill>
                          <a:latin typeface="Times New Roman"/>
                        </a:rPr>
                        <a:t>+ 465 075,1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1" u="none" strike="noStrike" dirty="0">
                          <a:solidFill>
                            <a:srgbClr val="000000"/>
                          </a:solidFill>
                          <a:latin typeface="Times New Roman"/>
                        </a:rPr>
                        <a:t>- 10 095,2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1" u="none" strike="noStrike" dirty="0">
                          <a:solidFill>
                            <a:srgbClr val="000000"/>
                          </a:solidFill>
                          <a:latin typeface="Times New Roman"/>
                        </a:rPr>
                        <a:t>1 595 677,6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91348">
                <a:tc>
                  <a:txBody>
                    <a:bodyPr/>
                    <a:lstStyle/>
                    <a:p>
                      <a:pPr algn="l" fontAlgn="ctr"/>
                      <a:r>
                        <a:rPr lang="ru-RU" sz="800" b="0" i="1" u="none" strike="noStrike">
                          <a:solidFill>
                            <a:srgbClr val="000000"/>
                          </a:solidFill>
                          <a:latin typeface="Times New Roman"/>
                        </a:rPr>
                        <a:t>000 2 02 30000 00 0000 150</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0" i="1" u="none" strike="noStrike" dirty="0">
                          <a:solidFill>
                            <a:srgbClr val="000000"/>
                          </a:solidFill>
                          <a:latin typeface="Times New Roman"/>
                        </a:rPr>
                        <a:t>Субвенции бюджетам бюджетной системы Российской Федерации</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1" u="none" strike="noStrike">
                          <a:solidFill>
                            <a:srgbClr val="000000"/>
                          </a:solidFill>
                          <a:latin typeface="Times New Roman"/>
                        </a:rPr>
                        <a:t>1 515 261,9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1"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1"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1" u="none" strike="noStrike">
                          <a:solidFill>
                            <a:srgbClr val="000000"/>
                          </a:solidFill>
                          <a:latin typeface="Times New Roman"/>
                        </a:rPr>
                        <a:t>+ 50 649,4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1" u="none" strike="noStrike">
                          <a:solidFill>
                            <a:srgbClr val="000000"/>
                          </a:solidFill>
                          <a:latin typeface="Times New Roman"/>
                        </a:rPr>
                        <a:t>+ 347,8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1" u="none" strike="noStrike" dirty="0">
                          <a:solidFill>
                            <a:srgbClr val="000000"/>
                          </a:solidFill>
                          <a:latin typeface="Times New Roman"/>
                        </a:rPr>
                        <a:t>+ 11 104,6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1" u="none" strike="noStrike" dirty="0">
                          <a:solidFill>
                            <a:srgbClr val="000000"/>
                          </a:solidFill>
                          <a:latin typeface="Times New Roman"/>
                        </a:rPr>
                        <a:t>1 577 363,7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147797">
                <a:tc>
                  <a:txBody>
                    <a:bodyPr/>
                    <a:lstStyle/>
                    <a:p>
                      <a:pPr algn="l" fontAlgn="ctr"/>
                      <a:r>
                        <a:rPr lang="ru-RU" sz="800" b="0" i="1" u="none" strike="noStrike">
                          <a:solidFill>
                            <a:srgbClr val="000000"/>
                          </a:solidFill>
                          <a:latin typeface="Times New Roman"/>
                        </a:rPr>
                        <a:t>000 2 02 40000 00 0000 150</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0" i="1" u="none" strike="noStrike" dirty="0">
                          <a:solidFill>
                            <a:srgbClr val="000000"/>
                          </a:solidFill>
                          <a:latin typeface="Times New Roman"/>
                        </a:rPr>
                        <a:t>Иные межбюджетные трансферты</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1" u="none" strike="noStrike">
                          <a:solidFill>
                            <a:srgbClr val="000000"/>
                          </a:solidFill>
                          <a:latin typeface="Times New Roman"/>
                        </a:rPr>
                        <a:t>42 869,0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1"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1" u="none" strike="noStrike">
                          <a:solidFill>
                            <a:srgbClr val="000000"/>
                          </a:solidFill>
                          <a:latin typeface="Times New Roman"/>
                        </a:rPr>
                        <a:t>+ 1 719,6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1" u="none" strike="noStrike">
                          <a:solidFill>
                            <a:srgbClr val="000000"/>
                          </a:solidFill>
                          <a:latin typeface="Times New Roman"/>
                        </a:rPr>
                        <a:t>+ 542,1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1" u="none" strike="noStrike">
                          <a:solidFill>
                            <a:srgbClr val="000000"/>
                          </a:solidFill>
                          <a:latin typeface="Times New Roman"/>
                        </a:rPr>
                        <a:t>+ 496,5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1" u="none" strike="noStrike" dirty="0">
                          <a:solidFill>
                            <a:srgbClr val="000000"/>
                          </a:solidFill>
                          <a:latin typeface="Times New Roman"/>
                        </a:rPr>
                        <a:t>- 689,1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1" u="none" strike="noStrike" dirty="0">
                          <a:solidFill>
                            <a:srgbClr val="000000"/>
                          </a:solidFill>
                          <a:latin typeface="Times New Roman"/>
                        </a:rPr>
                        <a:t>44 938,1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291348">
                <a:tc>
                  <a:txBody>
                    <a:bodyPr/>
                    <a:lstStyle/>
                    <a:p>
                      <a:pPr algn="l" fontAlgn="ctr"/>
                      <a:r>
                        <a:rPr lang="ru-RU" sz="800" b="1" i="0" u="none" strike="noStrike">
                          <a:solidFill>
                            <a:srgbClr val="000000"/>
                          </a:solidFill>
                          <a:latin typeface="Times New Roman"/>
                        </a:rPr>
                        <a:t>000 2 07 00000 00 0000 000</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1" i="0" u="none" strike="noStrike">
                          <a:solidFill>
                            <a:srgbClr val="000000"/>
                          </a:solidFill>
                          <a:latin typeface="Times New Roman"/>
                        </a:rPr>
                        <a:t>ПРОЧИЕ БЕЗВОЗМЕЗДНЫЕ ПОСТУПЛЕНИЯ</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51 850,0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+ 143 450,0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+ 94,0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195 394,0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291348">
                <a:tc>
                  <a:txBody>
                    <a:bodyPr/>
                    <a:lstStyle/>
                    <a:p>
                      <a:pPr algn="l" fontAlgn="ctr"/>
                      <a:r>
                        <a:rPr lang="ru-RU" sz="800" b="0" i="0" u="none" strike="noStrike">
                          <a:solidFill>
                            <a:srgbClr val="000000"/>
                          </a:solidFill>
                          <a:latin typeface="Times New Roman"/>
                        </a:rPr>
                        <a:t>000 2 07 04000 04 0000 150</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0" i="0" u="none" strike="noStrike">
                          <a:solidFill>
                            <a:srgbClr val="000000"/>
                          </a:solidFill>
                          <a:latin typeface="Times New Roman"/>
                        </a:rPr>
                        <a:t>Прочие безвозмездные поступления в бюджеты городских округов</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51 850,0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+ 143 450,0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+ 94,0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195 394,0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865552">
                <a:tc>
                  <a:txBody>
                    <a:bodyPr/>
                    <a:lstStyle/>
                    <a:p>
                      <a:pPr algn="ctr" fontAlgn="ctr"/>
                      <a:r>
                        <a:rPr lang="ru-RU" sz="800" b="1" i="0" u="none" strike="noStrike">
                          <a:solidFill>
                            <a:srgbClr val="000000"/>
                          </a:solidFill>
                          <a:latin typeface="Times New Roman"/>
                        </a:rPr>
                        <a:t>000 2 18 00000 00 0000 000</a:t>
                      </a:r>
                      <a:br>
                        <a:rPr lang="ru-RU" sz="800" b="1" i="0" u="none" strike="noStrike">
                          <a:solidFill>
                            <a:srgbClr val="000000"/>
                          </a:solidFill>
                          <a:latin typeface="Times New Roman"/>
                        </a:rPr>
                      </a:br>
                      <a:endParaRPr lang="ru-RU" sz="800" b="1" i="0" u="none" strike="noStrike">
                        <a:solidFill>
                          <a:srgbClr val="000000"/>
                        </a:solidFill>
                        <a:latin typeface="Times New Roman"/>
                      </a:endParaRP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1" i="0" u="none" strike="noStrike" dirty="0">
                          <a:solidFill>
                            <a:srgbClr val="000000"/>
                          </a:solidFill>
                          <a:latin typeface="Times New Roman"/>
                        </a:rPr>
                        <a:t>ДОХОДЫ БЮДЖЕТОВ БЮДЖЕТНОЙ СИСТЕМЫ РОССИЙСКОЙ ФЕДЕРАЦИИ ОТ ВОЗВРАТА ОСТАТКОВ СУБСИДИЙ, СУБВЕНЦИЙ И ИНЫХ МЕЖБЮДЖЕТНЫХ ТРАНСФЕРТОВ, ИМЕЮЩИХ ЦЕЛЕВОЕ НАЗНАЧЕНИЕ, ПРОШЛЫХ ЛЕТ</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+ 452,9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452,9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434899">
                <a:tc>
                  <a:txBody>
                    <a:bodyPr/>
                    <a:lstStyle/>
                    <a:p>
                      <a:pPr algn="ctr" fontAlgn="ctr"/>
                      <a:r>
                        <a:rPr lang="ru-RU" sz="800" b="0" i="0" u="none" strike="noStrike">
                          <a:solidFill>
                            <a:srgbClr val="000000"/>
                          </a:solidFill>
                          <a:latin typeface="Times New Roman"/>
                        </a:rPr>
                        <a:t>000 2 18 04010 04 0000 150</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0" i="0" u="none" strike="noStrike">
                          <a:solidFill>
                            <a:srgbClr val="000000"/>
                          </a:solidFill>
                          <a:latin typeface="Times New Roman"/>
                        </a:rPr>
                        <a:t>Доходы бюджетов городских округов от возврата бюджетными учреждениями остатков субсидий прошлых лет</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+ 452,9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452,9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578450">
                <a:tc>
                  <a:txBody>
                    <a:bodyPr/>
                    <a:lstStyle/>
                    <a:p>
                      <a:pPr algn="l" fontAlgn="ctr"/>
                      <a:r>
                        <a:rPr lang="ru-RU" sz="800" b="1" i="0" u="none" strike="noStrike">
                          <a:solidFill>
                            <a:srgbClr val="000000"/>
                          </a:solidFill>
                          <a:latin typeface="Times New Roman"/>
                        </a:rPr>
                        <a:t>000 2 19 00000 00 0000 000</a:t>
                      </a:r>
                      <a:br>
                        <a:rPr lang="ru-RU" sz="800" b="1" i="0" u="none" strike="noStrike">
                          <a:solidFill>
                            <a:srgbClr val="000000"/>
                          </a:solidFill>
                          <a:latin typeface="Times New Roman"/>
                        </a:rPr>
                      </a:br>
                      <a:endParaRPr lang="ru-RU" sz="800" b="1" i="0" u="none" strike="noStrike">
                        <a:solidFill>
                          <a:srgbClr val="000000"/>
                        </a:solidFill>
                        <a:latin typeface="Times New Roman"/>
                      </a:endParaRP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1" i="0" u="none" strike="noStrike">
                          <a:solidFill>
                            <a:srgbClr val="000000"/>
                          </a:solidFill>
                          <a:latin typeface="Times New Roman"/>
                        </a:rPr>
                        <a:t>ВОЗВРАТ ОСТАТКОВ СУБСИДИЙ,  СУБВЕНЦИЙ  И ИНЫХ МЕЖБЮДЖЕТНЫХ  ТРАНСФЕРТОВ,  ИМЕЮЩИХ ЦЕЛЕВОЕ НАЗНАЧЕНИЕ, ПРОШЛЫХ ЛЕТ</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-5 391,3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-452,9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-5 844,2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578450">
                <a:tc>
                  <a:txBody>
                    <a:bodyPr/>
                    <a:lstStyle/>
                    <a:p>
                      <a:pPr algn="l" fontAlgn="ctr"/>
                      <a:r>
                        <a:rPr lang="ru-RU" sz="800" b="0" i="0" u="none" strike="noStrike">
                          <a:solidFill>
                            <a:srgbClr val="000000"/>
                          </a:solidFill>
                          <a:latin typeface="Times New Roman"/>
                        </a:rPr>
                        <a:t>000   2 19 60010 04 0000 150</a:t>
                      </a:r>
                      <a:br>
                        <a:rPr lang="ru-RU" sz="800" b="0" i="0" u="none" strike="noStrike">
                          <a:solidFill>
                            <a:srgbClr val="000000"/>
                          </a:solidFill>
                          <a:latin typeface="Times New Roman"/>
                        </a:rPr>
                      </a:br>
                      <a:endParaRPr lang="ru-RU" sz="800" b="0" i="0" u="none" strike="noStrike">
                        <a:solidFill>
                          <a:srgbClr val="000000"/>
                        </a:solidFill>
                        <a:latin typeface="Times New Roman"/>
                      </a:endParaRP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0" i="0" u="none" strike="noStrike" dirty="0">
                          <a:solidFill>
                            <a:srgbClr val="000000"/>
                          </a:solidFill>
                          <a:latin typeface="Times New Roman"/>
                        </a:rPr>
                        <a:t>Возврат остатков субсидий,  субвенций  и иных межбюджетных  трансфертов,  имеющих целевое  назначение,  прошлых   лет   из  бюджетов городских округов</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-5 391,3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-452,9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-5 844,2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r h="147797">
                <a:tc gridSpan="2">
                  <a:txBody>
                    <a:bodyPr/>
                    <a:lstStyle/>
                    <a:p>
                      <a:pPr algn="l" fontAlgn="ctr"/>
                      <a:r>
                        <a:rPr lang="ru-RU" sz="800" b="1" i="0" u="none" strike="noStrike">
                          <a:solidFill>
                            <a:srgbClr val="000000"/>
                          </a:solidFill>
                          <a:latin typeface="Times New Roman"/>
                        </a:rPr>
                        <a:t>ИТОГО ДОХОДОВ</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ru-RU"/>
                    </a:p>
                  </a:txBody>
                  <a:tcPr/>
                </a:tc>
                <a:tc>
                  <a:txBody>
                    <a:bodyPr/>
                    <a:lstStyle/>
                    <a:p>
                      <a:pPr algn="r" fontAlgn="ctr"/>
                      <a:r>
                        <a:rPr lang="ru-RU" sz="800" b="1" i="0" u="none" strike="noStrike">
                          <a:solidFill>
                            <a:srgbClr val="000000"/>
                          </a:solidFill>
                          <a:latin typeface="Times New Roman"/>
                        </a:rPr>
                        <a:t>4 181 502,3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-5 391,3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+ 146 815,7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+ 324 190,5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+ 493 329,9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+ 164 402,6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5 304 249,7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xmlns="" val="214615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5" descr="Y:\Влад\2019\эскизы\сетка.png"/>
          <p:cNvPicPr>
            <a:picLocks noChangeAspect="1" noChangeArrowheads="1"/>
          </p:cNvPicPr>
          <p:nvPr/>
        </p:nvPicPr>
        <p:blipFill>
          <a:blip r:embed="rId2" cstate="print"/>
          <a:srcRect l="1936" t="2420" r="1543" b="81699"/>
          <a:stretch>
            <a:fillRect/>
          </a:stretch>
        </p:blipFill>
        <p:spPr bwMode="auto">
          <a:xfrm>
            <a:off x="0" y="0"/>
            <a:ext cx="8999538" cy="836712"/>
          </a:xfrm>
          <a:prstGeom prst="rect">
            <a:avLst/>
          </a:prstGeom>
          <a:noFill/>
          <a:ln w="9525">
            <a:noFill/>
            <a:miter lim="800000"/>
            <a:headEnd/>
            <a:tailEnd/>
          </a:ln>
        </p:spPr>
      </p:pic>
      <p:pic>
        <p:nvPicPr>
          <p:cNvPr id="6" name="Picture 3" descr="Y:\Влад\2019\эскизы\зелёная.png"/>
          <p:cNvPicPr>
            <a:picLocks noChangeAspect="1" noChangeArrowheads="1"/>
          </p:cNvPicPr>
          <p:nvPr/>
        </p:nvPicPr>
        <p:blipFill>
          <a:blip r:embed="rId3" cstate="print"/>
          <a:srcRect t="10663" r="48323" b="76543"/>
          <a:stretch>
            <a:fillRect/>
          </a:stretch>
        </p:blipFill>
        <p:spPr bwMode="auto">
          <a:xfrm>
            <a:off x="0" y="116632"/>
            <a:ext cx="8316416" cy="720725"/>
          </a:xfrm>
          <a:prstGeom prst="rect">
            <a:avLst/>
          </a:prstGeom>
          <a:noFill/>
          <a:ln w="9525">
            <a:noFill/>
            <a:miter lim="800000"/>
            <a:headEnd/>
            <a:tailEnd/>
          </a:ln>
        </p:spPr>
      </p:pic>
      <p:pic>
        <p:nvPicPr>
          <p:cNvPr id="8" name="Picture 5" descr="закладка урай copy"/>
          <p:cNvPicPr>
            <a:picLocks noChangeAspect="1" noChangeArrowheads="1"/>
          </p:cNvPicPr>
          <p:nvPr/>
        </p:nvPicPr>
        <p:blipFill>
          <a:blip r:embed="rId4" cstate="print"/>
          <a:srcRect/>
          <a:stretch>
            <a:fillRect/>
          </a:stretch>
        </p:blipFill>
        <p:spPr bwMode="auto">
          <a:xfrm>
            <a:off x="0" y="116632"/>
            <a:ext cx="611560" cy="803608"/>
          </a:xfrm>
          <a:prstGeom prst="rect">
            <a:avLst/>
          </a:prstGeom>
          <a:noFill/>
          <a:ln w="9525">
            <a:noFill/>
            <a:miter lim="800000"/>
            <a:headEnd/>
            <a:tailEnd/>
          </a:ln>
        </p:spPr>
      </p:pic>
      <p:pic>
        <p:nvPicPr>
          <p:cNvPr id="9" name="Picture 2" descr="Y:\Влад\2019\эскизы\герб.png"/>
          <p:cNvPicPr>
            <a:picLocks noChangeAspect="1" noChangeArrowheads="1"/>
          </p:cNvPicPr>
          <p:nvPr/>
        </p:nvPicPr>
        <p:blipFill>
          <a:blip r:embed="rId5" cstate="print"/>
          <a:srcRect l="89185" b="81873"/>
          <a:stretch>
            <a:fillRect/>
          </a:stretch>
        </p:blipFill>
        <p:spPr bwMode="auto">
          <a:xfrm>
            <a:off x="8388424" y="-171399"/>
            <a:ext cx="755576" cy="990332"/>
          </a:xfrm>
          <a:prstGeom prst="rect">
            <a:avLst/>
          </a:prstGeom>
          <a:noFill/>
          <a:ln w="9525">
            <a:noFill/>
            <a:miter lim="800000"/>
            <a:headEnd/>
            <a:tailEnd/>
          </a:ln>
        </p:spPr>
      </p:pic>
      <p:graphicFrame>
        <p:nvGraphicFramePr>
          <p:cNvPr id="10" name="Таблица 9"/>
          <p:cNvGraphicFramePr>
            <a:graphicFrameLocks noGrp="1"/>
          </p:cNvGraphicFramePr>
          <p:nvPr/>
        </p:nvGraphicFramePr>
        <p:xfrm>
          <a:off x="107504" y="908720"/>
          <a:ext cx="8928992" cy="5205507"/>
        </p:xfrm>
        <a:graphic>
          <a:graphicData uri="http://schemas.openxmlformats.org/drawingml/2006/table">
            <a:tbl>
              <a:tblPr/>
              <a:tblGrid>
                <a:gridCol w="399993">
                  <a:extLst>
                    <a:ext uri="{9D8B030D-6E8A-4147-A177-3AD203B41FA5}">
                      <a16:colId xmlns:a16="http://schemas.microsoft.com/office/drawing/2014/main" xmlns="" val="20000"/>
                    </a:ext>
                  </a:extLst>
                </a:gridCol>
                <a:gridCol w="1543720">
                  <a:extLst>
                    <a:ext uri="{9D8B030D-6E8A-4147-A177-3AD203B41FA5}">
                      <a16:colId xmlns:a16="http://schemas.microsoft.com/office/drawing/2014/main" xmlns="" val="20001"/>
                    </a:ext>
                  </a:extLst>
                </a:gridCol>
                <a:gridCol w="766652">
                  <a:extLst>
                    <a:ext uri="{9D8B030D-6E8A-4147-A177-3AD203B41FA5}">
                      <a16:colId xmlns:a16="http://schemas.microsoft.com/office/drawing/2014/main" xmlns="" val="20002"/>
                    </a:ext>
                  </a:extLst>
                </a:gridCol>
                <a:gridCol w="733319">
                  <a:extLst>
                    <a:ext uri="{9D8B030D-6E8A-4147-A177-3AD203B41FA5}">
                      <a16:colId xmlns:a16="http://schemas.microsoft.com/office/drawing/2014/main" xmlns="" val="20003"/>
                    </a:ext>
                  </a:extLst>
                </a:gridCol>
                <a:gridCol w="716653">
                  <a:extLst>
                    <a:ext uri="{9D8B030D-6E8A-4147-A177-3AD203B41FA5}">
                      <a16:colId xmlns:a16="http://schemas.microsoft.com/office/drawing/2014/main" xmlns="" val="20004"/>
                    </a:ext>
                  </a:extLst>
                </a:gridCol>
                <a:gridCol w="766652">
                  <a:extLst>
                    <a:ext uri="{9D8B030D-6E8A-4147-A177-3AD203B41FA5}">
                      <a16:colId xmlns:a16="http://schemas.microsoft.com/office/drawing/2014/main" xmlns="" val="20005"/>
                    </a:ext>
                  </a:extLst>
                </a:gridCol>
                <a:gridCol w="766652">
                  <a:extLst>
                    <a:ext uri="{9D8B030D-6E8A-4147-A177-3AD203B41FA5}">
                      <a16:colId xmlns:a16="http://schemas.microsoft.com/office/drawing/2014/main" xmlns="" val="20006"/>
                    </a:ext>
                  </a:extLst>
                </a:gridCol>
                <a:gridCol w="793734">
                  <a:extLst>
                    <a:ext uri="{9D8B030D-6E8A-4147-A177-3AD203B41FA5}">
                      <a16:colId xmlns:a16="http://schemas.microsoft.com/office/drawing/2014/main" xmlns="" val="20007"/>
                    </a:ext>
                  </a:extLst>
                </a:gridCol>
                <a:gridCol w="883315">
                  <a:extLst>
                    <a:ext uri="{9D8B030D-6E8A-4147-A177-3AD203B41FA5}">
                      <a16:colId xmlns:a16="http://schemas.microsoft.com/office/drawing/2014/main" xmlns="" val="20008"/>
                    </a:ext>
                  </a:extLst>
                </a:gridCol>
                <a:gridCol w="874982">
                  <a:extLst>
                    <a:ext uri="{9D8B030D-6E8A-4147-A177-3AD203B41FA5}">
                      <a16:colId xmlns:a16="http://schemas.microsoft.com/office/drawing/2014/main" xmlns="" val="20009"/>
                    </a:ext>
                  </a:extLst>
                </a:gridCol>
                <a:gridCol w="683320">
                  <a:extLst>
                    <a:ext uri="{9D8B030D-6E8A-4147-A177-3AD203B41FA5}">
                      <a16:colId xmlns:a16="http://schemas.microsoft.com/office/drawing/2014/main" xmlns="" val="20010"/>
                    </a:ext>
                  </a:extLst>
                </a:gridCol>
              </a:tblGrid>
              <a:tr h="542151">
                <a:tc>
                  <a:txBody>
                    <a:bodyPr/>
                    <a:lstStyle/>
                    <a:p>
                      <a:pPr algn="ctr" rtl="0" fontAlgn="ctr"/>
                      <a:r>
                        <a:rPr lang="ru-RU" sz="800" b="1" i="0" u="none" strike="noStrike" dirty="0">
                          <a:solidFill>
                            <a:srgbClr val="000000"/>
                          </a:solidFill>
                          <a:latin typeface="Times New Roman"/>
                        </a:rPr>
                        <a:t>Код </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800" b="1" i="0" u="none" strike="noStrike" dirty="0">
                          <a:solidFill>
                            <a:srgbClr val="000000"/>
                          </a:solidFill>
                          <a:latin typeface="Times New Roman"/>
                        </a:rPr>
                        <a:t>Наименование показателя</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a:latin typeface="Times New Roman"/>
                        </a:rPr>
                        <a:t>План на 2023 год по </a:t>
                      </a:r>
                      <a:r>
                        <a:rPr lang="ru-RU" sz="800" b="1" i="0" u="none" strike="noStrike" dirty="0" err="1">
                          <a:latin typeface="Times New Roman"/>
                        </a:rPr>
                        <a:t>решенеию</a:t>
                      </a:r>
                      <a:r>
                        <a:rPr lang="ru-RU" sz="800" b="1" i="0" u="none" strike="noStrike" dirty="0">
                          <a:latin typeface="Times New Roman"/>
                        </a:rPr>
                        <a:t> Думы </a:t>
                      </a:r>
                      <a:r>
                        <a:rPr lang="ru-RU" sz="800" b="1" i="0" u="none" strike="noStrike" dirty="0" err="1">
                          <a:latin typeface="Times New Roman"/>
                        </a:rPr>
                        <a:t>г.Урай</a:t>
                      </a:r>
                      <a:r>
                        <a:rPr lang="ru-RU" sz="800" b="1" i="0" u="none" strike="noStrike" dirty="0">
                          <a:latin typeface="Times New Roman"/>
                        </a:rPr>
                        <a:t> от 25.11.2022 года №125 (первоначальный)</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latin typeface="Times New Roman"/>
                        </a:rPr>
                        <a:t>Изменения, внесенные решением Думы </a:t>
                      </a:r>
                      <a:r>
                        <a:rPr lang="ru-RU" sz="800" b="0" i="0" u="none" strike="noStrike" dirty="0" err="1">
                          <a:latin typeface="Times New Roman"/>
                        </a:rPr>
                        <a:t>г.Урай</a:t>
                      </a:r>
                      <a:r>
                        <a:rPr lang="ru-RU" sz="800" b="0" i="0" u="none" strike="noStrike" dirty="0">
                          <a:latin typeface="Times New Roman"/>
                        </a:rPr>
                        <a:t> от 16.02.2023 №5 (уточнение 1 (+/-))</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latin typeface="Times New Roman"/>
                        </a:rPr>
                        <a:t>Изменения, внесенные решением Думы </a:t>
                      </a:r>
                      <a:r>
                        <a:rPr lang="ru-RU" sz="800" b="0" i="0" u="none" strike="noStrike" dirty="0" err="1">
                          <a:latin typeface="Times New Roman"/>
                        </a:rPr>
                        <a:t>г.Урай</a:t>
                      </a:r>
                      <a:r>
                        <a:rPr lang="ru-RU" sz="800" b="0" i="0" u="none" strike="noStrike" dirty="0">
                          <a:latin typeface="Times New Roman"/>
                        </a:rPr>
                        <a:t> от 24.03.2023 №16 (уточнение 2 (+/-))</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latin typeface="Times New Roman"/>
                        </a:rPr>
                        <a:t>Изменения, внесенные решением Думы </a:t>
                      </a:r>
                      <a:r>
                        <a:rPr lang="ru-RU" sz="800" b="0" i="0" u="none" strike="noStrike" dirty="0" err="1">
                          <a:latin typeface="Times New Roman"/>
                        </a:rPr>
                        <a:t>г.Урай</a:t>
                      </a:r>
                      <a:r>
                        <a:rPr lang="ru-RU" sz="800" b="0" i="0" u="none" strike="noStrike" dirty="0">
                          <a:latin typeface="Times New Roman"/>
                        </a:rPr>
                        <a:t> от 23.06.2023 №47 (уточнение  3 (+/-))</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latin typeface="Times New Roman"/>
                        </a:rPr>
                        <a:t>Изменения, внесенные решением Думы </a:t>
                      </a:r>
                      <a:r>
                        <a:rPr lang="ru-RU" sz="800" b="0" i="0" u="none" strike="noStrike" dirty="0" err="1">
                          <a:latin typeface="Times New Roman"/>
                        </a:rPr>
                        <a:t>г.Урай</a:t>
                      </a:r>
                      <a:r>
                        <a:rPr lang="ru-RU" sz="800" b="0" i="0" u="none" strike="noStrike" dirty="0">
                          <a:latin typeface="Times New Roman"/>
                        </a:rPr>
                        <a:t> от 26.10.2023 №73 (уточнение 4 (+/-))</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latin typeface="Times New Roman"/>
                        </a:rPr>
                        <a:t>Изменения, внесенные решением Думы </a:t>
                      </a:r>
                      <a:r>
                        <a:rPr lang="ru-RU" sz="800" b="0" i="0" u="none" strike="noStrike" dirty="0" err="1">
                          <a:latin typeface="Times New Roman"/>
                        </a:rPr>
                        <a:t>г.Урай</a:t>
                      </a:r>
                      <a:r>
                        <a:rPr lang="ru-RU" sz="800" b="0" i="0" u="none" strike="noStrike" dirty="0">
                          <a:latin typeface="Times New Roman"/>
                        </a:rPr>
                        <a:t> от 21.12.2023 №95 (уточнение 5 (+/-))</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latin typeface="Times New Roman"/>
                        </a:rPr>
                        <a:t>Итого изменений, внесенных в решение Думы </a:t>
                      </a:r>
                      <a:r>
                        <a:rPr lang="ru-RU" sz="800" b="0" i="0" u="none" strike="noStrike" dirty="0" err="1">
                          <a:latin typeface="Times New Roman"/>
                        </a:rPr>
                        <a:t>г.Урай</a:t>
                      </a:r>
                      <a:r>
                        <a:rPr lang="ru-RU" sz="800" b="0" i="0" u="none" strike="noStrike" dirty="0">
                          <a:latin typeface="Times New Roman"/>
                        </a:rPr>
                        <a:t> о бюджете</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solidFill>
                            <a:srgbClr val="000000"/>
                          </a:solidFill>
                          <a:latin typeface="Times New Roman"/>
                        </a:rPr>
                        <a:t>Изменения, вносимые, в соответствии со ст.217, 232 БК РФ, и по основаниям, указанным в ст.5 решения Думы </a:t>
                      </a:r>
                      <a:r>
                        <a:rPr lang="ru-RU" sz="800" b="0" i="0" u="none" strike="noStrike" dirty="0" err="1">
                          <a:solidFill>
                            <a:srgbClr val="000000"/>
                          </a:solidFill>
                          <a:latin typeface="Times New Roman"/>
                        </a:rPr>
                        <a:t>г.Урай</a:t>
                      </a:r>
                      <a:r>
                        <a:rPr lang="ru-RU" sz="800" b="0" i="0" u="none" strike="noStrike" dirty="0">
                          <a:solidFill>
                            <a:srgbClr val="000000"/>
                          </a:solidFill>
                          <a:latin typeface="Times New Roman"/>
                        </a:rPr>
                        <a:t> от 25.11.2022 №125 </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a:solidFill>
                            <a:srgbClr val="000000"/>
                          </a:solidFill>
                          <a:latin typeface="Times New Roman"/>
                        </a:rPr>
                        <a:t>Уточненный план на 2023 год</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0"/>
                  </a:ext>
                </a:extLst>
              </a:tr>
              <a:tr h="72571">
                <a:tc>
                  <a:txBody>
                    <a:bodyPr/>
                    <a:lstStyle/>
                    <a:p>
                      <a:pPr algn="ctr" rtl="0" fontAlgn="ctr"/>
                      <a:r>
                        <a:rPr lang="ru-RU" sz="800" b="0" i="0" u="none" strike="noStrike">
                          <a:solidFill>
                            <a:srgbClr val="000000"/>
                          </a:solidFill>
                          <a:latin typeface="Times New Roman"/>
                        </a:rPr>
                        <a:t>1</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ru-RU" sz="800" b="0" i="0" u="none" strike="noStrike">
                          <a:solidFill>
                            <a:srgbClr val="000000"/>
                          </a:solidFill>
                          <a:latin typeface="Times New Roman"/>
                        </a:rPr>
                        <a:t>2</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ru-RU" sz="800" b="0" i="0" u="none" strike="noStrike">
                          <a:solidFill>
                            <a:srgbClr val="000000"/>
                          </a:solidFill>
                          <a:latin typeface="Times New Roman"/>
                        </a:rPr>
                        <a:t>3</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ru-RU" sz="800" b="0" i="0" u="none" strike="noStrike">
                          <a:solidFill>
                            <a:srgbClr val="000000"/>
                          </a:solidFill>
                          <a:latin typeface="Times New Roman"/>
                        </a:rPr>
                        <a:t>4</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ru-RU" sz="800" b="0" i="0" u="none" strike="noStrike" dirty="0">
                          <a:solidFill>
                            <a:srgbClr val="000000"/>
                          </a:solidFill>
                          <a:latin typeface="Times New Roman"/>
                        </a:rPr>
                        <a:t>5</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ru-RU" sz="800" b="0" i="0" u="none" strike="noStrike" dirty="0">
                          <a:solidFill>
                            <a:srgbClr val="000000"/>
                          </a:solidFill>
                          <a:latin typeface="Times New Roman"/>
                        </a:rPr>
                        <a:t>6</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ru-RU" sz="800" b="0" i="0" u="none" strike="noStrike">
                          <a:solidFill>
                            <a:srgbClr val="000000"/>
                          </a:solidFill>
                          <a:latin typeface="Times New Roman"/>
                        </a:rPr>
                        <a:t>7</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ru-RU" sz="800" b="0" i="0" u="none" strike="noStrike">
                          <a:solidFill>
                            <a:srgbClr val="000000"/>
                          </a:solidFill>
                          <a:latin typeface="Times New Roman"/>
                        </a:rPr>
                        <a:t>8</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ru-RU" sz="800" b="0" i="0" u="none" strike="noStrike" dirty="0">
                          <a:solidFill>
                            <a:srgbClr val="000000"/>
                          </a:solidFill>
                          <a:latin typeface="Times New Roman"/>
                        </a:rPr>
                        <a:t>к.9=(к.4+к.5+к.6+к.7+к.8)</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ru-RU" sz="800" b="0" i="0" u="none" strike="noStrike" dirty="0">
                          <a:solidFill>
                            <a:srgbClr val="000000"/>
                          </a:solidFill>
                          <a:latin typeface="Times New Roman"/>
                        </a:rPr>
                        <a:t>10</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ru-RU" sz="800" b="0" i="0" u="none" strike="noStrike">
                          <a:solidFill>
                            <a:srgbClr val="000000"/>
                          </a:solidFill>
                          <a:latin typeface="Times New Roman"/>
                        </a:rPr>
                        <a:t>к.11=к.3+к.9+к.10</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81109">
                <a:tc>
                  <a:txBody>
                    <a:bodyPr/>
                    <a:lstStyle/>
                    <a:p>
                      <a:pPr algn="ctr" rtl="0" fontAlgn="b"/>
                      <a:r>
                        <a:rPr lang="ru-RU" sz="800" b="1" i="0" u="none" strike="noStrike">
                          <a:solidFill>
                            <a:srgbClr val="000000"/>
                          </a:solidFill>
                          <a:latin typeface="Times New Roman"/>
                        </a:rPr>
                        <a:t>0100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1" i="0" u="none" strike="noStrike">
                          <a:solidFill>
                            <a:srgbClr val="000000"/>
                          </a:solidFill>
                          <a:latin typeface="Times New Roman"/>
                        </a:rPr>
                        <a:t>Общегосударственные вопросы</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316 627,6</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+ 12 178,9</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- 355,5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+ 6 778,6</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+ 4 313,8</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- 2 938,1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dirty="0">
                          <a:solidFill>
                            <a:srgbClr val="000000"/>
                          </a:solidFill>
                          <a:latin typeface="Times New Roman"/>
                        </a:rPr>
                        <a:t>+ 19 977,7</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+ 584,6</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dirty="0">
                          <a:solidFill>
                            <a:srgbClr val="000000"/>
                          </a:solidFill>
                          <a:latin typeface="Times New Roman"/>
                        </a:rPr>
                        <a:t>337 189,9</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90286">
                <a:tc>
                  <a:txBody>
                    <a:bodyPr/>
                    <a:lstStyle/>
                    <a:p>
                      <a:pPr algn="ctr" rtl="0" fontAlgn="b"/>
                      <a:r>
                        <a:rPr lang="ru-RU" sz="800" b="0" i="0" u="none" strike="noStrike">
                          <a:solidFill>
                            <a:srgbClr val="000000"/>
                          </a:solidFill>
                          <a:latin typeface="Times New Roman"/>
                        </a:rPr>
                        <a:t>0102</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a:solidFill>
                            <a:srgbClr val="000000"/>
                          </a:solidFill>
                          <a:latin typeface="Times New Roman"/>
                        </a:rPr>
                        <a:t>Функционирование высшего должностного лица субъекта Российской Федерации и муниципального образования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25 200,2</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+ 8 042,6</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- 1,1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+ 8 041,5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+ 4 100,0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dirty="0">
                          <a:solidFill>
                            <a:srgbClr val="000000"/>
                          </a:solidFill>
                          <a:latin typeface="Times New Roman"/>
                        </a:rPr>
                        <a:t>            37 341,7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62857">
                <a:tc>
                  <a:txBody>
                    <a:bodyPr/>
                    <a:lstStyle/>
                    <a:p>
                      <a:pPr algn="ctr" rtl="0" fontAlgn="b"/>
                      <a:r>
                        <a:rPr lang="ru-RU" sz="800" b="0" i="0" u="none" strike="noStrike">
                          <a:solidFill>
                            <a:srgbClr val="000000"/>
                          </a:solidFill>
                          <a:latin typeface="Times New Roman"/>
                        </a:rPr>
                        <a:t>0103</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a:solidFill>
                            <a:srgbClr val="000000"/>
                          </a:solidFill>
                          <a:latin typeface="Times New Roman"/>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13 676,5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+ 338,4</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- 81,4</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+ 257,0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dirty="0">
                          <a:solidFill>
                            <a:srgbClr val="000000"/>
                          </a:solidFill>
                          <a:latin typeface="Times New Roman"/>
                        </a:rPr>
                        <a:t>            13 933,5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58588">
                <a:tc>
                  <a:txBody>
                    <a:bodyPr/>
                    <a:lstStyle/>
                    <a:p>
                      <a:pPr algn="ctr" rtl="0" fontAlgn="b"/>
                      <a:r>
                        <a:rPr lang="ru-RU" sz="800" b="0" i="0" u="none" strike="noStrike">
                          <a:solidFill>
                            <a:srgbClr val="000000"/>
                          </a:solidFill>
                          <a:latin typeface="Times New Roman"/>
                        </a:rPr>
                        <a:t>0104</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a:solidFill>
                            <a:srgbClr val="000000"/>
                          </a:solidFill>
                          <a:latin typeface="Times New Roman"/>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204 076,8</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+ 11 985,9</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+ 16 727,7</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- 7 329,0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+ 91,5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+ 21 476,1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- 4 100,0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dirty="0">
                          <a:solidFill>
                            <a:srgbClr val="000000"/>
                          </a:solidFill>
                          <a:latin typeface="Times New Roman"/>
                        </a:rPr>
                        <a:t>          221 452,9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140874">
                <a:tc>
                  <a:txBody>
                    <a:bodyPr/>
                    <a:lstStyle/>
                    <a:p>
                      <a:pPr algn="ctr" rtl="0" fontAlgn="b"/>
                      <a:r>
                        <a:rPr lang="ru-RU" sz="800" b="0" i="0" u="none" strike="noStrike">
                          <a:solidFill>
                            <a:srgbClr val="000000"/>
                          </a:solidFill>
                          <a:latin typeface="Times New Roman"/>
                        </a:rPr>
                        <a:t>0105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a:solidFill>
                            <a:srgbClr val="000000"/>
                          </a:solidFill>
                          <a:latin typeface="Times New Roman"/>
                        </a:rPr>
                        <a:t>Судебная система</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1,8</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dirty="0">
                          <a:solidFill>
                            <a:srgbClr val="000000"/>
                          </a:solidFill>
                          <a:latin typeface="Times New Roman"/>
                        </a:rPr>
                        <a:t>                    1,8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86017">
                <a:tc>
                  <a:txBody>
                    <a:bodyPr/>
                    <a:lstStyle/>
                    <a:p>
                      <a:pPr algn="ctr" rtl="0" fontAlgn="b"/>
                      <a:r>
                        <a:rPr lang="ru-RU" sz="800" b="0" i="0" u="none" strike="noStrike">
                          <a:solidFill>
                            <a:srgbClr val="000000"/>
                          </a:solidFill>
                          <a:latin typeface="Times New Roman"/>
                        </a:rPr>
                        <a:t>0106</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a:solidFill>
                            <a:srgbClr val="000000"/>
                          </a:solidFill>
                          <a:latin typeface="Times New Roman"/>
                        </a:rPr>
                        <a:t>Обеспечение деятельности финансовых, налоговых и таможенных органов и органов финансового (финансово-бюджетного) надзора</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41 623,5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+ 31,0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+ 1 949,0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+ 1 980,0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dirty="0">
                          <a:solidFill>
                            <a:srgbClr val="000000"/>
                          </a:solidFill>
                          <a:latin typeface="Times New Roman"/>
                        </a:rPr>
                        <a:t>           43 603,5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145143">
                <a:tc>
                  <a:txBody>
                    <a:bodyPr/>
                    <a:lstStyle/>
                    <a:p>
                      <a:pPr algn="ctr" rtl="0" fontAlgn="b"/>
                      <a:r>
                        <a:rPr lang="ru-RU" sz="800" b="0" i="0" u="none" strike="noStrike">
                          <a:solidFill>
                            <a:srgbClr val="000000"/>
                          </a:solidFill>
                          <a:latin typeface="Times New Roman"/>
                        </a:rPr>
                        <a:t>0107</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a:solidFill>
                            <a:srgbClr val="000000"/>
                          </a:solidFill>
                          <a:latin typeface="Times New Roman"/>
                        </a:rPr>
                        <a:t>Обеспечение проведения выборов и референдумов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dirty="0">
                          <a:solidFill>
                            <a:srgbClr val="000000"/>
                          </a:solidFill>
                          <a:latin typeface="Times New Roman"/>
                        </a:rPr>
                        <a:t>                        -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140874">
                <a:tc>
                  <a:txBody>
                    <a:bodyPr/>
                    <a:lstStyle/>
                    <a:p>
                      <a:pPr algn="ctr" rtl="0" fontAlgn="b"/>
                      <a:r>
                        <a:rPr lang="ru-RU" sz="800" b="0" i="0" u="none" strike="noStrike">
                          <a:solidFill>
                            <a:srgbClr val="000000"/>
                          </a:solidFill>
                          <a:latin typeface="Times New Roman"/>
                        </a:rPr>
                        <a:t>0111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a:solidFill>
                            <a:srgbClr val="000000"/>
                          </a:solidFill>
                          <a:latin typeface="Times New Roman"/>
                        </a:rPr>
                        <a:t>Резервные фонды</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7 357,4</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- 395,5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- 87,0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+ 1 867,9</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- 3 333,9</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- 1 948,5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- 80,0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dirty="0">
                          <a:solidFill>
                            <a:srgbClr val="000000"/>
                          </a:solidFill>
                          <a:latin typeface="Times New Roman"/>
                        </a:rPr>
                        <a:t>             5 328,9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140874">
                <a:tc>
                  <a:txBody>
                    <a:bodyPr/>
                    <a:lstStyle/>
                    <a:p>
                      <a:pPr algn="ctr" rtl="0" fontAlgn="b"/>
                      <a:r>
                        <a:rPr lang="ru-RU" sz="800" b="0" i="0" u="none" strike="noStrike">
                          <a:solidFill>
                            <a:srgbClr val="000000"/>
                          </a:solidFill>
                          <a:latin typeface="Times New Roman"/>
                        </a:rPr>
                        <a:t>0113</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a:solidFill>
                            <a:srgbClr val="000000"/>
                          </a:solidFill>
                          <a:latin typeface="Times New Roman"/>
                        </a:rPr>
                        <a:t>Другие общегосударственные работы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24 691,4</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+ 162,0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+ 40,0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- 9 862,1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- 555,1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+ 386,8</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- 9 828,4</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+ 664,6</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dirty="0">
                          <a:solidFill>
                            <a:srgbClr val="000000"/>
                          </a:solidFill>
                          <a:latin typeface="Times New Roman"/>
                        </a:rPr>
                        <a:t>            15 527,6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72571">
                <a:tc>
                  <a:txBody>
                    <a:bodyPr/>
                    <a:lstStyle/>
                    <a:p>
                      <a:pPr algn="ctr" rtl="0" fontAlgn="b"/>
                      <a:r>
                        <a:rPr lang="ru-RU" sz="800" b="1" i="0" u="none" strike="noStrike">
                          <a:solidFill>
                            <a:srgbClr val="000000"/>
                          </a:solidFill>
                          <a:latin typeface="Times New Roman"/>
                        </a:rPr>
                        <a:t>0200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1" i="0" u="none" strike="noStrike">
                          <a:solidFill>
                            <a:srgbClr val="000000"/>
                          </a:solidFill>
                          <a:latin typeface="Times New Roman"/>
                        </a:rPr>
                        <a:t>Национальная оборона</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1" i="0" u="none" strike="noStrike" dirty="0">
                          <a:solidFill>
                            <a:srgbClr val="000000"/>
                          </a:solidFill>
                          <a:latin typeface="Times New Roman"/>
                        </a:rPr>
                        <a:t>                   0,0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145143">
                <a:tc>
                  <a:txBody>
                    <a:bodyPr/>
                    <a:lstStyle/>
                    <a:p>
                      <a:pPr algn="ctr" rtl="0" fontAlgn="b"/>
                      <a:r>
                        <a:rPr lang="ru-RU" sz="800" b="0" i="0" u="none" strike="noStrike">
                          <a:solidFill>
                            <a:srgbClr val="000000"/>
                          </a:solidFill>
                          <a:latin typeface="Times New Roman"/>
                        </a:rPr>
                        <a:t>0203</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dirty="0">
                          <a:solidFill>
                            <a:srgbClr val="000000"/>
                          </a:solidFill>
                          <a:latin typeface="Times New Roman"/>
                        </a:rPr>
                        <a:t>Мобилизационная и вневойсковая подготовка</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0,0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bl>
          </a:graphicData>
        </a:graphic>
      </p:graphicFrame>
      <p:sp>
        <p:nvSpPr>
          <p:cNvPr id="11" name="TextBox 10"/>
          <p:cNvSpPr txBox="1"/>
          <p:nvPr/>
        </p:nvSpPr>
        <p:spPr>
          <a:xfrm>
            <a:off x="683568" y="188640"/>
            <a:ext cx="7407412" cy="861774"/>
          </a:xfrm>
          <a:prstGeom prst="rect">
            <a:avLst/>
          </a:prstGeom>
          <a:noFill/>
        </p:spPr>
        <p:txBody>
          <a:bodyPr wrap="none" rtlCol="0">
            <a:spAutoFit/>
          </a:bodyPr>
          <a:lstStyle/>
          <a:p>
            <a:r>
              <a:rPr lang="ru-RU" sz="1600" b="1" dirty="0">
                <a:solidFill>
                  <a:schemeClr val="bg1"/>
                </a:solidFill>
                <a:latin typeface="Oswald"/>
                <a:cs typeface="Times New Roman Cyr" pitchFamily="18" charset="0"/>
              </a:rPr>
              <a:t>ИНФОРМАЦИЯ О ВНЕСЕНИИ ИЗМЕНЕНИЙ В ПАРАМЕТРЫ БЮДЖЕТА</a:t>
            </a:r>
          </a:p>
          <a:p>
            <a:r>
              <a:rPr lang="ru-RU" sz="1600" b="1" dirty="0">
                <a:solidFill>
                  <a:schemeClr val="bg1"/>
                </a:solidFill>
                <a:latin typeface="Oswald"/>
                <a:cs typeface="Times New Roman Cyr" pitchFamily="18" charset="0"/>
              </a:rPr>
              <a:t> ГОРОДА УРАЙ В 2023 ГОДУ ПО РАСХОДАМ БЮДЖЕТА,</a:t>
            </a:r>
            <a:r>
              <a:rPr lang="ru-RU" sz="1600" b="1" dirty="0">
                <a:solidFill>
                  <a:schemeClr val="bg1"/>
                </a:solidFill>
                <a:latin typeface="Oswald"/>
                <a:cs typeface="Times New Roman" panose="02020603050405020304" pitchFamily="18" charset="0"/>
              </a:rPr>
              <a:t> </a:t>
            </a:r>
            <a:r>
              <a:rPr lang="ru-RU" sz="1600" b="1" dirty="0">
                <a:solidFill>
                  <a:schemeClr val="bg1"/>
                </a:solidFill>
                <a:latin typeface="Oswald"/>
                <a:cs typeface="Times New Roman Cyr" pitchFamily="18" charset="0"/>
              </a:rPr>
              <a:t>ТЫС.РУБЛЕЙ</a:t>
            </a:r>
            <a:endParaRPr lang="ru-RU" sz="1600" dirty="0">
              <a:solidFill>
                <a:schemeClr val="bg1"/>
              </a:solidFill>
              <a:latin typeface="Oswald"/>
              <a:cs typeface="Times New Roman Cyr" pitchFamily="18" charset="0"/>
            </a:endParaRP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286000" y="2828836"/>
            <a:ext cx="4572000" cy="1200329"/>
          </a:xfrm>
          <a:prstGeom prst="rect">
            <a:avLst/>
          </a:prstGeom>
        </p:spPr>
        <p:txBody>
          <a:bodyPr>
            <a:spAutoFit/>
          </a:bodyPr>
          <a:lstStyle/>
          <a:p>
            <a:pPr algn="ctr"/>
            <a:r>
              <a:rPr lang="ru-RU" b="1" i="1" dirty="0">
                <a:solidFill>
                  <a:schemeClr val="bg1"/>
                </a:solidFill>
                <a:latin typeface="Times New Roman" panose="02020603050405020304" pitchFamily="18" charset="0"/>
                <a:cs typeface="Times New Roman" panose="02020603050405020304" pitchFamily="18" charset="0"/>
              </a:rPr>
              <a:t>Анализ исполнения расходов по программным направлениям деятельности</a:t>
            </a:r>
          </a:p>
          <a:p>
            <a:pPr algn="ctr"/>
            <a:r>
              <a:rPr lang="ru-RU" b="1" i="1" dirty="0">
                <a:solidFill>
                  <a:schemeClr val="bg1"/>
                </a:solidFill>
                <a:latin typeface="Times New Roman" panose="02020603050405020304" pitchFamily="18" charset="0"/>
                <a:cs typeface="Times New Roman" panose="02020603050405020304" pitchFamily="18" charset="0"/>
              </a:rPr>
              <a:t>на 01.04.2023 года, тыс. рублей</a:t>
            </a:r>
            <a:endParaRPr lang="ru-RU" i="1" dirty="0">
              <a:solidFill>
                <a:schemeClr val="bg1"/>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286000" y="2828836"/>
            <a:ext cx="4572000" cy="1200329"/>
          </a:xfrm>
          <a:prstGeom prst="rect">
            <a:avLst/>
          </a:prstGeom>
        </p:spPr>
        <p:txBody>
          <a:bodyPr>
            <a:spAutoFit/>
          </a:bodyPr>
          <a:lstStyle/>
          <a:p>
            <a:pPr algn="ctr"/>
            <a:r>
              <a:rPr lang="ru-RU" b="1" i="1" dirty="0">
                <a:solidFill>
                  <a:schemeClr val="bg1"/>
                </a:solidFill>
                <a:latin typeface="Times New Roman" panose="02020603050405020304" pitchFamily="18" charset="0"/>
                <a:cs typeface="Times New Roman" panose="02020603050405020304" pitchFamily="18" charset="0"/>
              </a:rPr>
              <a:t>Анализ исполнения расходов по программным направлениям деятельности</a:t>
            </a:r>
          </a:p>
          <a:p>
            <a:pPr algn="ctr"/>
            <a:r>
              <a:rPr lang="ru-RU" b="1" i="1" dirty="0">
                <a:solidFill>
                  <a:schemeClr val="bg1"/>
                </a:solidFill>
                <a:latin typeface="Times New Roman" panose="02020603050405020304" pitchFamily="18" charset="0"/>
                <a:cs typeface="Times New Roman" panose="02020603050405020304" pitchFamily="18" charset="0"/>
              </a:rPr>
              <a:t>на 01.04.2023 года, тыс. рублей</a:t>
            </a:r>
            <a:endParaRPr lang="ru-RU" i="1" dirty="0">
              <a:solidFill>
                <a:schemeClr val="bg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2286000" y="2828836"/>
            <a:ext cx="4572000" cy="1200329"/>
          </a:xfrm>
          <a:prstGeom prst="rect">
            <a:avLst/>
          </a:prstGeom>
        </p:spPr>
        <p:txBody>
          <a:bodyPr>
            <a:spAutoFit/>
          </a:bodyPr>
          <a:lstStyle/>
          <a:p>
            <a:pPr algn="ctr"/>
            <a:r>
              <a:rPr lang="ru-RU" b="1" i="1" dirty="0">
                <a:solidFill>
                  <a:schemeClr val="bg1"/>
                </a:solidFill>
                <a:latin typeface="Times New Roman" panose="02020603050405020304" pitchFamily="18" charset="0"/>
                <a:cs typeface="Times New Roman" panose="02020603050405020304" pitchFamily="18" charset="0"/>
              </a:rPr>
              <a:t>Анализ исполнения расходов по программным направлениям деятельности</a:t>
            </a:r>
          </a:p>
          <a:p>
            <a:pPr algn="ctr"/>
            <a:r>
              <a:rPr lang="ru-RU" b="1" i="1" dirty="0">
                <a:solidFill>
                  <a:schemeClr val="bg1"/>
                </a:solidFill>
                <a:latin typeface="Times New Roman" panose="02020603050405020304" pitchFamily="18" charset="0"/>
                <a:cs typeface="Times New Roman" panose="02020603050405020304" pitchFamily="18" charset="0"/>
              </a:rPr>
              <a:t>на 01.04.2023 года, тыс. рублей</a:t>
            </a:r>
            <a:endParaRPr lang="ru-RU" i="1" dirty="0">
              <a:solidFill>
                <a:schemeClr val="bg1"/>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6156176" y="332656"/>
            <a:ext cx="2987824" cy="276999"/>
          </a:xfrm>
          <a:prstGeom prst="rect">
            <a:avLst/>
          </a:prstGeom>
        </p:spPr>
        <p:txBody>
          <a:bodyPr wrap="square">
            <a:spAutoFit/>
          </a:bodyPr>
          <a:lstStyle/>
          <a:p>
            <a:pPr algn="r"/>
            <a:r>
              <a:rPr lang="ru-RU" sz="1200" dirty="0">
                <a:latin typeface="Oswald"/>
                <a:cs typeface="Times New Roman Cyr" pitchFamily="18" charset="0"/>
              </a:rPr>
              <a:t>Продолжение таблицы, тыс. рублей</a:t>
            </a:r>
          </a:p>
        </p:txBody>
      </p:sp>
      <p:graphicFrame>
        <p:nvGraphicFramePr>
          <p:cNvPr id="14" name="Таблица 13"/>
          <p:cNvGraphicFramePr>
            <a:graphicFrameLocks noGrp="1"/>
          </p:cNvGraphicFramePr>
          <p:nvPr/>
        </p:nvGraphicFramePr>
        <p:xfrm>
          <a:off x="215008" y="620688"/>
          <a:ext cx="8928992" cy="5956323"/>
        </p:xfrm>
        <a:graphic>
          <a:graphicData uri="http://schemas.openxmlformats.org/drawingml/2006/table">
            <a:tbl>
              <a:tblPr/>
              <a:tblGrid>
                <a:gridCol w="399993">
                  <a:extLst>
                    <a:ext uri="{9D8B030D-6E8A-4147-A177-3AD203B41FA5}">
                      <a16:colId xmlns:a16="http://schemas.microsoft.com/office/drawing/2014/main" xmlns="" val="20000"/>
                    </a:ext>
                  </a:extLst>
                </a:gridCol>
                <a:gridCol w="1543720">
                  <a:extLst>
                    <a:ext uri="{9D8B030D-6E8A-4147-A177-3AD203B41FA5}">
                      <a16:colId xmlns:a16="http://schemas.microsoft.com/office/drawing/2014/main" xmlns="" val="20001"/>
                    </a:ext>
                  </a:extLst>
                </a:gridCol>
                <a:gridCol w="766652">
                  <a:extLst>
                    <a:ext uri="{9D8B030D-6E8A-4147-A177-3AD203B41FA5}">
                      <a16:colId xmlns:a16="http://schemas.microsoft.com/office/drawing/2014/main" xmlns="" val="20002"/>
                    </a:ext>
                  </a:extLst>
                </a:gridCol>
                <a:gridCol w="733319">
                  <a:extLst>
                    <a:ext uri="{9D8B030D-6E8A-4147-A177-3AD203B41FA5}">
                      <a16:colId xmlns:a16="http://schemas.microsoft.com/office/drawing/2014/main" xmlns="" val="20003"/>
                    </a:ext>
                  </a:extLst>
                </a:gridCol>
                <a:gridCol w="716653">
                  <a:extLst>
                    <a:ext uri="{9D8B030D-6E8A-4147-A177-3AD203B41FA5}">
                      <a16:colId xmlns:a16="http://schemas.microsoft.com/office/drawing/2014/main" xmlns="" val="20004"/>
                    </a:ext>
                  </a:extLst>
                </a:gridCol>
                <a:gridCol w="766652">
                  <a:extLst>
                    <a:ext uri="{9D8B030D-6E8A-4147-A177-3AD203B41FA5}">
                      <a16:colId xmlns:a16="http://schemas.microsoft.com/office/drawing/2014/main" xmlns="" val="20005"/>
                    </a:ext>
                  </a:extLst>
                </a:gridCol>
                <a:gridCol w="766652">
                  <a:extLst>
                    <a:ext uri="{9D8B030D-6E8A-4147-A177-3AD203B41FA5}">
                      <a16:colId xmlns:a16="http://schemas.microsoft.com/office/drawing/2014/main" xmlns="" val="20006"/>
                    </a:ext>
                  </a:extLst>
                </a:gridCol>
                <a:gridCol w="793734">
                  <a:extLst>
                    <a:ext uri="{9D8B030D-6E8A-4147-A177-3AD203B41FA5}">
                      <a16:colId xmlns:a16="http://schemas.microsoft.com/office/drawing/2014/main" xmlns="" val="20007"/>
                    </a:ext>
                  </a:extLst>
                </a:gridCol>
                <a:gridCol w="883315">
                  <a:extLst>
                    <a:ext uri="{9D8B030D-6E8A-4147-A177-3AD203B41FA5}">
                      <a16:colId xmlns:a16="http://schemas.microsoft.com/office/drawing/2014/main" xmlns="" val="20008"/>
                    </a:ext>
                  </a:extLst>
                </a:gridCol>
                <a:gridCol w="874982">
                  <a:extLst>
                    <a:ext uri="{9D8B030D-6E8A-4147-A177-3AD203B41FA5}">
                      <a16:colId xmlns:a16="http://schemas.microsoft.com/office/drawing/2014/main" xmlns="" val="20009"/>
                    </a:ext>
                  </a:extLst>
                </a:gridCol>
                <a:gridCol w="683320">
                  <a:extLst>
                    <a:ext uri="{9D8B030D-6E8A-4147-A177-3AD203B41FA5}">
                      <a16:colId xmlns:a16="http://schemas.microsoft.com/office/drawing/2014/main" xmlns="" val="20010"/>
                    </a:ext>
                  </a:extLst>
                </a:gridCol>
              </a:tblGrid>
              <a:tr h="542151">
                <a:tc>
                  <a:txBody>
                    <a:bodyPr/>
                    <a:lstStyle/>
                    <a:p>
                      <a:pPr algn="ctr" rtl="0" fontAlgn="ctr"/>
                      <a:r>
                        <a:rPr lang="ru-RU" sz="800" b="1" i="0" u="none" strike="noStrike" dirty="0">
                          <a:solidFill>
                            <a:srgbClr val="000000"/>
                          </a:solidFill>
                          <a:latin typeface="Times New Roman"/>
                        </a:rPr>
                        <a:t>Код </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800" b="1" i="0" u="none" strike="noStrike" dirty="0">
                          <a:solidFill>
                            <a:srgbClr val="000000"/>
                          </a:solidFill>
                          <a:latin typeface="Times New Roman"/>
                        </a:rPr>
                        <a:t>Наименование показателя</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a:latin typeface="Times New Roman"/>
                        </a:rPr>
                        <a:t>План на 2023 год по </a:t>
                      </a:r>
                      <a:r>
                        <a:rPr lang="ru-RU" sz="800" b="1" i="0" u="none" strike="noStrike" dirty="0" err="1">
                          <a:latin typeface="Times New Roman"/>
                        </a:rPr>
                        <a:t>решенеию</a:t>
                      </a:r>
                      <a:r>
                        <a:rPr lang="ru-RU" sz="800" b="1" i="0" u="none" strike="noStrike" dirty="0">
                          <a:latin typeface="Times New Roman"/>
                        </a:rPr>
                        <a:t> Думы </a:t>
                      </a:r>
                      <a:r>
                        <a:rPr lang="ru-RU" sz="800" b="1" i="0" u="none" strike="noStrike" dirty="0" err="1">
                          <a:latin typeface="Times New Roman"/>
                        </a:rPr>
                        <a:t>г.Урай</a:t>
                      </a:r>
                      <a:r>
                        <a:rPr lang="ru-RU" sz="800" b="1" i="0" u="none" strike="noStrike" dirty="0">
                          <a:latin typeface="Times New Roman"/>
                        </a:rPr>
                        <a:t> от 25.11.2022 года №125 (первоначальный)</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latin typeface="Times New Roman"/>
                        </a:rPr>
                        <a:t>Изменения, внесенные решением Думы </a:t>
                      </a:r>
                      <a:r>
                        <a:rPr lang="ru-RU" sz="800" b="0" i="0" u="none" strike="noStrike" dirty="0" err="1">
                          <a:latin typeface="Times New Roman"/>
                        </a:rPr>
                        <a:t>г.Урай</a:t>
                      </a:r>
                      <a:r>
                        <a:rPr lang="ru-RU" sz="800" b="0" i="0" u="none" strike="noStrike" dirty="0">
                          <a:latin typeface="Times New Roman"/>
                        </a:rPr>
                        <a:t> от 16.02.2023 №5 (уточнение 1 (+/-))</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latin typeface="Times New Roman"/>
                        </a:rPr>
                        <a:t>Изменения, внесенные решением Думы </a:t>
                      </a:r>
                      <a:r>
                        <a:rPr lang="ru-RU" sz="800" b="0" i="0" u="none" strike="noStrike" dirty="0" err="1">
                          <a:latin typeface="Times New Roman"/>
                        </a:rPr>
                        <a:t>г.Урай</a:t>
                      </a:r>
                      <a:r>
                        <a:rPr lang="ru-RU" sz="800" b="0" i="0" u="none" strike="noStrike" dirty="0">
                          <a:latin typeface="Times New Roman"/>
                        </a:rPr>
                        <a:t> от 24.03.2023 №16 (уточнение 2 (+/-))</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latin typeface="Times New Roman"/>
                        </a:rPr>
                        <a:t>Изменения, внесенные решением Думы </a:t>
                      </a:r>
                      <a:r>
                        <a:rPr lang="ru-RU" sz="800" b="0" i="0" u="none" strike="noStrike" dirty="0" err="1">
                          <a:latin typeface="Times New Roman"/>
                        </a:rPr>
                        <a:t>г.Урай</a:t>
                      </a:r>
                      <a:r>
                        <a:rPr lang="ru-RU" sz="800" b="0" i="0" u="none" strike="noStrike" dirty="0">
                          <a:latin typeface="Times New Roman"/>
                        </a:rPr>
                        <a:t> от 23.06.2023 №47 (уточнение  3 (+/-))</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latin typeface="Times New Roman"/>
                        </a:rPr>
                        <a:t>Изменения, внесенные решением Думы </a:t>
                      </a:r>
                      <a:r>
                        <a:rPr lang="ru-RU" sz="800" b="0" i="0" u="none" strike="noStrike" dirty="0" err="1">
                          <a:latin typeface="Times New Roman"/>
                        </a:rPr>
                        <a:t>г.Урай</a:t>
                      </a:r>
                      <a:r>
                        <a:rPr lang="ru-RU" sz="800" b="0" i="0" u="none" strike="noStrike" dirty="0">
                          <a:latin typeface="Times New Roman"/>
                        </a:rPr>
                        <a:t> от 26.10.2023 №73 (уточнение 4 (+/-))</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latin typeface="Times New Roman"/>
                        </a:rPr>
                        <a:t>Изменения, внесенные решением Думы </a:t>
                      </a:r>
                      <a:r>
                        <a:rPr lang="ru-RU" sz="800" b="0" i="0" u="none" strike="noStrike" dirty="0" err="1">
                          <a:latin typeface="Times New Roman"/>
                        </a:rPr>
                        <a:t>г.Урай</a:t>
                      </a:r>
                      <a:r>
                        <a:rPr lang="ru-RU" sz="800" b="0" i="0" u="none" strike="noStrike" dirty="0">
                          <a:latin typeface="Times New Roman"/>
                        </a:rPr>
                        <a:t> от 21.12.2023 №95 (уточнение 5 (+/-))</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latin typeface="Times New Roman"/>
                        </a:rPr>
                        <a:t>Итого изменений, внесенных в решение Думы </a:t>
                      </a:r>
                      <a:r>
                        <a:rPr lang="ru-RU" sz="800" b="0" i="0" u="none" strike="noStrike" dirty="0" err="1">
                          <a:latin typeface="Times New Roman"/>
                        </a:rPr>
                        <a:t>г.Урай</a:t>
                      </a:r>
                      <a:r>
                        <a:rPr lang="ru-RU" sz="800" b="0" i="0" u="none" strike="noStrike" dirty="0">
                          <a:latin typeface="Times New Roman"/>
                        </a:rPr>
                        <a:t> о бюджете</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solidFill>
                            <a:srgbClr val="000000"/>
                          </a:solidFill>
                          <a:latin typeface="Times New Roman"/>
                        </a:rPr>
                        <a:t>Изменения, вносимые, в соответствии со ст.217, 232 БК РФ, и по основаниям, указанным в ст.5 решения Думы </a:t>
                      </a:r>
                      <a:r>
                        <a:rPr lang="ru-RU" sz="800" b="0" i="0" u="none" strike="noStrike" dirty="0" err="1">
                          <a:solidFill>
                            <a:srgbClr val="000000"/>
                          </a:solidFill>
                          <a:latin typeface="Times New Roman"/>
                        </a:rPr>
                        <a:t>г.Урай</a:t>
                      </a:r>
                      <a:r>
                        <a:rPr lang="ru-RU" sz="800" b="0" i="0" u="none" strike="noStrike" dirty="0">
                          <a:solidFill>
                            <a:srgbClr val="000000"/>
                          </a:solidFill>
                          <a:latin typeface="Times New Roman"/>
                        </a:rPr>
                        <a:t> от 25.11.2022 №125 </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a:solidFill>
                            <a:srgbClr val="000000"/>
                          </a:solidFill>
                          <a:latin typeface="Times New Roman"/>
                        </a:rPr>
                        <a:t>Уточненный план на 2023 год</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0"/>
                  </a:ext>
                </a:extLst>
              </a:tr>
              <a:tr h="72571">
                <a:tc>
                  <a:txBody>
                    <a:bodyPr/>
                    <a:lstStyle/>
                    <a:p>
                      <a:pPr algn="ctr" rtl="0" fontAlgn="ctr"/>
                      <a:r>
                        <a:rPr lang="ru-RU" sz="800" b="0" i="0" u="none" strike="noStrike">
                          <a:solidFill>
                            <a:srgbClr val="000000"/>
                          </a:solidFill>
                          <a:latin typeface="Times New Roman"/>
                        </a:rPr>
                        <a:t>1</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ru-RU" sz="800" b="0" i="0" u="none" strike="noStrike">
                          <a:solidFill>
                            <a:srgbClr val="000000"/>
                          </a:solidFill>
                          <a:latin typeface="Times New Roman"/>
                        </a:rPr>
                        <a:t>2</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ru-RU" sz="800" b="0" i="0" u="none" strike="noStrike">
                          <a:solidFill>
                            <a:srgbClr val="000000"/>
                          </a:solidFill>
                          <a:latin typeface="Times New Roman"/>
                        </a:rPr>
                        <a:t>3</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ru-RU" sz="800" b="0" i="0" u="none" strike="noStrike">
                          <a:solidFill>
                            <a:srgbClr val="000000"/>
                          </a:solidFill>
                          <a:latin typeface="Times New Roman"/>
                        </a:rPr>
                        <a:t>4</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ru-RU" sz="800" b="0" i="0" u="none" strike="noStrike">
                          <a:solidFill>
                            <a:srgbClr val="000000"/>
                          </a:solidFill>
                          <a:latin typeface="Times New Roman"/>
                        </a:rPr>
                        <a:t>5</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ru-RU" sz="800" b="0" i="0" u="none" strike="noStrike" dirty="0">
                          <a:solidFill>
                            <a:srgbClr val="000000"/>
                          </a:solidFill>
                          <a:latin typeface="Times New Roman"/>
                        </a:rPr>
                        <a:t>6</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ru-RU" sz="800" b="0" i="0" u="none" strike="noStrike">
                          <a:solidFill>
                            <a:srgbClr val="000000"/>
                          </a:solidFill>
                          <a:latin typeface="Times New Roman"/>
                        </a:rPr>
                        <a:t>7</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ru-RU" sz="800" b="0" i="0" u="none" strike="noStrike" dirty="0">
                          <a:solidFill>
                            <a:srgbClr val="000000"/>
                          </a:solidFill>
                          <a:latin typeface="Times New Roman"/>
                        </a:rPr>
                        <a:t>8</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ru-RU" sz="800" b="0" i="0" u="none" strike="noStrike">
                          <a:solidFill>
                            <a:srgbClr val="000000"/>
                          </a:solidFill>
                          <a:latin typeface="Times New Roman"/>
                        </a:rPr>
                        <a:t>к.9=(к.4+к.5+к.6+к.7+к.8)</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ru-RU" sz="800" b="0" i="0" u="none" strike="noStrike">
                          <a:solidFill>
                            <a:srgbClr val="000000"/>
                          </a:solidFill>
                          <a:latin typeface="Times New Roman"/>
                        </a:rPr>
                        <a:t>10</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ru-RU" sz="800" b="0" i="0" u="none" strike="noStrike" dirty="0">
                          <a:solidFill>
                            <a:srgbClr val="000000"/>
                          </a:solidFill>
                          <a:latin typeface="Times New Roman"/>
                        </a:rPr>
                        <a:t>к.11=к.3+к.9+к.10</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45143">
                <a:tc>
                  <a:txBody>
                    <a:bodyPr/>
                    <a:lstStyle/>
                    <a:p>
                      <a:pPr algn="ctr" rtl="0" fontAlgn="b"/>
                      <a:r>
                        <a:rPr lang="ru-RU" sz="800" b="1" i="0" u="none" strike="noStrike">
                          <a:solidFill>
                            <a:srgbClr val="000000"/>
                          </a:solidFill>
                          <a:latin typeface="Times New Roman"/>
                        </a:rPr>
                        <a:t>0300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1" i="0" u="none" strike="noStrike">
                          <a:solidFill>
                            <a:srgbClr val="000000"/>
                          </a:solidFill>
                          <a:latin typeface="Times New Roman"/>
                        </a:rPr>
                        <a:t>Национальная безопасность и правоохранительная деятельность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39 392,6</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-9,6</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dirty="0">
                          <a:solidFill>
                            <a:srgbClr val="000000"/>
                          </a:solidFill>
                          <a:latin typeface="Times New Roman"/>
                        </a:rPr>
                        <a:t>1 465,0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dirty="0">
                          <a:solidFill>
                            <a:srgbClr val="000000"/>
                          </a:solidFill>
                          <a:latin typeface="Times New Roman"/>
                        </a:rPr>
                        <a:t>3 081,0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dirty="0">
                          <a:solidFill>
                            <a:srgbClr val="000000"/>
                          </a:solidFill>
                          <a:latin typeface="Times New Roman"/>
                        </a:rPr>
                        <a:t>-162,5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dirty="0">
                          <a:solidFill>
                            <a:srgbClr val="000000"/>
                          </a:solidFill>
                          <a:latin typeface="Times New Roman"/>
                        </a:rPr>
                        <a:t>+ 4 373,9</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+ 153,0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dirty="0">
                          <a:solidFill>
                            <a:srgbClr val="000000"/>
                          </a:solidFill>
                          <a:latin typeface="Times New Roman"/>
                        </a:rPr>
                        <a:t>43 919,5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40874">
                <a:tc>
                  <a:txBody>
                    <a:bodyPr/>
                    <a:lstStyle/>
                    <a:p>
                      <a:pPr algn="ctr" rtl="0" fontAlgn="b"/>
                      <a:r>
                        <a:rPr lang="ru-RU" sz="800" b="0" i="0" u="none" strike="noStrike">
                          <a:solidFill>
                            <a:srgbClr val="000000"/>
                          </a:solidFill>
                          <a:latin typeface="Times New Roman"/>
                        </a:rPr>
                        <a:t>0304</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a:solidFill>
                            <a:srgbClr val="000000"/>
                          </a:solidFill>
                          <a:latin typeface="Times New Roman"/>
                        </a:rPr>
                        <a:t>Органы юстиции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6 942,3</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+ 935,9</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dirty="0">
                          <a:solidFill>
                            <a:srgbClr val="000000"/>
                          </a:solidFill>
                          <a:latin typeface="Times New Roman"/>
                        </a:rPr>
                        <a:t>+ 166,7</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+ 355,0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+ 1 457,6</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dirty="0">
                          <a:solidFill>
                            <a:srgbClr val="000000"/>
                          </a:solidFill>
                          <a:latin typeface="Times New Roman"/>
                        </a:rPr>
                        <a:t>             8 399,9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90286">
                <a:tc>
                  <a:txBody>
                    <a:bodyPr/>
                    <a:lstStyle/>
                    <a:p>
                      <a:pPr algn="ctr" rtl="0" fontAlgn="b"/>
                      <a:r>
                        <a:rPr lang="ru-RU" sz="800" b="0" i="0" u="none" strike="noStrike">
                          <a:solidFill>
                            <a:srgbClr val="000000"/>
                          </a:solidFill>
                          <a:latin typeface="Times New Roman"/>
                        </a:rPr>
                        <a:t>0309</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a:solidFill>
                            <a:srgbClr val="000000"/>
                          </a:solidFill>
                          <a:latin typeface="Times New Roman"/>
                        </a:rPr>
                        <a:t>Защита населения и территории от чрезвычайных ситуаций природного и техногенного характера, гражданская оборона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26 879,3</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- 9,6</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- 26 591,6</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+ 2 761,1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- 71,4</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- 23 911,5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- 2 761,2</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dirty="0">
                          <a:solidFill>
                            <a:srgbClr val="000000"/>
                          </a:solidFill>
                          <a:latin typeface="Times New Roman"/>
                        </a:rPr>
                        <a:t>                206,6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90286">
                <a:tc>
                  <a:txBody>
                    <a:bodyPr/>
                    <a:lstStyle/>
                    <a:p>
                      <a:pPr algn="ctr" rtl="0" fontAlgn="b"/>
                      <a:r>
                        <a:rPr lang="ru-RU" sz="800" b="0" i="0" u="none" strike="noStrike">
                          <a:solidFill>
                            <a:srgbClr val="000000"/>
                          </a:solidFill>
                          <a:latin typeface="Times New Roman"/>
                        </a:rPr>
                        <a:t>0310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a:solidFill>
                            <a:srgbClr val="000000"/>
                          </a:solidFill>
                          <a:latin typeface="Times New Roman"/>
                        </a:rPr>
                        <a:t>Защита населения и территории от чрезвычайных ситуаций природного и техногенного характера, пожарная безопасность</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+ 27 120,7</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dirty="0">
                          <a:solidFill>
                            <a:srgbClr val="000000"/>
                          </a:solidFill>
                          <a:latin typeface="Times New Roman"/>
                        </a:rPr>
                        <a:t>- 517,4</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+ 26 603,3</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+ 2 761,2</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dirty="0">
                          <a:solidFill>
                            <a:srgbClr val="000000"/>
                          </a:solidFill>
                          <a:latin typeface="Times New Roman"/>
                        </a:rPr>
                        <a:t>            29 364,5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17714">
                <a:tc>
                  <a:txBody>
                    <a:bodyPr/>
                    <a:lstStyle/>
                    <a:p>
                      <a:pPr algn="ctr" rtl="0" fontAlgn="b"/>
                      <a:r>
                        <a:rPr lang="ru-RU" sz="800" b="0" i="0" u="none" strike="noStrike">
                          <a:solidFill>
                            <a:srgbClr val="000000"/>
                          </a:solidFill>
                          <a:latin typeface="Times New Roman"/>
                        </a:rPr>
                        <a:t>0314</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a:solidFill>
                            <a:srgbClr val="000000"/>
                          </a:solidFill>
                          <a:latin typeface="Times New Roman"/>
                        </a:rPr>
                        <a:t>Другие вопросы в области национальной безопасности и правоохранительной деятельности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5 571,0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+ 153,2</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+ 71,3</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+ 224,5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+ 153,0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dirty="0">
                          <a:solidFill>
                            <a:srgbClr val="000000"/>
                          </a:solidFill>
                          <a:latin typeface="Times New Roman"/>
                        </a:rPr>
                        <a:t>           5 948,5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72571">
                <a:tc>
                  <a:txBody>
                    <a:bodyPr/>
                    <a:lstStyle/>
                    <a:p>
                      <a:pPr algn="ctr" rtl="0" fontAlgn="b"/>
                      <a:r>
                        <a:rPr lang="ru-RU" sz="800" b="1" i="0" u="none" strike="noStrike">
                          <a:solidFill>
                            <a:srgbClr val="000000"/>
                          </a:solidFill>
                          <a:latin typeface="Times New Roman"/>
                        </a:rPr>
                        <a:t>0400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1" i="0" u="none" strike="noStrike">
                          <a:solidFill>
                            <a:srgbClr val="000000"/>
                          </a:solidFill>
                          <a:latin typeface="Times New Roman"/>
                        </a:rPr>
                        <a:t>Национальная экономика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321 872,3</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+ 39 914,6</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+ 93 291,8</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+ 27 151,2</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- 9 958,2</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- 3 173,5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dirty="0">
                          <a:solidFill>
                            <a:srgbClr val="000000"/>
                          </a:solidFill>
                          <a:latin typeface="Times New Roman"/>
                        </a:rPr>
                        <a:t>+ 147 510,9</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- 2 262,0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dirty="0">
                          <a:solidFill>
                            <a:srgbClr val="000000"/>
                          </a:solidFill>
                          <a:latin typeface="Times New Roman"/>
                        </a:rPr>
                        <a:t>466 836,2</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140874">
                <a:tc>
                  <a:txBody>
                    <a:bodyPr/>
                    <a:lstStyle/>
                    <a:p>
                      <a:pPr algn="ctr" rtl="0" fontAlgn="b"/>
                      <a:r>
                        <a:rPr lang="ru-RU" sz="800" b="0" i="0" u="none" strike="noStrike">
                          <a:solidFill>
                            <a:srgbClr val="000000"/>
                          </a:solidFill>
                          <a:latin typeface="Times New Roman"/>
                        </a:rPr>
                        <a:t>0401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a:solidFill>
                            <a:srgbClr val="000000"/>
                          </a:solidFill>
                          <a:latin typeface="Times New Roman"/>
                        </a:rPr>
                        <a:t>Общеэкономические вопросы</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15 858,7</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- 157,9</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- 101,2</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- 281,8</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- 540,9</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dirty="0">
                          <a:solidFill>
                            <a:srgbClr val="000000"/>
                          </a:solidFill>
                          <a:latin typeface="Times New Roman"/>
                        </a:rPr>
                        <a:t>            15 317,8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140874">
                <a:tc>
                  <a:txBody>
                    <a:bodyPr/>
                    <a:lstStyle/>
                    <a:p>
                      <a:pPr algn="ctr" rtl="0" fontAlgn="b"/>
                      <a:r>
                        <a:rPr lang="ru-RU" sz="800" b="0" i="0" u="none" strike="noStrike">
                          <a:solidFill>
                            <a:srgbClr val="000000"/>
                          </a:solidFill>
                          <a:latin typeface="Times New Roman"/>
                        </a:rPr>
                        <a:t>0405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a:solidFill>
                            <a:srgbClr val="000000"/>
                          </a:solidFill>
                          <a:latin typeface="Times New Roman"/>
                        </a:rPr>
                        <a:t>Сельское хозяйство и рыболовство</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44 690,1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+ 8,0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- 11 700,0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- 2 117,8</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- 13 809,8</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dirty="0">
                          <a:solidFill>
                            <a:srgbClr val="000000"/>
                          </a:solidFill>
                          <a:latin typeface="Times New Roman"/>
                        </a:rPr>
                        <a:t>            30 880,3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140874">
                <a:tc>
                  <a:txBody>
                    <a:bodyPr/>
                    <a:lstStyle/>
                    <a:p>
                      <a:pPr algn="ctr" rtl="0" fontAlgn="b"/>
                      <a:r>
                        <a:rPr lang="ru-RU" sz="800" b="0" i="0" u="none" strike="noStrike">
                          <a:solidFill>
                            <a:srgbClr val="000000"/>
                          </a:solidFill>
                          <a:latin typeface="Times New Roman"/>
                        </a:rPr>
                        <a:t>0408</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a:solidFill>
                            <a:srgbClr val="000000"/>
                          </a:solidFill>
                          <a:latin typeface="Times New Roman"/>
                        </a:rPr>
                        <a:t>Транспорт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17 584,5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+ 2 841,5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+ 514,6</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- 236,3</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+ 3 119,8</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dirty="0">
                          <a:solidFill>
                            <a:srgbClr val="000000"/>
                          </a:solidFill>
                          <a:latin typeface="Times New Roman"/>
                        </a:rPr>
                        <a:t>            20 704,4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140874">
                <a:tc>
                  <a:txBody>
                    <a:bodyPr/>
                    <a:lstStyle/>
                    <a:p>
                      <a:pPr algn="ctr" rtl="0" fontAlgn="b"/>
                      <a:r>
                        <a:rPr lang="ru-RU" sz="800" b="0" i="0" u="none" strike="noStrike">
                          <a:solidFill>
                            <a:srgbClr val="000000"/>
                          </a:solidFill>
                          <a:latin typeface="Times New Roman"/>
                        </a:rPr>
                        <a:t>0409</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a:solidFill>
                            <a:srgbClr val="000000"/>
                          </a:solidFill>
                          <a:latin typeface="Times New Roman"/>
                        </a:rPr>
                        <a:t>Дорожное хозяйство, всего</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134 828,5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+ 36 869,1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+ 93 291,8</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+ 26 598,1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- 687,3</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+ 1 964,8</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+ 158 036,5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- 2 262,1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dirty="0">
                          <a:solidFill>
                            <a:srgbClr val="000000"/>
                          </a:solidFill>
                          <a:latin typeface="Times New Roman"/>
                        </a:rPr>
                        <a:t>          290 602,9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140874">
                <a:tc>
                  <a:txBody>
                    <a:bodyPr/>
                    <a:lstStyle/>
                    <a:p>
                      <a:pPr algn="ctr" fontAlgn="b"/>
                      <a:r>
                        <a:rPr lang="ru-RU" sz="800" b="0" i="1" u="none" strike="noStrike">
                          <a:solidFill>
                            <a:srgbClr val="000000"/>
                          </a:solidFill>
                          <a:latin typeface="Times New Roman"/>
                        </a:rPr>
                        <a:t>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1" u="none" strike="noStrike">
                          <a:solidFill>
                            <a:srgbClr val="000000"/>
                          </a:solidFill>
                          <a:latin typeface="Times New Roman"/>
                        </a:rPr>
                        <a:t>в том числе средства дорожного фонда</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1" u="none" strike="noStrike">
                          <a:solidFill>
                            <a:srgbClr val="000000"/>
                          </a:solidFill>
                          <a:latin typeface="Times New Roman"/>
                        </a:rPr>
                        <a:t>31 728,3</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1" u="none" strike="noStrike">
                          <a:solidFill>
                            <a:srgbClr val="000000"/>
                          </a:solidFill>
                          <a:latin typeface="Times New Roman"/>
                        </a:rPr>
                        <a:t>+ 3 928,7</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1" u="none" strike="noStrike" dirty="0">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1" u="none" strike="noStrike">
                          <a:solidFill>
                            <a:srgbClr val="000000"/>
                          </a:solidFill>
                          <a:latin typeface="Times New Roman"/>
                        </a:rPr>
                        <a:t>+ 26 647,9</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1" u="none" strike="noStrike">
                          <a:solidFill>
                            <a:srgbClr val="000000"/>
                          </a:solidFill>
                          <a:latin typeface="Times New Roman"/>
                        </a:rPr>
                        <a:t>- 300,0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1" u="none" strike="noStrike">
                          <a:solidFill>
                            <a:srgbClr val="000000"/>
                          </a:solidFill>
                          <a:latin typeface="Times New Roman"/>
                        </a:rPr>
                        <a:t>- 2 510,7</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+ 27 765,9</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1" u="none" strike="noStrike" dirty="0">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dirty="0">
                          <a:solidFill>
                            <a:srgbClr val="000000"/>
                          </a:solidFill>
                          <a:latin typeface="Times New Roman"/>
                        </a:rPr>
                        <a:t>            59 494,2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140874">
                <a:tc>
                  <a:txBody>
                    <a:bodyPr/>
                    <a:lstStyle/>
                    <a:p>
                      <a:pPr algn="ctr" rtl="0" fontAlgn="b"/>
                      <a:r>
                        <a:rPr lang="ru-RU" sz="800" b="0" i="0" u="none" strike="noStrike" dirty="0">
                          <a:solidFill>
                            <a:srgbClr val="000000"/>
                          </a:solidFill>
                          <a:latin typeface="Times New Roman"/>
                        </a:rPr>
                        <a:t>0410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a:solidFill>
                            <a:srgbClr val="000000"/>
                          </a:solidFill>
                          <a:latin typeface="Times New Roman"/>
                        </a:rPr>
                        <a:t>Связь и информатика</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7 291,7</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+ 700,0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+ 5,3</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+ 705,3</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dirty="0">
                          <a:solidFill>
                            <a:srgbClr val="000000"/>
                          </a:solidFill>
                          <a:latin typeface="Times New Roman"/>
                        </a:rPr>
                        <a:t>             7 997,0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r h="145143">
                <a:tc>
                  <a:txBody>
                    <a:bodyPr/>
                    <a:lstStyle/>
                    <a:p>
                      <a:pPr algn="ctr" rtl="0" fontAlgn="b"/>
                      <a:r>
                        <a:rPr lang="ru-RU" sz="800" b="0" i="0" u="none" strike="noStrike">
                          <a:solidFill>
                            <a:srgbClr val="000000"/>
                          </a:solidFill>
                          <a:latin typeface="Times New Roman"/>
                        </a:rPr>
                        <a:t>0412</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a:solidFill>
                            <a:srgbClr val="000000"/>
                          </a:solidFill>
                          <a:latin typeface="Times New Roman"/>
                        </a:rPr>
                        <a:t>Другие вопросы в области национальной экономики</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101 618,8</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+ 204,0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- 511,6</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+ 2 530,3</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- 2 507,7</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- 285,0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dirty="0">
                          <a:solidFill>
                            <a:srgbClr val="000000"/>
                          </a:solidFill>
                          <a:latin typeface="Times New Roman"/>
                        </a:rPr>
                        <a:t>          101 333,8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4"/>
                  </a:ext>
                </a:extLst>
              </a:tr>
              <a:tr h="72571">
                <a:tc>
                  <a:txBody>
                    <a:bodyPr/>
                    <a:lstStyle/>
                    <a:p>
                      <a:pPr algn="ctr" rtl="0" fontAlgn="b"/>
                      <a:r>
                        <a:rPr lang="ru-RU" sz="800" b="1" i="0" u="none" strike="noStrike" dirty="0">
                          <a:solidFill>
                            <a:srgbClr val="000000"/>
                          </a:solidFill>
                          <a:latin typeface="Times New Roman"/>
                        </a:rPr>
                        <a:t>0500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1" i="0" u="none" strike="noStrike" dirty="0">
                          <a:solidFill>
                            <a:srgbClr val="000000"/>
                          </a:solidFill>
                          <a:latin typeface="Times New Roman"/>
                        </a:rPr>
                        <a:t>Жилищно-коммунальное хозяйство</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dirty="0">
                          <a:solidFill>
                            <a:srgbClr val="000000"/>
                          </a:solidFill>
                          <a:latin typeface="Times New Roman"/>
                        </a:rPr>
                        <a:t>379 571,4</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dirty="0">
                          <a:solidFill>
                            <a:srgbClr val="000000"/>
                          </a:solidFill>
                          <a:latin typeface="Times New Roman"/>
                        </a:rPr>
                        <a:t>+ 29 066,3</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dirty="0">
                          <a:solidFill>
                            <a:srgbClr val="000000"/>
                          </a:solidFill>
                          <a:latin typeface="Times New Roman"/>
                        </a:rPr>
                        <a:t>+ 48 663,9</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dirty="0">
                          <a:solidFill>
                            <a:srgbClr val="000000"/>
                          </a:solidFill>
                          <a:latin typeface="Times New Roman"/>
                        </a:rPr>
                        <a:t>+ 222 127,6</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dirty="0">
                          <a:solidFill>
                            <a:srgbClr val="000000"/>
                          </a:solidFill>
                          <a:latin typeface="Times New Roman"/>
                        </a:rPr>
                        <a:t>+ 483 932,2</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dirty="0">
                          <a:solidFill>
                            <a:srgbClr val="000000"/>
                          </a:solidFill>
                          <a:latin typeface="Times New Roman"/>
                        </a:rPr>
                        <a:t>- 5 823,0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dirty="0">
                          <a:solidFill>
                            <a:srgbClr val="000000"/>
                          </a:solidFill>
                          <a:latin typeface="Times New Roman"/>
                        </a:rPr>
                        <a:t>+ 777 967,0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dirty="0">
                          <a:solidFill>
                            <a:srgbClr val="000000"/>
                          </a:solidFill>
                          <a:latin typeface="Times New Roman"/>
                        </a:rPr>
                        <a:t>+ 541,4</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dirty="0">
                          <a:solidFill>
                            <a:srgbClr val="000000"/>
                          </a:solidFill>
                          <a:latin typeface="Times New Roman"/>
                        </a:rPr>
                        <a:t>1 158 079,8</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5"/>
                  </a:ext>
                </a:extLst>
              </a:tr>
              <a:tr h="140874">
                <a:tc>
                  <a:txBody>
                    <a:bodyPr/>
                    <a:lstStyle/>
                    <a:p>
                      <a:pPr algn="ctr" rtl="0" fontAlgn="b"/>
                      <a:r>
                        <a:rPr lang="ru-RU" sz="800" b="0" i="0" u="none" strike="noStrike">
                          <a:solidFill>
                            <a:srgbClr val="000000"/>
                          </a:solidFill>
                          <a:latin typeface="Times New Roman"/>
                        </a:rPr>
                        <a:t>0501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a:solidFill>
                            <a:srgbClr val="000000"/>
                          </a:solidFill>
                          <a:latin typeface="Times New Roman"/>
                        </a:rPr>
                        <a:t>Жилищное хозяйство</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72 292,1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+ 11 930,8</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+ 194 337,3</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+ 478 195,1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+ 2 418,6</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+ 686 881,8</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- 322,5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dirty="0">
                          <a:solidFill>
                            <a:srgbClr val="000000"/>
                          </a:solidFill>
                          <a:latin typeface="Times New Roman"/>
                        </a:rPr>
                        <a:t>          758 851,4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6"/>
                  </a:ext>
                </a:extLst>
              </a:tr>
              <a:tr h="140874">
                <a:tc>
                  <a:txBody>
                    <a:bodyPr/>
                    <a:lstStyle/>
                    <a:p>
                      <a:pPr algn="ctr" rtl="0" fontAlgn="b"/>
                      <a:r>
                        <a:rPr lang="ru-RU" sz="800" b="0" i="0" u="none" strike="noStrike">
                          <a:solidFill>
                            <a:srgbClr val="000000"/>
                          </a:solidFill>
                          <a:latin typeface="Times New Roman"/>
                        </a:rPr>
                        <a:t>0502</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a:solidFill>
                            <a:srgbClr val="000000"/>
                          </a:solidFill>
                          <a:latin typeface="Times New Roman"/>
                        </a:rPr>
                        <a:t>Коммунальное хозяйство</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38 101,1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+ 397,6</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+ 1 646,1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+ 29 706,9</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- 202,1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- 7 086,7</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+ 24 461,8</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- 414,4</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dirty="0">
                          <a:solidFill>
                            <a:srgbClr val="000000"/>
                          </a:solidFill>
                          <a:latin typeface="Times New Roman"/>
                        </a:rPr>
                        <a:t>           62 148,5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7"/>
                  </a:ext>
                </a:extLst>
              </a:tr>
              <a:tr h="140874">
                <a:tc>
                  <a:txBody>
                    <a:bodyPr/>
                    <a:lstStyle/>
                    <a:p>
                      <a:pPr algn="ctr" rtl="0" fontAlgn="b"/>
                      <a:r>
                        <a:rPr lang="ru-RU" sz="800" b="0" i="0" u="none" strike="noStrike">
                          <a:solidFill>
                            <a:srgbClr val="000000"/>
                          </a:solidFill>
                          <a:latin typeface="Times New Roman"/>
                        </a:rPr>
                        <a:t>0503</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a:solidFill>
                            <a:srgbClr val="000000"/>
                          </a:solidFill>
                          <a:latin typeface="Times New Roman"/>
                        </a:rPr>
                        <a:t>Благоустройство</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148 480,5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+ 13 750,9</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+ 47 008,2</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- 2 555,2</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+ 1 345,2</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- 1 419,0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+ 58 130,1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+ 1 278,3</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dirty="0">
                          <a:solidFill>
                            <a:srgbClr val="000000"/>
                          </a:solidFill>
                          <a:latin typeface="Times New Roman"/>
                        </a:rPr>
                        <a:t>          207 888,9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8"/>
                  </a:ext>
                </a:extLst>
              </a:tr>
              <a:tr h="145143">
                <a:tc>
                  <a:txBody>
                    <a:bodyPr/>
                    <a:lstStyle/>
                    <a:p>
                      <a:pPr algn="ctr" rtl="0" fontAlgn="b"/>
                      <a:r>
                        <a:rPr lang="ru-RU" sz="800" b="0" i="0" u="none" strike="noStrike">
                          <a:solidFill>
                            <a:srgbClr val="000000"/>
                          </a:solidFill>
                          <a:latin typeface="Times New Roman"/>
                        </a:rPr>
                        <a:t>0505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a:solidFill>
                            <a:srgbClr val="000000"/>
                          </a:solidFill>
                          <a:latin typeface="Times New Roman"/>
                        </a:rPr>
                        <a:t>Другие вопросы в области жилищно-коммунального хозяйства</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120 697,7</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+ 2 987,0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+ 9,6</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+ 638,6</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+ 4 594,0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+ 264,1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+ 8 493,3</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dirty="0">
                          <a:solidFill>
                            <a:srgbClr val="000000"/>
                          </a:solidFill>
                          <a:latin typeface="Times New Roman"/>
                        </a:rPr>
                        <a:t>          129 191,0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9"/>
                  </a:ext>
                </a:extLst>
              </a:tr>
              <a:tr h="72571">
                <a:tc>
                  <a:txBody>
                    <a:bodyPr/>
                    <a:lstStyle/>
                    <a:p>
                      <a:pPr algn="ctr" rtl="0" fontAlgn="b"/>
                      <a:r>
                        <a:rPr lang="ru-RU" sz="800" b="1" i="0" u="none" strike="noStrike">
                          <a:solidFill>
                            <a:srgbClr val="000000"/>
                          </a:solidFill>
                          <a:latin typeface="Times New Roman"/>
                        </a:rPr>
                        <a:t>0600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1" i="0" u="none" strike="noStrike">
                          <a:solidFill>
                            <a:srgbClr val="000000"/>
                          </a:solidFill>
                          <a:latin typeface="Times New Roman"/>
                        </a:rPr>
                        <a:t>Охрана окружающей среды</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2 215,9</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+ 714,7</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+ 3 475,6</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dirty="0">
                          <a:solidFill>
                            <a:srgbClr val="000000"/>
                          </a:solidFill>
                          <a:latin typeface="Times New Roman"/>
                        </a:rPr>
                        <a:t>- 0,1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dirty="0">
                          <a:solidFill>
                            <a:srgbClr val="000000"/>
                          </a:solidFill>
                          <a:latin typeface="Times New Roman"/>
                        </a:rPr>
                        <a:t>+ 4 190,2</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dirty="0">
                          <a:solidFill>
                            <a:srgbClr val="000000"/>
                          </a:solidFill>
                          <a:latin typeface="Times New Roman"/>
                        </a:rPr>
                        <a:t>- 0,1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1" i="0" u="none" strike="noStrike" dirty="0">
                          <a:solidFill>
                            <a:srgbClr val="000000"/>
                          </a:solidFill>
                          <a:latin typeface="Times New Roman"/>
                        </a:rPr>
                        <a:t>6 406,0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20"/>
                  </a:ext>
                </a:extLst>
              </a:tr>
              <a:tr h="145143">
                <a:tc>
                  <a:txBody>
                    <a:bodyPr/>
                    <a:lstStyle/>
                    <a:p>
                      <a:pPr algn="ctr" rtl="0" fontAlgn="b"/>
                      <a:r>
                        <a:rPr lang="ru-RU" sz="800" b="0" i="0" u="none" strike="noStrike">
                          <a:solidFill>
                            <a:srgbClr val="000000"/>
                          </a:solidFill>
                          <a:latin typeface="Times New Roman"/>
                        </a:rPr>
                        <a:t>0605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dirty="0">
                          <a:solidFill>
                            <a:srgbClr val="000000"/>
                          </a:solidFill>
                          <a:latin typeface="Times New Roman"/>
                        </a:rPr>
                        <a:t>Другие вопросы в области охраны окружающей среды</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2 215,9</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dirty="0">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+ 714,7</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+ 3 475,6</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- 0,1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+ 4 190,2</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- 0,1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dirty="0">
                          <a:solidFill>
                            <a:srgbClr val="000000"/>
                          </a:solidFill>
                          <a:latin typeface="Times New Roman"/>
                        </a:rPr>
                        <a:t>             6 406,0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21"/>
                  </a:ext>
                </a:extLst>
              </a:tr>
            </a:tbl>
          </a:graphicData>
        </a:graphic>
      </p:graphicFrame>
    </p:spTree>
    <p:extLst>
      <p:ext uri="{BB962C8B-B14F-4D97-AF65-F5344CB8AC3E}">
        <p14:creationId xmlns:p14="http://schemas.microsoft.com/office/powerpoint/2010/main" xmlns="" val="214615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286000" y="2828836"/>
            <a:ext cx="4572000" cy="1200329"/>
          </a:xfrm>
          <a:prstGeom prst="rect">
            <a:avLst/>
          </a:prstGeom>
        </p:spPr>
        <p:txBody>
          <a:bodyPr>
            <a:spAutoFit/>
          </a:bodyPr>
          <a:lstStyle/>
          <a:p>
            <a:pPr algn="ctr"/>
            <a:r>
              <a:rPr lang="ru-RU" b="1" i="1" dirty="0">
                <a:solidFill>
                  <a:schemeClr val="bg1"/>
                </a:solidFill>
                <a:latin typeface="Times New Roman" panose="02020603050405020304" pitchFamily="18" charset="0"/>
                <a:cs typeface="Times New Roman" panose="02020603050405020304" pitchFamily="18" charset="0"/>
              </a:rPr>
              <a:t>Анализ исполнения расходов по программным направлениям деятельности</a:t>
            </a:r>
          </a:p>
          <a:p>
            <a:pPr algn="ctr"/>
            <a:r>
              <a:rPr lang="ru-RU" b="1" i="1" dirty="0">
                <a:solidFill>
                  <a:schemeClr val="bg1"/>
                </a:solidFill>
                <a:latin typeface="Times New Roman" panose="02020603050405020304" pitchFamily="18" charset="0"/>
                <a:cs typeface="Times New Roman" panose="02020603050405020304" pitchFamily="18" charset="0"/>
              </a:rPr>
              <a:t>на 01.04.2023 года, тыс. рублей</a:t>
            </a:r>
            <a:endParaRPr lang="ru-RU" i="1" dirty="0">
              <a:solidFill>
                <a:schemeClr val="bg1"/>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286000" y="2828836"/>
            <a:ext cx="4572000" cy="1200329"/>
          </a:xfrm>
          <a:prstGeom prst="rect">
            <a:avLst/>
          </a:prstGeom>
        </p:spPr>
        <p:txBody>
          <a:bodyPr>
            <a:spAutoFit/>
          </a:bodyPr>
          <a:lstStyle/>
          <a:p>
            <a:pPr algn="ctr"/>
            <a:r>
              <a:rPr lang="ru-RU" b="1" i="1" dirty="0">
                <a:solidFill>
                  <a:schemeClr val="bg1"/>
                </a:solidFill>
                <a:latin typeface="Times New Roman" panose="02020603050405020304" pitchFamily="18" charset="0"/>
                <a:cs typeface="Times New Roman" panose="02020603050405020304" pitchFamily="18" charset="0"/>
              </a:rPr>
              <a:t>Анализ исполнения расходов по программным направлениям деятельности</a:t>
            </a:r>
          </a:p>
          <a:p>
            <a:pPr algn="ctr"/>
            <a:r>
              <a:rPr lang="ru-RU" b="1" i="1" dirty="0">
                <a:solidFill>
                  <a:schemeClr val="bg1"/>
                </a:solidFill>
                <a:latin typeface="Times New Roman" panose="02020603050405020304" pitchFamily="18" charset="0"/>
                <a:cs typeface="Times New Roman" panose="02020603050405020304" pitchFamily="18" charset="0"/>
              </a:rPr>
              <a:t>на 01.04.2023 года, тыс. рублей</a:t>
            </a:r>
            <a:endParaRPr lang="ru-RU" i="1" dirty="0">
              <a:solidFill>
                <a:schemeClr val="bg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2286000" y="2828836"/>
            <a:ext cx="4572000" cy="1200329"/>
          </a:xfrm>
          <a:prstGeom prst="rect">
            <a:avLst/>
          </a:prstGeom>
        </p:spPr>
        <p:txBody>
          <a:bodyPr>
            <a:spAutoFit/>
          </a:bodyPr>
          <a:lstStyle/>
          <a:p>
            <a:pPr algn="ctr"/>
            <a:r>
              <a:rPr lang="ru-RU" b="1" i="1" dirty="0">
                <a:solidFill>
                  <a:schemeClr val="bg1"/>
                </a:solidFill>
                <a:latin typeface="Times New Roman" panose="02020603050405020304" pitchFamily="18" charset="0"/>
                <a:cs typeface="Times New Roman" panose="02020603050405020304" pitchFamily="18" charset="0"/>
              </a:rPr>
              <a:t>Анализ исполнения расходов по программным направлениям деятельности</a:t>
            </a:r>
          </a:p>
          <a:p>
            <a:pPr algn="ctr"/>
            <a:r>
              <a:rPr lang="ru-RU" b="1" i="1" dirty="0">
                <a:solidFill>
                  <a:schemeClr val="bg1"/>
                </a:solidFill>
                <a:latin typeface="Times New Roman" panose="02020603050405020304" pitchFamily="18" charset="0"/>
                <a:cs typeface="Times New Roman" panose="02020603050405020304" pitchFamily="18" charset="0"/>
              </a:rPr>
              <a:t>на 01.04.2023 года, тыс. рублей</a:t>
            </a:r>
            <a:endParaRPr lang="ru-RU" i="1" dirty="0">
              <a:solidFill>
                <a:schemeClr val="bg1"/>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5292080" y="332656"/>
            <a:ext cx="3851920" cy="276999"/>
          </a:xfrm>
          <a:prstGeom prst="rect">
            <a:avLst/>
          </a:prstGeom>
        </p:spPr>
        <p:txBody>
          <a:bodyPr wrap="square">
            <a:spAutoFit/>
          </a:bodyPr>
          <a:lstStyle/>
          <a:p>
            <a:pPr algn="r"/>
            <a:r>
              <a:rPr lang="ru-RU" sz="1200" dirty="0">
                <a:latin typeface="Oswald"/>
                <a:cs typeface="Times New Roman Cyr" pitchFamily="18" charset="0"/>
              </a:rPr>
              <a:t>Продолжение таблицы, тыс. рублей</a:t>
            </a:r>
          </a:p>
        </p:txBody>
      </p:sp>
      <p:graphicFrame>
        <p:nvGraphicFramePr>
          <p:cNvPr id="14" name="Таблица 13"/>
          <p:cNvGraphicFramePr>
            <a:graphicFrameLocks noGrp="1"/>
          </p:cNvGraphicFramePr>
          <p:nvPr/>
        </p:nvGraphicFramePr>
        <p:xfrm>
          <a:off x="107506" y="764704"/>
          <a:ext cx="9036494" cy="5981937"/>
        </p:xfrm>
        <a:graphic>
          <a:graphicData uri="http://schemas.openxmlformats.org/drawingml/2006/table">
            <a:tbl>
              <a:tblPr/>
              <a:tblGrid>
                <a:gridCol w="404809">
                  <a:extLst>
                    <a:ext uri="{9D8B030D-6E8A-4147-A177-3AD203B41FA5}">
                      <a16:colId xmlns:a16="http://schemas.microsoft.com/office/drawing/2014/main" xmlns="" val="20000"/>
                    </a:ext>
                  </a:extLst>
                </a:gridCol>
                <a:gridCol w="1562306">
                  <a:extLst>
                    <a:ext uri="{9D8B030D-6E8A-4147-A177-3AD203B41FA5}">
                      <a16:colId xmlns:a16="http://schemas.microsoft.com/office/drawing/2014/main" xmlns="" val="20001"/>
                    </a:ext>
                  </a:extLst>
                </a:gridCol>
                <a:gridCol w="775882">
                  <a:extLst>
                    <a:ext uri="{9D8B030D-6E8A-4147-A177-3AD203B41FA5}">
                      <a16:colId xmlns:a16="http://schemas.microsoft.com/office/drawing/2014/main" xmlns="" val="20002"/>
                    </a:ext>
                  </a:extLst>
                </a:gridCol>
                <a:gridCol w="742148">
                  <a:extLst>
                    <a:ext uri="{9D8B030D-6E8A-4147-A177-3AD203B41FA5}">
                      <a16:colId xmlns:a16="http://schemas.microsoft.com/office/drawing/2014/main" xmlns="" val="20003"/>
                    </a:ext>
                  </a:extLst>
                </a:gridCol>
                <a:gridCol w="725281">
                  <a:extLst>
                    <a:ext uri="{9D8B030D-6E8A-4147-A177-3AD203B41FA5}">
                      <a16:colId xmlns:a16="http://schemas.microsoft.com/office/drawing/2014/main" xmlns="" val="20004"/>
                    </a:ext>
                  </a:extLst>
                </a:gridCol>
                <a:gridCol w="775882">
                  <a:extLst>
                    <a:ext uri="{9D8B030D-6E8A-4147-A177-3AD203B41FA5}">
                      <a16:colId xmlns:a16="http://schemas.microsoft.com/office/drawing/2014/main" xmlns="" val="20005"/>
                    </a:ext>
                  </a:extLst>
                </a:gridCol>
                <a:gridCol w="775882">
                  <a:extLst>
                    <a:ext uri="{9D8B030D-6E8A-4147-A177-3AD203B41FA5}">
                      <a16:colId xmlns:a16="http://schemas.microsoft.com/office/drawing/2014/main" xmlns="" val="20006"/>
                    </a:ext>
                  </a:extLst>
                </a:gridCol>
                <a:gridCol w="803290">
                  <a:extLst>
                    <a:ext uri="{9D8B030D-6E8A-4147-A177-3AD203B41FA5}">
                      <a16:colId xmlns:a16="http://schemas.microsoft.com/office/drawing/2014/main" xmlns="" val="20007"/>
                    </a:ext>
                  </a:extLst>
                </a:gridCol>
                <a:gridCol w="893950">
                  <a:extLst>
                    <a:ext uri="{9D8B030D-6E8A-4147-A177-3AD203B41FA5}">
                      <a16:colId xmlns:a16="http://schemas.microsoft.com/office/drawing/2014/main" xmlns="" val="20008"/>
                    </a:ext>
                  </a:extLst>
                </a:gridCol>
                <a:gridCol w="885517">
                  <a:extLst>
                    <a:ext uri="{9D8B030D-6E8A-4147-A177-3AD203B41FA5}">
                      <a16:colId xmlns:a16="http://schemas.microsoft.com/office/drawing/2014/main" xmlns="" val="20009"/>
                    </a:ext>
                  </a:extLst>
                </a:gridCol>
                <a:gridCol w="691547">
                  <a:extLst>
                    <a:ext uri="{9D8B030D-6E8A-4147-A177-3AD203B41FA5}">
                      <a16:colId xmlns:a16="http://schemas.microsoft.com/office/drawing/2014/main" xmlns="" val="20010"/>
                    </a:ext>
                  </a:extLst>
                </a:gridCol>
              </a:tblGrid>
              <a:tr h="542151">
                <a:tc>
                  <a:txBody>
                    <a:bodyPr/>
                    <a:lstStyle/>
                    <a:p>
                      <a:pPr algn="ctr" rtl="0" fontAlgn="ctr"/>
                      <a:r>
                        <a:rPr lang="ru-RU" sz="800" b="1" i="0" u="none" strike="noStrike" dirty="0">
                          <a:solidFill>
                            <a:srgbClr val="000000"/>
                          </a:solidFill>
                          <a:latin typeface="Times New Roman"/>
                        </a:rPr>
                        <a:t>Код </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800" b="1" i="0" u="none" strike="noStrike" dirty="0">
                          <a:solidFill>
                            <a:srgbClr val="000000"/>
                          </a:solidFill>
                          <a:latin typeface="Times New Roman"/>
                        </a:rPr>
                        <a:t>Наименование показателя</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a:latin typeface="Times New Roman"/>
                        </a:rPr>
                        <a:t>План на 2023 год (</a:t>
                      </a:r>
                      <a:r>
                        <a:rPr lang="ru-RU" sz="800" b="1" i="0" u="none" strike="noStrike" dirty="0" err="1">
                          <a:latin typeface="Times New Roman"/>
                        </a:rPr>
                        <a:t>решенеие</a:t>
                      </a:r>
                      <a:r>
                        <a:rPr lang="ru-RU" sz="800" b="1" i="0" u="none" strike="noStrike" dirty="0">
                          <a:latin typeface="Times New Roman"/>
                        </a:rPr>
                        <a:t> Думы </a:t>
                      </a:r>
                      <a:r>
                        <a:rPr lang="ru-RU" sz="800" b="1" i="0" u="none" strike="noStrike" dirty="0" err="1">
                          <a:latin typeface="Times New Roman"/>
                        </a:rPr>
                        <a:t>г.Урай</a:t>
                      </a:r>
                      <a:r>
                        <a:rPr lang="ru-RU" sz="800" b="1" i="0" u="none" strike="noStrike" dirty="0">
                          <a:latin typeface="Times New Roman"/>
                        </a:rPr>
                        <a:t> от 25.11.2022 года №125 (первоначальный)</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latin typeface="Times New Roman"/>
                        </a:rPr>
                        <a:t>Изменения, внесенные решением Думы </a:t>
                      </a:r>
                      <a:r>
                        <a:rPr lang="ru-RU" sz="800" b="0" i="0" u="none" strike="noStrike" dirty="0" err="1">
                          <a:latin typeface="Times New Roman"/>
                        </a:rPr>
                        <a:t>г.Урай</a:t>
                      </a:r>
                      <a:r>
                        <a:rPr lang="ru-RU" sz="800" b="0" i="0" u="none" strike="noStrike" dirty="0">
                          <a:latin typeface="Times New Roman"/>
                        </a:rPr>
                        <a:t> от 16.02.2023 №5 (уточнение 1 (+/-))</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latin typeface="Times New Roman"/>
                        </a:rPr>
                        <a:t>Изменения, внесенные решением Думы </a:t>
                      </a:r>
                      <a:r>
                        <a:rPr lang="ru-RU" sz="800" b="0" i="0" u="none" strike="noStrike" dirty="0" err="1">
                          <a:latin typeface="Times New Roman"/>
                        </a:rPr>
                        <a:t>г.Урай</a:t>
                      </a:r>
                      <a:r>
                        <a:rPr lang="ru-RU" sz="800" b="0" i="0" u="none" strike="noStrike" dirty="0">
                          <a:latin typeface="Times New Roman"/>
                        </a:rPr>
                        <a:t> от 24.03.2023 №16 (уточнение 2 (+/-))</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latin typeface="Times New Roman"/>
                        </a:rPr>
                        <a:t>Изменения, внесенные решением Думы </a:t>
                      </a:r>
                      <a:r>
                        <a:rPr lang="ru-RU" sz="800" b="0" i="0" u="none" strike="noStrike" dirty="0" err="1">
                          <a:latin typeface="Times New Roman"/>
                        </a:rPr>
                        <a:t>г.Урай</a:t>
                      </a:r>
                      <a:r>
                        <a:rPr lang="ru-RU" sz="800" b="0" i="0" u="none" strike="noStrike" dirty="0">
                          <a:latin typeface="Times New Roman"/>
                        </a:rPr>
                        <a:t> от 23.06.2023 №47 (уточнение  3 (+/-))</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latin typeface="Times New Roman"/>
                        </a:rPr>
                        <a:t>Изменения, внесенные решением Думы </a:t>
                      </a:r>
                      <a:r>
                        <a:rPr lang="ru-RU" sz="800" b="0" i="0" u="none" strike="noStrike" dirty="0" err="1">
                          <a:latin typeface="Times New Roman"/>
                        </a:rPr>
                        <a:t>г.Урай</a:t>
                      </a:r>
                      <a:r>
                        <a:rPr lang="ru-RU" sz="800" b="0" i="0" u="none" strike="noStrike" dirty="0">
                          <a:latin typeface="Times New Roman"/>
                        </a:rPr>
                        <a:t> от 26.10.2023 №73 (уточнение 4 (+/-))</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latin typeface="Times New Roman"/>
                        </a:rPr>
                        <a:t>Изменения, внесенные решением Думы </a:t>
                      </a:r>
                      <a:r>
                        <a:rPr lang="ru-RU" sz="800" b="0" i="0" u="none" strike="noStrike" dirty="0" err="1">
                          <a:latin typeface="Times New Roman"/>
                        </a:rPr>
                        <a:t>г.Урай</a:t>
                      </a:r>
                      <a:r>
                        <a:rPr lang="ru-RU" sz="800" b="0" i="0" u="none" strike="noStrike" dirty="0">
                          <a:latin typeface="Times New Roman"/>
                        </a:rPr>
                        <a:t> от 21.12.2023 №95 (уточнение 5 (+/-))</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latin typeface="Times New Roman"/>
                        </a:rPr>
                        <a:t>Итого изменений, внесенных в решение Думы </a:t>
                      </a:r>
                      <a:r>
                        <a:rPr lang="ru-RU" sz="800" b="0" i="0" u="none" strike="noStrike" dirty="0" err="1">
                          <a:latin typeface="Times New Roman"/>
                        </a:rPr>
                        <a:t>г.Урай</a:t>
                      </a:r>
                      <a:r>
                        <a:rPr lang="ru-RU" sz="800" b="0" i="0" u="none" strike="noStrike" dirty="0">
                          <a:latin typeface="Times New Roman"/>
                        </a:rPr>
                        <a:t> о бюджете</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solidFill>
                            <a:srgbClr val="000000"/>
                          </a:solidFill>
                          <a:latin typeface="Times New Roman"/>
                        </a:rPr>
                        <a:t>Изменения, вносимые, в соответствии со ст.217, 232 БК РФ, и по основаниям, указанным в ст.5 решения Думы </a:t>
                      </a:r>
                      <a:r>
                        <a:rPr lang="ru-RU" sz="800" b="0" i="0" u="none" strike="noStrike" dirty="0" err="1">
                          <a:solidFill>
                            <a:srgbClr val="000000"/>
                          </a:solidFill>
                          <a:latin typeface="Times New Roman"/>
                        </a:rPr>
                        <a:t>г.Урай</a:t>
                      </a:r>
                      <a:r>
                        <a:rPr lang="ru-RU" sz="800" b="0" i="0" u="none" strike="noStrike" dirty="0">
                          <a:solidFill>
                            <a:srgbClr val="000000"/>
                          </a:solidFill>
                          <a:latin typeface="Times New Roman"/>
                        </a:rPr>
                        <a:t> от 25.11.2022 №125 </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a:solidFill>
                            <a:srgbClr val="000000"/>
                          </a:solidFill>
                          <a:latin typeface="Times New Roman"/>
                        </a:rPr>
                        <a:t>Уточненный план на 2023 год</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0"/>
                  </a:ext>
                </a:extLst>
              </a:tr>
              <a:tr h="72571">
                <a:tc>
                  <a:txBody>
                    <a:bodyPr/>
                    <a:lstStyle/>
                    <a:p>
                      <a:pPr algn="ctr" rtl="0" fontAlgn="ctr"/>
                      <a:r>
                        <a:rPr lang="ru-RU" sz="800" b="0" i="0" u="none" strike="noStrike">
                          <a:solidFill>
                            <a:srgbClr val="000000"/>
                          </a:solidFill>
                          <a:latin typeface="Times New Roman"/>
                        </a:rPr>
                        <a:t>1</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ru-RU" sz="800" b="0" i="0" u="none" strike="noStrike">
                          <a:solidFill>
                            <a:srgbClr val="000000"/>
                          </a:solidFill>
                          <a:latin typeface="Times New Roman"/>
                        </a:rPr>
                        <a:t>2</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ru-RU" sz="800" b="0" i="0" u="none" strike="noStrike">
                          <a:solidFill>
                            <a:srgbClr val="000000"/>
                          </a:solidFill>
                          <a:latin typeface="Times New Roman"/>
                        </a:rPr>
                        <a:t>3</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ru-RU" sz="800" b="0" i="0" u="none" strike="noStrike" dirty="0">
                          <a:solidFill>
                            <a:srgbClr val="000000"/>
                          </a:solidFill>
                          <a:latin typeface="Times New Roman"/>
                        </a:rPr>
                        <a:t>4</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ru-RU" sz="800" b="0" i="0" u="none" strike="noStrike" dirty="0">
                          <a:solidFill>
                            <a:srgbClr val="000000"/>
                          </a:solidFill>
                          <a:latin typeface="Times New Roman"/>
                        </a:rPr>
                        <a:t>5</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ru-RU" sz="800" b="0" i="0" u="none" strike="noStrike">
                          <a:solidFill>
                            <a:srgbClr val="000000"/>
                          </a:solidFill>
                          <a:latin typeface="Times New Roman"/>
                        </a:rPr>
                        <a:t>6</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ru-RU" sz="800" b="0" i="0" u="none" strike="noStrike">
                          <a:solidFill>
                            <a:srgbClr val="000000"/>
                          </a:solidFill>
                          <a:latin typeface="Times New Roman"/>
                        </a:rPr>
                        <a:t>7</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ru-RU" sz="800" b="0" i="0" u="none" strike="noStrike">
                          <a:solidFill>
                            <a:srgbClr val="000000"/>
                          </a:solidFill>
                          <a:latin typeface="Times New Roman"/>
                        </a:rPr>
                        <a:t>8</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ru-RU" sz="800" b="0" i="0" u="none" strike="noStrike">
                          <a:solidFill>
                            <a:srgbClr val="000000"/>
                          </a:solidFill>
                          <a:latin typeface="Times New Roman"/>
                        </a:rPr>
                        <a:t>к.9=(к.4+к.5+к.6+к.7+к.8)</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ru-RU" sz="800" b="0" i="0" u="none" strike="noStrike">
                          <a:solidFill>
                            <a:srgbClr val="000000"/>
                          </a:solidFill>
                          <a:latin typeface="Times New Roman"/>
                        </a:rPr>
                        <a:t>10</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ru-RU" sz="800" b="0" i="0" u="none" strike="noStrike">
                          <a:solidFill>
                            <a:srgbClr val="000000"/>
                          </a:solidFill>
                          <a:latin typeface="Times New Roman"/>
                        </a:rPr>
                        <a:t>к.11=к.3+к.9+к.10</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72571">
                <a:tc>
                  <a:txBody>
                    <a:bodyPr/>
                    <a:lstStyle/>
                    <a:p>
                      <a:pPr algn="ctr" rtl="0" fontAlgn="b"/>
                      <a:r>
                        <a:rPr lang="ru-RU" sz="800" b="1" i="0" u="none" strike="noStrike">
                          <a:solidFill>
                            <a:srgbClr val="000000"/>
                          </a:solidFill>
                          <a:latin typeface="Times New Roman"/>
                        </a:rPr>
                        <a:t>0700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1" i="0" u="none" strike="noStrike">
                          <a:solidFill>
                            <a:srgbClr val="000000"/>
                          </a:solidFill>
                          <a:latin typeface="Times New Roman"/>
                        </a:rPr>
                        <a:t>Образование</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2 743 918,8</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+ 28 870,5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+ 3 370,0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dirty="0">
                          <a:solidFill>
                            <a:srgbClr val="000000"/>
                          </a:solidFill>
                          <a:latin typeface="Times New Roman"/>
                        </a:rPr>
                        <a:t>+ 43 743,9</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+ 7 139,1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+ 10 014,3</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+ 93 137,8</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2 837 056,6</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40874">
                <a:tc>
                  <a:txBody>
                    <a:bodyPr/>
                    <a:lstStyle/>
                    <a:p>
                      <a:pPr algn="ctr" rtl="0" fontAlgn="b"/>
                      <a:r>
                        <a:rPr lang="ru-RU" sz="800" b="0" i="0" u="none" strike="noStrike">
                          <a:solidFill>
                            <a:srgbClr val="000000"/>
                          </a:solidFill>
                          <a:latin typeface="Times New Roman"/>
                        </a:rPr>
                        <a:t>0701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a:solidFill>
                            <a:srgbClr val="000000"/>
                          </a:solidFill>
                          <a:latin typeface="Times New Roman"/>
                        </a:rPr>
                        <a:t>Дошкольное образование</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726 238,6</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+ 14 392,4</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+ 25 182,5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+ 13 811,1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+ 21 930,6</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+ 75 316,6</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dirty="0">
                          <a:solidFill>
                            <a:srgbClr val="000000"/>
                          </a:solidFill>
                          <a:latin typeface="Times New Roman"/>
                        </a:rPr>
                        <a:t>         801 555,1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40874">
                <a:tc>
                  <a:txBody>
                    <a:bodyPr/>
                    <a:lstStyle/>
                    <a:p>
                      <a:pPr algn="ctr" rtl="0" fontAlgn="b"/>
                      <a:r>
                        <a:rPr lang="ru-RU" sz="800" b="0" i="0" u="none" strike="noStrike">
                          <a:solidFill>
                            <a:srgbClr val="000000"/>
                          </a:solidFill>
                          <a:latin typeface="Times New Roman"/>
                        </a:rPr>
                        <a:t>0702</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a:solidFill>
                            <a:srgbClr val="000000"/>
                          </a:solidFill>
                          <a:latin typeface="Times New Roman"/>
                        </a:rPr>
                        <a:t>Общее образование</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1 786 545,3</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+ 18 188,3</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+ 3 370,0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+ 17 013,9</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- 5 369,0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- 2 494,0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+ 30 709,2</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dirty="0">
                          <a:solidFill>
                            <a:srgbClr val="000000"/>
                          </a:solidFill>
                          <a:latin typeface="Times New Roman"/>
                        </a:rPr>
                        <a:t>       1 817 254,6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40874">
                <a:tc>
                  <a:txBody>
                    <a:bodyPr/>
                    <a:lstStyle/>
                    <a:p>
                      <a:pPr algn="ctr" rtl="0" fontAlgn="b"/>
                      <a:r>
                        <a:rPr lang="ru-RU" sz="800" b="0" i="0" u="none" strike="noStrike">
                          <a:solidFill>
                            <a:srgbClr val="000000"/>
                          </a:solidFill>
                          <a:latin typeface="Times New Roman"/>
                        </a:rPr>
                        <a:t>0703</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a:solidFill>
                            <a:srgbClr val="000000"/>
                          </a:solidFill>
                          <a:latin typeface="Times New Roman"/>
                        </a:rPr>
                        <a:t>Дополнительное образование детей</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150 112,3</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- 42,0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+ 740,1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+ 994,6</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- 5 758,7</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- 4 066,0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dirty="0">
                          <a:solidFill>
                            <a:srgbClr val="000000"/>
                          </a:solidFill>
                          <a:latin typeface="Times New Roman"/>
                        </a:rPr>
                        <a:t>          146 046,2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145143">
                <a:tc>
                  <a:txBody>
                    <a:bodyPr/>
                    <a:lstStyle/>
                    <a:p>
                      <a:pPr algn="ctr" rtl="0" fontAlgn="b"/>
                      <a:r>
                        <a:rPr lang="ru-RU" sz="800" b="0" i="0" u="none" strike="noStrike">
                          <a:solidFill>
                            <a:srgbClr val="000000"/>
                          </a:solidFill>
                          <a:latin typeface="Times New Roman"/>
                        </a:rPr>
                        <a:t>0707</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a:solidFill>
                            <a:srgbClr val="000000"/>
                          </a:solidFill>
                          <a:latin typeface="Times New Roman"/>
                        </a:rPr>
                        <a:t>Молодежная политика и оздоровление детей</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17 206,5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- 709,6</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+ 450,4</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dirty="0">
                          <a:solidFill>
                            <a:srgbClr val="000000"/>
                          </a:solidFill>
                          <a:latin typeface="Times New Roman"/>
                        </a:rPr>
                        <a:t>+ 193,0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- 1 193,1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- 1 259,3</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+ 0,1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dirty="0">
                          <a:solidFill>
                            <a:srgbClr val="000000"/>
                          </a:solidFill>
                          <a:latin typeface="Times New Roman"/>
                        </a:rPr>
                        <a:t>           15 947,3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140874">
                <a:tc>
                  <a:txBody>
                    <a:bodyPr/>
                    <a:lstStyle/>
                    <a:p>
                      <a:pPr algn="ctr" rtl="0" fontAlgn="b"/>
                      <a:r>
                        <a:rPr lang="ru-RU" sz="800" b="0" i="0" u="none" strike="noStrike">
                          <a:solidFill>
                            <a:srgbClr val="000000"/>
                          </a:solidFill>
                          <a:latin typeface="Times New Roman"/>
                        </a:rPr>
                        <a:t>0709</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a:solidFill>
                            <a:srgbClr val="000000"/>
                          </a:solidFill>
                          <a:latin typeface="Times New Roman"/>
                        </a:rPr>
                        <a:t>Другие вопросы в области образования</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63 816,1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- 2 958,6</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+ 357,0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- 2 490,6</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- 2 470,5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- 7 562,7</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dirty="0">
                          <a:solidFill>
                            <a:srgbClr val="000000"/>
                          </a:solidFill>
                          <a:latin typeface="Times New Roman"/>
                        </a:rPr>
                        <a:t>            56 253,4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72571">
                <a:tc>
                  <a:txBody>
                    <a:bodyPr/>
                    <a:lstStyle/>
                    <a:p>
                      <a:pPr algn="ctr" rtl="0" fontAlgn="b"/>
                      <a:r>
                        <a:rPr lang="ru-RU" sz="800" b="1" i="0" u="none" strike="noStrike">
                          <a:solidFill>
                            <a:srgbClr val="000000"/>
                          </a:solidFill>
                          <a:latin typeface="Times New Roman"/>
                        </a:rPr>
                        <a:t>0800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1" i="0" u="none" strike="noStrike">
                          <a:solidFill>
                            <a:srgbClr val="000000"/>
                          </a:solidFill>
                          <a:latin typeface="Times New Roman"/>
                        </a:rPr>
                        <a:t>Культура, кинематография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191 652,1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+ 1 279,5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+ 1 823,9</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+ 9 593,5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- 6 221,9</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dirty="0">
                          <a:solidFill>
                            <a:srgbClr val="000000"/>
                          </a:solidFill>
                          <a:latin typeface="Times New Roman"/>
                        </a:rPr>
                        <a:t>- 850,9</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+ 5 624,1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+ 0,1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dirty="0">
                          <a:solidFill>
                            <a:srgbClr val="000000"/>
                          </a:solidFill>
                          <a:latin typeface="Times New Roman"/>
                        </a:rPr>
                        <a:t>197 276,3</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140874">
                <a:tc>
                  <a:txBody>
                    <a:bodyPr/>
                    <a:lstStyle/>
                    <a:p>
                      <a:pPr algn="ctr" rtl="0" fontAlgn="b"/>
                      <a:r>
                        <a:rPr lang="ru-RU" sz="800" b="0" i="0" u="none" strike="noStrike">
                          <a:solidFill>
                            <a:srgbClr val="000000"/>
                          </a:solidFill>
                          <a:latin typeface="Times New Roman"/>
                        </a:rPr>
                        <a:t>0801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a:solidFill>
                            <a:srgbClr val="000000"/>
                          </a:solidFill>
                          <a:latin typeface="Times New Roman"/>
                        </a:rPr>
                        <a:t>Культура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191 283,6</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+ 1 279,5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+ 1 823,9</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+ 9 593,5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- 6 221,9</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- 850,9</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+ 5 624,1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dirty="0">
                          <a:solidFill>
                            <a:srgbClr val="000000"/>
                          </a:solidFill>
                          <a:latin typeface="Times New Roman"/>
                        </a:rPr>
                        <a:t>          196 907,8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145143">
                <a:tc>
                  <a:txBody>
                    <a:bodyPr/>
                    <a:lstStyle/>
                    <a:p>
                      <a:pPr algn="ctr" rtl="0" fontAlgn="b"/>
                      <a:r>
                        <a:rPr lang="ru-RU" sz="800" b="0" i="0" u="none" strike="noStrike">
                          <a:solidFill>
                            <a:srgbClr val="000000"/>
                          </a:solidFill>
                          <a:latin typeface="Times New Roman"/>
                        </a:rPr>
                        <a:t>0804</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a:solidFill>
                            <a:srgbClr val="000000"/>
                          </a:solidFill>
                          <a:latin typeface="Times New Roman"/>
                        </a:rPr>
                        <a:t>Другие вопросы в области культуры, кинематографии"</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368,5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dirty="0">
                          <a:solidFill>
                            <a:srgbClr val="000000"/>
                          </a:solidFill>
                          <a:latin typeface="Times New Roman"/>
                        </a:rPr>
                        <a:t>                368,5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72571">
                <a:tc>
                  <a:txBody>
                    <a:bodyPr/>
                    <a:lstStyle/>
                    <a:p>
                      <a:pPr algn="ctr" rtl="0" fontAlgn="b"/>
                      <a:r>
                        <a:rPr lang="ru-RU" sz="800" b="1" i="0" u="none" strike="noStrike">
                          <a:solidFill>
                            <a:srgbClr val="000000"/>
                          </a:solidFill>
                          <a:latin typeface="Times New Roman"/>
                        </a:rPr>
                        <a:t>0900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1" i="0" u="none" strike="noStrike">
                          <a:solidFill>
                            <a:srgbClr val="000000"/>
                          </a:solidFill>
                          <a:latin typeface="Times New Roman"/>
                        </a:rPr>
                        <a:t>Здравоохранение</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828,5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+ 219,5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dirty="0">
                          <a:solidFill>
                            <a:srgbClr val="000000"/>
                          </a:solidFill>
                          <a:latin typeface="Times New Roman"/>
                        </a:rPr>
                        <a:t>+ 219,5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1" i="0" u="none" strike="noStrike" dirty="0">
                          <a:solidFill>
                            <a:srgbClr val="000000"/>
                          </a:solidFill>
                          <a:latin typeface="Times New Roman"/>
                        </a:rPr>
                        <a:t>             1 048,0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145143">
                <a:tc>
                  <a:txBody>
                    <a:bodyPr/>
                    <a:lstStyle/>
                    <a:p>
                      <a:pPr algn="ctr" rtl="0" fontAlgn="b"/>
                      <a:r>
                        <a:rPr lang="ru-RU" sz="800" b="0" i="0" u="none" strike="noStrike">
                          <a:solidFill>
                            <a:srgbClr val="000000"/>
                          </a:solidFill>
                          <a:latin typeface="Times New Roman"/>
                        </a:rPr>
                        <a:t>0907</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a:solidFill>
                            <a:srgbClr val="000000"/>
                          </a:solidFill>
                          <a:latin typeface="Times New Roman"/>
                        </a:rPr>
                        <a:t>Санитарно-эпидемиологическое благополучие</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+ 250,0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+ 250,0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dirty="0">
                          <a:solidFill>
                            <a:srgbClr val="000000"/>
                          </a:solidFill>
                          <a:latin typeface="Times New Roman"/>
                        </a:rPr>
                        <a:t>                250,0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145143">
                <a:tc>
                  <a:txBody>
                    <a:bodyPr/>
                    <a:lstStyle/>
                    <a:p>
                      <a:pPr algn="ctr" rtl="0" fontAlgn="b"/>
                      <a:r>
                        <a:rPr lang="ru-RU" sz="800" b="0" i="0" u="none" strike="noStrike">
                          <a:solidFill>
                            <a:srgbClr val="000000"/>
                          </a:solidFill>
                          <a:latin typeface="Times New Roman"/>
                        </a:rPr>
                        <a:t>0909</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a:solidFill>
                            <a:srgbClr val="000000"/>
                          </a:solidFill>
                          <a:latin typeface="Times New Roman"/>
                        </a:rPr>
                        <a:t>Другие вопросы в области здравоохранения</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828,5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800" b="0" i="0" u="none" strike="noStrike">
                          <a:solidFill>
                            <a:srgbClr val="000000"/>
                          </a:solidFill>
                          <a:latin typeface="Times New Roman"/>
                        </a:rPr>
                        <a:t>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- 30,5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- 30,5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dirty="0">
                          <a:solidFill>
                            <a:srgbClr val="000000"/>
                          </a:solidFill>
                          <a:latin typeface="Times New Roman"/>
                        </a:rPr>
                        <a:t>                798,0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r h="72571">
                <a:tc>
                  <a:txBody>
                    <a:bodyPr/>
                    <a:lstStyle/>
                    <a:p>
                      <a:pPr algn="ctr" rtl="0" fontAlgn="b"/>
                      <a:r>
                        <a:rPr lang="ru-RU" sz="800" b="1" i="0" u="none" strike="noStrike">
                          <a:solidFill>
                            <a:srgbClr val="000000"/>
                          </a:solidFill>
                          <a:latin typeface="Times New Roman"/>
                        </a:rPr>
                        <a:t>1000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1" i="0" u="none" strike="noStrike">
                          <a:solidFill>
                            <a:srgbClr val="000000"/>
                          </a:solidFill>
                          <a:latin typeface="Times New Roman"/>
                        </a:rPr>
                        <a:t>Социальная политика</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72 993,9</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+ 355,5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dirty="0">
                          <a:solidFill>
                            <a:srgbClr val="000000"/>
                          </a:solidFill>
                          <a:latin typeface="Times New Roman"/>
                        </a:rPr>
                        <a:t>+ 11 176,7</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- 4 283,9</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- 12 093,4</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- 4 845,1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dirty="0">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1" i="0" u="none" strike="noStrike" dirty="0">
                          <a:solidFill>
                            <a:srgbClr val="000000"/>
                          </a:solidFill>
                          <a:latin typeface="Times New Roman"/>
                        </a:rPr>
                        <a:t>           68 148,8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4"/>
                  </a:ext>
                </a:extLst>
              </a:tr>
              <a:tr h="140874">
                <a:tc>
                  <a:txBody>
                    <a:bodyPr/>
                    <a:lstStyle/>
                    <a:p>
                      <a:pPr algn="ctr" rtl="0" fontAlgn="b"/>
                      <a:r>
                        <a:rPr lang="ru-RU" sz="800" b="0" i="0" u="none" strike="noStrike">
                          <a:solidFill>
                            <a:srgbClr val="000000"/>
                          </a:solidFill>
                          <a:latin typeface="Times New Roman"/>
                        </a:rPr>
                        <a:t>1001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a:solidFill>
                            <a:srgbClr val="000000"/>
                          </a:solidFill>
                          <a:latin typeface="Times New Roman"/>
                        </a:rPr>
                        <a:t>Пенсионное обеспечение</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5 536,1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+ 6 370,5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- 306,2</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+ 6 064,3</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dirty="0">
                          <a:solidFill>
                            <a:srgbClr val="000000"/>
                          </a:solidFill>
                          <a:latin typeface="Times New Roman"/>
                        </a:rPr>
                        <a:t>            11 600,4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5"/>
                  </a:ext>
                </a:extLst>
              </a:tr>
              <a:tr h="72571">
                <a:tc>
                  <a:txBody>
                    <a:bodyPr/>
                    <a:lstStyle/>
                    <a:p>
                      <a:pPr algn="ctr" rtl="0" fontAlgn="b"/>
                      <a:r>
                        <a:rPr lang="ru-RU" sz="800" b="0" i="0" u="none" strike="noStrike">
                          <a:solidFill>
                            <a:srgbClr val="000000"/>
                          </a:solidFill>
                          <a:latin typeface="Times New Roman"/>
                        </a:rPr>
                        <a:t>1003</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a:solidFill>
                            <a:srgbClr val="000000"/>
                          </a:solidFill>
                          <a:latin typeface="Times New Roman"/>
                        </a:rPr>
                        <a:t>Социальное обеспечение населения</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11 437,7</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+ 4 848,6</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- 4 499,1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- 11 787,2</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- 11 437,7</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dirty="0">
                          <a:solidFill>
                            <a:srgbClr val="000000"/>
                          </a:solidFill>
                          <a:latin typeface="Times New Roman"/>
                        </a:rPr>
                        <a:t>                        -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6"/>
                  </a:ext>
                </a:extLst>
              </a:tr>
              <a:tr h="140874">
                <a:tc>
                  <a:txBody>
                    <a:bodyPr/>
                    <a:lstStyle/>
                    <a:p>
                      <a:pPr algn="ctr" rtl="0" fontAlgn="b"/>
                      <a:r>
                        <a:rPr lang="ru-RU" sz="800" b="0" i="0" u="none" strike="noStrike">
                          <a:solidFill>
                            <a:srgbClr val="000000"/>
                          </a:solidFill>
                          <a:latin typeface="Times New Roman"/>
                        </a:rPr>
                        <a:t>1004</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a:solidFill>
                            <a:srgbClr val="000000"/>
                          </a:solidFill>
                          <a:latin typeface="Times New Roman"/>
                        </a:rPr>
                        <a:t>Охрана семьи и детства</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56 020,1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- 492,4</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- 84,8</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- 577,2</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dirty="0">
                          <a:solidFill>
                            <a:srgbClr val="000000"/>
                          </a:solidFill>
                          <a:latin typeface="Times New Roman"/>
                        </a:rPr>
                        <a:t>           55 442,9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7"/>
                  </a:ext>
                </a:extLst>
              </a:tr>
              <a:tr h="145143">
                <a:tc>
                  <a:txBody>
                    <a:bodyPr/>
                    <a:lstStyle/>
                    <a:p>
                      <a:pPr algn="ctr" rtl="0" fontAlgn="b"/>
                      <a:r>
                        <a:rPr lang="ru-RU" sz="800" b="0" i="0" u="none" strike="noStrike">
                          <a:solidFill>
                            <a:srgbClr val="000000"/>
                          </a:solidFill>
                          <a:latin typeface="Times New Roman"/>
                        </a:rPr>
                        <a:t>1006</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a:solidFill>
                            <a:srgbClr val="000000"/>
                          </a:solidFill>
                          <a:latin typeface="Times New Roman"/>
                        </a:rPr>
                        <a:t>Другие вопросы в области социальной политики</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+ 355,5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+ 450,0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+ 300,0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+ 1 105,5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dirty="0">
                          <a:solidFill>
                            <a:srgbClr val="000000"/>
                          </a:solidFill>
                          <a:latin typeface="Times New Roman"/>
                        </a:rPr>
                        <a:t>             1 105,5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8"/>
                  </a:ext>
                </a:extLst>
              </a:tr>
              <a:tr h="72571">
                <a:tc>
                  <a:txBody>
                    <a:bodyPr/>
                    <a:lstStyle/>
                    <a:p>
                      <a:pPr algn="ctr" rtl="0" fontAlgn="b"/>
                      <a:r>
                        <a:rPr lang="ru-RU" sz="800" b="1" i="0" u="none" strike="noStrike">
                          <a:solidFill>
                            <a:srgbClr val="000000"/>
                          </a:solidFill>
                          <a:latin typeface="Times New Roman"/>
                        </a:rPr>
                        <a:t>1100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1" i="0" u="none" strike="noStrike">
                          <a:solidFill>
                            <a:srgbClr val="000000"/>
                          </a:solidFill>
                          <a:latin typeface="Times New Roman"/>
                        </a:rPr>
                        <a:t>Физическая культура и спорт</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188 902,0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+ 1 344,3</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- 324,3</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+ 1 439,3</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+ 11 032,7</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+ 140,6</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+ 13 632,6</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dirty="0">
                          <a:solidFill>
                            <a:srgbClr val="000000"/>
                          </a:solidFill>
                          <a:latin typeface="Times New Roman"/>
                        </a:rPr>
                        <a:t>+ 983,0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dirty="0">
                          <a:solidFill>
                            <a:srgbClr val="000000"/>
                          </a:solidFill>
                          <a:latin typeface="Times New Roman"/>
                        </a:rPr>
                        <a:t>+ 203 517,6</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9"/>
                  </a:ext>
                </a:extLst>
              </a:tr>
              <a:tr h="140874">
                <a:tc>
                  <a:txBody>
                    <a:bodyPr/>
                    <a:lstStyle/>
                    <a:p>
                      <a:pPr algn="ctr" rtl="0" fontAlgn="b"/>
                      <a:r>
                        <a:rPr lang="ru-RU" sz="800" b="0" i="0" u="none" strike="noStrike">
                          <a:solidFill>
                            <a:srgbClr val="000000"/>
                          </a:solidFill>
                          <a:latin typeface="Times New Roman"/>
                        </a:rPr>
                        <a:t>1101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a:solidFill>
                            <a:srgbClr val="000000"/>
                          </a:solidFill>
                          <a:latin typeface="Times New Roman"/>
                        </a:rPr>
                        <a:t>Физическая культура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187 312,4</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+ 744,3</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- 6 469,8</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+ 217,8</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- 77 299,6</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- 82 807,3</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dirty="0">
                          <a:solidFill>
                            <a:srgbClr val="000000"/>
                          </a:solidFill>
                          <a:latin typeface="Times New Roman"/>
                        </a:rPr>
                        <a:t>         104 505,0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20"/>
                  </a:ext>
                </a:extLst>
              </a:tr>
              <a:tr h="140874">
                <a:tc>
                  <a:txBody>
                    <a:bodyPr/>
                    <a:lstStyle/>
                    <a:p>
                      <a:pPr algn="ctr" rtl="0" fontAlgn="b"/>
                      <a:r>
                        <a:rPr lang="ru-RU" sz="800" b="0" i="0" u="none" strike="noStrike">
                          <a:solidFill>
                            <a:srgbClr val="000000"/>
                          </a:solidFill>
                          <a:latin typeface="Times New Roman"/>
                        </a:rPr>
                        <a:t>1102</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a:solidFill>
                            <a:srgbClr val="000000"/>
                          </a:solidFill>
                          <a:latin typeface="Times New Roman"/>
                        </a:rPr>
                        <a:t>Массовый спорт</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1 589,6</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+ 600,0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+ 1 221,5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+ 3 211,1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+ 140,6</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+ 5 173,2</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+ 983,1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dirty="0">
                          <a:solidFill>
                            <a:srgbClr val="000000"/>
                          </a:solidFill>
                          <a:latin typeface="Times New Roman"/>
                        </a:rPr>
                        <a:t>              7 745,9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21"/>
                  </a:ext>
                </a:extLst>
              </a:tr>
              <a:tr h="140874">
                <a:tc>
                  <a:txBody>
                    <a:bodyPr/>
                    <a:lstStyle/>
                    <a:p>
                      <a:pPr algn="ctr" rtl="0" fontAlgn="b"/>
                      <a:r>
                        <a:rPr lang="ru-RU" sz="800" b="0" i="0" u="none" strike="noStrike">
                          <a:solidFill>
                            <a:srgbClr val="000000"/>
                          </a:solidFill>
                          <a:latin typeface="Times New Roman"/>
                        </a:rPr>
                        <a:t>1103</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a:solidFill>
                            <a:srgbClr val="000000"/>
                          </a:solidFill>
                          <a:latin typeface="Times New Roman"/>
                        </a:rPr>
                        <a:t>Спорт высших достижений</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+ 6 145,5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+ 85 121,2</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+ 91 266,7</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dirty="0">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dirty="0">
                          <a:solidFill>
                            <a:srgbClr val="000000"/>
                          </a:solidFill>
                          <a:latin typeface="Times New Roman"/>
                        </a:rPr>
                        <a:t>            91 266,7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22"/>
                  </a:ext>
                </a:extLst>
              </a:tr>
              <a:tr h="72571">
                <a:tc>
                  <a:txBody>
                    <a:bodyPr/>
                    <a:lstStyle/>
                    <a:p>
                      <a:pPr algn="ctr" rtl="0" fontAlgn="b"/>
                      <a:r>
                        <a:rPr lang="ru-RU" sz="800" b="1" i="0" u="none" strike="noStrike">
                          <a:solidFill>
                            <a:srgbClr val="000000"/>
                          </a:solidFill>
                          <a:latin typeface="Times New Roman"/>
                        </a:rPr>
                        <a:t>1200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1" i="0" u="none" strike="noStrike">
                          <a:solidFill>
                            <a:srgbClr val="000000"/>
                          </a:solidFill>
                          <a:latin typeface="Times New Roman"/>
                        </a:rPr>
                        <a:t>Средства массовой информации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14 022,3</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dirty="0">
                          <a:solidFill>
                            <a:srgbClr val="000000"/>
                          </a:solidFill>
                          <a:latin typeface="Times New Roman"/>
                        </a:rPr>
                        <a:t>14 022,3</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23"/>
                  </a:ext>
                </a:extLst>
              </a:tr>
              <a:tr h="140874">
                <a:tc>
                  <a:txBody>
                    <a:bodyPr/>
                    <a:lstStyle/>
                    <a:p>
                      <a:pPr algn="ctr" rtl="0" fontAlgn="b"/>
                      <a:r>
                        <a:rPr lang="ru-RU" sz="800" b="0" i="0" u="none" strike="noStrike">
                          <a:solidFill>
                            <a:srgbClr val="000000"/>
                          </a:solidFill>
                          <a:latin typeface="Times New Roman"/>
                        </a:rPr>
                        <a:t>1202</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a:solidFill>
                            <a:srgbClr val="000000"/>
                          </a:solidFill>
                          <a:latin typeface="Times New Roman"/>
                        </a:rPr>
                        <a:t>Периодическая печать и издательства</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14 022,3</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800" b="0" i="0" u="none" strike="noStrike">
                          <a:solidFill>
                            <a:srgbClr val="000000"/>
                          </a:solidFill>
                          <a:latin typeface="Times New Roman"/>
                        </a:rPr>
                        <a:t>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dirty="0">
                          <a:solidFill>
                            <a:srgbClr val="000000"/>
                          </a:solidFill>
                          <a:latin typeface="Times New Roman"/>
                        </a:rPr>
                        <a:t>           14 022,3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24"/>
                  </a:ext>
                </a:extLst>
              </a:tr>
              <a:tr h="145143">
                <a:tc>
                  <a:txBody>
                    <a:bodyPr/>
                    <a:lstStyle/>
                    <a:p>
                      <a:pPr algn="ctr" rtl="0" fontAlgn="b"/>
                      <a:r>
                        <a:rPr lang="ru-RU" sz="800" b="1" i="0" u="none" strike="noStrike">
                          <a:solidFill>
                            <a:srgbClr val="000000"/>
                          </a:solidFill>
                          <a:latin typeface="Times New Roman"/>
                        </a:rPr>
                        <a:t>1300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1" i="0" u="none" strike="noStrike">
                          <a:solidFill>
                            <a:srgbClr val="000000"/>
                          </a:solidFill>
                          <a:latin typeface="Times New Roman"/>
                        </a:rPr>
                        <a:t>Обслуживание государственного и муниципального долга</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1 601,8</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- 1 601,8</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- 1 601,8</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dirty="0">
                          <a:solidFill>
                            <a:srgbClr val="000000"/>
                          </a:solidFill>
                          <a:latin typeface="Times New Roman"/>
                        </a:rPr>
                        <a:t>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25"/>
                  </a:ext>
                </a:extLst>
              </a:tr>
              <a:tr h="145143">
                <a:tc>
                  <a:txBody>
                    <a:bodyPr/>
                    <a:lstStyle/>
                    <a:p>
                      <a:pPr algn="ctr" rtl="0" fontAlgn="b"/>
                      <a:r>
                        <a:rPr lang="ru-RU" sz="800" b="0" i="0" u="none" strike="noStrike">
                          <a:solidFill>
                            <a:srgbClr val="000000"/>
                          </a:solidFill>
                          <a:latin typeface="Times New Roman"/>
                        </a:rPr>
                        <a:t>1301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a:solidFill>
                            <a:srgbClr val="000000"/>
                          </a:solidFill>
                          <a:latin typeface="Times New Roman"/>
                        </a:rPr>
                        <a:t>Обслуживание государственного внутреннего  и муниципального долга</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1 601,8</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800" b="0" i="0" u="none" strike="noStrike">
                          <a:solidFill>
                            <a:srgbClr val="000000"/>
                          </a:solidFill>
                          <a:latin typeface="Times New Roman"/>
                        </a:rPr>
                        <a:t>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800" b="0" i="0" u="none" strike="noStrike">
                          <a:solidFill>
                            <a:srgbClr val="000000"/>
                          </a:solidFill>
                          <a:latin typeface="Times New Roman"/>
                        </a:rPr>
                        <a:t>- 1 601,8</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- 1 601,8</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0" i="0" u="none" strike="noStrike">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0" i="0" u="none" strike="noStrike" dirty="0">
                          <a:solidFill>
                            <a:srgbClr val="000000"/>
                          </a:solidFill>
                          <a:latin typeface="Times New Roman"/>
                        </a:rPr>
                        <a:t>                        -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26"/>
                  </a:ext>
                </a:extLst>
              </a:tr>
              <a:tr h="89647">
                <a:tc>
                  <a:txBody>
                    <a:bodyPr/>
                    <a:lstStyle/>
                    <a:p>
                      <a:pPr algn="l" rtl="0" fontAlgn="ctr"/>
                      <a:r>
                        <a:rPr lang="ru-RU" sz="800" b="1" i="0" u="none" strike="noStrike">
                          <a:solidFill>
                            <a:srgbClr val="000000"/>
                          </a:solidFill>
                          <a:latin typeface="Times New Roman"/>
                        </a:rPr>
                        <a:t> </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ru-RU" sz="800" b="1" i="0" u="none" strike="noStrike" dirty="0">
                          <a:solidFill>
                            <a:srgbClr val="000000"/>
                          </a:solidFill>
                          <a:latin typeface="Times New Roman"/>
                        </a:rPr>
                        <a:t>Итого расходов</a:t>
                      </a:r>
                    </a:p>
                  </a:txBody>
                  <a:tcPr marL="4269" marR="4269" marT="4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4 273 599,2</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+ 112 654,1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+ 146 815,7</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+ 324 190,5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+ 492 729,9</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- 16 488,4</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a:solidFill>
                            <a:srgbClr val="000000"/>
                          </a:solidFill>
                          <a:latin typeface="Times New Roman"/>
                        </a:rPr>
                        <a:t>+ 1 060 186,8</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ru-RU" sz="800" b="1" i="0" u="none" strike="noStrike" dirty="0">
                          <a:solidFill>
                            <a:srgbClr val="000000"/>
                          </a:solidFill>
                          <a:latin typeface="Times New Roman"/>
                        </a:rPr>
                        <a:t>- 0,0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ru-RU" sz="800" b="1" i="0" u="none" strike="noStrike" dirty="0">
                          <a:solidFill>
                            <a:srgbClr val="000000"/>
                          </a:solidFill>
                          <a:latin typeface="Times New Roman"/>
                        </a:rPr>
                        <a:t>       5 333 501,0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27"/>
                  </a:ext>
                </a:extLst>
              </a:tr>
            </a:tbl>
          </a:graphicData>
        </a:graphic>
      </p:graphicFrame>
    </p:spTree>
    <p:extLst>
      <p:ext uri="{BB962C8B-B14F-4D97-AF65-F5344CB8AC3E}">
        <p14:creationId xmlns:p14="http://schemas.microsoft.com/office/powerpoint/2010/main" xmlns="" val="214615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5" name="Таблица 24"/>
          <p:cNvGraphicFramePr>
            <a:graphicFrameLocks noGrp="1"/>
          </p:cNvGraphicFramePr>
          <p:nvPr/>
        </p:nvGraphicFramePr>
        <p:xfrm>
          <a:off x="251521" y="4941167"/>
          <a:ext cx="8640960" cy="1889173"/>
        </p:xfrm>
        <a:graphic>
          <a:graphicData uri="http://schemas.openxmlformats.org/drawingml/2006/table">
            <a:tbl>
              <a:tblPr/>
              <a:tblGrid>
                <a:gridCol w="1389418">
                  <a:extLst>
                    <a:ext uri="{9D8B030D-6E8A-4147-A177-3AD203B41FA5}">
                      <a16:colId xmlns:a16="http://schemas.microsoft.com/office/drawing/2014/main" xmlns="" val="20000"/>
                    </a:ext>
                  </a:extLst>
                </a:gridCol>
                <a:gridCol w="895403">
                  <a:extLst>
                    <a:ext uri="{9D8B030D-6E8A-4147-A177-3AD203B41FA5}">
                      <a16:colId xmlns:a16="http://schemas.microsoft.com/office/drawing/2014/main" xmlns="" val="20001"/>
                    </a:ext>
                  </a:extLst>
                </a:gridCol>
                <a:gridCol w="764184">
                  <a:extLst>
                    <a:ext uri="{9D8B030D-6E8A-4147-A177-3AD203B41FA5}">
                      <a16:colId xmlns:a16="http://schemas.microsoft.com/office/drawing/2014/main" xmlns="" val="20002"/>
                    </a:ext>
                  </a:extLst>
                </a:gridCol>
                <a:gridCol w="1054200">
                  <a:extLst>
                    <a:ext uri="{9D8B030D-6E8A-4147-A177-3AD203B41FA5}">
                      <a16:colId xmlns:a16="http://schemas.microsoft.com/office/drawing/2014/main" xmlns="" val="20003"/>
                    </a:ext>
                  </a:extLst>
                </a:gridCol>
                <a:gridCol w="867985">
                  <a:extLst>
                    <a:ext uri="{9D8B030D-6E8A-4147-A177-3AD203B41FA5}">
                      <a16:colId xmlns:a16="http://schemas.microsoft.com/office/drawing/2014/main" xmlns="" val="20004"/>
                    </a:ext>
                  </a:extLst>
                </a:gridCol>
                <a:gridCol w="946893">
                  <a:extLst>
                    <a:ext uri="{9D8B030D-6E8A-4147-A177-3AD203B41FA5}">
                      <a16:colId xmlns:a16="http://schemas.microsoft.com/office/drawing/2014/main" xmlns="" val="20005"/>
                    </a:ext>
                  </a:extLst>
                </a:gridCol>
                <a:gridCol w="946893">
                  <a:extLst>
                    <a:ext uri="{9D8B030D-6E8A-4147-A177-3AD203B41FA5}">
                      <a16:colId xmlns:a16="http://schemas.microsoft.com/office/drawing/2014/main" xmlns="" val="20007"/>
                    </a:ext>
                  </a:extLst>
                </a:gridCol>
                <a:gridCol w="946893">
                  <a:extLst>
                    <a:ext uri="{9D8B030D-6E8A-4147-A177-3AD203B41FA5}">
                      <a16:colId xmlns:a16="http://schemas.microsoft.com/office/drawing/2014/main" xmlns="" val="20008"/>
                    </a:ext>
                  </a:extLst>
                </a:gridCol>
                <a:gridCol w="829091">
                  <a:extLst>
                    <a:ext uri="{9D8B030D-6E8A-4147-A177-3AD203B41FA5}">
                      <a16:colId xmlns:a16="http://schemas.microsoft.com/office/drawing/2014/main" xmlns="" val="20009"/>
                    </a:ext>
                  </a:extLst>
                </a:gridCol>
              </a:tblGrid>
              <a:tr h="298066">
                <a:tc rowSpan="3">
                  <a:txBody>
                    <a:bodyPr/>
                    <a:lstStyle/>
                    <a:p>
                      <a:pPr algn="ctr" fontAlgn="b"/>
                      <a:r>
                        <a:rPr lang="ru-RU" sz="900" b="1" i="0" u="none" strike="noStrike" dirty="0">
                          <a:solidFill>
                            <a:srgbClr val="000000"/>
                          </a:solidFill>
                          <a:latin typeface="Times New Roman" pitchFamily="18" charset="0"/>
                          <a:cs typeface="Times New Roman" pitchFamily="18" charset="0"/>
                        </a:rPr>
                        <a:t>Наименование показателя</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algn="ctr" fontAlgn="b"/>
                      <a:r>
                        <a:rPr lang="ru-RU" sz="900" b="1" i="0" u="none" strike="noStrike" dirty="0">
                          <a:solidFill>
                            <a:srgbClr val="000000"/>
                          </a:solidFill>
                          <a:latin typeface="Times New Roman" pitchFamily="18" charset="0"/>
                          <a:cs typeface="Times New Roman" pitchFamily="18" charset="0"/>
                        </a:rPr>
                        <a:t>СПРАВОЧНО</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gridSpan="4">
                  <a:txBody>
                    <a:bodyPr/>
                    <a:lstStyle/>
                    <a:p>
                      <a:pPr algn="ctr" fontAlgn="b"/>
                      <a:r>
                        <a:rPr lang="ru-RU" sz="1200" b="1" i="0" u="none" strike="noStrike" dirty="0">
                          <a:solidFill>
                            <a:srgbClr val="000000"/>
                          </a:solidFill>
                          <a:latin typeface="Times New Roman" pitchFamily="18" charset="0"/>
                          <a:cs typeface="Times New Roman" pitchFamily="18" charset="0"/>
                        </a:rPr>
                        <a:t>2023 год</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gn="ctr" fontAlgn="b"/>
                      <a:r>
                        <a:rPr lang="ru-RU" sz="900" b="1" i="0" u="none" strike="noStrike" dirty="0">
                          <a:solidFill>
                            <a:srgbClr val="000000"/>
                          </a:solidFill>
                          <a:latin typeface="Times New Roman" pitchFamily="18" charset="0"/>
                          <a:cs typeface="Times New Roman" pitchFamily="18" charset="0"/>
                        </a:rPr>
                        <a:t>ДИНАМИКА ИСПОЛНЕНИЯ 2023 ГОДА (%)</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extLst>
                  <a:ext uri="{0D108BD9-81ED-4DB2-BD59-A6C34878D82A}">
                    <a16:rowId xmlns:a16="http://schemas.microsoft.com/office/drawing/2014/main" xmlns="" val="10000"/>
                  </a:ext>
                </a:extLst>
              </a:tr>
              <a:tr h="151800">
                <a:tc vMerge="1">
                  <a:txBody>
                    <a:bodyPr/>
                    <a:lstStyle/>
                    <a:p>
                      <a:endParaRPr lang="ru-RU"/>
                    </a:p>
                  </a:txBody>
                  <a:tcPr/>
                </a:tc>
                <a:tc gridSpan="2">
                  <a:txBody>
                    <a:bodyPr/>
                    <a:lstStyle/>
                    <a:p>
                      <a:pPr algn="ctr" fontAlgn="b"/>
                      <a:r>
                        <a:rPr lang="ru-RU" sz="900" b="1" i="0" u="none" strike="noStrike" dirty="0">
                          <a:solidFill>
                            <a:srgbClr val="000000"/>
                          </a:solidFill>
                          <a:latin typeface="Times New Roman" pitchFamily="18" charset="0"/>
                          <a:cs typeface="Times New Roman" pitchFamily="18" charset="0"/>
                        </a:rPr>
                        <a:t>исполнено (тыс.рублей)</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rowSpan="2">
                  <a:txBody>
                    <a:bodyPr/>
                    <a:lstStyle/>
                    <a:p>
                      <a:pPr algn="ctr" fontAlgn="b"/>
                      <a:r>
                        <a:rPr lang="ru-RU" sz="900" b="1" i="0" u="none" strike="noStrike" dirty="0">
                          <a:solidFill>
                            <a:srgbClr val="000000"/>
                          </a:solidFill>
                          <a:latin typeface="Times New Roman" pitchFamily="18" charset="0"/>
                          <a:cs typeface="Times New Roman" pitchFamily="18" charset="0"/>
                        </a:rPr>
                        <a:t>первоначальный план *(</a:t>
                      </a:r>
                      <a:r>
                        <a:rPr lang="ru-RU" sz="900" b="1" i="0" u="none" strike="noStrike" dirty="0" err="1">
                          <a:solidFill>
                            <a:srgbClr val="000000"/>
                          </a:solidFill>
                          <a:latin typeface="Times New Roman" pitchFamily="18" charset="0"/>
                          <a:cs typeface="Times New Roman" pitchFamily="18" charset="0"/>
                        </a:rPr>
                        <a:t>тыс.руб</a:t>
                      </a:r>
                      <a:r>
                        <a:rPr lang="en-US" sz="900" b="1" i="0" u="none" strike="noStrike" dirty="0">
                          <a:solidFill>
                            <a:srgbClr val="000000"/>
                          </a:solidFill>
                          <a:latin typeface="Times New Roman" pitchFamily="18" charset="0"/>
                          <a:cs typeface="Times New Roman" pitchFamily="18" charset="0"/>
                        </a:rPr>
                        <a:t>.</a:t>
                      </a:r>
                      <a:r>
                        <a:rPr lang="ru-RU" sz="900" b="1" i="0" u="none" strike="noStrike" dirty="0">
                          <a:solidFill>
                            <a:srgbClr val="000000"/>
                          </a:solidFill>
                          <a:latin typeface="Times New Roman" pitchFamily="18" charset="0"/>
                          <a:cs typeface="Times New Roman" pitchFamily="18" charset="0"/>
                        </a:rPr>
                        <a:t>)</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algn="ctr" fontAlgn="b"/>
                      <a:r>
                        <a:rPr lang="ru-RU" sz="900" b="1" i="0" u="none" strike="noStrike" dirty="0">
                          <a:solidFill>
                            <a:srgbClr val="000000"/>
                          </a:solidFill>
                          <a:latin typeface="Times New Roman" pitchFamily="18" charset="0"/>
                          <a:cs typeface="Times New Roman" pitchFamily="18" charset="0"/>
                        </a:rPr>
                        <a:t>уточненный план (тыс.руб.)</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algn="ctr" fontAlgn="b"/>
                      <a:r>
                        <a:rPr lang="ru-RU" sz="900" b="1" i="0" u="none" strike="noStrike" dirty="0">
                          <a:solidFill>
                            <a:schemeClr val="tx1"/>
                          </a:solidFill>
                          <a:latin typeface="Times New Roman" pitchFamily="18" charset="0"/>
                          <a:cs typeface="Times New Roman" pitchFamily="18" charset="0"/>
                        </a:rPr>
                        <a:t>исполнено (тыс.руб.)</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algn="ctr" fontAlgn="b"/>
                      <a:r>
                        <a:rPr lang="ru-RU" sz="900" b="1" i="0" u="none" strike="noStrike" dirty="0">
                          <a:solidFill>
                            <a:srgbClr val="000000"/>
                          </a:solidFill>
                          <a:latin typeface="Times New Roman" pitchFamily="18" charset="0"/>
                          <a:cs typeface="Times New Roman" pitchFamily="18" charset="0"/>
                        </a:rPr>
                        <a:t>Отклонение от уточненного плана (тыс.руб.)</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algn="ctr" fontAlgn="b"/>
                      <a:r>
                        <a:rPr lang="ru-RU" sz="900" b="1" i="0" u="none" strike="noStrike" dirty="0">
                          <a:solidFill>
                            <a:srgbClr val="000000"/>
                          </a:solidFill>
                          <a:latin typeface="Times New Roman" pitchFamily="18" charset="0"/>
                          <a:cs typeface="Times New Roman" pitchFamily="18" charset="0"/>
                        </a:rPr>
                        <a:t>к 2021 году</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algn="ctr" fontAlgn="b"/>
                      <a:r>
                        <a:rPr lang="ru-RU" sz="900" b="1" i="0" u="none" strike="noStrike" dirty="0">
                          <a:solidFill>
                            <a:srgbClr val="000000"/>
                          </a:solidFill>
                          <a:latin typeface="Times New Roman" pitchFamily="18" charset="0"/>
                          <a:cs typeface="Times New Roman" pitchFamily="18" charset="0"/>
                        </a:rPr>
                        <a:t>к 2022 году</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1"/>
                  </a:ext>
                </a:extLst>
              </a:tr>
              <a:tr h="126199">
                <a:tc vMerge="1">
                  <a:txBody>
                    <a:bodyPr/>
                    <a:lstStyle/>
                    <a:p>
                      <a:endParaRPr lang="ru-RU"/>
                    </a:p>
                  </a:txBody>
                  <a:tcPr/>
                </a:tc>
                <a:tc>
                  <a:txBody>
                    <a:bodyPr/>
                    <a:lstStyle/>
                    <a:p>
                      <a:pPr algn="ctr" fontAlgn="b"/>
                      <a:r>
                        <a:rPr lang="ru-RU" sz="1000" b="1" i="0" u="none" strike="noStrike" dirty="0">
                          <a:solidFill>
                            <a:srgbClr val="000000"/>
                          </a:solidFill>
                          <a:latin typeface="Times New Roman" pitchFamily="18" charset="0"/>
                          <a:cs typeface="Times New Roman" pitchFamily="18" charset="0"/>
                        </a:rPr>
                        <a:t>за 2021 год</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1" i="0" u="none" strike="noStrike" dirty="0">
                          <a:solidFill>
                            <a:srgbClr val="000000"/>
                          </a:solidFill>
                          <a:latin typeface="Times New Roman" pitchFamily="18" charset="0"/>
                          <a:cs typeface="Times New Roman" pitchFamily="18" charset="0"/>
                        </a:rPr>
                        <a:t>за 2022 год</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0002"/>
                  </a:ext>
                </a:extLst>
              </a:tr>
              <a:tr h="168052">
                <a:tc>
                  <a:txBody>
                    <a:bodyPr/>
                    <a:lstStyle/>
                    <a:p>
                      <a:pPr algn="l" fontAlgn="b"/>
                      <a:r>
                        <a:rPr lang="ru-RU" sz="900" b="0" i="0" u="none" strike="noStrike">
                          <a:solidFill>
                            <a:srgbClr val="000000"/>
                          </a:solidFill>
                          <a:latin typeface="Times New Roman" pitchFamily="18" charset="0"/>
                          <a:cs typeface="Times New Roman" pitchFamily="18" charset="0"/>
                        </a:rPr>
                        <a:t>ДОХОДЫ</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3 810 585,8</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chemeClr val="tx1"/>
                          </a:solidFill>
                          <a:latin typeface="Times New Roman" pitchFamily="18" charset="0"/>
                          <a:cs typeface="Times New Roman" pitchFamily="18" charset="0"/>
                        </a:rPr>
                        <a:t>4 095 437,4</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4 181 502,3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5 304 249,7</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1" i="0" u="none" strike="noStrike" dirty="0">
                          <a:solidFill>
                            <a:schemeClr val="tx1"/>
                          </a:solidFill>
                          <a:latin typeface="Times New Roman" pitchFamily="18" charset="0"/>
                          <a:cs typeface="Times New Roman" pitchFamily="18" charset="0"/>
                        </a:rPr>
                        <a:t>5 057 580,1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chemeClr val="tx1"/>
                          </a:solidFill>
                          <a:latin typeface="Times New Roman" pitchFamily="18" charset="0"/>
                          <a:cs typeface="Times New Roman" pitchFamily="18" charset="0"/>
                        </a:rPr>
                        <a:t>-246 669,6</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chemeClr val="tx1"/>
                          </a:solidFill>
                          <a:latin typeface="Times New Roman" pitchFamily="18" charset="0"/>
                          <a:cs typeface="Times New Roman" pitchFamily="18" charset="0"/>
                        </a:rPr>
                        <a:t>132,7</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chemeClr val="tx1"/>
                          </a:solidFill>
                          <a:latin typeface="Times New Roman" pitchFamily="18" charset="0"/>
                          <a:cs typeface="Times New Roman" pitchFamily="18" charset="0"/>
                        </a:rPr>
                        <a:t>123,5</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68052">
                <a:tc>
                  <a:txBody>
                    <a:bodyPr/>
                    <a:lstStyle/>
                    <a:p>
                      <a:pPr algn="l" fontAlgn="b"/>
                      <a:r>
                        <a:rPr lang="ru-RU" sz="900" b="0" i="0" u="none" strike="noStrike">
                          <a:solidFill>
                            <a:srgbClr val="000000"/>
                          </a:solidFill>
                          <a:latin typeface="Times New Roman" pitchFamily="18" charset="0"/>
                          <a:cs typeface="Times New Roman" pitchFamily="18" charset="0"/>
                        </a:rPr>
                        <a:t>РАСХОДЫ</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3 880 865,6</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chemeClr val="tx1"/>
                          </a:solidFill>
                          <a:latin typeface="Times New Roman" pitchFamily="18" charset="0"/>
                          <a:cs typeface="Times New Roman" pitchFamily="18" charset="0"/>
                        </a:rPr>
                        <a:t>4 049 073,3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4 273 599,2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5 333 501,0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1" i="0" u="none" strike="noStrike" dirty="0">
                          <a:solidFill>
                            <a:schemeClr val="tx1"/>
                          </a:solidFill>
                          <a:latin typeface="Times New Roman" pitchFamily="18" charset="0"/>
                          <a:cs typeface="Times New Roman" pitchFamily="18" charset="0"/>
                        </a:rPr>
                        <a:t>4 917 599,6</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chemeClr val="tx1"/>
                          </a:solidFill>
                          <a:latin typeface="Times New Roman" pitchFamily="18" charset="0"/>
                          <a:cs typeface="Times New Roman" pitchFamily="18" charset="0"/>
                        </a:rPr>
                        <a:t>-415 901,4</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chemeClr val="tx1"/>
                          </a:solidFill>
                          <a:latin typeface="Times New Roman" pitchFamily="18" charset="0"/>
                          <a:cs typeface="Times New Roman" pitchFamily="18" charset="0"/>
                        </a:rPr>
                        <a:t>126,7</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chemeClr val="tx1"/>
                          </a:solidFill>
                          <a:latin typeface="Times New Roman" pitchFamily="18" charset="0"/>
                          <a:cs typeface="Times New Roman" pitchFamily="18" charset="0"/>
                        </a:rPr>
                        <a:t>121,5</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00765">
                <a:tc>
                  <a:txBody>
                    <a:bodyPr/>
                    <a:lstStyle/>
                    <a:p>
                      <a:pPr algn="l" fontAlgn="b"/>
                      <a:r>
                        <a:rPr lang="ru-RU" sz="900" b="0" i="0" u="none" strike="noStrike">
                          <a:solidFill>
                            <a:srgbClr val="000000"/>
                          </a:solidFill>
                          <a:latin typeface="Times New Roman" pitchFamily="18" charset="0"/>
                          <a:cs typeface="Times New Roman" pitchFamily="18" charset="0"/>
                        </a:rPr>
                        <a:t>Дефицит (-),профицит (+)</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-70 279,8</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chemeClr val="tx1"/>
                          </a:solidFill>
                          <a:latin typeface="Times New Roman" pitchFamily="18" charset="0"/>
                          <a:cs typeface="Times New Roman" pitchFamily="18" charset="0"/>
                        </a:rPr>
                        <a:t>46 364,1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-92 096,9</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-29 251,3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1" i="0" u="none" strike="noStrike" dirty="0">
                          <a:solidFill>
                            <a:schemeClr val="tx1"/>
                          </a:solidFill>
                          <a:latin typeface="Times New Roman" pitchFamily="18" charset="0"/>
                          <a:cs typeface="Times New Roman" pitchFamily="18" charset="0"/>
                        </a:rPr>
                        <a:t>139 980,5</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chemeClr val="tx1"/>
                          </a:solidFill>
                          <a:latin typeface="Times New Roman" pitchFamily="18" charset="0"/>
                          <a:cs typeface="Times New Roman" pitchFamily="18" charset="0"/>
                        </a:rPr>
                        <a:t>169 231,8 </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chemeClr val="tx1"/>
                          </a:solidFill>
                          <a:latin typeface="Times New Roman" pitchFamily="18" charset="0"/>
                          <a:cs typeface="Times New Roman" pitchFamily="18" charset="0"/>
                        </a:rPr>
                        <a:t> </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chemeClr val="tx1"/>
                          </a:solidFill>
                          <a:latin typeface="Times New Roman" pitchFamily="18" charset="0"/>
                          <a:cs typeface="Times New Roman" pitchFamily="18" charset="0"/>
                        </a:rPr>
                        <a:t> </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171450">
                <a:tc rowSpan="2">
                  <a:txBody>
                    <a:bodyPr/>
                    <a:lstStyle/>
                    <a:p>
                      <a:pPr algn="ctr" fontAlgn="b"/>
                      <a:r>
                        <a:rPr lang="ru-RU" sz="900" b="0" i="0" u="none" strike="noStrike">
                          <a:solidFill>
                            <a:srgbClr val="000000"/>
                          </a:solidFill>
                          <a:latin typeface="Times New Roman" pitchFamily="18" charset="0"/>
                          <a:cs typeface="Times New Roman" pitchFamily="18" charset="0"/>
                        </a:rPr>
                        <a:t>Муниципальный долг</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на 31.12.2021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chemeClr val="tx1"/>
                          </a:solidFill>
                          <a:latin typeface="Times New Roman" pitchFamily="18" charset="0"/>
                          <a:cs typeface="Times New Roman" pitchFamily="18" charset="0"/>
                        </a:rPr>
                        <a:t>на 31.12.2022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на 31.12.2022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на 31.12.2023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1" i="0" u="none" strike="noStrike" dirty="0">
                          <a:solidFill>
                            <a:schemeClr val="tx1"/>
                          </a:solidFill>
                          <a:latin typeface="Times New Roman" pitchFamily="18" charset="0"/>
                          <a:cs typeface="Times New Roman" pitchFamily="18" charset="0"/>
                        </a:rPr>
                        <a:t>на 31.12.2023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chemeClr val="tx1"/>
                          </a:solidFill>
                          <a:latin typeface="Times New Roman" pitchFamily="18" charset="0"/>
                          <a:cs typeface="Times New Roman" pitchFamily="18" charset="0"/>
                        </a:rPr>
                        <a:t>на 31.12.2023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err="1">
                          <a:solidFill>
                            <a:schemeClr val="tx1"/>
                          </a:solidFill>
                          <a:latin typeface="Times New Roman" pitchFamily="18" charset="0"/>
                          <a:cs typeface="Times New Roman" pitchFamily="18" charset="0"/>
                        </a:rPr>
                        <a:t>х</a:t>
                      </a:r>
                      <a:endParaRPr lang="ru-RU" sz="1000" b="0" i="0" u="none" strike="noStrike" dirty="0">
                        <a:solidFill>
                          <a:schemeClr val="tx1"/>
                        </a:solidFill>
                        <a:latin typeface="Times New Roman" pitchFamily="18" charset="0"/>
                        <a:cs typeface="Times New Roman" pitchFamily="18" charset="0"/>
                      </a:endParaRP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err="1">
                          <a:solidFill>
                            <a:schemeClr val="tx1"/>
                          </a:solidFill>
                          <a:latin typeface="Times New Roman" pitchFamily="18" charset="0"/>
                          <a:cs typeface="Times New Roman" pitchFamily="18" charset="0"/>
                        </a:rPr>
                        <a:t>х</a:t>
                      </a:r>
                      <a:endParaRPr lang="ru-RU" sz="1000" b="0" i="0" u="none" strike="noStrike" dirty="0">
                        <a:solidFill>
                          <a:schemeClr val="tx1"/>
                        </a:solidFill>
                        <a:latin typeface="Times New Roman" pitchFamily="18" charset="0"/>
                        <a:cs typeface="Times New Roman" pitchFamily="18" charset="0"/>
                      </a:endParaRP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168052">
                <a:tc vMerge="1">
                  <a:txBody>
                    <a:bodyPr/>
                    <a:lstStyle/>
                    <a:p>
                      <a:endParaRPr lang="ru-RU"/>
                    </a:p>
                  </a:txBody>
                  <a:tcPr/>
                </a:tc>
                <a:tc>
                  <a:txBody>
                    <a:bodyPr/>
                    <a:lstStyle/>
                    <a:p>
                      <a:pPr algn="ctr" fontAlgn="b"/>
                      <a:r>
                        <a:rPr lang="ru-RU" sz="1000" b="0" i="0" u="none" strike="noStrike" dirty="0">
                          <a:solidFill>
                            <a:srgbClr val="000000"/>
                          </a:solidFill>
                          <a:latin typeface="Times New Roman" pitchFamily="18" charset="0"/>
                          <a:cs typeface="Times New Roman" pitchFamily="18" charset="0"/>
                        </a:rPr>
                        <a:t>0,0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chemeClr val="tx1"/>
                          </a:solidFill>
                          <a:latin typeface="Times New Roman" pitchFamily="18" charset="0"/>
                          <a:cs typeface="Times New Roman" pitchFamily="18" charset="0"/>
                        </a:rPr>
                        <a:t>0,0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a:solidFill>
                            <a:srgbClr val="000000"/>
                          </a:solidFill>
                          <a:latin typeface="Times New Roman" pitchFamily="18" charset="0"/>
                          <a:cs typeface="Times New Roman" pitchFamily="18" charset="0"/>
                        </a:rPr>
                        <a:t>0,0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0,0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1" i="0" u="none" strike="noStrike" dirty="0">
                          <a:solidFill>
                            <a:schemeClr val="tx1"/>
                          </a:solidFill>
                          <a:latin typeface="Times New Roman" pitchFamily="18" charset="0"/>
                          <a:cs typeface="Times New Roman" pitchFamily="18" charset="0"/>
                        </a:rPr>
                        <a:t>0,0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0,0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0,0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0,0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298066">
                <a:tc gridSpan="9">
                  <a:txBody>
                    <a:bodyPr/>
                    <a:lstStyle/>
                    <a:p>
                      <a:pPr algn="l" fontAlgn="b"/>
                      <a:r>
                        <a:rPr lang="ru-RU" sz="900" b="0" i="0" u="none" strike="noStrike" dirty="0">
                          <a:solidFill>
                            <a:srgbClr val="000000"/>
                          </a:solidFill>
                          <a:latin typeface="Times New Roman" pitchFamily="18" charset="0"/>
                          <a:cs typeface="Times New Roman" pitchFamily="18" charset="0"/>
                        </a:rPr>
                        <a:t>*       Решение Думы города Урай от 25.11.2022 №125 "О бюджете городского округа Урай Ханты-Мансийского автономного округа -</a:t>
                      </a:r>
                      <a:r>
                        <a:rPr lang="ru-RU" sz="900" b="0" i="0" u="none" strike="noStrike" dirty="0" err="1">
                          <a:solidFill>
                            <a:srgbClr val="000000"/>
                          </a:solidFill>
                          <a:latin typeface="Times New Roman" pitchFamily="18" charset="0"/>
                          <a:cs typeface="Times New Roman" pitchFamily="18" charset="0"/>
                        </a:rPr>
                        <a:t>Югры</a:t>
                      </a:r>
                      <a:r>
                        <a:rPr lang="ru-RU" sz="900" b="0" i="0" u="none" strike="noStrike" dirty="0">
                          <a:solidFill>
                            <a:srgbClr val="000000"/>
                          </a:solidFill>
                          <a:latin typeface="Times New Roman" pitchFamily="18" charset="0"/>
                          <a:cs typeface="Times New Roman" pitchFamily="18" charset="0"/>
                        </a:rPr>
                        <a:t> на 2023 год и на плановый период 2024 и 2025 годов"</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8"/>
                  </a:ext>
                </a:extLst>
              </a:tr>
            </a:tbl>
          </a:graphicData>
        </a:graphic>
      </p:graphicFrame>
      <p:sp>
        <p:nvSpPr>
          <p:cNvPr id="35" name="Прямоугольник 34"/>
          <p:cNvSpPr/>
          <p:nvPr/>
        </p:nvSpPr>
        <p:spPr>
          <a:xfrm>
            <a:off x="5580112" y="764704"/>
            <a:ext cx="1731629" cy="461665"/>
          </a:xfrm>
          <a:prstGeom prst="rect">
            <a:avLst/>
          </a:prstGeom>
        </p:spPr>
        <p:txBody>
          <a:bodyPr wrap="none">
            <a:spAutoFit/>
          </a:bodyPr>
          <a:lstStyle/>
          <a:p>
            <a:pPr algn="ctr"/>
            <a:r>
              <a:rPr lang="ru-RU" sz="1200" b="1" u="sng" dirty="0">
                <a:solidFill>
                  <a:srgbClr val="0000FF"/>
                </a:solidFill>
                <a:latin typeface="Times New Roman" panose="02020603050405020304" pitchFamily="18" charset="0"/>
                <a:cs typeface="Times New Roman" panose="02020603050405020304" pitchFamily="18" charset="0"/>
              </a:rPr>
              <a:t>ДОХОДЫ </a:t>
            </a:r>
          </a:p>
          <a:p>
            <a:pPr algn="ctr"/>
            <a:r>
              <a:rPr lang="ru-RU" sz="1200" b="1" dirty="0">
                <a:solidFill>
                  <a:srgbClr val="0000FF"/>
                </a:solidFill>
                <a:latin typeface="Times New Roman" panose="02020603050405020304" pitchFamily="18" charset="0"/>
                <a:cs typeface="Times New Roman" panose="02020603050405020304" pitchFamily="18" charset="0"/>
              </a:rPr>
              <a:t>5 057 580,1 тыс.рублей</a:t>
            </a:r>
            <a:endParaRPr lang="ru-RU" sz="1200" dirty="0">
              <a:solidFill>
                <a:srgbClr val="0000FF"/>
              </a:solidFill>
            </a:endParaRPr>
          </a:p>
        </p:txBody>
      </p:sp>
      <p:sp>
        <p:nvSpPr>
          <p:cNvPr id="36" name="Прямоугольник 35"/>
          <p:cNvSpPr/>
          <p:nvPr/>
        </p:nvSpPr>
        <p:spPr>
          <a:xfrm>
            <a:off x="5652120" y="2204864"/>
            <a:ext cx="2016224" cy="461665"/>
          </a:xfrm>
          <a:prstGeom prst="rect">
            <a:avLst/>
          </a:prstGeom>
        </p:spPr>
        <p:txBody>
          <a:bodyPr wrap="square">
            <a:spAutoFit/>
          </a:bodyPr>
          <a:lstStyle/>
          <a:p>
            <a:pPr algn="ctr"/>
            <a:r>
              <a:rPr lang="ru-RU" sz="1200" b="1" u="sng" dirty="0">
                <a:solidFill>
                  <a:srgbClr val="0000FF"/>
                </a:solidFill>
                <a:latin typeface="Times New Roman" panose="02020603050405020304" pitchFamily="18" charset="0"/>
                <a:cs typeface="Times New Roman" panose="02020603050405020304" pitchFamily="18" charset="0"/>
              </a:rPr>
              <a:t>РАСХОДЫ </a:t>
            </a:r>
          </a:p>
          <a:p>
            <a:pPr algn="ctr"/>
            <a:r>
              <a:rPr lang="ru-RU" sz="1200" b="1" dirty="0">
                <a:solidFill>
                  <a:srgbClr val="0000FF"/>
                </a:solidFill>
                <a:latin typeface="Times New Roman" panose="02020603050405020304" pitchFamily="18" charset="0"/>
                <a:cs typeface="Times New Roman" panose="02020603050405020304" pitchFamily="18" charset="0"/>
              </a:rPr>
              <a:t>4 917 599,6 тыс.рублей</a:t>
            </a:r>
            <a:endParaRPr lang="ru-RU" sz="1200" dirty="0">
              <a:solidFill>
                <a:srgbClr val="0000FF"/>
              </a:solidFill>
            </a:endParaRPr>
          </a:p>
        </p:txBody>
      </p:sp>
      <p:sp>
        <p:nvSpPr>
          <p:cNvPr id="38" name="Прямоугольник 37"/>
          <p:cNvSpPr/>
          <p:nvPr/>
        </p:nvSpPr>
        <p:spPr>
          <a:xfrm>
            <a:off x="4716016" y="4149080"/>
            <a:ext cx="4572000" cy="769441"/>
          </a:xfrm>
          <a:prstGeom prst="rect">
            <a:avLst/>
          </a:prstGeom>
        </p:spPr>
        <p:txBody>
          <a:bodyPr wrap="square">
            <a:spAutoFit/>
          </a:bodyPr>
          <a:lstStyle/>
          <a:p>
            <a:pPr algn="ctr"/>
            <a:r>
              <a:rPr lang="ru-RU" sz="1200" b="1" u="sng" dirty="0">
                <a:solidFill>
                  <a:schemeClr val="accent2">
                    <a:lumMod val="50000"/>
                  </a:schemeClr>
                </a:solidFill>
                <a:latin typeface="Times New Roman" panose="02020603050405020304" pitchFamily="18" charset="0"/>
                <a:cs typeface="Times New Roman" panose="02020603050405020304" pitchFamily="18" charset="0"/>
              </a:rPr>
              <a:t>РЕЗУЛЬТАТ ИСПОЛНЕНИЯ БЮДЖЕТА</a:t>
            </a:r>
          </a:p>
          <a:p>
            <a:pPr algn="ctr"/>
            <a:r>
              <a:rPr lang="ru-RU" sz="1600" b="1" u="sng" dirty="0">
                <a:solidFill>
                  <a:schemeClr val="accent2">
                    <a:lumMod val="50000"/>
                  </a:schemeClr>
                </a:solidFill>
                <a:latin typeface="Times New Roman" panose="02020603050405020304" pitchFamily="18" charset="0"/>
                <a:cs typeface="Times New Roman" panose="02020603050405020304" pitchFamily="18" charset="0"/>
              </a:rPr>
              <a:t>ПРОФИЦИТ</a:t>
            </a:r>
          </a:p>
          <a:p>
            <a:pPr algn="ctr"/>
            <a:r>
              <a:rPr lang="ru-RU" sz="1600" b="1" dirty="0">
                <a:solidFill>
                  <a:schemeClr val="accent2">
                    <a:lumMod val="50000"/>
                  </a:schemeClr>
                </a:solidFill>
                <a:latin typeface="Times New Roman" panose="02020603050405020304" pitchFamily="18" charset="0"/>
                <a:cs typeface="Times New Roman" panose="02020603050405020304" pitchFamily="18" charset="0"/>
              </a:rPr>
              <a:t>139 980,5 тыс.руб.</a:t>
            </a:r>
          </a:p>
        </p:txBody>
      </p:sp>
      <p:graphicFrame>
        <p:nvGraphicFramePr>
          <p:cNvPr id="16" name="Диаграмма 15"/>
          <p:cNvGraphicFramePr/>
          <p:nvPr/>
        </p:nvGraphicFramePr>
        <p:xfrm>
          <a:off x="107504" y="980728"/>
          <a:ext cx="5328592" cy="13681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Диаграмма 17"/>
          <p:cNvGraphicFramePr/>
          <p:nvPr/>
        </p:nvGraphicFramePr>
        <p:xfrm>
          <a:off x="107504" y="2060848"/>
          <a:ext cx="5328593" cy="16561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Диаграмма 18"/>
          <p:cNvGraphicFramePr/>
          <p:nvPr/>
        </p:nvGraphicFramePr>
        <p:xfrm>
          <a:off x="-108520" y="3501008"/>
          <a:ext cx="5760640" cy="15841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Диаграмма 21"/>
          <p:cNvGraphicFramePr/>
          <p:nvPr/>
        </p:nvGraphicFramePr>
        <p:xfrm>
          <a:off x="5220072" y="2708920"/>
          <a:ext cx="3923928" cy="151216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Диаграмма 25"/>
          <p:cNvGraphicFramePr/>
          <p:nvPr/>
        </p:nvGraphicFramePr>
        <p:xfrm>
          <a:off x="5148064" y="1052736"/>
          <a:ext cx="3995936" cy="1224136"/>
        </p:xfrm>
        <a:graphic>
          <a:graphicData uri="http://schemas.openxmlformats.org/drawingml/2006/chart">
            <c:chart xmlns:c="http://schemas.openxmlformats.org/drawingml/2006/chart" xmlns:r="http://schemas.openxmlformats.org/officeDocument/2006/relationships" r:id="rId7"/>
          </a:graphicData>
        </a:graphic>
      </p:graphicFrame>
      <p:pic>
        <p:nvPicPr>
          <p:cNvPr id="29" name="Picture 5" descr="Y:\Влад\2019\эскизы\сетка.png"/>
          <p:cNvPicPr>
            <a:picLocks noChangeAspect="1" noChangeArrowheads="1"/>
          </p:cNvPicPr>
          <p:nvPr/>
        </p:nvPicPr>
        <p:blipFill>
          <a:blip r:embed="rId8" cstate="print"/>
          <a:srcRect l="1936" t="2420" r="1543" b="81699"/>
          <a:stretch>
            <a:fillRect/>
          </a:stretch>
        </p:blipFill>
        <p:spPr bwMode="auto">
          <a:xfrm>
            <a:off x="0" y="0"/>
            <a:ext cx="8964488" cy="689998"/>
          </a:xfrm>
          <a:prstGeom prst="rect">
            <a:avLst/>
          </a:prstGeom>
          <a:noFill/>
          <a:ln w="9525">
            <a:noFill/>
            <a:miter lim="800000"/>
            <a:headEnd/>
            <a:tailEnd/>
          </a:ln>
        </p:spPr>
      </p:pic>
      <p:pic>
        <p:nvPicPr>
          <p:cNvPr id="32" name="Picture 3" descr="Y:\Влад\2019\эскизы\зелёная.png"/>
          <p:cNvPicPr>
            <a:picLocks noChangeAspect="1" noChangeArrowheads="1"/>
          </p:cNvPicPr>
          <p:nvPr/>
        </p:nvPicPr>
        <p:blipFill>
          <a:blip r:embed="rId9" cstate="print"/>
          <a:srcRect t="10663" r="48323" b="76543"/>
          <a:stretch>
            <a:fillRect/>
          </a:stretch>
        </p:blipFill>
        <p:spPr bwMode="auto">
          <a:xfrm>
            <a:off x="0" y="0"/>
            <a:ext cx="8244408" cy="829404"/>
          </a:xfrm>
          <a:prstGeom prst="rect">
            <a:avLst/>
          </a:prstGeom>
          <a:noFill/>
          <a:ln w="9525">
            <a:noFill/>
            <a:miter lim="800000"/>
            <a:headEnd/>
            <a:tailEnd/>
          </a:ln>
        </p:spPr>
      </p:pic>
      <p:pic>
        <p:nvPicPr>
          <p:cNvPr id="39" name="Picture 5" descr="закладка урай copy"/>
          <p:cNvPicPr>
            <a:picLocks noChangeAspect="1" noChangeArrowheads="1"/>
          </p:cNvPicPr>
          <p:nvPr/>
        </p:nvPicPr>
        <p:blipFill>
          <a:blip r:embed="rId10" cstate="print"/>
          <a:srcRect/>
          <a:stretch>
            <a:fillRect/>
          </a:stretch>
        </p:blipFill>
        <p:spPr bwMode="auto">
          <a:xfrm>
            <a:off x="0" y="0"/>
            <a:ext cx="576064" cy="756965"/>
          </a:xfrm>
          <a:prstGeom prst="rect">
            <a:avLst/>
          </a:prstGeom>
          <a:noFill/>
          <a:ln w="9525">
            <a:noFill/>
            <a:miter lim="800000"/>
            <a:headEnd/>
            <a:tailEnd/>
          </a:ln>
        </p:spPr>
      </p:pic>
      <p:pic>
        <p:nvPicPr>
          <p:cNvPr id="40" name="Picture 2" descr="Y:\Влад\2019\эскизы\герб.png"/>
          <p:cNvPicPr>
            <a:picLocks noChangeAspect="1" noChangeArrowheads="1"/>
          </p:cNvPicPr>
          <p:nvPr/>
        </p:nvPicPr>
        <p:blipFill>
          <a:blip r:embed="rId11" cstate="print"/>
          <a:srcRect l="89185" b="81873"/>
          <a:stretch>
            <a:fillRect/>
          </a:stretch>
        </p:blipFill>
        <p:spPr bwMode="auto">
          <a:xfrm>
            <a:off x="8460432" y="-100013"/>
            <a:ext cx="683568" cy="895951"/>
          </a:xfrm>
          <a:prstGeom prst="rect">
            <a:avLst/>
          </a:prstGeom>
          <a:noFill/>
          <a:ln w="9525">
            <a:noFill/>
            <a:miter lim="800000"/>
            <a:headEnd/>
            <a:tailEnd/>
          </a:ln>
        </p:spPr>
      </p:pic>
      <p:sp>
        <p:nvSpPr>
          <p:cNvPr id="41" name="TextBox 40"/>
          <p:cNvSpPr txBox="1"/>
          <p:nvPr/>
        </p:nvSpPr>
        <p:spPr>
          <a:xfrm>
            <a:off x="539552" y="116632"/>
            <a:ext cx="7488831" cy="861774"/>
          </a:xfrm>
          <a:prstGeom prst="rect">
            <a:avLst/>
          </a:prstGeom>
          <a:noFill/>
        </p:spPr>
        <p:txBody>
          <a:bodyPr wrap="square" rtlCol="0">
            <a:spAutoFit/>
          </a:bodyPr>
          <a:lstStyle/>
          <a:p>
            <a:pPr lvl="0" indent="450850">
              <a:defRPr/>
            </a:pPr>
            <a:r>
              <a:rPr lang="ru-RU" sz="1600" b="1" dirty="0">
                <a:solidFill>
                  <a:schemeClr val="bg1"/>
                </a:solidFill>
                <a:latin typeface="Oswald"/>
                <a:ea typeface="Calibri" pitchFamily="34" charset="0"/>
                <a:cs typeface="Times New Roman" panose="02020603050405020304" pitchFamily="18" charset="0"/>
              </a:rPr>
              <a:t>ИСПОЛНЕНИЕ ОСНОВНЫХ ПАРАМЕТРОВ БЮДЖЕТА ГОРОДА УРАЙ ЗА </a:t>
            </a:r>
            <a:r>
              <a:rPr lang="en-US" sz="1600" b="1" dirty="0">
                <a:solidFill>
                  <a:schemeClr val="bg1"/>
                </a:solidFill>
                <a:latin typeface="Times New Roman" panose="02020603050405020304" pitchFamily="18" charset="0"/>
                <a:ea typeface="Calibri" pitchFamily="34" charset="0"/>
                <a:cs typeface="Times New Roman" panose="02020603050405020304" pitchFamily="18" charset="0"/>
              </a:rPr>
              <a:t>202</a:t>
            </a:r>
            <a:r>
              <a:rPr lang="ru-RU" sz="1600" b="1" dirty="0">
                <a:solidFill>
                  <a:schemeClr val="bg1"/>
                </a:solidFill>
                <a:latin typeface="Oswald"/>
                <a:ea typeface="Calibri" pitchFamily="34" charset="0"/>
                <a:cs typeface="Times New Roman" panose="02020603050405020304" pitchFamily="18" charset="0"/>
              </a:rPr>
              <a:t>1</a:t>
            </a:r>
            <a:r>
              <a:rPr lang="en-US" sz="1600" b="1" dirty="0">
                <a:solidFill>
                  <a:schemeClr val="bg1"/>
                </a:solidFill>
                <a:latin typeface="Times New Roman" panose="02020603050405020304" pitchFamily="18" charset="0"/>
                <a:ea typeface="Calibri" pitchFamily="34" charset="0"/>
                <a:cs typeface="Times New Roman" panose="02020603050405020304" pitchFamily="18" charset="0"/>
              </a:rPr>
              <a:t>-</a:t>
            </a:r>
            <a:r>
              <a:rPr lang="ru-RU" sz="1600" b="1" dirty="0">
                <a:solidFill>
                  <a:schemeClr val="bg1"/>
                </a:solidFill>
                <a:latin typeface="Oswald"/>
                <a:ea typeface="Calibri" pitchFamily="34" charset="0"/>
                <a:cs typeface="Times New Roman" panose="02020603050405020304" pitchFamily="18" charset="0"/>
              </a:rPr>
              <a:t>2023 ГОДЫ</a:t>
            </a:r>
            <a:endParaRPr lang="ru-RU" sz="1600" b="1" dirty="0">
              <a:solidFill>
                <a:schemeClr val="bg1"/>
              </a:solidFill>
              <a:latin typeface="Oswald"/>
              <a:cs typeface="Times New Roman" panose="02020603050405020304" pitchFamily="18" charset="0"/>
            </a:endParaRPr>
          </a:p>
          <a:p>
            <a:endParaRPr lang="ru-RU" dirty="0"/>
          </a:p>
        </p:txBody>
      </p:sp>
    </p:spTree>
    <p:extLst>
      <p:ext uri="{BB962C8B-B14F-4D97-AF65-F5344CB8AC3E}">
        <p14:creationId xmlns:p14="http://schemas.microsoft.com/office/powerpoint/2010/main" xmlns="" val="2151194764"/>
      </p:ext>
    </p:extLst>
  </p:cSld>
  <p:clrMapOvr>
    <a:masterClrMapping/>
  </p:clrMapOvr>
  <p:transition>
    <p:pull dir="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Выгнутая вверх стрелка 12"/>
          <p:cNvSpPr/>
          <p:nvPr/>
        </p:nvSpPr>
        <p:spPr>
          <a:xfrm>
            <a:off x="4067944" y="5085184"/>
            <a:ext cx="1800200" cy="432048"/>
          </a:xfrm>
          <a:prstGeom prst="curvedDownArrow">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aphicFrame>
        <p:nvGraphicFramePr>
          <p:cNvPr id="24" name="Таблица 23"/>
          <p:cNvGraphicFramePr>
            <a:graphicFrameLocks noGrp="1"/>
          </p:cNvGraphicFramePr>
          <p:nvPr>
            <p:extLst>
              <p:ext uri="{D42A27DB-BD31-4B8C-83A1-F6EECF244321}">
                <p14:modId xmlns:p14="http://schemas.microsoft.com/office/powerpoint/2010/main" xmlns="" val="2383812088"/>
              </p:ext>
            </p:extLst>
          </p:nvPr>
        </p:nvGraphicFramePr>
        <p:xfrm>
          <a:off x="323528" y="5565753"/>
          <a:ext cx="8552280" cy="1175615"/>
        </p:xfrm>
        <a:graphic>
          <a:graphicData uri="http://schemas.openxmlformats.org/drawingml/2006/table">
            <a:tbl>
              <a:tblPr/>
              <a:tblGrid>
                <a:gridCol w="2008193">
                  <a:extLst>
                    <a:ext uri="{9D8B030D-6E8A-4147-A177-3AD203B41FA5}">
                      <a16:colId xmlns:a16="http://schemas.microsoft.com/office/drawing/2014/main" xmlns="" val="20000"/>
                    </a:ext>
                  </a:extLst>
                </a:gridCol>
                <a:gridCol w="1338795">
                  <a:extLst>
                    <a:ext uri="{9D8B030D-6E8A-4147-A177-3AD203B41FA5}">
                      <a16:colId xmlns:a16="http://schemas.microsoft.com/office/drawing/2014/main" xmlns="" val="20001"/>
                    </a:ext>
                  </a:extLst>
                </a:gridCol>
                <a:gridCol w="1338795">
                  <a:extLst>
                    <a:ext uri="{9D8B030D-6E8A-4147-A177-3AD203B41FA5}">
                      <a16:colId xmlns:a16="http://schemas.microsoft.com/office/drawing/2014/main" xmlns="" val="20002"/>
                    </a:ext>
                  </a:extLst>
                </a:gridCol>
                <a:gridCol w="1217087">
                  <a:extLst>
                    <a:ext uri="{9D8B030D-6E8A-4147-A177-3AD203B41FA5}">
                      <a16:colId xmlns:a16="http://schemas.microsoft.com/office/drawing/2014/main" xmlns="" val="20003"/>
                    </a:ext>
                  </a:extLst>
                </a:gridCol>
                <a:gridCol w="1324705">
                  <a:extLst>
                    <a:ext uri="{9D8B030D-6E8A-4147-A177-3AD203B41FA5}">
                      <a16:colId xmlns:a16="http://schemas.microsoft.com/office/drawing/2014/main" xmlns="" val="20004"/>
                    </a:ext>
                  </a:extLst>
                </a:gridCol>
                <a:gridCol w="1324705">
                  <a:extLst>
                    <a:ext uri="{9D8B030D-6E8A-4147-A177-3AD203B41FA5}">
                      <a16:colId xmlns:a16="http://schemas.microsoft.com/office/drawing/2014/main" xmlns="" val="20005"/>
                    </a:ext>
                  </a:extLst>
                </a:gridCol>
              </a:tblGrid>
              <a:tr h="341414">
                <a:tc>
                  <a:txBody>
                    <a:bodyPr/>
                    <a:lstStyle/>
                    <a:p>
                      <a:pPr algn="ctr" fontAlgn="b"/>
                      <a:r>
                        <a:rPr lang="ru-RU" sz="1000" b="1" i="0" u="none" strike="noStrike" dirty="0">
                          <a:solidFill>
                            <a:schemeClr val="tx1"/>
                          </a:solidFill>
                          <a:effectLst/>
                          <a:latin typeface="Oswald"/>
                          <a:cs typeface="Times New Roman Cyr" pitchFamily="18" charset="0"/>
                        </a:rPr>
                        <a:t>Наименование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000" b="1" i="0" u="none" strike="noStrike" dirty="0">
                          <a:solidFill>
                            <a:schemeClr val="tx1"/>
                          </a:solidFill>
                          <a:effectLst/>
                          <a:latin typeface="Oswald"/>
                          <a:cs typeface="Times New Roman Cyr" pitchFamily="18" charset="0"/>
                        </a:rPr>
                        <a:t>2021 год (факт)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000" b="1" i="0" u="none" strike="noStrike" dirty="0">
                          <a:solidFill>
                            <a:schemeClr val="tx1"/>
                          </a:solidFill>
                          <a:effectLst/>
                          <a:latin typeface="Oswald"/>
                          <a:cs typeface="Times New Roman Cyr" pitchFamily="18" charset="0"/>
                        </a:rPr>
                        <a:t>2022 год (факт)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000" b="1" i="0" u="none" strike="noStrike" dirty="0">
                          <a:solidFill>
                            <a:schemeClr val="tx1"/>
                          </a:solidFill>
                          <a:effectLst/>
                          <a:latin typeface="Oswald"/>
                          <a:cs typeface="Times New Roman Cyr" pitchFamily="18" charset="0"/>
                        </a:rPr>
                        <a:t>2023 год                (уточненный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000" b="1" i="0" u="none" strike="noStrike" dirty="0">
                          <a:solidFill>
                            <a:schemeClr val="tx1"/>
                          </a:solidFill>
                          <a:effectLst/>
                          <a:latin typeface="Oswald"/>
                          <a:cs typeface="Times New Roman Cyr" pitchFamily="18" charset="0"/>
                        </a:rPr>
                        <a:t>2023 год (исполнено)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000" b="1" i="0" u="none" strike="noStrike" dirty="0">
                          <a:solidFill>
                            <a:schemeClr val="tx1"/>
                          </a:solidFill>
                          <a:effectLst/>
                          <a:latin typeface="Oswald"/>
                          <a:cs typeface="Times New Roman Cyr" pitchFamily="18" charset="0"/>
                        </a:rPr>
                        <a:t>% в общем объеме доходов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0"/>
                  </a:ext>
                </a:extLst>
              </a:tr>
              <a:tr h="209587">
                <a:tc>
                  <a:txBody>
                    <a:bodyPr/>
                    <a:lstStyle/>
                    <a:p>
                      <a:pPr algn="l" fontAlgn="b"/>
                      <a:r>
                        <a:rPr lang="ru-RU" sz="1000" b="1" i="0" u="none" strike="noStrike" dirty="0">
                          <a:solidFill>
                            <a:schemeClr val="tx1"/>
                          </a:solidFill>
                          <a:effectLst/>
                          <a:latin typeface="Oswald"/>
                          <a:cs typeface="Times New Roman Cyr" pitchFamily="18" charset="0"/>
                        </a:rPr>
                        <a:t> Доходы, всего</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RU" sz="1000" b="1" i="0" u="none" strike="noStrike" dirty="0">
                          <a:solidFill>
                            <a:schemeClr val="tx1"/>
                          </a:solidFill>
                          <a:effectLst/>
                          <a:latin typeface="Oswald"/>
                          <a:cs typeface="Times New Roman Cyr" pitchFamily="18" charset="0"/>
                        </a:rPr>
                        <a:t>3 810 585,8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RU" sz="1000" b="1" i="0" u="none" strike="noStrike" dirty="0">
                          <a:solidFill>
                            <a:schemeClr val="tx1"/>
                          </a:solidFill>
                          <a:effectLst/>
                          <a:latin typeface="Oswald"/>
                          <a:cs typeface="Times New Roman Cyr" pitchFamily="18" charset="0"/>
                        </a:rPr>
                        <a:t>4 095 437,4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RU" sz="1000" b="1" i="0" u="none" strike="noStrike" dirty="0">
                          <a:solidFill>
                            <a:schemeClr val="tx1"/>
                          </a:solidFill>
                          <a:effectLst/>
                          <a:latin typeface="Oswald"/>
                          <a:cs typeface="Times New Roman Cyr" pitchFamily="18" charset="0"/>
                        </a:rPr>
                        <a:t>5 304 249,7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RU" sz="1000" b="1" i="0" u="none" strike="noStrike" dirty="0">
                          <a:solidFill>
                            <a:schemeClr val="tx1"/>
                          </a:solidFill>
                          <a:effectLst/>
                          <a:latin typeface="Oswald"/>
                          <a:cs typeface="Times New Roman Cyr" pitchFamily="18" charset="0"/>
                        </a:rPr>
                        <a:t>5 057 580,1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RU" sz="1000" b="1" i="0" u="none" strike="noStrike" dirty="0">
                          <a:solidFill>
                            <a:schemeClr val="tx1"/>
                          </a:solidFill>
                          <a:effectLst/>
                          <a:latin typeface="Oswald"/>
                          <a:cs typeface="Times New Roman Cyr" pitchFamily="18" charset="0"/>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209587">
                <a:tc>
                  <a:txBody>
                    <a:bodyPr/>
                    <a:lstStyle/>
                    <a:p>
                      <a:pPr algn="l" fontAlgn="ctr"/>
                      <a:r>
                        <a:rPr lang="ru-RU" sz="1000" b="0" i="0" u="none" strike="noStrike" dirty="0">
                          <a:solidFill>
                            <a:srgbClr val="000000"/>
                          </a:solidFill>
                          <a:latin typeface="Oswald"/>
                          <a:cs typeface="Times New Roman Cyr" pitchFamily="18" charset="0"/>
                        </a:rPr>
                        <a:t> Безвозмездные поступления</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dirty="0">
                          <a:solidFill>
                            <a:srgbClr val="000000"/>
                          </a:solidFill>
                          <a:latin typeface="Oswald"/>
                          <a:cs typeface="Times New Roman Cyr" pitchFamily="18" charset="0"/>
                        </a:rPr>
                        <a:t>2 779 623,1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dirty="0">
                          <a:solidFill>
                            <a:srgbClr val="000000"/>
                          </a:solidFill>
                          <a:latin typeface="Oswald"/>
                          <a:cs typeface="Times New Roman Cyr" pitchFamily="18" charset="0"/>
                        </a:rPr>
                        <a:t>2 956 874,0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dirty="0">
                          <a:solidFill>
                            <a:srgbClr val="000000"/>
                          </a:solidFill>
                          <a:latin typeface="Oswald"/>
                          <a:cs typeface="Times New Roman Cyr" pitchFamily="18" charset="0"/>
                        </a:rPr>
                        <a:t>4 110 371,6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dirty="0">
                          <a:solidFill>
                            <a:srgbClr val="000000"/>
                          </a:solidFill>
                          <a:latin typeface="Oswald"/>
                          <a:cs typeface="Times New Roman Cyr" pitchFamily="18" charset="0"/>
                        </a:rPr>
                        <a:t>3 803 391,3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dirty="0">
                          <a:solidFill>
                            <a:srgbClr val="000000"/>
                          </a:solidFill>
                          <a:latin typeface="Oswald"/>
                          <a:cs typeface="Times New Roman Cyr" pitchFamily="18" charset="0"/>
                        </a:rPr>
                        <a:t>75,2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r h="205440">
                <a:tc>
                  <a:txBody>
                    <a:bodyPr/>
                    <a:lstStyle/>
                    <a:p>
                      <a:pPr algn="l" fontAlgn="ctr"/>
                      <a:r>
                        <a:rPr lang="ru-RU" sz="1000" b="0" i="0" u="none" strike="noStrike" dirty="0">
                          <a:solidFill>
                            <a:srgbClr val="000000"/>
                          </a:solidFill>
                          <a:latin typeface="Oswald"/>
                          <a:cs typeface="Times New Roman Cyr" pitchFamily="18" charset="0"/>
                        </a:rPr>
                        <a:t> Налоговые доходы</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dirty="0">
                          <a:solidFill>
                            <a:srgbClr val="000000"/>
                          </a:solidFill>
                          <a:latin typeface="Oswald"/>
                          <a:cs typeface="Times New Roman Cyr" pitchFamily="18" charset="0"/>
                        </a:rPr>
                        <a:t>868 332,1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dirty="0">
                          <a:solidFill>
                            <a:srgbClr val="000000"/>
                          </a:solidFill>
                          <a:latin typeface="Oswald"/>
                          <a:cs typeface="Times New Roman Cyr" pitchFamily="18" charset="0"/>
                        </a:rPr>
                        <a:t>968 490,2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dirty="0">
                          <a:solidFill>
                            <a:srgbClr val="000000"/>
                          </a:solidFill>
                          <a:latin typeface="Oswald"/>
                          <a:cs typeface="Times New Roman Cyr" pitchFamily="18" charset="0"/>
                        </a:rPr>
                        <a:t>1 002 663,7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dirty="0">
                          <a:solidFill>
                            <a:srgbClr val="000000"/>
                          </a:solidFill>
                          <a:latin typeface="Oswald"/>
                          <a:cs typeface="Times New Roman Cyr" pitchFamily="18" charset="0"/>
                        </a:rPr>
                        <a:t>1 057 076,5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dirty="0">
                          <a:solidFill>
                            <a:srgbClr val="000000"/>
                          </a:solidFill>
                          <a:latin typeface="Oswald"/>
                          <a:cs typeface="Times New Roman Cyr" pitchFamily="18" charset="0"/>
                        </a:rPr>
                        <a:t>20,9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3"/>
                  </a:ext>
                </a:extLst>
              </a:tr>
              <a:tr h="209587">
                <a:tc>
                  <a:txBody>
                    <a:bodyPr/>
                    <a:lstStyle/>
                    <a:p>
                      <a:pPr algn="l" fontAlgn="ctr"/>
                      <a:r>
                        <a:rPr lang="ru-RU" sz="1000" b="0" i="0" u="none" strike="noStrike" dirty="0">
                          <a:solidFill>
                            <a:srgbClr val="000000"/>
                          </a:solidFill>
                          <a:latin typeface="Oswald"/>
                          <a:cs typeface="Times New Roman Cyr" pitchFamily="18" charset="0"/>
                        </a:rPr>
                        <a:t> Неналоговые доходы</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dirty="0">
                          <a:solidFill>
                            <a:srgbClr val="000000"/>
                          </a:solidFill>
                          <a:latin typeface="Oswald"/>
                          <a:cs typeface="Times New Roman Cyr" pitchFamily="18" charset="0"/>
                        </a:rPr>
                        <a:t>162</a:t>
                      </a:r>
                      <a:r>
                        <a:rPr lang="ru-RU" sz="1000" b="0" i="0" u="none" strike="noStrike" baseline="0" dirty="0">
                          <a:solidFill>
                            <a:srgbClr val="000000"/>
                          </a:solidFill>
                          <a:latin typeface="Oswald"/>
                          <a:cs typeface="Times New Roman Cyr" pitchFamily="18" charset="0"/>
                        </a:rPr>
                        <a:t> 630,6</a:t>
                      </a:r>
                      <a:endParaRPr lang="ru-RU" sz="1000" b="0" i="0" u="none" strike="noStrike" dirty="0">
                        <a:solidFill>
                          <a:srgbClr val="000000"/>
                        </a:solidFill>
                        <a:latin typeface="Oswald"/>
                        <a:cs typeface="Times New Roman Cyr"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dirty="0">
                          <a:solidFill>
                            <a:srgbClr val="000000"/>
                          </a:solidFill>
                          <a:latin typeface="Oswald"/>
                          <a:cs typeface="Times New Roman Cyr" pitchFamily="18" charset="0"/>
                        </a:rPr>
                        <a:t>170 073,2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dirty="0">
                          <a:solidFill>
                            <a:srgbClr val="000000"/>
                          </a:solidFill>
                          <a:latin typeface="Oswald"/>
                          <a:cs typeface="Times New Roman Cyr" pitchFamily="18" charset="0"/>
                        </a:rPr>
                        <a:t>191 214,4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dirty="0">
                          <a:solidFill>
                            <a:srgbClr val="000000"/>
                          </a:solidFill>
                          <a:latin typeface="Oswald"/>
                          <a:cs typeface="Times New Roman Cyr" pitchFamily="18" charset="0"/>
                        </a:rPr>
                        <a:t>197 112,3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dirty="0">
                          <a:solidFill>
                            <a:srgbClr val="000000"/>
                          </a:solidFill>
                          <a:latin typeface="Oswald"/>
                          <a:cs typeface="Times New Roman Cyr" pitchFamily="18"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
        <p:nvSpPr>
          <p:cNvPr id="8" name="Прямоугольник 7"/>
          <p:cNvSpPr/>
          <p:nvPr/>
        </p:nvSpPr>
        <p:spPr>
          <a:xfrm>
            <a:off x="1259632" y="836712"/>
            <a:ext cx="5832648" cy="307777"/>
          </a:xfrm>
          <a:prstGeom prst="rect">
            <a:avLst/>
          </a:prstGeom>
        </p:spPr>
        <p:txBody>
          <a:bodyPr wrap="square">
            <a:spAutoFit/>
          </a:bodyPr>
          <a:lstStyle/>
          <a:p>
            <a:pPr fontAlgn="auto">
              <a:spcBef>
                <a:spcPts val="0"/>
              </a:spcBef>
              <a:spcAft>
                <a:spcPts val="0"/>
              </a:spcAft>
              <a:defRPr/>
            </a:pPr>
            <a:r>
              <a:rPr lang="ru-RU" sz="1400" b="1" i="1" dirty="0">
                <a:solidFill>
                  <a:srgbClr val="0000FF"/>
                </a:solidFill>
                <a:latin typeface="Oswald"/>
                <a:cs typeface="Times New Roman" panose="02020603050405020304" pitchFamily="18" charset="0"/>
              </a:rPr>
              <a:t>Динамика доходной части бюджета за 2021-2023 годы</a:t>
            </a:r>
            <a:endParaRPr lang="en-US" sz="1400" b="1" i="1" dirty="0">
              <a:solidFill>
                <a:srgbClr val="0000FF"/>
              </a:solidFill>
              <a:latin typeface="Times New Roman" panose="02020603050405020304" pitchFamily="18" charset="0"/>
              <a:cs typeface="Times New Roman" panose="02020603050405020304" pitchFamily="18" charset="0"/>
            </a:endParaRPr>
          </a:p>
        </p:txBody>
      </p:sp>
      <p:graphicFrame>
        <p:nvGraphicFramePr>
          <p:cNvPr id="11" name="Диаграмма 10"/>
          <p:cNvGraphicFramePr/>
          <p:nvPr/>
        </p:nvGraphicFramePr>
        <p:xfrm>
          <a:off x="827584" y="1196752"/>
          <a:ext cx="6624736" cy="15841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Диаграмма 11"/>
          <p:cNvGraphicFramePr/>
          <p:nvPr/>
        </p:nvGraphicFramePr>
        <p:xfrm>
          <a:off x="0" y="2492896"/>
          <a:ext cx="8172400" cy="2880320"/>
        </p:xfrm>
        <a:graphic>
          <a:graphicData uri="http://schemas.openxmlformats.org/drawingml/2006/chart">
            <c:chart xmlns:c="http://schemas.openxmlformats.org/drawingml/2006/chart" xmlns:r="http://schemas.openxmlformats.org/officeDocument/2006/relationships" r:id="rId3"/>
          </a:graphicData>
        </a:graphic>
      </p:graphicFrame>
      <p:pic>
        <p:nvPicPr>
          <p:cNvPr id="14" name="Picture 5" descr="Y:\Влад\2019\эскизы\сетка.png"/>
          <p:cNvPicPr>
            <a:picLocks noChangeAspect="1" noChangeArrowheads="1"/>
          </p:cNvPicPr>
          <p:nvPr/>
        </p:nvPicPr>
        <p:blipFill>
          <a:blip r:embed="rId4" cstate="print"/>
          <a:srcRect l="1936" t="2420" r="1543" b="81699"/>
          <a:stretch>
            <a:fillRect/>
          </a:stretch>
        </p:blipFill>
        <p:spPr bwMode="auto">
          <a:xfrm>
            <a:off x="0" y="0"/>
            <a:ext cx="8999538" cy="692696"/>
          </a:xfrm>
          <a:prstGeom prst="rect">
            <a:avLst/>
          </a:prstGeom>
          <a:noFill/>
          <a:ln w="9525">
            <a:noFill/>
            <a:miter lim="800000"/>
            <a:headEnd/>
            <a:tailEnd/>
          </a:ln>
        </p:spPr>
      </p:pic>
      <p:pic>
        <p:nvPicPr>
          <p:cNvPr id="15" name="Picture 3" descr="Y:\Влад\2019\эскизы\зелёная.png"/>
          <p:cNvPicPr>
            <a:picLocks noChangeAspect="1" noChangeArrowheads="1"/>
          </p:cNvPicPr>
          <p:nvPr/>
        </p:nvPicPr>
        <p:blipFill>
          <a:blip r:embed="rId5" cstate="print"/>
          <a:srcRect t="10663" r="48323" b="76543"/>
          <a:stretch>
            <a:fillRect/>
          </a:stretch>
        </p:blipFill>
        <p:spPr bwMode="auto">
          <a:xfrm>
            <a:off x="0" y="0"/>
            <a:ext cx="8244408" cy="836712"/>
          </a:xfrm>
          <a:prstGeom prst="rect">
            <a:avLst/>
          </a:prstGeom>
          <a:noFill/>
          <a:ln w="9525">
            <a:noFill/>
            <a:miter lim="800000"/>
            <a:headEnd/>
            <a:tailEnd/>
          </a:ln>
        </p:spPr>
      </p:pic>
      <p:sp>
        <p:nvSpPr>
          <p:cNvPr id="17" name="Прямоугольник 16"/>
          <p:cNvSpPr/>
          <p:nvPr/>
        </p:nvSpPr>
        <p:spPr>
          <a:xfrm>
            <a:off x="755576" y="116632"/>
            <a:ext cx="7200800" cy="276999"/>
          </a:xfrm>
          <a:prstGeom prst="rect">
            <a:avLst/>
          </a:prstGeom>
        </p:spPr>
        <p:txBody>
          <a:bodyPr wrap="square">
            <a:spAutoFit/>
          </a:bodyPr>
          <a:lstStyle/>
          <a:p>
            <a:pPr lvl="0" indent="450850">
              <a:defRPr/>
            </a:pPr>
            <a:r>
              <a:rPr lang="ru-RU" sz="1200" b="1" dirty="0">
                <a:solidFill>
                  <a:schemeClr val="bg1"/>
                </a:solidFill>
                <a:latin typeface="Times New Roman Cyr" pitchFamily="18" charset="0"/>
                <a:ea typeface="Calibri" pitchFamily="34" charset="0"/>
                <a:cs typeface="Times New Roman Cyr" pitchFamily="18" charset="0"/>
              </a:rPr>
              <a:t> </a:t>
            </a:r>
            <a:endParaRPr lang="ru-RU" dirty="0">
              <a:latin typeface="Times New Roman Cyr" pitchFamily="18" charset="0"/>
              <a:cs typeface="Times New Roman Cyr" pitchFamily="18" charset="0"/>
            </a:endParaRPr>
          </a:p>
        </p:txBody>
      </p:sp>
      <p:pic>
        <p:nvPicPr>
          <p:cNvPr id="20" name="Picture 5" descr="закладка урай copy"/>
          <p:cNvPicPr>
            <a:picLocks noChangeAspect="1" noChangeArrowheads="1"/>
          </p:cNvPicPr>
          <p:nvPr/>
        </p:nvPicPr>
        <p:blipFill>
          <a:blip r:embed="rId6" cstate="print"/>
          <a:srcRect/>
          <a:stretch>
            <a:fillRect/>
          </a:stretch>
        </p:blipFill>
        <p:spPr bwMode="auto">
          <a:xfrm>
            <a:off x="0" y="0"/>
            <a:ext cx="576064" cy="756965"/>
          </a:xfrm>
          <a:prstGeom prst="rect">
            <a:avLst/>
          </a:prstGeom>
          <a:noFill/>
          <a:ln w="9525">
            <a:noFill/>
            <a:miter lim="800000"/>
            <a:headEnd/>
            <a:tailEnd/>
          </a:ln>
        </p:spPr>
      </p:pic>
      <p:pic>
        <p:nvPicPr>
          <p:cNvPr id="21" name="Picture 2" descr="Y:\Влад\2019\эскизы\герб.png"/>
          <p:cNvPicPr>
            <a:picLocks noChangeAspect="1" noChangeArrowheads="1"/>
          </p:cNvPicPr>
          <p:nvPr/>
        </p:nvPicPr>
        <p:blipFill>
          <a:blip r:embed="rId7" cstate="print"/>
          <a:srcRect l="89185" b="81873"/>
          <a:stretch>
            <a:fillRect/>
          </a:stretch>
        </p:blipFill>
        <p:spPr bwMode="auto">
          <a:xfrm>
            <a:off x="8429323" y="-100013"/>
            <a:ext cx="714677" cy="936725"/>
          </a:xfrm>
          <a:prstGeom prst="rect">
            <a:avLst/>
          </a:prstGeom>
          <a:noFill/>
          <a:ln w="9525">
            <a:noFill/>
            <a:miter lim="800000"/>
            <a:headEnd/>
            <a:tailEnd/>
          </a:ln>
        </p:spPr>
      </p:pic>
      <p:sp>
        <p:nvSpPr>
          <p:cNvPr id="22" name="TextBox 21"/>
          <p:cNvSpPr txBox="1"/>
          <p:nvPr/>
        </p:nvSpPr>
        <p:spPr>
          <a:xfrm>
            <a:off x="539552" y="188640"/>
            <a:ext cx="7848871" cy="861774"/>
          </a:xfrm>
          <a:prstGeom prst="rect">
            <a:avLst/>
          </a:prstGeom>
          <a:noFill/>
        </p:spPr>
        <p:txBody>
          <a:bodyPr wrap="square" rtlCol="0">
            <a:spAutoFit/>
          </a:bodyPr>
          <a:lstStyle/>
          <a:p>
            <a:pPr lvl="0"/>
            <a:r>
              <a:rPr lang="ru-RU" sz="1600" b="1" dirty="0">
                <a:solidFill>
                  <a:schemeClr val="bg1"/>
                </a:solidFill>
                <a:latin typeface="Oswald"/>
                <a:ea typeface="Calibri" pitchFamily="34" charset="0"/>
                <a:cs typeface="Times New Roman" panose="02020603050405020304" pitchFamily="18" charset="0"/>
              </a:rPr>
              <a:t>ИСПОЛНЕНИЕ ДОХОДНОЙ ЧАСТИ  БЮДЖЕТА ГОРОДА УРАЙ </a:t>
            </a:r>
          </a:p>
          <a:p>
            <a:pPr lvl="0"/>
            <a:r>
              <a:rPr lang="ru-RU" sz="1600" b="1" dirty="0">
                <a:solidFill>
                  <a:schemeClr val="bg1"/>
                </a:solidFill>
                <a:latin typeface="Oswald"/>
                <a:ea typeface="Calibri" pitchFamily="34" charset="0"/>
                <a:cs typeface="Times New Roman" panose="02020603050405020304" pitchFamily="18" charset="0"/>
              </a:rPr>
              <a:t>ЗА 2021-2023 ГОДЫ</a:t>
            </a:r>
            <a:endParaRPr lang="ru-RU" sz="1600" b="1" dirty="0">
              <a:solidFill>
                <a:schemeClr val="bg1"/>
              </a:solidFill>
              <a:latin typeface="Oswald"/>
              <a:cs typeface="Times New Roman" panose="02020603050405020304" pitchFamily="18" charset="0"/>
            </a:endParaRPr>
          </a:p>
          <a:p>
            <a:endParaRPr lang="ru-RU" dirty="0"/>
          </a:p>
        </p:txBody>
      </p:sp>
      <p:sp>
        <p:nvSpPr>
          <p:cNvPr id="16" name="TextBox 15"/>
          <p:cNvSpPr txBox="1"/>
          <p:nvPr/>
        </p:nvSpPr>
        <p:spPr>
          <a:xfrm>
            <a:off x="4427984" y="5301208"/>
            <a:ext cx="1138453" cy="307777"/>
          </a:xfrm>
          <a:prstGeom prst="rect">
            <a:avLst/>
          </a:prstGeom>
          <a:noFill/>
        </p:spPr>
        <p:txBody>
          <a:bodyPr wrap="none" rtlCol="0">
            <a:spAutoFit/>
          </a:bodyPr>
          <a:lstStyle/>
          <a:p>
            <a:r>
              <a:rPr lang="ru-RU" sz="1400" b="1" dirty="0">
                <a:solidFill>
                  <a:srgbClr val="0000FF"/>
                </a:solidFill>
                <a:latin typeface="Times New Roman Cyr" pitchFamily="18" charset="0"/>
                <a:cs typeface="Times New Roman Cyr" pitchFamily="18" charset="0"/>
              </a:rPr>
              <a:t>+1 208 812,3</a:t>
            </a:r>
          </a:p>
        </p:txBody>
      </p:sp>
    </p:spTree>
    <p:extLst>
      <p:ext uri="{BB962C8B-B14F-4D97-AF65-F5344CB8AC3E}">
        <p14:creationId xmlns:p14="http://schemas.microsoft.com/office/powerpoint/2010/main" xmlns="" val="1075865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Таблица 39"/>
          <p:cNvGraphicFramePr>
            <a:graphicFrameLocks noGrp="1"/>
          </p:cNvGraphicFramePr>
          <p:nvPr/>
        </p:nvGraphicFramePr>
        <p:xfrm>
          <a:off x="107504" y="5301208"/>
          <a:ext cx="8784976" cy="1476864"/>
        </p:xfrm>
        <a:graphic>
          <a:graphicData uri="http://schemas.openxmlformats.org/drawingml/2006/table">
            <a:tbl>
              <a:tblPr/>
              <a:tblGrid>
                <a:gridCol w="3056041">
                  <a:extLst>
                    <a:ext uri="{9D8B030D-6E8A-4147-A177-3AD203B41FA5}">
                      <a16:colId xmlns:a16="http://schemas.microsoft.com/office/drawing/2014/main" xmlns="" val="20000"/>
                    </a:ext>
                  </a:extLst>
                </a:gridCol>
                <a:gridCol w="1074210">
                  <a:extLst>
                    <a:ext uri="{9D8B030D-6E8A-4147-A177-3AD203B41FA5}">
                      <a16:colId xmlns:a16="http://schemas.microsoft.com/office/drawing/2014/main" xmlns="" val="20001"/>
                    </a:ext>
                  </a:extLst>
                </a:gridCol>
                <a:gridCol w="1048952">
                  <a:extLst>
                    <a:ext uri="{9D8B030D-6E8A-4147-A177-3AD203B41FA5}">
                      <a16:colId xmlns:a16="http://schemas.microsoft.com/office/drawing/2014/main" xmlns="" val="20002"/>
                    </a:ext>
                  </a:extLst>
                </a:gridCol>
                <a:gridCol w="1229509">
                  <a:extLst>
                    <a:ext uri="{9D8B030D-6E8A-4147-A177-3AD203B41FA5}">
                      <a16:colId xmlns:a16="http://schemas.microsoft.com/office/drawing/2014/main" xmlns="" val="20003"/>
                    </a:ext>
                  </a:extLst>
                </a:gridCol>
                <a:gridCol w="1130633">
                  <a:extLst>
                    <a:ext uri="{9D8B030D-6E8A-4147-A177-3AD203B41FA5}">
                      <a16:colId xmlns:a16="http://schemas.microsoft.com/office/drawing/2014/main" xmlns="" val="20004"/>
                    </a:ext>
                  </a:extLst>
                </a:gridCol>
                <a:gridCol w="1245631">
                  <a:extLst>
                    <a:ext uri="{9D8B030D-6E8A-4147-A177-3AD203B41FA5}">
                      <a16:colId xmlns:a16="http://schemas.microsoft.com/office/drawing/2014/main" xmlns="" val="20005"/>
                    </a:ext>
                  </a:extLst>
                </a:gridCol>
              </a:tblGrid>
              <a:tr h="373869">
                <a:tc>
                  <a:txBody>
                    <a:bodyPr/>
                    <a:lstStyle/>
                    <a:p>
                      <a:pPr algn="ctr" fontAlgn="ctr"/>
                      <a:r>
                        <a:rPr lang="ru-RU" sz="1000" b="1" i="0" u="none" strike="noStrike" dirty="0">
                          <a:solidFill>
                            <a:srgbClr val="000000"/>
                          </a:solidFill>
                          <a:effectLst/>
                          <a:latin typeface="Oswald"/>
                          <a:cs typeface="Times New Roman Cyr" pitchFamily="18" charset="0"/>
                        </a:rPr>
                        <a:t> Наименование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000" b="1" i="0" u="none" strike="noStrike" dirty="0">
                          <a:solidFill>
                            <a:schemeClr val="tx1"/>
                          </a:solidFill>
                          <a:effectLst/>
                          <a:latin typeface="Oswald"/>
                          <a:cs typeface="Times New Roman Cyr" pitchFamily="18" charset="0"/>
                        </a:rPr>
                        <a:t>2021 год (факт)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000" b="1" i="0" u="none" strike="noStrike" dirty="0">
                          <a:solidFill>
                            <a:schemeClr val="tx1"/>
                          </a:solidFill>
                          <a:effectLst/>
                          <a:latin typeface="Oswald"/>
                          <a:cs typeface="Times New Roman Cyr" pitchFamily="18" charset="0"/>
                        </a:rPr>
                        <a:t>2022 год (факт)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000" b="1" i="0" u="none" strike="noStrike" dirty="0">
                          <a:solidFill>
                            <a:schemeClr val="tx1"/>
                          </a:solidFill>
                          <a:effectLst/>
                          <a:latin typeface="Oswald"/>
                          <a:cs typeface="Times New Roman Cyr" pitchFamily="18" charset="0"/>
                        </a:rPr>
                        <a:t>2023 год                (уточненный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000" b="1" i="0" u="none" strike="noStrike" dirty="0">
                          <a:solidFill>
                            <a:schemeClr val="tx1"/>
                          </a:solidFill>
                          <a:effectLst/>
                          <a:latin typeface="Oswald"/>
                          <a:cs typeface="Times New Roman Cyr" pitchFamily="18" charset="0"/>
                        </a:rPr>
                        <a:t>2023 год (исполнено)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000" b="1" i="0" u="none" strike="noStrike" dirty="0">
                          <a:solidFill>
                            <a:schemeClr val="tx1"/>
                          </a:solidFill>
                          <a:effectLst/>
                          <a:latin typeface="Oswald"/>
                          <a:cs typeface="Times New Roman Cyr" pitchFamily="18" charset="0"/>
                        </a:rPr>
                        <a:t>% исполнения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0"/>
                  </a:ext>
                </a:extLst>
              </a:tr>
              <a:tr h="130186">
                <a:tc>
                  <a:txBody>
                    <a:bodyPr/>
                    <a:lstStyle/>
                    <a:p>
                      <a:pPr algn="ctr" fontAlgn="ctr"/>
                      <a:endParaRPr lang="ru-RU" sz="800" b="1" i="0" u="none" strike="noStrike" dirty="0">
                        <a:solidFill>
                          <a:srgbClr val="000000"/>
                        </a:solidFill>
                        <a:effectLst/>
                        <a:latin typeface="Oswald"/>
                        <a:cs typeface="Times New Roman Cyr"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800" b="1" i="0" u="none" strike="noStrike" dirty="0">
                          <a:solidFill>
                            <a:schemeClr val="tx1"/>
                          </a:solidFill>
                          <a:effectLst/>
                          <a:latin typeface="Oswald"/>
                          <a:cs typeface="Times New Roman Cyr"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800" b="1" i="0" u="none" strike="noStrike" dirty="0">
                          <a:solidFill>
                            <a:schemeClr val="tx1"/>
                          </a:solidFill>
                          <a:effectLst/>
                          <a:latin typeface="Oswald"/>
                          <a:cs typeface="Times New Roman Cyr" pitchFamily="18"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800" b="1" i="0" u="none" strike="noStrike" dirty="0">
                          <a:solidFill>
                            <a:schemeClr val="tx1"/>
                          </a:solidFill>
                          <a:effectLst/>
                          <a:latin typeface="Oswald"/>
                          <a:cs typeface="Times New Roman Cyr" pitchFamily="18"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800" b="1" i="0" u="none" strike="noStrike" dirty="0">
                          <a:solidFill>
                            <a:schemeClr val="tx1"/>
                          </a:solidFill>
                          <a:effectLst/>
                          <a:latin typeface="Oswald"/>
                          <a:cs typeface="Times New Roman Cyr" pitchFamily="18"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800" b="1" i="0" u="none" strike="noStrike" dirty="0">
                          <a:solidFill>
                            <a:schemeClr val="tx1"/>
                          </a:solidFill>
                          <a:effectLst/>
                          <a:latin typeface="Oswald"/>
                          <a:cs typeface="Times New Roman Cyr" pitchFamily="18" charset="0"/>
                        </a:rPr>
                        <a:t>К.5=к.4/к.3*100%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7"/>
                  </a:ext>
                </a:extLst>
              </a:tr>
              <a:tr h="129710">
                <a:tc>
                  <a:txBody>
                    <a:bodyPr/>
                    <a:lstStyle/>
                    <a:p>
                      <a:pPr algn="l" rtl="0" fontAlgn="ctr"/>
                      <a:r>
                        <a:rPr lang="ru-RU" sz="1000" b="1" i="0" u="none" strike="noStrike" dirty="0">
                          <a:solidFill>
                            <a:srgbClr val="000000"/>
                          </a:solidFill>
                          <a:latin typeface="Oswald"/>
                          <a:cs typeface="Times New Roman Cyr" pitchFamily="18" charset="0"/>
                        </a:rPr>
                        <a:t> Налоговые доходы, всего</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1" i="0" u="none" strike="noStrike" dirty="0">
                          <a:solidFill>
                            <a:srgbClr val="000000"/>
                          </a:solidFill>
                          <a:latin typeface="Oswald"/>
                          <a:cs typeface="Times New Roman Cyr" pitchFamily="18" charset="0"/>
                        </a:rPr>
                        <a:t>868 332,1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1" i="0" u="none" strike="noStrike" dirty="0">
                          <a:solidFill>
                            <a:srgbClr val="000000"/>
                          </a:solidFill>
                          <a:latin typeface="Oswald"/>
                          <a:cs typeface="Times New Roman Cyr" pitchFamily="18" charset="0"/>
                        </a:rPr>
                        <a:t>968 490,2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1" i="0" u="none" strike="noStrike" dirty="0">
                          <a:solidFill>
                            <a:srgbClr val="000000"/>
                          </a:solidFill>
                          <a:latin typeface="Oswald"/>
                          <a:cs typeface="Times New Roman Cyr" pitchFamily="18" charset="0"/>
                        </a:rPr>
                        <a:t>1 002 663,8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1" i="0" u="none" strike="noStrike" dirty="0">
                          <a:solidFill>
                            <a:srgbClr val="000000"/>
                          </a:solidFill>
                          <a:latin typeface="Oswald"/>
                          <a:cs typeface="Times New Roman Cyr" pitchFamily="18" charset="0"/>
                        </a:rPr>
                        <a:t>1 057 076,5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1" i="0" u="none" strike="noStrike" dirty="0">
                          <a:solidFill>
                            <a:srgbClr val="000000"/>
                          </a:solidFill>
                          <a:latin typeface="Oswald"/>
                          <a:cs typeface="Times New Roman Cyr" pitchFamily="18" charset="0"/>
                        </a:rPr>
                        <a:t>105,4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129710">
                <a:tc>
                  <a:txBody>
                    <a:bodyPr/>
                    <a:lstStyle/>
                    <a:p>
                      <a:pPr algn="l" rtl="0" fontAlgn="t"/>
                      <a:r>
                        <a:rPr lang="ru-RU" sz="1000" b="0" i="0" u="none" strike="noStrike" dirty="0">
                          <a:solidFill>
                            <a:srgbClr val="000000"/>
                          </a:solidFill>
                          <a:latin typeface="Oswald"/>
                          <a:cs typeface="Times New Roman Cyr" pitchFamily="18" charset="0"/>
                        </a:rPr>
                        <a:t> Налог на доходы физических лиц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ru-RU" sz="1000" b="0" i="0" u="none" strike="noStrike" dirty="0">
                          <a:solidFill>
                            <a:srgbClr val="000000"/>
                          </a:solidFill>
                          <a:latin typeface="Oswald"/>
                          <a:cs typeface="Times New Roman Cyr" pitchFamily="18" charset="0"/>
                        </a:rPr>
                        <a:t>650 080,4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ru-RU" sz="1000" b="0" i="0" u="none" strike="noStrike" dirty="0">
                          <a:solidFill>
                            <a:srgbClr val="000000"/>
                          </a:solidFill>
                          <a:latin typeface="Oswald"/>
                          <a:cs typeface="Times New Roman Cyr" pitchFamily="18" charset="0"/>
                        </a:rPr>
                        <a:t>724 024,9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dirty="0">
                          <a:solidFill>
                            <a:srgbClr val="000000"/>
                          </a:solidFill>
                          <a:latin typeface="Oswald"/>
                          <a:cs typeface="Times New Roman Cyr" pitchFamily="18" charset="0"/>
                        </a:rPr>
                        <a:t>764 558,5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ru-RU" sz="1000" b="0" i="0" u="none" strike="noStrike" dirty="0">
                          <a:solidFill>
                            <a:srgbClr val="000000"/>
                          </a:solidFill>
                          <a:latin typeface="Oswald"/>
                          <a:cs typeface="Times New Roman Cyr" pitchFamily="18" charset="0"/>
                        </a:rPr>
                        <a:t>816 003,5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ru-RU" sz="1000" b="0" i="0" u="none" strike="noStrike" dirty="0">
                          <a:solidFill>
                            <a:srgbClr val="000000"/>
                          </a:solidFill>
                          <a:latin typeface="Oswald"/>
                          <a:cs typeface="Times New Roman Cyr" pitchFamily="18" charset="0"/>
                        </a:rPr>
                        <a:t>106,7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r h="129710">
                <a:tc>
                  <a:txBody>
                    <a:bodyPr/>
                    <a:lstStyle/>
                    <a:p>
                      <a:pPr algn="l" rtl="0" fontAlgn="t"/>
                      <a:r>
                        <a:rPr lang="ru-RU" sz="1000" b="0" i="0" u="none" strike="noStrike" dirty="0">
                          <a:solidFill>
                            <a:srgbClr val="000000"/>
                          </a:solidFill>
                          <a:latin typeface="Oswald"/>
                          <a:cs typeface="Times New Roman Cyr" pitchFamily="18" charset="0"/>
                        </a:rPr>
                        <a:t> Акцизы на нефтепродукты</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ru-RU" sz="1000" b="0" i="0" u="none" strike="noStrike" dirty="0">
                          <a:solidFill>
                            <a:srgbClr val="000000"/>
                          </a:solidFill>
                          <a:latin typeface="Oswald"/>
                          <a:cs typeface="Times New Roman Cyr" pitchFamily="18" charset="0"/>
                        </a:rPr>
                        <a:t>14 022,2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ru-RU" sz="1000" b="0" i="0" u="none" strike="noStrike" dirty="0">
                          <a:solidFill>
                            <a:srgbClr val="000000"/>
                          </a:solidFill>
                          <a:latin typeface="Oswald"/>
                          <a:cs typeface="Times New Roman Cyr" pitchFamily="18" charset="0"/>
                        </a:rPr>
                        <a:t>16 838,4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dirty="0">
                          <a:solidFill>
                            <a:srgbClr val="000000"/>
                          </a:solidFill>
                          <a:latin typeface="Oswald"/>
                          <a:cs typeface="Times New Roman Cyr" pitchFamily="18" charset="0"/>
                        </a:rPr>
                        <a:t>17 157,9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ru-RU" sz="1000" b="0" i="0" u="none" strike="noStrike" dirty="0">
                          <a:solidFill>
                            <a:srgbClr val="000000"/>
                          </a:solidFill>
                          <a:latin typeface="Oswald"/>
                          <a:cs typeface="Times New Roman Cyr" pitchFamily="18" charset="0"/>
                        </a:rPr>
                        <a:t>17 286,0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ru-RU" sz="1000" b="0" i="0" u="none" strike="noStrike" dirty="0">
                          <a:solidFill>
                            <a:srgbClr val="000000"/>
                          </a:solidFill>
                          <a:latin typeface="Oswald"/>
                          <a:cs typeface="Times New Roman Cyr" pitchFamily="18" charset="0"/>
                        </a:rPr>
                        <a:t>100,7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3"/>
                  </a:ext>
                </a:extLst>
              </a:tr>
              <a:tr h="129710">
                <a:tc>
                  <a:txBody>
                    <a:bodyPr/>
                    <a:lstStyle/>
                    <a:p>
                      <a:pPr algn="l" rtl="0" fontAlgn="t"/>
                      <a:r>
                        <a:rPr lang="ru-RU" sz="1000" b="0" i="0" u="none" strike="noStrike" dirty="0">
                          <a:solidFill>
                            <a:srgbClr val="000000"/>
                          </a:solidFill>
                          <a:latin typeface="Oswald"/>
                          <a:cs typeface="Times New Roman Cyr" pitchFamily="18" charset="0"/>
                        </a:rPr>
                        <a:t> Налоги на совокупный доход</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ru-RU" sz="1000" b="0" i="0" u="none" strike="noStrike" dirty="0">
                          <a:solidFill>
                            <a:srgbClr val="000000"/>
                          </a:solidFill>
                          <a:latin typeface="Oswald"/>
                          <a:cs typeface="Times New Roman Cyr" pitchFamily="18" charset="0"/>
                        </a:rPr>
                        <a:t>145</a:t>
                      </a:r>
                      <a:r>
                        <a:rPr lang="ru-RU" sz="1000" b="0" i="0" u="none" strike="noStrike" baseline="0" dirty="0">
                          <a:solidFill>
                            <a:srgbClr val="000000"/>
                          </a:solidFill>
                          <a:latin typeface="Oswald"/>
                          <a:cs typeface="Times New Roman Cyr" pitchFamily="18" charset="0"/>
                        </a:rPr>
                        <a:t> </a:t>
                      </a:r>
                      <a:r>
                        <a:rPr lang="ru-RU" sz="1000" b="0" i="0" u="none" strike="noStrike" dirty="0">
                          <a:solidFill>
                            <a:srgbClr val="000000"/>
                          </a:solidFill>
                          <a:latin typeface="Oswald"/>
                          <a:cs typeface="Times New Roman Cyr" pitchFamily="18" charset="0"/>
                        </a:rPr>
                        <a:t>102,0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ru-RU" sz="1000" b="0" i="0" u="none" strike="noStrike" dirty="0">
                          <a:solidFill>
                            <a:srgbClr val="000000"/>
                          </a:solidFill>
                          <a:latin typeface="Oswald"/>
                          <a:cs typeface="Times New Roman Cyr" pitchFamily="18" charset="0"/>
                        </a:rPr>
                        <a:t>165 110,9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dirty="0">
                          <a:solidFill>
                            <a:srgbClr val="000000"/>
                          </a:solidFill>
                          <a:latin typeface="Oswald"/>
                          <a:cs typeface="Times New Roman Cyr" pitchFamily="18" charset="0"/>
                        </a:rPr>
                        <a:t>167 756,1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ru-RU" sz="1000" b="0" i="0" u="none" strike="noStrike" dirty="0">
                          <a:solidFill>
                            <a:srgbClr val="000000"/>
                          </a:solidFill>
                          <a:latin typeface="Oswald"/>
                          <a:cs typeface="Times New Roman Cyr" pitchFamily="18" charset="0"/>
                        </a:rPr>
                        <a:t>164 575,7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ru-RU" sz="1000" b="0" i="0" u="none" strike="noStrike" dirty="0">
                          <a:solidFill>
                            <a:srgbClr val="000000"/>
                          </a:solidFill>
                          <a:latin typeface="Oswald"/>
                          <a:cs typeface="Times New Roman Cyr" pitchFamily="18" charset="0"/>
                        </a:rPr>
                        <a:t>98,1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4"/>
                  </a:ext>
                </a:extLst>
              </a:tr>
              <a:tr h="129710">
                <a:tc>
                  <a:txBody>
                    <a:bodyPr/>
                    <a:lstStyle/>
                    <a:p>
                      <a:pPr algn="l" rtl="0" fontAlgn="t"/>
                      <a:r>
                        <a:rPr lang="ru-RU" sz="1000" b="0" i="0" u="none" strike="noStrike" dirty="0">
                          <a:solidFill>
                            <a:srgbClr val="000000"/>
                          </a:solidFill>
                          <a:latin typeface="Oswald"/>
                          <a:cs typeface="Times New Roman Cyr" pitchFamily="18" charset="0"/>
                        </a:rPr>
                        <a:t> Налоги на имущество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ru-RU" sz="1000" b="0" i="0" u="none" strike="noStrike" dirty="0">
                          <a:solidFill>
                            <a:srgbClr val="000000"/>
                          </a:solidFill>
                          <a:latin typeface="Oswald"/>
                          <a:cs typeface="Times New Roman Cyr" pitchFamily="18" charset="0"/>
                        </a:rPr>
                        <a:t>52</a:t>
                      </a:r>
                      <a:r>
                        <a:rPr lang="ru-RU" sz="1000" b="0" i="0" u="none" strike="noStrike" baseline="0" dirty="0">
                          <a:solidFill>
                            <a:srgbClr val="000000"/>
                          </a:solidFill>
                          <a:latin typeface="Oswald"/>
                          <a:cs typeface="Times New Roman Cyr" pitchFamily="18" charset="0"/>
                        </a:rPr>
                        <a:t> 357,2</a:t>
                      </a:r>
                      <a:endParaRPr lang="ru-RU" sz="1000" b="0" i="0" u="none" strike="noStrike" dirty="0">
                        <a:solidFill>
                          <a:srgbClr val="000000"/>
                        </a:solidFill>
                        <a:latin typeface="Oswald"/>
                        <a:cs typeface="Times New Roman Cyr"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ru-RU" sz="1000" b="0" i="0" u="none" strike="noStrike" dirty="0">
                          <a:solidFill>
                            <a:srgbClr val="000000"/>
                          </a:solidFill>
                          <a:latin typeface="Oswald"/>
                          <a:cs typeface="Times New Roman Cyr" pitchFamily="18" charset="0"/>
                        </a:rPr>
                        <a:t>55 057,0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dirty="0">
                          <a:solidFill>
                            <a:srgbClr val="000000"/>
                          </a:solidFill>
                          <a:latin typeface="Oswald"/>
                          <a:cs typeface="Times New Roman Cyr" pitchFamily="18" charset="0"/>
                        </a:rPr>
                        <a:t>46 281,2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ru-RU" sz="1000" b="0" i="0" u="none" strike="noStrike" dirty="0">
                          <a:solidFill>
                            <a:srgbClr val="000000"/>
                          </a:solidFill>
                          <a:latin typeface="Oswald"/>
                          <a:cs typeface="Times New Roman Cyr" pitchFamily="18" charset="0"/>
                        </a:rPr>
                        <a:t>52 239,5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ru-RU" sz="1000" b="0" i="0" u="none" strike="noStrike" dirty="0">
                          <a:solidFill>
                            <a:srgbClr val="000000"/>
                          </a:solidFill>
                          <a:latin typeface="Oswald"/>
                          <a:cs typeface="Times New Roman Cyr" pitchFamily="18" charset="0"/>
                        </a:rPr>
                        <a:t>112,9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5"/>
                  </a:ext>
                </a:extLst>
              </a:tr>
              <a:tr h="129710">
                <a:tc>
                  <a:txBody>
                    <a:bodyPr/>
                    <a:lstStyle/>
                    <a:p>
                      <a:pPr algn="l" rtl="0" fontAlgn="t"/>
                      <a:r>
                        <a:rPr lang="ru-RU" sz="1000" b="0" i="0" u="none" strike="noStrike" dirty="0">
                          <a:solidFill>
                            <a:srgbClr val="000000"/>
                          </a:solidFill>
                          <a:latin typeface="Oswald"/>
                          <a:cs typeface="Times New Roman Cyr" pitchFamily="18" charset="0"/>
                        </a:rPr>
                        <a:t> Государственная пошлина</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ru-RU" sz="1000" b="0" i="0" u="none" strike="noStrike" dirty="0">
                          <a:solidFill>
                            <a:srgbClr val="000000"/>
                          </a:solidFill>
                          <a:latin typeface="Oswald"/>
                          <a:cs typeface="Times New Roman Cyr" pitchFamily="18" charset="0"/>
                        </a:rPr>
                        <a:t>6</a:t>
                      </a:r>
                      <a:r>
                        <a:rPr lang="ru-RU" sz="1000" b="0" i="0" u="none" strike="noStrike" baseline="0" dirty="0">
                          <a:solidFill>
                            <a:srgbClr val="000000"/>
                          </a:solidFill>
                          <a:latin typeface="Oswald"/>
                          <a:cs typeface="Times New Roman Cyr" pitchFamily="18" charset="0"/>
                        </a:rPr>
                        <a:t> 770,3</a:t>
                      </a:r>
                      <a:endParaRPr lang="ru-RU" sz="1000" b="0" i="0" u="none" strike="noStrike" dirty="0">
                        <a:solidFill>
                          <a:srgbClr val="000000"/>
                        </a:solidFill>
                        <a:latin typeface="Oswald"/>
                        <a:cs typeface="Times New Roman Cyr"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ru-RU" sz="1000" b="0" i="0" u="none" strike="noStrike" dirty="0">
                          <a:solidFill>
                            <a:srgbClr val="000000"/>
                          </a:solidFill>
                          <a:latin typeface="Oswald"/>
                          <a:cs typeface="Times New Roman Cyr" pitchFamily="18" charset="0"/>
                        </a:rPr>
                        <a:t>7 459,0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dirty="0">
                          <a:solidFill>
                            <a:srgbClr val="000000"/>
                          </a:solidFill>
                          <a:latin typeface="Oswald"/>
                          <a:cs typeface="Times New Roman Cyr" pitchFamily="18" charset="0"/>
                        </a:rPr>
                        <a:t>6 910 1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ru-RU" sz="1000" b="0" i="0" u="none" strike="noStrike" dirty="0">
                          <a:solidFill>
                            <a:srgbClr val="000000"/>
                          </a:solidFill>
                          <a:latin typeface="Oswald"/>
                          <a:cs typeface="Times New Roman Cyr" pitchFamily="18" charset="0"/>
                        </a:rPr>
                        <a:t>6 971,8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ru-RU" sz="1000" b="0" i="0" u="none" strike="noStrike" dirty="0">
                          <a:solidFill>
                            <a:srgbClr val="000000"/>
                          </a:solidFill>
                          <a:latin typeface="Oswald"/>
                          <a:cs typeface="Times New Roman Cyr" pitchFamily="18" charset="0"/>
                        </a:rPr>
                        <a:t>100,9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6"/>
                  </a:ext>
                </a:extLst>
              </a:tr>
            </a:tbl>
          </a:graphicData>
        </a:graphic>
      </p:graphicFrame>
      <p:graphicFrame>
        <p:nvGraphicFramePr>
          <p:cNvPr id="6" name="Диаграмма 5"/>
          <p:cNvGraphicFramePr/>
          <p:nvPr/>
        </p:nvGraphicFramePr>
        <p:xfrm>
          <a:off x="-396552" y="1916832"/>
          <a:ext cx="9540552" cy="3312368"/>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Прямая со стрелкой 8"/>
          <p:cNvCxnSpPr/>
          <p:nvPr/>
        </p:nvCxnSpPr>
        <p:spPr>
          <a:xfrm flipV="1">
            <a:off x="467544" y="3356992"/>
            <a:ext cx="36004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flipV="1">
            <a:off x="2051720" y="3212976"/>
            <a:ext cx="216024"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V="1">
            <a:off x="3491880" y="3140968"/>
            <a:ext cx="360040"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Правая фигурная скобка 16"/>
          <p:cNvSpPr/>
          <p:nvPr/>
        </p:nvSpPr>
        <p:spPr>
          <a:xfrm>
            <a:off x="4427984" y="3140968"/>
            <a:ext cx="144016" cy="1368152"/>
          </a:xfrm>
          <a:prstGeom prst="righ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b="1" dirty="0"/>
          </a:p>
        </p:txBody>
      </p:sp>
      <p:sp>
        <p:nvSpPr>
          <p:cNvPr id="18" name="Правая фигурная скобка 17"/>
          <p:cNvSpPr/>
          <p:nvPr/>
        </p:nvSpPr>
        <p:spPr>
          <a:xfrm>
            <a:off x="1259632" y="3356992"/>
            <a:ext cx="288032" cy="1224136"/>
          </a:xfrm>
          <a:prstGeom prst="righ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 name="Правая фигурная скобка 18"/>
          <p:cNvSpPr/>
          <p:nvPr/>
        </p:nvSpPr>
        <p:spPr>
          <a:xfrm>
            <a:off x="2843808" y="3212976"/>
            <a:ext cx="216024" cy="1296144"/>
          </a:xfrm>
          <a:prstGeom prst="righ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b="1" dirty="0"/>
          </a:p>
        </p:txBody>
      </p:sp>
      <p:sp>
        <p:nvSpPr>
          <p:cNvPr id="20" name="Правая фигурная скобка 19"/>
          <p:cNvSpPr/>
          <p:nvPr/>
        </p:nvSpPr>
        <p:spPr>
          <a:xfrm>
            <a:off x="5868144" y="2636912"/>
            <a:ext cx="288032" cy="360040"/>
          </a:xfrm>
          <a:prstGeom prst="righ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1" name="Правая фигурная скобка 20"/>
          <p:cNvSpPr/>
          <p:nvPr/>
        </p:nvSpPr>
        <p:spPr>
          <a:xfrm>
            <a:off x="4355976" y="2780928"/>
            <a:ext cx="216024" cy="288032"/>
          </a:xfrm>
          <a:prstGeom prst="righ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2" name="Правая фигурная скобка 21"/>
          <p:cNvSpPr/>
          <p:nvPr/>
        </p:nvSpPr>
        <p:spPr>
          <a:xfrm>
            <a:off x="2843808" y="2852936"/>
            <a:ext cx="144016" cy="288032"/>
          </a:xfrm>
          <a:prstGeom prst="righ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3" name="Правая фигурная скобка 22"/>
          <p:cNvSpPr/>
          <p:nvPr/>
        </p:nvSpPr>
        <p:spPr>
          <a:xfrm>
            <a:off x="1331640" y="3068960"/>
            <a:ext cx="144016" cy="288032"/>
          </a:xfrm>
          <a:prstGeom prst="righ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b="1" dirty="0"/>
          </a:p>
        </p:txBody>
      </p:sp>
      <p:sp>
        <p:nvSpPr>
          <p:cNvPr id="28" name="Прямоугольник 27"/>
          <p:cNvSpPr/>
          <p:nvPr/>
        </p:nvSpPr>
        <p:spPr>
          <a:xfrm>
            <a:off x="6156176" y="3573016"/>
            <a:ext cx="607859" cy="276999"/>
          </a:xfrm>
          <a:prstGeom prst="rect">
            <a:avLst/>
          </a:prstGeom>
        </p:spPr>
        <p:txBody>
          <a:bodyPr wrap="none">
            <a:spAutoFit/>
          </a:bodyPr>
          <a:lstStyle/>
          <a:p>
            <a:pPr fontAlgn="auto">
              <a:spcBef>
                <a:spcPts val="0"/>
              </a:spcBef>
              <a:spcAft>
                <a:spcPts val="0"/>
              </a:spcAft>
              <a:defRPr/>
            </a:pPr>
            <a:r>
              <a:rPr lang="ru-RU" sz="1200" b="1" dirty="0">
                <a:solidFill>
                  <a:srgbClr val="FF0000"/>
                </a:solidFill>
                <a:latin typeface="Times New Roman" panose="02020603050405020304" pitchFamily="18" charset="0"/>
                <a:cs typeface="Times New Roman" panose="02020603050405020304" pitchFamily="18" charset="0"/>
              </a:rPr>
              <a:t>77,2</a:t>
            </a:r>
            <a:r>
              <a:rPr lang="en-US" sz="1200" b="1" dirty="0">
                <a:solidFill>
                  <a:srgbClr val="FF0000"/>
                </a:solidFill>
                <a:latin typeface="Times New Roman" panose="02020603050405020304" pitchFamily="18" charset="0"/>
                <a:cs typeface="Times New Roman" panose="02020603050405020304" pitchFamily="18" charset="0"/>
              </a:rPr>
              <a:t>%</a:t>
            </a:r>
          </a:p>
        </p:txBody>
      </p:sp>
      <p:sp>
        <p:nvSpPr>
          <p:cNvPr id="29" name="Прямоугольник 28"/>
          <p:cNvSpPr/>
          <p:nvPr/>
        </p:nvSpPr>
        <p:spPr>
          <a:xfrm>
            <a:off x="6156176" y="2708920"/>
            <a:ext cx="607859" cy="276999"/>
          </a:xfrm>
          <a:prstGeom prst="rect">
            <a:avLst/>
          </a:prstGeom>
        </p:spPr>
        <p:txBody>
          <a:bodyPr wrap="none">
            <a:spAutoFit/>
          </a:bodyPr>
          <a:lstStyle/>
          <a:p>
            <a:pPr fontAlgn="auto">
              <a:spcBef>
                <a:spcPts val="0"/>
              </a:spcBef>
              <a:spcAft>
                <a:spcPts val="0"/>
              </a:spcAft>
              <a:defRPr/>
            </a:pPr>
            <a:r>
              <a:rPr lang="ru-RU" sz="1200" b="1" dirty="0">
                <a:solidFill>
                  <a:srgbClr val="FF0000"/>
                </a:solidFill>
                <a:latin typeface="Times New Roman" panose="02020603050405020304" pitchFamily="18" charset="0"/>
                <a:cs typeface="Times New Roman" panose="02020603050405020304" pitchFamily="18" charset="0"/>
              </a:rPr>
              <a:t>22,8</a:t>
            </a:r>
            <a:r>
              <a:rPr lang="en-US" sz="1200" b="1" dirty="0">
                <a:solidFill>
                  <a:srgbClr val="FF0000"/>
                </a:solidFill>
                <a:latin typeface="Times New Roman" panose="02020603050405020304" pitchFamily="18" charset="0"/>
                <a:cs typeface="Times New Roman" panose="02020603050405020304" pitchFamily="18" charset="0"/>
              </a:rPr>
              <a:t>%</a:t>
            </a:r>
          </a:p>
        </p:txBody>
      </p:sp>
      <p:sp>
        <p:nvSpPr>
          <p:cNvPr id="30" name="Прямоугольник 29"/>
          <p:cNvSpPr/>
          <p:nvPr/>
        </p:nvSpPr>
        <p:spPr>
          <a:xfrm>
            <a:off x="4499992" y="3645024"/>
            <a:ext cx="607859" cy="276999"/>
          </a:xfrm>
          <a:prstGeom prst="rect">
            <a:avLst/>
          </a:prstGeom>
        </p:spPr>
        <p:txBody>
          <a:bodyPr wrap="none">
            <a:spAutoFit/>
          </a:bodyPr>
          <a:lstStyle/>
          <a:p>
            <a:pPr fontAlgn="auto">
              <a:spcBef>
                <a:spcPts val="0"/>
              </a:spcBef>
              <a:spcAft>
                <a:spcPts val="0"/>
              </a:spcAft>
              <a:defRPr/>
            </a:pPr>
            <a:r>
              <a:rPr lang="ru-RU" sz="1200" b="1" dirty="0">
                <a:solidFill>
                  <a:srgbClr val="FF0000"/>
                </a:solidFill>
                <a:latin typeface="Times New Roman" panose="02020603050405020304" pitchFamily="18" charset="0"/>
                <a:cs typeface="Times New Roman" panose="02020603050405020304" pitchFamily="18" charset="0"/>
              </a:rPr>
              <a:t>76,3</a:t>
            </a:r>
            <a:r>
              <a:rPr lang="en-US" sz="1200" b="1" dirty="0">
                <a:solidFill>
                  <a:srgbClr val="FF0000"/>
                </a:solidFill>
                <a:latin typeface="Times New Roman" panose="02020603050405020304" pitchFamily="18" charset="0"/>
                <a:cs typeface="Times New Roman" panose="02020603050405020304" pitchFamily="18" charset="0"/>
              </a:rPr>
              <a:t>%</a:t>
            </a:r>
          </a:p>
        </p:txBody>
      </p:sp>
      <p:sp>
        <p:nvSpPr>
          <p:cNvPr id="31" name="Прямоугольник 30"/>
          <p:cNvSpPr/>
          <p:nvPr/>
        </p:nvSpPr>
        <p:spPr>
          <a:xfrm>
            <a:off x="4499992" y="2780928"/>
            <a:ext cx="607859" cy="276999"/>
          </a:xfrm>
          <a:prstGeom prst="rect">
            <a:avLst/>
          </a:prstGeom>
        </p:spPr>
        <p:txBody>
          <a:bodyPr wrap="none">
            <a:spAutoFit/>
          </a:bodyPr>
          <a:lstStyle/>
          <a:p>
            <a:pPr fontAlgn="auto">
              <a:spcBef>
                <a:spcPts val="0"/>
              </a:spcBef>
              <a:spcAft>
                <a:spcPts val="0"/>
              </a:spcAft>
              <a:defRPr/>
            </a:pPr>
            <a:r>
              <a:rPr lang="ru-RU" sz="1200" b="1" dirty="0">
                <a:solidFill>
                  <a:srgbClr val="FF0000"/>
                </a:solidFill>
                <a:latin typeface="Times New Roman" panose="02020603050405020304" pitchFamily="18" charset="0"/>
                <a:cs typeface="Times New Roman" panose="02020603050405020304" pitchFamily="18" charset="0"/>
              </a:rPr>
              <a:t>23,7</a:t>
            </a:r>
            <a:r>
              <a:rPr lang="en-US" sz="1200" b="1" dirty="0">
                <a:solidFill>
                  <a:srgbClr val="FF0000"/>
                </a:solidFill>
                <a:latin typeface="Times New Roman" panose="02020603050405020304" pitchFamily="18" charset="0"/>
                <a:cs typeface="Times New Roman" panose="02020603050405020304" pitchFamily="18" charset="0"/>
              </a:rPr>
              <a:t>%</a:t>
            </a:r>
          </a:p>
        </p:txBody>
      </p:sp>
      <p:sp>
        <p:nvSpPr>
          <p:cNvPr id="32" name="Прямоугольник 31"/>
          <p:cNvSpPr/>
          <p:nvPr/>
        </p:nvSpPr>
        <p:spPr>
          <a:xfrm>
            <a:off x="2987824" y="3717032"/>
            <a:ext cx="607859" cy="276999"/>
          </a:xfrm>
          <a:prstGeom prst="rect">
            <a:avLst/>
          </a:prstGeom>
        </p:spPr>
        <p:txBody>
          <a:bodyPr wrap="none">
            <a:spAutoFit/>
          </a:bodyPr>
          <a:lstStyle/>
          <a:p>
            <a:pPr fontAlgn="auto">
              <a:spcBef>
                <a:spcPts val="0"/>
              </a:spcBef>
              <a:spcAft>
                <a:spcPts val="0"/>
              </a:spcAft>
              <a:defRPr/>
            </a:pPr>
            <a:r>
              <a:rPr lang="en-US" sz="1200" b="1" dirty="0">
                <a:solidFill>
                  <a:srgbClr val="FF0000"/>
                </a:solidFill>
                <a:latin typeface="Times New Roman" panose="02020603050405020304" pitchFamily="18" charset="0"/>
                <a:cs typeface="Times New Roman" panose="02020603050405020304" pitchFamily="18" charset="0"/>
              </a:rPr>
              <a:t>74</a:t>
            </a:r>
            <a:r>
              <a:rPr lang="ru-RU" sz="1200" b="1" dirty="0">
                <a:solidFill>
                  <a:srgbClr val="FF0000"/>
                </a:solidFill>
                <a:latin typeface="Times New Roman" panose="02020603050405020304" pitchFamily="18" charset="0"/>
                <a:cs typeface="Times New Roman" panose="02020603050405020304" pitchFamily="18" charset="0"/>
              </a:rPr>
              <a:t>,8</a:t>
            </a:r>
            <a:r>
              <a:rPr lang="en-US" sz="1200" b="1" dirty="0">
                <a:solidFill>
                  <a:srgbClr val="FF0000"/>
                </a:solidFill>
                <a:latin typeface="Times New Roman" panose="02020603050405020304" pitchFamily="18" charset="0"/>
                <a:cs typeface="Times New Roman" panose="02020603050405020304" pitchFamily="18" charset="0"/>
              </a:rPr>
              <a:t>%</a:t>
            </a:r>
          </a:p>
        </p:txBody>
      </p:sp>
      <p:sp>
        <p:nvSpPr>
          <p:cNvPr id="33" name="Прямоугольник 32"/>
          <p:cNvSpPr/>
          <p:nvPr/>
        </p:nvSpPr>
        <p:spPr>
          <a:xfrm>
            <a:off x="2915816" y="2852936"/>
            <a:ext cx="607859" cy="276999"/>
          </a:xfrm>
          <a:prstGeom prst="rect">
            <a:avLst/>
          </a:prstGeom>
        </p:spPr>
        <p:txBody>
          <a:bodyPr wrap="none">
            <a:spAutoFit/>
          </a:bodyPr>
          <a:lstStyle/>
          <a:p>
            <a:pPr fontAlgn="auto">
              <a:spcBef>
                <a:spcPts val="0"/>
              </a:spcBef>
              <a:spcAft>
                <a:spcPts val="0"/>
              </a:spcAft>
              <a:defRPr/>
            </a:pPr>
            <a:r>
              <a:rPr lang="ru-RU" sz="1200" b="1" dirty="0">
                <a:solidFill>
                  <a:srgbClr val="FF0000"/>
                </a:solidFill>
                <a:latin typeface="Times New Roman" panose="02020603050405020304" pitchFamily="18" charset="0"/>
                <a:cs typeface="Times New Roman" panose="02020603050405020304" pitchFamily="18" charset="0"/>
              </a:rPr>
              <a:t>25,2%</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34" name="Прямоугольник 33"/>
          <p:cNvSpPr/>
          <p:nvPr/>
        </p:nvSpPr>
        <p:spPr>
          <a:xfrm>
            <a:off x="1403648" y="3789040"/>
            <a:ext cx="607859" cy="276999"/>
          </a:xfrm>
          <a:prstGeom prst="rect">
            <a:avLst/>
          </a:prstGeom>
        </p:spPr>
        <p:txBody>
          <a:bodyPr wrap="none">
            <a:spAutoFit/>
          </a:bodyPr>
          <a:lstStyle/>
          <a:p>
            <a:pPr fontAlgn="auto">
              <a:spcBef>
                <a:spcPts val="0"/>
              </a:spcBef>
              <a:spcAft>
                <a:spcPts val="0"/>
              </a:spcAft>
              <a:defRPr/>
            </a:pPr>
            <a:r>
              <a:rPr lang="ru-RU" sz="1200" b="1" dirty="0">
                <a:solidFill>
                  <a:srgbClr val="FF0000"/>
                </a:solidFill>
                <a:latin typeface="Times New Roman" panose="02020603050405020304" pitchFamily="18" charset="0"/>
                <a:cs typeface="Times New Roman" panose="02020603050405020304" pitchFamily="18" charset="0"/>
              </a:rPr>
              <a:t>74,9</a:t>
            </a:r>
            <a:r>
              <a:rPr lang="en-US" sz="1200" b="1" dirty="0">
                <a:solidFill>
                  <a:srgbClr val="FF0000"/>
                </a:solidFill>
                <a:latin typeface="Times New Roman" panose="02020603050405020304" pitchFamily="18" charset="0"/>
                <a:cs typeface="Times New Roman" panose="02020603050405020304" pitchFamily="18" charset="0"/>
              </a:rPr>
              <a:t>%</a:t>
            </a:r>
          </a:p>
        </p:txBody>
      </p:sp>
      <p:sp>
        <p:nvSpPr>
          <p:cNvPr id="35" name="Прямоугольник 34"/>
          <p:cNvSpPr/>
          <p:nvPr/>
        </p:nvSpPr>
        <p:spPr>
          <a:xfrm>
            <a:off x="1403648" y="3068960"/>
            <a:ext cx="607859" cy="276999"/>
          </a:xfrm>
          <a:prstGeom prst="rect">
            <a:avLst/>
          </a:prstGeom>
        </p:spPr>
        <p:txBody>
          <a:bodyPr wrap="none">
            <a:spAutoFit/>
          </a:bodyPr>
          <a:lstStyle/>
          <a:p>
            <a:pPr fontAlgn="auto">
              <a:spcBef>
                <a:spcPts val="0"/>
              </a:spcBef>
              <a:spcAft>
                <a:spcPts val="0"/>
              </a:spcAft>
              <a:defRPr/>
            </a:pPr>
            <a:r>
              <a:rPr lang="ru-RU" sz="1200" b="1" dirty="0">
                <a:solidFill>
                  <a:srgbClr val="FF0000"/>
                </a:solidFill>
                <a:latin typeface="Times New Roman" panose="02020603050405020304" pitchFamily="18" charset="0"/>
                <a:cs typeface="Times New Roman" panose="02020603050405020304" pitchFamily="18" charset="0"/>
              </a:rPr>
              <a:t>25,1</a:t>
            </a:r>
            <a:r>
              <a:rPr lang="en-US" sz="1200" b="1" dirty="0">
                <a:solidFill>
                  <a:srgbClr val="FF0000"/>
                </a:solidFill>
                <a:latin typeface="Times New Roman" panose="02020603050405020304" pitchFamily="18" charset="0"/>
                <a:cs typeface="Times New Roman" panose="02020603050405020304" pitchFamily="18" charset="0"/>
              </a:rPr>
              <a:t>%</a:t>
            </a:r>
          </a:p>
        </p:txBody>
      </p:sp>
      <p:pic>
        <p:nvPicPr>
          <p:cNvPr id="25" name="Picture 5" descr="Y:\Влад\2019\эскизы\сетка.png"/>
          <p:cNvPicPr>
            <a:picLocks noChangeAspect="1" noChangeArrowheads="1"/>
          </p:cNvPicPr>
          <p:nvPr/>
        </p:nvPicPr>
        <p:blipFill>
          <a:blip r:embed="rId3" cstate="print"/>
          <a:srcRect l="1936" t="2420" r="1543" b="81699"/>
          <a:stretch>
            <a:fillRect/>
          </a:stretch>
        </p:blipFill>
        <p:spPr bwMode="auto">
          <a:xfrm>
            <a:off x="-1" y="0"/>
            <a:ext cx="9036497" cy="836712"/>
          </a:xfrm>
          <a:prstGeom prst="rect">
            <a:avLst/>
          </a:prstGeom>
          <a:noFill/>
          <a:ln w="9525">
            <a:noFill/>
            <a:miter lim="800000"/>
            <a:headEnd/>
            <a:tailEnd/>
          </a:ln>
        </p:spPr>
      </p:pic>
      <p:pic>
        <p:nvPicPr>
          <p:cNvPr id="26" name="Picture 2" descr="Y:\Влад\2019\эскизы\герб.png"/>
          <p:cNvPicPr>
            <a:picLocks noChangeAspect="1" noChangeArrowheads="1"/>
          </p:cNvPicPr>
          <p:nvPr/>
        </p:nvPicPr>
        <p:blipFill>
          <a:blip r:embed="rId4" cstate="print"/>
          <a:srcRect l="89185" b="81873"/>
          <a:stretch>
            <a:fillRect/>
          </a:stretch>
        </p:blipFill>
        <p:spPr bwMode="auto">
          <a:xfrm>
            <a:off x="8429323" y="0"/>
            <a:ext cx="714677" cy="936725"/>
          </a:xfrm>
          <a:prstGeom prst="rect">
            <a:avLst/>
          </a:prstGeom>
          <a:noFill/>
          <a:ln w="9525">
            <a:noFill/>
            <a:miter lim="800000"/>
            <a:headEnd/>
            <a:tailEnd/>
          </a:ln>
        </p:spPr>
      </p:pic>
      <p:pic>
        <p:nvPicPr>
          <p:cNvPr id="37" name="Picture 3" descr="Y:\Влад\2019\эскизы\зелёная.png"/>
          <p:cNvPicPr>
            <a:picLocks noChangeAspect="1" noChangeArrowheads="1"/>
          </p:cNvPicPr>
          <p:nvPr/>
        </p:nvPicPr>
        <p:blipFill>
          <a:blip r:embed="rId5" cstate="print"/>
          <a:srcRect t="10663" r="48323" b="76543"/>
          <a:stretch>
            <a:fillRect/>
          </a:stretch>
        </p:blipFill>
        <p:spPr bwMode="auto">
          <a:xfrm>
            <a:off x="0" y="0"/>
            <a:ext cx="8244408" cy="836712"/>
          </a:xfrm>
          <a:prstGeom prst="rect">
            <a:avLst/>
          </a:prstGeom>
          <a:noFill/>
          <a:ln w="9525">
            <a:noFill/>
            <a:miter lim="800000"/>
            <a:headEnd/>
            <a:tailEnd/>
          </a:ln>
        </p:spPr>
      </p:pic>
      <p:sp>
        <p:nvSpPr>
          <p:cNvPr id="39" name="TextBox 38"/>
          <p:cNvSpPr txBox="1"/>
          <p:nvPr/>
        </p:nvSpPr>
        <p:spPr>
          <a:xfrm>
            <a:off x="611560" y="188640"/>
            <a:ext cx="7704856" cy="861774"/>
          </a:xfrm>
          <a:prstGeom prst="rect">
            <a:avLst/>
          </a:prstGeom>
          <a:noFill/>
        </p:spPr>
        <p:txBody>
          <a:bodyPr wrap="square" rtlCol="0">
            <a:spAutoFit/>
          </a:bodyPr>
          <a:lstStyle/>
          <a:p>
            <a:r>
              <a:rPr lang="ru-RU" sz="1600" b="1" dirty="0">
                <a:solidFill>
                  <a:schemeClr val="bg1"/>
                </a:solidFill>
                <a:latin typeface="Oswald"/>
                <a:cs typeface="Times New Roman" panose="02020603050405020304" pitchFamily="18" charset="0"/>
              </a:rPr>
              <a:t>ДИНАМИКА И СТРУКТУРА НАЛОГОВЫХ ДОХОДОВ БЮДЖЕТА ГОРОДА УРАЙ В 2021-2023 ГОДАХ , тыс. рублей</a:t>
            </a:r>
          </a:p>
          <a:p>
            <a:endParaRPr lang="ru-RU" dirty="0"/>
          </a:p>
        </p:txBody>
      </p:sp>
      <p:pic>
        <p:nvPicPr>
          <p:cNvPr id="41" name="Picture 5" descr="закладка урай copy"/>
          <p:cNvPicPr>
            <a:picLocks noChangeAspect="1" noChangeArrowheads="1"/>
          </p:cNvPicPr>
          <p:nvPr/>
        </p:nvPicPr>
        <p:blipFill>
          <a:blip r:embed="rId6" cstate="print"/>
          <a:srcRect/>
          <a:stretch>
            <a:fillRect/>
          </a:stretch>
        </p:blipFill>
        <p:spPr bwMode="auto">
          <a:xfrm>
            <a:off x="0" y="0"/>
            <a:ext cx="576064" cy="756965"/>
          </a:xfrm>
          <a:prstGeom prst="rect">
            <a:avLst/>
          </a:prstGeom>
          <a:noFill/>
          <a:ln w="9525">
            <a:noFill/>
            <a:miter lim="800000"/>
            <a:headEnd/>
            <a:tailEnd/>
          </a:ln>
        </p:spPr>
      </p:pic>
      <p:graphicFrame>
        <p:nvGraphicFramePr>
          <p:cNvPr id="42" name="Диаграмма 41"/>
          <p:cNvGraphicFramePr/>
          <p:nvPr/>
        </p:nvGraphicFramePr>
        <p:xfrm>
          <a:off x="107504" y="908720"/>
          <a:ext cx="7632848" cy="1224136"/>
        </p:xfrm>
        <a:graphic>
          <a:graphicData uri="http://schemas.openxmlformats.org/drawingml/2006/chart">
            <c:chart xmlns:c="http://schemas.openxmlformats.org/drawingml/2006/chart" xmlns:r="http://schemas.openxmlformats.org/officeDocument/2006/relationships" r:id="rId7"/>
          </a:graphicData>
        </a:graphic>
      </p:graphicFrame>
      <p:cxnSp>
        <p:nvCxnSpPr>
          <p:cNvPr id="45" name="Прямая со стрелкой 44"/>
          <p:cNvCxnSpPr/>
          <p:nvPr/>
        </p:nvCxnSpPr>
        <p:spPr>
          <a:xfrm flipH="1">
            <a:off x="1043608" y="2780928"/>
            <a:ext cx="288032"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p:nvPr/>
        </p:nvCxnSpPr>
        <p:spPr>
          <a:xfrm flipH="1">
            <a:off x="2555776" y="2492896"/>
            <a:ext cx="216024"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3577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Таблица 17"/>
          <p:cNvGraphicFramePr>
            <a:graphicFrameLocks noGrp="1"/>
          </p:cNvGraphicFramePr>
          <p:nvPr/>
        </p:nvGraphicFramePr>
        <p:xfrm>
          <a:off x="107504" y="4365104"/>
          <a:ext cx="8928993" cy="2403337"/>
        </p:xfrm>
        <a:graphic>
          <a:graphicData uri="http://schemas.openxmlformats.org/drawingml/2006/table">
            <a:tbl>
              <a:tblPr/>
              <a:tblGrid>
                <a:gridCol w="3165734">
                  <a:extLst>
                    <a:ext uri="{9D8B030D-6E8A-4147-A177-3AD203B41FA5}">
                      <a16:colId xmlns:a16="http://schemas.microsoft.com/office/drawing/2014/main" xmlns="" val="20000"/>
                    </a:ext>
                  </a:extLst>
                </a:gridCol>
                <a:gridCol w="996120">
                  <a:extLst>
                    <a:ext uri="{9D8B030D-6E8A-4147-A177-3AD203B41FA5}">
                      <a16:colId xmlns:a16="http://schemas.microsoft.com/office/drawing/2014/main" xmlns="" val="20001"/>
                    </a:ext>
                  </a:extLst>
                </a:gridCol>
                <a:gridCol w="1138421">
                  <a:extLst>
                    <a:ext uri="{9D8B030D-6E8A-4147-A177-3AD203B41FA5}">
                      <a16:colId xmlns:a16="http://schemas.microsoft.com/office/drawing/2014/main" xmlns="" val="20002"/>
                    </a:ext>
                  </a:extLst>
                </a:gridCol>
                <a:gridCol w="1209573">
                  <a:extLst>
                    <a:ext uri="{9D8B030D-6E8A-4147-A177-3AD203B41FA5}">
                      <a16:colId xmlns:a16="http://schemas.microsoft.com/office/drawing/2014/main" xmlns="" val="20003"/>
                    </a:ext>
                  </a:extLst>
                </a:gridCol>
                <a:gridCol w="1280724">
                  <a:extLst>
                    <a:ext uri="{9D8B030D-6E8A-4147-A177-3AD203B41FA5}">
                      <a16:colId xmlns:a16="http://schemas.microsoft.com/office/drawing/2014/main" xmlns="" val="20004"/>
                    </a:ext>
                  </a:extLst>
                </a:gridCol>
                <a:gridCol w="1138421">
                  <a:extLst>
                    <a:ext uri="{9D8B030D-6E8A-4147-A177-3AD203B41FA5}">
                      <a16:colId xmlns:a16="http://schemas.microsoft.com/office/drawing/2014/main" xmlns="" val="20005"/>
                    </a:ext>
                  </a:extLst>
                </a:gridCol>
              </a:tblGrid>
              <a:tr h="285891">
                <a:tc>
                  <a:txBody>
                    <a:bodyPr/>
                    <a:lstStyle/>
                    <a:p>
                      <a:pPr algn="ctr" fontAlgn="ctr"/>
                      <a:r>
                        <a:rPr lang="ru-RU" sz="1000" b="1" i="0" u="none" strike="noStrike" dirty="0">
                          <a:solidFill>
                            <a:srgbClr val="000000"/>
                          </a:solidFill>
                          <a:effectLst/>
                          <a:latin typeface="Oswald"/>
                          <a:cs typeface="Times New Roman" pitchFamily="18" charset="0"/>
                        </a:rPr>
                        <a:t> Наименование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000" b="1" i="0" u="none" strike="noStrike" dirty="0">
                          <a:solidFill>
                            <a:schemeClr val="tx1"/>
                          </a:solidFill>
                          <a:effectLst/>
                          <a:latin typeface="Oswald"/>
                          <a:cs typeface="Times New Roman" pitchFamily="18" charset="0"/>
                        </a:rPr>
                        <a:t>2021 год (факт)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000" b="1" i="0" u="none" strike="noStrike" dirty="0">
                          <a:solidFill>
                            <a:schemeClr val="tx1"/>
                          </a:solidFill>
                          <a:effectLst/>
                          <a:latin typeface="Oswald"/>
                          <a:cs typeface="Times New Roman" pitchFamily="18" charset="0"/>
                        </a:rPr>
                        <a:t>2022 год (факт)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000" b="1" i="0" u="none" strike="noStrike" dirty="0">
                          <a:solidFill>
                            <a:schemeClr val="tx1"/>
                          </a:solidFill>
                          <a:effectLst/>
                          <a:latin typeface="Oswald"/>
                          <a:cs typeface="Times New Roman" pitchFamily="18" charset="0"/>
                        </a:rPr>
                        <a:t>2023 год (уточненный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000" b="1" i="0" u="none" strike="noStrike" dirty="0">
                          <a:solidFill>
                            <a:schemeClr val="tx1"/>
                          </a:solidFill>
                          <a:effectLst/>
                          <a:latin typeface="Oswald"/>
                          <a:cs typeface="Times New Roman" pitchFamily="18" charset="0"/>
                        </a:rPr>
                        <a:t>2023 год (факт)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1" i="0" u="none" strike="noStrike" dirty="0">
                          <a:solidFill>
                            <a:schemeClr val="tx1"/>
                          </a:solidFill>
                          <a:effectLst/>
                          <a:latin typeface="Times New Roman" pitchFamily="18" charset="0"/>
                          <a:cs typeface="Times New Roman" pitchFamily="18" charset="0"/>
                        </a:rPr>
                        <a:t>% </a:t>
                      </a:r>
                      <a:r>
                        <a:rPr lang="ru-RU" sz="1000" b="1" i="0" u="none" strike="noStrike" dirty="0">
                          <a:solidFill>
                            <a:schemeClr val="tx1"/>
                          </a:solidFill>
                          <a:effectLst/>
                          <a:latin typeface="Oswald"/>
                          <a:cs typeface="Times New Roman" pitchFamily="18" charset="0"/>
                        </a:rPr>
                        <a:t>исполнения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0"/>
                  </a:ext>
                </a:extLst>
              </a:tr>
              <a:tr h="116938">
                <a:tc>
                  <a:txBody>
                    <a:bodyPr/>
                    <a:lstStyle/>
                    <a:p>
                      <a:pPr algn="ctr" rtl="0" fontAlgn="ctr"/>
                      <a:r>
                        <a:rPr lang="ru-RU" sz="800" b="1" i="0" u="none" strike="noStrike" dirty="0">
                          <a:solidFill>
                            <a:srgbClr val="000000"/>
                          </a:solidFill>
                          <a:latin typeface="Oswald"/>
                          <a:cs typeface="Times New Roman" pitchFamily="18"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a:solidFill>
                            <a:srgbClr val="000000"/>
                          </a:solidFill>
                          <a:latin typeface="Oswald"/>
                          <a:cs typeface="Times New Roman" pitchFamily="18"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a:solidFill>
                            <a:srgbClr val="000000"/>
                          </a:solidFill>
                          <a:latin typeface="Oswald"/>
                          <a:cs typeface="Times New Roman" pitchFamily="18"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a:solidFill>
                            <a:srgbClr val="000000"/>
                          </a:solidFill>
                          <a:latin typeface="Oswald"/>
                          <a:cs typeface="Times New Roman" pitchFamily="18"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a:solidFill>
                            <a:srgbClr val="000000"/>
                          </a:solidFill>
                          <a:latin typeface="Oswald"/>
                          <a:cs typeface="Times New Roman" pitchFamily="18"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a:solidFill>
                            <a:srgbClr val="000000"/>
                          </a:solidFill>
                          <a:latin typeface="Oswald"/>
                          <a:cs typeface="Times New Roman" pitchFamily="18" charset="0"/>
                        </a:rPr>
                        <a:t>К.6=к.5/к.4*100%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8"/>
                  </a:ext>
                </a:extLst>
              </a:tr>
              <a:tr h="208777">
                <a:tc>
                  <a:txBody>
                    <a:bodyPr/>
                    <a:lstStyle/>
                    <a:p>
                      <a:pPr algn="l" rtl="0" fontAlgn="ctr"/>
                      <a:r>
                        <a:rPr lang="ru-RU" sz="1000" b="1" i="0" u="none" strike="noStrike" dirty="0">
                          <a:solidFill>
                            <a:srgbClr val="000000"/>
                          </a:solidFill>
                          <a:latin typeface="Oswald"/>
                          <a:cs typeface="Times New Roman" pitchFamily="18" charset="0"/>
                        </a:rPr>
                        <a:t>  Неналоговые доходы, всего</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1" i="0" u="none" strike="noStrike" dirty="0">
                          <a:solidFill>
                            <a:srgbClr val="000000"/>
                          </a:solidFill>
                          <a:latin typeface="Oswald"/>
                          <a:cs typeface="Times New Roman" pitchFamily="18" charset="0"/>
                        </a:rPr>
                        <a:t>162 630,6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1" i="0" u="none" strike="noStrike" dirty="0">
                          <a:solidFill>
                            <a:srgbClr val="000000"/>
                          </a:solidFill>
                          <a:latin typeface="Oswald"/>
                          <a:cs typeface="Times New Roman" pitchFamily="18" charset="0"/>
                        </a:rPr>
                        <a:t>170 073,2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1" i="0" u="none" strike="noStrike" dirty="0">
                          <a:solidFill>
                            <a:srgbClr val="000000"/>
                          </a:solidFill>
                          <a:latin typeface="Oswald"/>
                          <a:cs typeface="Times New Roman" pitchFamily="18" charset="0"/>
                        </a:rPr>
                        <a:t>191 214,3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1" i="0" u="none" strike="noStrike" dirty="0">
                          <a:solidFill>
                            <a:srgbClr val="000000"/>
                          </a:solidFill>
                          <a:latin typeface="Oswald"/>
                          <a:cs typeface="Times New Roman" pitchFamily="18" charset="0"/>
                        </a:rPr>
                        <a:t>197 112,3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1" i="0" u="none" strike="noStrike" dirty="0">
                          <a:solidFill>
                            <a:srgbClr val="000000"/>
                          </a:solidFill>
                          <a:latin typeface="Oswald"/>
                          <a:cs typeface="Times New Roman" pitchFamily="18" charset="0"/>
                        </a:rPr>
                        <a:t>103,1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217520">
                <a:tc>
                  <a:txBody>
                    <a:bodyPr/>
                    <a:lstStyle/>
                    <a:p>
                      <a:pPr algn="l" rtl="0" fontAlgn="ctr"/>
                      <a:r>
                        <a:rPr lang="ru-RU" sz="1000" b="0" i="0" u="none" strike="noStrike" dirty="0">
                          <a:solidFill>
                            <a:srgbClr val="000000"/>
                          </a:solidFill>
                          <a:latin typeface="Oswald"/>
                        </a:rPr>
                        <a:t>Доходы от использования муниципального имущества</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dirty="0">
                          <a:solidFill>
                            <a:srgbClr val="000000"/>
                          </a:solidFill>
                          <a:latin typeface="Oswald"/>
                        </a:rPr>
                        <a:t>107</a:t>
                      </a:r>
                      <a:r>
                        <a:rPr lang="ru-RU" sz="1000" b="0" i="0" u="none" strike="noStrike" baseline="0" dirty="0">
                          <a:solidFill>
                            <a:srgbClr val="000000"/>
                          </a:solidFill>
                          <a:latin typeface="Oswald"/>
                        </a:rPr>
                        <a:t> </a:t>
                      </a:r>
                      <a:r>
                        <a:rPr lang="ru-RU" sz="1000" b="0" i="0" u="none" strike="noStrike" dirty="0">
                          <a:solidFill>
                            <a:srgbClr val="000000"/>
                          </a:solidFill>
                          <a:latin typeface="Oswald"/>
                        </a:rPr>
                        <a:t>042,0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dirty="0">
                          <a:solidFill>
                            <a:srgbClr val="000000"/>
                          </a:solidFill>
                          <a:latin typeface="Oswald"/>
                        </a:rPr>
                        <a:t>104 287,1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dirty="0">
                          <a:solidFill>
                            <a:srgbClr val="000000"/>
                          </a:solidFill>
                          <a:latin typeface="Oswald"/>
                        </a:rPr>
                        <a:t>127 804,2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dirty="0">
                          <a:solidFill>
                            <a:srgbClr val="000000"/>
                          </a:solidFill>
                          <a:latin typeface="Oswald"/>
                        </a:rPr>
                        <a:t>130 761,2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ru-RU" sz="1000" b="0" i="0" u="none" strike="noStrike" dirty="0">
                          <a:solidFill>
                            <a:srgbClr val="000000"/>
                          </a:solidFill>
                          <a:latin typeface="Oswald"/>
                        </a:rPr>
                        <a:t>102,3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91227">
                <a:tc>
                  <a:txBody>
                    <a:bodyPr/>
                    <a:lstStyle/>
                    <a:p>
                      <a:pPr algn="l" rtl="0" fontAlgn="ctr"/>
                      <a:r>
                        <a:rPr lang="ru-RU" sz="1000" b="0" i="0" u="none" strike="noStrike" dirty="0">
                          <a:solidFill>
                            <a:srgbClr val="000000"/>
                          </a:solidFill>
                          <a:latin typeface="Oswald"/>
                        </a:rPr>
                        <a:t>Плата за негативное воздействие на окружающую среду</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dirty="0">
                          <a:solidFill>
                            <a:srgbClr val="000000"/>
                          </a:solidFill>
                          <a:latin typeface="Oswald"/>
                        </a:rPr>
                        <a:t>1</a:t>
                      </a:r>
                      <a:r>
                        <a:rPr lang="ru-RU" sz="1000" b="0" i="0" u="none" strike="noStrike" baseline="0" dirty="0">
                          <a:solidFill>
                            <a:srgbClr val="000000"/>
                          </a:solidFill>
                          <a:latin typeface="Oswald"/>
                        </a:rPr>
                        <a:t> 454,9</a:t>
                      </a:r>
                      <a:endParaRPr lang="ru-RU" sz="1000" b="0" i="0" u="none" strike="noStrike" dirty="0">
                        <a:solidFill>
                          <a:srgbClr val="000000"/>
                        </a:solidFill>
                        <a:latin typeface="Oswald"/>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dirty="0">
                          <a:solidFill>
                            <a:srgbClr val="000000"/>
                          </a:solidFill>
                          <a:latin typeface="Oswald"/>
                        </a:rPr>
                        <a:t>1 651,2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dirty="0">
                          <a:solidFill>
                            <a:srgbClr val="000000"/>
                          </a:solidFill>
                          <a:latin typeface="Oswald"/>
                        </a:rPr>
                        <a:t>1 230,6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dirty="0">
                          <a:solidFill>
                            <a:srgbClr val="000000"/>
                          </a:solidFill>
                          <a:latin typeface="Oswald"/>
                        </a:rPr>
                        <a:t>1 260,9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ru-RU" sz="1000" b="0" i="0" u="none" strike="noStrike" dirty="0">
                          <a:solidFill>
                            <a:srgbClr val="000000"/>
                          </a:solidFill>
                          <a:latin typeface="Oswald"/>
                        </a:rPr>
                        <a:t>102,5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64934">
                <a:tc>
                  <a:txBody>
                    <a:bodyPr/>
                    <a:lstStyle/>
                    <a:p>
                      <a:pPr algn="l" rtl="0" fontAlgn="ctr"/>
                      <a:r>
                        <a:rPr lang="ru-RU" sz="1000" b="0" i="0" u="none" strike="noStrike" dirty="0">
                          <a:solidFill>
                            <a:srgbClr val="000000"/>
                          </a:solidFill>
                          <a:latin typeface="Oswald"/>
                        </a:rPr>
                        <a:t>Доходы от оказания платных услуг (работ) и компенсации затрат государства</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dirty="0">
                          <a:solidFill>
                            <a:srgbClr val="000000"/>
                          </a:solidFill>
                          <a:latin typeface="Oswald"/>
                        </a:rPr>
                        <a:t>10 246,5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dirty="0">
                          <a:solidFill>
                            <a:srgbClr val="000000"/>
                          </a:solidFill>
                          <a:latin typeface="Oswald"/>
                        </a:rPr>
                        <a:t>4 551,7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dirty="0">
                          <a:solidFill>
                            <a:srgbClr val="000000"/>
                          </a:solidFill>
                          <a:latin typeface="Oswald"/>
                        </a:rPr>
                        <a:t>2 131,1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dirty="0">
                          <a:solidFill>
                            <a:srgbClr val="000000"/>
                          </a:solidFill>
                          <a:latin typeface="Oswald"/>
                        </a:rPr>
                        <a:t>2 287,0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ru-RU" sz="1000" b="0" i="0" u="none" strike="noStrike" dirty="0">
                          <a:solidFill>
                            <a:srgbClr val="000000"/>
                          </a:solidFill>
                          <a:latin typeface="Oswald"/>
                        </a:rPr>
                        <a:t>107,3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78128">
                <a:tc>
                  <a:txBody>
                    <a:bodyPr/>
                    <a:lstStyle/>
                    <a:p>
                      <a:pPr algn="l" rtl="0" fontAlgn="ctr"/>
                      <a:r>
                        <a:rPr lang="ru-RU" sz="1000" b="0" i="0" u="none" strike="noStrike" dirty="0">
                          <a:solidFill>
                            <a:srgbClr val="000000"/>
                          </a:solidFill>
                          <a:latin typeface="Oswald"/>
                        </a:rPr>
                        <a:t>Доходы от продажи материальных и нематериальных активов</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dirty="0">
                          <a:solidFill>
                            <a:srgbClr val="000000"/>
                          </a:solidFill>
                          <a:latin typeface="Oswald"/>
                        </a:rPr>
                        <a:t>38</a:t>
                      </a:r>
                      <a:r>
                        <a:rPr lang="ru-RU" sz="1000" b="0" i="0" u="none" strike="noStrike" baseline="0" dirty="0">
                          <a:solidFill>
                            <a:srgbClr val="000000"/>
                          </a:solidFill>
                          <a:latin typeface="Oswald"/>
                        </a:rPr>
                        <a:t> 191,1</a:t>
                      </a:r>
                      <a:endParaRPr lang="ru-RU" sz="1000" b="0" i="0" u="none" strike="noStrike" dirty="0">
                        <a:solidFill>
                          <a:srgbClr val="000000"/>
                        </a:solidFill>
                        <a:latin typeface="Oswald"/>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dirty="0">
                          <a:solidFill>
                            <a:srgbClr val="000000"/>
                          </a:solidFill>
                          <a:latin typeface="Oswald"/>
                        </a:rPr>
                        <a:t>54 640,9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dirty="0">
                          <a:solidFill>
                            <a:srgbClr val="000000"/>
                          </a:solidFill>
                          <a:latin typeface="Oswald"/>
                        </a:rPr>
                        <a:t>56 593,7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dirty="0">
                          <a:solidFill>
                            <a:srgbClr val="000000"/>
                          </a:solidFill>
                          <a:latin typeface="Oswald"/>
                        </a:rPr>
                        <a:t>59 347,6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ru-RU" sz="1000" b="0" i="0" u="none" strike="noStrike" dirty="0">
                          <a:solidFill>
                            <a:srgbClr val="000000"/>
                          </a:solidFill>
                          <a:latin typeface="Oswald"/>
                        </a:rPr>
                        <a:t>104,9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7306">
                <a:tc>
                  <a:txBody>
                    <a:bodyPr/>
                    <a:lstStyle/>
                    <a:p>
                      <a:pPr algn="l" rtl="0" fontAlgn="ctr"/>
                      <a:r>
                        <a:rPr lang="ru-RU" sz="1000" b="0" i="0" u="none" strike="noStrike" dirty="0">
                          <a:solidFill>
                            <a:srgbClr val="000000"/>
                          </a:solidFill>
                          <a:latin typeface="Oswald"/>
                        </a:rPr>
                        <a:t>Штрафы, санкции, возмещение ущерба</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dirty="0">
                          <a:solidFill>
                            <a:srgbClr val="000000"/>
                          </a:solidFill>
                          <a:latin typeface="Oswald"/>
                        </a:rPr>
                        <a:t>4</a:t>
                      </a:r>
                      <a:r>
                        <a:rPr lang="ru-RU" sz="1000" b="0" i="0" u="none" strike="noStrike" baseline="0" dirty="0">
                          <a:solidFill>
                            <a:srgbClr val="000000"/>
                          </a:solidFill>
                          <a:latin typeface="Oswald"/>
                        </a:rPr>
                        <a:t> 480,3</a:t>
                      </a:r>
                      <a:endParaRPr lang="ru-RU" sz="1000" b="0" i="0" u="none" strike="noStrike" dirty="0">
                        <a:solidFill>
                          <a:srgbClr val="000000"/>
                        </a:solidFill>
                        <a:latin typeface="Oswald"/>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dirty="0">
                          <a:solidFill>
                            <a:srgbClr val="000000"/>
                          </a:solidFill>
                          <a:latin typeface="Oswald"/>
                        </a:rPr>
                        <a:t>4 491,4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dirty="0">
                          <a:solidFill>
                            <a:srgbClr val="000000"/>
                          </a:solidFill>
                          <a:latin typeface="Oswald"/>
                        </a:rPr>
                        <a:t>3 385,8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dirty="0">
                          <a:solidFill>
                            <a:srgbClr val="000000"/>
                          </a:solidFill>
                          <a:latin typeface="Oswald"/>
                        </a:rPr>
                        <a:t>3 349,6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ru-RU" sz="1000" b="0" i="0" u="none" strike="noStrike" dirty="0">
                          <a:solidFill>
                            <a:srgbClr val="000000"/>
                          </a:solidFill>
                          <a:latin typeface="Oswald"/>
                        </a:rPr>
                        <a:t>98,9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19236">
                <a:tc>
                  <a:txBody>
                    <a:bodyPr/>
                    <a:lstStyle/>
                    <a:p>
                      <a:pPr algn="l" rtl="0" fontAlgn="ctr"/>
                      <a:r>
                        <a:rPr lang="ru-RU" sz="1100" b="0" i="0" u="none" strike="noStrike" dirty="0">
                          <a:solidFill>
                            <a:srgbClr val="000000"/>
                          </a:solidFill>
                          <a:latin typeface="Oswald"/>
                        </a:rPr>
                        <a:t>Прочие неналоговые доходы </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100" b="0" i="0" u="none" strike="noStrike" dirty="0">
                          <a:solidFill>
                            <a:srgbClr val="000000"/>
                          </a:solidFill>
                          <a:latin typeface="Oswald"/>
                        </a:rPr>
                        <a:t>1</a:t>
                      </a:r>
                      <a:r>
                        <a:rPr lang="ru-RU" sz="1100" b="0" i="0" u="none" strike="noStrike" baseline="0" dirty="0">
                          <a:solidFill>
                            <a:srgbClr val="000000"/>
                          </a:solidFill>
                          <a:latin typeface="Oswald"/>
                        </a:rPr>
                        <a:t> </a:t>
                      </a:r>
                      <a:r>
                        <a:rPr lang="ru-RU" sz="1100" b="0" i="0" u="none" strike="noStrike" dirty="0">
                          <a:solidFill>
                            <a:srgbClr val="000000"/>
                          </a:solidFill>
                          <a:latin typeface="Oswald"/>
                        </a:rPr>
                        <a:t>215,8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100" b="0" i="0" u="none" strike="noStrike" dirty="0">
                          <a:solidFill>
                            <a:srgbClr val="000000"/>
                          </a:solidFill>
                          <a:latin typeface="Oswald"/>
                        </a:rPr>
                        <a:t>450,9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100" b="0" i="0" u="none" strike="noStrike" dirty="0">
                          <a:solidFill>
                            <a:srgbClr val="000000"/>
                          </a:solidFill>
                          <a:latin typeface="Oswald"/>
                        </a:rPr>
                        <a:t>68,9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100" b="0" i="0" u="none" strike="noStrike" dirty="0">
                          <a:solidFill>
                            <a:srgbClr val="000000"/>
                          </a:solidFill>
                          <a:latin typeface="Oswald"/>
                        </a:rPr>
                        <a:t>106,0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ru-RU" sz="1100" b="0" i="0" u="none" strike="noStrike" dirty="0">
                          <a:solidFill>
                            <a:srgbClr val="000000"/>
                          </a:solidFill>
                          <a:latin typeface="Oswald"/>
                        </a:rPr>
                        <a:t>153,8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
        <p:nvSpPr>
          <p:cNvPr id="15" name="Прямоугольник 14">
            <a:extLst>
              <a:ext uri="{FF2B5EF4-FFF2-40B4-BE49-F238E27FC236}">
                <a16:creationId xmlns:a16="http://schemas.microsoft.com/office/drawing/2014/main" xmlns="" id="{4C4EDB45-8EBA-4A57-B46A-AD76899EC698}"/>
              </a:ext>
            </a:extLst>
          </p:cNvPr>
          <p:cNvSpPr/>
          <p:nvPr/>
        </p:nvSpPr>
        <p:spPr>
          <a:xfrm>
            <a:off x="5364088" y="908720"/>
            <a:ext cx="184731" cy="292388"/>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fontAlgn="auto">
              <a:spcBef>
                <a:spcPts val="0"/>
              </a:spcBef>
              <a:spcAft>
                <a:spcPts val="0"/>
              </a:spcAft>
              <a:defRPr/>
            </a:pPr>
            <a:endParaRPr lang="en-US" sz="1300" b="1" i="1" dirty="0">
              <a:solidFill>
                <a:srgbClr val="0000FF"/>
              </a:solidFill>
              <a:latin typeface="Times New Roman" pitchFamily="18" charset="0"/>
              <a:cs typeface="Times New Roman" pitchFamily="18" charset="0"/>
            </a:endParaRPr>
          </a:p>
        </p:txBody>
      </p:sp>
      <p:sp>
        <p:nvSpPr>
          <p:cNvPr id="17" name="Прямоугольник 16"/>
          <p:cNvSpPr/>
          <p:nvPr/>
        </p:nvSpPr>
        <p:spPr>
          <a:xfrm>
            <a:off x="899592" y="836712"/>
            <a:ext cx="4378763" cy="307777"/>
          </a:xfrm>
          <a:prstGeom prst="rect">
            <a:avLst/>
          </a:prstGeom>
        </p:spPr>
        <p:txBody>
          <a:bodyPr wrap="none">
            <a:spAutoFit/>
          </a:bodyPr>
          <a:lstStyle/>
          <a:p>
            <a:pPr fontAlgn="auto">
              <a:spcBef>
                <a:spcPts val="0"/>
              </a:spcBef>
              <a:spcAft>
                <a:spcPts val="0"/>
              </a:spcAft>
              <a:defRPr/>
            </a:pPr>
            <a:r>
              <a:rPr lang="ru-RU" sz="1400" b="1" i="1" dirty="0">
                <a:solidFill>
                  <a:srgbClr val="0000FF"/>
                </a:solidFill>
                <a:latin typeface="Times New Roman" panose="02020603050405020304" pitchFamily="18" charset="0"/>
                <a:cs typeface="Times New Roman" panose="02020603050405020304" pitchFamily="18" charset="0"/>
              </a:rPr>
              <a:t>Общий объем неналоговых доходов в 2021-2023 годах</a:t>
            </a:r>
            <a:endParaRPr lang="en-US" sz="1400" b="1" i="1" dirty="0">
              <a:solidFill>
                <a:srgbClr val="0000FF"/>
              </a:solidFill>
              <a:latin typeface="Times New Roman" panose="02020603050405020304" pitchFamily="18" charset="0"/>
              <a:cs typeface="Times New Roman" panose="02020603050405020304" pitchFamily="18" charset="0"/>
            </a:endParaRPr>
          </a:p>
        </p:txBody>
      </p:sp>
      <p:pic>
        <p:nvPicPr>
          <p:cNvPr id="22" name="Picture 5" descr="Y:\Влад\2019\эскизы\сетка.png"/>
          <p:cNvPicPr>
            <a:picLocks noChangeAspect="1" noChangeArrowheads="1"/>
          </p:cNvPicPr>
          <p:nvPr/>
        </p:nvPicPr>
        <p:blipFill>
          <a:blip r:embed="rId2" cstate="print"/>
          <a:srcRect l="1936" t="2420" r="1543" b="81699"/>
          <a:stretch>
            <a:fillRect/>
          </a:stretch>
        </p:blipFill>
        <p:spPr bwMode="auto">
          <a:xfrm>
            <a:off x="0" y="0"/>
            <a:ext cx="8999538" cy="692696"/>
          </a:xfrm>
          <a:prstGeom prst="rect">
            <a:avLst/>
          </a:prstGeom>
          <a:noFill/>
          <a:ln w="9525">
            <a:noFill/>
            <a:miter lim="800000"/>
            <a:headEnd/>
            <a:tailEnd/>
          </a:ln>
        </p:spPr>
      </p:pic>
      <p:pic>
        <p:nvPicPr>
          <p:cNvPr id="23" name="Picture 2" descr="Y:\Влад\2019\эскизы\герб.png"/>
          <p:cNvPicPr>
            <a:picLocks noChangeAspect="1" noChangeArrowheads="1"/>
          </p:cNvPicPr>
          <p:nvPr/>
        </p:nvPicPr>
        <p:blipFill>
          <a:blip r:embed="rId3" cstate="print"/>
          <a:srcRect l="89185" b="81873"/>
          <a:stretch>
            <a:fillRect/>
          </a:stretch>
        </p:blipFill>
        <p:spPr bwMode="auto">
          <a:xfrm>
            <a:off x="8460432" y="0"/>
            <a:ext cx="683568" cy="801570"/>
          </a:xfrm>
          <a:prstGeom prst="rect">
            <a:avLst/>
          </a:prstGeom>
          <a:noFill/>
          <a:ln w="9525">
            <a:noFill/>
            <a:miter lim="800000"/>
            <a:headEnd/>
            <a:tailEnd/>
          </a:ln>
        </p:spPr>
      </p:pic>
      <p:pic>
        <p:nvPicPr>
          <p:cNvPr id="24" name="Picture 3" descr="Y:\Влад\2019\эскизы\зелёная.png"/>
          <p:cNvPicPr>
            <a:picLocks noChangeAspect="1" noChangeArrowheads="1"/>
          </p:cNvPicPr>
          <p:nvPr/>
        </p:nvPicPr>
        <p:blipFill>
          <a:blip r:embed="rId4" cstate="print"/>
          <a:srcRect t="10663" r="48323" b="76543"/>
          <a:stretch>
            <a:fillRect/>
          </a:stretch>
        </p:blipFill>
        <p:spPr bwMode="auto">
          <a:xfrm>
            <a:off x="0" y="0"/>
            <a:ext cx="8460432" cy="808703"/>
          </a:xfrm>
          <a:prstGeom prst="rect">
            <a:avLst/>
          </a:prstGeom>
          <a:noFill/>
          <a:ln w="9525">
            <a:noFill/>
            <a:miter lim="800000"/>
            <a:headEnd/>
            <a:tailEnd/>
          </a:ln>
        </p:spPr>
      </p:pic>
      <p:pic>
        <p:nvPicPr>
          <p:cNvPr id="25" name="Picture 5" descr="закладка урай copy"/>
          <p:cNvPicPr>
            <a:picLocks noChangeAspect="1" noChangeArrowheads="1"/>
          </p:cNvPicPr>
          <p:nvPr/>
        </p:nvPicPr>
        <p:blipFill>
          <a:blip r:embed="rId5" cstate="print"/>
          <a:srcRect/>
          <a:stretch>
            <a:fillRect/>
          </a:stretch>
        </p:blipFill>
        <p:spPr bwMode="auto">
          <a:xfrm>
            <a:off x="0" y="0"/>
            <a:ext cx="683568" cy="898228"/>
          </a:xfrm>
          <a:prstGeom prst="rect">
            <a:avLst/>
          </a:prstGeom>
          <a:noFill/>
          <a:ln w="9525">
            <a:noFill/>
            <a:miter lim="800000"/>
            <a:headEnd/>
            <a:tailEnd/>
          </a:ln>
        </p:spPr>
      </p:pic>
      <p:sp>
        <p:nvSpPr>
          <p:cNvPr id="26" name="TextBox 25"/>
          <p:cNvSpPr txBox="1"/>
          <p:nvPr/>
        </p:nvSpPr>
        <p:spPr>
          <a:xfrm>
            <a:off x="755576" y="116632"/>
            <a:ext cx="7560840" cy="861774"/>
          </a:xfrm>
          <a:prstGeom prst="rect">
            <a:avLst/>
          </a:prstGeom>
          <a:noFill/>
        </p:spPr>
        <p:txBody>
          <a:bodyPr wrap="square" rtlCol="0">
            <a:spAutoFit/>
          </a:bodyPr>
          <a:lstStyle/>
          <a:p>
            <a:r>
              <a:rPr lang="ru-RU" sz="1600" b="1" dirty="0">
                <a:solidFill>
                  <a:schemeClr val="bg1"/>
                </a:solidFill>
                <a:latin typeface="Oswald"/>
                <a:cs typeface="Times New Roman" panose="02020603050405020304" pitchFamily="18" charset="0"/>
              </a:rPr>
              <a:t>ДИНАМИКА И СТРУКТУРА  НЕНАЛОГОВЫХ ДОХОДОВ </a:t>
            </a:r>
          </a:p>
          <a:p>
            <a:r>
              <a:rPr lang="ru-RU" sz="1600" b="1" dirty="0">
                <a:solidFill>
                  <a:schemeClr val="bg1"/>
                </a:solidFill>
                <a:latin typeface="Oswald"/>
                <a:cs typeface="Times New Roman" panose="02020603050405020304" pitchFamily="18" charset="0"/>
              </a:rPr>
              <a:t>БЮДЖЕТА ГОРОДА УРАЙ В 2021-2023 ГОДАХ, тыс.рублей</a:t>
            </a:r>
          </a:p>
          <a:p>
            <a:endParaRPr lang="ru-RU" dirty="0">
              <a:latin typeface="Oswald"/>
            </a:endParaRPr>
          </a:p>
        </p:txBody>
      </p:sp>
      <p:graphicFrame>
        <p:nvGraphicFramePr>
          <p:cNvPr id="27" name="Диаграмма 26">
            <a:extLst>
              <a:ext uri="{FF2B5EF4-FFF2-40B4-BE49-F238E27FC236}">
                <a16:creationId xmlns:a16="http://schemas.microsoft.com/office/drawing/2014/main" xmlns="" id="{00000000-0008-0000-0700-000003000000}"/>
              </a:ext>
            </a:extLst>
          </p:cNvPr>
          <p:cNvGraphicFramePr/>
          <p:nvPr/>
        </p:nvGraphicFramePr>
        <p:xfrm>
          <a:off x="179512" y="1124744"/>
          <a:ext cx="7272808" cy="136815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8" name="Диаграмма 27">
            <a:extLst>
              <a:ext uri="{FF2B5EF4-FFF2-40B4-BE49-F238E27FC236}">
                <a16:creationId xmlns:a16="http://schemas.microsoft.com/office/drawing/2014/main" xmlns="" id="{00000000-0008-0000-0700-000004000000}"/>
              </a:ext>
            </a:extLst>
          </p:cNvPr>
          <p:cNvGraphicFramePr/>
          <p:nvPr>
            <p:extLst>
              <p:ext uri="{D42A27DB-BD31-4B8C-83A1-F6EECF244321}">
                <p14:modId xmlns:p14="http://schemas.microsoft.com/office/powerpoint/2010/main" xmlns="" val="1284865922"/>
              </p:ext>
            </p:extLst>
          </p:nvPr>
        </p:nvGraphicFramePr>
        <p:xfrm>
          <a:off x="-252536" y="2060847"/>
          <a:ext cx="9396536" cy="245617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xmlns="" val="235766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Таблица 32"/>
          <p:cNvGraphicFramePr>
            <a:graphicFrameLocks noGrp="1"/>
          </p:cNvGraphicFramePr>
          <p:nvPr/>
        </p:nvGraphicFramePr>
        <p:xfrm>
          <a:off x="107504" y="5229200"/>
          <a:ext cx="8856984" cy="1645426"/>
        </p:xfrm>
        <a:graphic>
          <a:graphicData uri="http://schemas.openxmlformats.org/drawingml/2006/table">
            <a:tbl>
              <a:tblPr/>
              <a:tblGrid>
                <a:gridCol w="3024335">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20001"/>
                    </a:ext>
                  </a:extLst>
                </a:gridCol>
                <a:gridCol w="1296144">
                  <a:extLst>
                    <a:ext uri="{9D8B030D-6E8A-4147-A177-3AD203B41FA5}">
                      <a16:colId xmlns:a16="http://schemas.microsoft.com/office/drawing/2014/main" xmlns="" val="20002"/>
                    </a:ext>
                  </a:extLst>
                </a:gridCol>
                <a:gridCol w="1152128">
                  <a:extLst>
                    <a:ext uri="{9D8B030D-6E8A-4147-A177-3AD203B41FA5}">
                      <a16:colId xmlns:a16="http://schemas.microsoft.com/office/drawing/2014/main" xmlns="" val="20003"/>
                    </a:ext>
                  </a:extLst>
                </a:gridCol>
                <a:gridCol w="1224136">
                  <a:extLst>
                    <a:ext uri="{9D8B030D-6E8A-4147-A177-3AD203B41FA5}">
                      <a16:colId xmlns:a16="http://schemas.microsoft.com/office/drawing/2014/main" xmlns="" val="20004"/>
                    </a:ext>
                  </a:extLst>
                </a:gridCol>
                <a:gridCol w="1008113">
                  <a:extLst>
                    <a:ext uri="{9D8B030D-6E8A-4147-A177-3AD203B41FA5}">
                      <a16:colId xmlns:a16="http://schemas.microsoft.com/office/drawing/2014/main" xmlns="" val="20005"/>
                    </a:ext>
                  </a:extLst>
                </a:gridCol>
              </a:tblGrid>
              <a:tr h="214164">
                <a:tc>
                  <a:txBody>
                    <a:bodyPr/>
                    <a:lstStyle/>
                    <a:p>
                      <a:pPr algn="ctr" fontAlgn="ctr"/>
                      <a:r>
                        <a:rPr lang="ru-RU" sz="1000" b="1" i="0" u="none" strike="noStrike" dirty="0">
                          <a:solidFill>
                            <a:srgbClr val="000000"/>
                          </a:solidFill>
                          <a:effectLst/>
                          <a:latin typeface="Times New Roman" pitchFamily="18" charset="0"/>
                          <a:cs typeface="Times New Roman" pitchFamily="18" charset="0"/>
                        </a:rPr>
                        <a:t> Наименование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000" b="1" i="0" u="none" strike="noStrike" dirty="0">
                          <a:solidFill>
                            <a:schemeClr val="tx1"/>
                          </a:solidFill>
                          <a:effectLst/>
                          <a:latin typeface="Times New Roman" pitchFamily="18" charset="0"/>
                          <a:cs typeface="Times New Roman" pitchFamily="18" charset="0"/>
                        </a:rPr>
                        <a:t>2021 год (факт)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000" b="1" i="0" u="none" strike="noStrike" dirty="0">
                          <a:solidFill>
                            <a:schemeClr val="tx1"/>
                          </a:solidFill>
                          <a:effectLst/>
                          <a:latin typeface="Times New Roman" pitchFamily="18" charset="0"/>
                          <a:cs typeface="Times New Roman" pitchFamily="18" charset="0"/>
                        </a:rPr>
                        <a:t>2022 год (факт)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000" b="1" i="0" u="none" strike="noStrike" dirty="0">
                          <a:solidFill>
                            <a:schemeClr val="tx1"/>
                          </a:solidFill>
                          <a:effectLst/>
                          <a:latin typeface="Times New Roman" pitchFamily="18" charset="0"/>
                          <a:cs typeface="Times New Roman" pitchFamily="18" charset="0"/>
                        </a:rPr>
                        <a:t>2023 год (уточненный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000" b="1" i="0" u="none" strike="noStrike" dirty="0">
                          <a:solidFill>
                            <a:schemeClr val="tx1"/>
                          </a:solidFill>
                          <a:effectLst/>
                          <a:latin typeface="Times New Roman" pitchFamily="18" charset="0"/>
                          <a:cs typeface="Times New Roman" pitchFamily="18" charset="0"/>
                        </a:rPr>
                        <a:t>2023 год (факт)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000" b="1" i="0" u="none" strike="noStrike" dirty="0">
                          <a:solidFill>
                            <a:schemeClr val="tx1"/>
                          </a:solidFill>
                          <a:effectLst/>
                          <a:latin typeface="Times New Roman" pitchFamily="18" charset="0"/>
                          <a:cs typeface="Times New Roman" pitchFamily="18" charset="0"/>
                        </a:rPr>
                        <a:t>% исполнения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0"/>
                  </a:ext>
                </a:extLst>
              </a:tr>
              <a:tr h="200780">
                <a:tc>
                  <a:txBody>
                    <a:bodyPr/>
                    <a:lstStyle/>
                    <a:p>
                      <a:pPr algn="l" rtl="0" fontAlgn="ctr"/>
                      <a:r>
                        <a:rPr lang="ru-RU" sz="1000" b="1" i="0" u="none" strike="noStrike" dirty="0">
                          <a:solidFill>
                            <a:srgbClr val="000000"/>
                          </a:solidFill>
                          <a:latin typeface="Times New Roman" pitchFamily="18" charset="0"/>
                          <a:cs typeface="Times New Roman" pitchFamily="18" charset="0"/>
                        </a:rPr>
                        <a:t>Безвозмездные поступления, всего</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1" i="0" u="none" strike="noStrike" dirty="0">
                          <a:solidFill>
                            <a:srgbClr val="000000"/>
                          </a:solidFill>
                          <a:latin typeface="Times New Roman" pitchFamily="18" charset="0"/>
                          <a:cs typeface="Times New Roman" pitchFamily="18" charset="0"/>
                        </a:rPr>
                        <a:t>2 779 623,1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1" i="0" u="none" strike="noStrike" dirty="0">
                          <a:solidFill>
                            <a:srgbClr val="000000"/>
                          </a:solidFill>
                          <a:latin typeface="Times New Roman" pitchFamily="18" charset="0"/>
                          <a:cs typeface="Times New Roman" pitchFamily="18" charset="0"/>
                        </a:rPr>
                        <a:t>2 956 874,0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1" i="0" u="none" strike="noStrike" dirty="0">
                          <a:solidFill>
                            <a:srgbClr val="000000"/>
                          </a:solidFill>
                          <a:latin typeface="Times New Roman" pitchFamily="18" charset="0"/>
                          <a:cs typeface="Times New Roman" pitchFamily="18" charset="0"/>
                        </a:rPr>
                        <a:t>4 110 371,6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1" i="0" u="none" strike="noStrike" dirty="0">
                          <a:solidFill>
                            <a:srgbClr val="000000"/>
                          </a:solidFill>
                          <a:latin typeface="Times New Roman" pitchFamily="18" charset="0"/>
                          <a:cs typeface="Times New Roman" pitchFamily="18" charset="0"/>
                        </a:rPr>
                        <a:t>3 803 391,3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1" i="0" u="none" strike="noStrike" dirty="0">
                          <a:solidFill>
                            <a:srgbClr val="000000"/>
                          </a:solidFill>
                          <a:latin typeface="Times New Roman" pitchFamily="18" charset="0"/>
                          <a:cs typeface="Times New Roman" pitchFamily="18" charset="0"/>
                        </a:rPr>
                        <a:t>99,8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212141">
                <a:tc>
                  <a:txBody>
                    <a:bodyPr/>
                    <a:lstStyle/>
                    <a:p>
                      <a:pPr algn="l" rtl="0" fontAlgn="ctr"/>
                      <a:r>
                        <a:rPr lang="ru-RU" sz="1000" b="0" i="0" u="none" strike="noStrike" dirty="0">
                          <a:solidFill>
                            <a:srgbClr val="000000"/>
                          </a:solidFill>
                          <a:latin typeface="Times New Roman" pitchFamily="18" charset="0"/>
                          <a:cs typeface="Times New Roman" pitchFamily="18" charset="0"/>
                        </a:rPr>
                        <a:t>Дотации</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533</a:t>
                      </a:r>
                      <a:r>
                        <a:rPr lang="ru-RU" sz="1000" b="0" i="0" u="none" strike="noStrike" baseline="0" dirty="0">
                          <a:solidFill>
                            <a:srgbClr val="000000"/>
                          </a:solidFill>
                          <a:latin typeface="Times New Roman" pitchFamily="18" charset="0"/>
                          <a:cs typeface="Times New Roman" pitchFamily="18" charset="0"/>
                        </a:rPr>
                        <a:t> 275,3</a:t>
                      </a:r>
                      <a:endParaRPr lang="ru-RU" sz="1000" b="0"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572 809,0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dirty="0">
                          <a:solidFill>
                            <a:srgbClr val="000000"/>
                          </a:solidFill>
                          <a:latin typeface="Times New Roman"/>
                        </a:rPr>
                        <a:t>702 389,5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702 389,5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83636">
                <a:tc>
                  <a:txBody>
                    <a:bodyPr/>
                    <a:lstStyle/>
                    <a:p>
                      <a:pPr algn="l" fontAlgn="ctr"/>
                      <a:r>
                        <a:rPr lang="ru-RU" sz="1000" b="0" i="0" u="none" strike="noStrike" dirty="0">
                          <a:solidFill>
                            <a:srgbClr val="000000"/>
                          </a:solidFill>
                          <a:latin typeface="Times New Roman" pitchFamily="18" charset="0"/>
                          <a:cs typeface="Times New Roman" pitchFamily="18" charset="0"/>
                        </a:rPr>
                        <a:t>Субвенции на реализацию </a:t>
                      </a:r>
                      <a:r>
                        <a:rPr lang="ru-RU" sz="1000" b="0" i="0" u="none" strike="noStrike" dirty="0" err="1">
                          <a:solidFill>
                            <a:srgbClr val="000000"/>
                          </a:solidFill>
                          <a:latin typeface="Times New Roman" pitchFamily="18" charset="0"/>
                          <a:cs typeface="Times New Roman" pitchFamily="18" charset="0"/>
                        </a:rPr>
                        <a:t>гос.полномочий</a:t>
                      </a:r>
                      <a:endParaRPr lang="ru-RU" sz="1000" b="0"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1 525</a:t>
                      </a:r>
                      <a:r>
                        <a:rPr lang="ru-RU" sz="1000" b="0" i="0" u="none" strike="noStrike" baseline="0" dirty="0">
                          <a:solidFill>
                            <a:srgbClr val="000000"/>
                          </a:solidFill>
                          <a:latin typeface="Times New Roman" pitchFamily="18" charset="0"/>
                          <a:cs typeface="Times New Roman" pitchFamily="18" charset="0"/>
                        </a:rPr>
                        <a:t> 040,5</a:t>
                      </a:r>
                      <a:endParaRPr lang="ru-RU" sz="1000" b="0"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1 574 968,2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dirty="0">
                          <a:solidFill>
                            <a:srgbClr val="000000"/>
                          </a:solidFill>
                          <a:latin typeface="Times New Roman"/>
                        </a:rPr>
                        <a:t>1 577 363,7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1 568 553,6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99,8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83636">
                <a:tc>
                  <a:txBody>
                    <a:bodyPr/>
                    <a:lstStyle/>
                    <a:p>
                      <a:pPr algn="l" fontAlgn="ctr"/>
                      <a:r>
                        <a:rPr lang="ru-RU" sz="1000" b="0" i="0" u="none" strike="noStrike" dirty="0">
                          <a:solidFill>
                            <a:srgbClr val="000000"/>
                          </a:solidFill>
                          <a:latin typeface="Times New Roman" pitchFamily="18" charset="0"/>
                          <a:cs typeface="Times New Roman" pitchFamily="18" charset="0"/>
                        </a:rPr>
                        <a:t>Субсидии</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588</a:t>
                      </a:r>
                      <a:r>
                        <a:rPr lang="ru-RU" sz="1000" b="0" i="0" u="none" strike="noStrike" baseline="0" dirty="0">
                          <a:solidFill>
                            <a:srgbClr val="000000"/>
                          </a:solidFill>
                          <a:latin typeface="Times New Roman" pitchFamily="18" charset="0"/>
                          <a:cs typeface="Times New Roman" pitchFamily="18" charset="0"/>
                        </a:rPr>
                        <a:t> 462,6</a:t>
                      </a:r>
                      <a:endParaRPr lang="ru-RU" sz="1000" b="0"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576 005,2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dirty="0">
                          <a:solidFill>
                            <a:srgbClr val="000000"/>
                          </a:solidFill>
                          <a:latin typeface="Times New Roman"/>
                        </a:rPr>
                        <a:t>1 595 677,6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 1 297 730,4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99,6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83636">
                <a:tc>
                  <a:txBody>
                    <a:bodyPr/>
                    <a:lstStyle/>
                    <a:p>
                      <a:pPr algn="l" fontAlgn="ctr"/>
                      <a:r>
                        <a:rPr lang="ru-RU" sz="1000" b="0" i="0" u="none" strike="noStrike" dirty="0">
                          <a:solidFill>
                            <a:srgbClr val="000000"/>
                          </a:solidFill>
                          <a:latin typeface="Times New Roman" pitchFamily="18" charset="0"/>
                          <a:cs typeface="Times New Roman" pitchFamily="18" charset="0"/>
                        </a:rPr>
                        <a:t>Иные межбюджетные трансферты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117 752,5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50 936,2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dirty="0">
                          <a:solidFill>
                            <a:srgbClr val="000000"/>
                          </a:solidFill>
                          <a:latin typeface="Times New Roman"/>
                        </a:rPr>
                        <a:t>44 938,1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 44 712,7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99,3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83636">
                <a:tc>
                  <a:txBody>
                    <a:bodyPr/>
                    <a:lstStyle/>
                    <a:p>
                      <a:pPr algn="l" fontAlgn="ctr"/>
                      <a:r>
                        <a:rPr lang="ru-RU" sz="1000" b="0" i="0" u="none" strike="noStrike" dirty="0">
                          <a:solidFill>
                            <a:srgbClr val="000000"/>
                          </a:solidFill>
                          <a:latin typeface="Times New Roman" pitchFamily="18" charset="0"/>
                          <a:cs typeface="Times New Roman" pitchFamily="18" charset="0"/>
                        </a:rPr>
                        <a:t>Прочие безвозмездные поступления</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26</a:t>
                      </a:r>
                      <a:r>
                        <a:rPr lang="ru-RU" sz="1000" b="0" i="0" u="none" strike="noStrike" baseline="0" dirty="0">
                          <a:solidFill>
                            <a:srgbClr val="000000"/>
                          </a:solidFill>
                          <a:latin typeface="Times New Roman" pitchFamily="18" charset="0"/>
                          <a:cs typeface="Times New Roman" pitchFamily="18" charset="0"/>
                        </a:rPr>
                        <a:t> 045,0</a:t>
                      </a:r>
                      <a:endParaRPr lang="ru-RU" sz="1000" b="0"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195 672,8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dirty="0">
                          <a:solidFill>
                            <a:srgbClr val="000000"/>
                          </a:solidFill>
                          <a:latin typeface="Times New Roman"/>
                        </a:rPr>
                        <a:t>195 394,0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195 396,3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83636">
                <a:tc>
                  <a:txBody>
                    <a:bodyPr/>
                    <a:lstStyle/>
                    <a:p>
                      <a:pPr algn="l" rtl="0" fontAlgn="ctr"/>
                      <a:r>
                        <a:rPr lang="ru-RU" sz="1000" b="0" i="1" u="none" strike="noStrike" dirty="0">
                          <a:solidFill>
                            <a:srgbClr val="000000"/>
                          </a:solidFill>
                          <a:latin typeface="Times New Roman"/>
                        </a:rPr>
                        <a:t>Возврат остатков МБТ прошлых лет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1" u="none" strike="noStrike" dirty="0">
                          <a:solidFill>
                            <a:srgbClr val="000000"/>
                          </a:solidFill>
                          <a:latin typeface="Times New Roman"/>
                        </a:rPr>
                        <a:t>-10</a:t>
                      </a:r>
                      <a:r>
                        <a:rPr lang="ru-RU" sz="1000" b="0" i="1" u="none" strike="noStrike" baseline="0" dirty="0">
                          <a:solidFill>
                            <a:srgbClr val="000000"/>
                          </a:solidFill>
                          <a:latin typeface="Times New Roman"/>
                        </a:rPr>
                        <a:t> 952,8</a:t>
                      </a:r>
                      <a:endParaRPr lang="ru-RU" sz="1000" b="0" i="1"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1" u="none" strike="noStrike" dirty="0">
                          <a:solidFill>
                            <a:srgbClr val="000000"/>
                          </a:solidFill>
                          <a:latin typeface="Times New Roman"/>
                        </a:rPr>
                        <a:t>-13 517,4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1" u="none" strike="noStrike" dirty="0">
                          <a:solidFill>
                            <a:srgbClr val="000000"/>
                          </a:solidFill>
                          <a:latin typeface="Times New Roman"/>
                        </a:rPr>
                        <a:t>-5 391,3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1" u="none" strike="noStrike" dirty="0">
                          <a:solidFill>
                            <a:srgbClr val="000000"/>
                          </a:solidFill>
                          <a:latin typeface="Times New Roman"/>
                        </a:rPr>
                        <a:t>-5 391,2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1" u="none" strike="noStrike" dirty="0">
                          <a:solidFill>
                            <a:srgbClr val="000000"/>
                          </a:solidFill>
                          <a:latin typeface="Times New Roman"/>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
        <p:nvSpPr>
          <p:cNvPr id="37" name="Выгнутая вверх стрелка 36"/>
          <p:cNvSpPr/>
          <p:nvPr/>
        </p:nvSpPr>
        <p:spPr>
          <a:xfrm>
            <a:off x="4860032" y="4797152"/>
            <a:ext cx="2808312" cy="432048"/>
          </a:xfrm>
          <a:prstGeom prst="curvedDownArrow">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bg1"/>
                </a:solidFill>
              </a:ln>
              <a:solidFill>
                <a:schemeClr val="bg1"/>
              </a:solidFill>
            </a:endParaRPr>
          </a:p>
        </p:txBody>
      </p:sp>
      <p:pic>
        <p:nvPicPr>
          <p:cNvPr id="28" name="Picture 5" descr="Y:\Влад\2019\эскизы\сетка.png"/>
          <p:cNvPicPr>
            <a:picLocks noChangeAspect="1" noChangeArrowheads="1"/>
          </p:cNvPicPr>
          <p:nvPr/>
        </p:nvPicPr>
        <p:blipFill>
          <a:blip r:embed="rId2" cstate="print"/>
          <a:srcRect l="1936" t="2420" r="1543" b="81699"/>
          <a:stretch>
            <a:fillRect/>
          </a:stretch>
        </p:blipFill>
        <p:spPr bwMode="auto">
          <a:xfrm>
            <a:off x="0" y="0"/>
            <a:ext cx="9036496" cy="692696"/>
          </a:xfrm>
          <a:prstGeom prst="rect">
            <a:avLst/>
          </a:prstGeom>
          <a:noFill/>
          <a:ln w="9525">
            <a:noFill/>
            <a:miter lim="800000"/>
            <a:headEnd/>
            <a:tailEnd/>
          </a:ln>
        </p:spPr>
      </p:pic>
      <p:pic>
        <p:nvPicPr>
          <p:cNvPr id="29" name="Picture 2" descr="Y:\Влад\2019\эскизы\герб.png"/>
          <p:cNvPicPr>
            <a:picLocks noChangeAspect="1" noChangeArrowheads="1"/>
          </p:cNvPicPr>
          <p:nvPr/>
        </p:nvPicPr>
        <p:blipFill>
          <a:blip r:embed="rId3" cstate="print"/>
          <a:srcRect l="89185" b="81873"/>
          <a:stretch>
            <a:fillRect/>
          </a:stretch>
        </p:blipFill>
        <p:spPr bwMode="auto">
          <a:xfrm>
            <a:off x="8388424" y="0"/>
            <a:ext cx="755576" cy="801570"/>
          </a:xfrm>
          <a:prstGeom prst="rect">
            <a:avLst/>
          </a:prstGeom>
          <a:noFill/>
          <a:ln w="9525">
            <a:noFill/>
            <a:miter lim="800000"/>
            <a:headEnd/>
            <a:tailEnd/>
          </a:ln>
        </p:spPr>
      </p:pic>
      <p:pic>
        <p:nvPicPr>
          <p:cNvPr id="30" name="Picture 3" descr="Y:\Влад\2019\эскизы\зелёная.png"/>
          <p:cNvPicPr>
            <a:picLocks noChangeAspect="1" noChangeArrowheads="1"/>
          </p:cNvPicPr>
          <p:nvPr/>
        </p:nvPicPr>
        <p:blipFill>
          <a:blip r:embed="rId4" cstate="print"/>
          <a:srcRect t="10663" r="48323" b="76543"/>
          <a:stretch>
            <a:fillRect/>
          </a:stretch>
        </p:blipFill>
        <p:spPr bwMode="auto">
          <a:xfrm>
            <a:off x="0" y="0"/>
            <a:ext cx="8316416" cy="808703"/>
          </a:xfrm>
          <a:prstGeom prst="rect">
            <a:avLst/>
          </a:prstGeom>
          <a:noFill/>
          <a:ln w="9525">
            <a:noFill/>
            <a:miter lim="800000"/>
            <a:headEnd/>
            <a:tailEnd/>
          </a:ln>
        </p:spPr>
      </p:pic>
      <p:pic>
        <p:nvPicPr>
          <p:cNvPr id="31" name="Picture 5" descr="закладка урай copy"/>
          <p:cNvPicPr>
            <a:picLocks noChangeAspect="1" noChangeArrowheads="1"/>
          </p:cNvPicPr>
          <p:nvPr/>
        </p:nvPicPr>
        <p:blipFill>
          <a:blip r:embed="rId5" cstate="print"/>
          <a:srcRect/>
          <a:stretch>
            <a:fillRect/>
          </a:stretch>
        </p:blipFill>
        <p:spPr bwMode="auto">
          <a:xfrm>
            <a:off x="0" y="0"/>
            <a:ext cx="636753" cy="836712"/>
          </a:xfrm>
          <a:prstGeom prst="rect">
            <a:avLst/>
          </a:prstGeom>
          <a:noFill/>
          <a:ln w="9525">
            <a:noFill/>
            <a:miter lim="800000"/>
            <a:headEnd/>
            <a:tailEnd/>
          </a:ln>
        </p:spPr>
      </p:pic>
      <p:sp>
        <p:nvSpPr>
          <p:cNvPr id="32" name="TextBox 31"/>
          <p:cNvSpPr txBox="1"/>
          <p:nvPr/>
        </p:nvSpPr>
        <p:spPr>
          <a:xfrm>
            <a:off x="611560" y="116632"/>
            <a:ext cx="7876515" cy="830997"/>
          </a:xfrm>
          <a:prstGeom prst="rect">
            <a:avLst/>
          </a:prstGeom>
          <a:noFill/>
        </p:spPr>
        <p:txBody>
          <a:bodyPr wrap="none" rtlCol="0">
            <a:spAutoFit/>
          </a:bodyPr>
          <a:lstStyle/>
          <a:p>
            <a:r>
              <a:rPr lang="ru-RU" sz="1600" b="1" dirty="0">
                <a:solidFill>
                  <a:schemeClr val="bg1"/>
                </a:solidFill>
                <a:latin typeface="Oswald"/>
                <a:cs typeface="Times New Roman" panose="02020603050405020304" pitchFamily="18" charset="0"/>
              </a:rPr>
              <a:t>ДИНАМИКА И СТРУКТУРА ИСПОЛНЕНИЯ БЕЗВОЗМЕЗДНЫХ</a:t>
            </a:r>
          </a:p>
          <a:p>
            <a:r>
              <a:rPr lang="ru-RU" sz="1600" b="1" dirty="0">
                <a:solidFill>
                  <a:schemeClr val="bg1"/>
                </a:solidFill>
                <a:latin typeface="Oswald"/>
                <a:cs typeface="Times New Roman" panose="02020603050405020304" pitchFamily="18" charset="0"/>
              </a:rPr>
              <a:t> ПОСТУПЛЕНИЙ В БЮДЖЕТ ГОРОДА УРАЙ ЗА 2021-2023 ГОДЫ, тыс.рублей</a:t>
            </a:r>
          </a:p>
          <a:p>
            <a:endParaRPr lang="ru-RU" sz="1600" dirty="0">
              <a:solidFill>
                <a:schemeClr val="bg1"/>
              </a:solidFill>
            </a:endParaRPr>
          </a:p>
        </p:txBody>
      </p:sp>
      <p:graphicFrame>
        <p:nvGraphicFramePr>
          <p:cNvPr id="12" name="Диаграмма 11"/>
          <p:cNvGraphicFramePr/>
          <p:nvPr/>
        </p:nvGraphicFramePr>
        <p:xfrm>
          <a:off x="251520" y="764704"/>
          <a:ext cx="7920880" cy="144016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Диаграмма 15"/>
          <p:cNvGraphicFramePr/>
          <p:nvPr/>
        </p:nvGraphicFramePr>
        <p:xfrm>
          <a:off x="107504" y="2057400"/>
          <a:ext cx="8856984" cy="2743200"/>
        </p:xfrm>
        <a:graphic>
          <a:graphicData uri="http://schemas.openxmlformats.org/drawingml/2006/chart">
            <c:chart xmlns:c="http://schemas.openxmlformats.org/drawingml/2006/chart" xmlns:r="http://schemas.openxmlformats.org/officeDocument/2006/relationships" r:id="rId7"/>
          </a:graphicData>
        </a:graphic>
      </p:graphicFrame>
      <p:sp>
        <p:nvSpPr>
          <p:cNvPr id="17" name="TextBox 16"/>
          <p:cNvSpPr txBox="1"/>
          <p:nvPr/>
        </p:nvSpPr>
        <p:spPr>
          <a:xfrm>
            <a:off x="5652120" y="4869160"/>
            <a:ext cx="1152128" cy="307777"/>
          </a:xfrm>
          <a:prstGeom prst="rect">
            <a:avLst/>
          </a:prstGeom>
          <a:noFill/>
        </p:spPr>
        <p:txBody>
          <a:bodyPr wrap="square" rtlCol="0">
            <a:spAutoFit/>
          </a:bodyPr>
          <a:lstStyle/>
          <a:p>
            <a:r>
              <a:rPr lang="ru-RU" sz="1400" b="1" dirty="0">
                <a:solidFill>
                  <a:srgbClr val="0000FF"/>
                </a:solidFill>
                <a:latin typeface="Times New Roman Cyr" pitchFamily="18" charset="0"/>
                <a:cs typeface="Times New Roman Cyr" pitchFamily="18" charset="0"/>
              </a:rPr>
              <a:t>+846 517,3</a:t>
            </a:r>
          </a:p>
        </p:txBody>
      </p:sp>
    </p:spTree>
    <p:extLst>
      <p:ext uri="{BB962C8B-B14F-4D97-AF65-F5344CB8AC3E}">
        <p14:creationId xmlns:p14="http://schemas.microsoft.com/office/powerpoint/2010/main" xmlns="" val="3863965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Y:\Влад\2019\эскизы\сетка.png"/>
          <p:cNvPicPr>
            <a:picLocks noChangeAspect="1" noChangeArrowheads="1"/>
          </p:cNvPicPr>
          <p:nvPr/>
        </p:nvPicPr>
        <p:blipFill>
          <a:blip r:embed="rId3" cstate="print"/>
          <a:srcRect l="1936" t="2420" r="1543" b="81699"/>
          <a:stretch>
            <a:fillRect/>
          </a:stretch>
        </p:blipFill>
        <p:spPr bwMode="auto">
          <a:xfrm>
            <a:off x="0" y="0"/>
            <a:ext cx="8999538" cy="1125538"/>
          </a:xfrm>
          <a:prstGeom prst="rect">
            <a:avLst/>
          </a:prstGeom>
          <a:noFill/>
          <a:ln w="9525">
            <a:noFill/>
            <a:miter lim="800000"/>
            <a:headEnd/>
            <a:tailEnd/>
          </a:ln>
        </p:spPr>
      </p:pic>
      <p:pic>
        <p:nvPicPr>
          <p:cNvPr id="4099" name="Picture 3" descr="Y:\Влад\2019\эскизы\зелёная.png"/>
          <p:cNvPicPr>
            <a:picLocks noChangeAspect="1" noChangeArrowheads="1"/>
          </p:cNvPicPr>
          <p:nvPr/>
        </p:nvPicPr>
        <p:blipFill>
          <a:blip r:embed="rId4" cstate="print"/>
          <a:srcRect t="10663" r="48323" b="76543"/>
          <a:stretch>
            <a:fillRect/>
          </a:stretch>
        </p:blipFill>
        <p:spPr bwMode="auto">
          <a:xfrm>
            <a:off x="0" y="-99392"/>
            <a:ext cx="8244408" cy="792733"/>
          </a:xfrm>
          <a:prstGeom prst="rect">
            <a:avLst/>
          </a:prstGeom>
          <a:noFill/>
          <a:ln w="9525">
            <a:noFill/>
            <a:miter lim="800000"/>
            <a:headEnd/>
            <a:tailEnd/>
          </a:ln>
        </p:spPr>
      </p:pic>
      <p:sp>
        <p:nvSpPr>
          <p:cNvPr id="8" name="Прямоугольник 7"/>
          <p:cNvSpPr/>
          <p:nvPr/>
        </p:nvSpPr>
        <p:spPr>
          <a:xfrm>
            <a:off x="683568" y="0"/>
            <a:ext cx="7488832" cy="584775"/>
          </a:xfrm>
          <a:prstGeom prst="rect">
            <a:avLst/>
          </a:prstGeom>
        </p:spPr>
        <p:txBody>
          <a:bodyPr wrap="square">
            <a:spAutoFit/>
          </a:bodyPr>
          <a:lstStyle/>
          <a:p>
            <a:pPr lvl="0" algn="ctr"/>
            <a:r>
              <a:rPr lang="ru-RU" sz="1600" b="1" dirty="0">
                <a:solidFill>
                  <a:schemeClr val="bg1"/>
                </a:solidFill>
                <a:latin typeface="Oswald"/>
                <a:cs typeface="Times New Roman Cyr" pitchFamily="18" charset="0"/>
              </a:rPr>
              <a:t>ИСПОЛНЕНИЕ ДОХОДОВ БЮДЖЕТА ГОРОДА УРАЙ ЗА 2023 ГОД С ОБЪЯСНЕНИЕМ ПРИЧИН  ОТКЛОНЕНИЯ ОТ ПЛАНА, тыс.рублей</a:t>
            </a:r>
          </a:p>
        </p:txBody>
      </p:sp>
      <p:graphicFrame>
        <p:nvGraphicFramePr>
          <p:cNvPr id="9" name="Таблица 8"/>
          <p:cNvGraphicFramePr>
            <a:graphicFrameLocks noGrp="1"/>
          </p:cNvGraphicFramePr>
          <p:nvPr>
            <p:extLst>
              <p:ext uri="{D42A27DB-BD31-4B8C-83A1-F6EECF244321}">
                <p14:modId xmlns:p14="http://schemas.microsoft.com/office/powerpoint/2010/main" xmlns="" val="851212777"/>
              </p:ext>
            </p:extLst>
          </p:nvPr>
        </p:nvGraphicFramePr>
        <p:xfrm>
          <a:off x="1" y="662879"/>
          <a:ext cx="9144000" cy="6467016"/>
        </p:xfrm>
        <a:graphic>
          <a:graphicData uri="http://schemas.openxmlformats.org/drawingml/2006/table">
            <a:tbl>
              <a:tblPr/>
              <a:tblGrid>
                <a:gridCol w="1259631">
                  <a:extLst>
                    <a:ext uri="{9D8B030D-6E8A-4147-A177-3AD203B41FA5}">
                      <a16:colId xmlns:a16="http://schemas.microsoft.com/office/drawing/2014/main" xmlns="" val="20000"/>
                    </a:ext>
                  </a:extLst>
                </a:gridCol>
                <a:gridCol w="900609">
                  <a:extLst>
                    <a:ext uri="{9D8B030D-6E8A-4147-A177-3AD203B41FA5}">
                      <a16:colId xmlns:a16="http://schemas.microsoft.com/office/drawing/2014/main" xmlns="" val="20001"/>
                    </a:ext>
                  </a:extLst>
                </a:gridCol>
                <a:gridCol w="827584">
                  <a:extLst>
                    <a:ext uri="{9D8B030D-6E8A-4147-A177-3AD203B41FA5}">
                      <a16:colId xmlns:a16="http://schemas.microsoft.com/office/drawing/2014/main" xmlns="" val="20002"/>
                    </a:ext>
                  </a:extLst>
                </a:gridCol>
                <a:gridCol w="648072">
                  <a:extLst>
                    <a:ext uri="{9D8B030D-6E8A-4147-A177-3AD203B41FA5}">
                      <a16:colId xmlns:a16="http://schemas.microsoft.com/office/drawing/2014/main" xmlns="" val="20003"/>
                    </a:ext>
                  </a:extLst>
                </a:gridCol>
                <a:gridCol w="576064">
                  <a:extLst>
                    <a:ext uri="{9D8B030D-6E8A-4147-A177-3AD203B41FA5}">
                      <a16:colId xmlns:a16="http://schemas.microsoft.com/office/drawing/2014/main" xmlns="" val="20004"/>
                    </a:ext>
                  </a:extLst>
                </a:gridCol>
                <a:gridCol w="576064">
                  <a:extLst>
                    <a:ext uri="{9D8B030D-6E8A-4147-A177-3AD203B41FA5}">
                      <a16:colId xmlns:a16="http://schemas.microsoft.com/office/drawing/2014/main" xmlns="" val="20005"/>
                    </a:ext>
                  </a:extLst>
                </a:gridCol>
                <a:gridCol w="576064">
                  <a:extLst>
                    <a:ext uri="{9D8B030D-6E8A-4147-A177-3AD203B41FA5}">
                      <a16:colId xmlns:a16="http://schemas.microsoft.com/office/drawing/2014/main" xmlns="" val="20006"/>
                    </a:ext>
                  </a:extLst>
                </a:gridCol>
                <a:gridCol w="3779912">
                  <a:extLst>
                    <a:ext uri="{9D8B030D-6E8A-4147-A177-3AD203B41FA5}">
                      <a16:colId xmlns:a16="http://schemas.microsoft.com/office/drawing/2014/main" xmlns="" val="20008"/>
                    </a:ext>
                  </a:extLst>
                </a:gridCol>
              </a:tblGrid>
              <a:tr h="792088">
                <a:tc>
                  <a:txBody>
                    <a:bodyPr/>
                    <a:lstStyle/>
                    <a:p>
                      <a:pPr algn="ctr" fontAlgn="ctr"/>
                      <a:r>
                        <a:rPr lang="ru-RU" sz="800" b="1" i="0" u="none" strike="noStrike" dirty="0">
                          <a:latin typeface="Oswald"/>
                          <a:cs typeface="Times New Roman" pitchFamily="18" charset="0"/>
                        </a:rPr>
                        <a:t>Наименование </a:t>
                      </a:r>
                    </a:p>
                    <a:p>
                      <a:pPr algn="ctr" fontAlgn="ctr"/>
                      <a:r>
                        <a:rPr lang="ru-RU" sz="800" b="1" i="0" u="none" strike="noStrike" dirty="0">
                          <a:latin typeface="Oswald"/>
                          <a:cs typeface="Times New Roman" pitchFamily="18" charset="0"/>
                        </a:rPr>
                        <a:t>показателя</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a:latin typeface="Oswald"/>
                          <a:cs typeface="Times New Roman" pitchFamily="18" charset="0"/>
                        </a:rPr>
                        <a:t>Код бюджетной классификации</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smtClean="0">
                          <a:latin typeface="Oswald"/>
                          <a:cs typeface="Times New Roman" pitchFamily="18" charset="0"/>
                        </a:rPr>
                        <a:t>план </a:t>
                      </a:r>
                      <a:r>
                        <a:rPr lang="ru-RU" sz="800" b="1" i="0" u="none" strike="noStrike" dirty="0">
                          <a:latin typeface="Oswald"/>
                          <a:cs typeface="Times New Roman" pitchFamily="18" charset="0"/>
                        </a:rPr>
                        <a:t>на 2023 год  </a:t>
                      </a:r>
                    </a:p>
                    <a:p>
                      <a:pPr algn="ctr" fontAlgn="ctr"/>
                      <a:r>
                        <a:rPr lang="ru-RU" sz="800" b="1" i="0" u="none" strike="noStrike" dirty="0">
                          <a:latin typeface="Oswald"/>
                          <a:cs typeface="Times New Roman" pitchFamily="18" charset="0"/>
                        </a:rPr>
                        <a:t>(Решение Думы г.Урай от 25.11.2022 №125)</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a:latin typeface="Oswald"/>
                          <a:cs typeface="Times New Roman" pitchFamily="18" charset="0"/>
                        </a:rPr>
                        <a:t>Уточненные плановые назначения на 2023 год</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a:latin typeface="Oswald"/>
                          <a:cs typeface="Times New Roman" pitchFamily="18" charset="0"/>
                        </a:rPr>
                        <a:t>Исполнено за 2023 год</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a:latin typeface="Oswald"/>
                          <a:cs typeface="Times New Roman" pitchFamily="18" charset="0"/>
                        </a:rPr>
                        <a:t>% исполнения от первоначального плана на 2023 год</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a:latin typeface="Oswald"/>
                          <a:cs typeface="Times New Roman" pitchFamily="18" charset="0"/>
                        </a:rPr>
                        <a:t>% исполнения от </a:t>
                      </a:r>
                      <a:r>
                        <a:rPr lang="ru-RU" sz="800" b="1" i="0" u="none" strike="noStrike" dirty="0" err="1">
                          <a:latin typeface="Oswald"/>
                          <a:cs typeface="Times New Roman" pitchFamily="18" charset="0"/>
                        </a:rPr>
                        <a:t>уточн-го</a:t>
                      </a:r>
                      <a:r>
                        <a:rPr lang="ru-RU" sz="800" b="1" i="0" u="none" strike="noStrike" dirty="0">
                          <a:latin typeface="Oswald"/>
                          <a:cs typeface="Times New Roman" pitchFamily="18" charset="0"/>
                        </a:rPr>
                        <a:t> плана 2023 года</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endParaRPr lang="ru-RU" sz="800" b="1" i="0" u="none" strike="noStrike" dirty="0">
                        <a:latin typeface="Oswald"/>
                        <a:cs typeface="Times New Roman" pitchFamily="18" charset="0"/>
                      </a:endParaRPr>
                    </a:p>
                    <a:p>
                      <a:pPr algn="ctr" fontAlgn="ctr"/>
                      <a:r>
                        <a:rPr lang="ru-RU" sz="800" b="1" i="0" u="none" strike="noStrike" dirty="0">
                          <a:latin typeface="Oswald"/>
                          <a:cs typeface="Times New Roman" pitchFamily="18" charset="0"/>
                        </a:rPr>
                        <a:t>Причины отклонения фактического исполнения от </a:t>
                      </a:r>
                      <a:r>
                        <a:rPr lang="ru-RU" sz="800" b="1" i="0" u="sng" strike="noStrike" dirty="0">
                          <a:latin typeface="Oswald"/>
                          <a:cs typeface="Times New Roman" pitchFamily="18" charset="0"/>
                        </a:rPr>
                        <a:t>уточненного плана </a:t>
                      </a:r>
                      <a:r>
                        <a:rPr lang="ru-RU" sz="800" b="1" i="0" u="none" strike="noStrike" dirty="0">
                          <a:latin typeface="Oswald"/>
                          <a:cs typeface="Times New Roman" pitchFamily="18" charset="0"/>
                        </a:rPr>
                        <a:t>2023 года (менее 95% и более 105% к годовому плану)</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0"/>
                  </a:ext>
                </a:extLst>
              </a:tr>
              <a:tr h="182443">
                <a:tc>
                  <a:txBody>
                    <a:bodyPr/>
                    <a:lstStyle/>
                    <a:p>
                      <a:pPr algn="ctr" fontAlgn="ctr"/>
                      <a:r>
                        <a:rPr lang="ru-RU" sz="700" b="0" i="0" u="none" strike="noStrike" dirty="0">
                          <a:latin typeface="Oswald"/>
                          <a:cs typeface="Times New Roman" pitchFamily="18" charset="0"/>
                        </a:rPr>
                        <a:t>1</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700" b="0" i="0" u="none" strike="noStrike" dirty="0">
                          <a:latin typeface="Oswald"/>
                          <a:cs typeface="Times New Roman" pitchFamily="18" charset="0"/>
                        </a:rPr>
                        <a:t>2</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700" b="0" i="0" u="none" strike="noStrike" dirty="0">
                          <a:latin typeface="Oswald"/>
                          <a:cs typeface="Times New Roman" pitchFamily="18" charset="0"/>
                        </a:rPr>
                        <a:t>3</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700" b="0" i="0" u="none" strike="noStrike" dirty="0">
                          <a:latin typeface="Oswald"/>
                          <a:cs typeface="Times New Roman" pitchFamily="18" charset="0"/>
                        </a:rPr>
                        <a:t>4</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700" b="0" i="0" u="none" strike="noStrike" dirty="0">
                          <a:latin typeface="Oswald"/>
                          <a:cs typeface="Times New Roman" pitchFamily="18" charset="0"/>
                        </a:rPr>
                        <a:t>5</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700" b="0" i="0" u="none" strike="noStrike" dirty="0">
                          <a:latin typeface="Oswald"/>
                          <a:cs typeface="Times New Roman" pitchFamily="18" charset="0"/>
                        </a:rPr>
                        <a:t>6=5/3*100</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700" b="0" i="0" u="none" strike="noStrike" dirty="0">
                          <a:latin typeface="Oswald"/>
                          <a:cs typeface="Times New Roman" pitchFamily="18" charset="0"/>
                        </a:rPr>
                        <a:t>7=5/3*100</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700" b="0" i="0" u="none" strike="noStrike" dirty="0">
                          <a:latin typeface="Oswald"/>
                          <a:cs typeface="Times New Roman" pitchFamily="18" charset="0"/>
                        </a:rPr>
                        <a:t>8</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1"/>
                  </a:ext>
                </a:extLst>
              </a:tr>
              <a:tr h="380805">
                <a:tc>
                  <a:txBody>
                    <a:bodyPr/>
                    <a:lstStyle/>
                    <a:p>
                      <a:pPr algn="l" fontAlgn="ctr"/>
                      <a:r>
                        <a:rPr lang="ru-RU" sz="800" b="1" i="0" u="none" strike="noStrike" dirty="0">
                          <a:latin typeface="Oswald"/>
                          <a:cs typeface="Times New Roman" pitchFamily="18" charset="0"/>
                        </a:rPr>
                        <a:t>ИТОГО НАЛОГОВЫХ И НЕНАЛОГОВЫХ ДОХОДОВ,  в том числе:</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1" i="0" u="none" strike="noStrike">
                          <a:latin typeface="Oswald"/>
                          <a:cs typeface="Times New Roman" pitchFamily="18" charset="0"/>
                        </a:rPr>
                        <a:t>000 1 00 00000 00 0000 000</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latin typeface="Oswald"/>
                        </a:rPr>
                        <a:t>1 091 474,1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latin typeface="Oswald"/>
                        </a:rPr>
                        <a:t>1 193 878,1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latin typeface="Oswald"/>
                        </a:rPr>
                        <a:t>1 254 188,8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114,9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latin typeface="Oswald"/>
                        </a:rPr>
                        <a:t>105,1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1" i="0" u="none" strike="noStrike" dirty="0">
                          <a:solidFill>
                            <a:srgbClr val="FF0000"/>
                          </a:solidFill>
                          <a:latin typeface="Oswald"/>
                          <a:cs typeface="Times New Roman" pitchFamily="18" charset="0"/>
                        </a:rPr>
                        <a:t> </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63121">
                <a:tc>
                  <a:txBody>
                    <a:bodyPr/>
                    <a:lstStyle/>
                    <a:p>
                      <a:pPr algn="l" fontAlgn="ctr"/>
                      <a:r>
                        <a:rPr lang="ru-RU" sz="800" b="1" i="0" u="none" strike="noStrike">
                          <a:latin typeface="Oswald"/>
                          <a:cs typeface="Times New Roman" pitchFamily="18" charset="0"/>
                        </a:rPr>
                        <a:t>1. Налог на доходы физических  лиц </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1" i="0" u="none" strike="noStrike" dirty="0">
                          <a:latin typeface="Oswald"/>
                          <a:cs typeface="Times New Roman" pitchFamily="18" charset="0"/>
                        </a:rPr>
                        <a:t>000 1 01 02000 01 0000 110</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707 614,7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latin typeface="Oswald"/>
                        </a:rPr>
                        <a:t>764 558,5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816 003,5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latin typeface="Oswald"/>
                        </a:rPr>
                        <a:t>115,3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106,7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0" i="0" u="none" strike="noStrike" dirty="0">
                          <a:latin typeface="Oswald"/>
                          <a:cs typeface="Times New Roman" pitchFamily="18" charset="0"/>
                        </a:rPr>
                        <a:t> Перевыполнение плановых назначений связано: 1. с индексацией в отчетном году </a:t>
                      </a:r>
                      <a:r>
                        <a:rPr lang="ru-RU" sz="800" b="0" i="0" u="none" strike="noStrike" dirty="0" err="1" smtClean="0">
                          <a:latin typeface="Oswald"/>
                          <a:cs typeface="Times New Roman" pitchFamily="18" charset="0"/>
                        </a:rPr>
                        <a:t>зар</a:t>
                      </a:r>
                      <a:r>
                        <a:rPr lang="ru-RU" sz="800" b="0" i="0" u="none" strike="noStrike" dirty="0" smtClean="0">
                          <a:latin typeface="Oswald"/>
                          <a:cs typeface="Times New Roman" pitchFamily="18" charset="0"/>
                        </a:rPr>
                        <a:t>. </a:t>
                      </a:r>
                      <a:r>
                        <a:rPr lang="ru-RU" sz="800" b="0" i="0" u="none" strike="noStrike" dirty="0">
                          <a:latin typeface="Oswald"/>
                          <a:cs typeface="Times New Roman" pitchFamily="18" charset="0"/>
                        </a:rPr>
                        <a:t>платы работников в учреждениях и организациях </a:t>
                      </a:r>
                      <a:r>
                        <a:rPr lang="ru-RU" sz="800" b="0" i="0" u="none" strike="noStrike" dirty="0" smtClean="0">
                          <a:latin typeface="Oswald"/>
                          <a:cs typeface="Times New Roman" pitchFamily="18" charset="0"/>
                        </a:rPr>
                        <a:t>г. </a:t>
                      </a:r>
                      <a:r>
                        <a:rPr lang="ru-RU" sz="800" b="0" i="0" u="none" strike="noStrike" dirty="0">
                          <a:latin typeface="Oswald"/>
                          <a:cs typeface="Times New Roman" pitchFamily="18" charset="0"/>
                        </a:rPr>
                        <a:t>Урай;  </a:t>
                      </a:r>
                      <a:r>
                        <a:rPr lang="ru-RU" sz="800" b="0" i="0" u="none" strike="noStrike" dirty="0" smtClean="0">
                          <a:latin typeface="Oswald"/>
                          <a:cs typeface="Times New Roman" pitchFamily="18" charset="0"/>
                        </a:rPr>
                        <a:t>2.с  </a:t>
                      </a:r>
                      <a:r>
                        <a:rPr lang="ru-RU" sz="800" b="0" i="0" u="none" strike="noStrike" dirty="0">
                          <a:latin typeface="Oswald"/>
                          <a:cs typeface="Times New Roman" pitchFamily="18" charset="0"/>
                        </a:rPr>
                        <a:t>изменением последовательности распределения сумм денежных средств с единого налогового счета налогоплательщика. </a:t>
                      </a:r>
                      <a:r>
                        <a:rPr lang="ru-RU" sz="800" b="0" i="0" u="none" strike="noStrike" dirty="0" smtClean="0">
                          <a:latin typeface="Oswald"/>
                          <a:cs typeface="Times New Roman" pitchFamily="18" charset="0"/>
                        </a:rPr>
                        <a:t>НДФЛ (в </a:t>
                      </a:r>
                      <a:r>
                        <a:rPr lang="ru-RU" sz="800" b="0" i="0" u="none" strike="noStrike" dirty="0">
                          <a:latin typeface="Oswald"/>
                          <a:cs typeface="Times New Roman" pitchFamily="18" charset="0"/>
                        </a:rPr>
                        <a:t>том числе и недоимка по налогу) перечисляется в бюджеты в первоочередном порядке; 3. за счет выплаты </a:t>
                      </a:r>
                      <a:r>
                        <a:rPr lang="ru-RU" sz="800" b="0" i="0" u="none" strike="noStrike" dirty="0" err="1" smtClean="0">
                          <a:latin typeface="Oswald"/>
                          <a:cs typeface="Times New Roman" pitchFamily="18" charset="0"/>
                        </a:rPr>
                        <a:t>зар</a:t>
                      </a:r>
                      <a:r>
                        <a:rPr lang="ru-RU" sz="800" b="0" i="0" u="none" strike="noStrike" dirty="0" smtClean="0">
                          <a:latin typeface="Oswald"/>
                          <a:cs typeface="Times New Roman" pitchFamily="18" charset="0"/>
                        </a:rPr>
                        <a:t>. </a:t>
                      </a:r>
                      <a:r>
                        <a:rPr lang="ru-RU" sz="800" b="0" i="0" u="none" strike="noStrike" dirty="0">
                          <a:latin typeface="Oswald"/>
                          <a:cs typeface="Times New Roman" pitchFamily="18" charset="0"/>
                        </a:rPr>
                        <a:t>платы в декабре 2023 года двумя крупными налогоплательщиками (</a:t>
                      </a:r>
                      <a:r>
                        <a:rPr lang="ru-RU" sz="800" b="0" i="0" u="none" strike="noStrike" dirty="0" err="1">
                          <a:latin typeface="Oswald"/>
                          <a:cs typeface="Times New Roman" pitchFamily="18" charset="0"/>
                        </a:rPr>
                        <a:t>Урайское</a:t>
                      </a:r>
                      <a:r>
                        <a:rPr lang="ru-RU" sz="800" b="0" i="0" u="none" strike="noStrike" dirty="0">
                          <a:latin typeface="Oswald"/>
                          <a:cs typeface="Times New Roman" pitchFamily="18" charset="0"/>
                        </a:rPr>
                        <a:t> УМН, БУ </a:t>
                      </a:r>
                      <a:r>
                        <a:rPr lang="ru-RU" sz="800" b="0" i="0" u="none" strike="noStrike" dirty="0" err="1">
                          <a:latin typeface="Oswald"/>
                          <a:cs typeface="Times New Roman" pitchFamily="18" charset="0"/>
                        </a:rPr>
                        <a:t>ХМАО-Югры</a:t>
                      </a:r>
                      <a:r>
                        <a:rPr lang="ru-RU" sz="800" b="0" i="0" u="none" strike="noStrike" dirty="0">
                          <a:latin typeface="Oswald"/>
                          <a:cs typeface="Times New Roman" pitchFamily="18" charset="0"/>
                        </a:rPr>
                        <a:t> "</a:t>
                      </a:r>
                      <a:r>
                        <a:rPr lang="ru-RU" sz="800" b="0" i="0" u="none" strike="noStrike" dirty="0" err="1">
                          <a:latin typeface="Oswald"/>
                          <a:cs typeface="Times New Roman" pitchFamily="18" charset="0"/>
                        </a:rPr>
                        <a:t>Урайская</a:t>
                      </a:r>
                      <a:r>
                        <a:rPr lang="ru-RU" sz="800" b="0" i="0" u="none" strike="noStrike" dirty="0">
                          <a:latin typeface="Oswald"/>
                          <a:cs typeface="Times New Roman" pitchFamily="18" charset="0"/>
                        </a:rPr>
                        <a:t> городская клиническая больница") ранее установленного</a:t>
                      </a:r>
                      <a:r>
                        <a:rPr lang="ru-RU" sz="800" b="0" i="0" u="none" strike="noStrike" baseline="0" dirty="0">
                          <a:latin typeface="Oswald"/>
                          <a:cs typeface="Times New Roman" pitchFamily="18" charset="0"/>
                        </a:rPr>
                        <a:t> </a:t>
                      </a:r>
                      <a:r>
                        <a:rPr lang="ru-RU" sz="800" b="0" i="0" u="none" strike="noStrike" dirty="0">
                          <a:latin typeface="Oswald"/>
                          <a:cs typeface="Times New Roman" pitchFamily="18" charset="0"/>
                        </a:rPr>
                        <a:t>срока выплаты (январь 2024 года).</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814401">
                <a:tc>
                  <a:txBody>
                    <a:bodyPr/>
                    <a:lstStyle/>
                    <a:p>
                      <a:pPr algn="l" fontAlgn="ctr"/>
                      <a:r>
                        <a:rPr lang="ru-RU" sz="800" b="1" i="0" u="none" strike="noStrike" dirty="0">
                          <a:latin typeface="Oswald"/>
                          <a:cs typeface="Times New Roman" pitchFamily="18" charset="0"/>
                        </a:rPr>
                        <a:t>2. Акцизы по подакцизным товарам (продукции), производимым на территории Российской Федерации (акцизы на нефтепродукты)</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1" i="0" u="none" strike="noStrike" dirty="0">
                          <a:latin typeface="Oswald"/>
                          <a:cs typeface="Times New Roman" pitchFamily="18" charset="0"/>
                        </a:rPr>
                        <a:t>000 1 03 02000 01 0000 110</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17 157,9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latin typeface="Oswald"/>
                        </a:rPr>
                        <a:t>17 157,9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17 286,0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100,7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latin typeface="Oswald"/>
                        </a:rPr>
                        <a:t>100,7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0" i="0" u="none" strike="noStrike" dirty="0">
                          <a:solidFill>
                            <a:srgbClr val="FF0000"/>
                          </a:solidFill>
                          <a:latin typeface="Oswald"/>
                          <a:cs typeface="Times New Roman" pitchFamily="18" charset="0"/>
                        </a:rPr>
                        <a:t> </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53817">
                <a:tc>
                  <a:txBody>
                    <a:bodyPr/>
                    <a:lstStyle/>
                    <a:p>
                      <a:pPr algn="l" fontAlgn="ctr"/>
                      <a:r>
                        <a:rPr lang="ru-RU" sz="800" b="1" i="0" u="none" strike="noStrike">
                          <a:latin typeface="Oswald"/>
                          <a:cs typeface="Times New Roman" pitchFamily="18" charset="0"/>
                        </a:rPr>
                        <a:t>3. Налоги на совокупный доход всего, в том числе:</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1" i="0" u="none" strike="noStrike">
                          <a:latin typeface="Oswald"/>
                          <a:cs typeface="Times New Roman" pitchFamily="18" charset="0"/>
                        </a:rPr>
                        <a:t>000 1 05 00000 00 0000 000</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151 174,6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167 756,1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164 575,7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108,9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98,1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1" i="0" u="none" strike="noStrike" dirty="0">
                          <a:solidFill>
                            <a:srgbClr val="FF0000"/>
                          </a:solidFill>
                          <a:latin typeface="Oswald"/>
                          <a:cs typeface="Times New Roman" pitchFamily="18" charset="0"/>
                        </a:rPr>
                        <a:t> </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726303">
                <a:tc>
                  <a:txBody>
                    <a:bodyPr/>
                    <a:lstStyle/>
                    <a:p>
                      <a:pPr algn="l" fontAlgn="ctr"/>
                      <a:r>
                        <a:rPr lang="ru-RU" sz="800" b="0" i="0" u="none" strike="noStrike">
                          <a:latin typeface="Oswald"/>
                          <a:cs typeface="Times New Roman" pitchFamily="18" charset="0"/>
                        </a:rPr>
                        <a:t>3.1. Упрощенная система налогообложения</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dirty="0">
                          <a:latin typeface="Oswald"/>
                          <a:cs typeface="Times New Roman" pitchFamily="18" charset="0"/>
                        </a:rPr>
                        <a:t>000 1 05 01000 01 0000 110</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144 508,9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162 184,0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161 743,2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111,9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latin typeface="Oswald"/>
                        </a:rPr>
                        <a:t>99,7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0" i="0" u="none" strike="noStrike" dirty="0">
                          <a:latin typeface="Oswald"/>
                        </a:rPr>
                        <a:t>По данным главного администратора налоговых доходов – Межрайонной ИФНС России №2 по Ханты-Мансийскому автономному округу – </a:t>
                      </a:r>
                      <a:r>
                        <a:rPr lang="ru-RU" sz="800" b="0" i="0" u="none" strike="noStrike" dirty="0" err="1">
                          <a:latin typeface="Oswald"/>
                        </a:rPr>
                        <a:t>Югре</a:t>
                      </a:r>
                      <a:r>
                        <a:rPr lang="ru-RU" sz="800" b="0" i="0" u="none" strike="noStrike" dirty="0">
                          <a:latin typeface="Oswald"/>
                        </a:rPr>
                        <a:t>, увеличение плановых назначений  связано:</a:t>
                      </a:r>
                      <a:r>
                        <a:rPr lang="ru-RU" sz="800" b="0" i="0" u="none" strike="noStrike" baseline="0" dirty="0">
                          <a:latin typeface="Oswald"/>
                        </a:rPr>
                        <a:t> </a:t>
                      </a:r>
                      <a:r>
                        <a:rPr lang="ru-RU" sz="800" b="0" i="0" u="none" strike="noStrike" dirty="0">
                          <a:latin typeface="Oswald"/>
                        </a:rPr>
                        <a:t>1. с ростом поступлений от налогоплательщиков в связи с увеличением объемов налогооблагаемой базы (выручки</a:t>
                      </a:r>
                      <a:r>
                        <a:rPr lang="ru-RU" sz="800" b="0" i="0" u="none" strike="noStrike" dirty="0" smtClean="0">
                          <a:latin typeface="Oswald"/>
                        </a:rPr>
                        <a:t>); 2</a:t>
                      </a:r>
                      <a:r>
                        <a:rPr lang="ru-RU" sz="800" b="0" i="0" u="none" strike="noStrike" dirty="0">
                          <a:latin typeface="Oswald"/>
                        </a:rPr>
                        <a:t>. с поступлением задолженности прошлых лет от налогоплательщиков.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53903">
                <a:tc>
                  <a:txBody>
                    <a:bodyPr/>
                    <a:lstStyle/>
                    <a:p>
                      <a:pPr algn="l" fontAlgn="ctr"/>
                      <a:r>
                        <a:rPr lang="ru-RU" sz="800" b="0" i="0" u="none" strike="noStrike">
                          <a:latin typeface="Oswald"/>
                          <a:cs typeface="Times New Roman" pitchFamily="18" charset="0"/>
                        </a:rPr>
                        <a:t>3.2. Единый налог на вмененный доход </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a:latin typeface="Oswald"/>
                          <a:cs typeface="Times New Roman" pitchFamily="18" charset="0"/>
                        </a:rPr>
                        <a:t>000 1 05 02000 02 0000 110</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-305,4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-314,9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103,1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0" i="0" u="none" strike="noStrike" dirty="0">
                          <a:latin typeface="Oswald"/>
                        </a:rPr>
                        <a:t>Единый налог на вмененный доход  отменен с 01.01.2021 года. В 2023 году произведены возвраты излишне уплаченных сумм данного налога на расчетный счет налогоплательщиков.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474069">
                <a:tc>
                  <a:txBody>
                    <a:bodyPr/>
                    <a:lstStyle/>
                    <a:p>
                      <a:pPr algn="l" fontAlgn="ctr"/>
                      <a:r>
                        <a:rPr lang="ru-RU" sz="800" b="0" i="0" u="none" strike="noStrike">
                          <a:latin typeface="Oswald"/>
                          <a:cs typeface="Times New Roman" pitchFamily="18" charset="0"/>
                        </a:rPr>
                        <a:t>3.3. Сельскохозяйственный налог</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a:latin typeface="Oswald"/>
                          <a:cs typeface="Times New Roman" pitchFamily="18" charset="0"/>
                        </a:rPr>
                        <a:t>000 1 05 03000 01 0000 110</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39,3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1 185,5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1 185,5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в 30,2 раза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0" i="0" u="none" strike="noStrike" dirty="0">
                          <a:latin typeface="Oswald"/>
                        </a:rPr>
                        <a:t>В 2023 году поступил налог и авансовые платежи от двух основных плательщиков ЕСХН по фактическим показателям, указанным в декларации. Увеличение поступлений связано с  увеличением налоговой базы плательщиков.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663293">
                <a:tc>
                  <a:txBody>
                    <a:bodyPr/>
                    <a:lstStyle/>
                    <a:p>
                      <a:pPr algn="l" fontAlgn="ctr"/>
                      <a:r>
                        <a:rPr lang="ru-RU" sz="800" b="0" i="0" u="none" strike="noStrike">
                          <a:latin typeface="Oswald"/>
                          <a:cs typeface="Times New Roman" pitchFamily="18" charset="0"/>
                        </a:rPr>
                        <a:t>3.4. Патентная система налогообложения</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a:latin typeface="Oswald"/>
                          <a:cs typeface="Times New Roman" pitchFamily="18" charset="0"/>
                        </a:rPr>
                        <a:t>000 1 05 04000 02 0000 110</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6 626,4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4 692,0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1 961,9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29,6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latin typeface="Oswald"/>
                        </a:rPr>
                        <a:t>41,8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0" i="0" u="none" strike="noStrike" dirty="0">
                          <a:latin typeface="Oswald"/>
                        </a:rPr>
                        <a:t>Основные причины, повлиявшие на неисполнение  уточненных плановых назначений: 1. с 2023 года налогоплательщикам предоставлена возможность уменьшения суммы патента на сумму начисленных страховых взносов (п.1.2 ст.346.51 НК РФ), ранее налогоплательщики могли уменьшать сумму патента только на сумму уплаченных страховых взносов, что значительно сократило сумму патента к уплате; 2. срок уплаты налога за 2023 год по патентам, выданным на срок один год, перенесен на январь 2024 года. Перенос срока на 9 января 2024 года связан с тем, что 30 и 31 декабря 2023 года - выходные дни.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bl>
          </a:graphicData>
        </a:graphic>
      </p:graphicFrame>
      <p:pic>
        <p:nvPicPr>
          <p:cNvPr id="4100" name="Picture 5" descr="закладка урай copy"/>
          <p:cNvPicPr>
            <a:picLocks noChangeAspect="1" noChangeArrowheads="1"/>
          </p:cNvPicPr>
          <p:nvPr/>
        </p:nvPicPr>
        <p:blipFill>
          <a:blip r:embed="rId5" cstate="print"/>
          <a:srcRect/>
          <a:stretch>
            <a:fillRect/>
          </a:stretch>
        </p:blipFill>
        <p:spPr bwMode="auto">
          <a:xfrm>
            <a:off x="0" y="0"/>
            <a:ext cx="683568" cy="898229"/>
          </a:xfrm>
          <a:prstGeom prst="rect">
            <a:avLst/>
          </a:prstGeom>
          <a:noFill/>
          <a:ln w="9525">
            <a:noFill/>
            <a:miter lim="800000"/>
            <a:headEnd/>
            <a:tailEnd/>
          </a:ln>
        </p:spPr>
      </p:pic>
      <p:pic>
        <p:nvPicPr>
          <p:cNvPr id="4102" name="Picture 2" descr="Y:\Влад\2019\эскизы\герб.png"/>
          <p:cNvPicPr>
            <a:picLocks noChangeAspect="1" noChangeArrowheads="1"/>
          </p:cNvPicPr>
          <p:nvPr/>
        </p:nvPicPr>
        <p:blipFill>
          <a:blip r:embed="rId6" cstate="print"/>
          <a:srcRect l="89185" b="81873"/>
          <a:stretch>
            <a:fillRect/>
          </a:stretch>
        </p:blipFill>
        <p:spPr bwMode="auto">
          <a:xfrm>
            <a:off x="8208963" y="-171400"/>
            <a:ext cx="935037" cy="1225551"/>
          </a:xfrm>
          <a:prstGeom prst="rect">
            <a:avLst/>
          </a:prstGeom>
          <a:noFill/>
          <a:ln w="9525">
            <a:noFill/>
            <a:miter lim="800000"/>
            <a:headEnd/>
            <a:tailEnd/>
          </a:ln>
        </p:spPr>
      </p:pic>
    </p:spTree>
    <p:extLst>
      <p:ext uri="{BB962C8B-B14F-4D97-AF65-F5344CB8AC3E}">
        <p14:creationId xmlns:p14="http://schemas.microsoft.com/office/powerpoint/2010/main" xmlns="" val="3754336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127E62FC-0A7F-4596-ADBA-D52B645308BC}"/>
              </a:ext>
            </a:extLst>
          </p:cNvPr>
          <p:cNvSpPr>
            <a:spLocks noGrp="1"/>
          </p:cNvSpPr>
          <p:nvPr>
            <p:ph idx="1"/>
          </p:nvPr>
        </p:nvSpPr>
        <p:spPr>
          <a:xfrm>
            <a:off x="251520" y="2996952"/>
            <a:ext cx="5277272" cy="2376264"/>
          </a:xfrm>
        </p:spPr>
        <p:txBody>
          <a:bodyPr>
            <a:normAutofit fontScale="92500" lnSpcReduction="10000"/>
          </a:bodyPr>
          <a:lstStyle/>
          <a:p>
            <a:pPr marL="0" indent="0" algn="just">
              <a:buNone/>
            </a:pP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     </a:t>
            </a:r>
          </a:p>
          <a:p>
            <a:pPr marL="0" indent="0" algn="just">
              <a:buFont typeface="Wingdings" pitchFamily="2" charset="2"/>
              <a:buChar char="Ø"/>
            </a:pPr>
            <a:r>
              <a:rPr lang="ru-RU" sz="1600" b="1" i="1" dirty="0">
                <a:latin typeface="Oswald"/>
                <a:cs typeface="Times New Roman" pitchFamily="18" charset="0"/>
              </a:rPr>
              <a:t>повышение качества жизни граждан города Урай;</a:t>
            </a:r>
            <a:endParaRPr lang="en-US" sz="1600" b="1" i="1" dirty="0">
              <a:latin typeface="Times New Roman" pitchFamily="18" charset="0"/>
              <a:cs typeface="Times New Roman" pitchFamily="18" charset="0"/>
            </a:endParaRPr>
          </a:p>
          <a:p>
            <a:pPr marL="0" indent="0" algn="just">
              <a:buFont typeface="Wingdings" pitchFamily="2" charset="2"/>
              <a:buChar char="Ø"/>
            </a:pPr>
            <a:r>
              <a:rPr lang="ru-RU" sz="1600" b="1" i="1" dirty="0">
                <a:latin typeface="Oswald"/>
                <a:cs typeface="Times New Roman" pitchFamily="18" charset="0"/>
              </a:rPr>
              <a:t>сохранение социальной и экономической устойчивости и стабильности экономики;</a:t>
            </a:r>
            <a:endParaRPr lang="en-US" sz="1600" b="1" i="1" dirty="0">
              <a:latin typeface="Times New Roman" pitchFamily="18" charset="0"/>
              <a:cs typeface="Times New Roman" pitchFamily="18" charset="0"/>
            </a:endParaRPr>
          </a:p>
          <a:p>
            <a:pPr marL="0" indent="0" algn="just">
              <a:buFont typeface="Wingdings" pitchFamily="2" charset="2"/>
              <a:buChar char="Ø"/>
            </a:pPr>
            <a:r>
              <a:rPr lang="ru-RU" sz="1600" b="1" i="1" dirty="0">
                <a:latin typeface="Oswald"/>
                <a:cs typeface="Times New Roman" pitchFamily="18" charset="0"/>
              </a:rPr>
              <a:t>обеспечение сбалансированности и финансовой устойчивости бюджета городского округа;</a:t>
            </a:r>
            <a:endParaRPr lang="en-US" sz="1600" b="1" i="1" dirty="0">
              <a:latin typeface="Times New Roman" pitchFamily="18" charset="0"/>
              <a:cs typeface="Times New Roman" pitchFamily="18" charset="0"/>
            </a:endParaRPr>
          </a:p>
          <a:p>
            <a:pPr marL="0" indent="0" algn="just">
              <a:buFont typeface="Wingdings" pitchFamily="2" charset="2"/>
              <a:buChar char="Ø"/>
            </a:pPr>
            <a:r>
              <a:rPr lang="ru-RU" sz="1600" b="1" i="1" dirty="0">
                <a:latin typeface="Oswald"/>
                <a:cs typeface="Times New Roman" pitchFamily="18" charset="0"/>
              </a:rPr>
              <a:t>выявление и мобилизация внутренних резервов; </a:t>
            </a:r>
            <a:endParaRPr lang="en-US" sz="1600" b="1" i="1" dirty="0">
              <a:latin typeface="Times New Roman" pitchFamily="18" charset="0"/>
              <a:cs typeface="Times New Roman" pitchFamily="18" charset="0"/>
            </a:endParaRPr>
          </a:p>
          <a:p>
            <a:pPr marL="0" indent="0" algn="just">
              <a:buFont typeface="Wingdings" pitchFamily="2" charset="2"/>
              <a:buChar char="Ø"/>
            </a:pPr>
            <a:r>
              <a:rPr lang="ru-RU" sz="1600" b="1" i="1" dirty="0">
                <a:latin typeface="Oswald"/>
                <a:cs typeface="Times New Roman" pitchFamily="18" charset="0"/>
              </a:rPr>
              <a:t>повышение бюджетной эффективности муниципального управления.</a:t>
            </a:r>
            <a:endParaRPr lang="en-US" sz="1600" b="1" i="1" dirty="0">
              <a:latin typeface="Times New Roman" pitchFamily="18" charset="0"/>
              <a:cs typeface="Times New Roman" pitchFamily="18" charset="0"/>
            </a:endParaRPr>
          </a:p>
          <a:p>
            <a:endParaRPr lang="ru-RU" dirty="0"/>
          </a:p>
        </p:txBody>
      </p:sp>
      <p:sp>
        <p:nvSpPr>
          <p:cNvPr id="4" name="Прямоугольник 3"/>
          <p:cNvSpPr/>
          <p:nvPr/>
        </p:nvSpPr>
        <p:spPr>
          <a:xfrm>
            <a:off x="251520" y="2924944"/>
            <a:ext cx="866135" cy="369332"/>
          </a:xfrm>
          <a:prstGeom prst="rect">
            <a:avLst/>
          </a:prstGeom>
        </p:spPr>
        <p:txBody>
          <a:bodyPr wrap="none">
            <a:spAutoFit/>
          </a:bodyPr>
          <a:lstStyle/>
          <a:p>
            <a:r>
              <a:rPr lang="ru-RU" b="1" dirty="0">
                <a:solidFill>
                  <a:srgbClr val="0000FF"/>
                </a:solidFill>
                <a:latin typeface="Oswald"/>
                <a:cs typeface="Times New Roman" panose="02020603050405020304" pitchFamily="18" charset="0"/>
              </a:rPr>
              <a:t>ЦЕЛИ</a:t>
            </a:r>
            <a:endParaRPr lang="ru-RU" dirty="0">
              <a:solidFill>
                <a:srgbClr val="0000FF"/>
              </a:solidFill>
              <a:latin typeface="Oswald"/>
            </a:endParaRPr>
          </a:p>
        </p:txBody>
      </p:sp>
      <p:sp>
        <p:nvSpPr>
          <p:cNvPr id="5" name="Прямоугольник 4"/>
          <p:cNvSpPr/>
          <p:nvPr/>
        </p:nvSpPr>
        <p:spPr>
          <a:xfrm>
            <a:off x="251520" y="908720"/>
            <a:ext cx="3530391" cy="369332"/>
          </a:xfrm>
          <a:prstGeom prst="rect">
            <a:avLst/>
          </a:prstGeom>
        </p:spPr>
        <p:txBody>
          <a:bodyPr wrap="square">
            <a:spAutoFit/>
          </a:bodyPr>
          <a:lstStyle/>
          <a:p>
            <a:r>
              <a:rPr lang="ru-RU" b="1" dirty="0">
                <a:solidFill>
                  <a:srgbClr val="0000FF"/>
                </a:solidFill>
                <a:latin typeface="Oswald"/>
                <a:cs typeface="Times New Roman" panose="02020603050405020304" pitchFamily="18" charset="0"/>
              </a:rPr>
              <a:t>ОСНОВНЫЕ НАПРАВЛЕНИЯ</a:t>
            </a:r>
            <a:endParaRPr lang="ru-RU" dirty="0">
              <a:solidFill>
                <a:srgbClr val="0000FF"/>
              </a:solidFill>
              <a:latin typeface="Oswald"/>
            </a:endParaRPr>
          </a:p>
        </p:txBody>
      </p:sp>
      <p:sp>
        <p:nvSpPr>
          <p:cNvPr id="6" name="Объект 2">
            <a:extLst>
              <a:ext uri="{FF2B5EF4-FFF2-40B4-BE49-F238E27FC236}">
                <a16:creationId xmlns:a16="http://schemas.microsoft.com/office/drawing/2014/main" xmlns="" id="{127E62FC-0A7F-4596-ADBA-D52B645308BC}"/>
              </a:ext>
            </a:extLst>
          </p:cNvPr>
          <p:cNvSpPr txBox="1">
            <a:spLocks/>
          </p:cNvSpPr>
          <p:nvPr/>
        </p:nvSpPr>
        <p:spPr>
          <a:xfrm>
            <a:off x="2915816" y="1052736"/>
            <a:ext cx="6228184" cy="2376264"/>
          </a:xfrm>
          <a:prstGeom prst="rect">
            <a:avLst/>
          </a:prstGeom>
        </p:spPr>
        <p:txBody>
          <a:bodyPr vert="horz">
            <a:normAutofit lnSpcReduction="10000"/>
          </a:bodyPr>
          <a:lstStyle/>
          <a:p>
            <a:pPr marL="0" marR="0" lvl="0" indent="0" algn="just"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ru-RU" sz="16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16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pitchFamily="2" charset="2"/>
              <a:buChar char="Ø"/>
              <a:tabLst/>
              <a:defRPr/>
            </a:pPr>
            <a:r>
              <a:rPr kumimoji="0" lang="ru-RU" sz="1600" b="1" i="1" u="none" strike="noStrike" kern="1200" cap="none" spc="0" normalizeH="0" baseline="0" noProof="0" dirty="0">
                <a:ln>
                  <a:noFill/>
                </a:ln>
                <a:solidFill>
                  <a:schemeClr val="tx1"/>
                </a:solidFill>
                <a:effectLst/>
                <a:uLnTx/>
                <a:uFillTx/>
                <a:latin typeface="Oswald"/>
                <a:cs typeface="Times New Roman" pitchFamily="18" charset="0"/>
              </a:rPr>
              <a:t>Обеспечение сбалансированности и финансовой устойчивости бюджетной системы города Урай</a:t>
            </a:r>
          </a:p>
          <a:p>
            <a:pPr marL="822960" lvl="1" indent="-256032" fontAlgn="auto">
              <a:spcBef>
                <a:spcPts val="400"/>
              </a:spcBef>
              <a:spcAft>
                <a:spcPts val="0"/>
              </a:spcAft>
              <a:buClr>
                <a:schemeClr val="accent1"/>
              </a:buClr>
              <a:buSzPct val="68000"/>
              <a:buFont typeface="Wingdings" pitchFamily="2" charset="2"/>
              <a:buChar char="Ø"/>
            </a:pPr>
            <a:r>
              <a:rPr lang="ru-RU" sz="1600" b="1" i="1" dirty="0">
                <a:latin typeface="Oswald"/>
                <a:cs typeface="Times New Roman" pitchFamily="18" charset="0"/>
              </a:rPr>
              <a:t>      Сохранение предпринимательской активности</a:t>
            </a:r>
          </a:p>
          <a:p>
            <a:pPr marL="1280160" lvl="2" indent="-256032" fontAlgn="auto">
              <a:spcBef>
                <a:spcPts val="400"/>
              </a:spcBef>
              <a:spcAft>
                <a:spcPts val="0"/>
              </a:spcAft>
              <a:buClr>
                <a:schemeClr val="accent1"/>
              </a:buClr>
              <a:buSzPct val="68000"/>
              <a:buFont typeface="Wingdings" pitchFamily="2" charset="2"/>
              <a:buChar char="Ø"/>
            </a:pPr>
            <a:r>
              <a:rPr lang="ru-RU" sz="1600" b="1" i="1" dirty="0">
                <a:latin typeface="Oswald"/>
                <a:cs typeface="Times New Roman" pitchFamily="18" charset="0"/>
              </a:rPr>
              <a:t>Участие в реализации региональных проектов, охватывающих ключевые направления социально-экономического развития</a:t>
            </a:r>
            <a:r>
              <a:rPr kumimoji="0" lang="ru-RU" sz="1600" b="1" i="1" u="none" strike="noStrike" kern="1200" cap="none" spc="0" normalizeH="0" baseline="0" noProof="0" dirty="0">
                <a:ln>
                  <a:noFill/>
                </a:ln>
                <a:solidFill>
                  <a:schemeClr val="tx1"/>
                </a:solidFill>
                <a:effectLst/>
                <a:uLnTx/>
                <a:uFillTx/>
                <a:latin typeface="Oswald"/>
                <a:cs typeface="Times New Roman" pitchFamily="18" charset="0"/>
              </a:rPr>
              <a:t> </a:t>
            </a:r>
          </a:p>
        </p:txBody>
      </p:sp>
      <p:sp>
        <p:nvSpPr>
          <p:cNvPr id="11" name="TextBox 10"/>
          <p:cNvSpPr txBox="1"/>
          <p:nvPr/>
        </p:nvSpPr>
        <p:spPr>
          <a:xfrm>
            <a:off x="251520" y="260648"/>
            <a:ext cx="3281541" cy="369332"/>
          </a:xfrm>
          <a:prstGeom prst="rect">
            <a:avLst/>
          </a:prstGeom>
          <a:noFill/>
        </p:spPr>
        <p:txBody>
          <a:bodyPr wrap="square" rtlCol="0">
            <a:spAutoFit/>
          </a:bodyPr>
          <a:lstStyle/>
          <a:p>
            <a:r>
              <a:rPr lang="ru-RU" b="1" dirty="0">
                <a:solidFill>
                  <a:srgbClr val="0000FF"/>
                </a:solidFill>
                <a:latin typeface="Oswald"/>
                <a:cs typeface="Times New Roman Cyr" pitchFamily="18" charset="0"/>
              </a:rPr>
              <a:t>БЮДЖЕТНАЯ ПОЛИТИКА</a:t>
            </a:r>
          </a:p>
        </p:txBody>
      </p:sp>
    </p:spTree>
    <p:extLst>
      <p:ext uri="{BB962C8B-B14F-4D97-AF65-F5344CB8AC3E}">
        <p14:creationId xmlns:p14="http://schemas.microsoft.com/office/powerpoint/2010/main" xmlns="" val="866292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Таблица 8"/>
          <p:cNvGraphicFramePr>
            <a:graphicFrameLocks noGrp="1"/>
          </p:cNvGraphicFramePr>
          <p:nvPr>
            <p:extLst>
              <p:ext uri="{D42A27DB-BD31-4B8C-83A1-F6EECF244321}">
                <p14:modId xmlns:p14="http://schemas.microsoft.com/office/powerpoint/2010/main" xmlns="" val="851212777"/>
              </p:ext>
            </p:extLst>
          </p:nvPr>
        </p:nvGraphicFramePr>
        <p:xfrm>
          <a:off x="107505" y="692696"/>
          <a:ext cx="9036495" cy="6039934"/>
        </p:xfrm>
        <a:graphic>
          <a:graphicData uri="http://schemas.openxmlformats.org/drawingml/2006/table">
            <a:tbl>
              <a:tblPr/>
              <a:tblGrid>
                <a:gridCol w="1244822">
                  <a:extLst>
                    <a:ext uri="{9D8B030D-6E8A-4147-A177-3AD203B41FA5}">
                      <a16:colId xmlns:a16="http://schemas.microsoft.com/office/drawing/2014/main" xmlns="" val="20000"/>
                    </a:ext>
                  </a:extLst>
                </a:gridCol>
                <a:gridCol w="890021">
                  <a:extLst>
                    <a:ext uri="{9D8B030D-6E8A-4147-A177-3AD203B41FA5}">
                      <a16:colId xmlns:a16="http://schemas.microsoft.com/office/drawing/2014/main" xmlns="" val="20001"/>
                    </a:ext>
                  </a:extLst>
                </a:gridCol>
                <a:gridCol w="817854">
                  <a:extLst>
                    <a:ext uri="{9D8B030D-6E8A-4147-A177-3AD203B41FA5}">
                      <a16:colId xmlns:a16="http://schemas.microsoft.com/office/drawing/2014/main" xmlns="" val="20002"/>
                    </a:ext>
                  </a:extLst>
                </a:gridCol>
                <a:gridCol w="640453">
                  <a:extLst>
                    <a:ext uri="{9D8B030D-6E8A-4147-A177-3AD203B41FA5}">
                      <a16:colId xmlns:a16="http://schemas.microsoft.com/office/drawing/2014/main" xmlns="" val="20003"/>
                    </a:ext>
                  </a:extLst>
                </a:gridCol>
                <a:gridCol w="569291">
                  <a:extLst>
                    <a:ext uri="{9D8B030D-6E8A-4147-A177-3AD203B41FA5}">
                      <a16:colId xmlns:a16="http://schemas.microsoft.com/office/drawing/2014/main" xmlns="" val="20004"/>
                    </a:ext>
                  </a:extLst>
                </a:gridCol>
                <a:gridCol w="569291">
                  <a:extLst>
                    <a:ext uri="{9D8B030D-6E8A-4147-A177-3AD203B41FA5}">
                      <a16:colId xmlns:a16="http://schemas.microsoft.com/office/drawing/2014/main" xmlns="" val="20005"/>
                    </a:ext>
                  </a:extLst>
                </a:gridCol>
                <a:gridCol w="569291">
                  <a:extLst>
                    <a:ext uri="{9D8B030D-6E8A-4147-A177-3AD203B41FA5}">
                      <a16:colId xmlns:a16="http://schemas.microsoft.com/office/drawing/2014/main" xmlns="" val="20006"/>
                    </a:ext>
                  </a:extLst>
                </a:gridCol>
                <a:gridCol w="3735472">
                  <a:extLst>
                    <a:ext uri="{9D8B030D-6E8A-4147-A177-3AD203B41FA5}">
                      <a16:colId xmlns:a16="http://schemas.microsoft.com/office/drawing/2014/main" xmlns="" val="20008"/>
                    </a:ext>
                  </a:extLst>
                </a:gridCol>
              </a:tblGrid>
              <a:tr h="792088">
                <a:tc>
                  <a:txBody>
                    <a:bodyPr/>
                    <a:lstStyle/>
                    <a:p>
                      <a:pPr algn="ctr" fontAlgn="ctr"/>
                      <a:r>
                        <a:rPr lang="ru-RU" sz="800" b="1" i="0" u="none" strike="noStrike" dirty="0">
                          <a:latin typeface="Oswald"/>
                          <a:cs typeface="Times New Roman" pitchFamily="18" charset="0"/>
                        </a:rPr>
                        <a:t>Наименование </a:t>
                      </a:r>
                    </a:p>
                    <a:p>
                      <a:pPr algn="ctr" fontAlgn="ctr"/>
                      <a:r>
                        <a:rPr lang="ru-RU" sz="800" b="1" i="0" u="none" strike="noStrike" dirty="0">
                          <a:latin typeface="Oswald"/>
                          <a:cs typeface="Times New Roman" pitchFamily="18" charset="0"/>
                        </a:rPr>
                        <a:t>показателя</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a:latin typeface="Oswald"/>
                          <a:cs typeface="Times New Roman" pitchFamily="18" charset="0"/>
                        </a:rPr>
                        <a:t>Код бюджетной классификации</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smtClean="0">
                          <a:latin typeface="Oswald"/>
                          <a:cs typeface="Times New Roman" pitchFamily="18" charset="0"/>
                        </a:rPr>
                        <a:t>план </a:t>
                      </a:r>
                      <a:r>
                        <a:rPr lang="ru-RU" sz="800" b="1" i="0" u="none" strike="noStrike" dirty="0">
                          <a:latin typeface="Oswald"/>
                          <a:cs typeface="Times New Roman" pitchFamily="18" charset="0"/>
                        </a:rPr>
                        <a:t>на 2023 год  </a:t>
                      </a:r>
                    </a:p>
                    <a:p>
                      <a:pPr algn="ctr" fontAlgn="ctr"/>
                      <a:r>
                        <a:rPr lang="ru-RU" sz="800" b="1" i="0" u="none" strike="noStrike" dirty="0">
                          <a:latin typeface="Oswald"/>
                          <a:cs typeface="Times New Roman" pitchFamily="18" charset="0"/>
                        </a:rPr>
                        <a:t>(Решение Думы г.Урай от 25.11.2022 №125)</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a:latin typeface="Oswald"/>
                          <a:cs typeface="Times New Roman" pitchFamily="18" charset="0"/>
                        </a:rPr>
                        <a:t>Уточненные плановые назначения на 2023 год</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a:latin typeface="Oswald"/>
                          <a:cs typeface="Times New Roman" pitchFamily="18" charset="0"/>
                        </a:rPr>
                        <a:t>Исполнено за 2023 год</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a:latin typeface="Oswald"/>
                          <a:cs typeface="Times New Roman" pitchFamily="18" charset="0"/>
                        </a:rPr>
                        <a:t>% исполнения от первоначального плана на 2023 год</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a:latin typeface="Oswald"/>
                          <a:cs typeface="Times New Roman" pitchFamily="18" charset="0"/>
                        </a:rPr>
                        <a:t>% исполнения от </a:t>
                      </a:r>
                      <a:r>
                        <a:rPr lang="ru-RU" sz="800" b="1" i="0" u="none" strike="noStrike" dirty="0" err="1">
                          <a:latin typeface="Oswald"/>
                          <a:cs typeface="Times New Roman" pitchFamily="18" charset="0"/>
                        </a:rPr>
                        <a:t>уточн-го</a:t>
                      </a:r>
                      <a:r>
                        <a:rPr lang="ru-RU" sz="800" b="1" i="0" u="none" strike="noStrike" dirty="0">
                          <a:latin typeface="Oswald"/>
                          <a:cs typeface="Times New Roman" pitchFamily="18" charset="0"/>
                        </a:rPr>
                        <a:t> плана 2023 года</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endParaRPr lang="ru-RU" sz="800" b="1" i="0" u="none" strike="noStrike" dirty="0">
                        <a:latin typeface="Oswald"/>
                        <a:cs typeface="Times New Roman" pitchFamily="18" charset="0"/>
                      </a:endParaRPr>
                    </a:p>
                    <a:p>
                      <a:pPr algn="ctr" fontAlgn="ctr"/>
                      <a:r>
                        <a:rPr lang="ru-RU" sz="800" b="1" i="0" u="none" strike="noStrike" dirty="0">
                          <a:latin typeface="Oswald"/>
                          <a:cs typeface="Times New Roman" pitchFamily="18" charset="0"/>
                        </a:rPr>
                        <a:t>Причины отклонения фактического исполнения от </a:t>
                      </a:r>
                      <a:r>
                        <a:rPr lang="ru-RU" sz="800" b="1" i="0" u="sng" strike="noStrike" dirty="0">
                          <a:latin typeface="Oswald"/>
                          <a:cs typeface="Times New Roman" pitchFamily="18" charset="0"/>
                        </a:rPr>
                        <a:t>уточненного плана </a:t>
                      </a:r>
                      <a:r>
                        <a:rPr lang="ru-RU" sz="800" b="1" i="0" u="none" strike="noStrike" dirty="0">
                          <a:latin typeface="Oswald"/>
                          <a:cs typeface="Times New Roman" pitchFamily="18" charset="0"/>
                        </a:rPr>
                        <a:t>2023 года (менее 95% и более 105% к годовому плану)</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0"/>
                  </a:ext>
                </a:extLst>
              </a:tr>
              <a:tr h="182443">
                <a:tc>
                  <a:txBody>
                    <a:bodyPr/>
                    <a:lstStyle/>
                    <a:p>
                      <a:pPr algn="ctr" fontAlgn="ctr"/>
                      <a:r>
                        <a:rPr lang="ru-RU" sz="700" b="0" i="0" u="none" strike="noStrike" dirty="0">
                          <a:latin typeface="Oswald"/>
                          <a:cs typeface="Times New Roman" pitchFamily="18" charset="0"/>
                        </a:rPr>
                        <a:t>1</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700" b="0" i="0" u="none" strike="noStrike" dirty="0">
                          <a:latin typeface="Oswald"/>
                          <a:cs typeface="Times New Roman" pitchFamily="18" charset="0"/>
                        </a:rPr>
                        <a:t>2</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700" b="0" i="0" u="none" strike="noStrike" dirty="0">
                          <a:latin typeface="Oswald"/>
                          <a:cs typeface="Times New Roman" pitchFamily="18" charset="0"/>
                        </a:rPr>
                        <a:t>3</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700" b="0" i="0" u="none" strike="noStrike" dirty="0">
                          <a:latin typeface="Oswald"/>
                          <a:cs typeface="Times New Roman" pitchFamily="18" charset="0"/>
                        </a:rPr>
                        <a:t>4</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700" b="0" i="0" u="none" strike="noStrike" dirty="0">
                          <a:latin typeface="Oswald"/>
                          <a:cs typeface="Times New Roman" pitchFamily="18" charset="0"/>
                        </a:rPr>
                        <a:t>5</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700" b="0" i="0" u="none" strike="noStrike" dirty="0">
                          <a:latin typeface="Oswald"/>
                          <a:cs typeface="Times New Roman" pitchFamily="18" charset="0"/>
                        </a:rPr>
                        <a:t>6=5/3*100</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700" b="0" i="0" u="none" strike="noStrike" dirty="0">
                          <a:latin typeface="Oswald"/>
                          <a:cs typeface="Times New Roman" pitchFamily="18" charset="0"/>
                        </a:rPr>
                        <a:t>7=5/3*100</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700" b="0" i="0" u="none" strike="noStrike" dirty="0">
                          <a:latin typeface="Oswald"/>
                          <a:cs typeface="Times New Roman" pitchFamily="18" charset="0"/>
                        </a:rPr>
                        <a:t>8</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1"/>
                  </a:ext>
                </a:extLst>
              </a:tr>
              <a:tr h="328892">
                <a:tc>
                  <a:txBody>
                    <a:bodyPr/>
                    <a:lstStyle/>
                    <a:p>
                      <a:pPr algn="l" fontAlgn="ctr"/>
                      <a:r>
                        <a:rPr lang="ru-RU" sz="800" b="1" i="0" u="none" strike="noStrike" dirty="0">
                          <a:latin typeface="Oswald"/>
                        </a:rPr>
                        <a:t>4. Налоги на имущество, в том числе:</a:t>
                      </a:r>
                    </a:p>
                  </a:txBody>
                  <a:tcPr marL="3369" marR="3369" marT="3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1" i="0" u="none" strike="noStrike" dirty="0">
                          <a:latin typeface="Oswald"/>
                        </a:rPr>
                        <a:t>000 1 06 00000 00 0000 000</a:t>
                      </a:r>
                    </a:p>
                  </a:txBody>
                  <a:tcPr marL="3369" marR="3369" marT="3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latin typeface="Oswald"/>
                        </a:rPr>
                        <a:t>51 652,5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latin typeface="Oswald"/>
                        </a:rPr>
                        <a:t>46 281,2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latin typeface="Oswald"/>
                        </a:rPr>
                        <a:t>52 239,5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101,1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112,9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ru-RU" sz="800" b="1" i="0" u="none" strike="noStrike" dirty="0">
                        <a:solidFill>
                          <a:srgbClr val="FF0000"/>
                        </a:solidFill>
                        <a:latin typeface="Oswald"/>
                        <a:cs typeface="Times New Roman" pitchFamily="18" charset="0"/>
                      </a:endParaRP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63121">
                <a:tc>
                  <a:txBody>
                    <a:bodyPr/>
                    <a:lstStyle/>
                    <a:p>
                      <a:pPr algn="l" fontAlgn="ctr"/>
                      <a:r>
                        <a:rPr lang="ru-RU" sz="800" b="0" i="0" u="none" strike="noStrike" dirty="0">
                          <a:latin typeface="Oswald"/>
                        </a:rPr>
                        <a:t>4.1.  Налог на имущество </a:t>
                      </a:r>
                    </a:p>
                    <a:p>
                      <a:pPr algn="l" fontAlgn="ctr"/>
                      <a:r>
                        <a:rPr lang="ru-RU" sz="800" b="0" i="0" u="none" strike="noStrike" dirty="0" err="1">
                          <a:latin typeface="Oswald"/>
                        </a:rPr>
                        <a:t>c</a:t>
                      </a:r>
                      <a:r>
                        <a:rPr lang="ru-RU" sz="800" b="0" i="0" u="none" strike="noStrike" dirty="0">
                          <a:latin typeface="Oswald"/>
                        </a:rPr>
                        <a:t> физических лиц</a:t>
                      </a:r>
                    </a:p>
                  </a:txBody>
                  <a:tcPr marL="3369" marR="3369" marT="3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dirty="0">
                          <a:latin typeface="Oswald"/>
                        </a:rPr>
                        <a:t>000 1 06 01000 00 0000 110</a:t>
                      </a:r>
                    </a:p>
                  </a:txBody>
                  <a:tcPr marL="3369" marR="3369" marT="3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latin typeface="Oswald"/>
                        </a:rPr>
                        <a:t>18 398,5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latin typeface="Oswald"/>
                        </a:rPr>
                        <a:t>20 860,9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23 899,2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latin typeface="Oswald"/>
                        </a:rPr>
                        <a:t>129,9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114,6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0" i="0" u="none" strike="noStrike" dirty="0">
                          <a:latin typeface="Oswald"/>
                        </a:rPr>
                        <a:t>Основная причина увеличения поступлений налога связана с поступлением задолженности прошлых лет от физических лиц в результате проведенных совместных мероприятий с задействованными структурами, а также проведением исковой работы главным администратором доходов бюджета города Урай – Межрайонная ИФНС России №2 по </a:t>
                      </a:r>
                      <a:r>
                        <a:rPr lang="ru-RU" sz="800" b="0" i="0" u="none" strike="noStrike" dirty="0" err="1">
                          <a:latin typeface="Oswald"/>
                        </a:rPr>
                        <a:t>ХМАО-Югре</a:t>
                      </a:r>
                      <a:r>
                        <a:rPr lang="ru-RU" sz="800" b="0" i="0" u="none" strike="noStrike" dirty="0">
                          <a:latin typeface="Oswald"/>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599963">
                <a:tc>
                  <a:txBody>
                    <a:bodyPr/>
                    <a:lstStyle/>
                    <a:p>
                      <a:pPr algn="l" fontAlgn="ctr"/>
                      <a:r>
                        <a:rPr lang="ru-RU" sz="800" b="0" i="0" u="none" strike="noStrike" dirty="0">
                          <a:latin typeface="Oswald"/>
                        </a:rPr>
                        <a:t>4.2. Транспортный налог</a:t>
                      </a:r>
                    </a:p>
                  </a:txBody>
                  <a:tcPr marL="3369" marR="3369" marT="3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a:latin typeface="Oswald"/>
                        </a:rPr>
                        <a:t>000 106 04000 02 0000 110</a:t>
                      </a:r>
                    </a:p>
                  </a:txBody>
                  <a:tcPr marL="3369" marR="3369" marT="3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latin typeface="Oswald"/>
                        </a:rPr>
                        <a:t>13 482,0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11 453,7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12 337,7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latin typeface="Oswald"/>
                        </a:rPr>
                        <a:t>91,5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107,7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0" i="0" u="none" strike="noStrike" dirty="0">
                          <a:latin typeface="Oswald"/>
                        </a:rPr>
                        <a:t>Перевыполнение плановых назначений по данным главного администратора доходов - налогового органа обусловлено своевременной уплатой физическими лицами налога по сроку уплаты 01.12.2023 и уплатой задолженности за предыдущие налоговые периоды.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53817">
                <a:tc>
                  <a:txBody>
                    <a:bodyPr/>
                    <a:lstStyle/>
                    <a:p>
                      <a:pPr algn="l" fontAlgn="ctr"/>
                      <a:r>
                        <a:rPr lang="ru-RU" sz="800" b="0" i="0" u="none" strike="noStrike" dirty="0">
                          <a:latin typeface="Oswald"/>
                        </a:rPr>
                        <a:t>4.3. Земельный налог</a:t>
                      </a:r>
                    </a:p>
                  </a:txBody>
                  <a:tcPr marL="3369" marR="3369" marT="3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a:latin typeface="Oswald"/>
                        </a:rPr>
                        <a:t>000 1 06 06000 00 0000 110</a:t>
                      </a:r>
                    </a:p>
                  </a:txBody>
                  <a:tcPr marL="3369" marR="3369" marT="3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19 772,0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latin typeface="Oswald"/>
                        </a:rPr>
                        <a:t>13 966,6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latin typeface="Oswald"/>
                        </a:rPr>
                        <a:t>16 002,6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80,9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latin typeface="Oswald"/>
                        </a:rPr>
                        <a:t>114,6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0" i="0" u="none" strike="noStrike" dirty="0">
                          <a:latin typeface="Oswald"/>
                        </a:rPr>
                        <a:t>Перевыполнение плановых назначений по данным главного администратора доходов - налогового органа обусловлено своевременной уплатой физическими лицами налога по сроку уплаты 01.12.2023 и уплатой задолженности за предыдущие налоговые периоды.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66891">
                <a:tc>
                  <a:txBody>
                    <a:bodyPr/>
                    <a:lstStyle/>
                    <a:p>
                      <a:pPr algn="l" fontAlgn="ctr"/>
                      <a:r>
                        <a:rPr lang="ru-RU" sz="800" b="1" i="0" u="none" strike="noStrike" dirty="0">
                          <a:latin typeface="Oswald"/>
                        </a:rPr>
                        <a:t>5. Государственная пошлина</a:t>
                      </a:r>
                    </a:p>
                  </a:txBody>
                  <a:tcPr marL="3369" marR="3369" marT="3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1" i="0" u="none" strike="noStrike">
                          <a:latin typeface="Oswald"/>
                        </a:rPr>
                        <a:t>000 1 08 00000 00 0000 000</a:t>
                      </a:r>
                    </a:p>
                  </a:txBody>
                  <a:tcPr marL="3369" marR="3369" marT="3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7 215,1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6 910,1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6 971,8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96,6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latin typeface="Oswald"/>
                        </a:rPr>
                        <a:t>100,9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endParaRPr lang="ru-RU" sz="800" b="0" i="0" u="none" strike="noStrike" dirty="0">
                        <a:latin typeface="Oswald"/>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53903">
                <a:tc>
                  <a:txBody>
                    <a:bodyPr/>
                    <a:lstStyle/>
                    <a:p>
                      <a:pPr algn="l" fontAlgn="ctr"/>
                      <a:r>
                        <a:rPr lang="ru-RU" sz="800" b="1" i="0" u="none" strike="noStrike" dirty="0">
                          <a:latin typeface="Oswald"/>
                        </a:rPr>
                        <a:t>ИТОГО НАЛОГОВЫХ ДОХОДОВ</a:t>
                      </a:r>
                    </a:p>
                  </a:txBody>
                  <a:tcPr marL="3369" marR="3369" marT="3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1" i="0" u="none" strike="noStrike" dirty="0">
                          <a:latin typeface="Oswald"/>
                        </a:rPr>
                        <a:t> </a:t>
                      </a:r>
                    </a:p>
                  </a:txBody>
                  <a:tcPr marL="3369" marR="3369" marT="3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900" b="1" i="0" u="none" strike="noStrike">
                          <a:latin typeface="Oswald"/>
                        </a:rPr>
                        <a:t>934 814,8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900" b="1" i="0" u="none" strike="noStrike">
                          <a:latin typeface="Oswald"/>
                        </a:rPr>
                        <a:t>1 002 663,8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900" b="1" i="0" u="none" strike="noStrike">
                          <a:latin typeface="Oswald"/>
                        </a:rPr>
                        <a:t>1 057 076,5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900" b="1" i="0" u="none" strike="noStrike">
                          <a:latin typeface="Oswald"/>
                        </a:rPr>
                        <a:t>113,1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900" b="1" i="0" u="none" strike="noStrike">
                          <a:latin typeface="Oswald"/>
                        </a:rPr>
                        <a:t>105,4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endParaRPr lang="ru-RU" sz="800" b="0" i="0" u="none" strike="noStrike" dirty="0">
                        <a:latin typeface="Oswald"/>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474069">
                <a:tc>
                  <a:txBody>
                    <a:bodyPr/>
                    <a:lstStyle/>
                    <a:p>
                      <a:pPr algn="l" fontAlgn="ctr"/>
                      <a:r>
                        <a:rPr lang="ru-RU" sz="800" b="1" i="0" u="none" strike="noStrike" dirty="0">
                          <a:latin typeface="Oswald"/>
                        </a:rPr>
                        <a:t> 1.  Доходы от использования муниципального имущества, в т. числе:</a:t>
                      </a:r>
                    </a:p>
                  </a:txBody>
                  <a:tcPr marL="3369" marR="3369" marT="3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1" i="0" u="none" strike="noStrike" dirty="0">
                          <a:latin typeface="Oswald"/>
                        </a:rPr>
                        <a:t>000 1 11 00000 00 0000 000</a:t>
                      </a:r>
                    </a:p>
                  </a:txBody>
                  <a:tcPr marL="3369" marR="3369" marT="3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900" b="1" i="0" u="none" strike="noStrike">
                          <a:latin typeface="Oswald"/>
                        </a:rPr>
                        <a:t>105 930,5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900" b="1" i="0" u="none" strike="noStrike">
                          <a:latin typeface="Oswald"/>
                        </a:rPr>
                        <a:t>127 804,2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900" b="1" i="0" u="none" strike="noStrike">
                          <a:latin typeface="Oswald"/>
                        </a:rPr>
                        <a:t>130 761,2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900" b="1" i="0" u="none" strike="noStrike">
                          <a:latin typeface="Oswald"/>
                        </a:rPr>
                        <a:t>123,4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900" b="1" i="0" u="none" strike="noStrike">
                          <a:latin typeface="Oswald"/>
                        </a:rPr>
                        <a:t>102,3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endParaRPr lang="ru-RU" sz="800" b="0" i="0" u="none" strike="noStrike" dirty="0">
                        <a:latin typeface="Oswald"/>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551192">
                <a:tc>
                  <a:txBody>
                    <a:bodyPr/>
                    <a:lstStyle/>
                    <a:p>
                      <a:pPr algn="l" fontAlgn="ctr"/>
                      <a:r>
                        <a:rPr lang="ru-RU" sz="800" b="0" i="0" u="none" strike="noStrike" dirty="0">
                          <a:latin typeface="Oswald"/>
                        </a:rPr>
                        <a:t>1.1.  Доходы в виде прибыли (дивиденды по акциям), принадлежащие муниципальному образованию г. Урай </a:t>
                      </a:r>
                    </a:p>
                  </a:txBody>
                  <a:tcPr marL="3369" marR="3369" marT="3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a:latin typeface="Oswald"/>
                        </a:rPr>
                        <a:t>000 1 11 01000 00 0000 120</a:t>
                      </a:r>
                    </a:p>
                  </a:txBody>
                  <a:tcPr marL="3369" marR="3369" marT="3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900" b="0" i="0" u="none" strike="noStrike">
                          <a:latin typeface="Oswald"/>
                        </a:rPr>
                        <a:t>157,8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900" b="0" i="0" u="none" strike="noStrike">
                          <a:latin typeface="Oswald"/>
                        </a:rPr>
                        <a:t>1 261,9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900" b="0" i="0" u="none" strike="noStrike">
                          <a:latin typeface="Oswald"/>
                        </a:rPr>
                        <a:t>1 261,9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900" b="0" i="0" u="none" strike="noStrike">
                          <a:latin typeface="Oswald"/>
                        </a:rPr>
                        <a:t>в 8 раз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900" b="0" i="0" u="none" strike="noStrike">
                          <a:latin typeface="Oswald"/>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0" i="0" u="none" strike="noStrike" dirty="0">
                          <a:latin typeface="Oswald"/>
                        </a:rPr>
                        <a:t>Доходы зависят от финансовых результатов хозяйственных обществ с долей участия в уставном капитале муниципального образования город Урай. В соответствии с принятыми решениями акционеров и участников хозяйственных обществ, с долей участия города Урай.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370271">
                <a:tc>
                  <a:txBody>
                    <a:bodyPr/>
                    <a:lstStyle/>
                    <a:p>
                      <a:pPr algn="l" fontAlgn="ctr"/>
                      <a:r>
                        <a:rPr lang="ru-RU" sz="800" b="0" i="0" u="none" strike="noStrike" dirty="0">
                          <a:latin typeface="Oswald"/>
                        </a:rPr>
                        <a:t>1.2. Аренда земельных участков </a:t>
                      </a:r>
                    </a:p>
                  </a:txBody>
                  <a:tcPr marL="3369" marR="3369" marT="3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dirty="0">
                          <a:latin typeface="Oswald"/>
                        </a:rPr>
                        <a:t>000 1 11 05000 00 0000 120</a:t>
                      </a:r>
                    </a:p>
                  </a:txBody>
                  <a:tcPr marL="3369" marR="3369" marT="3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900" b="0" i="0" u="none" strike="noStrike">
                          <a:latin typeface="Oswald"/>
                        </a:rPr>
                        <a:t>70 787,3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900" b="0" i="0" u="none" strike="noStrike">
                          <a:latin typeface="Oswald"/>
                        </a:rPr>
                        <a:t>88 579,3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900" b="0" i="0" u="none" strike="noStrike">
                          <a:latin typeface="Oswald"/>
                        </a:rPr>
                        <a:t>91 029,0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900" b="0" i="0" u="none" strike="noStrike">
                          <a:latin typeface="Oswald"/>
                        </a:rPr>
                        <a:t>128,6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900" b="0" i="0" u="none" strike="noStrike">
                          <a:latin typeface="Oswald"/>
                        </a:rPr>
                        <a:t>102,8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ru-RU" sz="800" b="0" i="0" u="none" strike="noStrike" dirty="0">
                          <a:solidFill>
                            <a:srgbClr val="000000"/>
                          </a:solidFill>
                          <a:latin typeface="Oswald"/>
                        </a:rPr>
                        <a:t>Перевыполнение плановых назначений обусловлено дополнительно заключенными договорами аренды, проведением аукционов под индивидуальное жилищное строительство домов и поступлением задолженности прошлых лет.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663293">
                <a:tc>
                  <a:txBody>
                    <a:bodyPr/>
                    <a:lstStyle/>
                    <a:p>
                      <a:pPr algn="l" fontAlgn="ctr"/>
                      <a:r>
                        <a:rPr lang="ru-RU" sz="800" b="0" i="0" u="none" strike="noStrike" dirty="0">
                          <a:latin typeface="Oswald"/>
                        </a:rPr>
                        <a:t>1.3. Аренда муниципального имущества</a:t>
                      </a:r>
                    </a:p>
                  </a:txBody>
                  <a:tcPr marL="3369" marR="3369" marT="3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dirty="0">
                          <a:latin typeface="Oswald"/>
                        </a:rPr>
                        <a:t>000 1 11 09000 00 0000 120</a:t>
                      </a:r>
                    </a:p>
                  </a:txBody>
                  <a:tcPr marL="3369" marR="3369" marT="3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900" b="0" i="0" u="none" strike="noStrike">
                          <a:latin typeface="Oswald"/>
                        </a:rPr>
                        <a:t>34 985,4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900" b="0" i="0" u="none" strike="noStrike">
                          <a:latin typeface="Oswald"/>
                        </a:rPr>
                        <a:t>37 963,0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900" b="0" i="0" u="none" strike="noStrike">
                          <a:latin typeface="Oswald"/>
                        </a:rPr>
                        <a:t>38 470,3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900" b="0" i="0" u="none" strike="noStrike" dirty="0">
                          <a:latin typeface="Oswald"/>
                        </a:rPr>
                        <a:t>110,0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900" b="0" i="0" u="none" strike="noStrike" dirty="0">
                          <a:latin typeface="Oswald"/>
                        </a:rPr>
                        <a:t>101,3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ru-RU" sz="800" b="0" i="0" u="none" strike="noStrike" dirty="0">
                          <a:solidFill>
                            <a:srgbClr val="000000"/>
                          </a:solidFill>
                          <a:latin typeface="Oswald"/>
                        </a:rPr>
                        <a:t>Перевыполнение плановых назначений обусловлено дополнительными заключенными договорами аренды  муниципального имущества.      </a:t>
                      </a:r>
                      <a:br>
                        <a:rPr lang="ru-RU" sz="800" b="0" i="0" u="none" strike="noStrike" dirty="0">
                          <a:solidFill>
                            <a:srgbClr val="000000"/>
                          </a:solidFill>
                          <a:latin typeface="Oswald"/>
                        </a:rPr>
                      </a:br>
                      <a:endParaRPr lang="ru-RU" sz="800" b="0" i="0" u="none" strike="noStrike" dirty="0">
                        <a:solidFill>
                          <a:srgbClr val="000000"/>
                        </a:solidFill>
                        <a:latin typeface="Oswald"/>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bl>
          </a:graphicData>
        </a:graphic>
      </p:graphicFrame>
      <p:sp>
        <p:nvSpPr>
          <p:cNvPr id="10" name="Прямоугольник 9"/>
          <p:cNvSpPr/>
          <p:nvPr/>
        </p:nvSpPr>
        <p:spPr>
          <a:xfrm>
            <a:off x="6388054" y="260648"/>
            <a:ext cx="2755946" cy="276999"/>
          </a:xfrm>
          <a:prstGeom prst="rect">
            <a:avLst/>
          </a:prstGeom>
        </p:spPr>
        <p:txBody>
          <a:bodyPr wrap="none">
            <a:spAutoFit/>
          </a:bodyPr>
          <a:lstStyle/>
          <a:p>
            <a:pPr algn="r"/>
            <a:r>
              <a:rPr lang="ru-RU" sz="1200" dirty="0">
                <a:latin typeface="Oswald"/>
                <a:cs typeface="Times New Roman Cyr" pitchFamily="18" charset="0"/>
              </a:rPr>
              <a:t>Продолжение таблицы, тыс. рублей</a:t>
            </a:r>
          </a:p>
        </p:txBody>
      </p:sp>
    </p:spTree>
    <p:extLst>
      <p:ext uri="{BB962C8B-B14F-4D97-AF65-F5344CB8AC3E}">
        <p14:creationId xmlns:p14="http://schemas.microsoft.com/office/powerpoint/2010/main" xmlns="" val="3754336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Таблица 8"/>
          <p:cNvGraphicFramePr>
            <a:graphicFrameLocks noGrp="1"/>
          </p:cNvGraphicFramePr>
          <p:nvPr>
            <p:extLst>
              <p:ext uri="{D42A27DB-BD31-4B8C-83A1-F6EECF244321}">
                <p14:modId xmlns:p14="http://schemas.microsoft.com/office/powerpoint/2010/main" xmlns="" val="851212777"/>
              </p:ext>
            </p:extLst>
          </p:nvPr>
        </p:nvGraphicFramePr>
        <p:xfrm>
          <a:off x="0" y="476672"/>
          <a:ext cx="9144000" cy="6766118"/>
        </p:xfrm>
        <a:graphic>
          <a:graphicData uri="http://schemas.openxmlformats.org/drawingml/2006/table">
            <a:tbl>
              <a:tblPr/>
              <a:tblGrid>
                <a:gridCol w="1259631">
                  <a:extLst>
                    <a:ext uri="{9D8B030D-6E8A-4147-A177-3AD203B41FA5}">
                      <a16:colId xmlns:a16="http://schemas.microsoft.com/office/drawing/2014/main" xmlns="" val="20000"/>
                    </a:ext>
                  </a:extLst>
                </a:gridCol>
                <a:gridCol w="900609">
                  <a:extLst>
                    <a:ext uri="{9D8B030D-6E8A-4147-A177-3AD203B41FA5}">
                      <a16:colId xmlns:a16="http://schemas.microsoft.com/office/drawing/2014/main" xmlns="" val="20001"/>
                    </a:ext>
                  </a:extLst>
                </a:gridCol>
                <a:gridCol w="827584">
                  <a:extLst>
                    <a:ext uri="{9D8B030D-6E8A-4147-A177-3AD203B41FA5}">
                      <a16:colId xmlns:a16="http://schemas.microsoft.com/office/drawing/2014/main" xmlns="" val="20002"/>
                    </a:ext>
                  </a:extLst>
                </a:gridCol>
                <a:gridCol w="648072">
                  <a:extLst>
                    <a:ext uri="{9D8B030D-6E8A-4147-A177-3AD203B41FA5}">
                      <a16:colId xmlns:a16="http://schemas.microsoft.com/office/drawing/2014/main" xmlns="" val="20003"/>
                    </a:ext>
                  </a:extLst>
                </a:gridCol>
                <a:gridCol w="576064">
                  <a:extLst>
                    <a:ext uri="{9D8B030D-6E8A-4147-A177-3AD203B41FA5}">
                      <a16:colId xmlns:a16="http://schemas.microsoft.com/office/drawing/2014/main" xmlns="" val="20004"/>
                    </a:ext>
                  </a:extLst>
                </a:gridCol>
                <a:gridCol w="576064">
                  <a:extLst>
                    <a:ext uri="{9D8B030D-6E8A-4147-A177-3AD203B41FA5}">
                      <a16:colId xmlns:a16="http://schemas.microsoft.com/office/drawing/2014/main" xmlns="" val="20005"/>
                    </a:ext>
                  </a:extLst>
                </a:gridCol>
                <a:gridCol w="576064">
                  <a:extLst>
                    <a:ext uri="{9D8B030D-6E8A-4147-A177-3AD203B41FA5}">
                      <a16:colId xmlns:a16="http://schemas.microsoft.com/office/drawing/2014/main" xmlns="" val="20006"/>
                    </a:ext>
                  </a:extLst>
                </a:gridCol>
                <a:gridCol w="3779912">
                  <a:extLst>
                    <a:ext uri="{9D8B030D-6E8A-4147-A177-3AD203B41FA5}">
                      <a16:colId xmlns:a16="http://schemas.microsoft.com/office/drawing/2014/main" xmlns="" val="20008"/>
                    </a:ext>
                  </a:extLst>
                </a:gridCol>
              </a:tblGrid>
              <a:tr h="783662">
                <a:tc>
                  <a:txBody>
                    <a:bodyPr/>
                    <a:lstStyle/>
                    <a:p>
                      <a:pPr algn="ctr" fontAlgn="ctr"/>
                      <a:r>
                        <a:rPr lang="ru-RU" sz="800" b="1" i="0" u="none" strike="noStrike" dirty="0">
                          <a:latin typeface="Oswald"/>
                          <a:cs typeface="Times New Roman" pitchFamily="18" charset="0"/>
                        </a:rPr>
                        <a:t>Наименование </a:t>
                      </a:r>
                    </a:p>
                    <a:p>
                      <a:pPr algn="ctr" fontAlgn="ctr"/>
                      <a:r>
                        <a:rPr lang="ru-RU" sz="800" b="1" i="0" u="none" strike="noStrike" dirty="0">
                          <a:latin typeface="Oswald"/>
                          <a:cs typeface="Times New Roman" pitchFamily="18" charset="0"/>
                        </a:rPr>
                        <a:t>показателя</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a:latin typeface="Oswald"/>
                          <a:cs typeface="Times New Roman" pitchFamily="18" charset="0"/>
                        </a:rPr>
                        <a:t>Код бюджетной классификации</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smtClean="0">
                          <a:latin typeface="Oswald"/>
                          <a:cs typeface="Times New Roman" pitchFamily="18" charset="0"/>
                        </a:rPr>
                        <a:t>план </a:t>
                      </a:r>
                      <a:r>
                        <a:rPr lang="ru-RU" sz="800" b="1" i="0" u="none" strike="noStrike" dirty="0">
                          <a:latin typeface="Oswald"/>
                          <a:cs typeface="Times New Roman" pitchFamily="18" charset="0"/>
                        </a:rPr>
                        <a:t>на 2023 год  </a:t>
                      </a:r>
                    </a:p>
                    <a:p>
                      <a:pPr algn="ctr" fontAlgn="ctr"/>
                      <a:r>
                        <a:rPr lang="ru-RU" sz="800" b="1" i="0" u="none" strike="noStrike" dirty="0">
                          <a:latin typeface="Oswald"/>
                          <a:cs typeface="Times New Roman" pitchFamily="18" charset="0"/>
                        </a:rPr>
                        <a:t>(Решение Думы г.Урай от 25.11.2022 №125)</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a:latin typeface="Oswald"/>
                          <a:cs typeface="Times New Roman" pitchFamily="18" charset="0"/>
                        </a:rPr>
                        <a:t>Уточненные плановые назначения на 2023 год</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a:latin typeface="Oswald"/>
                          <a:cs typeface="Times New Roman" pitchFamily="18" charset="0"/>
                        </a:rPr>
                        <a:t>Исполнено за 2023 год</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a:latin typeface="Oswald"/>
                          <a:cs typeface="Times New Roman" pitchFamily="18" charset="0"/>
                        </a:rPr>
                        <a:t>% исполнения от первоначального плана на 2023 год</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a:latin typeface="Oswald"/>
                          <a:cs typeface="Times New Roman" pitchFamily="18" charset="0"/>
                        </a:rPr>
                        <a:t>% исполнения от </a:t>
                      </a:r>
                      <a:r>
                        <a:rPr lang="ru-RU" sz="800" b="1" i="0" u="none" strike="noStrike" dirty="0" err="1">
                          <a:latin typeface="Oswald"/>
                          <a:cs typeface="Times New Roman" pitchFamily="18" charset="0"/>
                        </a:rPr>
                        <a:t>уточн-го</a:t>
                      </a:r>
                      <a:r>
                        <a:rPr lang="ru-RU" sz="800" b="1" i="0" u="none" strike="noStrike" dirty="0">
                          <a:latin typeface="Oswald"/>
                          <a:cs typeface="Times New Roman" pitchFamily="18" charset="0"/>
                        </a:rPr>
                        <a:t> плана 2023 года</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endParaRPr lang="ru-RU" sz="800" b="1" i="0" u="none" strike="noStrike" dirty="0">
                        <a:latin typeface="Oswald"/>
                        <a:cs typeface="Times New Roman" pitchFamily="18" charset="0"/>
                      </a:endParaRPr>
                    </a:p>
                    <a:p>
                      <a:pPr algn="ctr" fontAlgn="ctr"/>
                      <a:r>
                        <a:rPr lang="ru-RU" sz="800" b="1" i="0" u="none" strike="noStrike" dirty="0">
                          <a:latin typeface="Oswald"/>
                          <a:cs typeface="Times New Roman" pitchFamily="18" charset="0"/>
                        </a:rPr>
                        <a:t>Причины отклонения фактического исполнения от </a:t>
                      </a:r>
                      <a:r>
                        <a:rPr lang="ru-RU" sz="800" b="1" i="0" u="sng" strike="noStrike" dirty="0">
                          <a:latin typeface="Oswald"/>
                          <a:cs typeface="Times New Roman" pitchFamily="18" charset="0"/>
                        </a:rPr>
                        <a:t>уточненного плана </a:t>
                      </a:r>
                      <a:r>
                        <a:rPr lang="ru-RU" sz="800" b="1" i="0" u="none" strike="noStrike" dirty="0">
                          <a:latin typeface="Oswald"/>
                          <a:cs typeface="Times New Roman" pitchFamily="18" charset="0"/>
                        </a:rPr>
                        <a:t>2023 года (менее 95% и более 105% к годовому плану)</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0"/>
                  </a:ext>
                </a:extLst>
              </a:tr>
              <a:tr h="180502">
                <a:tc>
                  <a:txBody>
                    <a:bodyPr/>
                    <a:lstStyle/>
                    <a:p>
                      <a:pPr algn="ctr" fontAlgn="ctr"/>
                      <a:r>
                        <a:rPr lang="ru-RU" sz="700" b="0" i="0" u="none" strike="noStrike" dirty="0">
                          <a:latin typeface="Oswald"/>
                          <a:cs typeface="Times New Roman" pitchFamily="18" charset="0"/>
                        </a:rPr>
                        <a:t>1</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700" b="0" i="0" u="none" strike="noStrike" dirty="0">
                          <a:latin typeface="Oswald"/>
                          <a:cs typeface="Times New Roman" pitchFamily="18" charset="0"/>
                        </a:rPr>
                        <a:t>2</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700" b="0" i="0" u="none" strike="noStrike" dirty="0">
                          <a:latin typeface="Oswald"/>
                          <a:cs typeface="Times New Roman" pitchFamily="18" charset="0"/>
                        </a:rPr>
                        <a:t>3</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700" b="0" i="0" u="none" strike="noStrike" dirty="0">
                          <a:latin typeface="Oswald"/>
                          <a:cs typeface="Times New Roman" pitchFamily="18" charset="0"/>
                        </a:rPr>
                        <a:t>4</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700" b="0" i="0" u="none" strike="noStrike" dirty="0">
                          <a:latin typeface="Oswald"/>
                          <a:cs typeface="Times New Roman" pitchFamily="18" charset="0"/>
                        </a:rPr>
                        <a:t>5</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700" b="0" i="0" u="none" strike="noStrike" dirty="0">
                          <a:latin typeface="Oswald"/>
                          <a:cs typeface="Times New Roman" pitchFamily="18" charset="0"/>
                        </a:rPr>
                        <a:t>6=5/3*100</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700" b="0" i="0" u="none" strike="noStrike" dirty="0">
                          <a:latin typeface="Oswald"/>
                          <a:cs typeface="Times New Roman" pitchFamily="18" charset="0"/>
                        </a:rPr>
                        <a:t>7=5/3*100</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700" b="0" i="0" u="none" strike="noStrike" dirty="0">
                          <a:latin typeface="Oswald"/>
                          <a:cs typeface="Times New Roman" pitchFamily="18" charset="0"/>
                        </a:rPr>
                        <a:t>8</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1"/>
                  </a:ext>
                </a:extLst>
              </a:tr>
              <a:tr h="480533">
                <a:tc>
                  <a:txBody>
                    <a:bodyPr/>
                    <a:lstStyle/>
                    <a:p>
                      <a:pPr algn="l" fontAlgn="ctr"/>
                      <a:r>
                        <a:rPr lang="ru-RU" sz="800" b="1" i="0" u="none" strike="noStrike" dirty="0">
                          <a:latin typeface="Oswald"/>
                        </a:rPr>
                        <a:t>2. Плата за негативное воздействие на окружающую среду</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1" i="0" u="none" strike="noStrike">
                          <a:latin typeface="Oswald"/>
                        </a:rPr>
                        <a:t>000 1 12 00000 00 0000 000</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1 612,3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1 230,6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1 260,9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78,2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latin typeface="Oswald"/>
                        </a:rPr>
                        <a:t>102,5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700" b="0" i="0" u="none" strike="noStrike" dirty="0">
                          <a:latin typeface="Oswald"/>
                        </a:rPr>
                        <a:t>По данным главного администратора дохода - Северо-Уральского Межрегионального Управления Федеральной службы по надзору в сфере природопользования, снижение поступлений связано с закрытием полигона твердых бытовых отходов в городе Урай.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85833">
                <a:tc>
                  <a:txBody>
                    <a:bodyPr/>
                    <a:lstStyle/>
                    <a:p>
                      <a:pPr algn="l" fontAlgn="ctr"/>
                      <a:r>
                        <a:rPr lang="ru-RU" sz="800" b="1" i="0" u="none" strike="noStrike" dirty="0">
                          <a:latin typeface="Oswald"/>
                        </a:rPr>
                        <a:t>3. Доходы от оказания платных услуг (работ) и компенсации затрат государства </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1" i="0" u="none" strike="noStrike">
                          <a:latin typeface="Oswald"/>
                        </a:rPr>
                        <a:t>000 1 13 00000 00 0000 000</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3 012,4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latin typeface="Oswald"/>
                        </a:rPr>
                        <a:t>2 131,1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latin typeface="Oswald"/>
                        </a:rPr>
                        <a:t>2 287,0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75,9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107,3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endParaRPr lang="ru-RU" sz="700" b="0" i="0" u="none" strike="noStrike" dirty="0">
                        <a:latin typeface="Oswald"/>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04613">
                <a:tc>
                  <a:txBody>
                    <a:bodyPr/>
                    <a:lstStyle/>
                    <a:p>
                      <a:pPr algn="l" fontAlgn="ctr"/>
                      <a:r>
                        <a:rPr lang="ru-RU" sz="800" b="0" i="0" u="none" strike="noStrike" dirty="0">
                          <a:latin typeface="Oswald"/>
                        </a:rPr>
                        <a:t>3.1.Доходы от оказания платных услуг (работ)</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a:latin typeface="Oswald"/>
                        </a:rPr>
                        <a:t>000 1 13 01000 00 0000 130</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238,8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129,3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latin typeface="Oswald"/>
                        </a:rPr>
                        <a:t>128,3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53,7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99,2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700" b="0" i="0" u="none" strike="noStrike" dirty="0">
                          <a:latin typeface="Oswald"/>
                        </a:rPr>
                        <a:t>Неисполнение плановых назначений связано с вводом в эксплуатацию портала государственной информационной системы обеспечения градостроительной деятельности ХМАО – </a:t>
                      </a:r>
                      <a:r>
                        <a:rPr lang="ru-RU" sz="700" b="0" i="0" u="none" strike="noStrike" dirty="0" err="1">
                          <a:latin typeface="Oswald"/>
                        </a:rPr>
                        <a:t>Югры</a:t>
                      </a:r>
                      <a:r>
                        <a:rPr lang="ru-RU" sz="700" b="0" i="0" u="none" strike="noStrike" dirty="0">
                          <a:latin typeface="Oswald"/>
                        </a:rPr>
                        <a:t>. Часть информации, которая ранее предоставлялась за плату, размещается на портале ГИС ОГД в свободном доступе. А так же договор на оказание услуг по ведению бухгалтерского учета и формирования отчетности юридическим лицам, планируемый к заключению с января 2023 года, фактически заключен с июня 2023 года, что повлияло на снижение плановых назначений.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459064">
                <a:tc>
                  <a:txBody>
                    <a:bodyPr/>
                    <a:lstStyle/>
                    <a:p>
                      <a:pPr algn="l" fontAlgn="ctr"/>
                      <a:r>
                        <a:rPr lang="ru-RU" sz="800" b="0" i="0" u="none" strike="noStrike" dirty="0">
                          <a:latin typeface="Oswald"/>
                        </a:rPr>
                        <a:t>3.2. Доходы, поступающие в порядке возмещения расходов, понесенных в связи с эксплуатацией имущества городских округов</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a:latin typeface="Oswald"/>
                        </a:rPr>
                        <a:t>000 1 13 02064 04 0000 130</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698,2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1 156,4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1 146,9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164,3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99,2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700" b="0" i="0" u="none" strike="noStrike" dirty="0">
                          <a:latin typeface="Oswald"/>
                        </a:rPr>
                        <a:t>Данный вид доходов относится к </a:t>
                      </a:r>
                      <a:r>
                        <a:rPr lang="ru-RU" sz="700" b="0" i="0" u="none" strike="noStrike" dirty="0" err="1">
                          <a:latin typeface="Oswald"/>
                        </a:rPr>
                        <a:t>труднопрогнозируемым</a:t>
                      </a:r>
                      <a:r>
                        <a:rPr lang="ru-RU" sz="700" b="0" i="0" u="none" strike="noStrike" dirty="0">
                          <a:latin typeface="Oswald"/>
                        </a:rPr>
                        <a:t> доходам, зависит от фактически потребленных ресурсов по коммунальным и эксплуатационным платежам. Оплата производится по выставленным счетам, кроме этого произведена оплата задолженности прошлого периода и произведены поступления по вновь заключенным договорам.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71293">
                <a:tc>
                  <a:txBody>
                    <a:bodyPr/>
                    <a:lstStyle/>
                    <a:p>
                      <a:pPr algn="l" fontAlgn="ctr"/>
                      <a:r>
                        <a:rPr lang="ru-RU" sz="800" b="0" i="0" u="none" strike="noStrike" dirty="0">
                          <a:latin typeface="Oswald"/>
                        </a:rPr>
                        <a:t>3.3. Доходы от компенсации затрат государства</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a:latin typeface="Oswald"/>
                        </a:rPr>
                        <a:t>000 1 13 02000 00 0000 130</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2 075,4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845,4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1 011,8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48,8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119,7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700" b="0" i="0" u="none" strike="noStrike" dirty="0">
                          <a:latin typeface="Oswald"/>
                        </a:rPr>
                        <a:t>Перевыполнение плановых назначений обусловлено поступлением возвратов дебиторской задолженности прошлых лет в большем объеме, чем планировалось главным администратором доходов - администрация города Урай.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485833">
                <a:tc>
                  <a:txBody>
                    <a:bodyPr/>
                    <a:lstStyle/>
                    <a:p>
                      <a:pPr algn="l" fontAlgn="ctr"/>
                      <a:r>
                        <a:rPr lang="ru-RU" sz="800" b="1" i="0" u="none" strike="noStrike" dirty="0">
                          <a:latin typeface="Oswald"/>
                        </a:rPr>
                        <a:t>4. Доходы от продажи материальных и нематериальных активов, в том числе: </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1" i="0" u="none" strike="noStrike">
                          <a:latin typeface="Oswald"/>
                        </a:rPr>
                        <a:t>000 1 14 00000 00 0000 000</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42 498,0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56 593,7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59 347,6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139,6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104,9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endParaRPr lang="ru-RU" sz="700" b="0" i="0" u="none" strike="noStrike" dirty="0">
                        <a:latin typeface="Oswald"/>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433313">
                <a:tc>
                  <a:txBody>
                    <a:bodyPr/>
                    <a:lstStyle/>
                    <a:p>
                      <a:pPr algn="l" fontAlgn="ctr"/>
                      <a:r>
                        <a:rPr lang="ru-RU" sz="800" b="0" i="0" u="none" strike="noStrike" dirty="0">
                          <a:latin typeface="Oswald"/>
                        </a:rPr>
                        <a:t>4.1. Доходы от реализации имущества, находящегося в собственности городских округов</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a:latin typeface="Oswald"/>
                        </a:rPr>
                        <a:t>000 1 14 02000 00 0000 000</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39 475,7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50 181,0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52 855,7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133,9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105,3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700" b="0" i="0" u="none" strike="noStrike" dirty="0">
                          <a:latin typeface="Oswald"/>
                        </a:rPr>
                        <a:t>Перевыполнение плановых назначений обусловлено увеличением поступлений платы от граждан в большем размере, чем запланировано графиком ежемесячных платежей по договорам мены.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288032">
                <a:tc>
                  <a:txBody>
                    <a:bodyPr/>
                    <a:lstStyle/>
                    <a:p>
                      <a:pPr algn="l" fontAlgn="ctr"/>
                      <a:r>
                        <a:rPr lang="ru-RU" sz="800" b="0" i="0" u="none" strike="noStrike" dirty="0">
                          <a:latin typeface="Oswald"/>
                        </a:rPr>
                        <a:t>4.2.  Доходы от продажи земельных участков</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dirty="0">
                          <a:latin typeface="Oswald"/>
                        </a:rPr>
                        <a:t>000 1 14 06000 00 0000 000</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3 022,3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6 412,7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latin typeface="Oswald"/>
                        </a:rPr>
                        <a:t>6 491,9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в 2,1 раза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latin typeface="Oswald"/>
                        </a:rPr>
                        <a:t>101,2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ru-RU" sz="700" b="0" i="0" u="none" strike="noStrike" dirty="0">
                          <a:latin typeface="Oswald"/>
                        </a:rPr>
                        <a:t>Перевыполнение плановых назначений обусловлено увеличением количества заключенных договоров. В 2023 году заключено 48 договоров, из них 3 сделки приобретения земель для предпринимательской и производственной деятельности.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606539">
                <a:tc>
                  <a:txBody>
                    <a:bodyPr/>
                    <a:lstStyle/>
                    <a:p>
                      <a:pPr algn="l" fontAlgn="ctr"/>
                      <a:r>
                        <a:rPr lang="ru-RU" sz="800" b="1" i="0" u="none" strike="noStrike">
                          <a:latin typeface="Oswald"/>
                        </a:rPr>
                        <a:t>5. Штрафные санкции, возмещения ущерба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1" i="0" u="none" strike="noStrike">
                          <a:latin typeface="Oswald"/>
                        </a:rPr>
                        <a:t>000 1 16 00000 00 0000 000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3 606,1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3 385,8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latin typeface="Oswald"/>
                        </a:rPr>
                        <a:t>3 349,6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92,9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98,9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700" b="0" i="0" u="none" strike="noStrike" dirty="0">
                          <a:latin typeface="Oswald"/>
                        </a:rPr>
                        <a:t>Неисполненные плановые назначения по следующим видам штрафов: 1. за ненадлежащее исполнение договорных обязательств по условиям муниципальных контрактов (данные средства затруднительно спрогнозировать, они носят не плановый характер, так как идет речь о нарушениях подрядчиков, осуществляющих строительство объектов в городе Урай), 2. платежи, поступающие в целях возмещения вреда, причиняемого автомобильным дорогам. </a:t>
                      </a:r>
                      <a:r>
                        <a:rPr lang="ru-RU" sz="700" b="0" i="0" u="none" strike="noStrike" baseline="0" dirty="0">
                          <a:latin typeface="Oswald"/>
                        </a:rPr>
                        <a:t> </a:t>
                      </a:r>
                      <a:r>
                        <a:rPr lang="ru-RU" sz="700" b="0" i="0" u="none" strike="noStrike" dirty="0">
                          <a:latin typeface="Oswald"/>
                        </a:rPr>
                        <a:t>Все штрафы возлагаются по мере их нарушения, соответственно их поступления носят несистемный характер.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244966">
                <a:tc>
                  <a:txBody>
                    <a:bodyPr/>
                    <a:lstStyle/>
                    <a:p>
                      <a:pPr algn="l" fontAlgn="ctr"/>
                      <a:r>
                        <a:rPr lang="ru-RU" sz="800" b="1" i="0" u="none" strike="noStrike">
                          <a:latin typeface="Oswald"/>
                        </a:rPr>
                        <a:t>6. Прочие неналоговые доходы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1" i="0" u="none" strike="noStrike">
                          <a:latin typeface="Oswald"/>
                        </a:rPr>
                        <a:t>000 1 17 00000 00 0000 000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68,9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106,0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latin typeface="Oswald"/>
                        </a:rPr>
                        <a:t>153,8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700" b="0" i="0" u="none" strike="noStrike" dirty="0">
                          <a:latin typeface="Oswald"/>
                        </a:rPr>
                        <a:t>Перевыполнение плановых назначений обусловлено поступлением платежей за утилизацию муниципального имущества (сдача металлолома) в большем объеме, чем планировалось главным администратором доходов - администрация города Урай.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244966">
                <a:tc>
                  <a:txBody>
                    <a:bodyPr/>
                    <a:lstStyle/>
                    <a:p>
                      <a:pPr algn="l" fontAlgn="ctr"/>
                      <a:r>
                        <a:rPr lang="ru-RU" sz="800" b="1" i="0" u="none" strike="noStrike">
                          <a:latin typeface="Oswald"/>
                        </a:rPr>
                        <a:t>ИТОГО НЕНАЛОГОВЫХ ДОХОДОВ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1" i="0" u="none" strike="noStrike">
                          <a:latin typeface="Oswald"/>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156 659,3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191 214,3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197 112,3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125,8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latin typeface="Oswald"/>
                        </a:rPr>
                        <a:t>103,1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endParaRPr lang="ru-RU" sz="700" b="0" i="0" u="none" strike="noStrike" dirty="0">
                        <a:latin typeface="Oswald"/>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bl>
          </a:graphicData>
        </a:graphic>
      </p:graphicFrame>
      <p:sp>
        <p:nvSpPr>
          <p:cNvPr id="10" name="Прямоугольник 9"/>
          <p:cNvSpPr/>
          <p:nvPr/>
        </p:nvSpPr>
        <p:spPr>
          <a:xfrm>
            <a:off x="6388054" y="116632"/>
            <a:ext cx="2755946" cy="276999"/>
          </a:xfrm>
          <a:prstGeom prst="rect">
            <a:avLst/>
          </a:prstGeom>
        </p:spPr>
        <p:txBody>
          <a:bodyPr wrap="none">
            <a:spAutoFit/>
          </a:bodyPr>
          <a:lstStyle/>
          <a:p>
            <a:pPr algn="r"/>
            <a:r>
              <a:rPr lang="ru-RU" sz="1200" dirty="0">
                <a:latin typeface="Oswald"/>
                <a:cs typeface="Times New Roman Cyr" pitchFamily="18" charset="0"/>
              </a:rPr>
              <a:t>Продолжение таблицы, тыс. рублей</a:t>
            </a:r>
          </a:p>
        </p:txBody>
      </p:sp>
    </p:spTree>
    <p:extLst>
      <p:ext uri="{BB962C8B-B14F-4D97-AF65-F5344CB8AC3E}">
        <p14:creationId xmlns:p14="http://schemas.microsoft.com/office/powerpoint/2010/main" xmlns="" val="3754336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Таблица 8"/>
          <p:cNvGraphicFramePr>
            <a:graphicFrameLocks noGrp="1"/>
          </p:cNvGraphicFramePr>
          <p:nvPr>
            <p:extLst>
              <p:ext uri="{D42A27DB-BD31-4B8C-83A1-F6EECF244321}">
                <p14:modId xmlns:p14="http://schemas.microsoft.com/office/powerpoint/2010/main" xmlns="" val="851212777"/>
              </p:ext>
            </p:extLst>
          </p:nvPr>
        </p:nvGraphicFramePr>
        <p:xfrm>
          <a:off x="0" y="390818"/>
          <a:ext cx="9144000" cy="6467182"/>
        </p:xfrm>
        <a:graphic>
          <a:graphicData uri="http://schemas.openxmlformats.org/drawingml/2006/table">
            <a:tbl>
              <a:tblPr/>
              <a:tblGrid>
                <a:gridCol w="1259631">
                  <a:extLst>
                    <a:ext uri="{9D8B030D-6E8A-4147-A177-3AD203B41FA5}">
                      <a16:colId xmlns:a16="http://schemas.microsoft.com/office/drawing/2014/main" xmlns="" val="20000"/>
                    </a:ext>
                  </a:extLst>
                </a:gridCol>
                <a:gridCol w="900609">
                  <a:extLst>
                    <a:ext uri="{9D8B030D-6E8A-4147-A177-3AD203B41FA5}">
                      <a16:colId xmlns:a16="http://schemas.microsoft.com/office/drawing/2014/main" xmlns="" val="20001"/>
                    </a:ext>
                  </a:extLst>
                </a:gridCol>
                <a:gridCol w="827584">
                  <a:extLst>
                    <a:ext uri="{9D8B030D-6E8A-4147-A177-3AD203B41FA5}">
                      <a16:colId xmlns:a16="http://schemas.microsoft.com/office/drawing/2014/main" xmlns="" val="20002"/>
                    </a:ext>
                  </a:extLst>
                </a:gridCol>
                <a:gridCol w="648072">
                  <a:extLst>
                    <a:ext uri="{9D8B030D-6E8A-4147-A177-3AD203B41FA5}">
                      <a16:colId xmlns:a16="http://schemas.microsoft.com/office/drawing/2014/main" xmlns="" val="20003"/>
                    </a:ext>
                  </a:extLst>
                </a:gridCol>
                <a:gridCol w="576064">
                  <a:extLst>
                    <a:ext uri="{9D8B030D-6E8A-4147-A177-3AD203B41FA5}">
                      <a16:colId xmlns:a16="http://schemas.microsoft.com/office/drawing/2014/main" xmlns="" val="20004"/>
                    </a:ext>
                  </a:extLst>
                </a:gridCol>
                <a:gridCol w="576064">
                  <a:extLst>
                    <a:ext uri="{9D8B030D-6E8A-4147-A177-3AD203B41FA5}">
                      <a16:colId xmlns:a16="http://schemas.microsoft.com/office/drawing/2014/main" xmlns="" val="20005"/>
                    </a:ext>
                  </a:extLst>
                </a:gridCol>
                <a:gridCol w="576064">
                  <a:extLst>
                    <a:ext uri="{9D8B030D-6E8A-4147-A177-3AD203B41FA5}">
                      <a16:colId xmlns:a16="http://schemas.microsoft.com/office/drawing/2014/main" xmlns="" val="20006"/>
                    </a:ext>
                  </a:extLst>
                </a:gridCol>
                <a:gridCol w="3779912">
                  <a:extLst>
                    <a:ext uri="{9D8B030D-6E8A-4147-A177-3AD203B41FA5}">
                      <a16:colId xmlns:a16="http://schemas.microsoft.com/office/drawing/2014/main" xmlns="" val="20008"/>
                    </a:ext>
                  </a:extLst>
                </a:gridCol>
              </a:tblGrid>
              <a:tr h="620526">
                <a:tc>
                  <a:txBody>
                    <a:bodyPr/>
                    <a:lstStyle/>
                    <a:p>
                      <a:pPr algn="ctr" fontAlgn="ctr"/>
                      <a:endParaRPr lang="ru-RU" sz="800" b="1" i="0" u="none" strike="noStrike" dirty="0">
                        <a:latin typeface="Oswald"/>
                        <a:cs typeface="Times New Roman" pitchFamily="18" charset="0"/>
                      </a:endParaRPr>
                    </a:p>
                    <a:p>
                      <a:pPr algn="ctr" fontAlgn="ctr"/>
                      <a:r>
                        <a:rPr lang="ru-RU" sz="800" b="1" i="0" u="none" strike="noStrike" dirty="0">
                          <a:latin typeface="Oswald"/>
                          <a:cs typeface="Times New Roman" pitchFamily="18" charset="0"/>
                        </a:rPr>
                        <a:t>Наименование </a:t>
                      </a:r>
                    </a:p>
                    <a:p>
                      <a:pPr algn="ctr" fontAlgn="ctr"/>
                      <a:r>
                        <a:rPr lang="ru-RU" sz="800" b="1" i="0" u="none" strike="noStrike" dirty="0">
                          <a:latin typeface="Oswald"/>
                          <a:cs typeface="Times New Roman" pitchFamily="18" charset="0"/>
                        </a:rPr>
                        <a:t>показателя</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a:latin typeface="Oswald"/>
                          <a:cs typeface="Times New Roman" pitchFamily="18" charset="0"/>
                        </a:rPr>
                        <a:t>Код бюджетной классификации</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smtClean="0">
                          <a:latin typeface="Oswald"/>
                          <a:cs typeface="Times New Roman" pitchFamily="18" charset="0"/>
                        </a:rPr>
                        <a:t>план </a:t>
                      </a:r>
                      <a:r>
                        <a:rPr lang="ru-RU" sz="800" b="1" i="0" u="none" strike="noStrike" dirty="0">
                          <a:latin typeface="Oswald"/>
                          <a:cs typeface="Times New Roman" pitchFamily="18" charset="0"/>
                        </a:rPr>
                        <a:t>на 2023 год  </a:t>
                      </a:r>
                    </a:p>
                    <a:p>
                      <a:pPr algn="ctr" fontAlgn="ctr"/>
                      <a:r>
                        <a:rPr lang="ru-RU" sz="800" b="1" i="0" u="none" strike="noStrike" dirty="0">
                          <a:latin typeface="Oswald"/>
                          <a:cs typeface="Times New Roman" pitchFamily="18" charset="0"/>
                        </a:rPr>
                        <a:t>(Решение Думы г.Урай от 25.11.2022 №125)</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a:latin typeface="Oswald"/>
                          <a:cs typeface="Times New Roman" pitchFamily="18" charset="0"/>
                        </a:rPr>
                        <a:t>Уточненные плановые назначения на 2023 год</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a:latin typeface="Oswald"/>
                          <a:cs typeface="Times New Roman" pitchFamily="18" charset="0"/>
                        </a:rPr>
                        <a:t>Исполнено за 2023 год</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a:latin typeface="Oswald"/>
                          <a:cs typeface="Times New Roman" pitchFamily="18" charset="0"/>
                        </a:rPr>
                        <a:t>% исполнения от первоначального плана на 2023 год</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a:latin typeface="Oswald"/>
                          <a:cs typeface="Times New Roman" pitchFamily="18" charset="0"/>
                        </a:rPr>
                        <a:t>% исполнения от </a:t>
                      </a:r>
                      <a:r>
                        <a:rPr lang="ru-RU" sz="800" b="1" i="0" u="none" strike="noStrike" dirty="0" err="1">
                          <a:latin typeface="Oswald"/>
                          <a:cs typeface="Times New Roman" pitchFamily="18" charset="0"/>
                        </a:rPr>
                        <a:t>уточн-го</a:t>
                      </a:r>
                      <a:r>
                        <a:rPr lang="ru-RU" sz="800" b="1" i="0" u="none" strike="noStrike" dirty="0">
                          <a:latin typeface="Oswald"/>
                          <a:cs typeface="Times New Roman" pitchFamily="18" charset="0"/>
                        </a:rPr>
                        <a:t> плана 2023 года</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endParaRPr lang="ru-RU" sz="800" b="1" i="0" u="none" strike="noStrike" dirty="0">
                        <a:latin typeface="Oswald"/>
                        <a:cs typeface="Times New Roman" pitchFamily="18" charset="0"/>
                      </a:endParaRPr>
                    </a:p>
                    <a:p>
                      <a:pPr algn="ctr" fontAlgn="ctr"/>
                      <a:endParaRPr lang="ru-RU" sz="800" b="1" i="0" u="none" strike="noStrike" dirty="0">
                        <a:latin typeface="Oswald"/>
                        <a:cs typeface="Times New Roman" pitchFamily="18" charset="0"/>
                      </a:endParaRPr>
                    </a:p>
                    <a:p>
                      <a:pPr algn="ctr" fontAlgn="ctr"/>
                      <a:r>
                        <a:rPr lang="ru-RU" sz="800" b="1" i="0" u="none" strike="noStrike" dirty="0">
                          <a:latin typeface="Oswald"/>
                          <a:cs typeface="Times New Roman" pitchFamily="18" charset="0"/>
                        </a:rPr>
                        <a:t>Причины отклонения фактического исполнения от </a:t>
                      </a:r>
                      <a:r>
                        <a:rPr lang="ru-RU" sz="800" b="1" i="0" u="sng" strike="noStrike" dirty="0">
                          <a:latin typeface="Oswald"/>
                          <a:cs typeface="Times New Roman" pitchFamily="18" charset="0"/>
                        </a:rPr>
                        <a:t>уточненного плана</a:t>
                      </a:r>
                    </a:p>
                    <a:p>
                      <a:pPr algn="ctr" fontAlgn="ctr"/>
                      <a:r>
                        <a:rPr lang="ru-RU" sz="800" b="1" i="0" u="sng" strike="noStrike" dirty="0">
                          <a:latin typeface="Oswald"/>
                          <a:cs typeface="Times New Roman" pitchFamily="18" charset="0"/>
                        </a:rPr>
                        <a:t> </a:t>
                      </a:r>
                      <a:r>
                        <a:rPr lang="ru-RU" sz="800" b="1" i="0" u="none" strike="noStrike" dirty="0">
                          <a:latin typeface="Oswald"/>
                          <a:cs typeface="Times New Roman" pitchFamily="18" charset="0"/>
                        </a:rPr>
                        <a:t>2023 года (менее 95% и более 105% к годовому плану)</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0"/>
                  </a:ext>
                </a:extLst>
              </a:tr>
              <a:tr h="142926">
                <a:tc>
                  <a:txBody>
                    <a:bodyPr/>
                    <a:lstStyle/>
                    <a:p>
                      <a:pPr algn="ctr" fontAlgn="ctr"/>
                      <a:r>
                        <a:rPr lang="ru-RU" sz="800" b="0" i="0" u="none" strike="noStrike" dirty="0">
                          <a:latin typeface="Oswald"/>
                          <a:cs typeface="Times New Roman" pitchFamily="18" charset="0"/>
                        </a:rPr>
                        <a:t>1</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a:latin typeface="Oswald"/>
                          <a:cs typeface="Times New Roman" pitchFamily="18" charset="0"/>
                        </a:rPr>
                        <a:t>2</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latin typeface="Oswald"/>
                          <a:cs typeface="Times New Roman" pitchFamily="18" charset="0"/>
                        </a:rPr>
                        <a:t>3</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latin typeface="Oswald"/>
                          <a:cs typeface="Times New Roman" pitchFamily="18" charset="0"/>
                        </a:rPr>
                        <a:t>4</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latin typeface="Oswald"/>
                          <a:cs typeface="Times New Roman" pitchFamily="18" charset="0"/>
                        </a:rPr>
                        <a:t>5</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latin typeface="Oswald"/>
                          <a:cs typeface="Times New Roman" pitchFamily="18" charset="0"/>
                        </a:rPr>
                        <a:t>6=5/3*100</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latin typeface="Oswald"/>
                          <a:cs typeface="Times New Roman" pitchFamily="18" charset="0"/>
                        </a:rPr>
                        <a:t>7=5/3*100</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latin typeface="Oswald"/>
                          <a:cs typeface="Times New Roman" pitchFamily="18" charset="0"/>
                        </a:rPr>
                        <a:t>8</a:t>
                      </a:r>
                    </a:p>
                  </a:txBody>
                  <a:tcPr marL="3377" marR="3377" marT="3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1"/>
                  </a:ext>
                </a:extLst>
              </a:tr>
              <a:tr h="368730">
                <a:tc>
                  <a:txBody>
                    <a:bodyPr/>
                    <a:lstStyle/>
                    <a:p>
                      <a:pPr algn="l" fontAlgn="ctr"/>
                      <a:r>
                        <a:rPr lang="ru-RU" sz="800" b="1" i="0" u="none" strike="noStrike">
                          <a:latin typeface="Oswald"/>
                        </a:rPr>
                        <a:t>БЕЗВОЗМЕЗДНЫЕ ПОСТУПЛЕНИЯ, в том числе: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1" i="0" u="none" strike="noStrike">
                          <a:latin typeface="Oswald"/>
                        </a:rPr>
                        <a:t>000 2 00 00000 00 0000 000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3 090 028,2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4 110 371,6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3 803 391,3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latin typeface="Oswald"/>
                        </a:rPr>
                        <a:t>123,1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92,5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endParaRPr lang="ru-RU" sz="800" b="0" i="0" u="none" strike="noStrike" dirty="0">
                        <a:latin typeface="Oswald"/>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03304">
                <a:tc>
                  <a:txBody>
                    <a:bodyPr/>
                    <a:lstStyle/>
                    <a:p>
                      <a:pPr algn="l" fontAlgn="ctr"/>
                      <a:r>
                        <a:rPr lang="ru-RU" sz="800" b="1" i="0" u="none" strike="noStrike">
                          <a:latin typeface="Oswald"/>
                        </a:rPr>
                        <a:t>1. Безвозмездные поступления от других бюджетов бюджетной системы, в том числе: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1" i="0" u="none" strike="noStrike">
                          <a:latin typeface="Oswald"/>
                        </a:rPr>
                        <a:t>000 2 02 00000 00 0000 000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3 038 178,2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latin typeface="Oswald"/>
                        </a:rPr>
                        <a:t>3 920 368,9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3 613 386,2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118,9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latin typeface="Oswald"/>
                        </a:rPr>
                        <a:t>92,2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endParaRPr lang="ru-RU" sz="800" b="0" i="0" u="none" strike="noStrike" dirty="0">
                        <a:latin typeface="Oswald"/>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558100">
                <a:tc>
                  <a:txBody>
                    <a:bodyPr/>
                    <a:lstStyle/>
                    <a:p>
                      <a:pPr algn="l" fontAlgn="ctr"/>
                      <a:r>
                        <a:rPr lang="ru-RU" sz="800" b="0" i="0" u="none" strike="noStrike">
                          <a:latin typeface="Oswald"/>
                        </a:rPr>
                        <a:t>Дотации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a:latin typeface="Oswald"/>
                        </a:rPr>
                        <a:t>000 2 02 01000 00 0000 150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latin typeface="Oswald"/>
                        </a:rPr>
                        <a:t>591 058,7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702 389,5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702 389,5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latin typeface="Oswald"/>
                        </a:rPr>
                        <a:t>118,8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0" i="0" u="none" strike="noStrike" dirty="0">
                          <a:latin typeface="Oswald"/>
                        </a:rPr>
                        <a:t>Отклонение обусловлено необходимостью уточнения плановых назначений на основании уведомлений Департамента финансов </a:t>
                      </a:r>
                      <a:r>
                        <a:rPr lang="ru-RU" sz="800" b="0" i="0" u="none" strike="noStrike" dirty="0" err="1">
                          <a:latin typeface="Oswald"/>
                        </a:rPr>
                        <a:t>ХМАО-Югры</a:t>
                      </a:r>
                      <a:r>
                        <a:rPr lang="ru-RU" sz="800" b="0" i="0" u="none" strike="noStrike" dirty="0">
                          <a:latin typeface="Oswald"/>
                        </a:rPr>
                        <a:t>. Наибольшую долю дополнительных поступлений составили дотации  на поддержку мер по обеспечению сбалансированности бюджетов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897776">
                <a:tc>
                  <a:txBody>
                    <a:bodyPr/>
                    <a:lstStyle/>
                    <a:p>
                      <a:pPr algn="l" fontAlgn="ctr"/>
                      <a:r>
                        <a:rPr lang="ru-RU" sz="800" b="0" i="0" u="none" strike="noStrike">
                          <a:latin typeface="Oswald"/>
                        </a:rPr>
                        <a:t>Субсидии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a:latin typeface="Oswald"/>
                        </a:rPr>
                        <a:t>000 2 02 02000 00 0000 150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888 988,6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1 595 677,6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1 297 730,4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146,0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81,3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0" i="0" u="none" strike="noStrike" dirty="0">
                          <a:latin typeface="Oswald"/>
                        </a:rPr>
                        <a:t>Невыполнение плановых назначений сложилось в результате отсутствия в 2023 году необходимости в субсидии  на </a:t>
                      </a:r>
                      <a:r>
                        <a:rPr lang="ru-RU" sz="800" b="0" i="0" u="none" strike="noStrike" dirty="0" err="1">
                          <a:latin typeface="Oswald"/>
                        </a:rPr>
                        <a:t>софинансирование</a:t>
                      </a:r>
                      <a:r>
                        <a:rPr lang="ru-RU" sz="800" b="0" i="0" u="none" strike="noStrike" dirty="0">
                          <a:latin typeface="Oswald"/>
                        </a:rPr>
                        <a:t> капитальных вложений в объекты муниципальной собственности на строительство объекта «Средняя школа в мкр.1А (Общеобразовательная организация с универсальной </a:t>
                      </a:r>
                      <a:r>
                        <a:rPr lang="ru-RU" sz="800" b="0" i="0" u="none" strike="noStrike" dirty="0" err="1">
                          <a:latin typeface="Oswald"/>
                        </a:rPr>
                        <a:t>безбарьерной</a:t>
                      </a:r>
                      <a:r>
                        <a:rPr lang="ru-RU" sz="800" b="0" i="0" u="none" strike="noStrike" dirty="0">
                          <a:latin typeface="Oswald"/>
                        </a:rPr>
                        <a:t> средой)» по причине отсутствия положительного заключения государственной экспертизы проектно-сметной документации. В виду внесения изменений в действующие нормативные акты технического, экономического и правового характера, в части норм пожарной безопасности зданий и сооружений, а также санитарно-эпидемиологических требований, сроки проектирования были увеличены.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04409">
                <a:tc>
                  <a:txBody>
                    <a:bodyPr/>
                    <a:lstStyle/>
                    <a:p>
                      <a:pPr algn="l" fontAlgn="ctr"/>
                      <a:r>
                        <a:rPr lang="ru-RU" sz="800" b="0" i="0" u="none" strike="noStrike">
                          <a:latin typeface="Oswald"/>
                        </a:rPr>
                        <a:t>Субвенции на выполнение переданных полномочий субъектов РФ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a:latin typeface="Oswald"/>
                        </a:rPr>
                        <a:t>000 2 02 03000 00 0000 150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1 515 261,9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1 577 363,7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1 568 553,6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103,5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99,4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endParaRPr lang="ru-RU" sz="800" b="0" i="0" u="none" strike="noStrike" dirty="0">
                        <a:latin typeface="Oswald"/>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94695">
                <a:tc>
                  <a:txBody>
                    <a:bodyPr/>
                    <a:lstStyle/>
                    <a:p>
                      <a:pPr algn="l" fontAlgn="ctr"/>
                      <a:r>
                        <a:rPr lang="ru-RU" sz="800" b="0" i="0" u="none" strike="noStrike">
                          <a:latin typeface="Oswald"/>
                        </a:rPr>
                        <a:t>Иные межбюджетные трансферты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a:latin typeface="Oswald"/>
                        </a:rPr>
                        <a:t>000 2 02 04000 00 0000 150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42 869,0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44 938,1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latin typeface="Oswald"/>
                        </a:rPr>
                        <a:t>44 712,7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latin typeface="Oswald"/>
                        </a:rPr>
                        <a:t>104,3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99,5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endParaRPr lang="ru-RU" sz="800" b="0" i="0" u="none" strike="noStrike" dirty="0">
                        <a:latin typeface="Oswald"/>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384696">
                <a:tc>
                  <a:txBody>
                    <a:bodyPr/>
                    <a:lstStyle/>
                    <a:p>
                      <a:pPr algn="l" fontAlgn="ctr"/>
                      <a:r>
                        <a:rPr lang="ru-RU" sz="800" b="1" i="0" u="none" strike="noStrike">
                          <a:latin typeface="Oswald"/>
                        </a:rPr>
                        <a:t>2. Прочие безвозмездные поступления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1" i="0" u="none" strike="noStrike">
                          <a:latin typeface="Oswald"/>
                        </a:rPr>
                        <a:t>000 2 07 00000 00 0000 000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51 850,0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195 394,0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195 396,3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в 3,8 раза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0" i="0" u="none" strike="noStrike" dirty="0">
                          <a:latin typeface="Oswald"/>
                        </a:rPr>
                        <a:t>Поступления в рамках Соглашения о сотрудничестве между Правительством Ханты-Мансийского автономного округа –</a:t>
                      </a:r>
                      <a:r>
                        <a:rPr lang="ru-RU" sz="800" b="0" i="0" u="none" strike="noStrike" dirty="0" err="1">
                          <a:latin typeface="Oswald"/>
                        </a:rPr>
                        <a:t>Югры</a:t>
                      </a:r>
                      <a:r>
                        <a:rPr lang="ru-RU" sz="800" b="0" i="0" u="none" strike="noStrike" dirty="0">
                          <a:latin typeface="Oswald"/>
                        </a:rPr>
                        <a:t> и Публичным акционерным обществом "Нефтяная компания "ЛУКОЙЛ" на 2023 год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502198">
                <a:tc>
                  <a:txBody>
                    <a:bodyPr/>
                    <a:lstStyle/>
                    <a:p>
                      <a:pPr algn="l" fontAlgn="ctr"/>
                      <a:r>
                        <a:rPr lang="ru-RU" sz="800" b="1" i="0" u="none" strike="noStrike">
                          <a:latin typeface="Oswald"/>
                        </a:rPr>
                        <a:t>3. Доходы бюджетов городских округов от возврата учреждениями остатков субсидий прошлых лет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1" i="0" u="none" strike="noStrike">
                          <a:latin typeface="Oswald"/>
                        </a:rPr>
                        <a:t>000 2 18 04000 04 0000 150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452,9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452,9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0" i="0" u="none" strike="noStrike" dirty="0">
                          <a:latin typeface="Oswald"/>
                        </a:rPr>
                        <a:t>Поступили доходы от возврата учреждением субсидии прошлых лет (2022 года).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733348">
                <a:tc>
                  <a:txBody>
                    <a:bodyPr/>
                    <a:lstStyle/>
                    <a:p>
                      <a:pPr algn="l" fontAlgn="ctr"/>
                      <a:r>
                        <a:rPr lang="ru-RU" sz="800" b="1" i="0" u="none" strike="noStrike">
                          <a:latin typeface="Oswald"/>
                        </a:rPr>
                        <a:t>4. Возврат остатков субсидий, субвенций и иных межбюджетных трансфертов, имеющих целевое назначение, прошлых лет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1" i="0" u="none" strike="noStrike">
                          <a:latin typeface="Oswald"/>
                        </a:rPr>
                        <a:t>000 2 19 00000 000 0000 000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-5 844,2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-5 844,1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0" i="0" u="none" strike="noStrike" dirty="0">
                          <a:latin typeface="Oswald"/>
                        </a:rPr>
                        <a:t>Произведен возврат остатков субсидий, субвенций и иных межбюджетных трансфертов, имеющих целевое назначение  прошлых  лет (2022 года)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271358">
                <a:tc>
                  <a:txBody>
                    <a:bodyPr/>
                    <a:lstStyle/>
                    <a:p>
                      <a:pPr algn="l" fontAlgn="ctr"/>
                      <a:r>
                        <a:rPr lang="ru-RU" sz="800" b="1" i="0" u="none" strike="noStrike">
                          <a:latin typeface="Oswald"/>
                        </a:rPr>
                        <a:t>ДОХОДЫ БЮДЖЕТА ГОРОДА УРАЙ ВСЕГО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1" i="0" u="none" strike="noStrike">
                          <a:latin typeface="Oswald"/>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4 181 502,3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5 304 249,7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5 057 580,1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latin typeface="Oswald"/>
                        </a:rPr>
                        <a:t>121,0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latin typeface="Oswald"/>
                        </a:rPr>
                        <a:t>95,3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endParaRPr lang="ru-RU" sz="800" b="0" i="0" u="none" strike="noStrike" dirty="0">
                        <a:latin typeface="Oswald"/>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bl>
          </a:graphicData>
        </a:graphic>
      </p:graphicFrame>
      <p:sp>
        <p:nvSpPr>
          <p:cNvPr id="10" name="Прямоугольник 9"/>
          <p:cNvSpPr/>
          <p:nvPr/>
        </p:nvSpPr>
        <p:spPr>
          <a:xfrm>
            <a:off x="6388054" y="116632"/>
            <a:ext cx="2755946" cy="276999"/>
          </a:xfrm>
          <a:prstGeom prst="rect">
            <a:avLst/>
          </a:prstGeom>
        </p:spPr>
        <p:txBody>
          <a:bodyPr wrap="none">
            <a:spAutoFit/>
          </a:bodyPr>
          <a:lstStyle/>
          <a:p>
            <a:pPr algn="r"/>
            <a:r>
              <a:rPr lang="ru-RU" sz="1200" dirty="0">
                <a:latin typeface="Oswald"/>
                <a:cs typeface="Times New Roman Cyr" pitchFamily="18" charset="0"/>
              </a:rPr>
              <a:t>Продолжение таблицы, тыс. рублей</a:t>
            </a:r>
          </a:p>
        </p:txBody>
      </p:sp>
    </p:spTree>
    <p:extLst>
      <p:ext uri="{BB962C8B-B14F-4D97-AF65-F5344CB8AC3E}">
        <p14:creationId xmlns:p14="http://schemas.microsoft.com/office/powerpoint/2010/main" xmlns="" val="3754336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BEA456D7-F8E6-45CF-A2E8-06626AE3293D}"/>
              </a:ext>
            </a:extLst>
          </p:cNvPr>
          <p:cNvSpPr/>
          <p:nvPr/>
        </p:nvSpPr>
        <p:spPr>
          <a:xfrm>
            <a:off x="0" y="116632"/>
            <a:ext cx="9144000" cy="584775"/>
          </a:xfrm>
          <a:prstGeom prst="rect">
            <a:avLst/>
          </a:prstGeom>
        </p:spPr>
        <p:txBody>
          <a:bodyPr wrap="square">
            <a:spAutoFit/>
          </a:bodyPr>
          <a:lstStyle/>
          <a:p>
            <a:pPr algn="ctr"/>
            <a:r>
              <a:rPr lang="ru-RU" sz="1600" b="1" dirty="0">
                <a:latin typeface="Oswald"/>
                <a:cs typeface="Times New Roman" panose="02020603050405020304" pitchFamily="18" charset="0"/>
              </a:rPr>
              <a:t>ОБЪЕМ РАСХОДОВ, НАПРАВЛЕННЫХ НА ПОДДЕРЖКУ </a:t>
            </a:r>
          </a:p>
          <a:p>
            <a:pPr algn="ctr"/>
            <a:r>
              <a:rPr lang="ru-RU" sz="1600" b="1" dirty="0">
                <a:latin typeface="Oswald"/>
                <a:cs typeface="Times New Roman" panose="02020603050405020304" pitchFamily="18" charset="0"/>
              </a:rPr>
              <a:t>СЕМЬИ И ДЕТЕЙ В </a:t>
            </a:r>
            <a:r>
              <a:rPr lang="ru-RU" sz="1600" b="1" dirty="0" smtClean="0">
                <a:latin typeface="Oswald"/>
                <a:cs typeface="Times New Roman" panose="02020603050405020304" pitchFamily="18" charset="0"/>
              </a:rPr>
              <a:t>2023 </a:t>
            </a:r>
            <a:r>
              <a:rPr lang="ru-RU" sz="1600" b="1" dirty="0">
                <a:latin typeface="Oswald"/>
                <a:cs typeface="Times New Roman" panose="02020603050405020304" pitchFamily="18" charset="0"/>
              </a:rPr>
              <a:t>ГОДУ, тыс.рублей</a:t>
            </a:r>
          </a:p>
        </p:txBody>
      </p:sp>
      <p:pic>
        <p:nvPicPr>
          <p:cNvPr id="8" name="Picture 4" descr="Действующих мер поддержки семей пока недостаточно | Аналитический центр при  Правительстве Российской Федерации">
            <a:extLst>
              <a:ext uri="{FF2B5EF4-FFF2-40B4-BE49-F238E27FC236}">
                <a16:creationId xmlns:a16="http://schemas.microsoft.com/office/drawing/2014/main" xmlns="" id="{51579398-2A83-4CC0-8A1F-A5B3C82B155C}"/>
              </a:ext>
            </a:extLst>
          </p:cNvPr>
          <p:cNvPicPr>
            <a:picLocks noChangeAspect="1" noChangeArrowheads="1"/>
          </p:cNvPicPr>
          <p:nvPr/>
        </p:nvPicPr>
        <p:blipFill>
          <a:blip r:embed="rId3" cstate="print"/>
          <a:srcRect/>
          <a:stretch>
            <a:fillRect/>
          </a:stretch>
        </p:blipFill>
        <p:spPr bwMode="auto">
          <a:xfrm>
            <a:off x="251520" y="2852936"/>
            <a:ext cx="2593600" cy="1800200"/>
          </a:xfrm>
          <a:prstGeom prst="rect">
            <a:avLst/>
          </a:prstGeom>
          <a:noFill/>
        </p:spPr>
      </p:pic>
      <p:sp>
        <p:nvSpPr>
          <p:cNvPr id="9" name="Прямоугольник 8">
            <a:extLst>
              <a:ext uri="{FF2B5EF4-FFF2-40B4-BE49-F238E27FC236}">
                <a16:creationId xmlns:a16="http://schemas.microsoft.com/office/drawing/2014/main" xmlns="" id="{9A23FBE1-5967-4B1A-9B78-41EC094BE116}"/>
              </a:ext>
            </a:extLst>
          </p:cNvPr>
          <p:cNvSpPr/>
          <p:nvPr/>
        </p:nvSpPr>
        <p:spPr>
          <a:xfrm>
            <a:off x="-90264" y="1412776"/>
            <a:ext cx="2843808" cy="1477328"/>
          </a:xfrm>
          <a:prstGeom prst="rect">
            <a:avLst/>
          </a:prstGeom>
        </p:spPr>
        <p:txBody>
          <a:bodyPr wrap="square">
            <a:spAutoFit/>
          </a:bodyPr>
          <a:lstStyle/>
          <a:p>
            <a:pPr algn="ctr"/>
            <a:r>
              <a:rPr lang="ru-RU" sz="1400" b="1" i="1" dirty="0">
                <a:solidFill>
                  <a:srgbClr val="0000FF"/>
                </a:solidFill>
                <a:latin typeface="Oswald"/>
                <a:cs typeface="Times New Roman Cyr" panose="02020603050405020304" pitchFamily="18" charset="0"/>
              </a:rPr>
              <a:t>Доля расходов, направленных на поддержку семьи и детей, от общего объема расходов бюджета города Урай в 2023 году</a:t>
            </a:r>
          </a:p>
          <a:p>
            <a:pPr algn="ctr"/>
            <a:r>
              <a:rPr lang="ru-RU" sz="1200" b="1" i="1" dirty="0">
                <a:solidFill>
                  <a:srgbClr val="0000FF"/>
                </a:solidFill>
                <a:latin typeface="Oswald"/>
                <a:cs typeface="Times New Roman Cyr" panose="02020603050405020304" pitchFamily="18" charset="0"/>
              </a:rPr>
              <a:t> </a:t>
            </a:r>
            <a:r>
              <a:rPr lang="ru-RU" sz="2000" b="1" i="1" dirty="0" smtClean="0">
                <a:solidFill>
                  <a:srgbClr val="0000FF"/>
                </a:solidFill>
                <a:latin typeface="Oswald"/>
                <a:cs typeface="Times New Roman Cyr" panose="02020603050405020304" pitchFamily="18" charset="0"/>
              </a:rPr>
              <a:t>58,8%</a:t>
            </a:r>
            <a:endParaRPr lang="ru-RU" sz="2000" b="1" i="1" dirty="0">
              <a:solidFill>
                <a:srgbClr val="0000FF"/>
              </a:solidFill>
              <a:latin typeface="Oswald"/>
              <a:cs typeface="Times New Roman Cyr" panose="02020603050405020304" pitchFamily="18" charset="0"/>
            </a:endParaRPr>
          </a:p>
        </p:txBody>
      </p:sp>
      <p:graphicFrame>
        <p:nvGraphicFramePr>
          <p:cNvPr id="12" name="Диаграмма 11">
            <a:extLst>
              <a:ext uri="{FF2B5EF4-FFF2-40B4-BE49-F238E27FC236}">
                <a16:creationId xmlns:a16="http://schemas.microsoft.com/office/drawing/2014/main" xmlns="" id="{3EF8EE6D-48CC-439E-89E1-F440933A7009}"/>
              </a:ext>
            </a:extLst>
          </p:cNvPr>
          <p:cNvGraphicFramePr>
            <a:graphicFrameLocks/>
          </p:cNvGraphicFramePr>
          <p:nvPr>
            <p:extLst>
              <p:ext uri="{D42A27DB-BD31-4B8C-83A1-F6EECF244321}">
                <p14:modId xmlns:p14="http://schemas.microsoft.com/office/powerpoint/2010/main" xmlns="" val="477690035"/>
              </p:ext>
            </p:extLst>
          </p:nvPr>
        </p:nvGraphicFramePr>
        <p:xfrm>
          <a:off x="3275856" y="-657369"/>
          <a:ext cx="5699510" cy="7533456"/>
        </p:xfrm>
        <a:graphic>
          <a:graphicData uri="http://schemas.openxmlformats.org/drawingml/2006/chart">
            <c:chart xmlns:c="http://schemas.openxmlformats.org/drawingml/2006/chart" xmlns:r="http://schemas.openxmlformats.org/officeDocument/2006/relationships" r:id="rId4"/>
          </a:graphicData>
        </a:graphic>
      </p:graphicFrame>
      <p:sp>
        <p:nvSpPr>
          <p:cNvPr id="13" name="Скругленный прямоугольник 13">
            <a:extLst>
              <a:ext uri="{FF2B5EF4-FFF2-40B4-BE49-F238E27FC236}">
                <a16:creationId xmlns:a16="http://schemas.microsoft.com/office/drawing/2014/main" xmlns="" id="{36AACC9D-9109-4045-951A-566B8D2EC08B}"/>
              </a:ext>
            </a:extLst>
          </p:cNvPr>
          <p:cNvSpPr/>
          <p:nvPr/>
        </p:nvSpPr>
        <p:spPr>
          <a:xfrm>
            <a:off x="3851920" y="5571154"/>
            <a:ext cx="3528392" cy="1286846"/>
          </a:xfrm>
          <a:prstGeom prst="round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1400" b="1" u="sng" dirty="0">
                <a:solidFill>
                  <a:srgbClr val="0000FF"/>
                </a:solidFill>
                <a:latin typeface="Oswald"/>
                <a:cs typeface="Times New Roman Cyr" panose="02020603050405020304" pitchFamily="18" charset="0"/>
              </a:rPr>
              <a:t>ВСЕГО ЗА </a:t>
            </a:r>
            <a:r>
              <a:rPr lang="ru-RU" sz="1400" b="1" u="sng" dirty="0" smtClean="0">
                <a:solidFill>
                  <a:srgbClr val="0000FF"/>
                </a:solidFill>
                <a:latin typeface="Oswald"/>
                <a:cs typeface="Times New Roman Cyr" panose="02020603050405020304" pitchFamily="18" charset="0"/>
              </a:rPr>
              <a:t>2023 </a:t>
            </a:r>
            <a:r>
              <a:rPr lang="ru-RU" sz="1400" b="1" u="sng" dirty="0">
                <a:solidFill>
                  <a:srgbClr val="0000FF"/>
                </a:solidFill>
                <a:latin typeface="Oswald"/>
                <a:cs typeface="Times New Roman Cyr" panose="02020603050405020304" pitchFamily="18" charset="0"/>
              </a:rPr>
              <a:t>ГОД</a:t>
            </a:r>
            <a:r>
              <a:rPr lang="en-US" sz="1400" b="1" u="sng" dirty="0">
                <a:solidFill>
                  <a:srgbClr val="0000FF"/>
                </a:solidFill>
                <a:latin typeface="Times New Roman Cyr" panose="02020603050405020304" pitchFamily="18" charset="0"/>
                <a:cs typeface="Times New Roman Cyr" panose="02020603050405020304" pitchFamily="18" charset="0"/>
              </a:rPr>
              <a:t>:</a:t>
            </a:r>
            <a:endParaRPr lang="ru-RU" sz="1400" b="1" u="sng" dirty="0">
              <a:solidFill>
                <a:srgbClr val="0000FF"/>
              </a:solidFill>
              <a:latin typeface="Oswald"/>
              <a:cs typeface="Times New Roman Cyr" panose="02020603050405020304" pitchFamily="18" charset="0"/>
            </a:endParaRPr>
          </a:p>
          <a:p>
            <a:pPr algn="ctr"/>
            <a:r>
              <a:rPr lang="ru-RU" sz="1400" b="1" u="sng" dirty="0">
                <a:solidFill>
                  <a:srgbClr val="0000FF"/>
                </a:solidFill>
                <a:latin typeface="Oswald"/>
                <a:cs typeface="Times New Roman Cyr" panose="02020603050405020304" pitchFamily="18" charset="0"/>
              </a:rPr>
              <a:t> </a:t>
            </a:r>
            <a:r>
              <a:rPr lang="ru-RU" sz="1400" b="1" u="sng" dirty="0" smtClean="0">
                <a:solidFill>
                  <a:srgbClr val="0000FF"/>
                </a:solidFill>
                <a:latin typeface="Oswald"/>
                <a:cs typeface="Times New Roman Cyr" panose="02020603050405020304" pitchFamily="18" charset="0"/>
              </a:rPr>
              <a:t>2 892 326,1тыс.рублей</a:t>
            </a:r>
            <a:endParaRPr lang="ru-RU" sz="1400" b="1" u="sng" dirty="0">
              <a:solidFill>
                <a:srgbClr val="0000FF"/>
              </a:solidFill>
              <a:latin typeface="Oswald"/>
              <a:cs typeface="Times New Roman Cyr" panose="02020603050405020304" pitchFamily="18" charset="0"/>
            </a:endParaRPr>
          </a:p>
          <a:p>
            <a:pPr marL="285750" indent="-285750" algn="ctr">
              <a:buFont typeface="Wingdings" panose="05000000000000000000" pitchFamily="2" charset="2"/>
              <a:buChar char="ü"/>
            </a:pPr>
            <a:r>
              <a:rPr lang="ru-RU" sz="1400" b="1" dirty="0" smtClean="0">
                <a:solidFill>
                  <a:srgbClr val="0000FF"/>
                </a:solidFill>
                <a:latin typeface="Oswald"/>
                <a:cs typeface="Times New Roman Cyr" panose="02020603050405020304" pitchFamily="18" charset="0"/>
              </a:rPr>
              <a:t>ФБ,ОБ </a:t>
            </a:r>
            <a:r>
              <a:rPr lang="ru-RU" sz="1400" b="1" dirty="0">
                <a:solidFill>
                  <a:srgbClr val="0000FF"/>
                </a:solidFill>
                <a:latin typeface="Oswald"/>
                <a:cs typeface="Times New Roman Cyr" panose="02020603050405020304" pitchFamily="18" charset="0"/>
              </a:rPr>
              <a:t>– </a:t>
            </a:r>
            <a:r>
              <a:rPr lang="ru-RU" sz="1400" b="1" dirty="0" smtClean="0">
                <a:solidFill>
                  <a:srgbClr val="0000FF"/>
                </a:solidFill>
                <a:latin typeface="Oswald"/>
                <a:cs typeface="Times New Roman Cyr" panose="02020603050405020304" pitchFamily="18" charset="0"/>
              </a:rPr>
              <a:t>2 069 074,3 </a:t>
            </a:r>
            <a:r>
              <a:rPr lang="ru-RU" sz="1400" b="1" dirty="0">
                <a:solidFill>
                  <a:srgbClr val="0000FF"/>
                </a:solidFill>
                <a:latin typeface="Oswald"/>
                <a:cs typeface="Times New Roman Cyr" panose="02020603050405020304" pitchFamily="18" charset="0"/>
              </a:rPr>
              <a:t>тыс.рублей</a:t>
            </a:r>
          </a:p>
          <a:p>
            <a:pPr marL="285750" indent="-285750" algn="ctr">
              <a:buFont typeface="Wingdings" panose="05000000000000000000" pitchFamily="2" charset="2"/>
              <a:buChar char="ü"/>
            </a:pPr>
            <a:r>
              <a:rPr lang="ru-RU" sz="1400" b="1" dirty="0" smtClean="0">
                <a:solidFill>
                  <a:srgbClr val="0000FF"/>
                </a:solidFill>
                <a:latin typeface="Oswald"/>
                <a:cs typeface="Times New Roman Cyr" panose="02020603050405020304" pitchFamily="18" charset="0"/>
              </a:rPr>
              <a:t>МБ </a:t>
            </a:r>
            <a:r>
              <a:rPr lang="ru-RU" sz="1400" b="1" dirty="0">
                <a:solidFill>
                  <a:srgbClr val="0000FF"/>
                </a:solidFill>
                <a:latin typeface="Oswald"/>
                <a:cs typeface="Times New Roman Cyr" panose="02020603050405020304" pitchFamily="18" charset="0"/>
              </a:rPr>
              <a:t>– </a:t>
            </a:r>
            <a:r>
              <a:rPr lang="ru-RU" sz="1400" b="1" dirty="0" smtClean="0">
                <a:solidFill>
                  <a:srgbClr val="0000FF"/>
                </a:solidFill>
                <a:latin typeface="Oswald"/>
                <a:cs typeface="Times New Roman Cyr" panose="02020603050405020304" pitchFamily="18" charset="0"/>
              </a:rPr>
              <a:t>823 251,8тыс.рублей</a:t>
            </a:r>
            <a:endParaRPr lang="ru-RU" sz="1400" dirty="0">
              <a:solidFill>
                <a:srgbClr val="0000FF"/>
              </a:solidFill>
              <a:latin typeface="Oswald"/>
              <a:cs typeface="Times New Roman Cyr" panose="02020603050405020304" pitchFamily="18" charset="0"/>
            </a:endParaRPr>
          </a:p>
        </p:txBody>
      </p:sp>
      <p:sp>
        <p:nvSpPr>
          <p:cNvPr id="14" name="Скругленный прямоугольник 13">
            <a:extLst>
              <a:ext uri="{FF2B5EF4-FFF2-40B4-BE49-F238E27FC236}">
                <a16:creationId xmlns:a16="http://schemas.microsoft.com/office/drawing/2014/main" xmlns="" id="{D9EC054A-CD7C-4460-8EFC-EE13B7B30E58}"/>
              </a:ext>
            </a:extLst>
          </p:cNvPr>
          <p:cNvSpPr/>
          <p:nvPr/>
        </p:nvSpPr>
        <p:spPr>
          <a:xfrm>
            <a:off x="251520" y="5589240"/>
            <a:ext cx="2808312" cy="1268760"/>
          </a:xfrm>
          <a:prstGeom prst="round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1200" b="1" u="sng" dirty="0">
                <a:solidFill>
                  <a:srgbClr val="0000FF"/>
                </a:solidFill>
                <a:latin typeface="Oswald"/>
                <a:cs typeface="Times New Roman Cyr" panose="02020603050405020304" pitchFamily="18" charset="0"/>
              </a:rPr>
              <a:t>ВСЕГО ЗА </a:t>
            </a:r>
            <a:r>
              <a:rPr lang="ru-RU" sz="1200" b="1" u="sng" dirty="0" smtClean="0">
                <a:solidFill>
                  <a:srgbClr val="0000FF"/>
                </a:solidFill>
                <a:latin typeface="Oswald"/>
                <a:cs typeface="Times New Roman Cyr" panose="02020603050405020304" pitchFamily="18" charset="0"/>
              </a:rPr>
              <a:t>2022 </a:t>
            </a:r>
            <a:r>
              <a:rPr lang="ru-RU" sz="1200" b="1" u="sng" dirty="0">
                <a:solidFill>
                  <a:srgbClr val="0000FF"/>
                </a:solidFill>
                <a:latin typeface="Oswald"/>
                <a:cs typeface="Times New Roman Cyr" panose="02020603050405020304" pitchFamily="18" charset="0"/>
              </a:rPr>
              <a:t>год</a:t>
            </a:r>
            <a:r>
              <a:rPr lang="en-US" sz="1200" b="1" u="sng" dirty="0">
                <a:solidFill>
                  <a:srgbClr val="0000FF"/>
                </a:solidFill>
                <a:latin typeface="Times New Roman Cyr" panose="02020603050405020304" pitchFamily="18" charset="0"/>
                <a:cs typeface="Times New Roman Cyr" panose="02020603050405020304" pitchFamily="18" charset="0"/>
              </a:rPr>
              <a:t>:</a:t>
            </a:r>
            <a:endParaRPr lang="ru-RU" sz="1200" b="1" u="sng" dirty="0">
              <a:solidFill>
                <a:srgbClr val="0000FF"/>
              </a:solidFill>
              <a:latin typeface="Oswald"/>
              <a:cs typeface="Times New Roman Cyr" panose="02020603050405020304" pitchFamily="18" charset="0"/>
            </a:endParaRPr>
          </a:p>
          <a:p>
            <a:pPr algn="ctr"/>
            <a:r>
              <a:rPr lang="ru-RU" sz="1200" b="1" u="sng" dirty="0">
                <a:solidFill>
                  <a:srgbClr val="0000FF"/>
                </a:solidFill>
                <a:latin typeface="Oswald"/>
                <a:cs typeface="Times New Roman Cyr" panose="02020603050405020304" pitchFamily="18" charset="0"/>
              </a:rPr>
              <a:t> </a:t>
            </a:r>
            <a:r>
              <a:rPr lang="ru-RU" sz="1200" b="1" u="sng" dirty="0" smtClean="0">
                <a:solidFill>
                  <a:srgbClr val="0000FF"/>
                </a:solidFill>
                <a:latin typeface="Oswald"/>
                <a:cs typeface="Times New Roman Cyr" panose="02020603050405020304" pitchFamily="18" charset="0"/>
              </a:rPr>
              <a:t>2 322 751,2тыс.рублей</a:t>
            </a:r>
            <a:endParaRPr lang="ru-RU" sz="1200" b="1" u="sng" dirty="0">
              <a:solidFill>
                <a:srgbClr val="0000FF"/>
              </a:solidFill>
              <a:latin typeface="Oswald"/>
              <a:cs typeface="Times New Roman Cyr" panose="02020603050405020304" pitchFamily="18" charset="0"/>
            </a:endParaRPr>
          </a:p>
          <a:p>
            <a:pPr marL="285750" indent="-285750" algn="ctr">
              <a:buFont typeface="Wingdings" panose="05000000000000000000" pitchFamily="2" charset="2"/>
              <a:buChar char="ü"/>
            </a:pPr>
            <a:r>
              <a:rPr lang="ru-RU" sz="1200" b="1" dirty="0" smtClean="0">
                <a:solidFill>
                  <a:srgbClr val="0000FF"/>
                </a:solidFill>
                <a:latin typeface="Oswald"/>
                <a:cs typeface="Times New Roman Cyr" panose="02020603050405020304" pitchFamily="18" charset="0"/>
              </a:rPr>
              <a:t>ФБ,ОБ </a:t>
            </a:r>
            <a:r>
              <a:rPr lang="ru-RU" sz="1200" b="1" dirty="0">
                <a:solidFill>
                  <a:srgbClr val="0000FF"/>
                </a:solidFill>
                <a:latin typeface="Oswald"/>
                <a:cs typeface="Times New Roman Cyr" panose="02020603050405020304" pitchFamily="18" charset="0"/>
              </a:rPr>
              <a:t>– </a:t>
            </a:r>
            <a:r>
              <a:rPr lang="ru-RU" sz="1200" b="1" dirty="0" smtClean="0">
                <a:solidFill>
                  <a:srgbClr val="0000FF"/>
                </a:solidFill>
                <a:latin typeface="Oswald"/>
                <a:cs typeface="Times New Roman Cyr" panose="02020603050405020304" pitchFamily="18" charset="0"/>
              </a:rPr>
              <a:t>1 636 022,5 тыс.рублей</a:t>
            </a:r>
            <a:endParaRPr lang="ru-RU" sz="1200" b="1" dirty="0">
              <a:solidFill>
                <a:srgbClr val="0000FF"/>
              </a:solidFill>
              <a:latin typeface="Oswald"/>
              <a:cs typeface="Times New Roman Cyr" panose="02020603050405020304" pitchFamily="18" charset="0"/>
            </a:endParaRPr>
          </a:p>
          <a:p>
            <a:pPr marL="285750" indent="-285750" algn="ctr">
              <a:buFont typeface="Wingdings" panose="05000000000000000000" pitchFamily="2" charset="2"/>
              <a:buChar char="ü"/>
            </a:pPr>
            <a:r>
              <a:rPr lang="ru-RU" sz="1200" b="1" dirty="0" smtClean="0">
                <a:solidFill>
                  <a:srgbClr val="0000FF"/>
                </a:solidFill>
                <a:latin typeface="Oswald"/>
                <a:cs typeface="Times New Roman Cyr" panose="02020603050405020304" pitchFamily="18" charset="0"/>
              </a:rPr>
              <a:t>МБ </a:t>
            </a:r>
            <a:r>
              <a:rPr lang="ru-RU" sz="1200" b="1" dirty="0">
                <a:solidFill>
                  <a:srgbClr val="0000FF"/>
                </a:solidFill>
                <a:latin typeface="Oswald"/>
                <a:cs typeface="Times New Roman Cyr" panose="02020603050405020304" pitchFamily="18" charset="0"/>
              </a:rPr>
              <a:t>– </a:t>
            </a:r>
            <a:r>
              <a:rPr lang="ru-RU" sz="1200" b="1" dirty="0" smtClean="0">
                <a:solidFill>
                  <a:srgbClr val="0000FF"/>
                </a:solidFill>
                <a:latin typeface="Oswald"/>
                <a:cs typeface="Times New Roman Cyr" panose="02020603050405020304" pitchFamily="18" charset="0"/>
              </a:rPr>
              <a:t>733 353,4 тыс.рублей</a:t>
            </a:r>
            <a:endParaRPr lang="ru-RU" sz="1200" dirty="0">
              <a:solidFill>
                <a:srgbClr val="0000FF"/>
              </a:solidFill>
              <a:latin typeface="Oswald"/>
              <a:cs typeface="Times New Roman Cyr" panose="02020603050405020304" pitchFamily="18" charset="0"/>
            </a:endParaRPr>
          </a:p>
        </p:txBody>
      </p:sp>
      <p:sp>
        <p:nvSpPr>
          <p:cNvPr id="16" name="Прямоугольник 15">
            <a:extLst>
              <a:ext uri="{FF2B5EF4-FFF2-40B4-BE49-F238E27FC236}">
                <a16:creationId xmlns:a16="http://schemas.microsoft.com/office/drawing/2014/main" xmlns="" id="{D0843EB5-5EF1-40B4-B2E2-C30DC333174D}"/>
              </a:ext>
            </a:extLst>
          </p:cNvPr>
          <p:cNvSpPr/>
          <p:nvPr/>
        </p:nvSpPr>
        <p:spPr>
          <a:xfrm>
            <a:off x="-445039" y="5260558"/>
            <a:ext cx="2433102" cy="369332"/>
          </a:xfrm>
          <a:prstGeom prst="rect">
            <a:avLst/>
          </a:prstGeom>
        </p:spPr>
        <p:txBody>
          <a:bodyPr wrap="square">
            <a:spAutoFit/>
          </a:bodyPr>
          <a:lstStyle/>
          <a:p>
            <a:pPr algn="ctr"/>
            <a:r>
              <a:rPr lang="ru-RU" dirty="0" err="1">
                <a:latin typeface="Times New Roman" pitchFamily="18" charset="0"/>
                <a:cs typeface="Times New Roman" pitchFamily="18" charset="0"/>
              </a:rPr>
              <a:t>Справочно</a:t>
            </a:r>
            <a:r>
              <a:rPr lang="en-US" dirty="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17" name="Стрелка: вправо 16">
            <a:extLst>
              <a:ext uri="{FF2B5EF4-FFF2-40B4-BE49-F238E27FC236}">
                <a16:creationId xmlns:a16="http://schemas.microsoft.com/office/drawing/2014/main" xmlns="" id="{6642376E-2728-4309-B652-68AE70360F2B}"/>
              </a:ext>
            </a:extLst>
          </p:cNvPr>
          <p:cNvSpPr/>
          <p:nvPr/>
        </p:nvSpPr>
        <p:spPr>
          <a:xfrm>
            <a:off x="3131840" y="5805264"/>
            <a:ext cx="574752" cy="792088"/>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3635896" y="4077072"/>
            <a:ext cx="2430016" cy="584775"/>
          </a:xfrm>
          <a:prstGeom prst="rect">
            <a:avLst/>
          </a:prstGeom>
        </p:spPr>
        <p:txBody>
          <a:bodyPr wrap="square">
            <a:spAutoFit/>
          </a:bodyPr>
          <a:lstStyle/>
          <a:p>
            <a:pPr algn="ctr"/>
            <a:r>
              <a:rPr lang="ru-RU" b="1" dirty="0">
                <a:solidFill>
                  <a:srgbClr val="FF0000"/>
                </a:solidFill>
                <a:latin typeface="Times New Roman" pitchFamily="18" charset="0"/>
                <a:cs typeface="Times New Roman" pitchFamily="18" charset="0"/>
              </a:rPr>
              <a:t> </a:t>
            </a:r>
            <a:r>
              <a:rPr lang="ru-RU" sz="1400" b="1" dirty="0">
                <a:solidFill>
                  <a:srgbClr val="FF0000"/>
                </a:solidFill>
                <a:latin typeface="Oswald"/>
                <a:cs typeface="Times New Roman" pitchFamily="18" charset="0"/>
              </a:rPr>
              <a:t>% Удельный вес, в общем объеме расходов</a:t>
            </a:r>
            <a:endParaRPr lang="ru-RU" sz="1400" dirty="0">
              <a:solidFill>
                <a:srgbClr val="FF0000"/>
              </a:solidFill>
              <a:latin typeface="Oswald"/>
              <a:cs typeface="Times New Roman" pitchFamily="18" charset="0"/>
            </a:endParaRPr>
          </a:p>
        </p:txBody>
      </p:sp>
    </p:spTree>
    <p:extLst>
      <p:ext uri="{BB962C8B-B14F-4D97-AF65-F5344CB8AC3E}">
        <p14:creationId xmlns:p14="http://schemas.microsoft.com/office/powerpoint/2010/main" xmlns="" val="3807654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7164288" y="2564904"/>
            <a:ext cx="1728192" cy="646331"/>
          </a:xfrm>
          <a:prstGeom prst="rect">
            <a:avLst/>
          </a:prstGeom>
        </p:spPr>
        <p:txBody>
          <a:bodyPr wrap="square">
            <a:spAutoFit/>
          </a:bodyPr>
          <a:lstStyle/>
          <a:p>
            <a:pPr algn="ctr"/>
            <a:r>
              <a:rPr lang="ru-RU" sz="1200" b="1" dirty="0">
                <a:solidFill>
                  <a:srgbClr val="FF0000"/>
                </a:solidFill>
                <a:latin typeface="Times New Roman" pitchFamily="18" charset="0"/>
                <a:cs typeface="Times New Roman" pitchFamily="18" charset="0"/>
              </a:rPr>
              <a:t> </a:t>
            </a:r>
            <a:r>
              <a:rPr lang="ru-RU" sz="1200" b="1" dirty="0">
                <a:solidFill>
                  <a:srgbClr val="FF0000"/>
                </a:solidFill>
                <a:latin typeface="Oswald"/>
                <a:cs typeface="Times New Roman" pitchFamily="18" charset="0"/>
              </a:rPr>
              <a:t>% Удельный вес, в общем объеме расходов</a:t>
            </a:r>
            <a:endParaRPr lang="ru-RU" sz="1200" dirty="0">
              <a:solidFill>
                <a:srgbClr val="FF0000"/>
              </a:solidFill>
              <a:latin typeface="Oswald"/>
              <a:cs typeface="Times New Roman" pitchFamily="18" charset="0"/>
            </a:endParaRPr>
          </a:p>
        </p:txBody>
      </p:sp>
      <p:sp>
        <p:nvSpPr>
          <p:cNvPr id="24" name="Прямоугольник 23"/>
          <p:cNvSpPr/>
          <p:nvPr/>
        </p:nvSpPr>
        <p:spPr>
          <a:xfrm>
            <a:off x="0" y="4725144"/>
            <a:ext cx="9144000" cy="646331"/>
          </a:xfrm>
          <a:prstGeom prst="rect">
            <a:avLst/>
          </a:prstGeom>
        </p:spPr>
        <p:txBody>
          <a:bodyPr wrap="square">
            <a:spAutoFit/>
          </a:bodyPr>
          <a:lstStyle/>
          <a:p>
            <a:r>
              <a:rPr lang="ru-RU" dirty="0">
                <a:solidFill>
                  <a:srgbClr val="0000FF"/>
                </a:solidFill>
                <a:latin typeface="Oswald"/>
                <a:cs typeface="Times New Roman Cyr" pitchFamily="18" charset="0"/>
              </a:rPr>
              <a:t>Оценка эффективности реализации муниципальных программ </a:t>
            </a:r>
            <a:r>
              <a:rPr lang="en-US" dirty="0">
                <a:latin typeface="Times New Roman Cyr" pitchFamily="18" charset="0"/>
                <a:cs typeface="Times New Roman Cyr" pitchFamily="18" charset="0"/>
                <a:hlinkClick r:id="rId2"/>
              </a:rPr>
              <a:t>https://uray.ru/strategiya-razvitiya/municipalnye-programmy</a:t>
            </a:r>
            <a:endParaRPr lang="ru-RU" dirty="0">
              <a:solidFill>
                <a:srgbClr val="0000FF"/>
              </a:solidFill>
              <a:latin typeface="Oswald"/>
              <a:cs typeface="Times New Roman Cyr" pitchFamily="18" charset="0"/>
            </a:endParaRPr>
          </a:p>
        </p:txBody>
      </p:sp>
      <p:sp>
        <p:nvSpPr>
          <p:cNvPr id="27" name="Прямоугольник 26"/>
          <p:cNvSpPr/>
          <p:nvPr/>
        </p:nvSpPr>
        <p:spPr>
          <a:xfrm>
            <a:off x="0" y="5517232"/>
            <a:ext cx="9144000" cy="923330"/>
          </a:xfrm>
          <a:prstGeom prst="rect">
            <a:avLst/>
          </a:prstGeom>
        </p:spPr>
        <p:txBody>
          <a:bodyPr wrap="square">
            <a:spAutoFit/>
          </a:bodyPr>
          <a:lstStyle/>
          <a:p>
            <a:r>
              <a:rPr lang="ru-RU" dirty="0">
                <a:solidFill>
                  <a:srgbClr val="0000FF"/>
                </a:solidFill>
                <a:latin typeface="Oswald"/>
                <a:cs typeface="Times New Roman Cyr" pitchFamily="18" charset="0"/>
              </a:rPr>
              <a:t>Заседание Общественного совета города Урай от 29.02.2024 года </a:t>
            </a:r>
            <a:r>
              <a:rPr lang="en-US" dirty="0">
                <a:solidFill>
                  <a:srgbClr val="0000FF"/>
                </a:solidFill>
                <a:latin typeface="Times New Roman Cyr" pitchFamily="18" charset="0"/>
                <a:cs typeface="Times New Roman Cyr" pitchFamily="18" charset="0"/>
                <a:hlinkClick r:id="rId3"/>
              </a:rPr>
              <a:t>https://uray.ru/events/zasedanie-obshhestvennogo-soveta-goroda-uraj-ot-29-02-2024goda</a:t>
            </a:r>
            <a:endParaRPr lang="ru-RU" dirty="0">
              <a:solidFill>
                <a:srgbClr val="0000FF"/>
              </a:solidFill>
              <a:latin typeface="Oswald"/>
              <a:cs typeface="Times New Roman Cyr" pitchFamily="18" charset="0"/>
            </a:endParaRPr>
          </a:p>
          <a:p>
            <a:endParaRPr lang="ru-RU" dirty="0">
              <a:solidFill>
                <a:srgbClr val="0000FF"/>
              </a:solidFill>
              <a:latin typeface="Times New Roman Cyr" pitchFamily="18" charset="0"/>
              <a:cs typeface="Times New Roman Cyr" pitchFamily="18" charset="0"/>
            </a:endParaRPr>
          </a:p>
        </p:txBody>
      </p:sp>
      <p:graphicFrame>
        <p:nvGraphicFramePr>
          <p:cNvPr id="29" name="Диаграмма 28"/>
          <p:cNvGraphicFramePr/>
          <p:nvPr/>
        </p:nvGraphicFramePr>
        <p:xfrm>
          <a:off x="323528" y="692696"/>
          <a:ext cx="6480720" cy="15121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Диаграмма 29"/>
          <p:cNvGraphicFramePr/>
          <p:nvPr/>
        </p:nvGraphicFramePr>
        <p:xfrm>
          <a:off x="251520" y="1916832"/>
          <a:ext cx="7200800" cy="2736304"/>
        </p:xfrm>
        <a:graphic>
          <a:graphicData uri="http://schemas.openxmlformats.org/drawingml/2006/chart">
            <c:chart xmlns:c="http://schemas.openxmlformats.org/drawingml/2006/chart" xmlns:r="http://schemas.openxmlformats.org/officeDocument/2006/relationships" r:id="rId5"/>
          </a:graphicData>
        </a:graphic>
      </p:graphicFrame>
      <p:sp>
        <p:nvSpPr>
          <p:cNvPr id="32" name="Прямоугольник 31"/>
          <p:cNvSpPr/>
          <p:nvPr/>
        </p:nvSpPr>
        <p:spPr>
          <a:xfrm>
            <a:off x="3995936" y="3861048"/>
            <a:ext cx="619080" cy="276999"/>
          </a:xfrm>
          <a:prstGeom prst="rect">
            <a:avLst/>
          </a:prstGeom>
        </p:spPr>
        <p:txBody>
          <a:bodyPr wrap="none">
            <a:spAutoFit/>
          </a:bodyPr>
          <a:lstStyle/>
          <a:p>
            <a:r>
              <a:rPr lang="ru-RU" sz="1200" b="1" dirty="0">
                <a:solidFill>
                  <a:srgbClr val="FF0000"/>
                </a:solidFill>
                <a:latin typeface="Oswald"/>
                <a:cs typeface="Times New Roman Cyr" pitchFamily="18" charset="0"/>
              </a:rPr>
              <a:t>99,2%</a:t>
            </a:r>
          </a:p>
        </p:txBody>
      </p:sp>
      <p:sp>
        <p:nvSpPr>
          <p:cNvPr id="33" name="Прямоугольник 32"/>
          <p:cNvSpPr/>
          <p:nvPr/>
        </p:nvSpPr>
        <p:spPr>
          <a:xfrm>
            <a:off x="4572000" y="2060848"/>
            <a:ext cx="530915" cy="276999"/>
          </a:xfrm>
          <a:prstGeom prst="rect">
            <a:avLst/>
          </a:prstGeom>
        </p:spPr>
        <p:txBody>
          <a:bodyPr wrap="none">
            <a:spAutoFit/>
          </a:bodyPr>
          <a:lstStyle/>
          <a:p>
            <a:r>
              <a:rPr lang="ru-RU" sz="1200" b="1" dirty="0">
                <a:solidFill>
                  <a:srgbClr val="FF0000"/>
                </a:solidFill>
                <a:latin typeface="Oswald"/>
                <a:cs typeface="Times New Roman Cyr" pitchFamily="18" charset="0"/>
              </a:rPr>
              <a:t>0,8%</a:t>
            </a:r>
          </a:p>
        </p:txBody>
      </p:sp>
      <p:sp>
        <p:nvSpPr>
          <p:cNvPr id="34" name="Прямоугольник 33"/>
          <p:cNvSpPr/>
          <p:nvPr/>
        </p:nvSpPr>
        <p:spPr>
          <a:xfrm>
            <a:off x="3203848" y="2348880"/>
            <a:ext cx="530915" cy="276999"/>
          </a:xfrm>
          <a:prstGeom prst="rect">
            <a:avLst/>
          </a:prstGeom>
        </p:spPr>
        <p:txBody>
          <a:bodyPr wrap="none">
            <a:spAutoFit/>
          </a:bodyPr>
          <a:lstStyle/>
          <a:p>
            <a:r>
              <a:rPr lang="ru-RU" sz="1200" b="1" dirty="0">
                <a:solidFill>
                  <a:srgbClr val="FF0000"/>
                </a:solidFill>
                <a:latin typeface="Oswald"/>
                <a:cs typeface="Times New Roman Cyr" pitchFamily="18" charset="0"/>
              </a:rPr>
              <a:t>0,7%</a:t>
            </a:r>
          </a:p>
        </p:txBody>
      </p:sp>
      <p:sp>
        <p:nvSpPr>
          <p:cNvPr id="35" name="Прямоугольник 34"/>
          <p:cNvSpPr/>
          <p:nvPr/>
        </p:nvSpPr>
        <p:spPr>
          <a:xfrm>
            <a:off x="2627784" y="3861048"/>
            <a:ext cx="619080" cy="276999"/>
          </a:xfrm>
          <a:prstGeom prst="rect">
            <a:avLst/>
          </a:prstGeom>
        </p:spPr>
        <p:txBody>
          <a:bodyPr wrap="none">
            <a:spAutoFit/>
          </a:bodyPr>
          <a:lstStyle/>
          <a:p>
            <a:r>
              <a:rPr lang="ru-RU" sz="1200" b="1" dirty="0">
                <a:solidFill>
                  <a:srgbClr val="FF0000"/>
                </a:solidFill>
                <a:latin typeface="Oswald"/>
                <a:cs typeface="Times New Roman Cyr" pitchFamily="18" charset="0"/>
              </a:rPr>
              <a:t>99,3%</a:t>
            </a:r>
          </a:p>
        </p:txBody>
      </p:sp>
      <p:sp>
        <p:nvSpPr>
          <p:cNvPr id="36" name="Прямоугольник 35"/>
          <p:cNvSpPr/>
          <p:nvPr/>
        </p:nvSpPr>
        <p:spPr>
          <a:xfrm>
            <a:off x="1115616" y="3933056"/>
            <a:ext cx="619080" cy="276999"/>
          </a:xfrm>
          <a:prstGeom prst="rect">
            <a:avLst/>
          </a:prstGeom>
        </p:spPr>
        <p:txBody>
          <a:bodyPr wrap="none">
            <a:spAutoFit/>
          </a:bodyPr>
          <a:lstStyle/>
          <a:p>
            <a:r>
              <a:rPr lang="ru-RU" sz="1200" b="1" dirty="0">
                <a:solidFill>
                  <a:srgbClr val="FF0000"/>
                </a:solidFill>
                <a:latin typeface="Oswald"/>
                <a:cs typeface="Times New Roman Cyr" pitchFamily="18" charset="0"/>
              </a:rPr>
              <a:t>99,0%</a:t>
            </a:r>
          </a:p>
        </p:txBody>
      </p:sp>
      <p:sp>
        <p:nvSpPr>
          <p:cNvPr id="37" name="Прямоугольник 36"/>
          <p:cNvSpPr/>
          <p:nvPr/>
        </p:nvSpPr>
        <p:spPr>
          <a:xfrm>
            <a:off x="1619672" y="2348880"/>
            <a:ext cx="530915" cy="276999"/>
          </a:xfrm>
          <a:prstGeom prst="rect">
            <a:avLst/>
          </a:prstGeom>
        </p:spPr>
        <p:txBody>
          <a:bodyPr wrap="none">
            <a:spAutoFit/>
          </a:bodyPr>
          <a:lstStyle/>
          <a:p>
            <a:r>
              <a:rPr lang="ru-RU" sz="1200" b="1" dirty="0">
                <a:solidFill>
                  <a:srgbClr val="FF0000"/>
                </a:solidFill>
                <a:latin typeface="Oswald"/>
                <a:cs typeface="Times New Roman Cyr" pitchFamily="18" charset="0"/>
              </a:rPr>
              <a:t>1,0%</a:t>
            </a:r>
          </a:p>
        </p:txBody>
      </p:sp>
      <p:sp>
        <p:nvSpPr>
          <p:cNvPr id="38" name="Прямоугольник 37"/>
          <p:cNvSpPr/>
          <p:nvPr/>
        </p:nvSpPr>
        <p:spPr>
          <a:xfrm rot="16200000">
            <a:off x="4459185" y="3269172"/>
            <a:ext cx="1109471" cy="276999"/>
          </a:xfrm>
          <a:prstGeom prst="rect">
            <a:avLst/>
          </a:prstGeom>
        </p:spPr>
        <p:txBody>
          <a:bodyPr wrap="square">
            <a:spAutoFit/>
          </a:bodyPr>
          <a:lstStyle/>
          <a:p>
            <a:r>
              <a:rPr lang="ru-RU" sz="1200" b="1" dirty="0">
                <a:solidFill>
                  <a:srgbClr val="FF0000"/>
                </a:solidFill>
                <a:latin typeface="Oswald"/>
                <a:cs typeface="Times New Roman Cyr" pitchFamily="18" charset="0"/>
              </a:rPr>
              <a:t>4 917 599,6</a:t>
            </a:r>
          </a:p>
        </p:txBody>
      </p:sp>
      <p:sp>
        <p:nvSpPr>
          <p:cNvPr id="39" name="Прямоугольник 38"/>
          <p:cNvSpPr/>
          <p:nvPr/>
        </p:nvSpPr>
        <p:spPr>
          <a:xfrm rot="16200000">
            <a:off x="3061280" y="3211528"/>
            <a:ext cx="994183" cy="276999"/>
          </a:xfrm>
          <a:prstGeom prst="rect">
            <a:avLst/>
          </a:prstGeom>
        </p:spPr>
        <p:txBody>
          <a:bodyPr wrap="none">
            <a:spAutoFit/>
          </a:bodyPr>
          <a:lstStyle/>
          <a:p>
            <a:r>
              <a:rPr lang="ru-RU" sz="1200" b="1" dirty="0">
                <a:solidFill>
                  <a:srgbClr val="FF0000"/>
                </a:solidFill>
                <a:latin typeface="Oswald"/>
                <a:cs typeface="Times New Roman Cyr" pitchFamily="18" charset="0"/>
              </a:rPr>
              <a:t>4 049 073,3</a:t>
            </a:r>
          </a:p>
        </p:txBody>
      </p:sp>
      <p:sp>
        <p:nvSpPr>
          <p:cNvPr id="40" name="Прямоугольник 39"/>
          <p:cNvSpPr/>
          <p:nvPr/>
        </p:nvSpPr>
        <p:spPr>
          <a:xfrm rot="16200000">
            <a:off x="1614869" y="3217779"/>
            <a:ext cx="1037463" cy="307777"/>
          </a:xfrm>
          <a:prstGeom prst="rect">
            <a:avLst/>
          </a:prstGeom>
        </p:spPr>
        <p:txBody>
          <a:bodyPr wrap="none">
            <a:spAutoFit/>
          </a:bodyPr>
          <a:lstStyle/>
          <a:p>
            <a:r>
              <a:rPr lang="ru-RU" sz="1400" b="1" dirty="0">
                <a:solidFill>
                  <a:srgbClr val="FF0000"/>
                </a:solidFill>
                <a:latin typeface="Times New Roman Cyr" pitchFamily="18" charset="0"/>
                <a:cs typeface="Times New Roman Cyr" pitchFamily="18" charset="0"/>
              </a:rPr>
              <a:t>3 880 865,6</a:t>
            </a:r>
          </a:p>
        </p:txBody>
      </p:sp>
      <p:sp>
        <p:nvSpPr>
          <p:cNvPr id="41" name="Выгнутая вверх стрелка 40"/>
          <p:cNvSpPr/>
          <p:nvPr/>
        </p:nvSpPr>
        <p:spPr>
          <a:xfrm>
            <a:off x="1403648" y="1988840"/>
            <a:ext cx="1584176" cy="504056"/>
          </a:xfrm>
          <a:prstGeom prst="curvedDownArrow">
            <a:avLst/>
          </a:prstGeom>
          <a:solidFill>
            <a:schemeClr val="accent1">
              <a:lumMod val="40000"/>
              <a:lumOff val="6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3" name="Прямоугольник 42"/>
          <p:cNvSpPr/>
          <p:nvPr/>
        </p:nvSpPr>
        <p:spPr>
          <a:xfrm>
            <a:off x="1835696" y="1988840"/>
            <a:ext cx="955711" cy="276999"/>
          </a:xfrm>
          <a:prstGeom prst="rect">
            <a:avLst/>
          </a:prstGeom>
        </p:spPr>
        <p:txBody>
          <a:bodyPr wrap="none">
            <a:spAutoFit/>
          </a:bodyPr>
          <a:lstStyle/>
          <a:p>
            <a:r>
              <a:rPr lang="ru-RU" sz="1200" b="1" dirty="0">
                <a:solidFill>
                  <a:srgbClr val="0000FF"/>
                </a:solidFill>
                <a:latin typeface="Oswald"/>
                <a:cs typeface="Times New Roman Cyr" pitchFamily="18" charset="0"/>
              </a:rPr>
              <a:t>+168 207,7</a:t>
            </a:r>
          </a:p>
        </p:txBody>
      </p:sp>
      <p:sp>
        <p:nvSpPr>
          <p:cNvPr id="44" name="Прямоугольник 43"/>
          <p:cNvSpPr/>
          <p:nvPr/>
        </p:nvSpPr>
        <p:spPr>
          <a:xfrm>
            <a:off x="3347864" y="1916832"/>
            <a:ext cx="955711" cy="276999"/>
          </a:xfrm>
          <a:prstGeom prst="rect">
            <a:avLst/>
          </a:prstGeom>
        </p:spPr>
        <p:txBody>
          <a:bodyPr wrap="none">
            <a:spAutoFit/>
          </a:bodyPr>
          <a:lstStyle/>
          <a:p>
            <a:r>
              <a:rPr lang="ru-RU" sz="1200" b="1" dirty="0">
                <a:solidFill>
                  <a:srgbClr val="0000FF"/>
                </a:solidFill>
                <a:latin typeface="Oswald"/>
                <a:cs typeface="Times New Roman Cyr" pitchFamily="18" charset="0"/>
              </a:rPr>
              <a:t>+868 526,3</a:t>
            </a:r>
          </a:p>
        </p:txBody>
      </p:sp>
      <p:pic>
        <p:nvPicPr>
          <p:cNvPr id="46" name="Picture 5" descr="Y:\Влад\2019\эскизы\сетка.png"/>
          <p:cNvPicPr>
            <a:picLocks noChangeAspect="1" noChangeArrowheads="1"/>
          </p:cNvPicPr>
          <p:nvPr/>
        </p:nvPicPr>
        <p:blipFill>
          <a:blip r:embed="rId6" cstate="print"/>
          <a:srcRect l="1936" t="2420" r="1543" b="81699"/>
          <a:stretch>
            <a:fillRect/>
          </a:stretch>
        </p:blipFill>
        <p:spPr bwMode="auto">
          <a:xfrm>
            <a:off x="0" y="-2845"/>
            <a:ext cx="9036496" cy="695541"/>
          </a:xfrm>
          <a:prstGeom prst="rect">
            <a:avLst/>
          </a:prstGeom>
          <a:noFill/>
          <a:ln w="9525">
            <a:noFill/>
            <a:miter lim="800000"/>
            <a:headEnd/>
            <a:tailEnd/>
          </a:ln>
        </p:spPr>
      </p:pic>
      <p:pic>
        <p:nvPicPr>
          <p:cNvPr id="47" name="Picture 2" descr="Y:\Влад\2019\эскизы\герб.png"/>
          <p:cNvPicPr>
            <a:picLocks noChangeAspect="1" noChangeArrowheads="1"/>
          </p:cNvPicPr>
          <p:nvPr/>
        </p:nvPicPr>
        <p:blipFill>
          <a:blip r:embed="rId7" cstate="print"/>
          <a:srcRect l="89185" b="81873"/>
          <a:stretch>
            <a:fillRect/>
          </a:stretch>
        </p:blipFill>
        <p:spPr bwMode="auto">
          <a:xfrm>
            <a:off x="8532440" y="35009"/>
            <a:ext cx="640834" cy="801570"/>
          </a:xfrm>
          <a:prstGeom prst="rect">
            <a:avLst/>
          </a:prstGeom>
          <a:noFill/>
          <a:ln w="9525">
            <a:noFill/>
            <a:miter lim="800000"/>
            <a:headEnd/>
            <a:tailEnd/>
          </a:ln>
        </p:spPr>
      </p:pic>
      <p:pic>
        <p:nvPicPr>
          <p:cNvPr id="50" name="Picture 3" descr="Y:\Влад\2019\эскизы\зелёная.png"/>
          <p:cNvPicPr>
            <a:picLocks noChangeAspect="1" noChangeArrowheads="1"/>
          </p:cNvPicPr>
          <p:nvPr/>
        </p:nvPicPr>
        <p:blipFill>
          <a:blip r:embed="rId8" cstate="print"/>
          <a:srcRect t="10663" r="48323" b="76543"/>
          <a:stretch>
            <a:fillRect/>
          </a:stretch>
        </p:blipFill>
        <p:spPr bwMode="auto">
          <a:xfrm>
            <a:off x="0" y="1"/>
            <a:ext cx="8316416" cy="692696"/>
          </a:xfrm>
          <a:prstGeom prst="rect">
            <a:avLst/>
          </a:prstGeom>
          <a:noFill/>
          <a:ln w="9525">
            <a:noFill/>
            <a:miter lim="800000"/>
            <a:headEnd/>
            <a:tailEnd/>
          </a:ln>
        </p:spPr>
      </p:pic>
      <p:pic>
        <p:nvPicPr>
          <p:cNvPr id="51" name="Picture 5" descr="закладка урай copy"/>
          <p:cNvPicPr>
            <a:picLocks noChangeAspect="1" noChangeArrowheads="1"/>
          </p:cNvPicPr>
          <p:nvPr/>
        </p:nvPicPr>
        <p:blipFill>
          <a:blip r:embed="rId9" cstate="print"/>
          <a:srcRect/>
          <a:stretch>
            <a:fillRect/>
          </a:stretch>
        </p:blipFill>
        <p:spPr bwMode="auto">
          <a:xfrm>
            <a:off x="0" y="0"/>
            <a:ext cx="576064" cy="756965"/>
          </a:xfrm>
          <a:prstGeom prst="rect">
            <a:avLst/>
          </a:prstGeom>
          <a:noFill/>
          <a:ln w="9525">
            <a:noFill/>
            <a:miter lim="800000"/>
            <a:headEnd/>
            <a:tailEnd/>
          </a:ln>
        </p:spPr>
      </p:pic>
      <p:sp>
        <p:nvSpPr>
          <p:cNvPr id="52" name="TextBox 51"/>
          <p:cNvSpPr txBox="1"/>
          <p:nvPr/>
        </p:nvSpPr>
        <p:spPr>
          <a:xfrm>
            <a:off x="683568" y="188640"/>
            <a:ext cx="7324762" cy="584775"/>
          </a:xfrm>
          <a:prstGeom prst="rect">
            <a:avLst/>
          </a:prstGeom>
          <a:noFill/>
        </p:spPr>
        <p:txBody>
          <a:bodyPr wrap="none" rtlCol="0">
            <a:spAutoFit/>
          </a:bodyPr>
          <a:lstStyle/>
          <a:p>
            <a:r>
              <a:rPr lang="ru-RU" sz="1600" b="1" dirty="0">
                <a:solidFill>
                  <a:schemeClr val="bg1"/>
                </a:solidFill>
                <a:latin typeface="Oswald"/>
                <a:cs typeface="Times New Roman" panose="02020603050405020304" pitchFamily="18" charset="0"/>
              </a:rPr>
              <a:t>РАСХОДЫ БЮДЖЕТА ГОРОДА УРАЙ ЗА 2021 - 2023 ГОДЫ, тыс.рублей</a:t>
            </a:r>
          </a:p>
          <a:p>
            <a:endParaRPr lang="ru-RU" sz="1600" dirty="0">
              <a:latin typeface="Oswa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067944" y="1124744"/>
            <a:ext cx="1944216" cy="984885"/>
          </a:xfrm>
          <a:prstGeom prst="rect">
            <a:avLst/>
          </a:prstGeom>
        </p:spPr>
        <p:txBody>
          <a:bodyPr wrap="square">
            <a:spAutoFit/>
          </a:bodyPr>
          <a:lstStyle/>
          <a:p>
            <a:pPr algn="ctr"/>
            <a:r>
              <a:rPr lang="ru-RU" sz="1400" b="1" i="1" dirty="0">
                <a:solidFill>
                  <a:schemeClr val="accent2">
                    <a:lumMod val="75000"/>
                  </a:schemeClr>
                </a:solidFill>
                <a:latin typeface="Oswald"/>
                <a:cs typeface="Times New Roman" pitchFamily="18" charset="0"/>
              </a:rPr>
              <a:t>Общий объем расходов </a:t>
            </a:r>
          </a:p>
          <a:p>
            <a:pPr algn="ctr"/>
            <a:r>
              <a:rPr lang="ru-RU" sz="1400" b="1" i="1" dirty="0">
                <a:solidFill>
                  <a:schemeClr val="accent2">
                    <a:lumMod val="75000"/>
                  </a:schemeClr>
                </a:solidFill>
                <a:latin typeface="Oswald"/>
                <a:cs typeface="Times New Roman" pitchFamily="18" charset="0"/>
              </a:rPr>
              <a:t>в </a:t>
            </a:r>
            <a:r>
              <a:rPr lang="ru-RU" sz="1400" b="1" i="1" dirty="0">
                <a:solidFill>
                  <a:srgbClr val="0000FF"/>
                </a:solidFill>
                <a:latin typeface="Oswald"/>
                <a:cs typeface="Times New Roman" pitchFamily="18" charset="0"/>
              </a:rPr>
              <a:t>2023</a:t>
            </a:r>
            <a:r>
              <a:rPr lang="ru-RU" sz="1400" b="1" i="1" dirty="0">
                <a:solidFill>
                  <a:schemeClr val="accent2">
                    <a:lumMod val="75000"/>
                  </a:schemeClr>
                </a:solidFill>
                <a:latin typeface="Oswald"/>
                <a:cs typeface="Times New Roman" pitchFamily="18" charset="0"/>
              </a:rPr>
              <a:t> году </a:t>
            </a:r>
          </a:p>
          <a:p>
            <a:pPr algn="ctr"/>
            <a:r>
              <a:rPr lang="ru-RU" sz="1400" b="1" i="1" u="sng" dirty="0">
                <a:solidFill>
                  <a:srgbClr val="0000FF"/>
                </a:solidFill>
                <a:latin typeface="Oswald"/>
                <a:cs typeface="Times New Roman" pitchFamily="18" charset="0"/>
              </a:rPr>
              <a:t>4 917 599,6</a:t>
            </a:r>
            <a:r>
              <a:rPr lang="ru-RU" sz="1400" b="1" i="1" dirty="0">
                <a:solidFill>
                  <a:schemeClr val="accent2">
                    <a:lumMod val="75000"/>
                  </a:schemeClr>
                </a:solidFill>
                <a:latin typeface="Oswald"/>
                <a:cs typeface="Times New Roman" pitchFamily="18" charset="0"/>
              </a:rPr>
              <a:t>тыс.руб</a:t>
            </a:r>
            <a:r>
              <a:rPr lang="ru-RU" sz="1600" b="1" i="1" dirty="0">
                <a:solidFill>
                  <a:schemeClr val="accent2">
                    <a:lumMod val="75000"/>
                  </a:schemeClr>
                </a:solidFill>
                <a:latin typeface="Times New Roman" pitchFamily="18" charset="0"/>
                <a:cs typeface="Times New Roman" pitchFamily="18" charset="0"/>
              </a:rPr>
              <a:t>.</a:t>
            </a:r>
          </a:p>
        </p:txBody>
      </p:sp>
      <p:sp>
        <p:nvSpPr>
          <p:cNvPr id="5" name="Прямоугольник 4"/>
          <p:cNvSpPr/>
          <p:nvPr/>
        </p:nvSpPr>
        <p:spPr>
          <a:xfrm>
            <a:off x="323528" y="764704"/>
            <a:ext cx="4608512" cy="369332"/>
          </a:xfrm>
          <a:prstGeom prst="rect">
            <a:avLst/>
          </a:prstGeom>
        </p:spPr>
        <p:txBody>
          <a:bodyPr wrap="square">
            <a:spAutoFit/>
          </a:bodyPr>
          <a:lstStyle/>
          <a:p>
            <a:pPr algn="ctr"/>
            <a:r>
              <a:rPr lang="ru-RU" b="1" dirty="0">
                <a:solidFill>
                  <a:srgbClr val="FF0000"/>
                </a:solidFill>
                <a:latin typeface="Times New Roman" pitchFamily="18" charset="0"/>
                <a:cs typeface="Times New Roman" pitchFamily="18" charset="0"/>
              </a:rPr>
              <a:t> </a:t>
            </a:r>
            <a:r>
              <a:rPr lang="ru-RU" sz="1400" b="1" dirty="0">
                <a:solidFill>
                  <a:srgbClr val="FF0000"/>
                </a:solidFill>
                <a:latin typeface="Oswald"/>
                <a:cs typeface="Times New Roman" pitchFamily="18" charset="0"/>
              </a:rPr>
              <a:t>% Удельный вес, в общем объеме расходов</a:t>
            </a:r>
            <a:endParaRPr lang="ru-RU" sz="1400" dirty="0">
              <a:solidFill>
                <a:srgbClr val="FF0000"/>
              </a:solidFill>
              <a:latin typeface="Oswald"/>
              <a:cs typeface="Times New Roman" pitchFamily="18" charset="0"/>
            </a:endParaRPr>
          </a:p>
        </p:txBody>
      </p:sp>
      <p:sp>
        <p:nvSpPr>
          <p:cNvPr id="6" name="TextBox 5"/>
          <p:cNvSpPr txBox="1"/>
          <p:nvPr/>
        </p:nvSpPr>
        <p:spPr>
          <a:xfrm>
            <a:off x="2771800" y="6093296"/>
            <a:ext cx="184731" cy="369332"/>
          </a:xfrm>
          <a:prstGeom prst="rect">
            <a:avLst/>
          </a:prstGeom>
          <a:noFill/>
        </p:spPr>
        <p:txBody>
          <a:bodyPr wrap="none" rtlCol="0">
            <a:spAutoFit/>
          </a:bodyPr>
          <a:lstStyle/>
          <a:p>
            <a:endParaRPr lang="ru-RU" dirty="0"/>
          </a:p>
        </p:txBody>
      </p:sp>
      <p:sp>
        <p:nvSpPr>
          <p:cNvPr id="8" name="Прямоугольник 7"/>
          <p:cNvSpPr/>
          <p:nvPr/>
        </p:nvSpPr>
        <p:spPr>
          <a:xfrm>
            <a:off x="5436096" y="4509120"/>
            <a:ext cx="881973" cy="369332"/>
          </a:xfrm>
          <a:prstGeom prst="rect">
            <a:avLst/>
          </a:prstGeom>
        </p:spPr>
        <p:txBody>
          <a:bodyPr wrap="none">
            <a:spAutoFit/>
          </a:bodyPr>
          <a:lstStyle/>
          <a:p>
            <a:r>
              <a:rPr lang="ru-RU" b="1" dirty="0">
                <a:solidFill>
                  <a:srgbClr val="FF0000"/>
                </a:solidFill>
                <a:latin typeface="Times New Roman" pitchFamily="18" charset="0"/>
                <a:cs typeface="Times New Roman" pitchFamily="18" charset="0"/>
              </a:rPr>
              <a:t> </a:t>
            </a:r>
            <a:r>
              <a:rPr lang="ru-RU" sz="1600" b="1" dirty="0">
                <a:solidFill>
                  <a:srgbClr val="FF0000"/>
                </a:solidFill>
                <a:latin typeface="Oswald"/>
                <a:cs typeface="Times New Roman" pitchFamily="18" charset="0"/>
              </a:rPr>
              <a:t>60,1% </a:t>
            </a:r>
            <a:endParaRPr lang="ru-RU" sz="1600" dirty="0">
              <a:latin typeface="Oswald"/>
            </a:endParaRPr>
          </a:p>
        </p:txBody>
      </p:sp>
      <p:sp>
        <p:nvSpPr>
          <p:cNvPr id="9" name="Стрелка вверх 8"/>
          <p:cNvSpPr/>
          <p:nvPr/>
        </p:nvSpPr>
        <p:spPr>
          <a:xfrm>
            <a:off x="5724128" y="3933056"/>
            <a:ext cx="360040" cy="576064"/>
          </a:xfrm>
          <a:prstGeom prst="up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11" name="Таблица 10"/>
          <p:cNvGraphicFramePr>
            <a:graphicFrameLocks noGrp="1"/>
          </p:cNvGraphicFramePr>
          <p:nvPr/>
        </p:nvGraphicFramePr>
        <p:xfrm>
          <a:off x="4283968" y="5085184"/>
          <a:ext cx="4752529" cy="1628800"/>
        </p:xfrm>
        <a:graphic>
          <a:graphicData uri="http://schemas.openxmlformats.org/drawingml/2006/table">
            <a:tbl>
              <a:tblPr/>
              <a:tblGrid>
                <a:gridCol w="1114790">
                  <a:extLst>
                    <a:ext uri="{9D8B030D-6E8A-4147-A177-3AD203B41FA5}">
                      <a16:colId xmlns:a16="http://schemas.microsoft.com/office/drawing/2014/main" xmlns="" val="20000"/>
                    </a:ext>
                  </a:extLst>
                </a:gridCol>
                <a:gridCol w="823742">
                  <a:extLst>
                    <a:ext uri="{9D8B030D-6E8A-4147-A177-3AD203B41FA5}">
                      <a16:colId xmlns:a16="http://schemas.microsoft.com/office/drawing/2014/main" xmlns="" val="20001"/>
                    </a:ext>
                  </a:extLst>
                </a:gridCol>
                <a:gridCol w="750400">
                  <a:extLst>
                    <a:ext uri="{9D8B030D-6E8A-4147-A177-3AD203B41FA5}">
                      <a16:colId xmlns:a16="http://schemas.microsoft.com/office/drawing/2014/main" xmlns="" val="20002"/>
                    </a:ext>
                  </a:extLst>
                </a:gridCol>
                <a:gridCol w="715867">
                  <a:extLst>
                    <a:ext uri="{9D8B030D-6E8A-4147-A177-3AD203B41FA5}">
                      <a16:colId xmlns:a16="http://schemas.microsoft.com/office/drawing/2014/main" xmlns="" val="20003"/>
                    </a:ext>
                  </a:extLst>
                </a:gridCol>
                <a:gridCol w="673865">
                  <a:extLst>
                    <a:ext uri="{9D8B030D-6E8A-4147-A177-3AD203B41FA5}">
                      <a16:colId xmlns:a16="http://schemas.microsoft.com/office/drawing/2014/main" xmlns="" val="20004"/>
                    </a:ext>
                  </a:extLst>
                </a:gridCol>
                <a:gridCol w="673865">
                  <a:extLst>
                    <a:ext uri="{9D8B030D-6E8A-4147-A177-3AD203B41FA5}">
                      <a16:colId xmlns:a16="http://schemas.microsoft.com/office/drawing/2014/main" xmlns="" val="20005"/>
                    </a:ext>
                  </a:extLst>
                </a:gridCol>
              </a:tblGrid>
              <a:tr h="765795">
                <a:tc>
                  <a:txBody>
                    <a:bodyPr/>
                    <a:lstStyle/>
                    <a:p>
                      <a:pPr algn="ctr" fontAlgn="ctr"/>
                      <a:r>
                        <a:rPr lang="ru-RU" sz="900" b="1" i="0" u="none" strike="noStrike" dirty="0">
                          <a:solidFill>
                            <a:srgbClr val="000000"/>
                          </a:solidFill>
                          <a:effectLst/>
                          <a:latin typeface="Oswald"/>
                          <a:cs typeface="Times New Roman" pitchFamily="18" charset="0"/>
                        </a:rPr>
                        <a:t> Наименование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ru-RU" sz="900" b="1" i="0" u="none" strike="noStrike" dirty="0">
                          <a:solidFill>
                            <a:schemeClr val="tx1"/>
                          </a:solidFill>
                          <a:effectLst/>
                          <a:latin typeface="Oswald"/>
                          <a:cs typeface="Times New Roman" pitchFamily="18" charset="0"/>
                        </a:rPr>
                        <a:t>2021 год (факт)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ru-RU" sz="900" b="1" i="0" u="none" strike="noStrike" dirty="0">
                          <a:solidFill>
                            <a:schemeClr val="tx1"/>
                          </a:solidFill>
                          <a:effectLst/>
                          <a:latin typeface="Oswald"/>
                          <a:cs typeface="Times New Roman" pitchFamily="18" charset="0"/>
                        </a:rPr>
                        <a:t>2022 год (факт)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ru-RU" sz="900" b="1" i="0" u="none" strike="noStrike" dirty="0">
                          <a:solidFill>
                            <a:schemeClr val="tx1"/>
                          </a:solidFill>
                          <a:effectLst/>
                          <a:latin typeface="Oswald"/>
                          <a:cs typeface="Times New Roman" pitchFamily="18" charset="0"/>
                        </a:rPr>
                        <a:t>2023 год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ru-RU" sz="900" b="1" i="0" u="none" strike="noStrike" dirty="0">
                          <a:solidFill>
                            <a:schemeClr val="tx1"/>
                          </a:solidFill>
                          <a:effectLst/>
                          <a:latin typeface="Oswald"/>
                          <a:cs typeface="Times New Roman" pitchFamily="18" charset="0"/>
                        </a:rPr>
                        <a:t>2023 год (факт)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ru-RU" sz="900" b="1" i="0" u="none" strike="noStrike" dirty="0">
                          <a:solidFill>
                            <a:schemeClr val="tx1"/>
                          </a:solidFill>
                          <a:effectLst/>
                          <a:latin typeface="Oswald"/>
                          <a:cs typeface="Times New Roman" pitchFamily="18" charset="0"/>
                        </a:rPr>
                        <a:t>% исполнения 2023 года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0"/>
                  </a:ext>
                </a:extLst>
              </a:tr>
              <a:tr h="296658">
                <a:tc>
                  <a:txBody>
                    <a:bodyPr/>
                    <a:lstStyle/>
                    <a:p>
                      <a:pPr algn="l" rtl="0" fontAlgn="ctr"/>
                      <a:r>
                        <a:rPr lang="ru-RU" sz="900" b="1" i="0" u="none" strike="noStrike" dirty="0">
                          <a:solidFill>
                            <a:srgbClr val="000000"/>
                          </a:solidFill>
                          <a:latin typeface="Oswald"/>
                          <a:cs typeface="Times New Roman" pitchFamily="18" charset="0"/>
                        </a:rPr>
                        <a:t>РАСХОДЫ,</a:t>
                      </a:r>
                      <a:r>
                        <a:rPr lang="ru-RU" sz="900" b="1" i="0" u="none" strike="noStrike" baseline="0" dirty="0">
                          <a:solidFill>
                            <a:srgbClr val="000000"/>
                          </a:solidFill>
                          <a:latin typeface="Oswald"/>
                          <a:cs typeface="Times New Roman" pitchFamily="18" charset="0"/>
                        </a:rPr>
                        <a:t> всего</a:t>
                      </a:r>
                      <a:endParaRPr lang="ru-RU" sz="900" b="1" i="0" u="none" strike="noStrike" dirty="0">
                        <a:solidFill>
                          <a:srgbClr val="000000"/>
                        </a:solidFill>
                        <a:latin typeface="Oswald"/>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900" b="1" i="0" u="none" strike="noStrike" dirty="0">
                          <a:solidFill>
                            <a:srgbClr val="000000"/>
                          </a:solidFill>
                          <a:latin typeface="Oswald"/>
                          <a:cs typeface="Times New Roman" pitchFamily="18" charset="0"/>
                        </a:rPr>
                        <a:t>3 880 865,6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900" b="1" i="0" u="none" strike="noStrike" dirty="0">
                          <a:solidFill>
                            <a:srgbClr val="000000"/>
                          </a:solidFill>
                          <a:latin typeface="Oswald"/>
                          <a:cs typeface="Times New Roman" pitchFamily="18" charset="0"/>
                        </a:rPr>
                        <a:t>4 049 073,3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900" b="1" i="0" u="none" strike="noStrike" dirty="0">
                          <a:solidFill>
                            <a:srgbClr val="000000"/>
                          </a:solidFill>
                          <a:latin typeface="Oswald"/>
                          <a:cs typeface="Times New Roman" pitchFamily="18" charset="0"/>
                        </a:rPr>
                        <a:t>5 333 501,0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900" b="1" i="0" u="none" strike="noStrike" dirty="0">
                          <a:solidFill>
                            <a:srgbClr val="000000"/>
                          </a:solidFill>
                          <a:latin typeface="Oswald"/>
                          <a:cs typeface="Times New Roman" pitchFamily="18" charset="0"/>
                        </a:rPr>
                        <a:t>4 917 599,6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900" b="1" i="0" u="none" strike="noStrike" dirty="0">
                          <a:solidFill>
                            <a:srgbClr val="000000"/>
                          </a:solidFill>
                          <a:latin typeface="Oswald"/>
                          <a:cs typeface="Times New Roman" pitchFamily="18" charset="0"/>
                        </a:rPr>
                        <a:t>92,2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327110">
                <a:tc>
                  <a:txBody>
                    <a:bodyPr/>
                    <a:lstStyle/>
                    <a:p>
                      <a:pPr algn="l" rtl="0" fontAlgn="t"/>
                      <a:r>
                        <a:rPr lang="ru-RU" sz="900" b="0" i="0" u="none" strike="noStrike" dirty="0">
                          <a:solidFill>
                            <a:srgbClr val="000000"/>
                          </a:solidFill>
                          <a:latin typeface="Oswald"/>
                        </a:rPr>
                        <a:t>Социальный блок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ru-RU" sz="900" b="0" i="0" u="none" strike="noStrike" dirty="0">
                          <a:solidFill>
                            <a:srgbClr val="000000"/>
                          </a:solidFill>
                          <a:latin typeface="Oswald"/>
                        </a:rPr>
                        <a:t>2 341 217,0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dirty="0">
                          <a:solidFill>
                            <a:srgbClr val="000000"/>
                          </a:solidFill>
                          <a:latin typeface="Oswald"/>
                        </a:rPr>
                        <a:t>2 626 963,2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latin typeface="Oswald"/>
                          <a:cs typeface="Times New Roman" pitchFamily="18" charset="0"/>
                        </a:rPr>
                        <a:t>3 307 047,3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dirty="0">
                          <a:solidFill>
                            <a:srgbClr val="000000"/>
                          </a:solidFill>
                          <a:latin typeface="Oswald"/>
                        </a:rPr>
                        <a:t>2 953 711,0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ru-RU" sz="900" b="0" i="0" u="none" strike="noStrike" dirty="0">
                          <a:solidFill>
                            <a:srgbClr val="000000"/>
                          </a:solidFill>
                          <a:latin typeface="Oswald"/>
                        </a:rPr>
                        <a:t>89,3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39237">
                <a:tc>
                  <a:txBody>
                    <a:bodyPr/>
                    <a:lstStyle/>
                    <a:p>
                      <a:pPr algn="l" rtl="0" fontAlgn="t"/>
                      <a:r>
                        <a:rPr lang="ru-RU" sz="900" b="0" i="0" u="none" strike="noStrike" dirty="0">
                          <a:solidFill>
                            <a:srgbClr val="000000"/>
                          </a:solidFill>
                          <a:latin typeface="Oswald"/>
                        </a:rPr>
                        <a:t>Прочие отрасли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dirty="0">
                          <a:solidFill>
                            <a:srgbClr val="000000"/>
                          </a:solidFill>
                          <a:latin typeface="Oswald"/>
                        </a:rPr>
                        <a:t>1 539 648,6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dirty="0">
                          <a:solidFill>
                            <a:srgbClr val="000000"/>
                          </a:solidFill>
                          <a:latin typeface="Oswald"/>
                        </a:rPr>
                        <a:t>1 421 110,1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latin typeface="Oswald"/>
                          <a:cs typeface="Times New Roman" pitchFamily="18" charset="0"/>
                        </a:rPr>
                        <a:t>2 026 453,7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dirty="0">
                          <a:solidFill>
                            <a:srgbClr val="000000"/>
                          </a:solidFill>
                          <a:latin typeface="Oswald"/>
                        </a:rPr>
                        <a:t>1 963 888,6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ru-RU" sz="900" b="0" i="0" u="none" strike="noStrike" dirty="0">
                          <a:solidFill>
                            <a:srgbClr val="000000"/>
                          </a:solidFill>
                          <a:latin typeface="Oswald"/>
                        </a:rPr>
                        <a:t>96,9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14" name="Прямоугольник 13"/>
          <p:cNvSpPr/>
          <p:nvPr/>
        </p:nvSpPr>
        <p:spPr>
          <a:xfrm>
            <a:off x="0" y="4509120"/>
            <a:ext cx="4572000" cy="307777"/>
          </a:xfrm>
          <a:prstGeom prst="rect">
            <a:avLst/>
          </a:prstGeom>
        </p:spPr>
        <p:txBody>
          <a:bodyPr>
            <a:spAutoFit/>
          </a:bodyPr>
          <a:lstStyle/>
          <a:p>
            <a:pPr algn="ctr"/>
            <a:r>
              <a:rPr lang="ru-RU" sz="1400" b="1" dirty="0">
                <a:solidFill>
                  <a:srgbClr val="0000FF"/>
                </a:solidFill>
                <a:latin typeface="Oswald"/>
                <a:cs typeface="Times New Roman" pitchFamily="18" charset="0"/>
              </a:rPr>
              <a:t>Динамика  расходов за период 2021-2023 годы, %</a:t>
            </a:r>
            <a:endParaRPr lang="ru-RU" sz="1400" dirty="0">
              <a:solidFill>
                <a:srgbClr val="0000FF"/>
              </a:solidFill>
              <a:latin typeface="Oswald"/>
              <a:cs typeface="Times New Roman" pitchFamily="18" charset="0"/>
            </a:endParaRPr>
          </a:p>
        </p:txBody>
      </p:sp>
      <p:pic>
        <p:nvPicPr>
          <p:cNvPr id="20" name="Picture 5" descr="Y:\Влад\2019\эскизы\сетка.png"/>
          <p:cNvPicPr>
            <a:picLocks noChangeAspect="1" noChangeArrowheads="1"/>
          </p:cNvPicPr>
          <p:nvPr/>
        </p:nvPicPr>
        <p:blipFill>
          <a:blip r:embed="rId2" cstate="print"/>
          <a:srcRect l="1936" t="2420" r="1543" b="81699"/>
          <a:stretch>
            <a:fillRect/>
          </a:stretch>
        </p:blipFill>
        <p:spPr bwMode="auto">
          <a:xfrm>
            <a:off x="0" y="-45720"/>
            <a:ext cx="9126252" cy="692696"/>
          </a:xfrm>
          <a:prstGeom prst="rect">
            <a:avLst/>
          </a:prstGeom>
          <a:noFill/>
          <a:ln w="9525">
            <a:noFill/>
            <a:miter lim="800000"/>
            <a:headEnd/>
            <a:tailEnd/>
          </a:ln>
        </p:spPr>
      </p:pic>
      <p:pic>
        <p:nvPicPr>
          <p:cNvPr id="21" name="Picture 3" descr="Y:\Влад\2019\эскизы\зелёная.png"/>
          <p:cNvPicPr>
            <a:picLocks noChangeAspect="1" noChangeArrowheads="1"/>
          </p:cNvPicPr>
          <p:nvPr/>
        </p:nvPicPr>
        <p:blipFill>
          <a:blip r:embed="rId3" cstate="print"/>
          <a:srcRect t="10663" r="48323" b="76543"/>
          <a:stretch>
            <a:fillRect/>
          </a:stretch>
        </p:blipFill>
        <p:spPr bwMode="auto">
          <a:xfrm>
            <a:off x="0" y="-15960"/>
            <a:ext cx="8416214" cy="843380"/>
          </a:xfrm>
          <a:prstGeom prst="rect">
            <a:avLst/>
          </a:prstGeom>
          <a:noFill/>
          <a:ln w="9525">
            <a:noFill/>
            <a:miter lim="800000"/>
            <a:headEnd/>
            <a:tailEnd/>
          </a:ln>
        </p:spPr>
      </p:pic>
      <p:pic>
        <p:nvPicPr>
          <p:cNvPr id="22" name="Picture 5" descr="закладка урай copy"/>
          <p:cNvPicPr>
            <a:picLocks noChangeAspect="1" noChangeArrowheads="1"/>
          </p:cNvPicPr>
          <p:nvPr/>
        </p:nvPicPr>
        <p:blipFill>
          <a:blip r:embed="rId4" cstate="print"/>
          <a:srcRect/>
          <a:stretch>
            <a:fillRect/>
          </a:stretch>
        </p:blipFill>
        <p:spPr bwMode="auto">
          <a:xfrm>
            <a:off x="0" y="0"/>
            <a:ext cx="576064" cy="756965"/>
          </a:xfrm>
          <a:prstGeom prst="rect">
            <a:avLst/>
          </a:prstGeom>
          <a:noFill/>
          <a:ln w="9525">
            <a:noFill/>
            <a:miter lim="800000"/>
            <a:headEnd/>
            <a:tailEnd/>
          </a:ln>
        </p:spPr>
      </p:pic>
      <p:pic>
        <p:nvPicPr>
          <p:cNvPr id="23" name="Picture 2" descr="Y:\Влад\2019\эскизы\герб.png"/>
          <p:cNvPicPr>
            <a:picLocks noChangeAspect="1" noChangeArrowheads="1"/>
          </p:cNvPicPr>
          <p:nvPr/>
        </p:nvPicPr>
        <p:blipFill>
          <a:blip r:embed="rId5" cstate="print"/>
          <a:srcRect l="89185" b="81873"/>
          <a:stretch>
            <a:fillRect/>
          </a:stretch>
        </p:blipFill>
        <p:spPr bwMode="auto">
          <a:xfrm>
            <a:off x="8460432" y="-15960"/>
            <a:ext cx="710038" cy="801570"/>
          </a:xfrm>
          <a:prstGeom prst="rect">
            <a:avLst/>
          </a:prstGeom>
          <a:noFill/>
          <a:ln w="9525">
            <a:noFill/>
            <a:miter lim="800000"/>
            <a:headEnd/>
            <a:tailEnd/>
          </a:ln>
        </p:spPr>
      </p:pic>
      <p:sp>
        <p:nvSpPr>
          <p:cNvPr id="24" name="TextBox 23"/>
          <p:cNvSpPr txBox="1"/>
          <p:nvPr/>
        </p:nvSpPr>
        <p:spPr>
          <a:xfrm>
            <a:off x="513312" y="92877"/>
            <a:ext cx="7632848" cy="861774"/>
          </a:xfrm>
          <a:prstGeom prst="rect">
            <a:avLst/>
          </a:prstGeom>
          <a:noFill/>
        </p:spPr>
        <p:txBody>
          <a:bodyPr wrap="square" rtlCol="0">
            <a:spAutoFit/>
          </a:bodyPr>
          <a:lstStyle/>
          <a:p>
            <a:r>
              <a:rPr lang="ru-RU" sz="1600" b="1" dirty="0">
                <a:solidFill>
                  <a:schemeClr val="bg1"/>
                </a:solidFill>
                <a:latin typeface="Oswald"/>
                <a:cs typeface="Times New Roman" panose="02020603050405020304" pitchFamily="18" charset="0"/>
              </a:rPr>
              <a:t>ОБЪЕМ И СТРУКТУРА РАСХОДОВ БЮДЖЕТА ГОРОДА УРАЙ </a:t>
            </a:r>
          </a:p>
          <a:p>
            <a:r>
              <a:rPr lang="ru-RU" sz="1600" b="1" dirty="0">
                <a:solidFill>
                  <a:schemeClr val="bg1"/>
                </a:solidFill>
                <a:latin typeface="Oswald"/>
                <a:cs typeface="Times New Roman" panose="02020603050405020304" pitchFamily="18" charset="0"/>
              </a:rPr>
              <a:t>ЗА 2023 ГОД В РАЗРЕЗЕ ОТРАСЛЕЙ, тыс.рублей</a:t>
            </a:r>
          </a:p>
          <a:p>
            <a:endParaRPr lang="ru-RU" dirty="0"/>
          </a:p>
        </p:txBody>
      </p:sp>
      <p:graphicFrame>
        <p:nvGraphicFramePr>
          <p:cNvPr id="27" name="Диаграмма 26"/>
          <p:cNvGraphicFramePr/>
          <p:nvPr/>
        </p:nvGraphicFramePr>
        <p:xfrm>
          <a:off x="215008" y="1124744"/>
          <a:ext cx="8928992" cy="3456384"/>
        </p:xfrm>
        <a:graphic>
          <a:graphicData uri="http://schemas.openxmlformats.org/drawingml/2006/chart">
            <c:chart xmlns:c="http://schemas.openxmlformats.org/drawingml/2006/chart" xmlns:r="http://schemas.openxmlformats.org/officeDocument/2006/relationships" r:id="rId6"/>
          </a:graphicData>
        </a:graphic>
      </p:graphicFrame>
      <p:sp>
        <p:nvSpPr>
          <p:cNvPr id="28" name="Прямоугольник 27"/>
          <p:cNvSpPr/>
          <p:nvPr/>
        </p:nvSpPr>
        <p:spPr>
          <a:xfrm rot="16200000">
            <a:off x="4797897" y="2766120"/>
            <a:ext cx="2160239" cy="461665"/>
          </a:xfrm>
          <a:prstGeom prst="rect">
            <a:avLst/>
          </a:prstGeom>
        </p:spPr>
        <p:txBody>
          <a:bodyPr wrap="square">
            <a:spAutoFit/>
          </a:bodyPr>
          <a:lstStyle/>
          <a:p>
            <a:pPr algn="ctr"/>
            <a:r>
              <a:rPr lang="ru-RU" sz="1200" b="1" dirty="0">
                <a:solidFill>
                  <a:srgbClr val="0000FF"/>
                </a:solidFill>
                <a:latin typeface="Oswald"/>
                <a:cs typeface="Times New Roman" pitchFamily="18" charset="0"/>
              </a:rPr>
              <a:t>Социальный блок                              2 953 711,0 тыс.рублей</a:t>
            </a:r>
            <a:endParaRPr lang="ru-RU" sz="1200" dirty="0">
              <a:solidFill>
                <a:srgbClr val="0000FF"/>
              </a:solidFill>
              <a:latin typeface="Oswald"/>
              <a:cs typeface="Times New Roman" pitchFamily="18" charset="0"/>
            </a:endParaRPr>
          </a:p>
        </p:txBody>
      </p:sp>
      <p:graphicFrame>
        <p:nvGraphicFramePr>
          <p:cNvPr id="29" name="Диаграмма 28"/>
          <p:cNvGraphicFramePr/>
          <p:nvPr/>
        </p:nvGraphicFramePr>
        <p:xfrm>
          <a:off x="-180528" y="4797152"/>
          <a:ext cx="4248472" cy="2060848"/>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ransition spd="slow" advClick="0"/>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438552465"/>
              </p:ext>
            </p:extLst>
          </p:nvPr>
        </p:nvGraphicFramePr>
        <p:xfrm>
          <a:off x="395537" y="2079498"/>
          <a:ext cx="8496942" cy="3706870"/>
        </p:xfrm>
        <a:graphic>
          <a:graphicData uri="http://schemas.openxmlformats.org/drawingml/2006/table">
            <a:tbl>
              <a:tblPr/>
              <a:tblGrid>
                <a:gridCol w="3585774">
                  <a:extLst>
                    <a:ext uri="{9D8B030D-6E8A-4147-A177-3AD203B41FA5}">
                      <a16:colId xmlns:a16="http://schemas.microsoft.com/office/drawing/2014/main" xmlns="" val="20000"/>
                    </a:ext>
                  </a:extLst>
                </a:gridCol>
                <a:gridCol w="1002883">
                  <a:extLst>
                    <a:ext uri="{9D8B030D-6E8A-4147-A177-3AD203B41FA5}">
                      <a16:colId xmlns:a16="http://schemas.microsoft.com/office/drawing/2014/main" xmlns="" val="20001"/>
                    </a:ext>
                  </a:extLst>
                </a:gridCol>
                <a:gridCol w="1055095">
                  <a:extLst>
                    <a:ext uri="{9D8B030D-6E8A-4147-A177-3AD203B41FA5}">
                      <a16:colId xmlns:a16="http://schemas.microsoft.com/office/drawing/2014/main" xmlns="" val="20002"/>
                    </a:ext>
                  </a:extLst>
                </a:gridCol>
                <a:gridCol w="1665370">
                  <a:extLst>
                    <a:ext uri="{9D8B030D-6E8A-4147-A177-3AD203B41FA5}">
                      <a16:colId xmlns:a16="http://schemas.microsoft.com/office/drawing/2014/main" xmlns="" val="20003"/>
                    </a:ext>
                  </a:extLst>
                </a:gridCol>
                <a:gridCol w="1187820">
                  <a:extLst>
                    <a:ext uri="{9D8B030D-6E8A-4147-A177-3AD203B41FA5}">
                      <a16:colId xmlns:a16="http://schemas.microsoft.com/office/drawing/2014/main" xmlns="" val="20004"/>
                    </a:ext>
                  </a:extLst>
                </a:gridCol>
              </a:tblGrid>
              <a:tr h="379757">
                <a:tc rowSpan="2">
                  <a:txBody>
                    <a:bodyPr/>
                    <a:lstStyle/>
                    <a:p>
                      <a:pPr algn="ctr">
                        <a:lnSpc>
                          <a:spcPct val="115000"/>
                        </a:lnSpc>
                        <a:spcAft>
                          <a:spcPts val="0"/>
                        </a:spcAft>
                      </a:pPr>
                      <a:r>
                        <a:rPr lang="ru-RU" sz="1000" dirty="0">
                          <a:solidFill>
                            <a:srgbClr val="000000"/>
                          </a:solidFill>
                          <a:latin typeface="Oswald"/>
                          <a:ea typeface="Times New Roman"/>
                        </a:rPr>
                        <a:t>Наименование категории работников</a:t>
                      </a:r>
                    </a:p>
                  </a:txBody>
                  <a:tcPr marL="67546" marR="6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4">
                  <a:txBody>
                    <a:bodyPr/>
                    <a:lstStyle/>
                    <a:p>
                      <a:pPr algn="ctr">
                        <a:lnSpc>
                          <a:spcPct val="115000"/>
                        </a:lnSpc>
                        <a:spcAft>
                          <a:spcPts val="0"/>
                        </a:spcAft>
                      </a:pPr>
                      <a:r>
                        <a:rPr lang="ru-RU" sz="1000" dirty="0">
                          <a:solidFill>
                            <a:srgbClr val="000000"/>
                          </a:solidFill>
                          <a:latin typeface="Oswald"/>
                          <a:ea typeface="Times New Roman"/>
                        </a:rPr>
                        <a:t>Целевой показатель средней заработной платы отдельной категории работников, рублей</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569635">
                <a:tc vMerge="1">
                  <a:txBody>
                    <a:bodyPr/>
                    <a:lstStyle/>
                    <a:p>
                      <a:endParaRPr lang="ru-RU"/>
                    </a:p>
                  </a:txBody>
                  <a:tcPr/>
                </a:tc>
                <a:tc>
                  <a:txBody>
                    <a:bodyPr/>
                    <a:lstStyle/>
                    <a:p>
                      <a:pPr algn="ctr">
                        <a:lnSpc>
                          <a:spcPct val="115000"/>
                        </a:lnSpc>
                        <a:spcAft>
                          <a:spcPts val="0"/>
                        </a:spcAft>
                        <a:tabLst>
                          <a:tab pos="2969895" algn="ctr"/>
                          <a:tab pos="5940425" algn="r"/>
                        </a:tabLst>
                      </a:pPr>
                      <a:r>
                        <a:rPr lang="ru-RU" sz="1000" dirty="0">
                          <a:latin typeface="Oswald"/>
                          <a:ea typeface="Times New Roman"/>
                        </a:rPr>
                        <a:t>Факт за 2021 год</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tabLst>
                          <a:tab pos="2969895" algn="ctr"/>
                          <a:tab pos="5940425" algn="r"/>
                        </a:tabLst>
                      </a:pPr>
                      <a:r>
                        <a:rPr lang="ru-RU" sz="1000" dirty="0">
                          <a:latin typeface="Oswald"/>
                          <a:ea typeface="Times New Roman"/>
                        </a:rPr>
                        <a:t>Факт</a:t>
                      </a:r>
                      <a:r>
                        <a:rPr lang="ru-RU" sz="1000" baseline="0" dirty="0">
                          <a:latin typeface="Oswald"/>
                          <a:ea typeface="Times New Roman"/>
                        </a:rPr>
                        <a:t> </a:t>
                      </a:r>
                      <a:r>
                        <a:rPr lang="ru-RU" sz="1000" dirty="0">
                          <a:latin typeface="Oswald"/>
                          <a:ea typeface="Times New Roman"/>
                        </a:rPr>
                        <a:t> за   2022 год</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tabLst>
                          <a:tab pos="2969895" algn="ctr"/>
                          <a:tab pos="5940425" algn="r"/>
                        </a:tabLst>
                      </a:pPr>
                      <a:r>
                        <a:rPr lang="ru-RU" sz="1000" dirty="0">
                          <a:latin typeface="Oswald"/>
                          <a:ea typeface="Times New Roman"/>
                        </a:rPr>
                        <a:t>Плановая</a:t>
                      </a:r>
                      <a:r>
                        <a:rPr lang="ru-RU" sz="1000" baseline="0" dirty="0">
                          <a:latin typeface="Oswald"/>
                          <a:ea typeface="Times New Roman"/>
                        </a:rPr>
                        <a:t> средняя з/</a:t>
                      </a:r>
                      <a:r>
                        <a:rPr lang="ru-RU" sz="1000" baseline="0" dirty="0" err="1">
                          <a:latin typeface="Oswald"/>
                          <a:ea typeface="Times New Roman"/>
                        </a:rPr>
                        <a:t>пл</a:t>
                      </a:r>
                      <a:r>
                        <a:rPr lang="ru-RU" sz="1000" baseline="0" dirty="0">
                          <a:latin typeface="Oswald"/>
                          <a:ea typeface="Times New Roman"/>
                        </a:rPr>
                        <a:t> на 2023 г. (целевой показатель, установленный отраслевым департаментами </a:t>
                      </a:r>
                      <a:r>
                        <a:rPr lang="ru-RU" sz="1000" baseline="0" dirty="0" err="1">
                          <a:latin typeface="Oswald"/>
                          <a:ea typeface="Times New Roman"/>
                        </a:rPr>
                        <a:t>Югры</a:t>
                      </a:r>
                      <a:r>
                        <a:rPr lang="ru-RU" sz="1000" baseline="0" dirty="0">
                          <a:latin typeface="Oswald"/>
                          <a:ea typeface="Times New Roman"/>
                        </a:rPr>
                        <a:t>, рублей</a:t>
                      </a:r>
                      <a:endParaRPr lang="ru-RU" sz="1000" dirty="0">
                        <a:latin typeface="Oswald"/>
                        <a:ea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tabLst>
                          <a:tab pos="2969895" algn="ctr"/>
                          <a:tab pos="5940425" algn="r"/>
                        </a:tabLst>
                      </a:pPr>
                      <a:r>
                        <a:rPr lang="ru-RU" sz="1000" dirty="0">
                          <a:latin typeface="Oswald"/>
                          <a:ea typeface="Times New Roman"/>
                        </a:rPr>
                        <a:t>Факт</a:t>
                      </a:r>
                      <a:r>
                        <a:rPr lang="ru-RU" sz="1000" baseline="0" dirty="0">
                          <a:latin typeface="Oswald"/>
                          <a:ea typeface="Times New Roman"/>
                        </a:rPr>
                        <a:t> </a:t>
                      </a:r>
                      <a:r>
                        <a:rPr lang="ru-RU" sz="1000" dirty="0">
                          <a:latin typeface="Oswald"/>
                          <a:ea typeface="Times New Roman"/>
                        </a:rPr>
                        <a:t> за   2023 год</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379757">
                <a:tc>
                  <a:txBody>
                    <a:bodyPr/>
                    <a:lstStyle/>
                    <a:p>
                      <a:pPr>
                        <a:lnSpc>
                          <a:spcPct val="115000"/>
                        </a:lnSpc>
                        <a:spcAft>
                          <a:spcPts val="0"/>
                        </a:spcAft>
                        <a:tabLst>
                          <a:tab pos="2969895" algn="ctr"/>
                          <a:tab pos="5940425" algn="r"/>
                        </a:tabLst>
                      </a:pPr>
                      <a:r>
                        <a:rPr lang="ru-RU" sz="1100">
                          <a:latin typeface="Oswald"/>
                          <a:ea typeface="Times New Roman"/>
                        </a:rPr>
                        <a:t>Работники муниципальных учреждений культуры</a:t>
                      </a:r>
                      <a:endParaRPr lang="ru-RU" sz="1000">
                        <a:latin typeface="Oswald"/>
                        <a:ea typeface="Times New Roman"/>
                      </a:endParaRPr>
                    </a:p>
                  </a:txBody>
                  <a:tcPr marL="67546" marR="6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tabLst>
                          <a:tab pos="2969895" algn="ctr"/>
                          <a:tab pos="5940425" algn="r"/>
                        </a:tabLst>
                      </a:pPr>
                      <a:r>
                        <a:rPr lang="ru-RU" sz="1100" dirty="0">
                          <a:latin typeface="Oswald"/>
                          <a:ea typeface="Times New Roman"/>
                        </a:rPr>
                        <a:t>67 992,02</a:t>
                      </a:r>
                      <a:endParaRPr lang="ru-RU" sz="1000" dirty="0">
                        <a:latin typeface="Oswald"/>
                        <a:ea typeface="Times New Roman"/>
                      </a:endParaRPr>
                    </a:p>
                  </a:txBody>
                  <a:tcPr marL="67546" marR="67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tabLst>
                          <a:tab pos="2969895" algn="ctr"/>
                          <a:tab pos="5940425" algn="r"/>
                        </a:tabLst>
                      </a:pPr>
                      <a:r>
                        <a:rPr lang="ru-RU" sz="1000" dirty="0">
                          <a:latin typeface="Oswald"/>
                          <a:ea typeface="Times New Roman"/>
                        </a:rPr>
                        <a:t>76 675,0</a:t>
                      </a:r>
                    </a:p>
                  </a:txBody>
                  <a:tcPr marL="67546" marR="67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tabLst>
                          <a:tab pos="2969895" algn="ctr"/>
                          <a:tab pos="5940425" algn="r"/>
                        </a:tabLst>
                      </a:pPr>
                      <a:r>
                        <a:rPr lang="ru-RU" sz="1000" dirty="0">
                          <a:latin typeface="Oswald"/>
                          <a:ea typeface="Times New Roman"/>
                        </a:rPr>
                        <a:t>82 862,3</a:t>
                      </a:r>
                    </a:p>
                  </a:txBody>
                  <a:tcPr marL="67546" marR="67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tabLst>
                          <a:tab pos="2969895" algn="ctr"/>
                          <a:tab pos="5940425" algn="r"/>
                        </a:tabLst>
                      </a:pPr>
                      <a:r>
                        <a:rPr lang="ru-RU" sz="1000" dirty="0">
                          <a:latin typeface="Oswald"/>
                          <a:ea typeface="Times New Roman"/>
                        </a:rPr>
                        <a:t>82 862,3</a:t>
                      </a:r>
                    </a:p>
                  </a:txBody>
                  <a:tcPr marL="67546" marR="67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r h="569635">
                <a:tc>
                  <a:txBody>
                    <a:bodyPr/>
                    <a:lstStyle/>
                    <a:p>
                      <a:pPr>
                        <a:lnSpc>
                          <a:spcPct val="115000"/>
                        </a:lnSpc>
                        <a:spcAft>
                          <a:spcPts val="0"/>
                        </a:spcAft>
                        <a:tabLst>
                          <a:tab pos="2969895" algn="ctr"/>
                          <a:tab pos="5940425" algn="r"/>
                        </a:tabLst>
                      </a:pPr>
                      <a:r>
                        <a:rPr lang="ru-RU" sz="1100">
                          <a:latin typeface="Oswald"/>
                          <a:ea typeface="Times New Roman"/>
                        </a:rPr>
                        <a:t>Работники муниципальных образовательных организаций дополнительного образования детей</a:t>
                      </a:r>
                      <a:endParaRPr lang="ru-RU" sz="1000">
                        <a:latin typeface="Oswald"/>
                        <a:ea typeface="Times New Roman"/>
                      </a:endParaRPr>
                    </a:p>
                  </a:txBody>
                  <a:tcPr marL="67546" marR="67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tabLst>
                          <a:tab pos="2969895" algn="ctr"/>
                          <a:tab pos="5940425" algn="r"/>
                        </a:tabLst>
                      </a:pPr>
                      <a:r>
                        <a:rPr lang="ru-RU" sz="1100" dirty="0">
                          <a:latin typeface="Oswald"/>
                          <a:ea typeface="Times New Roman"/>
                        </a:rPr>
                        <a:t>70 308,6</a:t>
                      </a:r>
                      <a:endParaRPr lang="ru-RU" sz="1000" dirty="0">
                        <a:latin typeface="Oswald"/>
                        <a:ea typeface="Times New Roman"/>
                      </a:endParaRPr>
                    </a:p>
                  </a:txBody>
                  <a:tcPr marL="67546" marR="67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tabLst>
                          <a:tab pos="2969895" algn="ctr"/>
                          <a:tab pos="5940425" algn="r"/>
                        </a:tabLst>
                      </a:pPr>
                      <a:r>
                        <a:rPr lang="ru-RU" sz="1000" dirty="0">
                          <a:latin typeface="Oswald"/>
                          <a:ea typeface="Times New Roman"/>
                        </a:rPr>
                        <a:t>78 007,2</a:t>
                      </a:r>
                    </a:p>
                  </a:txBody>
                  <a:tcPr marL="67546" marR="67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tabLst>
                          <a:tab pos="2969895" algn="ctr"/>
                          <a:tab pos="5940425" algn="r"/>
                        </a:tabLst>
                      </a:pPr>
                      <a:r>
                        <a:rPr lang="ru-RU" sz="1000" dirty="0">
                          <a:latin typeface="Oswald"/>
                          <a:ea typeface="Times New Roman"/>
                        </a:rPr>
                        <a:t>86 169,0</a:t>
                      </a:r>
                    </a:p>
                  </a:txBody>
                  <a:tcPr marL="67546" marR="67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tabLst>
                          <a:tab pos="2969895" algn="ctr"/>
                          <a:tab pos="5940425" algn="r"/>
                        </a:tabLst>
                      </a:pPr>
                      <a:r>
                        <a:rPr lang="ru-RU" sz="1000" dirty="0">
                          <a:latin typeface="Oswald"/>
                          <a:ea typeface="Times New Roman"/>
                        </a:rPr>
                        <a:t>86 169,0</a:t>
                      </a:r>
                    </a:p>
                  </a:txBody>
                  <a:tcPr marL="67546" marR="67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3"/>
                  </a:ext>
                </a:extLst>
              </a:tr>
              <a:tr h="379757">
                <a:tc>
                  <a:txBody>
                    <a:bodyPr/>
                    <a:lstStyle/>
                    <a:p>
                      <a:pPr>
                        <a:lnSpc>
                          <a:spcPct val="115000"/>
                        </a:lnSpc>
                        <a:spcAft>
                          <a:spcPts val="0"/>
                        </a:spcAft>
                        <a:tabLst>
                          <a:tab pos="2969895" algn="ctr"/>
                          <a:tab pos="5940425" algn="r"/>
                        </a:tabLst>
                      </a:pPr>
                      <a:r>
                        <a:rPr lang="ru-RU" sz="1000" dirty="0">
                          <a:latin typeface="Oswald"/>
                          <a:ea typeface="Times New Roman"/>
                        </a:rPr>
                        <a:t>Работники муниципальных организаций дополнительного образования в сфере спорта</a:t>
                      </a:r>
                    </a:p>
                  </a:txBody>
                  <a:tcPr marL="67546" marR="67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tabLst>
                          <a:tab pos="2969895" algn="ctr"/>
                          <a:tab pos="5940425" algn="r"/>
                        </a:tabLst>
                      </a:pPr>
                      <a:r>
                        <a:rPr lang="ru-RU" sz="1000" dirty="0">
                          <a:latin typeface="Oswald"/>
                          <a:ea typeface="Times New Roman"/>
                        </a:rPr>
                        <a:t>0,0</a:t>
                      </a:r>
                    </a:p>
                  </a:txBody>
                  <a:tcPr marL="67546" marR="67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tabLst>
                          <a:tab pos="2969895" algn="ctr"/>
                          <a:tab pos="5940425" algn="r"/>
                        </a:tabLst>
                      </a:pPr>
                      <a:r>
                        <a:rPr lang="ru-RU" sz="1000" dirty="0">
                          <a:latin typeface="Oswald"/>
                          <a:ea typeface="Times New Roman"/>
                        </a:rPr>
                        <a:t>0,0</a:t>
                      </a:r>
                    </a:p>
                  </a:txBody>
                  <a:tcPr marL="67546" marR="67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tabLst>
                          <a:tab pos="2969895" algn="ctr"/>
                          <a:tab pos="5940425" algn="r"/>
                        </a:tabLst>
                      </a:pPr>
                      <a:r>
                        <a:rPr lang="ru-RU" sz="1000" dirty="0">
                          <a:latin typeface="Oswald"/>
                          <a:ea typeface="Times New Roman"/>
                        </a:rPr>
                        <a:t>86 169,0</a:t>
                      </a:r>
                    </a:p>
                  </a:txBody>
                  <a:tcPr marL="67546" marR="67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tabLst>
                          <a:tab pos="2969895" algn="ctr"/>
                          <a:tab pos="5940425" algn="r"/>
                        </a:tabLst>
                      </a:pPr>
                      <a:r>
                        <a:rPr lang="ru-RU" sz="1000" dirty="0">
                          <a:latin typeface="Oswald"/>
                          <a:ea typeface="Times New Roman"/>
                        </a:rPr>
                        <a:t>86 169,0</a:t>
                      </a:r>
                    </a:p>
                  </a:txBody>
                  <a:tcPr marL="67546" marR="67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328761666"/>
                  </a:ext>
                </a:extLst>
              </a:tr>
              <a:tr h="379757">
                <a:tc>
                  <a:txBody>
                    <a:bodyPr/>
                    <a:lstStyle/>
                    <a:p>
                      <a:pPr>
                        <a:lnSpc>
                          <a:spcPct val="115000"/>
                        </a:lnSpc>
                        <a:spcAft>
                          <a:spcPts val="0"/>
                        </a:spcAft>
                        <a:tabLst>
                          <a:tab pos="2969895" algn="ctr"/>
                          <a:tab pos="5940425" algn="r"/>
                        </a:tabLst>
                      </a:pPr>
                      <a:r>
                        <a:rPr lang="ru-RU" sz="1100" dirty="0">
                          <a:latin typeface="Oswald"/>
                          <a:ea typeface="Times New Roman"/>
                        </a:rPr>
                        <a:t>Педагогические работники муниципальных дошкольных образовательных организаций</a:t>
                      </a:r>
                      <a:endParaRPr lang="ru-RU" sz="1000" dirty="0">
                        <a:latin typeface="Oswald"/>
                        <a:ea typeface="Times New Roman"/>
                      </a:endParaRPr>
                    </a:p>
                  </a:txBody>
                  <a:tcPr marL="67546" marR="67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tabLst>
                          <a:tab pos="2969895" algn="ctr"/>
                          <a:tab pos="5940425" algn="r"/>
                        </a:tabLst>
                      </a:pPr>
                      <a:r>
                        <a:rPr lang="ru-RU" sz="1100" dirty="0">
                          <a:latin typeface="Oswald"/>
                          <a:ea typeface="Times New Roman"/>
                        </a:rPr>
                        <a:t>63 674,0</a:t>
                      </a:r>
                      <a:endParaRPr lang="ru-RU" sz="1000" dirty="0">
                        <a:latin typeface="Oswald"/>
                        <a:ea typeface="Times New Roman"/>
                      </a:endParaRPr>
                    </a:p>
                  </a:txBody>
                  <a:tcPr marL="67546" marR="67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tabLst>
                          <a:tab pos="2969895" algn="ctr"/>
                          <a:tab pos="5940425" algn="r"/>
                        </a:tabLst>
                      </a:pPr>
                      <a:r>
                        <a:rPr lang="ru-RU" sz="1000" dirty="0">
                          <a:latin typeface="Oswald"/>
                          <a:ea typeface="Times New Roman"/>
                        </a:rPr>
                        <a:t>75 354,34</a:t>
                      </a:r>
                    </a:p>
                  </a:txBody>
                  <a:tcPr marL="67546" marR="67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tabLst>
                          <a:tab pos="2969895" algn="ctr"/>
                          <a:tab pos="5940425" algn="r"/>
                        </a:tabLst>
                      </a:pPr>
                      <a:r>
                        <a:rPr lang="ru-RU" sz="1000" dirty="0">
                          <a:latin typeface="Oswald"/>
                          <a:ea typeface="Times New Roman"/>
                        </a:rPr>
                        <a:t>79 962,0</a:t>
                      </a:r>
                    </a:p>
                  </a:txBody>
                  <a:tcPr marL="67546" marR="67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tabLst>
                          <a:tab pos="2969895" algn="ctr"/>
                          <a:tab pos="5940425" algn="r"/>
                        </a:tabLst>
                      </a:pPr>
                      <a:r>
                        <a:rPr lang="ru-RU" sz="1000" dirty="0">
                          <a:latin typeface="Oswald"/>
                          <a:ea typeface="Times New Roman"/>
                        </a:rPr>
                        <a:t>79 962,0</a:t>
                      </a:r>
                    </a:p>
                  </a:txBody>
                  <a:tcPr marL="67546" marR="67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4"/>
                  </a:ext>
                </a:extLst>
              </a:tr>
              <a:tr h="379757">
                <a:tc>
                  <a:txBody>
                    <a:bodyPr/>
                    <a:lstStyle/>
                    <a:p>
                      <a:pPr>
                        <a:lnSpc>
                          <a:spcPct val="115000"/>
                        </a:lnSpc>
                        <a:spcAft>
                          <a:spcPts val="0"/>
                        </a:spcAft>
                        <a:tabLst>
                          <a:tab pos="2969895" algn="ctr"/>
                          <a:tab pos="5940425" algn="r"/>
                        </a:tabLst>
                      </a:pPr>
                      <a:r>
                        <a:rPr lang="ru-RU" sz="1100">
                          <a:latin typeface="Oswald"/>
                          <a:ea typeface="Times New Roman"/>
                        </a:rPr>
                        <a:t>Педагогические работники муниципальных общеобразовательных организаций</a:t>
                      </a:r>
                      <a:endParaRPr lang="ru-RU" sz="1000">
                        <a:latin typeface="Oswald"/>
                        <a:ea typeface="Times New Roman"/>
                      </a:endParaRPr>
                    </a:p>
                  </a:txBody>
                  <a:tcPr marL="67546" marR="67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tabLst>
                          <a:tab pos="2969895" algn="ctr"/>
                          <a:tab pos="5940425" algn="r"/>
                        </a:tabLst>
                      </a:pPr>
                      <a:r>
                        <a:rPr lang="ru-RU" sz="1100" dirty="0">
                          <a:latin typeface="Oswald"/>
                          <a:ea typeface="Times New Roman"/>
                        </a:rPr>
                        <a:t>67 908,7</a:t>
                      </a:r>
                      <a:endParaRPr lang="ru-RU" sz="1000" dirty="0">
                        <a:latin typeface="Oswald"/>
                        <a:ea typeface="Times New Roman"/>
                      </a:endParaRPr>
                    </a:p>
                  </a:txBody>
                  <a:tcPr marL="67546" marR="67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tabLst>
                          <a:tab pos="2969895" algn="ctr"/>
                          <a:tab pos="5940425" algn="r"/>
                        </a:tabLst>
                      </a:pPr>
                      <a:r>
                        <a:rPr lang="ru-RU" sz="1000" dirty="0">
                          <a:latin typeface="Oswald"/>
                          <a:ea typeface="Times New Roman"/>
                        </a:rPr>
                        <a:t>73 253,0</a:t>
                      </a:r>
                    </a:p>
                  </a:txBody>
                  <a:tcPr marL="67546" marR="67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tabLst>
                          <a:tab pos="2969895" algn="ctr"/>
                          <a:tab pos="5940425" algn="r"/>
                        </a:tabLst>
                      </a:pPr>
                      <a:r>
                        <a:rPr lang="ru-RU" sz="1000" dirty="0">
                          <a:latin typeface="Oswald"/>
                          <a:ea typeface="Times New Roman"/>
                        </a:rPr>
                        <a:t>81 753,0</a:t>
                      </a:r>
                    </a:p>
                  </a:txBody>
                  <a:tcPr marL="67546" marR="67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tabLst>
                          <a:tab pos="2969895" algn="ctr"/>
                          <a:tab pos="5940425" algn="r"/>
                        </a:tabLst>
                      </a:pPr>
                      <a:r>
                        <a:rPr lang="ru-RU" sz="1000" dirty="0">
                          <a:latin typeface="Oswald"/>
                          <a:ea typeface="Times New Roman"/>
                        </a:rPr>
                        <a:t>81 753,0</a:t>
                      </a:r>
                    </a:p>
                  </a:txBody>
                  <a:tcPr marL="67546" marR="67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sp>
        <p:nvSpPr>
          <p:cNvPr id="3" name="Прямоугольник 2"/>
          <p:cNvSpPr/>
          <p:nvPr/>
        </p:nvSpPr>
        <p:spPr>
          <a:xfrm>
            <a:off x="179512" y="692696"/>
            <a:ext cx="8712968" cy="1169551"/>
          </a:xfrm>
          <a:prstGeom prst="rect">
            <a:avLst/>
          </a:prstGeom>
        </p:spPr>
        <p:txBody>
          <a:bodyPr wrap="square">
            <a:spAutoFit/>
          </a:bodyPr>
          <a:lstStyle/>
          <a:p>
            <a:pPr algn="ctr"/>
            <a:r>
              <a:rPr lang="ru-RU" sz="1400" dirty="0">
                <a:latin typeface="Oswald"/>
                <a:cs typeface="Times New Roman" panose="02020603050405020304" pitchFamily="18" charset="0"/>
              </a:rPr>
              <a:t>Объем бюджетных ассигнований, направленных в 2023 году на обеспечение выполнения целевых показателей средней заработной платы работников  муниципальных учреждений культуры и педагогических работников, установленных профильными Департаментами Югры с целью сохранения достигнутого уровня соотношения, установленного Указами Президента Российской Федерации от 2012 года по отдельным категориям работников</a:t>
            </a:r>
          </a:p>
        </p:txBody>
      </p:sp>
      <p:sp>
        <p:nvSpPr>
          <p:cNvPr id="4" name="Прямоугольник 3"/>
          <p:cNvSpPr/>
          <p:nvPr/>
        </p:nvSpPr>
        <p:spPr>
          <a:xfrm>
            <a:off x="0" y="0"/>
            <a:ext cx="9144000" cy="338554"/>
          </a:xfrm>
          <a:prstGeom prst="rect">
            <a:avLst/>
          </a:prstGeom>
        </p:spPr>
        <p:txBody>
          <a:bodyPr wrap="square">
            <a:spAutoFit/>
          </a:bodyPr>
          <a:lstStyle/>
          <a:p>
            <a:pPr algn="ctr"/>
            <a:r>
              <a:rPr lang="ru-RU" sz="1600" b="1" dirty="0">
                <a:latin typeface="Oswald"/>
                <a:cs typeface="Times New Roman" panose="02020603050405020304" pitchFamily="18" charset="0"/>
              </a:rPr>
              <a:t>ПОКАЗАТЕЛИ СРЕДНЕЙ ЗАРАБОТНОЙ ПЛАТЫ ОТДЕЛЬНЫХ КАТЕГОРИЙ РАБОТНИКОВ</a:t>
            </a:r>
          </a:p>
        </p:txBody>
      </p:sp>
    </p:spTree>
  </p:cSld>
  <p:clrMapOvr>
    <a:masterClrMapping/>
  </p:clrMapOvr>
  <p:transition spd="slow"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xmlns="" id="{4174CAD8-8C7E-4CAE-910E-DFE4FF7F4D4F}"/>
              </a:ext>
            </a:extLst>
          </p:cNvPr>
          <p:cNvGraphicFramePr>
            <a:graphicFrameLocks noGrp="1"/>
          </p:cNvGraphicFramePr>
          <p:nvPr>
            <p:extLst/>
          </p:nvPr>
        </p:nvGraphicFramePr>
        <p:xfrm>
          <a:off x="4067943" y="692695"/>
          <a:ext cx="5076056" cy="6194042"/>
        </p:xfrm>
        <a:graphic>
          <a:graphicData uri="http://schemas.openxmlformats.org/drawingml/2006/table">
            <a:tbl>
              <a:tblPr firstRow="1" bandRow="1">
                <a:tableStyleId>{5C22544A-7EE6-4342-B048-85BDC9FD1C3A}</a:tableStyleId>
              </a:tblPr>
              <a:tblGrid>
                <a:gridCol w="3312369">
                  <a:extLst>
                    <a:ext uri="{9D8B030D-6E8A-4147-A177-3AD203B41FA5}">
                      <a16:colId xmlns:a16="http://schemas.microsoft.com/office/drawing/2014/main" xmlns="" val="1228099670"/>
                    </a:ext>
                  </a:extLst>
                </a:gridCol>
                <a:gridCol w="864096">
                  <a:extLst>
                    <a:ext uri="{9D8B030D-6E8A-4147-A177-3AD203B41FA5}">
                      <a16:colId xmlns:a16="http://schemas.microsoft.com/office/drawing/2014/main" xmlns="" val="1743914543"/>
                    </a:ext>
                  </a:extLst>
                </a:gridCol>
                <a:gridCol w="899591">
                  <a:extLst>
                    <a:ext uri="{9D8B030D-6E8A-4147-A177-3AD203B41FA5}">
                      <a16:colId xmlns:a16="http://schemas.microsoft.com/office/drawing/2014/main" xmlns="" val="3726317990"/>
                    </a:ext>
                  </a:extLst>
                </a:gridCol>
              </a:tblGrid>
              <a:tr h="322562">
                <a:tc>
                  <a:txBody>
                    <a:bodyPr/>
                    <a:lstStyle/>
                    <a:p>
                      <a:pPr algn="ctr"/>
                      <a:r>
                        <a:rPr lang="ru-RU" sz="800" dirty="0">
                          <a:solidFill>
                            <a:schemeClr val="tx1"/>
                          </a:solidFill>
                          <a:latin typeface="Oswald"/>
                          <a:cs typeface="Times New Roman Cyr" panose="02020603050405020304" pitchFamily="18" charset="0"/>
                        </a:rPr>
                        <a:t>Наименование</a:t>
                      </a:r>
                    </a:p>
                  </a:txBody>
                  <a:tcPr>
                    <a:noFill/>
                  </a:tcPr>
                </a:tc>
                <a:tc>
                  <a:txBody>
                    <a:bodyPr/>
                    <a:lstStyle/>
                    <a:p>
                      <a:pPr algn="ctr"/>
                      <a:r>
                        <a:rPr lang="ru-RU" sz="800" b="1" dirty="0">
                          <a:solidFill>
                            <a:schemeClr val="tx1"/>
                          </a:solidFill>
                          <a:latin typeface="Oswald"/>
                          <a:cs typeface="Times New Roman Cyr" panose="02020603050405020304" pitchFamily="18" charset="0"/>
                        </a:rPr>
                        <a:t>2022 год (исполнено)</a:t>
                      </a:r>
                    </a:p>
                  </a:txBody>
                  <a:tcPr>
                    <a:noFill/>
                  </a:tcPr>
                </a:tc>
                <a:tc>
                  <a:txBody>
                    <a:bodyPr/>
                    <a:lstStyle/>
                    <a:p>
                      <a:pPr algn="ctr"/>
                      <a:r>
                        <a:rPr lang="ru-RU" sz="800" b="1" dirty="0">
                          <a:solidFill>
                            <a:schemeClr val="tx1"/>
                          </a:solidFill>
                          <a:latin typeface="Oswald"/>
                          <a:cs typeface="Times New Roman Cyr" panose="02020603050405020304" pitchFamily="18" charset="0"/>
                        </a:rPr>
                        <a:t>2023 год (исполнено)</a:t>
                      </a:r>
                    </a:p>
                  </a:txBody>
                  <a:tcPr>
                    <a:noFill/>
                  </a:tcPr>
                </a:tc>
                <a:extLst>
                  <a:ext uri="{0D108BD9-81ED-4DB2-BD59-A6C34878D82A}">
                    <a16:rowId xmlns:a16="http://schemas.microsoft.com/office/drawing/2014/main" xmlns="" val="1031630181"/>
                  </a:ext>
                </a:extLst>
              </a:tr>
              <a:tr h="3225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800" b="1" dirty="0">
                          <a:latin typeface="Oswald"/>
                          <a:cs typeface="Times New Roman Cyr" panose="02020603050405020304" pitchFamily="18" charset="0"/>
                        </a:rPr>
                        <a:t>1.</a:t>
                      </a:r>
                      <a:r>
                        <a:rPr lang="ru-RU" sz="800" b="1" dirty="0">
                          <a:solidFill>
                            <a:srgbClr val="000000"/>
                          </a:solidFill>
                          <a:latin typeface="Oswald"/>
                          <a:cs typeface="Times New Roman" panose="02020603050405020304" pitchFamily="18" charset="0"/>
                        </a:rPr>
                        <a:t> МП «Развитие образования и молодежной политики в городе </a:t>
                      </a:r>
                      <a:r>
                        <a:rPr lang="ru-RU" sz="800" b="1" dirty="0" err="1">
                          <a:solidFill>
                            <a:srgbClr val="000000"/>
                          </a:solidFill>
                          <a:latin typeface="Oswald"/>
                          <a:cs typeface="Times New Roman" panose="02020603050405020304" pitchFamily="18" charset="0"/>
                        </a:rPr>
                        <a:t>Урай</a:t>
                      </a:r>
                      <a:r>
                        <a:rPr lang="ru-RU" sz="800" b="1" dirty="0">
                          <a:solidFill>
                            <a:srgbClr val="000000"/>
                          </a:solidFill>
                          <a:latin typeface="Oswald"/>
                          <a:cs typeface="Times New Roman" panose="02020603050405020304" pitchFamily="18" charset="0"/>
                        </a:rPr>
                        <a:t>» на 2019-2030 годы</a:t>
                      </a:r>
                      <a:endParaRPr lang="ru-RU" sz="800" b="1" dirty="0">
                        <a:latin typeface="Oswald"/>
                        <a:cs typeface="Times New Roman Cyr" panose="02020603050405020304" pitchFamily="18" charset="0"/>
                      </a:endParaRPr>
                    </a:p>
                  </a:txBody>
                  <a:tcPr>
                    <a:noFill/>
                  </a:tcPr>
                </a:tc>
                <a:tc>
                  <a:txBody>
                    <a:bodyPr/>
                    <a:lstStyle/>
                    <a:p>
                      <a:pPr algn="ctr"/>
                      <a:r>
                        <a:rPr lang="ru-RU" sz="800" b="1" dirty="0">
                          <a:latin typeface="Oswald"/>
                          <a:cs typeface="Times New Roman Cyr" panose="02020603050405020304" pitchFamily="18" charset="0"/>
                        </a:rPr>
                        <a:t>4 049 073,3</a:t>
                      </a:r>
                    </a:p>
                  </a:txBody>
                  <a:tcPr>
                    <a:noFill/>
                  </a:tcPr>
                </a:tc>
                <a:tc>
                  <a:txBody>
                    <a:bodyPr/>
                    <a:lstStyle/>
                    <a:p>
                      <a:pPr algn="ctr"/>
                      <a:r>
                        <a:rPr lang="ru-RU" sz="800" b="1" dirty="0">
                          <a:latin typeface="Oswald"/>
                          <a:cs typeface="Times New Roman Cyr" panose="02020603050405020304" pitchFamily="18" charset="0"/>
                        </a:rPr>
                        <a:t>2 432 472,1</a:t>
                      </a:r>
                    </a:p>
                  </a:txBody>
                  <a:tcPr>
                    <a:noFill/>
                  </a:tcPr>
                </a:tc>
                <a:extLst>
                  <a:ext uri="{0D108BD9-81ED-4DB2-BD59-A6C34878D82A}">
                    <a16:rowId xmlns:a16="http://schemas.microsoft.com/office/drawing/2014/main" xmlns="" val="2609681535"/>
                  </a:ext>
                </a:extLst>
              </a:tr>
              <a:tr h="2052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800" b="1" dirty="0">
                          <a:latin typeface="Oswald"/>
                          <a:cs typeface="Times New Roman Cyr" panose="02020603050405020304" pitchFamily="18" charset="0"/>
                        </a:rPr>
                        <a:t>2.</a:t>
                      </a:r>
                      <a:r>
                        <a:rPr lang="ru-RU" sz="800" b="1" dirty="0">
                          <a:solidFill>
                            <a:srgbClr val="000000"/>
                          </a:solidFill>
                          <a:latin typeface="Oswald"/>
                          <a:cs typeface="Times New Roman" panose="02020603050405020304" pitchFamily="18" charset="0"/>
                        </a:rPr>
                        <a:t> МП «Культура города </a:t>
                      </a:r>
                      <a:r>
                        <a:rPr lang="ru-RU" sz="800" b="1" dirty="0" err="1">
                          <a:solidFill>
                            <a:srgbClr val="000000"/>
                          </a:solidFill>
                          <a:latin typeface="Oswald"/>
                          <a:cs typeface="Times New Roman" panose="02020603050405020304" pitchFamily="18" charset="0"/>
                        </a:rPr>
                        <a:t>Урай</a:t>
                      </a:r>
                      <a:r>
                        <a:rPr lang="ru-RU" sz="800" b="1" dirty="0">
                          <a:solidFill>
                            <a:srgbClr val="000000"/>
                          </a:solidFill>
                          <a:latin typeface="Oswald"/>
                          <a:cs typeface="Times New Roman" panose="02020603050405020304" pitchFamily="18" charset="0"/>
                        </a:rPr>
                        <a:t>»</a:t>
                      </a:r>
                      <a:endParaRPr lang="ru-RU" sz="800" b="1" dirty="0">
                        <a:latin typeface="Oswald"/>
                        <a:cs typeface="Times New Roman Cyr" panose="02020603050405020304" pitchFamily="18" charset="0"/>
                      </a:endParaRPr>
                    </a:p>
                  </a:txBody>
                  <a:tcPr>
                    <a:noFill/>
                  </a:tcPr>
                </a:tc>
                <a:tc>
                  <a:txBody>
                    <a:bodyPr/>
                    <a:lstStyle/>
                    <a:p>
                      <a:pPr algn="ctr"/>
                      <a:r>
                        <a:rPr lang="ru-RU" sz="800" b="1" dirty="0">
                          <a:latin typeface="Oswald"/>
                          <a:cs typeface="Times New Roman Cyr" panose="02020603050405020304" pitchFamily="18" charset="0"/>
                        </a:rPr>
                        <a:t>278 908,7</a:t>
                      </a:r>
                    </a:p>
                  </a:txBody>
                  <a:tcPr>
                    <a:noFill/>
                  </a:tcPr>
                </a:tc>
                <a:tc>
                  <a:txBody>
                    <a:bodyPr/>
                    <a:lstStyle/>
                    <a:p>
                      <a:pPr algn="ctr"/>
                      <a:r>
                        <a:rPr lang="ru-RU" sz="800" b="1" dirty="0">
                          <a:latin typeface="Oswald"/>
                          <a:cs typeface="Times New Roman Cyr" panose="02020603050405020304" pitchFamily="18" charset="0"/>
                        </a:rPr>
                        <a:t>269 695,7</a:t>
                      </a:r>
                    </a:p>
                  </a:txBody>
                  <a:tcPr>
                    <a:noFill/>
                  </a:tcPr>
                </a:tc>
                <a:extLst>
                  <a:ext uri="{0D108BD9-81ED-4DB2-BD59-A6C34878D82A}">
                    <a16:rowId xmlns:a16="http://schemas.microsoft.com/office/drawing/2014/main" xmlns="" val="1242156111"/>
                  </a:ext>
                </a:extLst>
              </a:tr>
              <a:tr h="4398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800" b="1" dirty="0">
                          <a:latin typeface="Oswald"/>
                          <a:cs typeface="Times New Roman Cyr" panose="02020603050405020304" pitchFamily="18" charset="0"/>
                        </a:rPr>
                        <a:t>3.</a:t>
                      </a:r>
                      <a:r>
                        <a:rPr lang="ru-RU" sz="800" b="1" dirty="0">
                          <a:solidFill>
                            <a:srgbClr val="000000"/>
                          </a:solidFill>
                          <a:latin typeface="Oswald"/>
                          <a:cs typeface="Times New Roman" panose="02020603050405020304" pitchFamily="18" charset="0"/>
                        </a:rPr>
                        <a:t> МП «Развитие физической культуры, спорта и туризма в городе </a:t>
                      </a:r>
                      <a:r>
                        <a:rPr lang="ru-RU" sz="800" b="1" dirty="0" err="1">
                          <a:solidFill>
                            <a:srgbClr val="000000"/>
                          </a:solidFill>
                          <a:latin typeface="Oswald"/>
                          <a:cs typeface="Times New Roman" panose="02020603050405020304" pitchFamily="18" charset="0"/>
                        </a:rPr>
                        <a:t>Урай</a:t>
                      </a:r>
                      <a:r>
                        <a:rPr lang="ru-RU" sz="800" b="1" dirty="0">
                          <a:solidFill>
                            <a:srgbClr val="000000"/>
                          </a:solidFill>
                          <a:latin typeface="Oswald"/>
                          <a:cs typeface="Times New Roman" panose="02020603050405020304" pitchFamily="18" charset="0"/>
                        </a:rPr>
                        <a:t> и укрепление здоровья граждан города </a:t>
                      </a:r>
                      <a:r>
                        <a:rPr lang="ru-RU" sz="800" b="1" dirty="0" err="1">
                          <a:solidFill>
                            <a:srgbClr val="000000"/>
                          </a:solidFill>
                          <a:latin typeface="Oswald"/>
                          <a:cs typeface="Times New Roman" panose="02020603050405020304" pitchFamily="18" charset="0"/>
                        </a:rPr>
                        <a:t>Урай</a:t>
                      </a:r>
                      <a:r>
                        <a:rPr lang="ru-RU" sz="800" b="1" dirty="0">
                          <a:solidFill>
                            <a:srgbClr val="000000"/>
                          </a:solidFill>
                          <a:latin typeface="Oswald"/>
                          <a:cs typeface="Times New Roman" panose="02020603050405020304" pitchFamily="18" charset="0"/>
                        </a:rPr>
                        <a:t>» на 2019-2030 годы</a:t>
                      </a:r>
                      <a:endParaRPr lang="ru-RU" sz="800" b="1" dirty="0">
                        <a:latin typeface="Oswald"/>
                        <a:cs typeface="Times New Roman Cyr" panose="02020603050405020304" pitchFamily="18" charset="0"/>
                      </a:endParaRPr>
                    </a:p>
                  </a:txBody>
                  <a:tcPr>
                    <a:noFill/>
                  </a:tcPr>
                </a:tc>
                <a:tc>
                  <a:txBody>
                    <a:bodyPr/>
                    <a:lstStyle/>
                    <a:p>
                      <a:pPr algn="ctr"/>
                      <a:endParaRPr lang="ru-RU" sz="800" b="1" dirty="0">
                        <a:latin typeface="Oswald"/>
                        <a:cs typeface="Times New Roman Cyr" panose="02020603050405020304" pitchFamily="18" charset="0"/>
                      </a:endParaRPr>
                    </a:p>
                    <a:p>
                      <a:pPr algn="ctr"/>
                      <a:r>
                        <a:rPr lang="ru-RU" sz="800" b="1" dirty="0">
                          <a:latin typeface="Oswald"/>
                          <a:cs typeface="Times New Roman Cyr" panose="02020603050405020304" pitchFamily="18" charset="0"/>
                        </a:rPr>
                        <a:t>176 860,5</a:t>
                      </a:r>
                    </a:p>
                  </a:txBody>
                  <a:tcPr>
                    <a:noFill/>
                  </a:tcPr>
                </a:tc>
                <a:tc>
                  <a:txBody>
                    <a:bodyPr/>
                    <a:lstStyle/>
                    <a:p>
                      <a:pPr algn="ctr"/>
                      <a:endParaRPr lang="ru-RU" sz="800" b="1" dirty="0">
                        <a:latin typeface="Oswald"/>
                        <a:cs typeface="Times New Roman Cyr" panose="02020603050405020304" pitchFamily="18" charset="0"/>
                      </a:endParaRPr>
                    </a:p>
                    <a:p>
                      <a:pPr algn="ctr"/>
                      <a:r>
                        <a:rPr lang="ru-RU" sz="800" b="1" dirty="0">
                          <a:latin typeface="Oswald"/>
                          <a:cs typeface="Times New Roman Cyr" panose="02020603050405020304" pitchFamily="18" charset="0"/>
                        </a:rPr>
                        <a:t>200 444,8</a:t>
                      </a:r>
                    </a:p>
                  </a:txBody>
                  <a:tcPr>
                    <a:noFill/>
                  </a:tcPr>
                </a:tc>
                <a:extLst>
                  <a:ext uri="{0D108BD9-81ED-4DB2-BD59-A6C34878D82A}">
                    <a16:rowId xmlns:a16="http://schemas.microsoft.com/office/drawing/2014/main" xmlns="" val="660808849"/>
                  </a:ext>
                </a:extLst>
              </a:tr>
              <a:tr h="3225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800" b="1" dirty="0">
                          <a:latin typeface="Oswald"/>
                          <a:cs typeface="Times New Roman Cyr" panose="02020603050405020304" pitchFamily="18" charset="0"/>
                        </a:rPr>
                        <a:t>4.</a:t>
                      </a:r>
                      <a:r>
                        <a:rPr lang="ru-RU" sz="800" b="1" dirty="0">
                          <a:solidFill>
                            <a:srgbClr val="000000"/>
                          </a:solidFill>
                          <a:latin typeface="Oswald"/>
                          <a:cs typeface="Times New Roman" panose="02020603050405020304" pitchFamily="18" charset="0"/>
                        </a:rPr>
                        <a:t> МП «Развитие гражданского общества на территории города </a:t>
                      </a:r>
                      <a:r>
                        <a:rPr lang="ru-RU" sz="800" b="1" dirty="0" err="1">
                          <a:solidFill>
                            <a:srgbClr val="000000"/>
                          </a:solidFill>
                          <a:latin typeface="Oswald"/>
                          <a:cs typeface="Times New Roman" panose="02020603050405020304" pitchFamily="18" charset="0"/>
                        </a:rPr>
                        <a:t>Урай</a:t>
                      </a:r>
                      <a:r>
                        <a:rPr lang="ru-RU" sz="800" b="1" dirty="0">
                          <a:solidFill>
                            <a:srgbClr val="000000"/>
                          </a:solidFill>
                          <a:latin typeface="Oswald"/>
                          <a:cs typeface="Times New Roman" panose="02020603050405020304" pitchFamily="18" charset="0"/>
                        </a:rPr>
                        <a:t>»</a:t>
                      </a:r>
                      <a:endParaRPr lang="ru-RU" sz="800" b="1" dirty="0">
                        <a:latin typeface="Oswald"/>
                        <a:cs typeface="Times New Roman Cyr" panose="02020603050405020304" pitchFamily="18" charset="0"/>
                      </a:endParaRPr>
                    </a:p>
                  </a:txBody>
                  <a:tcPr>
                    <a:noFill/>
                  </a:tcPr>
                </a:tc>
                <a:tc>
                  <a:txBody>
                    <a:bodyPr/>
                    <a:lstStyle/>
                    <a:p>
                      <a:pPr algn="ctr"/>
                      <a:r>
                        <a:rPr lang="ru-RU" sz="800" b="1" dirty="0">
                          <a:latin typeface="Oswald"/>
                          <a:cs typeface="Times New Roman Cyr" panose="02020603050405020304" pitchFamily="18" charset="0"/>
                        </a:rPr>
                        <a:t>18 992,3</a:t>
                      </a:r>
                    </a:p>
                  </a:txBody>
                  <a:tcPr>
                    <a:noFill/>
                  </a:tcPr>
                </a:tc>
                <a:tc>
                  <a:txBody>
                    <a:bodyPr/>
                    <a:lstStyle/>
                    <a:p>
                      <a:pPr algn="ctr"/>
                      <a:r>
                        <a:rPr lang="ru-RU" sz="800" b="1" dirty="0">
                          <a:latin typeface="Oswald"/>
                          <a:cs typeface="Times New Roman Cyr" panose="02020603050405020304" pitchFamily="18" charset="0"/>
                        </a:rPr>
                        <a:t>17 256,8</a:t>
                      </a:r>
                    </a:p>
                  </a:txBody>
                  <a:tcPr>
                    <a:noFill/>
                  </a:tcPr>
                </a:tc>
                <a:extLst>
                  <a:ext uri="{0D108BD9-81ED-4DB2-BD59-A6C34878D82A}">
                    <a16:rowId xmlns:a16="http://schemas.microsoft.com/office/drawing/2014/main" xmlns="" val="2350002300"/>
                  </a:ext>
                </a:extLst>
              </a:tr>
              <a:tr h="439857">
                <a:tc>
                  <a:txBody>
                    <a:bodyPr/>
                    <a:lstStyle/>
                    <a:p>
                      <a:pPr algn="l" fontAlgn="b"/>
                      <a:r>
                        <a:rPr lang="ru-RU" sz="800" b="1" dirty="0">
                          <a:latin typeface="Oswald"/>
                          <a:cs typeface="Times New Roman Cyr" panose="02020603050405020304" pitchFamily="18" charset="0"/>
                        </a:rPr>
                        <a:t>5. «Улучшение жилищных условий жителей, проживающих на территории муниципального образования город </a:t>
                      </a:r>
                      <a:r>
                        <a:rPr lang="ru-RU" sz="800" b="1" dirty="0" err="1">
                          <a:latin typeface="Oswald"/>
                          <a:cs typeface="Times New Roman Cyr" panose="02020603050405020304" pitchFamily="18" charset="0"/>
                        </a:rPr>
                        <a:t>Урай</a:t>
                      </a:r>
                      <a:r>
                        <a:rPr lang="ru-RU" sz="800" b="1" dirty="0">
                          <a:latin typeface="Oswald"/>
                          <a:cs typeface="Times New Roman Cyr" panose="02020603050405020304" pitchFamily="18" charset="0"/>
                        </a:rPr>
                        <a:t>» на 2019-2030 годы</a:t>
                      </a:r>
                    </a:p>
                  </a:txBody>
                  <a:tcPr>
                    <a:noFill/>
                  </a:tcPr>
                </a:tc>
                <a:tc>
                  <a:txBody>
                    <a:bodyPr/>
                    <a:lstStyle/>
                    <a:p>
                      <a:pPr algn="ctr"/>
                      <a:endParaRPr lang="ru-RU" sz="800" b="1" dirty="0">
                        <a:latin typeface="Oswald"/>
                        <a:cs typeface="Times New Roman Cyr" panose="02020603050405020304" pitchFamily="18" charset="0"/>
                      </a:endParaRPr>
                    </a:p>
                    <a:p>
                      <a:pPr algn="ctr"/>
                      <a:r>
                        <a:rPr lang="ru-RU" sz="800" b="1" dirty="0">
                          <a:latin typeface="Oswald"/>
                          <a:cs typeface="Times New Roman Cyr" panose="02020603050405020304" pitchFamily="18" charset="0"/>
                        </a:rPr>
                        <a:t>336 378,8</a:t>
                      </a:r>
                    </a:p>
                  </a:txBody>
                  <a:tcPr>
                    <a:noFill/>
                  </a:tcPr>
                </a:tc>
                <a:tc>
                  <a:txBody>
                    <a:bodyPr/>
                    <a:lstStyle/>
                    <a:p>
                      <a:pPr algn="ctr"/>
                      <a:endParaRPr lang="ru-RU" sz="800" b="1" dirty="0">
                        <a:latin typeface="Oswald"/>
                        <a:cs typeface="Times New Roman Cyr" panose="02020603050405020304" pitchFamily="18" charset="0"/>
                      </a:endParaRPr>
                    </a:p>
                    <a:p>
                      <a:pPr algn="ctr"/>
                      <a:r>
                        <a:rPr lang="ru-RU" sz="800" b="1" dirty="0">
                          <a:latin typeface="Oswald"/>
                          <a:cs typeface="Times New Roman Cyr" panose="02020603050405020304" pitchFamily="18" charset="0"/>
                        </a:rPr>
                        <a:t>744 608,6</a:t>
                      </a:r>
                    </a:p>
                  </a:txBody>
                  <a:tcPr>
                    <a:noFill/>
                  </a:tcPr>
                </a:tc>
                <a:extLst>
                  <a:ext uri="{0D108BD9-81ED-4DB2-BD59-A6C34878D82A}">
                    <a16:rowId xmlns:a16="http://schemas.microsoft.com/office/drawing/2014/main" xmlns="" val="88923743"/>
                  </a:ext>
                </a:extLst>
              </a:tr>
              <a:tr h="557153">
                <a:tc>
                  <a:txBody>
                    <a:bodyPr/>
                    <a:lstStyle/>
                    <a:p>
                      <a:pPr algn="l" fontAlgn="b"/>
                      <a:r>
                        <a:rPr lang="ru-RU" sz="800" b="1" dirty="0">
                          <a:latin typeface="Oswald"/>
                          <a:cs typeface="Times New Roman Cyr" panose="02020603050405020304" pitchFamily="18" charset="0"/>
                        </a:rPr>
                        <a:t>6. МП ««Защита населения и территории от чрезвычайных ситуаций, совершенствование гражданской обороны и обеспечение первичных мер пожарной безопасности» на 2019-2030 годы</a:t>
                      </a:r>
                    </a:p>
                  </a:txBody>
                  <a:tcPr>
                    <a:noFill/>
                  </a:tcPr>
                </a:tc>
                <a:tc>
                  <a:txBody>
                    <a:bodyPr/>
                    <a:lstStyle/>
                    <a:p>
                      <a:pPr algn="ctr"/>
                      <a:r>
                        <a:rPr lang="ru-RU" sz="800" b="1" dirty="0">
                          <a:latin typeface="Oswald"/>
                          <a:cs typeface="Times New Roman Cyr" panose="02020603050405020304" pitchFamily="18" charset="0"/>
                        </a:rPr>
                        <a:t>30 692,4</a:t>
                      </a:r>
                    </a:p>
                  </a:txBody>
                  <a:tcPr>
                    <a:noFill/>
                  </a:tcPr>
                </a:tc>
                <a:tc>
                  <a:txBody>
                    <a:bodyPr/>
                    <a:lstStyle/>
                    <a:p>
                      <a:pPr algn="ctr"/>
                      <a:r>
                        <a:rPr lang="ru-RU" sz="800" b="1" dirty="0">
                          <a:latin typeface="Oswald"/>
                          <a:cs typeface="Times New Roman Cyr" panose="02020603050405020304" pitchFamily="18" charset="0"/>
                        </a:rPr>
                        <a:t>31 521,3</a:t>
                      </a:r>
                    </a:p>
                  </a:txBody>
                  <a:tcPr>
                    <a:noFill/>
                  </a:tcPr>
                </a:tc>
                <a:extLst>
                  <a:ext uri="{0D108BD9-81ED-4DB2-BD59-A6C34878D82A}">
                    <a16:rowId xmlns:a16="http://schemas.microsoft.com/office/drawing/2014/main" xmlns="" val="172519287"/>
                  </a:ext>
                </a:extLst>
              </a:tr>
              <a:tr h="207571">
                <a:tc>
                  <a:txBody>
                    <a:bodyPr/>
                    <a:lstStyle/>
                    <a:p>
                      <a:pPr algn="l" fontAlgn="b"/>
                      <a:r>
                        <a:rPr lang="ru-RU" sz="800" b="1" dirty="0">
                          <a:latin typeface="Oswald"/>
                          <a:cs typeface="Times New Roman Cyr" panose="02020603050405020304" pitchFamily="18" charset="0"/>
                        </a:rPr>
                        <a:t>7.</a:t>
                      </a:r>
                      <a:r>
                        <a:rPr lang="ru-RU" sz="800" b="1" dirty="0">
                          <a:solidFill>
                            <a:srgbClr val="000000"/>
                          </a:solidFill>
                          <a:latin typeface="Oswald"/>
                          <a:cs typeface="Times New Roman" panose="02020603050405020304" pitchFamily="18" charset="0"/>
                        </a:rPr>
                        <a:t> МП «Охрана окружающей среды в границах города </a:t>
                      </a:r>
                      <a:r>
                        <a:rPr lang="ru-RU" sz="800" b="1" dirty="0" err="1">
                          <a:solidFill>
                            <a:srgbClr val="000000"/>
                          </a:solidFill>
                          <a:latin typeface="Oswald"/>
                          <a:cs typeface="Times New Roman" panose="02020603050405020304" pitchFamily="18" charset="0"/>
                        </a:rPr>
                        <a:t>Урай</a:t>
                      </a:r>
                      <a:r>
                        <a:rPr lang="ru-RU" sz="800" b="1" dirty="0">
                          <a:solidFill>
                            <a:srgbClr val="000000"/>
                          </a:solidFill>
                          <a:latin typeface="Oswald"/>
                          <a:cs typeface="Times New Roman" panose="02020603050405020304" pitchFamily="18" charset="0"/>
                        </a:rPr>
                        <a:t>»</a:t>
                      </a:r>
                      <a:endParaRPr lang="ru-RU" sz="800" b="1" dirty="0">
                        <a:latin typeface="Oswald"/>
                        <a:cs typeface="Times New Roman Cyr" panose="02020603050405020304" pitchFamily="18" charset="0"/>
                      </a:endParaRPr>
                    </a:p>
                  </a:txBody>
                  <a:tcPr>
                    <a:noFill/>
                  </a:tcPr>
                </a:tc>
                <a:tc>
                  <a:txBody>
                    <a:bodyPr/>
                    <a:lstStyle/>
                    <a:p>
                      <a:pPr algn="ctr"/>
                      <a:r>
                        <a:rPr lang="ru-RU" sz="800" b="1" dirty="0">
                          <a:latin typeface="Oswald"/>
                          <a:cs typeface="Times New Roman Cyr" panose="02020603050405020304" pitchFamily="18" charset="0"/>
                        </a:rPr>
                        <a:t>755,9</a:t>
                      </a:r>
                    </a:p>
                  </a:txBody>
                  <a:tcPr>
                    <a:noFill/>
                  </a:tcPr>
                </a:tc>
                <a:tc>
                  <a:txBody>
                    <a:bodyPr/>
                    <a:lstStyle/>
                    <a:p>
                      <a:pPr algn="ctr"/>
                      <a:r>
                        <a:rPr lang="ru-RU" sz="800" b="1" dirty="0">
                          <a:latin typeface="Oswald"/>
                          <a:cs typeface="Times New Roman Cyr" panose="02020603050405020304" pitchFamily="18" charset="0"/>
                        </a:rPr>
                        <a:t>4 752,2</a:t>
                      </a:r>
                    </a:p>
                  </a:txBody>
                  <a:tcPr>
                    <a:noFill/>
                  </a:tcPr>
                </a:tc>
                <a:extLst>
                  <a:ext uri="{0D108BD9-81ED-4DB2-BD59-A6C34878D82A}">
                    <a16:rowId xmlns:a16="http://schemas.microsoft.com/office/drawing/2014/main" xmlns="" val="634662357"/>
                  </a:ext>
                </a:extLst>
              </a:tr>
              <a:tr h="207571">
                <a:tc>
                  <a:txBody>
                    <a:bodyPr/>
                    <a:lstStyle/>
                    <a:p>
                      <a:pPr algn="l"/>
                      <a:r>
                        <a:rPr lang="ru-RU" sz="800" b="1" dirty="0">
                          <a:latin typeface="Oswald"/>
                          <a:cs typeface="Times New Roman Cyr" panose="02020603050405020304" pitchFamily="18" charset="0"/>
                        </a:rPr>
                        <a:t>8.МП «Развитие транспортной системы города </a:t>
                      </a:r>
                      <a:r>
                        <a:rPr lang="ru-RU" sz="800" b="1" dirty="0" err="1">
                          <a:latin typeface="Oswald"/>
                          <a:cs typeface="Times New Roman Cyr" panose="02020603050405020304" pitchFamily="18" charset="0"/>
                        </a:rPr>
                        <a:t>Урай</a:t>
                      </a:r>
                      <a:r>
                        <a:rPr lang="ru-RU" sz="800" b="1" dirty="0">
                          <a:latin typeface="Oswald"/>
                          <a:cs typeface="Times New Roman Cyr" panose="02020603050405020304" pitchFamily="18" charset="0"/>
                        </a:rPr>
                        <a:t>»</a:t>
                      </a:r>
                    </a:p>
                  </a:txBody>
                  <a:tcPr>
                    <a:noFill/>
                  </a:tcPr>
                </a:tc>
                <a:tc>
                  <a:txBody>
                    <a:bodyPr/>
                    <a:lstStyle/>
                    <a:p>
                      <a:pPr algn="ctr"/>
                      <a:r>
                        <a:rPr lang="ru-RU" sz="800" b="1" dirty="0">
                          <a:latin typeface="Oswald"/>
                          <a:cs typeface="Times New Roman Cyr" panose="02020603050405020304" pitchFamily="18" charset="0"/>
                        </a:rPr>
                        <a:t>58 054,6</a:t>
                      </a:r>
                    </a:p>
                  </a:txBody>
                  <a:tcPr>
                    <a:noFill/>
                  </a:tcPr>
                </a:tc>
                <a:tc>
                  <a:txBody>
                    <a:bodyPr/>
                    <a:lstStyle/>
                    <a:p>
                      <a:pPr algn="ctr"/>
                      <a:r>
                        <a:rPr lang="ru-RU" sz="800" b="1" dirty="0">
                          <a:latin typeface="Oswald"/>
                          <a:cs typeface="Times New Roman Cyr" panose="02020603050405020304" pitchFamily="18" charset="0"/>
                        </a:rPr>
                        <a:t>184 075,9</a:t>
                      </a:r>
                    </a:p>
                  </a:txBody>
                  <a:tcPr>
                    <a:noFill/>
                  </a:tcPr>
                </a:tc>
                <a:extLst>
                  <a:ext uri="{0D108BD9-81ED-4DB2-BD59-A6C34878D82A}">
                    <a16:rowId xmlns:a16="http://schemas.microsoft.com/office/drawing/2014/main" xmlns="" val="4016736445"/>
                  </a:ext>
                </a:extLst>
              </a:tr>
              <a:tr h="322562">
                <a:tc>
                  <a:txBody>
                    <a:bodyPr/>
                    <a:lstStyle/>
                    <a:p>
                      <a:pPr algn="l"/>
                      <a:r>
                        <a:rPr lang="ru-RU" sz="800" b="1" dirty="0">
                          <a:latin typeface="Oswald"/>
                          <a:cs typeface="Times New Roman Cyr" panose="02020603050405020304" pitchFamily="18" charset="0"/>
                        </a:rPr>
                        <a:t>9.МП «Профилактика правонарушений на территории города </a:t>
                      </a:r>
                      <a:r>
                        <a:rPr lang="ru-RU" sz="800" b="1" dirty="0" err="1">
                          <a:latin typeface="Oswald"/>
                          <a:cs typeface="Times New Roman Cyr" panose="02020603050405020304" pitchFamily="18" charset="0"/>
                        </a:rPr>
                        <a:t>Урай</a:t>
                      </a:r>
                      <a:r>
                        <a:rPr lang="ru-RU" sz="800" b="1" dirty="0">
                          <a:latin typeface="Oswald"/>
                          <a:cs typeface="Times New Roman Cyr" panose="02020603050405020304" pitchFamily="18" charset="0"/>
                        </a:rPr>
                        <a:t>» на 2018-2030 годы </a:t>
                      </a:r>
                    </a:p>
                  </a:txBody>
                  <a:tcPr>
                    <a:noFill/>
                  </a:tcPr>
                </a:tc>
                <a:tc>
                  <a:txBody>
                    <a:bodyPr/>
                    <a:lstStyle/>
                    <a:p>
                      <a:pPr algn="ctr"/>
                      <a:r>
                        <a:rPr lang="ru-RU" sz="800" b="1" dirty="0">
                          <a:latin typeface="Oswald"/>
                          <a:cs typeface="Times New Roman Cyr" panose="02020603050405020304" pitchFamily="18" charset="0"/>
                        </a:rPr>
                        <a:t>10 592,8</a:t>
                      </a:r>
                    </a:p>
                  </a:txBody>
                  <a:tcPr>
                    <a:noFill/>
                  </a:tcPr>
                </a:tc>
                <a:tc>
                  <a:txBody>
                    <a:bodyPr/>
                    <a:lstStyle/>
                    <a:p>
                      <a:pPr algn="ctr"/>
                      <a:r>
                        <a:rPr lang="ru-RU" sz="800" b="1" dirty="0">
                          <a:latin typeface="Oswald"/>
                          <a:cs typeface="Times New Roman Cyr" panose="02020603050405020304" pitchFamily="18" charset="0"/>
                        </a:rPr>
                        <a:t>13 782,5</a:t>
                      </a:r>
                    </a:p>
                  </a:txBody>
                  <a:tcPr>
                    <a:noFill/>
                  </a:tcPr>
                </a:tc>
                <a:extLst>
                  <a:ext uri="{0D108BD9-81ED-4DB2-BD59-A6C34878D82A}">
                    <a16:rowId xmlns:a16="http://schemas.microsoft.com/office/drawing/2014/main" xmlns="" val="3726518115"/>
                  </a:ext>
                </a:extLst>
              </a:tr>
              <a:tr h="439857">
                <a:tc>
                  <a:txBody>
                    <a:bodyPr/>
                    <a:lstStyle/>
                    <a:p>
                      <a:pPr algn="l"/>
                      <a:r>
                        <a:rPr lang="ru-RU" sz="800" b="1" dirty="0">
                          <a:latin typeface="Oswald"/>
                          <a:cs typeface="Times New Roman Cyr" panose="02020603050405020304" pitchFamily="18" charset="0"/>
                        </a:rPr>
                        <a:t>10.МП «Развитие малого и среднего предпринимательства, потребительского рынка и сельскохозяйственных товаропроизводителей города </a:t>
                      </a:r>
                      <a:r>
                        <a:rPr lang="ru-RU" sz="800" b="1" dirty="0" err="1">
                          <a:latin typeface="Oswald"/>
                          <a:cs typeface="Times New Roman Cyr" panose="02020603050405020304" pitchFamily="18" charset="0"/>
                        </a:rPr>
                        <a:t>Урай</a:t>
                      </a:r>
                      <a:r>
                        <a:rPr lang="ru-RU" sz="800" b="1" dirty="0">
                          <a:latin typeface="Oswald"/>
                          <a:cs typeface="Times New Roman Cyr" panose="02020603050405020304" pitchFamily="18" charset="0"/>
                        </a:rPr>
                        <a:t>»</a:t>
                      </a:r>
                    </a:p>
                  </a:txBody>
                  <a:tcPr>
                    <a:noFill/>
                  </a:tcPr>
                </a:tc>
                <a:tc>
                  <a:txBody>
                    <a:bodyPr/>
                    <a:lstStyle/>
                    <a:p>
                      <a:pPr algn="ctr"/>
                      <a:endParaRPr lang="ru-RU" sz="800" b="1" dirty="0">
                        <a:latin typeface="Oswald"/>
                        <a:cs typeface="Times New Roman Cyr" panose="02020603050405020304" pitchFamily="18" charset="0"/>
                      </a:endParaRPr>
                    </a:p>
                    <a:p>
                      <a:pPr algn="ctr"/>
                      <a:r>
                        <a:rPr lang="ru-RU" sz="800" b="1" dirty="0">
                          <a:latin typeface="Oswald"/>
                          <a:cs typeface="Times New Roman Cyr" panose="02020603050405020304" pitchFamily="18" charset="0"/>
                        </a:rPr>
                        <a:t>44 889,9</a:t>
                      </a:r>
                    </a:p>
                  </a:txBody>
                  <a:tcPr>
                    <a:noFill/>
                  </a:tcPr>
                </a:tc>
                <a:tc>
                  <a:txBody>
                    <a:bodyPr/>
                    <a:lstStyle/>
                    <a:p>
                      <a:pPr algn="ctr"/>
                      <a:endParaRPr lang="ru-RU" sz="800" b="1" dirty="0">
                        <a:latin typeface="Oswald"/>
                        <a:cs typeface="Times New Roman Cyr" panose="02020603050405020304" pitchFamily="18" charset="0"/>
                      </a:endParaRPr>
                    </a:p>
                    <a:p>
                      <a:pPr algn="ctr"/>
                      <a:r>
                        <a:rPr lang="ru-RU" sz="800" b="1" dirty="0">
                          <a:latin typeface="Oswald"/>
                          <a:cs typeface="Times New Roman Cyr" panose="02020603050405020304" pitchFamily="18" charset="0"/>
                        </a:rPr>
                        <a:t>36 416,0</a:t>
                      </a:r>
                    </a:p>
                  </a:txBody>
                  <a:tcPr>
                    <a:noFill/>
                  </a:tcPr>
                </a:tc>
                <a:extLst>
                  <a:ext uri="{0D108BD9-81ED-4DB2-BD59-A6C34878D82A}">
                    <a16:rowId xmlns:a16="http://schemas.microsoft.com/office/drawing/2014/main" xmlns="" val="3974622471"/>
                  </a:ext>
                </a:extLst>
              </a:tr>
              <a:tr h="322562">
                <a:tc>
                  <a:txBody>
                    <a:bodyPr/>
                    <a:lstStyle/>
                    <a:p>
                      <a:pPr algn="l"/>
                      <a:r>
                        <a:rPr lang="ru-RU" sz="800" b="1" dirty="0">
                          <a:latin typeface="Oswald"/>
                          <a:cs typeface="Times New Roman Cyr" panose="02020603050405020304" pitchFamily="18" charset="0"/>
                        </a:rPr>
                        <a:t>11.МП «Информационное общество – </a:t>
                      </a:r>
                      <a:r>
                        <a:rPr lang="ru-RU" sz="800" b="1" dirty="0" err="1">
                          <a:latin typeface="Oswald"/>
                          <a:cs typeface="Times New Roman Cyr" panose="02020603050405020304" pitchFamily="18" charset="0"/>
                        </a:rPr>
                        <a:t>Урай</a:t>
                      </a:r>
                      <a:r>
                        <a:rPr lang="ru-RU" sz="800" b="1" dirty="0">
                          <a:latin typeface="Oswald"/>
                          <a:cs typeface="Times New Roman Cyr" panose="02020603050405020304" pitchFamily="18" charset="0"/>
                        </a:rPr>
                        <a:t>» на 2019-2030 годы</a:t>
                      </a:r>
                    </a:p>
                  </a:txBody>
                  <a:tcPr>
                    <a:noFill/>
                  </a:tcPr>
                </a:tc>
                <a:tc>
                  <a:txBody>
                    <a:bodyPr/>
                    <a:lstStyle/>
                    <a:p>
                      <a:pPr algn="ctr"/>
                      <a:r>
                        <a:rPr lang="ru-RU" sz="800" b="1" dirty="0">
                          <a:latin typeface="Oswald"/>
                          <a:cs typeface="Times New Roman Cyr" panose="02020603050405020304" pitchFamily="18" charset="0"/>
                        </a:rPr>
                        <a:t>18 816,6</a:t>
                      </a:r>
                    </a:p>
                  </a:txBody>
                  <a:tcPr>
                    <a:noFill/>
                  </a:tcPr>
                </a:tc>
                <a:tc>
                  <a:txBody>
                    <a:bodyPr/>
                    <a:lstStyle/>
                    <a:p>
                      <a:pPr algn="ctr"/>
                      <a:r>
                        <a:rPr lang="ru-RU" sz="800" b="1" dirty="0">
                          <a:latin typeface="Oswald"/>
                          <a:cs typeface="Times New Roman Cyr" panose="02020603050405020304" pitchFamily="18" charset="0"/>
                        </a:rPr>
                        <a:t>19 816,7</a:t>
                      </a:r>
                    </a:p>
                  </a:txBody>
                  <a:tcPr>
                    <a:noFill/>
                  </a:tcPr>
                </a:tc>
                <a:extLst>
                  <a:ext uri="{0D108BD9-81ED-4DB2-BD59-A6C34878D82A}">
                    <a16:rowId xmlns:a16="http://schemas.microsoft.com/office/drawing/2014/main" xmlns="" val="1764793817"/>
                  </a:ext>
                </a:extLst>
              </a:tr>
              <a:tr h="439857">
                <a:tc>
                  <a:txBody>
                    <a:bodyPr/>
                    <a:lstStyle/>
                    <a:p>
                      <a:pPr algn="l"/>
                      <a:r>
                        <a:rPr lang="ru-RU" sz="800" b="1" dirty="0">
                          <a:latin typeface="Oswald"/>
                          <a:cs typeface="Times New Roman Cyr" panose="02020603050405020304" pitchFamily="18" charset="0"/>
                        </a:rPr>
                        <a:t>12.МП «Формирование современной городской среды муниципального образования город </a:t>
                      </a:r>
                      <a:r>
                        <a:rPr lang="ru-RU" sz="800" b="1" dirty="0" err="1">
                          <a:latin typeface="Oswald"/>
                          <a:cs typeface="Times New Roman Cyr" panose="02020603050405020304" pitchFamily="18" charset="0"/>
                        </a:rPr>
                        <a:t>Урай</a:t>
                      </a:r>
                      <a:r>
                        <a:rPr lang="ru-RU" sz="800" b="1" dirty="0">
                          <a:latin typeface="Oswald"/>
                          <a:cs typeface="Times New Roman Cyr" panose="02020603050405020304" pitchFamily="18" charset="0"/>
                        </a:rPr>
                        <a:t>» на 2018-2022 годы» </a:t>
                      </a:r>
                    </a:p>
                  </a:txBody>
                  <a:tcPr>
                    <a:noFill/>
                  </a:tcPr>
                </a:tc>
                <a:tc>
                  <a:txBody>
                    <a:bodyPr/>
                    <a:lstStyle/>
                    <a:p>
                      <a:pPr algn="ctr"/>
                      <a:r>
                        <a:rPr lang="ru-RU" sz="800" b="1" dirty="0">
                          <a:latin typeface="Oswald"/>
                          <a:cs typeface="Times New Roman Cyr" panose="02020603050405020304" pitchFamily="18" charset="0"/>
                        </a:rPr>
                        <a:t>209 168,0</a:t>
                      </a:r>
                    </a:p>
                  </a:txBody>
                  <a:tcPr>
                    <a:noFill/>
                  </a:tcPr>
                </a:tc>
                <a:tc>
                  <a:txBody>
                    <a:bodyPr/>
                    <a:lstStyle/>
                    <a:p>
                      <a:pPr algn="ctr"/>
                      <a:r>
                        <a:rPr lang="ru-RU" sz="800" b="1" dirty="0">
                          <a:latin typeface="Oswald"/>
                          <a:cs typeface="Times New Roman Cyr" panose="02020603050405020304" pitchFamily="18" charset="0"/>
                        </a:rPr>
                        <a:t>70 397,2</a:t>
                      </a:r>
                    </a:p>
                  </a:txBody>
                  <a:tcPr>
                    <a:noFill/>
                  </a:tcPr>
                </a:tc>
                <a:extLst>
                  <a:ext uri="{0D108BD9-81ED-4DB2-BD59-A6C34878D82A}">
                    <a16:rowId xmlns:a16="http://schemas.microsoft.com/office/drawing/2014/main" xmlns="" val="1955851"/>
                  </a:ext>
                </a:extLst>
              </a:tr>
              <a:tr h="322562">
                <a:tc>
                  <a:txBody>
                    <a:bodyPr/>
                    <a:lstStyle/>
                    <a:p>
                      <a:pPr algn="l"/>
                      <a:r>
                        <a:rPr lang="ru-RU" sz="800" b="1" dirty="0">
                          <a:latin typeface="Oswald"/>
                          <a:cs typeface="Times New Roman Cyr" panose="02020603050405020304" pitchFamily="18" charset="0"/>
                        </a:rPr>
                        <a:t>13.МП «Обеспечение градостроительной деятельности на территории города </a:t>
                      </a:r>
                      <a:r>
                        <a:rPr lang="ru-RU" sz="800" b="1" dirty="0" err="1">
                          <a:latin typeface="Oswald"/>
                          <a:cs typeface="Times New Roman Cyr" panose="02020603050405020304" pitchFamily="18" charset="0"/>
                        </a:rPr>
                        <a:t>Урай</a:t>
                      </a:r>
                      <a:r>
                        <a:rPr lang="ru-RU" sz="800" b="1" dirty="0">
                          <a:latin typeface="Oswald"/>
                          <a:cs typeface="Times New Roman Cyr" panose="02020603050405020304" pitchFamily="18" charset="0"/>
                        </a:rPr>
                        <a:t>» на  2018-2030 годы </a:t>
                      </a:r>
                    </a:p>
                  </a:txBody>
                  <a:tcPr>
                    <a:noFill/>
                  </a:tcPr>
                </a:tc>
                <a:tc>
                  <a:txBody>
                    <a:bodyPr/>
                    <a:lstStyle/>
                    <a:p>
                      <a:pPr algn="ctr"/>
                      <a:r>
                        <a:rPr lang="ru-RU" sz="800" b="1" dirty="0">
                          <a:latin typeface="Oswald"/>
                          <a:cs typeface="Times New Roman Cyr" panose="02020603050405020304" pitchFamily="18" charset="0"/>
                        </a:rPr>
                        <a:t>72 758,6</a:t>
                      </a:r>
                    </a:p>
                  </a:txBody>
                  <a:tcPr>
                    <a:noFill/>
                  </a:tcPr>
                </a:tc>
                <a:tc>
                  <a:txBody>
                    <a:bodyPr/>
                    <a:lstStyle/>
                    <a:p>
                      <a:pPr algn="ctr"/>
                      <a:r>
                        <a:rPr lang="ru-RU" sz="800" b="1" dirty="0">
                          <a:latin typeface="Oswald"/>
                          <a:cs typeface="Times New Roman Cyr" panose="02020603050405020304" pitchFamily="18" charset="0"/>
                        </a:rPr>
                        <a:t>74 740,1</a:t>
                      </a:r>
                    </a:p>
                  </a:txBody>
                  <a:tcPr>
                    <a:noFill/>
                  </a:tcPr>
                </a:tc>
                <a:extLst>
                  <a:ext uri="{0D108BD9-81ED-4DB2-BD59-A6C34878D82A}">
                    <a16:rowId xmlns:a16="http://schemas.microsoft.com/office/drawing/2014/main" xmlns="" val="2822431834"/>
                  </a:ext>
                </a:extLst>
              </a:tr>
              <a:tr h="322562">
                <a:tc>
                  <a:txBody>
                    <a:bodyPr/>
                    <a:lstStyle/>
                    <a:p>
                      <a:pPr algn="l"/>
                      <a:r>
                        <a:rPr lang="ru-RU" sz="800" b="1" dirty="0">
                          <a:latin typeface="Oswald"/>
                          <a:cs typeface="Times New Roman Cyr" panose="02020603050405020304" pitchFamily="18" charset="0"/>
                        </a:rPr>
                        <a:t>14.МП «Управление муниципальными финансами в городе </a:t>
                      </a:r>
                      <a:r>
                        <a:rPr lang="ru-RU" sz="800" b="1" dirty="0" err="1">
                          <a:latin typeface="Oswald"/>
                          <a:cs typeface="Times New Roman Cyr" panose="02020603050405020304" pitchFamily="18" charset="0"/>
                        </a:rPr>
                        <a:t>Урай</a:t>
                      </a:r>
                      <a:r>
                        <a:rPr lang="ru-RU" sz="800" b="1" dirty="0">
                          <a:latin typeface="Oswald"/>
                          <a:cs typeface="Times New Roman Cyr" panose="02020603050405020304" pitchFamily="18" charset="0"/>
                        </a:rPr>
                        <a:t>» </a:t>
                      </a:r>
                    </a:p>
                  </a:txBody>
                  <a:tcPr>
                    <a:noFill/>
                  </a:tcPr>
                </a:tc>
                <a:tc>
                  <a:txBody>
                    <a:bodyPr/>
                    <a:lstStyle/>
                    <a:p>
                      <a:pPr algn="ctr"/>
                      <a:r>
                        <a:rPr lang="ru-RU" sz="800" b="1" dirty="0">
                          <a:latin typeface="Oswald"/>
                          <a:cs typeface="Times New Roman Cyr" panose="02020603050405020304" pitchFamily="18" charset="0"/>
                        </a:rPr>
                        <a:t>26 669,9</a:t>
                      </a:r>
                    </a:p>
                  </a:txBody>
                  <a:tcPr>
                    <a:noFill/>
                  </a:tcPr>
                </a:tc>
                <a:tc>
                  <a:txBody>
                    <a:bodyPr/>
                    <a:lstStyle/>
                    <a:p>
                      <a:pPr algn="ctr"/>
                      <a:r>
                        <a:rPr lang="ru-RU" sz="800" b="1" dirty="0">
                          <a:latin typeface="Oswald"/>
                          <a:cs typeface="Times New Roman Cyr" panose="02020603050405020304" pitchFamily="18" charset="0"/>
                        </a:rPr>
                        <a:t>28 996,9</a:t>
                      </a:r>
                    </a:p>
                  </a:txBody>
                  <a:tcPr>
                    <a:noFill/>
                  </a:tcPr>
                </a:tc>
                <a:extLst>
                  <a:ext uri="{0D108BD9-81ED-4DB2-BD59-A6C34878D82A}">
                    <a16:rowId xmlns:a16="http://schemas.microsoft.com/office/drawing/2014/main" xmlns="" val="3075409088"/>
                  </a:ext>
                </a:extLst>
              </a:tr>
              <a:tr h="341882">
                <a:tc>
                  <a:txBody>
                    <a:bodyPr/>
                    <a:lstStyle/>
                    <a:p>
                      <a:pPr algn="l"/>
                      <a:r>
                        <a:rPr lang="ru-RU" sz="800" b="1" dirty="0">
                          <a:latin typeface="Oswald"/>
                          <a:cs typeface="Times New Roman Cyr" panose="02020603050405020304" pitchFamily="18" charset="0"/>
                        </a:rPr>
                        <a:t>15.МП «Совершенствование и развитие муниципального управления в городе </a:t>
                      </a:r>
                      <a:r>
                        <a:rPr lang="ru-RU" sz="800" b="1" dirty="0" err="1">
                          <a:latin typeface="Oswald"/>
                          <a:cs typeface="Times New Roman Cyr" panose="02020603050405020304" pitchFamily="18" charset="0"/>
                        </a:rPr>
                        <a:t>Урай</a:t>
                      </a:r>
                      <a:r>
                        <a:rPr lang="ru-RU" sz="800" b="1" dirty="0">
                          <a:latin typeface="Oswald"/>
                          <a:cs typeface="Times New Roman Cyr" panose="02020603050405020304" pitchFamily="18" charset="0"/>
                        </a:rPr>
                        <a:t>» на 2018-2030 годы» </a:t>
                      </a:r>
                    </a:p>
                  </a:txBody>
                  <a:tcPr>
                    <a:noFill/>
                  </a:tcPr>
                </a:tc>
                <a:tc>
                  <a:txBody>
                    <a:bodyPr/>
                    <a:lstStyle/>
                    <a:p>
                      <a:pPr algn="ctr"/>
                      <a:endParaRPr lang="ru-RU" sz="800" b="1" dirty="0">
                        <a:latin typeface="Oswald"/>
                        <a:cs typeface="Times New Roman Cyr" panose="02020603050405020304" pitchFamily="18" charset="0"/>
                      </a:endParaRPr>
                    </a:p>
                    <a:p>
                      <a:pPr algn="ctr"/>
                      <a:r>
                        <a:rPr lang="ru-RU" sz="800" b="1" dirty="0">
                          <a:latin typeface="Oswald"/>
                          <a:cs typeface="Times New Roman Cyr" panose="02020603050405020304" pitchFamily="18" charset="0"/>
                        </a:rPr>
                        <a:t>464 205,0</a:t>
                      </a:r>
                    </a:p>
                  </a:txBody>
                  <a:tcPr>
                    <a:noFill/>
                  </a:tcPr>
                </a:tc>
                <a:tc>
                  <a:txBody>
                    <a:bodyPr/>
                    <a:lstStyle/>
                    <a:p>
                      <a:pPr algn="ctr"/>
                      <a:endParaRPr lang="ru-RU" sz="800" b="1" dirty="0">
                        <a:latin typeface="Oswald"/>
                        <a:cs typeface="Times New Roman Cyr" panose="02020603050405020304" pitchFamily="18" charset="0"/>
                      </a:endParaRPr>
                    </a:p>
                    <a:p>
                      <a:pPr algn="ctr"/>
                      <a:r>
                        <a:rPr lang="ru-RU" sz="800" b="1" dirty="0">
                          <a:latin typeface="Oswald"/>
                          <a:cs typeface="Times New Roman Cyr" panose="02020603050405020304" pitchFamily="18" charset="0"/>
                        </a:rPr>
                        <a:t>449 685,8</a:t>
                      </a:r>
                    </a:p>
                  </a:txBody>
                  <a:tcPr>
                    <a:noFill/>
                  </a:tcPr>
                </a:tc>
                <a:extLst>
                  <a:ext uri="{0D108BD9-81ED-4DB2-BD59-A6C34878D82A}">
                    <a16:rowId xmlns:a16="http://schemas.microsoft.com/office/drawing/2014/main" xmlns="" val="602412217"/>
                  </a:ext>
                </a:extLst>
              </a:tr>
              <a:tr h="439857">
                <a:tc>
                  <a:txBody>
                    <a:bodyPr/>
                    <a:lstStyle/>
                    <a:p>
                      <a:pPr algn="l"/>
                      <a:r>
                        <a:rPr lang="ru-RU" sz="800" b="1" dirty="0">
                          <a:latin typeface="Oswald"/>
                          <a:cs typeface="Times New Roman Cyr" panose="02020603050405020304" pitchFamily="18" charset="0"/>
                        </a:rPr>
                        <a:t>16.МП «Развитие жилищно-коммунального комплекса и повышение энергетической эффективности в городе </a:t>
                      </a:r>
                      <a:r>
                        <a:rPr lang="ru-RU" sz="800" b="1" dirty="0" err="1">
                          <a:latin typeface="Oswald"/>
                          <a:cs typeface="Times New Roman Cyr" panose="02020603050405020304" pitchFamily="18" charset="0"/>
                        </a:rPr>
                        <a:t>Урай</a:t>
                      </a:r>
                      <a:r>
                        <a:rPr lang="ru-RU" sz="800" b="1" dirty="0">
                          <a:latin typeface="Oswald"/>
                          <a:cs typeface="Times New Roman Cyr" panose="02020603050405020304" pitchFamily="18" charset="0"/>
                        </a:rPr>
                        <a:t>» на 2019 - 2030 годы</a:t>
                      </a:r>
                    </a:p>
                  </a:txBody>
                  <a:tcPr>
                    <a:noFill/>
                  </a:tcPr>
                </a:tc>
                <a:tc>
                  <a:txBody>
                    <a:bodyPr/>
                    <a:lstStyle/>
                    <a:p>
                      <a:pPr algn="ctr"/>
                      <a:r>
                        <a:rPr lang="ru-RU" sz="800" b="1" dirty="0">
                          <a:latin typeface="Oswald"/>
                          <a:cs typeface="Times New Roman Cyr" panose="02020603050405020304" pitchFamily="18" charset="0"/>
                        </a:rPr>
                        <a:t>265 239,1</a:t>
                      </a:r>
                    </a:p>
                  </a:txBody>
                  <a:tcPr>
                    <a:noFill/>
                  </a:tcPr>
                </a:tc>
                <a:tc>
                  <a:txBody>
                    <a:bodyPr/>
                    <a:lstStyle/>
                    <a:p>
                      <a:pPr algn="ctr"/>
                      <a:r>
                        <a:rPr lang="ru-RU" sz="800" b="1" dirty="0">
                          <a:latin typeface="Oswald"/>
                          <a:cs typeface="Times New Roman Cyr" panose="02020603050405020304" pitchFamily="18" charset="0"/>
                        </a:rPr>
                        <a:t>301 048,6</a:t>
                      </a:r>
                    </a:p>
                  </a:txBody>
                  <a:tcPr>
                    <a:noFill/>
                  </a:tcPr>
                </a:tc>
                <a:extLst>
                  <a:ext uri="{0D108BD9-81ED-4DB2-BD59-A6C34878D82A}">
                    <a16:rowId xmlns:a16="http://schemas.microsoft.com/office/drawing/2014/main" xmlns="" val="3742565945"/>
                  </a:ext>
                </a:extLst>
              </a:tr>
            </a:tbl>
          </a:graphicData>
        </a:graphic>
      </p:graphicFrame>
      <p:sp>
        <p:nvSpPr>
          <p:cNvPr id="5" name="Прямоугольник 4">
            <a:extLst>
              <a:ext uri="{FF2B5EF4-FFF2-40B4-BE49-F238E27FC236}">
                <a16:creationId xmlns:a16="http://schemas.microsoft.com/office/drawing/2014/main" xmlns="" id="{39BF90EB-6DD9-4002-BD4A-40DBFD2D6DAB}"/>
              </a:ext>
            </a:extLst>
          </p:cNvPr>
          <p:cNvSpPr/>
          <p:nvPr/>
        </p:nvSpPr>
        <p:spPr>
          <a:xfrm>
            <a:off x="251520" y="840925"/>
            <a:ext cx="3600400" cy="646331"/>
          </a:xfrm>
          <a:prstGeom prst="rect">
            <a:avLst/>
          </a:prstGeom>
        </p:spPr>
        <p:txBody>
          <a:bodyPr wrap="square">
            <a:spAutoFit/>
          </a:bodyPr>
          <a:lstStyle/>
          <a:p>
            <a:pPr algn="ctr"/>
            <a:r>
              <a:rPr lang="ru-RU" sz="1200" b="1" i="1" dirty="0">
                <a:solidFill>
                  <a:srgbClr val="0000FF"/>
                </a:solidFill>
                <a:latin typeface="Oswald"/>
                <a:cs typeface="Times New Roman" pitchFamily="18" charset="0"/>
              </a:rPr>
              <a:t>Расходы на реализацию муниципальных программ города </a:t>
            </a:r>
            <a:r>
              <a:rPr lang="ru-RU" sz="1200" b="1" i="1" dirty="0" err="1">
                <a:solidFill>
                  <a:srgbClr val="0000FF"/>
                </a:solidFill>
                <a:latin typeface="Oswald"/>
                <a:cs typeface="Times New Roman" pitchFamily="18" charset="0"/>
              </a:rPr>
              <a:t>Урай</a:t>
            </a:r>
            <a:r>
              <a:rPr lang="ru-RU" sz="1200" b="1" i="1" dirty="0">
                <a:solidFill>
                  <a:srgbClr val="0000FF"/>
                </a:solidFill>
                <a:latin typeface="Oswald"/>
                <a:cs typeface="Times New Roman" pitchFamily="18" charset="0"/>
              </a:rPr>
              <a:t> в разрезе источников финансирования, </a:t>
            </a:r>
            <a:r>
              <a:rPr lang="ru-RU" sz="1200" b="1" i="1" dirty="0" err="1">
                <a:solidFill>
                  <a:srgbClr val="0000FF"/>
                </a:solidFill>
                <a:latin typeface="Oswald"/>
                <a:cs typeface="Times New Roman" pitchFamily="18" charset="0"/>
              </a:rPr>
              <a:t>тыс.рублей</a:t>
            </a:r>
            <a:endParaRPr lang="ru-RU" sz="1200" i="1" dirty="0">
              <a:solidFill>
                <a:srgbClr val="0000FF"/>
              </a:solidFill>
              <a:latin typeface="Oswald"/>
              <a:cs typeface="Times New Roman" pitchFamily="18" charset="0"/>
            </a:endParaRPr>
          </a:p>
        </p:txBody>
      </p:sp>
      <p:sp>
        <p:nvSpPr>
          <p:cNvPr id="14" name="Прямоугольник 13">
            <a:extLst>
              <a:ext uri="{FF2B5EF4-FFF2-40B4-BE49-F238E27FC236}">
                <a16:creationId xmlns:a16="http://schemas.microsoft.com/office/drawing/2014/main" xmlns="" id="{4CD967C1-0F4D-421B-8393-8E4A1657C833}"/>
              </a:ext>
            </a:extLst>
          </p:cNvPr>
          <p:cNvSpPr/>
          <p:nvPr/>
        </p:nvSpPr>
        <p:spPr>
          <a:xfrm>
            <a:off x="251520" y="5517232"/>
            <a:ext cx="3060150" cy="738664"/>
          </a:xfrm>
          <a:prstGeom prst="rect">
            <a:avLst/>
          </a:prstGeom>
        </p:spPr>
        <p:txBody>
          <a:bodyPr wrap="square">
            <a:spAutoFit/>
          </a:bodyPr>
          <a:lstStyle/>
          <a:p>
            <a:pPr algn="ctr"/>
            <a:r>
              <a:rPr lang="ru-RU" sz="1400" b="1" i="1" dirty="0">
                <a:solidFill>
                  <a:srgbClr val="0000FF"/>
                </a:solidFill>
                <a:latin typeface="Oswald"/>
                <a:cs typeface="Times New Roman" pitchFamily="18" charset="0"/>
              </a:rPr>
              <a:t>В течении 2023 года осуществлялась реализация 16 муниципальных программ</a:t>
            </a:r>
            <a:endParaRPr lang="ru-RU" sz="1400" i="1" dirty="0">
              <a:solidFill>
                <a:srgbClr val="0000FF"/>
              </a:solidFill>
              <a:latin typeface="Oswald"/>
              <a:cs typeface="Times New Roman" pitchFamily="18" charset="0"/>
            </a:endParaRPr>
          </a:p>
        </p:txBody>
      </p:sp>
      <p:sp>
        <p:nvSpPr>
          <p:cNvPr id="16" name="Стрелка: вправо 15">
            <a:extLst>
              <a:ext uri="{FF2B5EF4-FFF2-40B4-BE49-F238E27FC236}">
                <a16:creationId xmlns:a16="http://schemas.microsoft.com/office/drawing/2014/main" xmlns="" id="{C80D8633-48A4-45DF-AFEC-75C11590351A}"/>
              </a:ext>
            </a:extLst>
          </p:cNvPr>
          <p:cNvSpPr/>
          <p:nvPr/>
        </p:nvSpPr>
        <p:spPr>
          <a:xfrm rot="19671472">
            <a:off x="2822422" y="4773567"/>
            <a:ext cx="1143888" cy="519846"/>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18" name="Диаграмма 17"/>
          <p:cNvGraphicFramePr/>
          <p:nvPr/>
        </p:nvGraphicFramePr>
        <p:xfrm>
          <a:off x="-252536" y="1484784"/>
          <a:ext cx="4392488" cy="3168352"/>
        </p:xfrm>
        <a:graphic>
          <a:graphicData uri="http://schemas.openxmlformats.org/drawingml/2006/chart">
            <c:chart xmlns:c="http://schemas.openxmlformats.org/drawingml/2006/chart" xmlns:r="http://schemas.openxmlformats.org/officeDocument/2006/relationships" r:id="rId3"/>
          </a:graphicData>
        </a:graphic>
      </p:graphicFrame>
      <p:sp>
        <p:nvSpPr>
          <p:cNvPr id="19" name="Правая фигурная скобка 18"/>
          <p:cNvSpPr/>
          <p:nvPr/>
        </p:nvSpPr>
        <p:spPr>
          <a:xfrm>
            <a:off x="1115616" y="2348880"/>
            <a:ext cx="216024" cy="1584176"/>
          </a:xfrm>
          <a:prstGeom prst="righ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0" name="Правая фигурная скобка 19"/>
          <p:cNvSpPr/>
          <p:nvPr/>
        </p:nvSpPr>
        <p:spPr>
          <a:xfrm>
            <a:off x="2411760" y="2060848"/>
            <a:ext cx="288032" cy="1872208"/>
          </a:xfrm>
          <a:prstGeom prst="righ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1" name="Прямоугольник 20"/>
          <p:cNvSpPr/>
          <p:nvPr/>
        </p:nvSpPr>
        <p:spPr>
          <a:xfrm rot="16200000">
            <a:off x="864491" y="2918653"/>
            <a:ext cx="1128835" cy="307777"/>
          </a:xfrm>
          <a:prstGeom prst="rect">
            <a:avLst/>
          </a:prstGeom>
        </p:spPr>
        <p:txBody>
          <a:bodyPr wrap="none">
            <a:spAutoFit/>
          </a:bodyPr>
          <a:lstStyle/>
          <a:p>
            <a:r>
              <a:rPr lang="ru-RU" sz="1400" b="1" dirty="0">
                <a:solidFill>
                  <a:srgbClr val="0000FF"/>
                </a:solidFill>
                <a:latin typeface="Oswald"/>
                <a:cs typeface="Times New Roman Cyr" pitchFamily="18" charset="0"/>
              </a:rPr>
              <a:t>4 019 407,8</a:t>
            </a:r>
          </a:p>
        </p:txBody>
      </p:sp>
      <p:sp>
        <p:nvSpPr>
          <p:cNvPr id="22" name="Прямоугольник 21"/>
          <p:cNvSpPr/>
          <p:nvPr/>
        </p:nvSpPr>
        <p:spPr>
          <a:xfrm rot="16200000">
            <a:off x="2165574" y="2768962"/>
            <a:ext cx="1118961" cy="307777"/>
          </a:xfrm>
          <a:prstGeom prst="rect">
            <a:avLst/>
          </a:prstGeom>
        </p:spPr>
        <p:txBody>
          <a:bodyPr wrap="none">
            <a:spAutoFit/>
          </a:bodyPr>
          <a:lstStyle/>
          <a:p>
            <a:r>
              <a:rPr lang="ru-RU" sz="1400" b="1" dirty="0">
                <a:solidFill>
                  <a:srgbClr val="0000FF"/>
                </a:solidFill>
                <a:latin typeface="Oswald"/>
                <a:cs typeface="Times New Roman Cyr" pitchFamily="18" charset="0"/>
              </a:rPr>
              <a:t>4 879 711,2</a:t>
            </a:r>
          </a:p>
        </p:txBody>
      </p:sp>
      <p:pic>
        <p:nvPicPr>
          <p:cNvPr id="24" name="Picture 5" descr="Y:\Влад\2019\эскизы\сетка.png"/>
          <p:cNvPicPr>
            <a:picLocks noChangeAspect="1" noChangeArrowheads="1"/>
          </p:cNvPicPr>
          <p:nvPr/>
        </p:nvPicPr>
        <p:blipFill>
          <a:blip r:embed="rId4" cstate="print"/>
          <a:srcRect l="1936" t="2420" r="1543" b="81699"/>
          <a:stretch>
            <a:fillRect/>
          </a:stretch>
        </p:blipFill>
        <p:spPr bwMode="auto">
          <a:xfrm>
            <a:off x="144462" y="0"/>
            <a:ext cx="8999538" cy="801570"/>
          </a:xfrm>
          <a:prstGeom prst="rect">
            <a:avLst/>
          </a:prstGeom>
          <a:noFill/>
          <a:ln w="9525">
            <a:noFill/>
            <a:miter lim="800000"/>
            <a:headEnd/>
            <a:tailEnd/>
          </a:ln>
        </p:spPr>
      </p:pic>
      <p:pic>
        <p:nvPicPr>
          <p:cNvPr id="25" name="Picture 2" descr="Y:\Влад\2019\эскизы\герб.png"/>
          <p:cNvPicPr>
            <a:picLocks noChangeAspect="1" noChangeArrowheads="1"/>
          </p:cNvPicPr>
          <p:nvPr/>
        </p:nvPicPr>
        <p:blipFill>
          <a:blip r:embed="rId5" cstate="print"/>
          <a:srcRect l="89185" b="81873"/>
          <a:stretch>
            <a:fillRect/>
          </a:stretch>
        </p:blipFill>
        <p:spPr bwMode="auto">
          <a:xfrm>
            <a:off x="8460430" y="-44605"/>
            <a:ext cx="651505" cy="801570"/>
          </a:xfrm>
          <a:prstGeom prst="rect">
            <a:avLst/>
          </a:prstGeom>
          <a:noFill/>
          <a:ln w="9525">
            <a:noFill/>
            <a:miter lim="800000"/>
            <a:headEnd/>
            <a:tailEnd/>
          </a:ln>
        </p:spPr>
      </p:pic>
      <p:pic>
        <p:nvPicPr>
          <p:cNvPr id="26" name="Picture 3" descr="Y:\Влад\2019\эскизы\зелёная.png"/>
          <p:cNvPicPr>
            <a:picLocks noChangeAspect="1" noChangeArrowheads="1"/>
          </p:cNvPicPr>
          <p:nvPr/>
        </p:nvPicPr>
        <p:blipFill>
          <a:blip r:embed="rId6" cstate="print"/>
          <a:srcRect t="10663" r="48323" b="76543"/>
          <a:stretch>
            <a:fillRect/>
          </a:stretch>
        </p:blipFill>
        <p:spPr bwMode="auto">
          <a:xfrm>
            <a:off x="0" y="0"/>
            <a:ext cx="8316416" cy="756965"/>
          </a:xfrm>
          <a:prstGeom prst="rect">
            <a:avLst/>
          </a:prstGeom>
          <a:noFill/>
          <a:ln w="9525">
            <a:noFill/>
            <a:miter lim="800000"/>
            <a:headEnd/>
            <a:tailEnd/>
          </a:ln>
        </p:spPr>
      </p:pic>
      <p:pic>
        <p:nvPicPr>
          <p:cNvPr id="27" name="Picture 5" descr="закладка урай copy"/>
          <p:cNvPicPr>
            <a:picLocks noChangeAspect="1" noChangeArrowheads="1"/>
          </p:cNvPicPr>
          <p:nvPr/>
        </p:nvPicPr>
        <p:blipFill>
          <a:blip r:embed="rId7" cstate="print"/>
          <a:srcRect/>
          <a:stretch>
            <a:fillRect/>
          </a:stretch>
        </p:blipFill>
        <p:spPr bwMode="auto">
          <a:xfrm>
            <a:off x="0" y="41075"/>
            <a:ext cx="611560" cy="756965"/>
          </a:xfrm>
          <a:prstGeom prst="rect">
            <a:avLst/>
          </a:prstGeom>
          <a:noFill/>
          <a:ln w="9525">
            <a:noFill/>
            <a:miter lim="800000"/>
            <a:headEnd/>
            <a:tailEnd/>
          </a:ln>
        </p:spPr>
      </p:pic>
      <p:sp>
        <p:nvSpPr>
          <p:cNvPr id="28" name="TextBox 27"/>
          <p:cNvSpPr txBox="1"/>
          <p:nvPr/>
        </p:nvSpPr>
        <p:spPr>
          <a:xfrm>
            <a:off x="611560" y="188640"/>
            <a:ext cx="7704856" cy="861774"/>
          </a:xfrm>
          <a:prstGeom prst="rect">
            <a:avLst/>
          </a:prstGeom>
          <a:noFill/>
        </p:spPr>
        <p:txBody>
          <a:bodyPr wrap="square" rtlCol="0">
            <a:spAutoFit/>
          </a:bodyPr>
          <a:lstStyle/>
          <a:p>
            <a:r>
              <a:rPr lang="ru-RU" sz="1600" b="1" dirty="0">
                <a:ln w="11430"/>
                <a:solidFill>
                  <a:schemeClr val="bg1"/>
                </a:solidFill>
                <a:latin typeface="Oswald"/>
                <a:cs typeface="Times New Roman" panose="02020603050405020304" pitchFamily="18" charset="0"/>
              </a:rPr>
              <a:t>РАСХОДЫ НА РЕАЛИЗАЦИЮ МУНИЦИПАЛЬНЫХ ПРОГРАММ ГОРОДА УРАЙ ЗА 2022-2023 ГОДЫ, тыс.рублей</a:t>
            </a:r>
            <a:endParaRPr lang="ru-RU" sz="1600" b="1" dirty="0">
              <a:solidFill>
                <a:schemeClr val="bg1"/>
              </a:solidFill>
              <a:latin typeface="Oswald"/>
              <a:cs typeface="Times New Roman" panose="02020603050405020304" pitchFamily="18" charset="0"/>
            </a:endParaRPr>
          </a:p>
          <a:p>
            <a:endParaRPr lang="ru-RU" dirty="0"/>
          </a:p>
        </p:txBody>
      </p:sp>
    </p:spTree>
    <p:extLst>
      <p:ext uri="{BB962C8B-B14F-4D97-AF65-F5344CB8AC3E}">
        <p14:creationId xmlns:p14="http://schemas.microsoft.com/office/powerpoint/2010/main" xmlns="" val="1327833358"/>
      </p:ext>
    </p:extLst>
  </p:cSld>
  <p:clrMapOvr>
    <a:masterClrMapping/>
  </p:clrMapOvr>
  <p:transition spd="slow"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4">
            <a:extLst>
              <a:ext uri="{FF2B5EF4-FFF2-40B4-BE49-F238E27FC236}">
                <a16:creationId xmlns:a16="http://schemas.microsoft.com/office/drawing/2014/main" xmlns="" id="{A663D57F-FAF1-4175-8445-15B04CBDAD2E}"/>
              </a:ext>
            </a:extLst>
          </p:cNvPr>
          <p:cNvGrpSpPr/>
          <p:nvPr/>
        </p:nvGrpSpPr>
        <p:grpSpPr>
          <a:xfrm>
            <a:off x="539553" y="4509120"/>
            <a:ext cx="6336704" cy="1224135"/>
            <a:chOff x="829755" y="3841543"/>
            <a:chExt cx="4570244" cy="1296141"/>
          </a:xfrm>
        </p:grpSpPr>
        <p:sp>
          <p:nvSpPr>
            <p:cNvPr id="6" name="Стрелка: пятиугольник 5">
              <a:extLst>
                <a:ext uri="{FF2B5EF4-FFF2-40B4-BE49-F238E27FC236}">
                  <a16:creationId xmlns:a16="http://schemas.microsoft.com/office/drawing/2014/main" xmlns="" id="{02C6AFB9-84E0-4CBB-AFFC-B6273ED83A09}"/>
                </a:ext>
              </a:extLst>
            </p:cNvPr>
            <p:cNvSpPr/>
            <p:nvPr/>
          </p:nvSpPr>
          <p:spPr>
            <a:xfrm rot="10800000">
              <a:off x="829755" y="3841543"/>
              <a:ext cx="4518947" cy="1224137"/>
            </a:xfrm>
            <a:prstGeom prst="homePlate">
              <a:avLst/>
            </a:prstGeom>
            <a:solidFill>
              <a:schemeClr val="accent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Стрелка: пятиугольник 4">
              <a:extLst>
                <a:ext uri="{FF2B5EF4-FFF2-40B4-BE49-F238E27FC236}">
                  <a16:creationId xmlns:a16="http://schemas.microsoft.com/office/drawing/2014/main" xmlns="" id="{D3677DBA-9F0B-4ECE-9826-DFEA1C780B87}"/>
                </a:ext>
              </a:extLst>
            </p:cNvPr>
            <p:cNvSpPr txBox="1"/>
            <p:nvPr/>
          </p:nvSpPr>
          <p:spPr>
            <a:xfrm>
              <a:off x="933599" y="3927952"/>
              <a:ext cx="4466400" cy="12097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7757" tIns="53340" rIns="99568" bIns="53340" numCol="1" spcCol="1270" anchor="ctr" anchorCtr="0">
              <a:noAutofit/>
            </a:bodyPr>
            <a:lstStyle/>
            <a:p>
              <a:pPr algn="ctr" defTabSz="622300">
                <a:lnSpc>
                  <a:spcPct val="90000"/>
                </a:lnSpc>
                <a:spcAft>
                  <a:spcPct val="35000"/>
                </a:spcAft>
              </a:pPr>
              <a:endParaRPr lang="ru-RU" sz="1400" dirty="0">
                <a:solidFill>
                  <a:schemeClr val="tx1"/>
                </a:solidFill>
              </a:endParaRPr>
            </a:p>
            <a:p>
              <a:pPr defTabSz="622300">
                <a:lnSpc>
                  <a:spcPct val="90000"/>
                </a:lnSpc>
                <a:spcAft>
                  <a:spcPct val="35000"/>
                </a:spcAft>
              </a:pPr>
              <a:r>
                <a:rPr lang="ru-RU" sz="1200" b="1" dirty="0">
                  <a:solidFill>
                    <a:schemeClr val="tx1"/>
                  </a:solidFill>
                  <a:latin typeface="Oswald"/>
                  <a:cs typeface="Times New Roman" pitchFamily="18" charset="0"/>
                </a:rPr>
                <a:t>Региональный проект «Создание условий для легкого старта и комфортного ведения бизнеса» / </a:t>
              </a:r>
              <a:r>
                <a:rPr lang="ru-RU" sz="1200" b="1" i="1" dirty="0">
                  <a:solidFill>
                    <a:schemeClr val="tx1"/>
                  </a:solidFill>
                  <a:latin typeface="Oswald"/>
                  <a:cs typeface="Times New Roman" pitchFamily="18" charset="0"/>
                </a:rPr>
                <a:t>Национальный проект «Малое и среднее предпринимательство и поддержка индивидуальной предпринимательской инициативы» </a:t>
              </a:r>
              <a:r>
                <a:rPr lang="ru-RU" sz="1200" dirty="0">
                  <a:solidFill>
                    <a:schemeClr val="tx1"/>
                  </a:solidFill>
                  <a:latin typeface="Oswald"/>
                  <a:cs typeface="Times New Roman" pitchFamily="18" charset="0"/>
                </a:rPr>
                <a:t>(субсидия субъектам малого предпринимательства на возмещение затрат по приобретению оборудования (основных средств)</a:t>
              </a:r>
              <a:endParaRPr lang="ru-RU" sz="1200" b="1" i="1" dirty="0">
                <a:solidFill>
                  <a:schemeClr val="tx1"/>
                </a:solidFill>
                <a:latin typeface="Oswald"/>
                <a:cs typeface="Times New Roman" pitchFamily="18" charset="0"/>
              </a:endParaRPr>
            </a:p>
            <a:p>
              <a:pPr marL="0" lvl="0" indent="0" algn="ctr" defTabSz="622300">
                <a:lnSpc>
                  <a:spcPct val="90000"/>
                </a:lnSpc>
                <a:spcBef>
                  <a:spcPct val="0"/>
                </a:spcBef>
                <a:spcAft>
                  <a:spcPct val="35000"/>
                </a:spcAft>
                <a:buNone/>
              </a:pPr>
              <a:endParaRPr lang="ru-RU" sz="1400" kern="1200" dirty="0">
                <a:solidFill>
                  <a:schemeClr val="tx1"/>
                </a:solidFill>
                <a:latin typeface="Times New Roman" panose="02020603050405020304" pitchFamily="18" charset="0"/>
                <a:cs typeface="Times New Roman" panose="02020603050405020304" pitchFamily="18" charset="0"/>
              </a:endParaRPr>
            </a:p>
          </p:txBody>
        </p:sp>
      </p:grpSp>
      <p:sp>
        <p:nvSpPr>
          <p:cNvPr id="16" name="Прямоугольник 15">
            <a:extLst>
              <a:ext uri="{FF2B5EF4-FFF2-40B4-BE49-F238E27FC236}">
                <a16:creationId xmlns:a16="http://schemas.microsoft.com/office/drawing/2014/main" xmlns="" id="{C2EBF722-0311-4577-9357-1BBE251F0946}"/>
              </a:ext>
            </a:extLst>
          </p:cNvPr>
          <p:cNvSpPr/>
          <p:nvPr/>
        </p:nvSpPr>
        <p:spPr>
          <a:xfrm>
            <a:off x="899592" y="0"/>
            <a:ext cx="7992888" cy="830997"/>
          </a:xfrm>
          <a:prstGeom prst="rect">
            <a:avLst/>
          </a:prstGeom>
        </p:spPr>
        <p:txBody>
          <a:bodyPr wrap="square">
            <a:spAutoFit/>
          </a:bodyPr>
          <a:lstStyle/>
          <a:p>
            <a:pPr algn="ctr"/>
            <a:r>
              <a:rPr lang="ru-RU" sz="1600" b="1" dirty="0">
                <a:latin typeface="Oswald"/>
                <a:cs typeface="Times New Roman" panose="02020603050405020304" pitchFamily="18" charset="0"/>
              </a:rPr>
              <a:t>РЕГИОНАЛЬНЫЕ ПРОЕКТЫ, НАПРАВЛЕННЫЕ НА ДОСТИЖЕНИЕ РЕЗУЛЬТАТОВ НАЦИОНАЛЬНЫХ ПРОЕКТОВ,РЕАЛИЗУЕМЫХ НА ТЕРРИТОРИИ ГОРОДА УРАЙ В 2023 ГОДУ, тыс.рублей  </a:t>
            </a:r>
          </a:p>
        </p:txBody>
      </p:sp>
      <p:sp>
        <p:nvSpPr>
          <p:cNvPr id="2" name="Прямоугольник 1">
            <a:extLst>
              <a:ext uri="{FF2B5EF4-FFF2-40B4-BE49-F238E27FC236}">
                <a16:creationId xmlns:a16="http://schemas.microsoft.com/office/drawing/2014/main" xmlns="" id="{FCE3F540-8FB6-4C5F-9A81-AFC538426E35}"/>
              </a:ext>
            </a:extLst>
          </p:cNvPr>
          <p:cNvSpPr/>
          <p:nvPr/>
        </p:nvSpPr>
        <p:spPr>
          <a:xfrm>
            <a:off x="6876256" y="2060848"/>
            <a:ext cx="1697901" cy="461665"/>
          </a:xfrm>
          <a:prstGeom prst="rect">
            <a:avLst/>
          </a:prstGeom>
        </p:spPr>
        <p:txBody>
          <a:bodyPr wrap="none">
            <a:spAutoFit/>
          </a:bodyPr>
          <a:lstStyle/>
          <a:p>
            <a:r>
              <a:rPr lang="ru-RU" sz="1200" b="1" i="1" dirty="0">
                <a:latin typeface="Oswald"/>
                <a:cs typeface="Times New Roman" panose="02020603050405020304" pitchFamily="18" charset="0"/>
              </a:rPr>
              <a:t>План – 2 627,3</a:t>
            </a:r>
          </a:p>
          <a:p>
            <a:r>
              <a:rPr lang="ru-RU" sz="1200" b="1" i="1" dirty="0">
                <a:latin typeface="Oswald"/>
                <a:cs typeface="Times New Roman" panose="02020603050405020304" pitchFamily="18" charset="0"/>
              </a:rPr>
              <a:t>исполнено – 2 595,4</a:t>
            </a:r>
          </a:p>
        </p:txBody>
      </p:sp>
      <p:sp>
        <p:nvSpPr>
          <p:cNvPr id="10" name="Прямоугольник 9">
            <a:extLst>
              <a:ext uri="{FF2B5EF4-FFF2-40B4-BE49-F238E27FC236}">
                <a16:creationId xmlns:a16="http://schemas.microsoft.com/office/drawing/2014/main" xmlns="" id="{9F49DD7A-A28A-43C7-ACE5-72EA1C2521AA}"/>
              </a:ext>
            </a:extLst>
          </p:cNvPr>
          <p:cNvSpPr/>
          <p:nvPr/>
        </p:nvSpPr>
        <p:spPr>
          <a:xfrm>
            <a:off x="6876256" y="2924944"/>
            <a:ext cx="1973902" cy="461665"/>
          </a:xfrm>
          <a:prstGeom prst="rect">
            <a:avLst/>
          </a:prstGeom>
        </p:spPr>
        <p:txBody>
          <a:bodyPr wrap="square">
            <a:spAutoFit/>
          </a:bodyPr>
          <a:lstStyle/>
          <a:p>
            <a:r>
              <a:rPr lang="ru-RU" sz="1200" b="1" i="1" dirty="0">
                <a:latin typeface="Oswald"/>
                <a:cs typeface="Times New Roman" panose="02020603050405020304" pitchFamily="18" charset="0"/>
              </a:rPr>
              <a:t>План – 831 997,0</a:t>
            </a:r>
          </a:p>
          <a:p>
            <a:r>
              <a:rPr lang="ru-RU" sz="1200" b="1" i="1" dirty="0">
                <a:latin typeface="Oswald"/>
                <a:cs typeface="Times New Roman" panose="02020603050405020304" pitchFamily="18" charset="0"/>
              </a:rPr>
              <a:t>исполнено – 503 343,2</a:t>
            </a:r>
            <a:endParaRPr lang="ru-RU" sz="1200" b="1" dirty="0">
              <a:latin typeface="Oswald"/>
            </a:endParaRPr>
          </a:p>
        </p:txBody>
      </p:sp>
      <p:sp>
        <p:nvSpPr>
          <p:cNvPr id="15" name="Прямоугольник 14">
            <a:extLst>
              <a:ext uri="{FF2B5EF4-FFF2-40B4-BE49-F238E27FC236}">
                <a16:creationId xmlns:a16="http://schemas.microsoft.com/office/drawing/2014/main" xmlns="" id="{05F7DBB5-2CE9-46BC-8837-6859ECCE057C}"/>
              </a:ext>
            </a:extLst>
          </p:cNvPr>
          <p:cNvSpPr/>
          <p:nvPr/>
        </p:nvSpPr>
        <p:spPr>
          <a:xfrm>
            <a:off x="6948264" y="3717032"/>
            <a:ext cx="1844204" cy="461665"/>
          </a:xfrm>
          <a:prstGeom prst="rect">
            <a:avLst/>
          </a:prstGeom>
        </p:spPr>
        <p:txBody>
          <a:bodyPr wrap="square">
            <a:spAutoFit/>
          </a:bodyPr>
          <a:lstStyle/>
          <a:p>
            <a:r>
              <a:rPr lang="ru-RU" sz="1200" b="1" i="1" dirty="0">
                <a:latin typeface="Oswald"/>
                <a:cs typeface="Times New Roman" panose="02020603050405020304" pitchFamily="18" charset="0"/>
              </a:rPr>
              <a:t>План – 17 987,7</a:t>
            </a:r>
          </a:p>
          <a:p>
            <a:r>
              <a:rPr lang="ru-RU" sz="1200" b="1" i="1" dirty="0">
                <a:latin typeface="Oswald"/>
                <a:cs typeface="Times New Roman" panose="02020603050405020304" pitchFamily="18" charset="0"/>
              </a:rPr>
              <a:t>исполнено – 17 987,7</a:t>
            </a:r>
            <a:endParaRPr lang="ru-RU" sz="1200" b="1" dirty="0">
              <a:latin typeface="Oswald"/>
            </a:endParaRPr>
          </a:p>
        </p:txBody>
      </p:sp>
      <p:grpSp>
        <p:nvGrpSpPr>
          <p:cNvPr id="4" name="Группа 17">
            <a:extLst>
              <a:ext uri="{FF2B5EF4-FFF2-40B4-BE49-F238E27FC236}">
                <a16:creationId xmlns:a16="http://schemas.microsoft.com/office/drawing/2014/main" xmlns="" id="{92C3E0AB-0427-4688-87F0-8BBCA4A017C0}"/>
              </a:ext>
            </a:extLst>
          </p:cNvPr>
          <p:cNvGrpSpPr/>
          <p:nvPr/>
        </p:nvGrpSpPr>
        <p:grpSpPr>
          <a:xfrm>
            <a:off x="611560" y="3573016"/>
            <a:ext cx="6192688" cy="1080120"/>
            <a:chOff x="1569176" y="2860723"/>
            <a:chExt cx="5298826" cy="1080121"/>
          </a:xfrm>
        </p:grpSpPr>
        <p:sp>
          <p:nvSpPr>
            <p:cNvPr id="19" name="Стрелка: пятиугольник 18">
              <a:extLst>
                <a:ext uri="{FF2B5EF4-FFF2-40B4-BE49-F238E27FC236}">
                  <a16:creationId xmlns:a16="http://schemas.microsoft.com/office/drawing/2014/main" xmlns="" id="{31F8B899-3C74-474F-8991-7C6BD9EFAE08}"/>
                </a:ext>
              </a:extLst>
            </p:cNvPr>
            <p:cNvSpPr/>
            <p:nvPr/>
          </p:nvSpPr>
          <p:spPr>
            <a:xfrm rot="10800000">
              <a:off x="1569176" y="2860723"/>
              <a:ext cx="5298826" cy="889511"/>
            </a:xfrm>
            <a:prstGeom prst="homePlate">
              <a:avLst/>
            </a:prstGeom>
            <a:solidFill>
              <a:schemeClr val="accent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Стрелка: пятиугольник 4">
              <a:extLst>
                <a:ext uri="{FF2B5EF4-FFF2-40B4-BE49-F238E27FC236}">
                  <a16:creationId xmlns:a16="http://schemas.microsoft.com/office/drawing/2014/main" xmlns="" id="{2762F041-46D4-43FA-84B0-A01C7AF4C77C}"/>
                </a:ext>
              </a:extLst>
            </p:cNvPr>
            <p:cNvSpPr txBox="1"/>
            <p:nvPr/>
          </p:nvSpPr>
          <p:spPr>
            <a:xfrm>
              <a:off x="1569177" y="2932732"/>
              <a:ext cx="5237920" cy="10081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8151" tIns="53340" rIns="99568" bIns="53340" numCol="1" spcCol="1270" anchor="ctr" anchorCtr="0">
              <a:noAutofit/>
            </a:bodyPr>
            <a:lstStyle/>
            <a:p>
              <a:pPr marL="0" lvl="0" indent="0" algn="ctr" defTabSz="622300">
                <a:lnSpc>
                  <a:spcPct val="90000"/>
                </a:lnSpc>
                <a:spcBef>
                  <a:spcPct val="0"/>
                </a:spcBef>
                <a:spcAft>
                  <a:spcPct val="35000"/>
                </a:spcAft>
                <a:buNone/>
              </a:pPr>
              <a:endParaRPr lang="ru-RU" sz="1400" kern="1200" dirty="0">
                <a:solidFill>
                  <a:schemeClr val="tx1"/>
                </a:solidFill>
                <a:latin typeface="Times New Roman" panose="02020603050405020304" pitchFamily="18" charset="0"/>
                <a:cs typeface="Times New Roman" panose="02020603050405020304" pitchFamily="18" charset="0"/>
              </a:endParaRPr>
            </a:p>
          </p:txBody>
        </p:sp>
      </p:grpSp>
      <p:grpSp>
        <p:nvGrpSpPr>
          <p:cNvPr id="5" name="Группа 23">
            <a:extLst>
              <a:ext uri="{FF2B5EF4-FFF2-40B4-BE49-F238E27FC236}">
                <a16:creationId xmlns:a16="http://schemas.microsoft.com/office/drawing/2014/main" xmlns="" id="{912B4447-14E7-4713-B1A3-E9C2BB5A4205}"/>
              </a:ext>
            </a:extLst>
          </p:cNvPr>
          <p:cNvGrpSpPr/>
          <p:nvPr/>
        </p:nvGrpSpPr>
        <p:grpSpPr>
          <a:xfrm>
            <a:off x="539552" y="1916832"/>
            <a:ext cx="6264695" cy="1080120"/>
            <a:chOff x="1569176" y="2860723"/>
            <a:chExt cx="5360440" cy="1080121"/>
          </a:xfrm>
        </p:grpSpPr>
        <p:sp>
          <p:nvSpPr>
            <p:cNvPr id="25" name="Стрелка: пятиугольник 24">
              <a:extLst>
                <a:ext uri="{FF2B5EF4-FFF2-40B4-BE49-F238E27FC236}">
                  <a16:creationId xmlns:a16="http://schemas.microsoft.com/office/drawing/2014/main" xmlns="" id="{26CDD0C1-BC65-4E4A-8812-C3A1F5EB6507}"/>
                </a:ext>
              </a:extLst>
            </p:cNvPr>
            <p:cNvSpPr/>
            <p:nvPr/>
          </p:nvSpPr>
          <p:spPr>
            <a:xfrm rot="10800000">
              <a:off x="1638625" y="2860723"/>
              <a:ext cx="5290991" cy="936104"/>
            </a:xfrm>
            <a:prstGeom prst="homePlate">
              <a:avLst/>
            </a:prstGeom>
            <a:solidFill>
              <a:schemeClr val="accent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Стрелка: пятиугольник 4">
              <a:extLst>
                <a:ext uri="{FF2B5EF4-FFF2-40B4-BE49-F238E27FC236}">
                  <a16:creationId xmlns:a16="http://schemas.microsoft.com/office/drawing/2014/main" xmlns="" id="{293139E9-1D5F-438C-BAF6-1B6C7396EF9E}"/>
                </a:ext>
              </a:extLst>
            </p:cNvPr>
            <p:cNvSpPr txBox="1"/>
            <p:nvPr/>
          </p:nvSpPr>
          <p:spPr>
            <a:xfrm>
              <a:off x="1569176" y="2932732"/>
              <a:ext cx="5278148" cy="10081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8151" tIns="53340" rIns="99568" bIns="53340" numCol="1" spcCol="1270" anchor="ctr" anchorCtr="0">
              <a:noAutofit/>
            </a:bodyPr>
            <a:lstStyle/>
            <a:p>
              <a:pPr marL="0" lvl="0" indent="0" algn="ctr" defTabSz="622300">
                <a:lnSpc>
                  <a:spcPct val="90000"/>
                </a:lnSpc>
                <a:spcBef>
                  <a:spcPct val="0"/>
                </a:spcBef>
                <a:spcAft>
                  <a:spcPct val="35000"/>
                </a:spcAft>
                <a:buNone/>
              </a:pPr>
              <a:endParaRPr lang="ru-RU" sz="1400" kern="1200" dirty="0">
                <a:solidFill>
                  <a:schemeClr val="tx1"/>
                </a:solidFill>
                <a:latin typeface="Times New Roman" panose="02020603050405020304" pitchFamily="18" charset="0"/>
                <a:cs typeface="Times New Roman" panose="02020603050405020304" pitchFamily="18" charset="0"/>
              </a:endParaRPr>
            </a:p>
          </p:txBody>
        </p:sp>
      </p:grpSp>
      <p:sp>
        <p:nvSpPr>
          <p:cNvPr id="27" name="Прямоугольник 26">
            <a:extLst>
              <a:ext uri="{FF2B5EF4-FFF2-40B4-BE49-F238E27FC236}">
                <a16:creationId xmlns:a16="http://schemas.microsoft.com/office/drawing/2014/main" xmlns="" id="{9D1DD895-4217-44FD-8343-044E7ECB09E7}"/>
              </a:ext>
            </a:extLst>
          </p:cNvPr>
          <p:cNvSpPr/>
          <p:nvPr/>
        </p:nvSpPr>
        <p:spPr>
          <a:xfrm>
            <a:off x="1115616" y="1916832"/>
            <a:ext cx="5688632" cy="830997"/>
          </a:xfrm>
          <a:prstGeom prst="rect">
            <a:avLst/>
          </a:prstGeom>
        </p:spPr>
        <p:txBody>
          <a:bodyPr wrap="square">
            <a:spAutoFit/>
          </a:bodyPr>
          <a:lstStyle/>
          <a:p>
            <a:pPr lvl="0"/>
            <a:r>
              <a:rPr lang="ru-RU" sz="1200" b="1" dirty="0">
                <a:latin typeface="Oswald"/>
                <a:cs typeface="Times New Roman" pitchFamily="18" charset="0"/>
              </a:rPr>
              <a:t>Региональный проект «Патриотическое воспитание граждан Российской Федерации» / </a:t>
            </a:r>
            <a:r>
              <a:rPr lang="ru-RU" sz="1200" b="1" i="1" dirty="0">
                <a:latin typeface="Oswald"/>
                <a:cs typeface="Times New Roman" pitchFamily="18" charset="0"/>
              </a:rPr>
              <a:t>Национальный проект «Образование» </a:t>
            </a:r>
            <a:r>
              <a:rPr lang="ru-RU" sz="1200" dirty="0">
                <a:latin typeface="Oswald"/>
                <a:cs typeface="Times New Roman" pitchFamily="18" charset="0"/>
              </a:rPr>
              <a:t>(ведется воспитательная работа в школах и колледжах, проводятся мероприятия патриотической направленности)</a:t>
            </a:r>
          </a:p>
        </p:txBody>
      </p:sp>
      <p:sp>
        <p:nvSpPr>
          <p:cNvPr id="29" name="Прямоугольник 28">
            <a:extLst>
              <a:ext uri="{FF2B5EF4-FFF2-40B4-BE49-F238E27FC236}">
                <a16:creationId xmlns:a16="http://schemas.microsoft.com/office/drawing/2014/main" xmlns="" id="{5CBF7F6E-A359-4FA7-A7D0-325D0E77E64F}"/>
              </a:ext>
            </a:extLst>
          </p:cNvPr>
          <p:cNvSpPr/>
          <p:nvPr/>
        </p:nvSpPr>
        <p:spPr>
          <a:xfrm>
            <a:off x="1115616" y="3645024"/>
            <a:ext cx="5400600" cy="646331"/>
          </a:xfrm>
          <a:prstGeom prst="rect">
            <a:avLst/>
          </a:prstGeom>
        </p:spPr>
        <p:txBody>
          <a:bodyPr wrap="square">
            <a:spAutoFit/>
          </a:bodyPr>
          <a:lstStyle/>
          <a:p>
            <a:pPr lvl="0"/>
            <a:r>
              <a:rPr lang="ru-RU" sz="1200" b="1" dirty="0">
                <a:latin typeface="Oswald"/>
                <a:cs typeface="Times New Roman" panose="02020603050405020304" pitchFamily="18" charset="0"/>
              </a:rPr>
              <a:t>Региональный проект «Формирование комфортной городской среды» / </a:t>
            </a:r>
            <a:r>
              <a:rPr lang="ru-RU" sz="1200" b="1" i="1" dirty="0">
                <a:latin typeface="Oswald"/>
                <a:cs typeface="Times New Roman" panose="02020603050405020304" pitchFamily="18" charset="0"/>
              </a:rPr>
              <a:t>Национальный проект «Жилье и городская среда» </a:t>
            </a:r>
            <a:r>
              <a:rPr lang="ru-RU" sz="1200" dirty="0">
                <a:latin typeface="Oswald"/>
                <a:cs typeface="Times New Roman" pitchFamily="18" charset="0"/>
              </a:rPr>
              <a:t>(благоустройство зоны отдыха по </a:t>
            </a:r>
            <a:r>
              <a:rPr lang="ru-RU" sz="1200" dirty="0" err="1">
                <a:latin typeface="Oswald"/>
                <a:cs typeface="Times New Roman" pitchFamily="18" charset="0"/>
              </a:rPr>
              <a:t>ул.Механников</a:t>
            </a:r>
            <a:r>
              <a:rPr lang="ru-RU" sz="1200" dirty="0">
                <a:latin typeface="Oswald"/>
                <a:cs typeface="Times New Roman" pitchFamily="18" charset="0"/>
              </a:rPr>
              <a:t>)</a:t>
            </a:r>
            <a:endParaRPr lang="ru-RU" sz="1200" b="1" dirty="0">
              <a:latin typeface="Oswald"/>
              <a:cs typeface="Times New Roman" pitchFamily="18" charset="0"/>
            </a:endParaRPr>
          </a:p>
        </p:txBody>
      </p:sp>
      <p:sp>
        <p:nvSpPr>
          <p:cNvPr id="13313" name="Rectangle 1"/>
          <p:cNvSpPr>
            <a:spLocks noChangeArrowheads="1"/>
          </p:cNvSpPr>
          <p:nvPr/>
        </p:nvSpPr>
        <p:spPr bwMode="auto">
          <a:xfrm>
            <a:off x="251520" y="898268"/>
            <a:ext cx="8568953"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450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Oswald"/>
                <a:cs typeface="Times New Roman" pitchFamily="18" charset="0"/>
              </a:rPr>
              <a:t>Город Урай принимал участие в реализации 3-х</a:t>
            </a:r>
            <a:r>
              <a:rPr kumimoji="0" lang="ru-RU" sz="1400" b="1" i="0" u="sng" strike="noStrike" cap="none" normalizeH="0" baseline="0" dirty="0">
                <a:ln>
                  <a:noFill/>
                </a:ln>
                <a:solidFill>
                  <a:schemeClr val="tx1"/>
                </a:solidFill>
                <a:effectLst/>
                <a:latin typeface="Oswald"/>
                <a:cs typeface="Times New Roman" pitchFamily="18" charset="0"/>
              </a:rPr>
              <a:t> национальных проектов</a:t>
            </a:r>
            <a:r>
              <a:rPr kumimoji="0" lang="ru-RU" sz="1400" b="0" i="0" u="none" strike="noStrike" cap="none" normalizeH="0" baseline="0" dirty="0">
                <a:ln>
                  <a:noFill/>
                </a:ln>
                <a:solidFill>
                  <a:schemeClr val="tx1"/>
                </a:solidFill>
                <a:effectLst/>
                <a:latin typeface="Oswald"/>
                <a:cs typeface="Times New Roman" pitchFamily="18" charset="0"/>
              </a:rPr>
              <a:t>: «Демография»; «Образование»; «Культура»; «Жилье и городская среда»; «Экология»; «Малое и среднее предпринимательство и поддержка индивидуальной предпринимательской инициативы».</a:t>
            </a:r>
            <a:endParaRPr kumimoji="0" lang="ru-RU" sz="1400" b="0" i="0" u="none" strike="noStrike" cap="none" normalizeH="0" baseline="0" dirty="0">
              <a:ln>
                <a:noFill/>
              </a:ln>
              <a:solidFill>
                <a:schemeClr val="tx1"/>
              </a:solidFill>
              <a:effectLst/>
              <a:latin typeface="Oswald"/>
              <a:ea typeface="Times New Roman" pitchFamily="18" charset="0"/>
              <a:cs typeface="Times New Roman" pitchFamily="18" charset="0"/>
            </a:endParaRPr>
          </a:p>
          <a:p>
            <a:pPr lvl="0" indent="444500" algn="just" eaLnBrk="0" hangingPunct="0"/>
            <a:r>
              <a:rPr kumimoji="0" lang="ru-RU" sz="1400" b="0" i="0" u="none" strike="noStrike" cap="none" normalizeH="0" baseline="0" dirty="0">
                <a:ln>
                  <a:noFill/>
                </a:ln>
                <a:solidFill>
                  <a:schemeClr val="tx1"/>
                </a:solidFill>
                <a:effectLst/>
                <a:latin typeface="Oswald"/>
                <a:ea typeface="Times New Roman" pitchFamily="18" charset="0"/>
                <a:cs typeface="Times New Roman" pitchFamily="18" charset="0"/>
              </a:rPr>
              <a:t>На реализацию 4</a:t>
            </a:r>
            <a:r>
              <a:rPr kumimoji="0" lang="ru-RU" sz="1400" b="1" i="0" u="none" strike="noStrike" cap="none" normalizeH="0" baseline="0" dirty="0">
                <a:ln>
                  <a:noFill/>
                </a:ln>
                <a:solidFill>
                  <a:schemeClr val="tx1"/>
                </a:solidFill>
                <a:effectLst/>
                <a:latin typeface="Oswald"/>
                <a:ea typeface="Times New Roman" pitchFamily="18" charset="0"/>
                <a:cs typeface="Times New Roman" pitchFamily="18" charset="0"/>
              </a:rPr>
              <a:t>-х проектов </a:t>
            </a:r>
            <a:r>
              <a:rPr kumimoji="0" lang="ru-RU" sz="1400" b="0" i="0" u="none" strike="noStrike" cap="none" normalizeH="0" baseline="0" dirty="0">
                <a:ln>
                  <a:noFill/>
                </a:ln>
                <a:solidFill>
                  <a:schemeClr val="tx1"/>
                </a:solidFill>
                <a:effectLst/>
                <a:latin typeface="Oswald"/>
                <a:ea typeface="Times New Roman" pitchFamily="18" charset="0"/>
                <a:cs typeface="Times New Roman" pitchFamily="18" charset="0"/>
              </a:rPr>
              <a:t>в 2023 году направлено </a:t>
            </a:r>
            <a:r>
              <a:rPr kumimoji="0" lang="ru-RU" sz="1400" b="1" i="0" u="none" strike="noStrike" cap="none" normalizeH="0" baseline="0" dirty="0">
                <a:ln>
                  <a:noFill/>
                </a:ln>
                <a:solidFill>
                  <a:schemeClr val="tx1"/>
                </a:solidFill>
                <a:effectLst/>
                <a:latin typeface="Oswald"/>
                <a:ea typeface="Times New Roman" pitchFamily="18" charset="0"/>
                <a:cs typeface="Times New Roman" pitchFamily="18" charset="0"/>
              </a:rPr>
              <a:t>529 347,6 тыс.рублей</a:t>
            </a:r>
            <a:r>
              <a:rPr kumimoji="0" lang="ru-RU" sz="1400" b="0" i="0" u="none" strike="noStrike" cap="none" normalizeH="0" baseline="0" dirty="0">
                <a:ln>
                  <a:noFill/>
                </a:ln>
                <a:solidFill>
                  <a:schemeClr val="tx1"/>
                </a:solidFill>
                <a:effectLst/>
                <a:latin typeface="Oswald"/>
                <a:ea typeface="Times New Roman" pitchFamily="18" charset="0"/>
                <a:cs typeface="Times New Roman" pitchFamily="18" charset="0"/>
              </a:rPr>
              <a:t>:</a:t>
            </a:r>
            <a:r>
              <a:rPr kumimoji="0" lang="ru-RU" sz="1400" b="0" i="0" u="none" strike="noStrike" cap="none" normalizeH="0" baseline="0" dirty="0">
                <a:ln>
                  <a:noFill/>
                </a:ln>
                <a:solidFill>
                  <a:schemeClr val="tx1"/>
                </a:solidFill>
                <a:effectLst/>
                <a:latin typeface="Oswald"/>
                <a:cs typeface="Times New Roman" pitchFamily="18" charset="0"/>
              </a:rPr>
              <a:t> </a:t>
            </a:r>
          </a:p>
        </p:txBody>
      </p:sp>
      <p:sp>
        <p:nvSpPr>
          <p:cNvPr id="18" name="Стрелка: пятиугольник 5">
            <a:extLst>
              <a:ext uri="{FF2B5EF4-FFF2-40B4-BE49-F238E27FC236}">
                <a16:creationId xmlns:a16="http://schemas.microsoft.com/office/drawing/2014/main" xmlns="" id="{02C6AFB9-84E0-4CBB-AFFC-B6273ED83A09}"/>
              </a:ext>
            </a:extLst>
          </p:cNvPr>
          <p:cNvSpPr/>
          <p:nvPr/>
        </p:nvSpPr>
        <p:spPr>
          <a:xfrm rot="10800000">
            <a:off x="683568" y="2852936"/>
            <a:ext cx="6120680" cy="648072"/>
          </a:xfrm>
          <a:prstGeom prst="homePlate">
            <a:avLst/>
          </a:prstGeom>
          <a:solidFill>
            <a:schemeClr val="accent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Прямоугольник 20"/>
          <p:cNvSpPr/>
          <p:nvPr/>
        </p:nvSpPr>
        <p:spPr>
          <a:xfrm>
            <a:off x="1115616" y="2924944"/>
            <a:ext cx="5544616" cy="461665"/>
          </a:xfrm>
          <a:prstGeom prst="rect">
            <a:avLst/>
          </a:prstGeom>
        </p:spPr>
        <p:txBody>
          <a:bodyPr wrap="square">
            <a:spAutoFit/>
          </a:bodyPr>
          <a:lstStyle/>
          <a:p>
            <a:pPr lvl="0"/>
            <a:r>
              <a:rPr lang="ru-RU" sz="1200" b="1" dirty="0">
                <a:latin typeface="Oswald"/>
                <a:cs typeface="Times New Roman" pitchFamily="18" charset="0"/>
              </a:rPr>
              <a:t>Региональный проект «Современная школа» / </a:t>
            </a:r>
            <a:r>
              <a:rPr lang="ru-RU" sz="1200" b="1" i="1" dirty="0">
                <a:latin typeface="Oswald"/>
                <a:cs typeface="Times New Roman" pitchFamily="18" charset="0"/>
              </a:rPr>
              <a:t>Национальный проект «Образование» </a:t>
            </a:r>
            <a:r>
              <a:rPr lang="ru-RU" sz="1200" dirty="0">
                <a:latin typeface="Oswald"/>
                <a:cs typeface="Times New Roman" pitchFamily="18" charset="0"/>
              </a:rPr>
              <a:t>(строительство новой школы)</a:t>
            </a:r>
          </a:p>
        </p:txBody>
      </p:sp>
      <p:sp>
        <p:nvSpPr>
          <p:cNvPr id="22" name="Прямоугольник 21"/>
          <p:cNvSpPr/>
          <p:nvPr/>
        </p:nvSpPr>
        <p:spPr>
          <a:xfrm>
            <a:off x="7020272" y="4725144"/>
            <a:ext cx="1728192" cy="461665"/>
          </a:xfrm>
          <a:prstGeom prst="rect">
            <a:avLst/>
          </a:prstGeom>
        </p:spPr>
        <p:txBody>
          <a:bodyPr wrap="square">
            <a:spAutoFit/>
          </a:bodyPr>
          <a:lstStyle/>
          <a:p>
            <a:r>
              <a:rPr lang="ru-RU" sz="1200" b="1" i="1" dirty="0">
                <a:latin typeface="Oswald"/>
                <a:cs typeface="Times New Roman" panose="02020603050405020304" pitchFamily="18" charset="0"/>
              </a:rPr>
              <a:t>План – 286,1</a:t>
            </a:r>
          </a:p>
          <a:p>
            <a:r>
              <a:rPr lang="ru-RU" sz="1200" b="1" i="1" dirty="0">
                <a:latin typeface="Oswald"/>
                <a:cs typeface="Times New Roman" panose="02020603050405020304" pitchFamily="18" charset="0"/>
              </a:rPr>
              <a:t>исполнено – 286,1</a:t>
            </a:r>
            <a:endParaRPr lang="ru-RU" sz="1200" b="1" dirty="0">
              <a:latin typeface="Oswald"/>
            </a:endParaRPr>
          </a:p>
        </p:txBody>
      </p:sp>
      <p:sp>
        <p:nvSpPr>
          <p:cNvPr id="76802" name="AutoShape 2" descr="Национальные проекты"/>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 name="Стрелка: пятиугольник 5">
            <a:extLst>
              <a:ext uri="{FF2B5EF4-FFF2-40B4-BE49-F238E27FC236}">
                <a16:creationId xmlns:a16="http://schemas.microsoft.com/office/drawing/2014/main" xmlns="" id="{02C6AFB9-84E0-4CBB-AFFC-B6273ED83A09}"/>
              </a:ext>
            </a:extLst>
          </p:cNvPr>
          <p:cNvSpPr/>
          <p:nvPr/>
        </p:nvSpPr>
        <p:spPr>
          <a:xfrm rot="10800000">
            <a:off x="539549" y="5733256"/>
            <a:ext cx="6267071" cy="1124744"/>
          </a:xfrm>
          <a:prstGeom prst="homePlate">
            <a:avLst/>
          </a:prstGeom>
          <a:solidFill>
            <a:schemeClr val="accent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Стрелка: пятиугольник 4">
            <a:extLst>
              <a:ext uri="{FF2B5EF4-FFF2-40B4-BE49-F238E27FC236}">
                <a16:creationId xmlns:a16="http://schemas.microsoft.com/office/drawing/2014/main" xmlns="" id="{D3677DBA-9F0B-4ECE-9826-DFEA1C780B87}"/>
              </a:ext>
            </a:extLst>
          </p:cNvPr>
          <p:cNvSpPr txBox="1"/>
          <p:nvPr/>
        </p:nvSpPr>
        <p:spPr>
          <a:xfrm>
            <a:off x="611560" y="5733256"/>
            <a:ext cx="5906164" cy="10180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7757" tIns="53340" rIns="99568" bIns="53340" numCol="1" spcCol="1270" anchor="ctr" anchorCtr="0">
            <a:noAutofit/>
          </a:bodyPr>
          <a:lstStyle/>
          <a:p>
            <a:pPr algn="ctr" defTabSz="622300">
              <a:lnSpc>
                <a:spcPct val="90000"/>
              </a:lnSpc>
              <a:spcAft>
                <a:spcPct val="35000"/>
              </a:spcAft>
            </a:pPr>
            <a:endParaRPr lang="ru-RU" sz="1400" dirty="0">
              <a:solidFill>
                <a:schemeClr val="tx1"/>
              </a:solidFill>
            </a:endParaRPr>
          </a:p>
          <a:p>
            <a:pPr defTabSz="622300">
              <a:lnSpc>
                <a:spcPct val="90000"/>
              </a:lnSpc>
              <a:spcAft>
                <a:spcPct val="35000"/>
              </a:spcAft>
            </a:pPr>
            <a:r>
              <a:rPr lang="ru-RU" sz="1200" b="1" dirty="0">
                <a:solidFill>
                  <a:schemeClr val="tx1"/>
                </a:solidFill>
                <a:latin typeface="Oswald"/>
                <a:cs typeface="Times New Roman" pitchFamily="18" charset="0"/>
              </a:rPr>
              <a:t>Региональный проект «Акселерация субъектов малого и среднего предпринимательства» / </a:t>
            </a:r>
            <a:r>
              <a:rPr lang="ru-RU" sz="1200" b="1" i="1" dirty="0">
                <a:solidFill>
                  <a:schemeClr val="tx1"/>
                </a:solidFill>
                <a:latin typeface="Oswald"/>
                <a:cs typeface="Times New Roman" pitchFamily="18" charset="0"/>
              </a:rPr>
              <a:t>Национальный проект «Малое и среднее предпринимательство и поддержка индивидуальной предпринимательской инициативы» </a:t>
            </a:r>
            <a:r>
              <a:rPr lang="ru-RU" sz="1200" dirty="0">
                <a:solidFill>
                  <a:schemeClr val="tx1"/>
                </a:solidFill>
                <a:latin typeface="Oswald"/>
                <a:cs typeface="Times New Roman" pitchFamily="18" charset="0"/>
              </a:rPr>
              <a:t>(финансовая поддержка субъектам малого и среднего предпринимательства)</a:t>
            </a:r>
            <a:endParaRPr lang="ru-RU" sz="1200" b="1" i="1" dirty="0">
              <a:solidFill>
                <a:schemeClr val="tx1"/>
              </a:solidFill>
              <a:latin typeface="Oswald"/>
              <a:cs typeface="Times New Roman" pitchFamily="18" charset="0"/>
            </a:endParaRPr>
          </a:p>
          <a:p>
            <a:pPr marL="0" lvl="0" indent="0" algn="ctr" defTabSz="622300">
              <a:lnSpc>
                <a:spcPct val="90000"/>
              </a:lnSpc>
              <a:spcBef>
                <a:spcPct val="0"/>
              </a:spcBef>
              <a:spcAft>
                <a:spcPct val="35000"/>
              </a:spcAft>
              <a:buNone/>
            </a:pPr>
            <a:endParaRPr lang="ru-RU" sz="1400" kern="1200" dirty="0">
              <a:solidFill>
                <a:schemeClr val="tx1"/>
              </a:solidFill>
              <a:latin typeface="Times New Roman" panose="02020603050405020304" pitchFamily="18" charset="0"/>
              <a:cs typeface="Times New Roman" panose="02020603050405020304" pitchFamily="18" charset="0"/>
            </a:endParaRPr>
          </a:p>
        </p:txBody>
      </p:sp>
      <p:sp>
        <p:nvSpPr>
          <p:cNvPr id="30" name="Прямоугольник 29"/>
          <p:cNvSpPr/>
          <p:nvPr/>
        </p:nvSpPr>
        <p:spPr>
          <a:xfrm>
            <a:off x="7092280" y="5949280"/>
            <a:ext cx="1728192" cy="461665"/>
          </a:xfrm>
          <a:prstGeom prst="rect">
            <a:avLst/>
          </a:prstGeom>
        </p:spPr>
        <p:txBody>
          <a:bodyPr wrap="square">
            <a:spAutoFit/>
          </a:bodyPr>
          <a:lstStyle/>
          <a:p>
            <a:r>
              <a:rPr lang="ru-RU" sz="1200" b="1" i="1" dirty="0">
                <a:latin typeface="Oswald"/>
                <a:cs typeface="Times New Roman" panose="02020603050405020304" pitchFamily="18" charset="0"/>
              </a:rPr>
              <a:t>План – 5 135,2</a:t>
            </a:r>
          </a:p>
          <a:p>
            <a:r>
              <a:rPr lang="ru-RU" sz="1200" b="1" i="1" dirty="0">
                <a:latin typeface="Oswald"/>
                <a:cs typeface="Times New Roman" panose="02020603050405020304" pitchFamily="18" charset="0"/>
              </a:rPr>
              <a:t>исполнено – 5 135,2</a:t>
            </a:r>
            <a:endParaRPr lang="ru-RU" sz="1200" b="1" dirty="0">
              <a:latin typeface="Oswald"/>
            </a:endParaRPr>
          </a:p>
        </p:txBody>
      </p:sp>
    </p:spTree>
    <p:extLst>
      <p:ext uri="{BB962C8B-B14F-4D97-AF65-F5344CB8AC3E}">
        <p14:creationId xmlns:p14="http://schemas.microsoft.com/office/powerpoint/2010/main" xmlns="" val="985202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6" name="Picture 18" descr="книга, образование, школа, обучение, исследование значок в General Pack 3"/>
          <p:cNvPicPr>
            <a:picLocks noChangeAspect="1" noChangeArrowheads="1"/>
          </p:cNvPicPr>
          <p:nvPr/>
        </p:nvPicPr>
        <p:blipFill>
          <a:blip r:embed="rId3" cstate="print"/>
          <a:srcRect/>
          <a:stretch>
            <a:fillRect/>
          </a:stretch>
        </p:blipFill>
        <p:spPr bwMode="auto">
          <a:xfrm>
            <a:off x="0" y="0"/>
            <a:ext cx="755576" cy="755576"/>
          </a:xfrm>
          <a:prstGeom prst="rect">
            <a:avLst/>
          </a:prstGeom>
          <a:noFill/>
        </p:spPr>
      </p:pic>
      <p:sp>
        <p:nvSpPr>
          <p:cNvPr id="3" name="Прямоугольник 2"/>
          <p:cNvSpPr/>
          <p:nvPr/>
        </p:nvSpPr>
        <p:spPr>
          <a:xfrm>
            <a:off x="683568" y="116632"/>
            <a:ext cx="8460432" cy="646331"/>
          </a:xfrm>
          <a:prstGeom prst="rect">
            <a:avLst/>
          </a:prstGeom>
        </p:spPr>
        <p:txBody>
          <a:bodyPr wrap="square">
            <a:spAutoFit/>
          </a:bodyPr>
          <a:lstStyle/>
          <a:p>
            <a:pPr algn="ctr" fontAlgn="b"/>
            <a:r>
              <a:rPr lang="ru-RU" b="1" dirty="0">
                <a:solidFill>
                  <a:srgbClr val="000000"/>
                </a:solidFill>
                <a:latin typeface="Times New Roman" panose="02020603050405020304" pitchFamily="18" charset="0"/>
                <a:cs typeface="Times New Roman" panose="02020603050405020304" pitchFamily="18" charset="0"/>
              </a:rPr>
              <a:t>Муниципальная программа «Развитие образования и молодежной политики в городе Урай» на 2019-2030 годы</a:t>
            </a:r>
          </a:p>
        </p:txBody>
      </p:sp>
      <p:sp>
        <p:nvSpPr>
          <p:cNvPr id="2" name="Прямоугольник 1"/>
          <p:cNvSpPr/>
          <p:nvPr/>
        </p:nvSpPr>
        <p:spPr>
          <a:xfrm>
            <a:off x="179512" y="3068960"/>
            <a:ext cx="3600400" cy="3816429"/>
          </a:xfrm>
          <a:prstGeom prst="rect">
            <a:avLst/>
          </a:prstGeom>
        </p:spPr>
        <p:txBody>
          <a:bodyPr wrap="square">
            <a:spAutoFit/>
          </a:bodyPr>
          <a:lstStyle/>
          <a:p>
            <a:pPr lvl="0" fontAlgn="b">
              <a:buFont typeface="Wingdings" pitchFamily="2" charset="2"/>
              <a:buChar char="v"/>
            </a:pPr>
            <a:r>
              <a:rPr lang="ru-RU" sz="2000" dirty="0">
                <a:solidFill>
                  <a:srgbClr val="000000"/>
                </a:solidFill>
                <a:latin typeface="Times New Roman" panose="02020603050405020304" pitchFamily="18" charset="0"/>
                <a:cs typeface="Times New Roman" panose="02020603050405020304" pitchFamily="18" charset="0"/>
              </a:rPr>
              <a:t>  5 дошкольных образовательных организаций</a:t>
            </a:r>
          </a:p>
          <a:p>
            <a:pPr fontAlgn="b">
              <a:buFont typeface="Wingdings" pitchFamily="2" charset="2"/>
              <a:buChar char="v"/>
            </a:pPr>
            <a:r>
              <a:rPr lang="ru-RU" sz="2000" dirty="0">
                <a:solidFill>
                  <a:srgbClr val="000000"/>
                </a:solidFill>
                <a:latin typeface="Times New Roman" panose="02020603050405020304" pitchFamily="18" charset="0"/>
                <a:cs typeface="Times New Roman" panose="02020603050405020304" pitchFamily="18" charset="0"/>
              </a:rPr>
              <a:t>  6 </a:t>
            </a:r>
            <a:r>
              <a:rPr lang="ru-RU" sz="2000" dirty="0">
                <a:latin typeface="Times New Roman" pitchFamily="18" charset="0"/>
                <a:cs typeface="Times New Roman" pitchFamily="18" charset="0"/>
              </a:rPr>
              <a:t>общеобразовательных организаций</a:t>
            </a:r>
          </a:p>
          <a:p>
            <a:pPr lvl="0" fontAlgn="b">
              <a:buFont typeface="Wingdings" pitchFamily="2" charset="2"/>
              <a:buChar char="v"/>
            </a:pPr>
            <a:r>
              <a:rPr lang="ru-RU" sz="2000" dirty="0">
                <a:solidFill>
                  <a:srgbClr val="000000"/>
                </a:solidFill>
                <a:latin typeface="Times New Roman" pitchFamily="18" charset="0"/>
                <a:cs typeface="Times New Roman" pitchFamily="18" charset="0"/>
              </a:rPr>
              <a:t>  1 учреждение дополнительного образования</a:t>
            </a:r>
          </a:p>
          <a:p>
            <a:pPr lvl="0" fontAlgn="b"/>
            <a:endParaRPr lang="ru-RU" sz="800" dirty="0">
              <a:solidFill>
                <a:srgbClr val="000000"/>
              </a:solidFill>
              <a:latin typeface="Times New Roman" pitchFamily="18" charset="0"/>
              <a:cs typeface="Times New Roman" pitchFamily="18" charset="0"/>
            </a:endParaRPr>
          </a:p>
          <a:p>
            <a:r>
              <a:rPr lang="ru-RU" sz="2000" dirty="0">
                <a:solidFill>
                  <a:srgbClr val="000000"/>
                </a:solidFill>
                <a:latin typeface="Times New Roman" pitchFamily="18" charset="0"/>
                <a:cs typeface="Times New Roman" pitchFamily="18" charset="0"/>
              </a:rPr>
              <a:t> </a:t>
            </a:r>
            <a:r>
              <a:rPr lang="ru-RU" sz="2000" dirty="0">
                <a:latin typeface="Times New Roman Cyr" panose="02020603050405020304" pitchFamily="18" charset="0"/>
                <a:cs typeface="Times New Roman Cyr" panose="02020603050405020304" pitchFamily="18" charset="0"/>
              </a:rPr>
              <a:t>МАУ «МЦ города </a:t>
            </a:r>
            <a:r>
              <a:rPr lang="ru-RU" sz="2000" dirty="0" err="1">
                <a:latin typeface="Times New Roman Cyr" panose="02020603050405020304" pitchFamily="18" charset="0"/>
                <a:cs typeface="Times New Roman Cyr" panose="02020603050405020304" pitchFamily="18" charset="0"/>
              </a:rPr>
              <a:t>Урай</a:t>
            </a:r>
            <a:r>
              <a:rPr lang="ru-RU" sz="2000" dirty="0">
                <a:latin typeface="Times New Roman Cyr" panose="02020603050405020304" pitchFamily="18" charset="0"/>
                <a:cs typeface="Times New Roman Cyr" panose="02020603050405020304" pitchFamily="18" charset="0"/>
              </a:rPr>
              <a:t> «Центр молодежных и гражданских инициатив» (МАУ МП «ЦМИГИ»)</a:t>
            </a:r>
            <a:endParaRPr lang="ru-RU" sz="1600" dirty="0">
              <a:latin typeface="Times New Roman" pitchFamily="18" charset="0"/>
              <a:cs typeface="Times New Roman" pitchFamily="18" charset="0"/>
            </a:endParaRPr>
          </a:p>
          <a:p>
            <a:pPr lvl="0" fontAlgn="b">
              <a:buFont typeface="Wingdings" pitchFamily="2" charset="2"/>
              <a:buChar char="v"/>
            </a:pPr>
            <a:endParaRPr lang="ru-RU" sz="2000" dirty="0">
              <a:solidFill>
                <a:srgbClr val="000000"/>
              </a:solidFill>
              <a:latin typeface="Arial" pitchFamily="34" charset="0"/>
              <a:cs typeface="Arial" pitchFamily="34" charset="0"/>
            </a:endParaRPr>
          </a:p>
          <a:p>
            <a:pPr lvl="0" fontAlgn="b"/>
            <a:r>
              <a:rPr lang="ru-RU" sz="1400" dirty="0">
                <a:solidFill>
                  <a:srgbClr val="000000"/>
                </a:solidFill>
                <a:latin typeface="Arial" pitchFamily="34" charset="0"/>
                <a:cs typeface="Arial" pitchFamily="34" charset="0"/>
              </a:rPr>
              <a:t>  </a:t>
            </a:r>
          </a:p>
        </p:txBody>
      </p:sp>
      <p:sp>
        <p:nvSpPr>
          <p:cNvPr id="6" name="Прямоугольник 5"/>
          <p:cNvSpPr/>
          <p:nvPr/>
        </p:nvSpPr>
        <p:spPr>
          <a:xfrm>
            <a:off x="251520" y="764704"/>
            <a:ext cx="3456384" cy="1015663"/>
          </a:xfrm>
          <a:prstGeom prst="rect">
            <a:avLst/>
          </a:prstGeom>
        </p:spPr>
        <p:txBody>
          <a:bodyPr wrap="square">
            <a:spAutoFit/>
          </a:bodyPr>
          <a:lstStyle/>
          <a:p>
            <a:r>
              <a:rPr lang="ru-RU" sz="2000" u="sng" dirty="0">
                <a:latin typeface="Gabriola" pitchFamily="82" charset="0"/>
                <a:cs typeface="Arial" pitchFamily="34" charset="0"/>
              </a:rPr>
              <a:t>Ответственный исполнитель</a:t>
            </a:r>
            <a:r>
              <a:rPr lang="ru-RU" sz="2000" dirty="0">
                <a:latin typeface="Gabriola" pitchFamily="82" charset="0"/>
                <a:cs typeface="Arial" pitchFamily="34" charset="0"/>
              </a:rPr>
              <a:t>  –  Управление образования администрации города Урай</a:t>
            </a:r>
          </a:p>
        </p:txBody>
      </p:sp>
      <p:graphicFrame>
        <p:nvGraphicFramePr>
          <p:cNvPr id="7" name="Таблица 6"/>
          <p:cNvGraphicFramePr>
            <a:graphicFrameLocks noGrp="1"/>
          </p:cNvGraphicFramePr>
          <p:nvPr>
            <p:extLst>
              <p:ext uri="{D42A27DB-BD31-4B8C-83A1-F6EECF244321}">
                <p14:modId xmlns:p14="http://schemas.microsoft.com/office/powerpoint/2010/main" xmlns="" val="2047898173"/>
              </p:ext>
            </p:extLst>
          </p:nvPr>
        </p:nvGraphicFramePr>
        <p:xfrm>
          <a:off x="3635896" y="2060849"/>
          <a:ext cx="5328592" cy="4316263"/>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xmlns="" val="20000"/>
                    </a:ext>
                  </a:extLst>
                </a:gridCol>
                <a:gridCol w="3960440">
                  <a:extLst>
                    <a:ext uri="{9D8B030D-6E8A-4147-A177-3AD203B41FA5}">
                      <a16:colId xmlns:a16="http://schemas.microsoft.com/office/drawing/2014/main" xmlns="" val="20001"/>
                    </a:ext>
                  </a:extLst>
                </a:gridCol>
              </a:tblGrid>
              <a:tr h="91626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a:solidFill>
                            <a:srgbClr val="000000"/>
                          </a:solidFill>
                          <a:latin typeface="Times New Roman" pitchFamily="18" charset="0"/>
                          <a:cs typeface="Times New Roman" pitchFamily="18" charset="0"/>
                        </a:rPr>
                        <a:t>Расходы на реализацию программы за 2023 год составили 2 432 472,1 </a:t>
                      </a:r>
                      <a:r>
                        <a:rPr lang="ru-RU" sz="1800" b="1" dirty="0" err="1">
                          <a:solidFill>
                            <a:srgbClr val="000000"/>
                          </a:solidFill>
                          <a:latin typeface="Times New Roman" pitchFamily="18" charset="0"/>
                          <a:cs typeface="Times New Roman" pitchFamily="18" charset="0"/>
                        </a:rPr>
                        <a:t>тыс.рублей</a:t>
                      </a:r>
                      <a:r>
                        <a:rPr lang="ru-RU" sz="1800" b="1" dirty="0">
                          <a:solidFill>
                            <a:srgbClr val="000000"/>
                          </a:solidFill>
                          <a:latin typeface="Times New Roman" pitchFamily="18" charset="0"/>
                          <a:cs typeface="Times New Roman" pitchFamily="18"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a:solidFill>
                            <a:srgbClr val="000000"/>
                          </a:solidFill>
                          <a:latin typeface="Times New Roman" pitchFamily="18" charset="0"/>
                          <a:cs typeface="Times New Roman" pitchFamily="18" charset="0"/>
                        </a:rPr>
                        <a:t>в том числе:</a:t>
                      </a:r>
                      <a:endParaRPr lang="ru-RU" dirty="0">
                        <a:latin typeface="Times New Roman" pitchFamily="18" charset="0"/>
                        <a:cs typeface="Times New Roman" pitchFamily="18" charset="0"/>
                      </a:endParaRPr>
                    </a:p>
                  </a:txBody>
                  <a:tcPr>
                    <a:solidFill>
                      <a:schemeClr val="accent1">
                        <a:lumMod val="60000"/>
                        <a:lumOff val="40000"/>
                      </a:schemeClr>
                    </a:solidFill>
                  </a:tcPr>
                </a:tc>
                <a:tc hMerge="1">
                  <a:txBody>
                    <a:bodyPr/>
                    <a:lstStyle/>
                    <a:p>
                      <a:endParaRPr lang="ru-RU" dirty="0"/>
                    </a:p>
                  </a:txBody>
                  <a:tcPr/>
                </a:tc>
                <a:extLst>
                  <a:ext uri="{0D108BD9-81ED-4DB2-BD59-A6C34878D82A}">
                    <a16:rowId xmlns:a16="http://schemas.microsoft.com/office/drawing/2014/main" xmlns="" val="10000"/>
                  </a:ext>
                </a:extLst>
              </a:tr>
              <a:tr h="574285">
                <a:tc>
                  <a:txBody>
                    <a:bodyPr/>
                    <a:lstStyle/>
                    <a:p>
                      <a:pPr algn="r"/>
                      <a:r>
                        <a:rPr lang="ru-RU" sz="1600" dirty="0">
                          <a:latin typeface="Times New Roman" pitchFamily="18" charset="0"/>
                          <a:cs typeface="Times New Roman" pitchFamily="18" charset="0"/>
                        </a:rPr>
                        <a:t>791 858,6</a:t>
                      </a:r>
                    </a:p>
                  </a:txBody>
                  <a:tcPr/>
                </a:tc>
                <a:tc>
                  <a:txBody>
                    <a:bodyPr/>
                    <a:lstStyle/>
                    <a:p>
                      <a:r>
                        <a:rPr lang="ru-RU" dirty="0">
                          <a:latin typeface="Times New Roman" pitchFamily="18" charset="0"/>
                          <a:cs typeface="Times New Roman" pitchFamily="18" charset="0"/>
                        </a:rPr>
                        <a:t>Дошкольное образование</a:t>
                      </a:r>
                    </a:p>
                  </a:txBody>
                  <a:tcPr/>
                </a:tc>
                <a:extLst>
                  <a:ext uri="{0D108BD9-81ED-4DB2-BD59-A6C34878D82A}">
                    <a16:rowId xmlns:a16="http://schemas.microsoft.com/office/drawing/2014/main" xmlns="" val="10001"/>
                  </a:ext>
                </a:extLst>
              </a:tr>
              <a:tr h="482944">
                <a:tc>
                  <a:txBody>
                    <a:bodyPr/>
                    <a:lstStyle/>
                    <a:p>
                      <a:pPr algn="r"/>
                      <a:r>
                        <a:rPr lang="ru-RU" sz="1600" dirty="0">
                          <a:latin typeface="Times New Roman" pitchFamily="18" charset="0"/>
                          <a:cs typeface="Times New Roman" pitchFamily="18" charset="0"/>
                        </a:rPr>
                        <a:t>1 478 869,5</a:t>
                      </a:r>
                    </a:p>
                  </a:txBody>
                  <a:tcPr/>
                </a:tc>
                <a:tc>
                  <a:txBody>
                    <a:bodyPr/>
                    <a:lstStyle/>
                    <a:p>
                      <a:r>
                        <a:rPr lang="ru-RU" dirty="0">
                          <a:latin typeface="Times New Roman" pitchFamily="18" charset="0"/>
                          <a:cs typeface="Times New Roman" pitchFamily="18" charset="0"/>
                        </a:rPr>
                        <a:t>Общее образование</a:t>
                      </a:r>
                    </a:p>
                  </a:txBody>
                  <a:tcPr/>
                </a:tc>
                <a:extLst>
                  <a:ext uri="{0D108BD9-81ED-4DB2-BD59-A6C34878D82A}">
                    <a16:rowId xmlns:a16="http://schemas.microsoft.com/office/drawing/2014/main" xmlns="" val="10002"/>
                  </a:ext>
                </a:extLst>
              </a:tr>
              <a:tr h="563856">
                <a:tc>
                  <a:txBody>
                    <a:bodyPr/>
                    <a:lstStyle/>
                    <a:p>
                      <a:pPr algn="r"/>
                      <a:r>
                        <a:rPr lang="ru-RU" sz="1600" dirty="0">
                          <a:latin typeface="Times New Roman" pitchFamily="18" charset="0"/>
                          <a:cs typeface="Times New Roman" pitchFamily="18" charset="0"/>
                        </a:rPr>
                        <a:t>62 429,4</a:t>
                      </a:r>
                    </a:p>
                  </a:txBody>
                  <a:tcPr/>
                </a:tc>
                <a:tc>
                  <a:txBody>
                    <a:bodyPr/>
                    <a:lstStyle/>
                    <a:p>
                      <a:r>
                        <a:rPr lang="ru-RU" dirty="0">
                          <a:latin typeface="Times New Roman" pitchFamily="18" charset="0"/>
                          <a:cs typeface="Times New Roman" pitchFamily="18" charset="0"/>
                        </a:rPr>
                        <a:t>Дополнительное образование детей</a:t>
                      </a:r>
                    </a:p>
                  </a:txBody>
                  <a:tcPr/>
                </a:tc>
                <a:extLst>
                  <a:ext uri="{0D108BD9-81ED-4DB2-BD59-A6C34878D82A}">
                    <a16:rowId xmlns:a16="http://schemas.microsoft.com/office/drawing/2014/main" xmlns="" val="10003"/>
                  </a:ext>
                </a:extLst>
              </a:tr>
              <a:tr h="55899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600" dirty="0">
                          <a:latin typeface="Times New Roman" pitchFamily="18" charset="0"/>
                          <a:cs typeface="Times New Roman" pitchFamily="18" charset="0"/>
                        </a:rPr>
                        <a:t>15 303,8</a:t>
                      </a:r>
                    </a:p>
                  </a:txBody>
                  <a:tcPr/>
                </a:tc>
                <a:tc>
                  <a:txBody>
                    <a:bodyPr/>
                    <a:lstStyle/>
                    <a:p>
                      <a:r>
                        <a:rPr lang="ru-RU" dirty="0">
                          <a:latin typeface="Times New Roman" pitchFamily="18" charset="0"/>
                          <a:cs typeface="Times New Roman" pitchFamily="18" charset="0"/>
                        </a:rPr>
                        <a:t>Молодежная политика</a:t>
                      </a:r>
                    </a:p>
                  </a:txBody>
                  <a:tcPr/>
                </a:tc>
                <a:extLst>
                  <a:ext uri="{0D108BD9-81ED-4DB2-BD59-A6C34878D82A}">
                    <a16:rowId xmlns:a16="http://schemas.microsoft.com/office/drawing/2014/main" xmlns="" val="10004"/>
                  </a:ext>
                </a:extLst>
              </a:tr>
              <a:tr h="681645">
                <a:tc>
                  <a:txBody>
                    <a:bodyPr/>
                    <a:lstStyle/>
                    <a:p>
                      <a:pPr algn="r"/>
                      <a:r>
                        <a:rPr lang="ru-RU" sz="1600" dirty="0">
                          <a:latin typeface="Times New Roman" pitchFamily="18" charset="0"/>
                          <a:cs typeface="Times New Roman" pitchFamily="18" charset="0"/>
                        </a:rPr>
                        <a:t>53 267,3</a:t>
                      </a:r>
                    </a:p>
                  </a:txBody>
                  <a:tcPr/>
                </a:tc>
                <a:tc>
                  <a:txBody>
                    <a:bodyPr/>
                    <a:lstStyle/>
                    <a:p>
                      <a:r>
                        <a:rPr lang="ru-RU" dirty="0">
                          <a:latin typeface="Times New Roman" pitchFamily="18" charset="0"/>
                          <a:cs typeface="Times New Roman" pitchFamily="18" charset="0"/>
                        </a:rPr>
                        <a:t>Другие вопросы в области образования</a:t>
                      </a:r>
                    </a:p>
                  </a:txBody>
                  <a:tcPr/>
                </a:tc>
                <a:extLst>
                  <a:ext uri="{0D108BD9-81ED-4DB2-BD59-A6C34878D82A}">
                    <a16:rowId xmlns:a16="http://schemas.microsoft.com/office/drawing/2014/main" xmlns="" val="10005"/>
                  </a:ext>
                </a:extLst>
              </a:tr>
              <a:tr h="538275">
                <a:tc>
                  <a:txBody>
                    <a:bodyPr/>
                    <a:lstStyle/>
                    <a:p>
                      <a:pPr algn="r"/>
                      <a:r>
                        <a:rPr lang="ru-RU" sz="1600" dirty="0">
                          <a:latin typeface="Times New Roman" pitchFamily="18" charset="0"/>
                          <a:cs typeface="Times New Roman" pitchFamily="18" charset="0"/>
                        </a:rPr>
                        <a:t>30 743,5</a:t>
                      </a:r>
                    </a:p>
                  </a:txBody>
                  <a:tcPr/>
                </a:tc>
                <a:tc>
                  <a:txBody>
                    <a:bodyPr/>
                    <a:lstStyle/>
                    <a:p>
                      <a:r>
                        <a:rPr lang="ru-RU" dirty="0">
                          <a:latin typeface="Times New Roman" pitchFamily="18" charset="0"/>
                          <a:cs typeface="Times New Roman" pitchFamily="18" charset="0"/>
                        </a:rPr>
                        <a:t>Охрана семьи и детства</a:t>
                      </a:r>
                    </a:p>
                  </a:txBody>
                  <a:tcPr/>
                </a:tc>
                <a:extLst>
                  <a:ext uri="{0D108BD9-81ED-4DB2-BD59-A6C34878D82A}">
                    <a16:rowId xmlns:a16="http://schemas.microsoft.com/office/drawing/2014/main" xmlns="" val="10006"/>
                  </a:ext>
                </a:extLst>
              </a:tr>
            </a:tbl>
          </a:graphicData>
        </a:graphic>
      </p:graphicFrame>
      <p:sp>
        <p:nvSpPr>
          <p:cNvPr id="8" name="Прямоугольник 7"/>
          <p:cNvSpPr/>
          <p:nvPr/>
        </p:nvSpPr>
        <p:spPr>
          <a:xfrm>
            <a:off x="3635896" y="764704"/>
            <a:ext cx="5328592" cy="1200329"/>
          </a:xfrm>
          <a:prstGeom prst="rect">
            <a:avLst/>
          </a:prstGeom>
        </p:spPr>
        <p:txBody>
          <a:bodyPr wrap="square">
            <a:spAutoFit/>
          </a:bodyPr>
          <a:lstStyle/>
          <a:p>
            <a:r>
              <a:rPr lang="ru-RU" u="sng" dirty="0">
                <a:latin typeface="Gabriola" pitchFamily="82" charset="0"/>
              </a:rPr>
              <a:t>Цель:</a:t>
            </a:r>
            <a:r>
              <a:rPr lang="ru-RU" dirty="0">
                <a:latin typeface="Gabriola" pitchFamily="82" charset="0"/>
              </a:rPr>
              <a:t> обеспечение доступности качественного образования, соответствующего требованиям инновационного развития экономики и современным потребностям общества, а также всестороннего развития и самореализации подростков и молодежи</a:t>
            </a:r>
          </a:p>
        </p:txBody>
      </p:sp>
      <p:sp>
        <p:nvSpPr>
          <p:cNvPr id="9" name="Прямоугольник 8"/>
          <p:cNvSpPr/>
          <p:nvPr/>
        </p:nvSpPr>
        <p:spPr>
          <a:xfrm>
            <a:off x="0" y="1916832"/>
            <a:ext cx="3347864" cy="923330"/>
          </a:xfrm>
          <a:prstGeom prst="rect">
            <a:avLst/>
          </a:prstGeom>
        </p:spPr>
        <p:txBody>
          <a:bodyPr wrap="square">
            <a:spAutoFit/>
          </a:bodyPr>
          <a:lstStyle/>
          <a:p>
            <a:pPr algn="ctr"/>
            <a:r>
              <a:rPr lang="ru-RU" b="1" dirty="0">
                <a:latin typeface="Times New Roman" pitchFamily="18" charset="0"/>
                <a:cs typeface="Times New Roman" pitchFamily="18" charset="0"/>
              </a:rPr>
              <a:t>Оказание услуг в рамках реализации программы осуществляют:</a:t>
            </a:r>
            <a:endParaRPr lang="ru-RU" dirty="0">
              <a:latin typeface="Times New Roman" pitchFamily="18" charset="0"/>
              <a:cs typeface="Times New Roman" pitchFamily="18" charset="0"/>
            </a:endParaRPr>
          </a:p>
        </p:txBody>
      </p:sp>
      <p:sp>
        <p:nvSpPr>
          <p:cNvPr id="2052" name="AutoShape 4"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9" name="AutoShape 11" descr="Учитель у доски – Бесплатные иконки: образова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1" name="AutoShape 13" descr="Учитель у доски – Бесплатные иконки: образова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xmlns="" val="3622213428"/>
      </p:ext>
    </p:extLst>
  </p:cSld>
  <p:clrMapOvr>
    <a:masterClrMapping/>
  </p:clrMapOvr>
  <p:transition spd="slow" advClick="0"/>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200303178"/>
              </p:ext>
            </p:extLst>
          </p:nvPr>
        </p:nvGraphicFramePr>
        <p:xfrm>
          <a:off x="107504" y="836712"/>
          <a:ext cx="8928995" cy="5666984"/>
        </p:xfrm>
        <a:graphic>
          <a:graphicData uri="http://schemas.openxmlformats.org/drawingml/2006/table">
            <a:tbl>
              <a:tblPr/>
              <a:tblGrid>
                <a:gridCol w="3392474">
                  <a:extLst>
                    <a:ext uri="{9D8B030D-6E8A-4147-A177-3AD203B41FA5}">
                      <a16:colId xmlns:a16="http://schemas.microsoft.com/office/drawing/2014/main" xmlns="" val="20000"/>
                    </a:ext>
                  </a:extLst>
                </a:gridCol>
                <a:gridCol w="759915">
                  <a:extLst>
                    <a:ext uri="{9D8B030D-6E8A-4147-A177-3AD203B41FA5}">
                      <a16:colId xmlns:a16="http://schemas.microsoft.com/office/drawing/2014/main" xmlns="" val="20001"/>
                    </a:ext>
                  </a:extLst>
                </a:gridCol>
                <a:gridCol w="816164">
                  <a:extLst>
                    <a:ext uri="{9D8B030D-6E8A-4147-A177-3AD203B41FA5}">
                      <a16:colId xmlns:a16="http://schemas.microsoft.com/office/drawing/2014/main" xmlns="" val="20002"/>
                    </a:ext>
                  </a:extLst>
                </a:gridCol>
                <a:gridCol w="792088">
                  <a:extLst>
                    <a:ext uri="{9D8B030D-6E8A-4147-A177-3AD203B41FA5}">
                      <a16:colId xmlns:a16="http://schemas.microsoft.com/office/drawing/2014/main" xmlns="" val="20003"/>
                    </a:ext>
                  </a:extLst>
                </a:gridCol>
                <a:gridCol w="792088">
                  <a:extLst>
                    <a:ext uri="{9D8B030D-6E8A-4147-A177-3AD203B41FA5}">
                      <a16:colId xmlns:a16="http://schemas.microsoft.com/office/drawing/2014/main" xmlns="" val="20004"/>
                    </a:ext>
                  </a:extLst>
                </a:gridCol>
                <a:gridCol w="792088">
                  <a:extLst>
                    <a:ext uri="{9D8B030D-6E8A-4147-A177-3AD203B41FA5}">
                      <a16:colId xmlns:a16="http://schemas.microsoft.com/office/drawing/2014/main" xmlns="" val="20005"/>
                    </a:ext>
                  </a:extLst>
                </a:gridCol>
                <a:gridCol w="792088">
                  <a:extLst>
                    <a:ext uri="{9D8B030D-6E8A-4147-A177-3AD203B41FA5}">
                      <a16:colId xmlns:a16="http://schemas.microsoft.com/office/drawing/2014/main" xmlns="" val="20006"/>
                    </a:ext>
                  </a:extLst>
                </a:gridCol>
                <a:gridCol w="792090">
                  <a:extLst>
                    <a:ext uri="{9D8B030D-6E8A-4147-A177-3AD203B41FA5}">
                      <a16:colId xmlns:a16="http://schemas.microsoft.com/office/drawing/2014/main" xmlns="" val="20007"/>
                    </a:ext>
                  </a:extLst>
                </a:gridCol>
              </a:tblGrid>
              <a:tr h="482032">
                <a:tc>
                  <a:txBody>
                    <a:bodyPr/>
                    <a:lstStyle/>
                    <a:p>
                      <a:pPr algn="ctr" fontAlgn="ctr"/>
                      <a:r>
                        <a:rPr lang="ru-RU" sz="1000" b="0" i="0" u="none" strike="noStrike" dirty="0">
                          <a:latin typeface="Oswald"/>
                        </a:rPr>
                        <a:t>Показатели</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единицы измерения</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 2021 год </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Темп роста   2021 года к  2020 году, %</a:t>
                      </a:r>
                      <a:r>
                        <a:rPr lang="ru-RU" sz="1000" b="0" i="0" u="none" strike="noStrike" baseline="30000" dirty="0">
                          <a:latin typeface="Oswald"/>
                        </a:rPr>
                        <a:t>1</a:t>
                      </a:r>
                      <a:endParaRPr lang="ru-RU" sz="1000" b="0" i="0" u="none" strike="noStrike" dirty="0">
                        <a:latin typeface="Oswald"/>
                      </a:endParaRP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 2022 год </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Темп роста   2022года к  2021 году, %</a:t>
                      </a:r>
                      <a:r>
                        <a:rPr lang="ru-RU" sz="1000" b="0" i="0" u="none" strike="noStrike" baseline="30000" dirty="0">
                          <a:latin typeface="Oswald"/>
                        </a:rPr>
                        <a:t>1</a:t>
                      </a:r>
                      <a:endParaRPr lang="ru-RU" sz="1000" b="0" i="0" u="none" strike="noStrike" dirty="0">
                        <a:latin typeface="Oswald"/>
                      </a:endParaRP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 2023 год </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Темп роста   2023 года к  2022 году, %</a:t>
                      </a:r>
                      <a:r>
                        <a:rPr lang="ru-RU" sz="1000" b="0" i="0" u="none" strike="noStrike" baseline="30000" dirty="0">
                          <a:latin typeface="Oswald"/>
                        </a:rPr>
                        <a:t>1</a:t>
                      </a:r>
                      <a:endParaRPr lang="ru-RU" sz="1000" b="0" i="0" u="none" strike="noStrike" dirty="0">
                        <a:latin typeface="Oswald"/>
                      </a:endParaRP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62721">
                <a:tc gridSpan="2">
                  <a:txBody>
                    <a:bodyPr/>
                    <a:lstStyle/>
                    <a:p>
                      <a:pPr algn="l" fontAlgn="t"/>
                      <a:r>
                        <a:rPr lang="ru-RU" sz="1000" b="1" i="0" u="none" strike="noStrike" dirty="0">
                          <a:latin typeface="Oswald"/>
                        </a:rPr>
                        <a:t>Демография:</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ru-RU"/>
                    </a:p>
                  </a:txBody>
                  <a:tcPr/>
                </a:tc>
                <a:tc>
                  <a:txBody>
                    <a:bodyPr/>
                    <a:lstStyle/>
                    <a:p>
                      <a:pPr algn="l" fontAlgn="b"/>
                      <a:r>
                        <a:rPr lang="ru-RU" sz="1000" b="0" i="0" u="none" strike="noStrike" dirty="0">
                          <a:latin typeface="Oswald"/>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1000" b="0" i="0" u="none" strike="noStrike" dirty="0">
                          <a:latin typeface="Oswald"/>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1000" b="0" i="0" u="none" strike="noStrike" dirty="0">
                          <a:latin typeface="Oswald"/>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1000" b="0" i="0" u="none" strike="noStrike" dirty="0">
                          <a:latin typeface="Oswald"/>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1000" b="0" i="0" u="none" strike="noStrike" dirty="0">
                          <a:latin typeface="Oswald"/>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1000" b="0" i="0" u="none" strike="noStrike" dirty="0">
                          <a:latin typeface="Oswald"/>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62721">
                <a:tc>
                  <a:txBody>
                    <a:bodyPr/>
                    <a:lstStyle/>
                    <a:p>
                      <a:pPr algn="l" fontAlgn="t"/>
                      <a:r>
                        <a:rPr lang="ru-RU" sz="1000" b="0" i="0" u="none" strike="noStrike" dirty="0">
                          <a:latin typeface="Oswald"/>
                        </a:rPr>
                        <a:t>Численность населения (среднегодовая)</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ru-RU" sz="1000" b="0" i="0" u="none" strike="noStrike" dirty="0">
                          <a:latin typeface="Oswald"/>
                        </a:rPr>
                        <a:t>тыс.человек</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40,651</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100,1</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41,169</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100,3</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41,187*</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100,04*</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62721">
                <a:tc>
                  <a:txBody>
                    <a:bodyPr/>
                    <a:lstStyle/>
                    <a:p>
                      <a:pPr algn="l" fontAlgn="t"/>
                      <a:r>
                        <a:rPr lang="ru-RU" sz="1000" b="0" i="0" u="none" strike="noStrike" dirty="0">
                          <a:latin typeface="Oswald"/>
                        </a:rPr>
                        <a:t>Естественный прирост (убыль) населения</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ru-RU" sz="1000" b="0" i="0" u="none" strike="noStrike" dirty="0">
                          <a:latin typeface="Oswald"/>
                        </a:rPr>
                        <a:t>человек</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-138</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latin typeface="Oswald"/>
                        </a:rPr>
                        <a:t>x</a:t>
                      </a:r>
                      <a:endParaRPr lang="ru-RU" sz="1000" b="0" i="0" u="none" strike="noStrike" dirty="0">
                        <a:latin typeface="Oswald"/>
                      </a:endParaRP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-67</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latin typeface="Oswald"/>
                        </a:rPr>
                        <a:t>x</a:t>
                      </a:r>
                      <a:endParaRPr lang="ru-RU" sz="1000" b="0" i="0" u="none" strike="noStrike" dirty="0">
                        <a:latin typeface="Oswald"/>
                      </a:endParaRP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-33*</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latin typeface="Oswald"/>
                        </a:rPr>
                        <a:t>x</a:t>
                      </a:r>
                      <a:endParaRPr lang="ru-RU" sz="1000" b="0" i="0" u="none" strike="noStrike" dirty="0">
                        <a:latin typeface="Oswald"/>
                      </a:endParaRP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62721">
                <a:tc>
                  <a:txBody>
                    <a:bodyPr/>
                    <a:lstStyle/>
                    <a:p>
                      <a:pPr algn="l" fontAlgn="t"/>
                      <a:r>
                        <a:rPr lang="ru-RU" sz="1000" b="0" i="0" u="none" strike="noStrike" dirty="0">
                          <a:latin typeface="Oswald"/>
                        </a:rPr>
                        <a:t>Миграционный прирост (убыль) населения</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ru-RU" sz="1000" b="0" i="0" u="none" strike="noStrike" dirty="0">
                          <a:latin typeface="Oswald"/>
                        </a:rPr>
                        <a:t>человек</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56</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х</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11</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х</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124*</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х</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62721">
                <a:tc gridSpan="2">
                  <a:txBody>
                    <a:bodyPr/>
                    <a:lstStyle/>
                    <a:p>
                      <a:pPr algn="l" fontAlgn="t"/>
                      <a:r>
                        <a:rPr lang="ru-RU" sz="1000" b="1" i="0" u="none" strike="noStrike" dirty="0">
                          <a:latin typeface="Oswald"/>
                        </a:rPr>
                        <a:t>Труд и занятость населения:</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ru-RU"/>
                    </a:p>
                  </a:txBody>
                  <a:tcPr/>
                </a:tc>
                <a:tc>
                  <a:txBody>
                    <a:bodyPr/>
                    <a:lstStyle/>
                    <a:p>
                      <a:pPr algn="l" fontAlgn="ctr"/>
                      <a:r>
                        <a:rPr lang="ru-RU" sz="1000" b="0" i="0" u="none" strike="noStrike" dirty="0">
                          <a:latin typeface="Oswald"/>
                        </a:rPr>
                        <a:t> </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1000" b="0" i="0" u="none" strike="noStrike" dirty="0">
                          <a:latin typeface="Oswald"/>
                        </a:rPr>
                        <a:t> </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1000" b="0" i="0" u="none" strike="noStrike" dirty="0">
                          <a:latin typeface="Oswald"/>
                        </a:rPr>
                        <a:t> </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1000" b="0" i="0" u="none" strike="noStrike">
                          <a:latin typeface="Oswald"/>
                        </a:rPr>
                        <a:t> </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1000" b="0" i="0" u="none" strike="noStrike" dirty="0">
                          <a:latin typeface="Oswald"/>
                        </a:rPr>
                        <a:t> </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1000" b="0" i="0" u="none" strike="noStrike">
                          <a:latin typeface="Oswald"/>
                        </a:rPr>
                        <a:t> </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22376">
                <a:tc>
                  <a:txBody>
                    <a:bodyPr/>
                    <a:lstStyle/>
                    <a:p>
                      <a:pPr algn="l" fontAlgn="t"/>
                      <a:r>
                        <a:rPr lang="ru-RU" sz="1000" b="0" i="0" u="none" strike="noStrike" dirty="0">
                          <a:latin typeface="Oswald"/>
                        </a:rPr>
                        <a:t>Уровень зарегистрированной безработицы (на конец периода) </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ru-RU" sz="1000" b="0" i="0" u="none" strike="noStrike" dirty="0">
                          <a:latin typeface="Oswald"/>
                        </a:rPr>
                        <a:t>%</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0,73</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25,5</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0,54</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73,9</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0,48</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88,9</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162721">
                <a:tc>
                  <a:txBody>
                    <a:bodyPr/>
                    <a:lstStyle/>
                    <a:p>
                      <a:pPr algn="l" fontAlgn="t"/>
                      <a:r>
                        <a:rPr lang="ru-RU" sz="1000" b="0" i="0" u="none" strike="noStrike">
                          <a:latin typeface="Oswald"/>
                        </a:rPr>
                        <a:t>Вновь созданные рабочие места, в том числе</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ru-RU" sz="1000" b="0" i="0" u="none" strike="noStrike" dirty="0">
                          <a:latin typeface="Oswald"/>
                        </a:rPr>
                        <a:t>единиц</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701</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177,5</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748</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106,7</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707</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94,5</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162721">
                <a:tc>
                  <a:txBody>
                    <a:bodyPr/>
                    <a:lstStyle/>
                    <a:p>
                      <a:pPr algn="l" fontAlgn="t"/>
                      <a:r>
                        <a:rPr lang="ru-RU" sz="1000" b="0" i="0" u="none" strike="noStrike" dirty="0">
                          <a:latin typeface="Oswald"/>
                        </a:rPr>
                        <a:t>        постоянные</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ru-RU" sz="1000" b="0" i="0" u="none" strike="noStrike" dirty="0">
                          <a:latin typeface="Oswald"/>
                        </a:rPr>
                        <a:t> </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19</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111,8</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27</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142,1</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17</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63</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162721">
                <a:tc>
                  <a:txBody>
                    <a:bodyPr/>
                    <a:lstStyle/>
                    <a:p>
                      <a:pPr algn="l" fontAlgn="t"/>
                      <a:r>
                        <a:rPr lang="ru-RU" sz="1000" b="0" i="0" u="none" strike="noStrike" dirty="0">
                          <a:latin typeface="Oswald"/>
                        </a:rPr>
                        <a:t>        временные</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ru-RU" sz="1000" b="0" i="0" u="none" strike="noStrike" dirty="0">
                          <a:latin typeface="Oswald"/>
                        </a:rPr>
                        <a:t> </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682</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180,4</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721</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105,7</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690</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95,7</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191576">
                <a:tc gridSpan="2">
                  <a:txBody>
                    <a:bodyPr/>
                    <a:lstStyle/>
                    <a:p>
                      <a:pPr algn="l" fontAlgn="t"/>
                      <a:r>
                        <a:rPr lang="ru-RU" sz="1000" b="1" i="0" u="none" strike="noStrike" dirty="0">
                          <a:latin typeface="Oswald"/>
                        </a:rPr>
                        <a:t>Объем инвестиций в основной капитал</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ru-RU"/>
                    </a:p>
                  </a:txBody>
                  <a:tcPr/>
                </a:tc>
                <a:tc>
                  <a:txBody>
                    <a:bodyPr/>
                    <a:lstStyle/>
                    <a:p>
                      <a:pPr algn="l" fontAlgn="b"/>
                      <a:endParaRPr lang="ru-RU" sz="1000" b="0" i="0" u="none" strike="noStrike" dirty="0">
                        <a:latin typeface="Oswald"/>
                      </a:endParaRP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ru-RU" sz="1000" b="0" i="0" u="none" strike="noStrike" dirty="0">
                        <a:latin typeface="Oswald"/>
                      </a:endParaRP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ru-RU" sz="1000" b="0" i="0" u="none" strike="noStrike" dirty="0">
                        <a:latin typeface="Oswald"/>
                      </a:endParaRP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ru-RU" sz="1000" b="0" i="0" u="none" strike="noStrike" dirty="0">
                        <a:latin typeface="Oswald"/>
                      </a:endParaRP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ru-RU" sz="1000" b="0" i="0" u="none" strike="noStrike" dirty="0">
                        <a:latin typeface="Oswald"/>
                      </a:endParaRP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ru-RU" sz="1000" b="0" i="0" u="none" strike="noStrike" dirty="0">
                        <a:latin typeface="Oswald"/>
                      </a:endParaRP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162721">
                <a:tc>
                  <a:txBody>
                    <a:bodyPr/>
                    <a:lstStyle/>
                    <a:p>
                      <a:pPr algn="l" fontAlgn="t"/>
                      <a:r>
                        <a:rPr lang="ru-RU" sz="1000" b="0" i="0" u="none" strike="noStrike">
                          <a:latin typeface="Oswald"/>
                        </a:rPr>
                        <a:t>     в действующих ценах каждого года</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ru-RU" sz="1000" b="0" i="0" u="none" strike="noStrike" dirty="0">
                          <a:latin typeface="Oswald"/>
                        </a:rPr>
                        <a:t>млн.руб.</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3106,5</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76,1</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4240,6</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136,5</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4410,26*</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104</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727128">
                <a:tc>
                  <a:txBody>
                    <a:bodyPr/>
                    <a:lstStyle/>
                    <a:p>
                      <a:pPr algn="l" fontAlgn="ctr"/>
                      <a:r>
                        <a:rPr lang="ru-RU" sz="1000" b="0" i="0" u="none" strike="noStrike" dirty="0">
                          <a:solidFill>
                            <a:srgbClr val="000000"/>
                          </a:solidFill>
                          <a:latin typeface="Oswald"/>
                        </a:rPr>
                        <a:t>Индекс физического объема</a:t>
                      </a:r>
                    </a:p>
                  </a:txBody>
                  <a:tcPr marL="38643"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latin typeface="Oswald"/>
                        </a:rPr>
                        <a:t>% к предыдущему году в сопоставимых ценах</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72,5</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latin typeface="Oswald"/>
                        </a:rPr>
                        <a:t>x</a:t>
                      </a:r>
                      <a:endParaRPr lang="ru-RU" sz="1000" b="0" i="0" u="none" strike="noStrike" dirty="0">
                        <a:latin typeface="Oswald"/>
                      </a:endParaRP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119,1</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latin typeface="Oswald"/>
                        </a:rPr>
                        <a:t>x</a:t>
                      </a:r>
                      <a:endParaRPr lang="ru-RU" sz="1000" b="0" i="0" u="none" strike="noStrike" dirty="0">
                        <a:latin typeface="Oswald"/>
                      </a:endParaRP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97,196,*</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latin typeface="Oswald"/>
                        </a:rPr>
                        <a:t>x</a:t>
                      </a:r>
                      <a:endParaRPr lang="ru-RU" sz="1000" b="0" i="0" u="none" strike="noStrike" dirty="0">
                        <a:latin typeface="Oswald"/>
                      </a:endParaRP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162721">
                <a:tc gridSpan="2">
                  <a:txBody>
                    <a:bodyPr/>
                    <a:lstStyle/>
                    <a:p>
                      <a:pPr algn="l" fontAlgn="t"/>
                      <a:r>
                        <a:rPr lang="ru-RU" sz="1000" b="1" i="0" u="none" strike="noStrike" dirty="0">
                          <a:latin typeface="Oswald"/>
                        </a:rPr>
                        <a:t>Финансы: </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ru-RU"/>
                    </a:p>
                  </a:txBody>
                  <a:tcPr/>
                </a:tc>
                <a:tc>
                  <a:txBody>
                    <a:bodyPr/>
                    <a:lstStyle/>
                    <a:p>
                      <a:pPr algn="l" fontAlgn="b"/>
                      <a:r>
                        <a:rPr lang="ru-RU" sz="1000" b="0" i="0" u="none" strike="noStrike" dirty="0">
                          <a:latin typeface="Oswald"/>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1000" b="0" i="0" u="none" strike="noStrike" dirty="0">
                          <a:latin typeface="Oswald"/>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1000" b="0" i="0" u="none" strike="noStrike" dirty="0">
                          <a:latin typeface="Oswald"/>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1000" b="0" i="0" u="none" strike="noStrike" dirty="0">
                          <a:latin typeface="Oswald"/>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ru-RU" sz="1000" b="0" i="0" u="none" strike="noStrike">
                        <a:latin typeface="Oswald"/>
                      </a:endParaRP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ru-RU" sz="1000" b="0" i="0" u="none" strike="noStrike" dirty="0">
                        <a:latin typeface="Oswald"/>
                      </a:endParaRP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r h="162721">
                <a:tc>
                  <a:txBody>
                    <a:bodyPr/>
                    <a:lstStyle/>
                    <a:p>
                      <a:pPr algn="l" fontAlgn="t"/>
                      <a:r>
                        <a:rPr lang="ru-RU" sz="1000" b="0" i="0" u="none" strike="noStrike" dirty="0">
                          <a:latin typeface="Oswald"/>
                        </a:rPr>
                        <a:t>Доходы  бюджета муниципального образования</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ru-RU" sz="1000" b="0" i="0" u="none" strike="noStrike" dirty="0">
                          <a:latin typeface="Oswald"/>
                        </a:rPr>
                        <a:t>млн.рублей</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3810,6</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102,3</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4095,4</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107,5</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5057,6</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123,5</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4"/>
                  </a:ext>
                </a:extLst>
              </a:tr>
              <a:tr h="322376">
                <a:tc>
                  <a:txBody>
                    <a:bodyPr/>
                    <a:lstStyle/>
                    <a:p>
                      <a:pPr algn="l" fontAlgn="t"/>
                      <a:r>
                        <a:rPr lang="ru-RU" sz="1000" b="0" i="0" u="none" strike="noStrike" dirty="0">
                          <a:latin typeface="Oswald"/>
                        </a:rPr>
                        <a:t>в том числе: безвозмездные поступления от других бюджетов бюджетной системы Российской Федерации</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ru-RU" sz="1000" b="0" i="0" u="none" strike="noStrike" dirty="0">
                          <a:latin typeface="Oswald"/>
                        </a:rPr>
                        <a:t>млн.рублей</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2764,5</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110,6</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2774,7</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100,4</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3613,4</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130,2</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5"/>
                  </a:ext>
                </a:extLst>
              </a:tr>
              <a:tr h="162721">
                <a:tc>
                  <a:txBody>
                    <a:bodyPr/>
                    <a:lstStyle/>
                    <a:p>
                      <a:pPr algn="l" fontAlgn="t"/>
                      <a:r>
                        <a:rPr lang="ru-RU" sz="1000" b="0" i="0" u="none" strike="noStrike">
                          <a:latin typeface="Oswald"/>
                        </a:rPr>
                        <a:t>Расходы  бюджета муниципального образования</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ru-RU" sz="1000" b="0" i="0" u="none" strike="noStrike" dirty="0">
                          <a:latin typeface="Oswald"/>
                        </a:rPr>
                        <a:t>млн.рублей</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3880,9</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103,4</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4049,1</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104,3</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4917,6</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121,5</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6"/>
                  </a:ext>
                </a:extLst>
              </a:tr>
              <a:tr h="162721">
                <a:tc gridSpan="2">
                  <a:txBody>
                    <a:bodyPr/>
                    <a:lstStyle/>
                    <a:p>
                      <a:pPr algn="l" fontAlgn="t"/>
                      <a:r>
                        <a:rPr lang="ru-RU" sz="1000" b="1" i="0" u="none" strike="noStrike" dirty="0">
                          <a:latin typeface="Oswald"/>
                        </a:rPr>
                        <a:t>Ввод в действие жилых домов и объектов соцкультбыта:</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ru-RU"/>
                    </a:p>
                  </a:txBody>
                  <a:tcPr/>
                </a:tc>
                <a:tc>
                  <a:txBody>
                    <a:bodyPr/>
                    <a:lstStyle/>
                    <a:p>
                      <a:pPr algn="l" fontAlgn="b"/>
                      <a:endParaRPr lang="ru-RU" sz="1000" b="0" i="0" u="none" strike="noStrike" dirty="0">
                        <a:latin typeface="Oswald"/>
                      </a:endParaRP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ru-RU" sz="1000" b="0" i="0" u="none" strike="noStrike" dirty="0">
                        <a:latin typeface="Oswald"/>
                      </a:endParaRP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ru-RU" sz="1000" b="0" i="0" u="none" strike="noStrike" dirty="0">
                        <a:latin typeface="Oswald"/>
                      </a:endParaRP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ru-RU" sz="1000" b="0" i="0" u="none" strike="noStrike" dirty="0">
                        <a:latin typeface="Oswald"/>
                      </a:endParaRP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ru-RU" sz="1000" b="0" i="0" u="none" strike="noStrike" dirty="0">
                        <a:latin typeface="Oswald"/>
                      </a:endParaRP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ru-RU" sz="1000" b="0" i="0" u="none" strike="noStrike" dirty="0">
                        <a:latin typeface="Oswald"/>
                      </a:endParaRP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7"/>
                  </a:ext>
                </a:extLst>
              </a:tr>
              <a:tr h="162721">
                <a:tc>
                  <a:txBody>
                    <a:bodyPr/>
                    <a:lstStyle/>
                    <a:p>
                      <a:pPr algn="l" fontAlgn="t"/>
                      <a:r>
                        <a:rPr lang="ru-RU" sz="1000" b="0" i="0" u="none" strike="noStrike">
                          <a:latin typeface="Oswald"/>
                        </a:rPr>
                        <a:t>Жилые дома (общая площадь квартир)</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ru-RU" sz="1000" b="0" i="0" u="none" strike="noStrike" dirty="0">
                          <a:latin typeface="Oswald"/>
                        </a:rPr>
                        <a:t>тыс.кв.м</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22,121</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104,7</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19,3</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87,3</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20,982</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108,7</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8"/>
                  </a:ext>
                </a:extLst>
              </a:tr>
              <a:tr h="162721">
                <a:tc gridSpan="2">
                  <a:txBody>
                    <a:bodyPr/>
                    <a:lstStyle/>
                    <a:p>
                      <a:pPr algn="l" fontAlgn="t"/>
                      <a:r>
                        <a:rPr lang="ru-RU" sz="1000" b="1" i="0" u="none" strike="noStrike">
                          <a:latin typeface="Oswald"/>
                        </a:rPr>
                        <a:t>Уровень жизни населения:</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ru-RU"/>
                    </a:p>
                  </a:txBody>
                  <a:tcPr/>
                </a:tc>
                <a:tc>
                  <a:txBody>
                    <a:bodyPr/>
                    <a:lstStyle/>
                    <a:p>
                      <a:pPr algn="ctr" fontAlgn="ctr"/>
                      <a:endParaRPr lang="ru-RU" sz="1000" b="0" i="0" u="none" strike="noStrike" dirty="0">
                        <a:latin typeface="Oswald"/>
                      </a:endParaRP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ru-RU" sz="1000" b="0" i="0" u="none" strike="noStrike" dirty="0">
                        <a:latin typeface="Oswald"/>
                      </a:endParaRP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ru-RU" sz="1000" b="0" i="0" u="none" strike="noStrike" dirty="0">
                        <a:latin typeface="Oswald"/>
                      </a:endParaRP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ru-RU" sz="1000" b="0" i="0" u="none" strike="noStrike" dirty="0">
                        <a:latin typeface="Oswald"/>
                      </a:endParaRP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ru-RU" sz="1000" b="0" i="0" u="none" strike="noStrike" dirty="0">
                        <a:latin typeface="Oswald"/>
                      </a:endParaRP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ru-RU" sz="1000" b="0" i="0" u="none" strike="noStrike" dirty="0">
                        <a:latin typeface="Oswald"/>
                      </a:endParaRP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9"/>
                  </a:ext>
                </a:extLst>
              </a:tr>
              <a:tr h="523638">
                <a:tc>
                  <a:txBody>
                    <a:bodyPr/>
                    <a:lstStyle/>
                    <a:p>
                      <a:pPr algn="l" fontAlgn="t"/>
                      <a:r>
                        <a:rPr lang="ru-RU" sz="1000" b="0" i="0" u="none" strike="noStrike" dirty="0">
                          <a:latin typeface="Oswald"/>
                        </a:rPr>
                        <a:t>Среднемесячная номинальная начисленная заработная плата одного работника по крупным и средним предприятиям</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ru-RU" sz="1000" b="0" i="0" u="none" strike="noStrike" dirty="0">
                          <a:latin typeface="Oswald"/>
                        </a:rPr>
                        <a:t>рублей</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75724,7</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104,8</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85447,5</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112,8</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97100*</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113,4</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20"/>
                  </a:ext>
                </a:extLst>
              </a:tr>
              <a:tr h="162721">
                <a:tc>
                  <a:txBody>
                    <a:bodyPr/>
                    <a:lstStyle/>
                    <a:p>
                      <a:pPr algn="l" fontAlgn="t"/>
                      <a:r>
                        <a:rPr lang="ru-RU" sz="1000" b="0" i="0" u="none" strike="noStrike">
                          <a:latin typeface="Oswald"/>
                        </a:rPr>
                        <a:t>Среднедушевые  денежные доходы населения</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ru-RU" sz="1000" b="0" i="0" u="none" strike="noStrike">
                          <a:latin typeface="Oswald"/>
                        </a:rPr>
                        <a:t>рублей</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40190</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102,6</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43959</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109,4</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46600*</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106,0</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21"/>
                  </a:ext>
                </a:extLst>
              </a:tr>
              <a:tr h="162721">
                <a:tc>
                  <a:txBody>
                    <a:bodyPr/>
                    <a:lstStyle/>
                    <a:p>
                      <a:pPr algn="l" fontAlgn="t"/>
                      <a:r>
                        <a:rPr lang="ru-RU" sz="1000" b="0" i="0" u="none" strike="noStrike">
                          <a:latin typeface="Oswald"/>
                        </a:rPr>
                        <a:t>Потребительские расходы на душу населения</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ru-RU" sz="1000" b="0" i="0" u="none" strike="noStrike" dirty="0">
                          <a:latin typeface="Oswald"/>
                        </a:rPr>
                        <a:t>рублей</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40862</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1144</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42959</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105,1</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45192*</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105,2</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22"/>
                  </a:ext>
                </a:extLst>
              </a:tr>
              <a:tr h="162721">
                <a:tc>
                  <a:txBody>
                    <a:bodyPr/>
                    <a:lstStyle/>
                    <a:p>
                      <a:pPr algn="l" fontAlgn="t"/>
                      <a:r>
                        <a:rPr lang="ru-RU" sz="1000" b="0" i="0" u="none" strike="noStrike" dirty="0">
                          <a:latin typeface="Oswald"/>
                        </a:rPr>
                        <a:t>Реальные располагаемые денежные доходы населения</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ru-RU" sz="1000" b="0" i="0" u="none" strike="noStrike" dirty="0">
                          <a:latin typeface="Oswald"/>
                        </a:rPr>
                        <a:t>%</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99,5</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latin typeface="Oswald"/>
                        </a:rPr>
                        <a:t>x</a:t>
                      </a:r>
                      <a:endParaRPr lang="ru-RU" sz="1000" b="0" i="0" u="none" strike="noStrike" dirty="0">
                        <a:latin typeface="Oswald"/>
                      </a:endParaRP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latin typeface="Oswald"/>
                        </a:rPr>
                        <a:t>97</a:t>
                      </a:r>
                      <a:r>
                        <a:rPr lang="ru-RU" sz="1000" b="0" i="0" u="none" strike="noStrike" dirty="0">
                          <a:latin typeface="Oswald"/>
                        </a:rPr>
                        <a:t>,5</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latin typeface="Oswald"/>
                        </a:rPr>
                        <a:t>x</a:t>
                      </a:r>
                      <a:endParaRPr lang="ru-RU" sz="1000" b="0" i="0" u="none" strike="noStrike" dirty="0">
                        <a:latin typeface="Oswald"/>
                      </a:endParaRP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latin typeface="Oswald"/>
                        </a:rPr>
                        <a:t>101,3</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latin typeface="Oswald"/>
                        </a:rPr>
                        <a:t>x</a:t>
                      </a:r>
                      <a:endParaRPr lang="ru-RU" sz="1000" b="0" i="0" u="none" strike="noStrike" dirty="0">
                        <a:latin typeface="Oswald"/>
                      </a:endParaRP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23"/>
                  </a:ext>
                </a:extLst>
              </a:tr>
            </a:tbl>
          </a:graphicData>
        </a:graphic>
      </p:graphicFrame>
      <p:sp>
        <p:nvSpPr>
          <p:cNvPr id="6" name="Прямоугольник 5"/>
          <p:cNvSpPr/>
          <p:nvPr/>
        </p:nvSpPr>
        <p:spPr>
          <a:xfrm>
            <a:off x="107504" y="6581001"/>
            <a:ext cx="2448272" cy="276999"/>
          </a:xfrm>
          <a:prstGeom prst="rect">
            <a:avLst/>
          </a:prstGeom>
        </p:spPr>
        <p:txBody>
          <a:bodyPr wrap="square">
            <a:spAutoFit/>
          </a:bodyPr>
          <a:lstStyle/>
          <a:p>
            <a:r>
              <a:rPr lang="ru-RU" sz="1200" b="1" dirty="0">
                <a:latin typeface="Oswald"/>
                <a:cs typeface="Times New Roman" pitchFamily="18" charset="0"/>
              </a:rPr>
              <a:t>*</a:t>
            </a:r>
            <a:r>
              <a:rPr lang="ru-RU" sz="1100" b="1" dirty="0">
                <a:latin typeface="Oswald"/>
                <a:cs typeface="Times New Roman" pitchFamily="18" charset="0"/>
              </a:rPr>
              <a:t>- оценка на 01.01.2024 года</a:t>
            </a:r>
          </a:p>
        </p:txBody>
      </p:sp>
      <p:pic>
        <p:nvPicPr>
          <p:cNvPr id="7" name="Picture 5" descr="Y:\Влад\2019\эскизы\сетка.png"/>
          <p:cNvPicPr>
            <a:picLocks noChangeAspect="1" noChangeArrowheads="1"/>
          </p:cNvPicPr>
          <p:nvPr/>
        </p:nvPicPr>
        <p:blipFill>
          <a:blip r:embed="rId3" cstate="print"/>
          <a:srcRect l="1936" t="2420" r="1543" b="81699"/>
          <a:stretch>
            <a:fillRect/>
          </a:stretch>
        </p:blipFill>
        <p:spPr bwMode="auto">
          <a:xfrm>
            <a:off x="0" y="0"/>
            <a:ext cx="9144000" cy="764704"/>
          </a:xfrm>
          <a:prstGeom prst="rect">
            <a:avLst/>
          </a:prstGeom>
          <a:noFill/>
          <a:ln w="9525">
            <a:noFill/>
            <a:miter lim="800000"/>
            <a:headEnd/>
            <a:tailEnd/>
          </a:ln>
        </p:spPr>
      </p:pic>
      <p:pic>
        <p:nvPicPr>
          <p:cNvPr id="8" name="Picture 2" descr="Y:\Влад\2019\эскизы\герб.png"/>
          <p:cNvPicPr>
            <a:picLocks noChangeAspect="1" noChangeArrowheads="1"/>
          </p:cNvPicPr>
          <p:nvPr/>
        </p:nvPicPr>
        <p:blipFill>
          <a:blip r:embed="rId4" cstate="print"/>
          <a:srcRect l="89185" b="81873"/>
          <a:stretch>
            <a:fillRect/>
          </a:stretch>
        </p:blipFill>
        <p:spPr bwMode="auto">
          <a:xfrm>
            <a:off x="8460432" y="1"/>
            <a:ext cx="683568" cy="836712"/>
          </a:xfrm>
          <a:prstGeom prst="rect">
            <a:avLst/>
          </a:prstGeom>
          <a:noFill/>
          <a:ln w="9525">
            <a:noFill/>
            <a:miter lim="800000"/>
            <a:headEnd/>
            <a:tailEnd/>
          </a:ln>
        </p:spPr>
      </p:pic>
      <p:pic>
        <p:nvPicPr>
          <p:cNvPr id="9" name="Picture 3" descr="Y:\Влад\2019\эскизы\зелёная.png"/>
          <p:cNvPicPr>
            <a:picLocks noChangeAspect="1" noChangeArrowheads="1"/>
          </p:cNvPicPr>
          <p:nvPr/>
        </p:nvPicPr>
        <p:blipFill>
          <a:blip r:embed="rId5" cstate="print"/>
          <a:srcRect t="10663" r="48323" b="76543"/>
          <a:stretch>
            <a:fillRect/>
          </a:stretch>
        </p:blipFill>
        <p:spPr bwMode="auto">
          <a:xfrm>
            <a:off x="0" y="116632"/>
            <a:ext cx="8460432" cy="692696"/>
          </a:xfrm>
          <a:prstGeom prst="rect">
            <a:avLst/>
          </a:prstGeom>
          <a:noFill/>
          <a:ln w="9525">
            <a:noFill/>
            <a:miter lim="800000"/>
            <a:headEnd/>
            <a:tailEnd/>
          </a:ln>
        </p:spPr>
      </p:pic>
      <p:pic>
        <p:nvPicPr>
          <p:cNvPr id="10" name="Picture 5" descr="закладка урай copy"/>
          <p:cNvPicPr>
            <a:picLocks noChangeAspect="1" noChangeArrowheads="1"/>
          </p:cNvPicPr>
          <p:nvPr/>
        </p:nvPicPr>
        <p:blipFill>
          <a:blip r:embed="rId6" cstate="print"/>
          <a:srcRect/>
          <a:stretch>
            <a:fillRect/>
          </a:stretch>
        </p:blipFill>
        <p:spPr bwMode="auto">
          <a:xfrm>
            <a:off x="0" y="1"/>
            <a:ext cx="636752" cy="836712"/>
          </a:xfrm>
          <a:prstGeom prst="rect">
            <a:avLst/>
          </a:prstGeom>
          <a:noFill/>
          <a:ln w="9525">
            <a:noFill/>
            <a:miter lim="800000"/>
            <a:headEnd/>
            <a:tailEnd/>
          </a:ln>
        </p:spPr>
      </p:pic>
      <p:sp>
        <p:nvSpPr>
          <p:cNvPr id="11" name="TextBox 10"/>
          <p:cNvSpPr txBox="1"/>
          <p:nvPr/>
        </p:nvSpPr>
        <p:spPr>
          <a:xfrm>
            <a:off x="755576" y="332656"/>
            <a:ext cx="7704856" cy="338554"/>
          </a:xfrm>
          <a:prstGeom prst="rect">
            <a:avLst/>
          </a:prstGeom>
          <a:noFill/>
        </p:spPr>
        <p:txBody>
          <a:bodyPr wrap="square" rtlCol="0">
            <a:spAutoFit/>
          </a:bodyPr>
          <a:lstStyle/>
          <a:p>
            <a:r>
              <a:rPr lang="ru-RU" sz="1600" b="1" dirty="0">
                <a:solidFill>
                  <a:schemeClr val="bg1">
                    <a:lumMod val="95000"/>
                  </a:schemeClr>
                </a:solidFill>
                <a:latin typeface="Oswald"/>
                <a:cs typeface="Times New Roman Cyr" pitchFamily="18" charset="0"/>
              </a:rPr>
              <a:t>ОСНОВНЫЕ ПОКАЗАТЕЛИ СЭР ГОРОДА УРАЙ ЗА -2021-2023 ГОДЫ</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116632"/>
            <a:ext cx="8280920" cy="646331"/>
          </a:xfrm>
          <a:prstGeom prst="rect">
            <a:avLst/>
          </a:prstGeom>
        </p:spPr>
        <p:txBody>
          <a:bodyPr wrap="square">
            <a:spAutoFit/>
          </a:bodyPr>
          <a:lstStyle/>
          <a:p>
            <a:pPr algn="ctr" fontAlgn="b"/>
            <a:r>
              <a:rPr lang="ru-RU" b="1" dirty="0">
                <a:solidFill>
                  <a:srgbClr val="000000"/>
                </a:solidFill>
                <a:latin typeface="Times New Roman" panose="02020603050405020304" pitchFamily="18" charset="0"/>
                <a:cs typeface="Times New Roman" panose="02020603050405020304" pitchFamily="18" charset="0"/>
              </a:rPr>
              <a:t>Муниципальная программа «Развитие образования и молодежной политики в городе Урай» на 2019-2030 годы</a:t>
            </a:r>
          </a:p>
        </p:txBody>
      </p:sp>
      <p:sp>
        <p:nvSpPr>
          <p:cNvPr id="2" name="Прямоугольник 1"/>
          <p:cNvSpPr/>
          <p:nvPr/>
        </p:nvSpPr>
        <p:spPr>
          <a:xfrm>
            <a:off x="107504" y="1412776"/>
            <a:ext cx="1224136" cy="1815882"/>
          </a:xfrm>
          <a:prstGeom prst="rect">
            <a:avLst/>
          </a:prstGeom>
        </p:spPr>
        <p:txBody>
          <a:bodyPr wrap="square">
            <a:spAutoFit/>
          </a:bodyPr>
          <a:lstStyle/>
          <a:p>
            <a:pPr lvl="0" algn="ctr" fontAlgn="b"/>
            <a:r>
              <a:rPr lang="ru-RU" sz="1200" dirty="0">
                <a:solidFill>
                  <a:srgbClr val="000000"/>
                </a:solidFill>
                <a:latin typeface="Times New Roman" panose="02020603050405020304" pitchFamily="18" charset="0"/>
                <a:cs typeface="Times New Roman" panose="02020603050405020304" pitchFamily="18" charset="0"/>
              </a:rPr>
              <a:t>  </a:t>
            </a:r>
            <a:r>
              <a:rPr lang="ru-RU" sz="1200" dirty="0">
                <a:solidFill>
                  <a:srgbClr val="000000"/>
                </a:solidFill>
                <a:latin typeface="Arial" pitchFamily="34" charset="0"/>
                <a:cs typeface="Arial" pitchFamily="34" charset="0"/>
              </a:rPr>
              <a:t>Доступность дошкольного образования для детей в возрасте от полутора до трех лет – </a:t>
            </a:r>
            <a:r>
              <a:rPr lang="ru-RU" sz="1400" b="1" dirty="0">
                <a:solidFill>
                  <a:srgbClr val="000000"/>
                </a:solidFill>
                <a:latin typeface="Arial" pitchFamily="34" charset="0"/>
                <a:cs typeface="Arial" pitchFamily="34" charset="0"/>
              </a:rPr>
              <a:t>100,0%</a:t>
            </a:r>
          </a:p>
          <a:p>
            <a:pPr lvl="0" algn="ctr" fontAlgn="b"/>
            <a:r>
              <a:rPr lang="ru-RU" sz="1400" dirty="0">
                <a:solidFill>
                  <a:srgbClr val="000000"/>
                </a:solidFill>
                <a:latin typeface="Arial" pitchFamily="34" charset="0"/>
                <a:cs typeface="Arial" pitchFamily="34" charset="0"/>
              </a:rPr>
              <a:t>  </a:t>
            </a:r>
          </a:p>
        </p:txBody>
      </p:sp>
      <p:sp>
        <p:nvSpPr>
          <p:cNvPr id="9" name="Прямоугольник 8"/>
          <p:cNvSpPr/>
          <p:nvPr/>
        </p:nvSpPr>
        <p:spPr>
          <a:xfrm>
            <a:off x="683568" y="836712"/>
            <a:ext cx="7920880" cy="369332"/>
          </a:xfrm>
          <a:prstGeom prst="rect">
            <a:avLst/>
          </a:prstGeom>
          <a:solidFill>
            <a:schemeClr val="accent1">
              <a:lumMod val="40000"/>
              <a:lumOff val="60000"/>
            </a:schemeClr>
          </a:solidFill>
        </p:spPr>
        <p:txBody>
          <a:bodyPr wrap="square">
            <a:spAutoFit/>
          </a:bodyPr>
          <a:lstStyle/>
          <a:p>
            <a:pPr algn="ctr"/>
            <a:r>
              <a:rPr lang="ru-RU" b="1" dirty="0">
                <a:latin typeface="Cambria" pitchFamily="18" charset="0"/>
                <a:cs typeface="Arial" pitchFamily="34" charset="0"/>
              </a:rPr>
              <a:t>Основные показатели результативности программы за 2023 год:</a:t>
            </a:r>
            <a:endParaRPr lang="ru-RU" dirty="0">
              <a:latin typeface="Cambria" pitchFamily="18" charset="0"/>
              <a:cs typeface="Arial" pitchFamily="34" charset="0"/>
            </a:endParaRPr>
          </a:p>
        </p:txBody>
      </p:sp>
      <p:sp>
        <p:nvSpPr>
          <p:cNvPr id="2052" name="AutoShape 4"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1" name="Picture 18" descr="книга, образование, школа, обучение, исследование значок в General Pack 3"/>
          <p:cNvPicPr>
            <a:picLocks noChangeAspect="1" noChangeArrowheads="1"/>
          </p:cNvPicPr>
          <p:nvPr/>
        </p:nvPicPr>
        <p:blipFill>
          <a:blip r:embed="rId3" cstate="print"/>
          <a:srcRect/>
          <a:stretch>
            <a:fillRect/>
          </a:stretch>
        </p:blipFill>
        <p:spPr bwMode="auto">
          <a:xfrm>
            <a:off x="0" y="0"/>
            <a:ext cx="755576" cy="755576"/>
          </a:xfrm>
          <a:prstGeom prst="rect">
            <a:avLst/>
          </a:prstGeom>
          <a:noFill/>
        </p:spPr>
      </p:pic>
      <p:sp>
        <p:nvSpPr>
          <p:cNvPr id="13" name="Прямоугольник 12"/>
          <p:cNvSpPr/>
          <p:nvPr/>
        </p:nvSpPr>
        <p:spPr>
          <a:xfrm>
            <a:off x="107504" y="3789041"/>
            <a:ext cx="1728192" cy="307777"/>
          </a:xfrm>
          <a:prstGeom prst="rect">
            <a:avLst/>
          </a:prstGeom>
        </p:spPr>
        <p:txBody>
          <a:bodyPr wrap="square">
            <a:spAutoFit/>
          </a:bodyPr>
          <a:lstStyle/>
          <a:p>
            <a:pPr lvl="0" algn="ctr" fontAlgn="b"/>
            <a:r>
              <a:rPr lang="ru-RU" sz="1400" dirty="0">
                <a:solidFill>
                  <a:srgbClr val="000000"/>
                </a:solidFill>
                <a:latin typeface="Arial" pitchFamily="34" charset="0"/>
                <a:cs typeface="Arial" pitchFamily="34" charset="0"/>
              </a:rPr>
              <a:t>  </a:t>
            </a:r>
          </a:p>
        </p:txBody>
      </p:sp>
      <p:sp>
        <p:nvSpPr>
          <p:cNvPr id="15" name="Прямоугольник 14"/>
          <p:cNvSpPr/>
          <p:nvPr/>
        </p:nvSpPr>
        <p:spPr>
          <a:xfrm>
            <a:off x="1259632" y="1340769"/>
            <a:ext cx="1584176" cy="2769989"/>
          </a:xfrm>
          <a:prstGeom prst="rect">
            <a:avLst/>
          </a:prstGeom>
        </p:spPr>
        <p:txBody>
          <a:bodyPr wrap="square">
            <a:spAutoFit/>
          </a:bodyPr>
          <a:lstStyle/>
          <a:p>
            <a:pPr lvl="0" algn="ctr" fontAlgn="b"/>
            <a:r>
              <a:rPr lang="ru-RU" sz="1200" dirty="0">
                <a:solidFill>
                  <a:srgbClr val="000000"/>
                </a:solidFill>
                <a:latin typeface="Arial" pitchFamily="34" charset="0"/>
                <a:cs typeface="Arial" pitchFamily="34" charset="0"/>
              </a:rPr>
              <a:t> Доля муниципальных образовательных организаций, соответствующих современным требованиям обучения, в общем количестве муниципальных образовательных организаций</a:t>
            </a:r>
            <a:r>
              <a:rPr lang="ru-RU" sz="1400" dirty="0">
                <a:solidFill>
                  <a:srgbClr val="000000"/>
                </a:solidFill>
                <a:latin typeface="Arial" pitchFamily="34" charset="0"/>
                <a:cs typeface="Arial" pitchFamily="34" charset="0"/>
              </a:rPr>
              <a:t> – </a:t>
            </a:r>
            <a:r>
              <a:rPr lang="ru-RU" sz="1400" b="1" dirty="0">
                <a:solidFill>
                  <a:srgbClr val="000000"/>
                </a:solidFill>
                <a:latin typeface="Arial" pitchFamily="34" charset="0"/>
                <a:cs typeface="Arial" pitchFamily="34" charset="0"/>
              </a:rPr>
              <a:t>98,65%</a:t>
            </a:r>
          </a:p>
          <a:p>
            <a:pPr lvl="0" algn="ctr" fontAlgn="b"/>
            <a:r>
              <a:rPr lang="ru-RU" sz="1400" dirty="0">
                <a:solidFill>
                  <a:srgbClr val="000000"/>
                </a:solidFill>
                <a:latin typeface="Arial" pitchFamily="34" charset="0"/>
                <a:cs typeface="Arial" pitchFamily="34" charset="0"/>
              </a:rPr>
              <a:t>  </a:t>
            </a:r>
          </a:p>
        </p:txBody>
      </p:sp>
      <p:sp>
        <p:nvSpPr>
          <p:cNvPr id="17" name="Прямоугольник 16"/>
          <p:cNvSpPr/>
          <p:nvPr/>
        </p:nvSpPr>
        <p:spPr>
          <a:xfrm>
            <a:off x="4211960" y="1340768"/>
            <a:ext cx="1800200" cy="2893100"/>
          </a:xfrm>
          <a:prstGeom prst="rect">
            <a:avLst/>
          </a:prstGeom>
        </p:spPr>
        <p:txBody>
          <a:bodyPr wrap="square">
            <a:spAutoFit/>
          </a:bodyPr>
          <a:lstStyle/>
          <a:p>
            <a:pPr lvl="0" algn="ctr" fontAlgn="b"/>
            <a:r>
              <a:rPr lang="ru-RU" sz="1200" dirty="0">
                <a:solidFill>
                  <a:srgbClr val="000000"/>
                </a:solidFill>
                <a:latin typeface="Times New Roman" panose="02020603050405020304" pitchFamily="18" charset="0"/>
                <a:cs typeface="Times New Roman" panose="02020603050405020304" pitchFamily="18" charset="0"/>
              </a:rPr>
              <a:t> </a:t>
            </a:r>
            <a:r>
              <a:rPr lang="ru-RU" sz="1200" dirty="0">
                <a:solidFill>
                  <a:srgbClr val="000000"/>
                </a:solidFill>
                <a:latin typeface="Arial" pitchFamily="34" charset="0"/>
                <a:cs typeface="Arial" pitchFamily="34" charset="0"/>
              </a:rPr>
              <a:t>Доля муниципальных общеобразовательных организаций, имеющих современную и безопасную цифровую образовательную среду, в общем количестве муниципальных общеобразовательных организаций – </a:t>
            </a:r>
            <a:r>
              <a:rPr lang="ru-RU" sz="1400" b="1" dirty="0">
                <a:solidFill>
                  <a:srgbClr val="000000"/>
                </a:solidFill>
                <a:latin typeface="Arial" pitchFamily="34" charset="0"/>
                <a:cs typeface="Arial" pitchFamily="34" charset="0"/>
              </a:rPr>
              <a:t>100,0%</a:t>
            </a:r>
          </a:p>
          <a:p>
            <a:pPr lvl="0" algn="ctr" fontAlgn="b"/>
            <a:r>
              <a:rPr lang="ru-RU" sz="1200" dirty="0">
                <a:solidFill>
                  <a:srgbClr val="000000"/>
                </a:solidFill>
                <a:latin typeface="Arial" pitchFamily="34" charset="0"/>
                <a:cs typeface="Arial" pitchFamily="34" charset="0"/>
              </a:rPr>
              <a:t>  </a:t>
            </a:r>
          </a:p>
        </p:txBody>
      </p:sp>
      <p:sp>
        <p:nvSpPr>
          <p:cNvPr id="18" name="Прямоугольник 17"/>
          <p:cNvSpPr/>
          <p:nvPr/>
        </p:nvSpPr>
        <p:spPr>
          <a:xfrm>
            <a:off x="7703840" y="1340768"/>
            <a:ext cx="1440160" cy="2769989"/>
          </a:xfrm>
          <a:prstGeom prst="rect">
            <a:avLst/>
          </a:prstGeom>
        </p:spPr>
        <p:txBody>
          <a:bodyPr wrap="square">
            <a:spAutoFit/>
          </a:bodyPr>
          <a:lstStyle/>
          <a:p>
            <a:pPr lvl="0" algn="ctr" fontAlgn="b"/>
            <a:r>
              <a:rPr lang="ru-RU" sz="1200" dirty="0">
                <a:solidFill>
                  <a:srgbClr val="000000"/>
                </a:solidFill>
                <a:latin typeface="Times New Roman" panose="02020603050405020304" pitchFamily="18" charset="0"/>
                <a:cs typeface="Times New Roman" panose="02020603050405020304" pitchFamily="18" charset="0"/>
              </a:rPr>
              <a:t> </a:t>
            </a:r>
            <a:r>
              <a:rPr lang="ru-RU" sz="1200" dirty="0">
                <a:solidFill>
                  <a:srgbClr val="000000"/>
                </a:solidFill>
                <a:latin typeface="Arial" pitchFamily="34" charset="0"/>
                <a:cs typeface="Arial" pitchFamily="34" charset="0"/>
              </a:rPr>
              <a:t>Доля граждан, получивших услуги в негосударственных, в том числе некоммерческих организациях, в общем числе граждан, получивших услуги в сфере образования</a:t>
            </a:r>
            <a:r>
              <a:rPr lang="ru-RU" sz="1400" dirty="0">
                <a:solidFill>
                  <a:srgbClr val="000000"/>
                </a:solidFill>
                <a:latin typeface="Arial" pitchFamily="34" charset="0"/>
                <a:cs typeface="Arial" pitchFamily="34" charset="0"/>
              </a:rPr>
              <a:t> – </a:t>
            </a:r>
            <a:r>
              <a:rPr lang="ru-RU" sz="1400" b="1" dirty="0">
                <a:solidFill>
                  <a:srgbClr val="000000"/>
                </a:solidFill>
                <a:latin typeface="Arial" pitchFamily="34" charset="0"/>
                <a:cs typeface="Arial" pitchFamily="34" charset="0"/>
              </a:rPr>
              <a:t>7,1%</a:t>
            </a:r>
          </a:p>
          <a:p>
            <a:pPr lvl="0" algn="ctr" fontAlgn="b"/>
            <a:r>
              <a:rPr lang="ru-RU" sz="1400" dirty="0">
                <a:solidFill>
                  <a:srgbClr val="000000"/>
                </a:solidFill>
                <a:latin typeface="Arial" pitchFamily="34" charset="0"/>
                <a:cs typeface="Arial" pitchFamily="34" charset="0"/>
              </a:rPr>
              <a:t>  </a:t>
            </a:r>
          </a:p>
        </p:txBody>
      </p:sp>
      <p:sp>
        <p:nvSpPr>
          <p:cNvPr id="19" name="Прямоугольник 18"/>
          <p:cNvSpPr/>
          <p:nvPr/>
        </p:nvSpPr>
        <p:spPr>
          <a:xfrm>
            <a:off x="5148064" y="4149080"/>
            <a:ext cx="1080120" cy="2000548"/>
          </a:xfrm>
          <a:prstGeom prst="rect">
            <a:avLst/>
          </a:prstGeom>
        </p:spPr>
        <p:txBody>
          <a:bodyPr wrap="square">
            <a:spAutoFit/>
          </a:bodyPr>
          <a:lstStyle/>
          <a:p>
            <a:pPr lvl="0" algn="ctr" fontAlgn="b"/>
            <a:r>
              <a:rPr lang="ru-RU" sz="1200" dirty="0">
                <a:solidFill>
                  <a:srgbClr val="000000"/>
                </a:solidFill>
                <a:latin typeface="Times New Roman" panose="02020603050405020304" pitchFamily="18" charset="0"/>
                <a:cs typeface="Times New Roman" panose="02020603050405020304" pitchFamily="18" charset="0"/>
              </a:rPr>
              <a:t> </a:t>
            </a:r>
            <a:r>
              <a:rPr lang="ru-RU" sz="1200" dirty="0">
                <a:solidFill>
                  <a:srgbClr val="000000"/>
                </a:solidFill>
                <a:latin typeface="Arial" pitchFamily="34" charset="0"/>
                <a:cs typeface="Arial" pitchFamily="34" charset="0"/>
              </a:rPr>
              <a:t>Доля детей в возрасте от 5 до 18 лет, охваченных дополнительным  образованием </a:t>
            </a:r>
            <a:r>
              <a:rPr lang="ru-RU" sz="1400" dirty="0">
                <a:solidFill>
                  <a:srgbClr val="000000"/>
                </a:solidFill>
                <a:latin typeface="Arial" pitchFamily="34" charset="0"/>
                <a:cs typeface="Arial" pitchFamily="34" charset="0"/>
              </a:rPr>
              <a:t>– </a:t>
            </a:r>
            <a:r>
              <a:rPr lang="ru-RU" sz="1400" b="1" dirty="0">
                <a:solidFill>
                  <a:srgbClr val="000000"/>
                </a:solidFill>
                <a:latin typeface="Arial" pitchFamily="34" charset="0"/>
                <a:cs typeface="Arial" pitchFamily="34" charset="0"/>
              </a:rPr>
              <a:t>88,0%</a:t>
            </a:r>
          </a:p>
          <a:p>
            <a:pPr lvl="0" algn="ctr" fontAlgn="b"/>
            <a:r>
              <a:rPr lang="ru-RU" sz="1400" dirty="0">
                <a:solidFill>
                  <a:srgbClr val="000000"/>
                </a:solidFill>
                <a:latin typeface="Arial" pitchFamily="34" charset="0"/>
                <a:cs typeface="Arial" pitchFamily="34" charset="0"/>
              </a:rPr>
              <a:t>  </a:t>
            </a:r>
          </a:p>
        </p:txBody>
      </p:sp>
      <p:sp>
        <p:nvSpPr>
          <p:cNvPr id="20" name="Прямоугольник 19"/>
          <p:cNvSpPr/>
          <p:nvPr/>
        </p:nvSpPr>
        <p:spPr>
          <a:xfrm>
            <a:off x="7524328" y="3903345"/>
            <a:ext cx="1440160" cy="2954655"/>
          </a:xfrm>
          <a:prstGeom prst="rect">
            <a:avLst/>
          </a:prstGeom>
        </p:spPr>
        <p:txBody>
          <a:bodyPr wrap="square">
            <a:spAutoFit/>
          </a:bodyPr>
          <a:lstStyle/>
          <a:p>
            <a:pPr lvl="0" algn="ctr" fontAlgn="b"/>
            <a:r>
              <a:rPr lang="ru-RU" sz="1200" dirty="0">
                <a:solidFill>
                  <a:srgbClr val="000000"/>
                </a:solidFill>
                <a:latin typeface="Arial" pitchFamily="34" charset="0"/>
                <a:cs typeface="Arial" pitchFamily="34" charset="0"/>
              </a:rPr>
              <a:t>Доля детей в возрасте от 6 до 17 лет (включительно), охваченных всеми формами отдыха и оздоровления, от общей численности детей, нуждающихся в оздоровлении </a:t>
            </a:r>
            <a:r>
              <a:rPr lang="ru-RU" sz="1400" dirty="0">
                <a:solidFill>
                  <a:srgbClr val="000000"/>
                </a:solidFill>
                <a:latin typeface="Arial" pitchFamily="34" charset="0"/>
                <a:cs typeface="Arial" pitchFamily="34" charset="0"/>
              </a:rPr>
              <a:t>– </a:t>
            </a:r>
            <a:r>
              <a:rPr lang="ru-RU" sz="1400" b="1" dirty="0">
                <a:solidFill>
                  <a:srgbClr val="000000"/>
                </a:solidFill>
                <a:latin typeface="Arial" pitchFamily="34" charset="0"/>
                <a:cs typeface="Arial" pitchFamily="34" charset="0"/>
              </a:rPr>
              <a:t>98,0%</a:t>
            </a:r>
          </a:p>
          <a:p>
            <a:pPr lvl="0" algn="ctr" fontAlgn="b"/>
            <a:r>
              <a:rPr lang="ru-RU" sz="1400" dirty="0">
                <a:solidFill>
                  <a:srgbClr val="000000"/>
                </a:solidFill>
                <a:latin typeface="Arial" pitchFamily="34" charset="0"/>
                <a:cs typeface="Arial" pitchFamily="34" charset="0"/>
              </a:rPr>
              <a:t>  </a:t>
            </a:r>
          </a:p>
        </p:txBody>
      </p:sp>
      <p:sp>
        <p:nvSpPr>
          <p:cNvPr id="21" name="Прямоугольник 20"/>
          <p:cNvSpPr/>
          <p:nvPr/>
        </p:nvSpPr>
        <p:spPr>
          <a:xfrm>
            <a:off x="6228184" y="3903345"/>
            <a:ext cx="1296144" cy="2954655"/>
          </a:xfrm>
          <a:prstGeom prst="rect">
            <a:avLst/>
          </a:prstGeom>
        </p:spPr>
        <p:txBody>
          <a:bodyPr wrap="square">
            <a:spAutoFit/>
          </a:bodyPr>
          <a:lstStyle/>
          <a:p>
            <a:pPr lvl="0" algn="ctr" fontAlgn="b"/>
            <a:r>
              <a:rPr lang="ru-RU" sz="1200" dirty="0">
                <a:solidFill>
                  <a:srgbClr val="000000"/>
                </a:solidFill>
                <a:latin typeface="Arial" pitchFamily="34" charset="0"/>
                <a:cs typeface="Arial" pitchFamily="34" charset="0"/>
              </a:rPr>
              <a:t>Доля детей и молодежи (14-35 лет), задействованной в мероприятиях по вовлечению в творческую деятельность, от общей численности указанной категории </a:t>
            </a:r>
            <a:r>
              <a:rPr lang="ru-RU" sz="1400" dirty="0">
                <a:solidFill>
                  <a:srgbClr val="000000"/>
                </a:solidFill>
                <a:latin typeface="Arial" pitchFamily="34" charset="0"/>
                <a:cs typeface="Arial" pitchFamily="34" charset="0"/>
              </a:rPr>
              <a:t>– </a:t>
            </a:r>
            <a:r>
              <a:rPr lang="ru-RU" sz="1400" b="1" dirty="0">
                <a:solidFill>
                  <a:srgbClr val="000000"/>
                </a:solidFill>
                <a:latin typeface="Arial" pitchFamily="34" charset="0"/>
                <a:cs typeface="Arial" pitchFamily="34" charset="0"/>
              </a:rPr>
              <a:t>73,4%</a:t>
            </a:r>
          </a:p>
          <a:p>
            <a:pPr lvl="0" algn="ctr" fontAlgn="b"/>
            <a:r>
              <a:rPr lang="ru-RU" sz="1400" dirty="0">
                <a:solidFill>
                  <a:srgbClr val="000000"/>
                </a:solidFill>
                <a:latin typeface="Arial" pitchFamily="34" charset="0"/>
                <a:cs typeface="Arial" pitchFamily="34" charset="0"/>
              </a:rPr>
              <a:t>  </a:t>
            </a:r>
          </a:p>
        </p:txBody>
      </p:sp>
      <p:sp>
        <p:nvSpPr>
          <p:cNvPr id="22" name="Прямоугольник 21"/>
          <p:cNvSpPr/>
          <p:nvPr/>
        </p:nvSpPr>
        <p:spPr>
          <a:xfrm>
            <a:off x="5940152" y="1340768"/>
            <a:ext cx="1800200" cy="2739211"/>
          </a:xfrm>
          <a:prstGeom prst="rect">
            <a:avLst/>
          </a:prstGeom>
        </p:spPr>
        <p:txBody>
          <a:bodyPr wrap="square">
            <a:spAutoFit/>
          </a:bodyPr>
          <a:lstStyle/>
          <a:p>
            <a:pPr lvl="0" algn="ctr" fontAlgn="b"/>
            <a:r>
              <a:rPr lang="ru-RU" sz="1200" dirty="0">
                <a:solidFill>
                  <a:srgbClr val="000000"/>
                </a:solidFill>
                <a:latin typeface="Times New Roman" panose="02020603050405020304" pitchFamily="18" charset="0"/>
                <a:cs typeface="Times New Roman" panose="02020603050405020304" pitchFamily="18" charset="0"/>
              </a:rPr>
              <a:t> </a:t>
            </a:r>
            <a:r>
              <a:rPr lang="ru-RU" sz="1200" dirty="0">
                <a:solidFill>
                  <a:srgbClr val="000000"/>
                </a:solidFill>
                <a:latin typeface="Arial" pitchFamily="34" charset="0"/>
                <a:cs typeface="Arial" pitchFamily="34" charset="0"/>
              </a:rPr>
              <a:t>Доля обучающихся, участвующих в мероприятиях и проектах различного уровня, направленных на развитие и  воспитание детей и подростков, в общей численности обучающихся в муниципальных общеобразовательных организациях</a:t>
            </a:r>
            <a:r>
              <a:rPr lang="ru-RU" sz="1400" dirty="0">
                <a:solidFill>
                  <a:srgbClr val="000000"/>
                </a:solidFill>
                <a:latin typeface="Arial" pitchFamily="34" charset="0"/>
                <a:cs typeface="Arial" pitchFamily="34" charset="0"/>
              </a:rPr>
              <a:t>– </a:t>
            </a:r>
            <a:r>
              <a:rPr lang="ru-RU" sz="1400" b="1" dirty="0">
                <a:solidFill>
                  <a:srgbClr val="000000"/>
                </a:solidFill>
                <a:latin typeface="Arial" pitchFamily="34" charset="0"/>
                <a:cs typeface="Arial" pitchFamily="34" charset="0"/>
              </a:rPr>
              <a:t>59,7%</a:t>
            </a:r>
          </a:p>
          <a:p>
            <a:pPr lvl="0" algn="ctr" fontAlgn="b"/>
            <a:r>
              <a:rPr lang="ru-RU" sz="1400" dirty="0">
                <a:solidFill>
                  <a:srgbClr val="000000"/>
                </a:solidFill>
                <a:latin typeface="Arial" pitchFamily="34" charset="0"/>
                <a:cs typeface="Arial" pitchFamily="34" charset="0"/>
              </a:rPr>
              <a:t>  </a:t>
            </a:r>
          </a:p>
        </p:txBody>
      </p:sp>
      <p:sp>
        <p:nvSpPr>
          <p:cNvPr id="25" name="Прямоугольник 24"/>
          <p:cNvSpPr/>
          <p:nvPr/>
        </p:nvSpPr>
        <p:spPr>
          <a:xfrm>
            <a:off x="2771800" y="1340768"/>
            <a:ext cx="1512168" cy="2954655"/>
          </a:xfrm>
          <a:prstGeom prst="rect">
            <a:avLst/>
          </a:prstGeom>
        </p:spPr>
        <p:txBody>
          <a:bodyPr wrap="square">
            <a:spAutoFit/>
          </a:bodyPr>
          <a:lstStyle/>
          <a:p>
            <a:pPr lvl="0" algn="ctr" fontAlgn="b"/>
            <a:r>
              <a:rPr lang="ru-RU" sz="1200" dirty="0">
                <a:solidFill>
                  <a:srgbClr val="000000"/>
                </a:solidFill>
                <a:latin typeface="Arial" pitchFamily="34" charset="0"/>
                <a:cs typeface="Arial" pitchFamily="34" charset="0"/>
              </a:rPr>
              <a:t>Доля образовательных организаций, реализующих инновационные программы, обеспечивающих отработку новых технологий содержания обучения и воспитания по итогам конкурса </a:t>
            </a:r>
            <a:r>
              <a:rPr lang="ru-RU" sz="1400" dirty="0">
                <a:solidFill>
                  <a:srgbClr val="000000"/>
                </a:solidFill>
                <a:latin typeface="Arial" pitchFamily="34" charset="0"/>
                <a:cs typeface="Arial" pitchFamily="34" charset="0"/>
              </a:rPr>
              <a:t>– </a:t>
            </a:r>
            <a:r>
              <a:rPr lang="ru-RU" sz="1400" b="1" dirty="0">
                <a:solidFill>
                  <a:srgbClr val="000000"/>
                </a:solidFill>
                <a:latin typeface="Arial" pitchFamily="34" charset="0"/>
                <a:cs typeface="Arial" pitchFamily="34" charset="0"/>
              </a:rPr>
              <a:t>41,7%</a:t>
            </a:r>
          </a:p>
          <a:p>
            <a:pPr lvl="0" algn="ctr" fontAlgn="b"/>
            <a:r>
              <a:rPr lang="ru-RU" sz="1400" dirty="0">
                <a:solidFill>
                  <a:srgbClr val="000000"/>
                </a:solidFill>
                <a:latin typeface="Arial" pitchFamily="34" charset="0"/>
                <a:cs typeface="Arial" pitchFamily="34" charset="0"/>
              </a:rPr>
              <a:t>  </a:t>
            </a:r>
          </a:p>
        </p:txBody>
      </p:sp>
      <p:sp>
        <p:nvSpPr>
          <p:cNvPr id="26" name="Прямоугольник 25"/>
          <p:cNvSpPr/>
          <p:nvPr/>
        </p:nvSpPr>
        <p:spPr>
          <a:xfrm>
            <a:off x="3779912" y="4088011"/>
            <a:ext cx="1368152" cy="2769989"/>
          </a:xfrm>
          <a:prstGeom prst="rect">
            <a:avLst/>
          </a:prstGeom>
        </p:spPr>
        <p:txBody>
          <a:bodyPr wrap="square">
            <a:spAutoFit/>
          </a:bodyPr>
          <a:lstStyle/>
          <a:p>
            <a:pPr lvl="0" algn="ctr" fontAlgn="b"/>
            <a:r>
              <a:rPr lang="ru-RU" sz="1200" dirty="0">
                <a:solidFill>
                  <a:srgbClr val="000000"/>
                </a:solidFill>
                <a:latin typeface="Times New Roman" panose="02020603050405020304" pitchFamily="18" charset="0"/>
                <a:cs typeface="Times New Roman" panose="02020603050405020304" pitchFamily="18" charset="0"/>
              </a:rPr>
              <a:t> </a:t>
            </a:r>
            <a:r>
              <a:rPr lang="ru-RU" sz="1200" dirty="0">
                <a:solidFill>
                  <a:srgbClr val="000000"/>
                </a:solidFill>
                <a:latin typeface="Arial" pitchFamily="34" charset="0"/>
                <a:cs typeface="Arial" pitchFamily="34" charset="0"/>
              </a:rPr>
              <a:t>Доля педагогических работников, повысивших уровень квалификации через участие в курсах повышения квалификации, стажировках, семинарах </a:t>
            </a:r>
            <a:r>
              <a:rPr lang="ru-RU" sz="1400" dirty="0">
                <a:solidFill>
                  <a:srgbClr val="000000"/>
                </a:solidFill>
                <a:latin typeface="Arial" pitchFamily="34" charset="0"/>
                <a:cs typeface="Arial" pitchFamily="34" charset="0"/>
              </a:rPr>
              <a:t>– </a:t>
            </a:r>
            <a:r>
              <a:rPr lang="ru-RU" sz="1400" b="1" dirty="0">
                <a:solidFill>
                  <a:srgbClr val="000000"/>
                </a:solidFill>
                <a:latin typeface="Arial" pitchFamily="34" charset="0"/>
                <a:cs typeface="Arial" pitchFamily="34" charset="0"/>
              </a:rPr>
              <a:t>85,4%</a:t>
            </a:r>
          </a:p>
          <a:p>
            <a:pPr lvl="0" algn="ctr" fontAlgn="b"/>
            <a:r>
              <a:rPr lang="ru-RU" sz="1400" dirty="0">
                <a:solidFill>
                  <a:srgbClr val="000000"/>
                </a:solidFill>
                <a:latin typeface="Arial" pitchFamily="34" charset="0"/>
                <a:cs typeface="Arial" pitchFamily="34" charset="0"/>
              </a:rPr>
              <a:t>  </a:t>
            </a:r>
          </a:p>
        </p:txBody>
      </p:sp>
      <p:sp>
        <p:nvSpPr>
          <p:cNvPr id="27" name="Прямоугольник 26"/>
          <p:cNvSpPr/>
          <p:nvPr/>
        </p:nvSpPr>
        <p:spPr>
          <a:xfrm>
            <a:off x="1907704" y="4077072"/>
            <a:ext cx="1872208" cy="2739211"/>
          </a:xfrm>
          <a:prstGeom prst="rect">
            <a:avLst/>
          </a:prstGeom>
        </p:spPr>
        <p:txBody>
          <a:bodyPr wrap="square">
            <a:spAutoFit/>
          </a:bodyPr>
          <a:lstStyle/>
          <a:p>
            <a:pPr lvl="0" algn="ctr" fontAlgn="b"/>
            <a:r>
              <a:rPr lang="ru-RU" sz="1200" dirty="0">
                <a:solidFill>
                  <a:srgbClr val="000000"/>
                </a:solidFill>
                <a:latin typeface="Times New Roman" panose="02020603050405020304" pitchFamily="18" charset="0"/>
                <a:cs typeface="Times New Roman" panose="02020603050405020304" pitchFamily="18" charset="0"/>
              </a:rPr>
              <a:t> </a:t>
            </a:r>
            <a:r>
              <a:rPr lang="ru-RU" sz="1200" dirty="0">
                <a:solidFill>
                  <a:srgbClr val="000000"/>
                </a:solidFill>
                <a:latin typeface="Arial" pitchFamily="34" charset="0"/>
                <a:cs typeface="Arial" pitchFamily="34" charset="0"/>
              </a:rPr>
              <a:t>Доля муниципальных дошкольных образовательных организаций, здания которых находятся в аварийном состоянии или требуют капитального ремонта, в общем числе муниципальных дошкольных образовательных организаций</a:t>
            </a:r>
            <a:r>
              <a:rPr lang="ru-RU" sz="1400" dirty="0">
                <a:solidFill>
                  <a:srgbClr val="000000"/>
                </a:solidFill>
                <a:latin typeface="Arial" pitchFamily="34" charset="0"/>
                <a:cs typeface="Arial" pitchFamily="34" charset="0"/>
              </a:rPr>
              <a:t>– </a:t>
            </a:r>
            <a:r>
              <a:rPr lang="ru-RU" sz="1400" b="1" dirty="0">
                <a:solidFill>
                  <a:srgbClr val="000000"/>
                </a:solidFill>
                <a:latin typeface="Arial" pitchFamily="34" charset="0"/>
                <a:cs typeface="Arial" pitchFamily="34" charset="0"/>
              </a:rPr>
              <a:t>20,0%</a:t>
            </a:r>
          </a:p>
          <a:p>
            <a:pPr lvl="0" algn="ctr" fontAlgn="b"/>
            <a:r>
              <a:rPr lang="ru-RU" sz="1400" dirty="0">
                <a:solidFill>
                  <a:srgbClr val="000000"/>
                </a:solidFill>
                <a:latin typeface="Arial" pitchFamily="34" charset="0"/>
                <a:cs typeface="Arial" pitchFamily="34" charset="0"/>
              </a:rPr>
              <a:t>  </a:t>
            </a:r>
          </a:p>
        </p:txBody>
      </p:sp>
      <p:sp>
        <p:nvSpPr>
          <p:cNvPr id="28" name="Прямоугольник 27"/>
          <p:cNvSpPr/>
          <p:nvPr/>
        </p:nvSpPr>
        <p:spPr>
          <a:xfrm>
            <a:off x="179512" y="4077072"/>
            <a:ext cx="1800200" cy="2585323"/>
          </a:xfrm>
          <a:prstGeom prst="rect">
            <a:avLst/>
          </a:prstGeom>
        </p:spPr>
        <p:txBody>
          <a:bodyPr wrap="square">
            <a:spAutoFit/>
          </a:bodyPr>
          <a:lstStyle/>
          <a:p>
            <a:pPr algn="ctr" fontAlgn="b"/>
            <a:r>
              <a:rPr lang="ru-RU" sz="1200" dirty="0">
                <a:solidFill>
                  <a:srgbClr val="000000"/>
                </a:solidFill>
                <a:latin typeface="Times New Roman" panose="02020603050405020304" pitchFamily="18" charset="0"/>
                <a:cs typeface="Times New Roman" panose="02020603050405020304" pitchFamily="18" charset="0"/>
              </a:rPr>
              <a:t>  </a:t>
            </a:r>
            <a:r>
              <a:rPr lang="ru-RU" sz="1200" dirty="0">
                <a:solidFill>
                  <a:srgbClr val="000000"/>
                </a:solidFill>
                <a:latin typeface="Arial" pitchFamily="34" charset="0"/>
                <a:cs typeface="Arial" pitchFamily="34" charset="0"/>
              </a:rPr>
              <a:t>Доля муниципальных общеобразовательных организаций, здания которых находятся в аварийном состоянии или требуют капитального ремонта, в общем числе муниципальных общеобразовательных организаций</a:t>
            </a:r>
            <a:r>
              <a:rPr lang="ru-RU" sz="1400" dirty="0">
                <a:solidFill>
                  <a:srgbClr val="000000"/>
                </a:solidFill>
                <a:latin typeface="Arial" pitchFamily="34" charset="0"/>
                <a:cs typeface="Arial" pitchFamily="34" charset="0"/>
              </a:rPr>
              <a:t>– </a:t>
            </a:r>
            <a:r>
              <a:rPr lang="ru-RU" sz="1400" b="1" dirty="0">
                <a:solidFill>
                  <a:srgbClr val="000000"/>
                </a:solidFill>
                <a:latin typeface="Arial" pitchFamily="34" charset="0"/>
                <a:cs typeface="Arial" pitchFamily="34" charset="0"/>
              </a:rPr>
              <a:t>0%</a:t>
            </a:r>
          </a:p>
          <a:p>
            <a:pPr lvl="0" algn="ctr" fontAlgn="b"/>
            <a:endParaRPr lang="ru-RU" sz="1400" b="1" dirty="0">
              <a:solidFill>
                <a:srgbClr val="000000"/>
              </a:solidFill>
              <a:latin typeface="Arial" pitchFamily="34" charset="0"/>
              <a:cs typeface="Arial" pitchFamily="34" charset="0"/>
            </a:endParaRPr>
          </a:p>
          <a:p>
            <a:pPr lvl="0" algn="ctr" fontAlgn="b"/>
            <a:r>
              <a:rPr lang="ru-RU" sz="1400" dirty="0">
                <a:solidFill>
                  <a:srgbClr val="000000"/>
                </a:solidFill>
                <a:latin typeface="Arial" pitchFamily="34" charset="0"/>
                <a:cs typeface="Arial" pitchFamily="34" charset="0"/>
              </a:rPr>
              <a:t>  </a:t>
            </a:r>
          </a:p>
        </p:txBody>
      </p:sp>
    </p:spTree>
    <p:extLst>
      <p:ext uri="{BB962C8B-B14F-4D97-AF65-F5344CB8AC3E}">
        <p14:creationId xmlns:p14="http://schemas.microsoft.com/office/powerpoint/2010/main" xmlns="" val="3622213428"/>
      </p:ext>
    </p:extLst>
  </p:cSld>
  <p:clrMapOvr>
    <a:masterClrMapping/>
  </p:clrMapOvr>
  <p:transition spd="slow"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3568" y="116632"/>
            <a:ext cx="7992888" cy="646331"/>
          </a:xfrm>
          <a:prstGeom prst="rect">
            <a:avLst/>
          </a:prstGeom>
        </p:spPr>
        <p:txBody>
          <a:bodyPr wrap="square">
            <a:spAutoFit/>
          </a:bodyPr>
          <a:lstStyle/>
          <a:p>
            <a:pPr algn="ctr" fontAlgn="b"/>
            <a:r>
              <a:rPr lang="ru-RU" b="1" dirty="0">
                <a:solidFill>
                  <a:srgbClr val="000000"/>
                </a:solidFill>
                <a:latin typeface="Times New Roman" panose="02020603050405020304" pitchFamily="18" charset="0"/>
                <a:cs typeface="Times New Roman" panose="02020603050405020304" pitchFamily="18" charset="0"/>
              </a:rPr>
              <a:t>Расходы бюджета на дошкольное образование, </a:t>
            </a:r>
          </a:p>
          <a:p>
            <a:pPr algn="ctr" fontAlgn="b"/>
            <a:r>
              <a:rPr lang="ru-RU" b="1" dirty="0">
                <a:solidFill>
                  <a:srgbClr val="000000"/>
                </a:solidFill>
                <a:latin typeface="Times New Roman" panose="02020603050405020304" pitchFamily="18" charset="0"/>
                <a:cs typeface="Times New Roman" panose="02020603050405020304" pitchFamily="18" charset="0"/>
              </a:rPr>
              <a:t>охрану семьи и детства за 2023 год составили 822 602,1тыс.рублей </a:t>
            </a:r>
          </a:p>
        </p:txBody>
      </p:sp>
      <p:sp>
        <p:nvSpPr>
          <p:cNvPr id="6" name="Прямоугольник 5"/>
          <p:cNvSpPr/>
          <p:nvPr/>
        </p:nvSpPr>
        <p:spPr>
          <a:xfrm>
            <a:off x="179512" y="836712"/>
            <a:ext cx="8712968" cy="584775"/>
          </a:xfrm>
          <a:prstGeom prst="rect">
            <a:avLst/>
          </a:prstGeom>
        </p:spPr>
        <p:txBody>
          <a:bodyPr wrap="square">
            <a:spAutoFit/>
          </a:bodyPr>
          <a:lstStyle/>
          <a:p>
            <a:pPr algn="ctr"/>
            <a:r>
              <a:rPr lang="ru-RU" sz="1600" b="1" dirty="0">
                <a:solidFill>
                  <a:srgbClr val="0000FF"/>
                </a:solidFill>
                <a:latin typeface="Cambria" pitchFamily="18" charset="0"/>
                <a:cs typeface="Arial" pitchFamily="34" charset="0"/>
              </a:rPr>
              <a:t>Численность детей, посещающих дошкольные образовательные </a:t>
            </a:r>
          </a:p>
          <a:p>
            <a:pPr algn="ctr"/>
            <a:r>
              <a:rPr lang="ru-RU" sz="1600" b="1" dirty="0">
                <a:solidFill>
                  <a:srgbClr val="0000FF"/>
                </a:solidFill>
                <a:latin typeface="Cambria" pitchFamily="18" charset="0"/>
                <a:cs typeface="Arial" pitchFamily="34" charset="0"/>
              </a:rPr>
              <a:t>организации – </a:t>
            </a:r>
            <a:r>
              <a:rPr lang="ru-RU" sz="1600" b="1" u="sng" dirty="0">
                <a:solidFill>
                  <a:srgbClr val="0000FF"/>
                </a:solidFill>
                <a:latin typeface="Cambria" pitchFamily="18" charset="0"/>
                <a:cs typeface="Arial" pitchFamily="34" charset="0"/>
              </a:rPr>
              <a:t>2 182 чел.</a:t>
            </a:r>
          </a:p>
        </p:txBody>
      </p:sp>
      <p:graphicFrame>
        <p:nvGraphicFramePr>
          <p:cNvPr id="7" name="Таблица 6"/>
          <p:cNvGraphicFramePr>
            <a:graphicFrameLocks noGrp="1"/>
          </p:cNvGraphicFramePr>
          <p:nvPr>
            <p:extLst>
              <p:ext uri="{D42A27DB-BD31-4B8C-83A1-F6EECF244321}">
                <p14:modId xmlns:p14="http://schemas.microsoft.com/office/powerpoint/2010/main" xmlns="" val="2565772848"/>
              </p:ext>
            </p:extLst>
          </p:nvPr>
        </p:nvGraphicFramePr>
        <p:xfrm>
          <a:off x="395536" y="1484783"/>
          <a:ext cx="8352928" cy="3978335"/>
        </p:xfrm>
        <a:graphic>
          <a:graphicData uri="http://schemas.openxmlformats.org/drawingml/2006/table">
            <a:tbl>
              <a:tblPr firstRow="1" bandRow="1">
                <a:tableStyleId>{5C22544A-7EE6-4342-B048-85BDC9FD1C3A}</a:tableStyleId>
              </a:tblPr>
              <a:tblGrid>
                <a:gridCol w="1544239">
                  <a:extLst>
                    <a:ext uri="{9D8B030D-6E8A-4147-A177-3AD203B41FA5}">
                      <a16:colId xmlns:a16="http://schemas.microsoft.com/office/drawing/2014/main" xmlns="" val="20000"/>
                    </a:ext>
                  </a:extLst>
                </a:gridCol>
                <a:gridCol w="6808689">
                  <a:extLst>
                    <a:ext uri="{9D8B030D-6E8A-4147-A177-3AD203B41FA5}">
                      <a16:colId xmlns:a16="http://schemas.microsoft.com/office/drawing/2014/main" xmlns="" val="20001"/>
                    </a:ext>
                  </a:extLst>
                </a:gridCol>
              </a:tblGrid>
              <a:tr h="675831">
                <a:tc>
                  <a:txBody>
                    <a:bodyPr/>
                    <a:lstStyle/>
                    <a:p>
                      <a:pPr algn="r"/>
                      <a:r>
                        <a:rPr lang="ru-RU" sz="1600" b="1" dirty="0">
                          <a:solidFill>
                            <a:schemeClr val="tx1"/>
                          </a:solidFill>
                          <a:latin typeface="Times New Roman" pitchFamily="18" charset="0"/>
                          <a:cs typeface="Times New Roman" pitchFamily="18" charset="0"/>
                        </a:rPr>
                        <a:t>123 057,6</a:t>
                      </a:r>
                    </a:p>
                  </a:txBody>
                  <a:tcPr>
                    <a:solidFill>
                      <a:schemeClr val="accent1">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0" dirty="0">
                          <a:solidFill>
                            <a:schemeClr val="tx1"/>
                          </a:solidFill>
                          <a:latin typeface="Times New Roman" pitchFamily="18" charset="0"/>
                          <a:cs typeface="Times New Roman" pitchFamily="18" charset="0"/>
                        </a:rPr>
                        <a:t>Расходы на обеспечение деятельности (оказание услуг) муниципальных учреждений</a:t>
                      </a:r>
                      <a:endParaRPr lang="ru-RU" sz="1600" b="0" i="0" u="none" strike="noStrike" dirty="0">
                        <a:solidFill>
                          <a:schemeClr val="tx1"/>
                        </a:solidFill>
                        <a:effectLst/>
                        <a:latin typeface="Times New Roman" pitchFamily="18" charset="0"/>
                        <a:cs typeface="Times New Roman" pitchFamily="18" charset="0"/>
                      </a:endParaRPr>
                    </a:p>
                  </a:txBody>
                  <a:tcPr>
                    <a:solidFill>
                      <a:schemeClr val="accent1">
                        <a:lumMod val="40000"/>
                        <a:lumOff val="60000"/>
                      </a:schemeClr>
                    </a:solidFill>
                  </a:tcPr>
                </a:tc>
                <a:extLst>
                  <a:ext uri="{0D108BD9-81ED-4DB2-BD59-A6C34878D82A}">
                    <a16:rowId xmlns:a16="http://schemas.microsoft.com/office/drawing/2014/main" xmlns="" val="10000"/>
                  </a:ext>
                </a:extLst>
              </a:tr>
              <a:tr h="898797">
                <a:tc>
                  <a:txBody>
                    <a:bodyPr/>
                    <a:lstStyle/>
                    <a:p>
                      <a:pPr algn="r"/>
                      <a:r>
                        <a:rPr lang="ru-RU" sz="1600" b="1" dirty="0">
                          <a:latin typeface="Times New Roman" pitchFamily="18" charset="0"/>
                          <a:cs typeface="Times New Roman" pitchFamily="18" charset="0"/>
                        </a:rPr>
                        <a:t>653 566,6</a:t>
                      </a:r>
                    </a:p>
                  </a:txBody>
                  <a:tcPr>
                    <a:solidFill>
                      <a:schemeClr val="bg1">
                        <a:lumMod val="9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0" i="0" dirty="0">
                          <a:solidFill>
                            <a:schemeClr val="tx1"/>
                          </a:solidFill>
                          <a:latin typeface="Times New Roman" pitchFamily="18" charset="0"/>
                          <a:cs typeface="Times New Roman" pitchFamily="18" charset="0"/>
                        </a:rPr>
                        <a:t>Субвенция для обеспечения государственных гарантий на получение образования и осуществления переданных отдельных государственных полномочий в области образования</a:t>
                      </a:r>
                      <a:endParaRPr lang="ru-RU" sz="1600" b="0" i="0" u="none" strike="noStrike" dirty="0">
                        <a:solidFill>
                          <a:schemeClr val="tx1"/>
                        </a:solidFill>
                        <a:effectLst/>
                        <a:latin typeface="Times New Roman" pitchFamily="18" charset="0"/>
                        <a:cs typeface="Times New Roman" pitchFamily="18" charset="0"/>
                      </a:endParaRPr>
                    </a:p>
                  </a:txBody>
                  <a:tcPr>
                    <a:solidFill>
                      <a:schemeClr val="bg1">
                        <a:lumMod val="95000"/>
                      </a:schemeClr>
                    </a:solidFill>
                  </a:tcPr>
                </a:tc>
                <a:extLst>
                  <a:ext uri="{0D108BD9-81ED-4DB2-BD59-A6C34878D82A}">
                    <a16:rowId xmlns:a16="http://schemas.microsoft.com/office/drawing/2014/main" xmlns="" val="10001"/>
                  </a:ext>
                </a:extLst>
              </a:tr>
              <a:tr h="1160759">
                <a:tc>
                  <a:txBody>
                    <a:bodyPr/>
                    <a:lstStyle/>
                    <a:p>
                      <a:pPr algn="r"/>
                      <a:r>
                        <a:rPr lang="ru-RU" sz="1600" b="1" dirty="0">
                          <a:latin typeface="Times New Roman" pitchFamily="18" charset="0"/>
                          <a:cs typeface="Times New Roman" pitchFamily="18" charset="0"/>
                        </a:rPr>
                        <a:t>30 743,5</a:t>
                      </a: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i="0" u="none" strike="noStrike" dirty="0">
                          <a:solidFill>
                            <a:schemeClr val="tx1"/>
                          </a:solidFill>
                          <a:effectLst/>
                          <a:latin typeface="Times New Roman" pitchFamily="18" charset="0"/>
                          <a:cs typeface="Times New Roman" pitchFamily="18" charset="0"/>
                        </a:rPr>
                        <a:t>Субвенция на выплату компенсации части родительской платы за присмотр и уход за детьми в образовательных организациях, реализующих образовательные программы дошкольного образования</a:t>
                      </a:r>
                      <a:endParaRPr lang="ru-RU" sz="1600" dirty="0">
                        <a:latin typeface="Times New Roman" pitchFamily="18" charset="0"/>
                        <a:cs typeface="Times New Roman" pitchFamily="18" charset="0"/>
                      </a:endParaRPr>
                    </a:p>
                  </a:txBody>
                  <a:tcPr>
                    <a:solidFill>
                      <a:schemeClr val="accent1">
                        <a:lumMod val="40000"/>
                        <a:lumOff val="60000"/>
                      </a:schemeClr>
                    </a:solidFill>
                  </a:tcPr>
                </a:tc>
                <a:extLst>
                  <a:ext uri="{0D108BD9-81ED-4DB2-BD59-A6C34878D82A}">
                    <a16:rowId xmlns:a16="http://schemas.microsoft.com/office/drawing/2014/main" xmlns="" val="10002"/>
                  </a:ext>
                </a:extLst>
              </a:tr>
              <a:tr h="419988">
                <a:tc>
                  <a:txBody>
                    <a:bodyPr/>
                    <a:lstStyle/>
                    <a:p>
                      <a:pPr algn="r"/>
                      <a:r>
                        <a:rPr lang="ru-RU" sz="1600" b="1" dirty="0">
                          <a:latin typeface="Times New Roman" pitchFamily="18" charset="0"/>
                          <a:cs typeface="Times New Roman" pitchFamily="18" charset="0"/>
                        </a:rPr>
                        <a:t>14 884,4</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a:latin typeface="Times New Roman" pitchFamily="18" charset="0"/>
                          <a:cs typeface="Times New Roman" pitchFamily="18" charset="0"/>
                        </a:rPr>
                        <a:t>Расходы на проведение мероприятий муниципальной программы </a:t>
                      </a:r>
                    </a:p>
                  </a:txBody>
                  <a:tcPr>
                    <a:solidFill>
                      <a:schemeClr val="bg1">
                        <a:lumMod val="95000"/>
                      </a:schemeClr>
                    </a:solidFill>
                  </a:tcPr>
                </a:tc>
                <a:extLst>
                  <a:ext uri="{0D108BD9-81ED-4DB2-BD59-A6C34878D82A}">
                    <a16:rowId xmlns:a16="http://schemas.microsoft.com/office/drawing/2014/main" xmlns="" val="10004"/>
                  </a:ext>
                </a:extLst>
              </a:tr>
              <a:tr h="419988">
                <a:tc>
                  <a:txBody>
                    <a:bodyPr/>
                    <a:lstStyle/>
                    <a:p>
                      <a:pPr algn="r"/>
                      <a:r>
                        <a:rPr lang="ru-RU" sz="1600" b="1" dirty="0">
                          <a:latin typeface="Times New Roman" pitchFamily="18" charset="0"/>
                          <a:cs typeface="Times New Roman" pitchFamily="18" charset="0"/>
                        </a:rPr>
                        <a:t>350,0</a:t>
                      </a: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0" i="0" u="none" strike="noStrike" dirty="0">
                          <a:solidFill>
                            <a:schemeClr val="tx1"/>
                          </a:solidFill>
                          <a:effectLst/>
                          <a:latin typeface="Cambria" pitchFamily="18" charset="0"/>
                          <a:cs typeface="Times New Roman" pitchFamily="18" charset="0"/>
                        </a:rPr>
                        <a:t>приобретение уличного ростового конструктора в МБДОУ д/сад №21 (наказы избирателей Депутатам Думы ХМАО-ЮГРЫ)</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600" dirty="0">
                        <a:latin typeface="Times New Roman" pitchFamily="18" charset="0"/>
                        <a:cs typeface="Times New Roman" pitchFamily="18" charset="0"/>
                      </a:endParaRPr>
                    </a:p>
                  </a:txBody>
                  <a:tcPr>
                    <a:solidFill>
                      <a:schemeClr val="accent1">
                        <a:lumMod val="40000"/>
                        <a:lumOff val="60000"/>
                      </a:schemeClr>
                    </a:solidFill>
                  </a:tcPr>
                </a:tc>
                <a:extLst>
                  <a:ext uri="{0D108BD9-81ED-4DB2-BD59-A6C34878D82A}">
                    <a16:rowId xmlns:a16="http://schemas.microsoft.com/office/drawing/2014/main" xmlns="" val="2332080591"/>
                  </a:ext>
                </a:extLst>
              </a:tr>
            </a:tbl>
          </a:graphicData>
        </a:graphic>
      </p:graphicFrame>
      <p:sp>
        <p:nvSpPr>
          <p:cNvPr id="2052" name="AutoShape 4"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9" name="AutoShape 11" descr="Учитель у доски – Бесплатные иконки: образова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1" name="AutoShape 13" descr="Учитель у доски – Бесплатные иконки: образова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0418" name="AutoShape 2" descr="Детская пара – Бесплатные иконки: образова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0420" name="AutoShape 4" descr="Детская пара бесплатно иконк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0421" name="Picture 5" descr="\\adms4\home1$\SchepelinaSE\Desktop\43753.png"/>
          <p:cNvPicPr>
            <a:picLocks noChangeAspect="1" noChangeArrowheads="1"/>
          </p:cNvPicPr>
          <p:nvPr/>
        </p:nvPicPr>
        <p:blipFill>
          <a:blip r:embed="rId3" cstate="print"/>
          <a:srcRect/>
          <a:stretch>
            <a:fillRect/>
          </a:stretch>
        </p:blipFill>
        <p:spPr bwMode="auto">
          <a:xfrm>
            <a:off x="107504" y="116632"/>
            <a:ext cx="504056" cy="504056"/>
          </a:xfrm>
          <a:prstGeom prst="rect">
            <a:avLst/>
          </a:prstGeom>
          <a:noFill/>
        </p:spPr>
      </p:pic>
      <p:sp>
        <p:nvSpPr>
          <p:cNvPr id="17" name="Прямоугольник 16"/>
          <p:cNvSpPr/>
          <p:nvPr/>
        </p:nvSpPr>
        <p:spPr>
          <a:xfrm>
            <a:off x="467544" y="5949280"/>
            <a:ext cx="8352928" cy="338554"/>
          </a:xfrm>
          <a:prstGeom prst="rect">
            <a:avLst/>
          </a:prstGeom>
        </p:spPr>
        <p:txBody>
          <a:bodyPr wrap="square">
            <a:spAutoFit/>
          </a:bodyPr>
          <a:lstStyle/>
          <a:p>
            <a:pPr algn="ctr"/>
            <a:r>
              <a:rPr lang="ru-RU" sz="1600" b="1" dirty="0">
                <a:solidFill>
                  <a:srgbClr val="0000FF"/>
                </a:solidFill>
                <a:latin typeface="Cambria" pitchFamily="18" charset="0"/>
                <a:cs typeface="Arial" pitchFamily="34" charset="0"/>
              </a:rPr>
              <a:t>Расходы на 1 дошкольника в 2023 году составили  </a:t>
            </a:r>
            <a:r>
              <a:rPr lang="ru-RU" sz="1600" b="1" u="sng" dirty="0">
                <a:solidFill>
                  <a:srgbClr val="0000FF"/>
                </a:solidFill>
                <a:latin typeface="Cambria" pitchFamily="18" charset="0"/>
                <a:cs typeface="Arial" pitchFamily="34" charset="0"/>
              </a:rPr>
              <a:t>376 994,5 руб.</a:t>
            </a:r>
          </a:p>
        </p:txBody>
      </p:sp>
    </p:spTree>
    <p:extLst>
      <p:ext uri="{BB962C8B-B14F-4D97-AF65-F5344CB8AC3E}">
        <p14:creationId xmlns:p14="http://schemas.microsoft.com/office/powerpoint/2010/main" xmlns="" val="3622213428"/>
      </p:ext>
    </p:extLst>
  </p:cSld>
  <p:clrMapOvr>
    <a:masterClrMapping/>
  </p:clrMapOvr>
  <p:transition spd="slow"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3568" y="0"/>
            <a:ext cx="7992888" cy="646331"/>
          </a:xfrm>
          <a:prstGeom prst="rect">
            <a:avLst/>
          </a:prstGeom>
        </p:spPr>
        <p:txBody>
          <a:bodyPr wrap="square">
            <a:spAutoFit/>
          </a:bodyPr>
          <a:lstStyle/>
          <a:p>
            <a:pPr algn="ctr" fontAlgn="b"/>
            <a:r>
              <a:rPr lang="ru-RU" b="1" dirty="0">
                <a:solidFill>
                  <a:srgbClr val="000000"/>
                </a:solidFill>
                <a:latin typeface="Times New Roman" panose="02020603050405020304" pitchFamily="18" charset="0"/>
                <a:cs typeface="Times New Roman" panose="02020603050405020304" pitchFamily="18" charset="0"/>
              </a:rPr>
              <a:t>Расходы бюджета на общее образование за 2023 год </a:t>
            </a:r>
          </a:p>
          <a:p>
            <a:pPr algn="ctr" fontAlgn="b"/>
            <a:r>
              <a:rPr lang="ru-RU" b="1" dirty="0">
                <a:solidFill>
                  <a:srgbClr val="000000"/>
                </a:solidFill>
                <a:latin typeface="Times New Roman" panose="02020603050405020304" pitchFamily="18" charset="0"/>
                <a:cs typeface="Times New Roman" panose="02020603050405020304" pitchFamily="18" charset="0"/>
              </a:rPr>
              <a:t>составили 1 478 869,5 </a:t>
            </a:r>
            <a:r>
              <a:rPr lang="ru-RU" b="1" dirty="0" err="1">
                <a:solidFill>
                  <a:srgbClr val="000000"/>
                </a:solidFill>
                <a:latin typeface="Times New Roman" panose="02020603050405020304" pitchFamily="18" charset="0"/>
                <a:cs typeface="Times New Roman" panose="02020603050405020304" pitchFamily="18" charset="0"/>
              </a:rPr>
              <a:t>тыс.рублей</a:t>
            </a:r>
            <a:r>
              <a:rPr lang="ru-RU" b="1" dirty="0">
                <a:solidFill>
                  <a:srgbClr val="000000"/>
                </a:solidFill>
                <a:latin typeface="Times New Roman" panose="02020603050405020304" pitchFamily="18" charset="0"/>
                <a:cs typeface="Times New Roman" panose="02020603050405020304" pitchFamily="18" charset="0"/>
              </a:rPr>
              <a:t> (1)  </a:t>
            </a:r>
          </a:p>
        </p:txBody>
      </p:sp>
      <p:sp>
        <p:nvSpPr>
          <p:cNvPr id="6" name="Прямоугольник 5"/>
          <p:cNvSpPr/>
          <p:nvPr/>
        </p:nvSpPr>
        <p:spPr>
          <a:xfrm>
            <a:off x="539552" y="640051"/>
            <a:ext cx="8352928" cy="338554"/>
          </a:xfrm>
          <a:prstGeom prst="rect">
            <a:avLst/>
          </a:prstGeom>
        </p:spPr>
        <p:txBody>
          <a:bodyPr wrap="square">
            <a:spAutoFit/>
          </a:bodyPr>
          <a:lstStyle/>
          <a:p>
            <a:pPr algn="ctr"/>
            <a:r>
              <a:rPr lang="ru-RU" sz="1600" b="1" dirty="0">
                <a:solidFill>
                  <a:srgbClr val="0000FF"/>
                </a:solidFill>
                <a:latin typeface="Cambria" pitchFamily="18" charset="0"/>
                <a:cs typeface="Arial" pitchFamily="34" charset="0"/>
              </a:rPr>
              <a:t>Численность обучающихся в общеобразовательных организациях – </a:t>
            </a:r>
            <a:r>
              <a:rPr lang="ru-RU" sz="1600" b="1" u="sng" dirty="0">
                <a:solidFill>
                  <a:srgbClr val="0000FF"/>
                </a:solidFill>
                <a:latin typeface="Cambria" pitchFamily="18" charset="0"/>
                <a:cs typeface="Arial" pitchFamily="34" charset="0"/>
              </a:rPr>
              <a:t>5 284,0 чел.</a:t>
            </a:r>
          </a:p>
        </p:txBody>
      </p:sp>
      <p:graphicFrame>
        <p:nvGraphicFramePr>
          <p:cNvPr id="7" name="Таблица 6"/>
          <p:cNvGraphicFramePr>
            <a:graphicFrameLocks noGrp="1"/>
          </p:cNvGraphicFramePr>
          <p:nvPr>
            <p:extLst>
              <p:ext uri="{D42A27DB-BD31-4B8C-83A1-F6EECF244321}">
                <p14:modId xmlns:p14="http://schemas.microsoft.com/office/powerpoint/2010/main" xmlns="" val="2928134898"/>
              </p:ext>
            </p:extLst>
          </p:nvPr>
        </p:nvGraphicFramePr>
        <p:xfrm>
          <a:off x="251520" y="923938"/>
          <a:ext cx="8712968" cy="5438137"/>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xmlns="" val="20000"/>
                    </a:ext>
                  </a:extLst>
                </a:gridCol>
                <a:gridCol w="7344816">
                  <a:extLst>
                    <a:ext uri="{9D8B030D-6E8A-4147-A177-3AD203B41FA5}">
                      <a16:colId xmlns:a16="http://schemas.microsoft.com/office/drawing/2014/main" xmlns="" val="20001"/>
                    </a:ext>
                  </a:extLst>
                </a:gridCol>
              </a:tblGrid>
              <a:tr h="596883">
                <a:tc>
                  <a:txBody>
                    <a:bodyPr/>
                    <a:lstStyle/>
                    <a:p>
                      <a:pPr algn="r"/>
                      <a:r>
                        <a:rPr lang="ru-RU" sz="1600" b="1" dirty="0">
                          <a:solidFill>
                            <a:schemeClr val="tx1"/>
                          </a:solidFill>
                          <a:latin typeface="Times New Roman" pitchFamily="18" charset="0"/>
                          <a:cs typeface="Times New Roman" pitchFamily="18" charset="0"/>
                        </a:rPr>
                        <a:t>62 497,9</a:t>
                      </a:r>
                    </a:p>
                  </a:txBody>
                  <a:tcPr>
                    <a:solidFill>
                      <a:schemeClr val="accent1">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0" dirty="0">
                          <a:solidFill>
                            <a:schemeClr val="tx1"/>
                          </a:solidFill>
                          <a:latin typeface="Times New Roman" pitchFamily="18" charset="0"/>
                          <a:cs typeface="Times New Roman" pitchFamily="18" charset="0"/>
                        </a:rPr>
                        <a:t>Расходы на обеспечение деятельности (оказание услуг) муниципальных учреждений</a:t>
                      </a:r>
                      <a:endParaRPr lang="ru-RU" sz="1600" b="0" i="0" u="none" strike="noStrike" dirty="0">
                        <a:solidFill>
                          <a:schemeClr val="tx1"/>
                        </a:solidFill>
                        <a:effectLst/>
                        <a:latin typeface="Times New Roman" pitchFamily="18" charset="0"/>
                        <a:cs typeface="Times New Roman" pitchFamily="18" charset="0"/>
                      </a:endParaRPr>
                    </a:p>
                  </a:txBody>
                  <a:tcPr>
                    <a:solidFill>
                      <a:schemeClr val="accent1">
                        <a:lumMod val="40000"/>
                        <a:lumOff val="60000"/>
                      </a:schemeClr>
                    </a:solidFill>
                  </a:tcPr>
                </a:tc>
                <a:extLst>
                  <a:ext uri="{0D108BD9-81ED-4DB2-BD59-A6C34878D82A}">
                    <a16:rowId xmlns:a16="http://schemas.microsoft.com/office/drawing/2014/main" xmlns="" val="10000"/>
                  </a:ext>
                </a:extLst>
              </a:tr>
              <a:tr h="848202">
                <a:tc>
                  <a:txBody>
                    <a:bodyPr/>
                    <a:lstStyle/>
                    <a:p>
                      <a:pPr algn="r"/>
                      <a:r>
                        <a:rPr lang="ru-RU" sz="1600" b="1" dirty="0">
                          <a:latin typeface="Times New Roman" pitchFamily="18" charset="0"/>
                          <a:cs typeface="Times New Roman" pitchFamily="18" charset="0"/>
                        </a:rPr>
                        <a:t>725 556,6</a:t>
                      </a:r>
                    </a:p>
                  </a:txBody>
                  <a:tcPr>
                    <a:solidFill>
                      <a:schemeClr val="bg1">
                        <a:lumMod val="9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0" i="0" dirty="0">
                          <a:solidFill>
                            <a:schemeClr val="tx1"/>
                          </a:solidFill>
                          <a:latin typeface="Times New Roman" pitchFamily="18" charset="0"/>
                          <a:cs typeface="Times New Roman" pitchFamily="18" charset="0"/>
                        </a:rPr>
                        <a:t>Субвенция для обеспечения государственных гарантий на получение образования и осуществления переданных отдельных государственных полномочий в области образования</a:t>
                      </a:r>
                      <a:endParaRPr lang="ru-RU" sz="1600" b="0" i="0" u="none" strike="noStrike" dirty="0">
                        <a:solidFill>
                          <a:schemeClr val="tx1"/>
                        </a:solidFill>
                        <a:effectLst/>
                        <a:latin typeface="Times New Roman" pitchFamily="18" charset="0"/>
                        <a:cs typeface="Times New Roman" pitchFamily="18" charset="0"/>
                      </a:endParaRPr>
                    </a:p>
                  </a:txBody>
                  <a:tcPr>
                    <a:solidFill>
                      <a:schemeClr val="bg1">
                        <a:lumMod val="95000"/>
                      </a:schemeClr>
                    </a:solidFill>
                  </a:tcPr>
                </a:tc>
                <a:extLst>
                  <a:ext uri="{0D108BD9-81ED-4DB2-BD59-A6C34878D82A}">
                    <a16:rowId xmlns:a16="http://schemas.microsoft.com/office/drawing/2014/main" xmlns="" val="10001"/>
                  </a:ext>
                </a:extLst>
              </a:tr>
              <a:tr h="848202">
                <a:tc>
                  <a:txBody>
                    <a:bodyPr/>
                    <a:lstStyle/>
                    <a:p>
                      <a:pPr algn="r"/>
                      <a:r>
                        <a:rPr lang="ru-RU" sz="1600" b="1" dirty="0">
                          <a:latin typeface="Times New Roman" pitchFamily="18" charset="0"/>
                          <a:cs typeface="Times New Roman" pitchFamily="18" charset="0"/>
                        </a:rPr>
                        <a:t>33 176,3</a:t>
                      </a: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i="0" u="none" strike="noStrike" dirty="0">
                          <a:solidFill>
                            <a:schemeClr val="tx1"/>
                          </a:solidFill>
                          <a:effectLst/>
                          <a:latin typeface="Times New Roman" pitchFamily="18" charset="0"/>
                          <a:cs typeface="Times New Roman" pitchFamily="18" charset="0"/>
                        </a:rPr>
                        <a:t>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a:t>
                      </a:r>
                      <a:endParaRPr lang="ru-RU" sz="1600" dirty="0">
                        <a:latin typeface="Times New Roman" pitchFamily="18" charset="0"/>
                        <a:cs typeface="Times New Roman" pitchFamily="18" charset="0"/>
                      </a:endParaRPr>
                    </a:p>
                  </a:txBody>
                  <a:tcPr>
                    <a:solidFill>
                      <a:schemeClr val="accent1">
                        <a:lumMod val="40000"/>
                        <a:lumOff val="60000"/>
                      </a:schemeClr>
                    </a:solidFill>
                  </a:tcPr>
                </a:tc>
                <a:extLst>
                  <a:ext uri="{0D108BD9-81ED-4DB2-BD59-A6C34878D82A}">
                    <a16:rowId xmlns:a16="http://schemas.microsoft.com/office/drawing/2014/main" xmlns="" val="10002"/>
                  </a:ext>
                </a:extLst>
              </a:tr>
              <a:tr h="248617">
                <a:tc>
                  <a:txBody>
                    <a:bodyPr/>
                    <a:lstStyle/>
                    <a:p>
                      <a:pPr algn="r"/>
                      <a:r>
                        <a:rPr lang="ru-RU" sz="1600" b="1" dirty="0">
                          <a:latin typeface="Times New Roman" pitchFamily="18" charset="0"/>
                          <a:cs typeface="Times New Roman" pitchFamily="18" charset="0"/>
                        </a:rPr>
                        <a:t>121 884,5</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a:latin typeface="Times New Roman" pitchFamily="18" charset="0"/>
                          <a:cs typeface="Times New Roman" pitchFamily="18" charset="0"/>
                        </a:rPr>
                        <a:t>Питание обучающихся</a:t>
                      </a:r>
                    </a:p>
                  </a:txBody>
                  <a:tcPr>
                    <a:solidFill>
                      <a:schemeClr val="bg1">
                        <a:lumMod val="95000"/>
                      </a:schemeClr>
                    </a:solidFill>
                  </a:tcPr>
                </a:tc>
                <a:extLst>
                  <a:ext uri="{0D108BD9-81ED-4DB2-BD59-A6C34878D82A}">
                    <a16:rowId xmlns:a16="http://schemas.microsoft.com/office/drawing/2014/main" xmlns="" val="10003"/>
                  </a:ext>
                </a:extLst>
              </a:tr>
              <a:tr h="848202">
                <a:tc>
                  <a:txBody>
                    <a:bodyPr/>
                    <a:lstStyle/>
                    <a:p>
                      <a:pPr algn="r"/>
                      <a:r>
                        <a:rPr lang="ru-RU" sz="1600" b="1" dirty="0">
                          <a:latin typeface="Times New Roman" pitchFamily="18" charset="0"/>
                          <a:cs typeface="Times New Roman" pitchFamily="18" charset="0"/>
                        </a:rPr>
                        <a:t>503 343,2</a:t>
                      </a: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kern="1200" dirty="0">
                          <a:solidFill>
                            <a:schemeClr val="dk1"/>
                          </a:solidFill>
                          <a:effectLst/>
                          <a:latin typeface="Times New Roman Cyr" panose="02020603050405020304" pitchFamily="18" charset="0"/>
                          <a:ea typeface="+mn-ea"/>
                          <a:cs typeface="Times New Roman Cyr" panose="02020603050405020304" pitchFamily="18" charset="0"/>
                        </a:rPr>
                        <a:t>Региональный проект «Современная школа» (создание новых мест в общеобразовательных организациях в связи с ростом числа обучающихся, вызванным демографическим фактором (Строительство школы в мкр.1А) </a:t>
                      </a:r>
                      <a:endParaRPr lang="ru-RU" sz="1600" dirty="0">
                        <a:latin typeface="Times New Roman Cyr" panose="02020603050405020304" pitchFamily="18" charset="0"/>
                        <a:cs typeface="Times New Roman Cyr" panose="02020603050405020304" pitchFamily="18" charset="0"/>
                      </a:endParaRPr>
                    </a:p>
                  </a:txBody>
                  <a:tcPr>
                    <a:solidFill>
                      <a:schemeClr val="accent1">
                        <a:lumMod val="40000"/>
                        <a:lumOff val="60000"/>
                      </a:schemeClr>
                    </a:solidFill>
                  </a:tcPr>
                </a:tc>
                <a:extLst>
                  <a:ext uri="{0D108BD9-81ED-4DB2-BD59-A6C34878D82A}">
                    <a16:rowId xmlns:a16="http://schemas.microsoft.com/office/drawing/2014/main" xmlns="" val="10004"/>
                  </a:ext>
                </a:extLst>
              </a:tr>
              <a:tr h="596883">
                <a:tc>
                  <a:txBody>
                    <a:bodyPr/>
                    <a:lstStyle/>
                    <a:p>
                      <a:pPr algn="r"/>
                      <a:r>
                        <a:rPr lang="ru-RU" sz="1600" b="1" dirty="0">
                          <a:latin typeface="Times New Roman" pitchFamily="18" charset="0"/>
                          <a:cs typeface="Times New Roman" pitchFamily="18" charset="0"/>
                        </a:rPr>
                        <a:t>220,0</a:t>
                      </a: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a:latin typeface="Times New Roman" pitchFamily="18" charset="0"/>
                          <a:cs typeface="Times New Roman" pitchFamily="18" charset="0"/>
                        </a:rPr>
                        <a:t>Реализация наказов избирателей депутатам Думы Ханты-Мансийского автономного округа - </a:t>
                      </a:r>
                      <a:r>
                        <a:rPr lang="ru-RU" sz="1600" dirty="0" err="1">
                          <a:latin typeface="Times New Roman" pitchFamily="18" charset="0"/>
                          <a:cs typeface="Times New Roman" pitchFamily="18" charset="0"/>
                        </a:rPr>
                        <a:t>Югры</a:t>
                      </a:r>
                      <a:endParaRPr lang="ru-RU" sz="1600" dirty="0">
                        <a:latin typeface="Times New Roman" pitchFamily="18" charset="0"/>
                        <a:cs typeface="Times New Roman" pitchFamily="18" charset="0"/>
                      </a:endParaRPr>
                    </a:p>
                  </a:txBody>
                  <a:tcPr>
                    <a:solidFill>
                      <a:schemeClr val="accent1">
                        <a:lumMod val="40000"/>
                        <a:lumOff val="60000"/>
                      </a:schemeClr>
                    </a:solidFill>
                  </a:tcPr>
                </a:tc>
                <a:extLst>
                  <a:ext uri="{0D108BD9-81ED-4DB2-BD59-A6C34878D82A}">
                    <a16:rowId xmlns:a16="http://schemas.microsoft.com/office/drawing/2014/main" xmlns="" val="10006"/>
                  </a:ext>
                </a:extLst>
              </a:tr>
              <a:tr h="786984">
                <a:tc>
                  <a:txBody>
                    <a:bodyPr/>
                    <a:lstStyle/>
                    <a:p>
                      <a:pPr algn="r"/>
                      <a:r>
                        <a:rPr lang="ru-RU" sz="1600" b="1" dirty="0">
                          <a:latin typeface="Times New Roman" pitchFamily="18" charset="0"/>
                          <a:cs typeface="Times New Roman" pitchFamily="18" charset="0"/>
                        </a:rPr>
                        <a:t>2 595,4</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a:latin typeface="Times New Roman" pitchFamily="18" charset="0"/>
                          <a:cs typeface="Times New Roman" pitchFamily="18" charset="0"/>
                        </a:rPr>
                        <a:t>Региональный проект «Патриотическое воспитание граждан Российской Федерации» </a:t>
                      </a:r>
                      <a:r>
                        <a:rPr lang="ru-RU" sz="1400" dirty="0">
                          <a:latin typeface="Times New Roman" pitchFamily="18" charset="0"/>
                          <a:cs typeface="Times New Roman" pitchFamily="18" charset="0"/>
                        </a:rPr>
                        <a:t>(проведение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a:t>
                      </a:r>
                    </a:p>
                  </a:txBody>
                  <a:tcPr>
                    <a:solidFill>
                      <a:schemeClr val="bg1">
                        <a:lumMod val="95000"/>
                      </a:schemeClr>
                    </a:solidFill>
                  </a:tcPr>
                </a:tc>
                <a:extLst>
                  <a:ext uri="{0D108BD9-81ED-4DB2-BD59-A6C34878D82A}">
                    <a16:rowId xmlns:a16="http://schemas.microsoft.com/office/drawing/2014/main" xmlns="" val="10007"/>
                  </a:ext>
                </a:extLst>
              </a:tr>
              <a:tr h="358645">
                <a:tc>
                  <a:txBody>
                    <a:bodyPr/>
                    <a:lstStyle/>
                    <a:p>
                      <a:pPr algn="r"/>
                      <a:r>
                        <a:rPr lang="ru-RU" sz="1600" b="1" dirty="0">
                          <a:latin typeface="Times New Roman" pitchFamily="18" charset="0"/>
                          <a:cs typeface="Times New Roman" pitchFamily="18" charset="0"/>
                        </a:rPr>
                        <a:t>29 595,6</a:t>
                      </a: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a:latin typeface="Times New Roman" pitchFamily="18" charset="0"/>
                          <a:cs typeface="Times New Roman" pitchFamily="18" charset="0"/>
                        </a:rPr>
                        <a:t>Расходы на проведение мероприятий муниципальной программы </a:t>
                      </a:r>
                    </a:p>
                  </a:txBody>
                  <a:tcPr>
                    <a:solidFill>
                      <a:schemeClr val="accent1">
                        <a:lumMod val="40000"/>
                        <a:lumOff val="60000"/>
                      </a:schemeClr>
                    </a:solidFill>
                  </a:tcPr>
                </a:tc>
                <a:extLst>
                  <a:ext uri="{0D108BD9-81ED-4DB2-BD59-A6C34878D82A}">
                    <a16:rowId xmlns:a16="http://schemas.microsoft.com/office/drawing/2014/main" xmlns="" val="10008"/>
                  </a:ext>
                </a:extLst>
              </a:tr>
            </a:tbl>
          </a:graphicData>
        </a:graphic>
      </p:graphicFrame>
      <p:sp>
        <p:nvSpPr>
          <p:cNvPr id="2052" name="AutoShape 4"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9" name="AutoShape 11" descr="Учитель у доски – Бесплатные иконки: образова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1" name="AutoShape 13" descr="Учитель у доски – Бесплатные иконки: образова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0418" name="AutoShape 2" descr="Детская пара – Бесплатные иконки: образова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0420" name="AutoShape 4" descr="Детская пара бесплатно иконк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 name="Прямоугольник 16"/>
          <p:cNvSpPr/>
          <p:nvPr/>
        </p:nvSpPr>
        <p:spPr>
          <a:xfrm rot="10800000" flipV="1">
            <a:off x="460375" y="6600327"/>
            <a:ext cx="8424936" cy="338554"/>
          </a:xfrm>
          <a:prstGeom prst="rect">
            <a:avLst/>
          </a:prstGeom>
        </p:spPr>
        <p:txBody>
          <a:bodyPr wrap="square">
            <a:spAutoFit/>
          </a:bodyPr>
          <a:lstStyle/>
          <a:p>
            <a:pPr algn="ctr"/>
            <a:r>
              <a:rPr lang="ru-RU" sz="1600" b="1" dirty="0">
                <a:solidFill>
                  <a:srgbClr val="0000FF"/>
                </a:solidFill>
                <a:latin typeface="Cambria" pitchFamily="18" charset="0"/>
                <a:cs typeface="Arial" pitchFamily="34" charset="0"/>
              </a:rPr>
              <a:t>Расходы на 1 ученика в 2023 году составили  </a:t>
            </a:r>
            <a:r>
              <a:rPr lang="ru-RU" sz="1600" b="1" u="sng" dirty="0">
                <a:solidFill>
                  <a:srgbClr val="0000FF"/>
                </a:solidFill>
                <a:latin typeface="Cambria" pitchFamily="18" charset="0"/>
                <a:cs typeface="Arial" pitchFamily="34" charset="0"/>
              </a:rPr>
              <a:t>279 876,89 руб.</a:t>
            </a:r>
          </a:p>
        </p:txBody>
      </p:sp>
      <p:pic>
        <p:nvPicPr>
          <p:cNvPr id="13" name="Picture 14" descr="\\adms4\home1$\SchepelinaSE\Desktop\65882.png"/>
          <p:cNvPicPr>
            <a:picLocks noChangeAspect="1" noChangeArrowheads="1"/>
          </p:cNvPicPr>
          <p:nvPr/>
        </p:nvPicPr>
        <p:blipFill>
          <a:blip r:embed="rId3" cstate="print"/>
          <a:srcRect/>
          <a:stretch>
            <a:fillRect/>
          </a:stretch>
        </p:blipFill>
        <p:spPr bwMode="auto">
          <a:xfrm>
            <a:off x="179512" y="116632"/>
            <a:ext cx="576064" cy="576064"/>
          </a:xfrm>
          <a:prstGeom prst="rect">
            <a:avLst/>
          </a:prstGeom>
          <a:noFill/>
        </p:spPr>
      </p:pic>
    </p:spTree>
    <p:extLst>
      <p:ext uri="{BB962C8B-B14F-4D97-AF65-F5344CB8AC3E}">
        <p14:creationId xmlns:p14="http://schemas.microsoft.com/office/powerpoint/2010/main" xmlns="" val="3622213428"/>
      </p:ext>
    </p:extLst>
  </p:cSld>
  <p:clrMapOvr>
    <a:masterClrMapping/>
  </p:clrMapOvr>
  <p:transition spd="slow"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3568" y="116632"/>
            <a:ext cx="7992888" cy="369332"/>
          </a:xfrm>
          <a:prstGeom prst="rect">
            <a:avLst/>
          </a:prstGeom>
        </p:spPr>
        <p:txBody>
          <a:bodyPr wrap="square">
            <a:spAutoFit/>
          </a:bodyPr>
          <a:lstStyle/>
          <a:p>
            <a:pPr algn="ctr" fontAlgn="b"/>
            <a:r>
              <a:rPr lang="ru-RU" b="1" dirty="0">
                <a:solidFill>
                  <a:srgbClr val="000000"/>
                </a:solidFill>
                <a:latin typeface="Times New Roman" panose="02020603050405020304" pitchFamily="18" charset="0"/>
                <a:cs typeface="Times New Roman" panose="02020603050405020304" pitchFamily="18" charset="0"/>
              </a:rPr>
              <a:t>Расходы бюджета на общее образование за 2023 год (2)  </a:t>
            </a:r>
          </a:p>
        </p:txBody>
      </p:sp>
      <p:sp>
        <p:nvSpPr>
          <p:cNvPr id="2052" name="AutoShape 4"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9" name="AutoShape 11" descr="Учитель у доски – Бесплатные иконки: образова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1" name="AutoShape 13" descr="Учитель у доски – Бесплатные иконки: образова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2468" name="AutoShape 4" descr="Блюдо – Бесплатные иконки: ед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graphicFrame>
        <p:nvGraphicFramePr>
          <p:cNvPr id="18" name="Таблица 17"/>
          <p:cNvGraphicFramePr>
            <a:graphicFrameLocks noGrp="1"/>
          </p:cNvGraphicFramePr>
          <p:nvPr>
            <p:extLst>
              <p:ext uri="{D42A27DB-BD31-4B8C-83A1-F6EECF244321}">
                <p14:modId xmlns:p14="http://schemas.microsoft.com/office/powerpoint/2010/main" xmlns="" val="990816602"/>
              </p:ext>
            </p:extLst>
          </p:nvPr>
        </p:nvGraphicFramePr>
        <p:xfrm>
          <a:off x="395536" y="836712"/>
          <a:ext cx="8352928" cy="4608512"/>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xmlns="" val="20000"/>
                    </a:ext>
                  </a:extLst>
                </a:gridCol>
                <a:gridCol w="6912768">
                  <a:extLst>
                    <a:ext uri="{9D8B030D-6E8A-4147-A177-3AD203B41FA5}">
                      <a16:colId xmlns:a16="http://schemas.microsoft.com/office/drawing/2014/main" xmlns="" val="20001"/>
                    </a:ext>
                  </a:extLst>
                </a:gridCol>
              </a:tblGrid>
              <a:tr h="73128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a:solidFill>
                            <a:srgbClr val="000000"/>
                          </a:solidFill>
                          <a:latin typeface="Times New Roman" pitchFamily="18" charset="0"/>
                          <a:cs typeface="Times New Roman" pitchFamily="18" charset="0"/>
                        </a:rPr>
                        <a:t>Общий объем расходов на питание обучающихся составил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a:solidFill>
                            <a:schemeClr val="tx1"/>
                          </a:solidFill>
                          <a:latin typeface="Times New Roman" pitchFamily="18" charset="0"/>
                          <a:cs typeface="Times New Roman" pitchFamily="18" charset="0"/>
                        </a:rPr>
                        <a:t>121 884,5 </a:t>
                      </a:r>
                      <a:r>
                        <a:rPr lang="ru-RU" sz="1800" b="1" dirty="0" err="1">
                          <a:solidFill>
                            <a:srgbClr val="000000"/>
                          </a:solidFill>
                          <a:latin typeface="Times New Roman" pitchFamily="18" charset="0"/>
                          <a:cs typeface="Times New Roman" pitchFamily="18" charset="0"/>
                        </a:rPr>
                        <a:t>тыс.рублей</a:t>
                      </a:r>
                      <a:r>
                        <a:rPr lang="ru-RU" sz="1800" b="1" dirty="0">
                          <a:solidFill>
                            <a:srgbClr val="000000"/>
                          </a:solidFill>
                          <a:latin typeface="Times New Roman" pitchFamily="18" charset="0"/>
                          <a:cs typeface="Times New Roman" pitchFamily="18" charset="0"/>
                        </a:rPr>
                        <a:t>, </a:t>
                      </a:r>
                      <a:r>
                        <a:rPr lang="ru-RU" sz="1400" b="1" dirty="0">
                          <a:solidFill>
                            <a:srgbClr val="000000"/>
                          </a:solidFill>
                          <a:latin typeface="Times New Roman" pitchFamily="18" charset="0"/>
                          <a:cs typeface="Times New Roman" pitchFamily="18" charset="0"/>
                        </a:rPr>
                        <a:t>в том числе:</a:t>
                      </a:r>
                      <a:endParaRPr lang="ru-RU" dirty="0">
                        <a:latin typeface="Times New Roman" pitchFamily="18" charset="0"/>
                        <a:cs typeface="Times New Roman" pitchFamily="18" charset="0"/>
                      </a:endParaRPr>
                    </a:p>
                  </a:txBody>
                  <a:tcPr>
                    <a:solidFill>
                      <a:schemeClr val="accent1">
                        <a:lumMod val="60000"/>
                        <a:lumOff val="40000"/>
                      </a:schemeClr>
                    </a:solidFill>
                  </a:tcPr>
                </a:tc>
                <a:tc hMerge="1">
                  <a:txBody>
                    <a:bodyPr/>
                    <a:lstStyle/>
                    <a:p>
                      <a:endParaRPr lang="ru-RU" dirty="0"/>
                    </a:p>
                  </a:txBody>
                  <a:tcPr/>
                </a:tc>
                <a:extLst>
                  <a:ext uri="{0D108BD9-81ED-4DB2-BD59-A6C34878D82A}">
                    <a16:rowId xmlns:a16="http://schemas.microsoft.com/office/drawing/2014/main" xmlns="" val="10000"/>
                  </a:ext>
                </a:extLst>
              </a:tr>
              <a:tr h="2193845">
                <a:tc>
                  <a:txBody>
                    <a:bodyPr/>
                    <a:lstStyle/>
                    <a:p>
                      <a:pPr algn="r"/>
                      <a:r>
                        <a:rPr lang="ru-RU" sz="1600" b="1" dirty="0">
                          <a:latin typeface="Times New Roman" pitchFamily="18" charset="0"/>
                          <a:cs typeface="Times New Roman" pitchFamily="18" charset="0"/>
                        </a:rPr>
                        <a:t>91 457,8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a:latin typeface="Times New Roman" pitchFamily="18" charset="0"/>
                          <a:cs typeface="Times New Roman" pitchFamily="18" charset="0"/>
                        </a:rPr>
                        <a:t>Субвенция на социальную поддержку отдельных категорий обучающихся в муниципальных общеобразовательных организациях, частных общеобразовательных организациях, осуществляющих образовательную деятельность по имеющим государственную аккредитацию основным общеобразовательным программам </a:t>
                      </a:r>
                      <a:r>
                        <a:rPr lang="ru-RU" sz="1600" b="0" i="0" u="none" strike="noStrike" dirty="0">
                          <a:solidFill>
                            <a:schemeClr val="tx1"/>
                          </a:solidFill>
                          <a:effectLst/>
                          <a:latin typeface="Times New Roman" pitchFamily="18" charset="0"/>
                          <a:cs typeface="Times New Roman" pitchFamily="18" charset="0"/>
                        </a:rPr>
                        <a:t>(питание детей из малоимущих семей, из многодетных семей, детей-сирот и детей, оставшихся без попечения родителей, обучающихся с ограниченными возможностями здоровья)</a:t>
                      </a:r>
                      <a:endParaRPr lang="ru-RU" sz="1600" b="0" i="0" dirty="0">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r h="950667">
                <a:tc>
                  <a:txBody>
                    <a:bodyPr/>
                    <a:lstStyle/>
                    <a:p>
                      <a:pPr algn="r"/>
                      <a:r>
                        <a:rPr lang="ru-RU" sz="1600" b="1" dirty="0">
                          <a:latin typeface="Times New Roman" pitchFamily="18" charset="0"/>
                          <a:cs typeface="Times New Roman" pitchFamily="18" charset="0"/>
                        </a:rPr>
                        <a:t>26 811,9</a:t>
                      </a:r>
                    </a:p>
                  </a:txBody>
                  <a:tcPr/>
                </a:tc>
                <a:tc>
                  <a:txBody>
                    <a:bodyPr/>
                    <a:lstStyle/>
                    <a:p>
                      <a:r>
                        <a:rPr lang="ru-RU" sz="1600" dirty="0">
                          <a:latin typeface="Times New Roman" pitchFamily="18" charset="0"/>
                          <a:cs typeface="Times New Roman" pitchFamily="18" charset="0"/>
                        </a:rPr>
                        <a:t>Организация бесплатного горячего питания обучающихся, получающих начальное общее образование </a:t>
                      </a:r>
                      <a:r>
                        <a:rPr lang="ru-RU" sz="1600" b="0" i="0" u="none" strike="noStrike" dirty="0">
                          <a:solidFill>
                            <a:schemeClr val="tx1"/>
                          </a:solidFill>
                          <a:effectLst/>
                          <a:latin typeface="Times New Roman" pitchFamily="18" charset="0"/>
                          <a:cs typeface="Times New Roman" pitchFamily="18" charset="0"/>
                        </a:rPr>
                        <a:t>(1- 4 классы) </a:t>
                      </a:r>
                      <a:r>
                        <a:rPr lang="ru-RU" sz="1600" dirty="0">
                          <a:latin typeface="Times New Roman" pitchFamily="18" charset="0"/>
                          <a:cs typeface="Times New Roman" pitchFamily="18" charset="0"/>
                        </a:rPr>
                        <a:t>в государственных и муниципальных образовательных организациях</a:t>
                      </a:r>
                    </a:p>
                  </a:txBody>
                  <a:tcPr/>
                </a:tc>
                <a:extLst>
                  <a:ext uri="{0D108BD9-81ED-4DB2-BD59-A6C34878D82A}">
                    <a16:rowId xmlns:a16="http://schemas.microsoft.com/office/drawing/2014/main" xmlns="" val="10002"/>
                  </a:ext>
                </a:extLst>
              </a:tr>
              <a:tr h="732718">
                <a:tc>
                  <a:txBody>
                    <a:bodyPr/>
                    <a:lstStyle/>
                    <a:p>
                      <a:pPr algn="r"/>
                      <a:r>
                        <a:rPr lang="ru-RU" sz="1600" b="1" dirty="0">
                          <a:latin typeface="Times New Roman" pitchFamily="18" charset="0"/>
                          <a:cs typeface="Times New Roman" pitchFamily="18" charset="0"/>
                        </a:rPr>
                        <a:t>3 614,7</a:t>
                      </a:r>
                    </a:p>
                  </a:txBody>
                  <a:tcPr/>
                </a:tc>
                <a:tc>
                  <a:txBody>
                    <a:bodyPr/>
                    <a:lstStyle/>
                    <a:p>
                      <a:r>
                        <a:rPr lang="ru-RU" sz="1600" b="0" i="0" u="none" strike="noStrike" dirty="0">
                          <a:solidFill>
                            <a:schemeClr val="tx1"/>
                          </a:solidFill>
                          <a:effectLst/>
                          <a:latin typeface="Times New Roman" pitchFamily="18" charset="0"/>
                          <a:cs typeface="Times New Roman" pitchFamily="18" charset="0"/>
                        </a:rPr>
                        <a:t>Питание обучающихся  5 -11 классов за счет средств местного бюджета</a:t>
                      </a:r>
                      <a:endParaRPr lang="ru-RU" sz="1600" dirty="0">
                        <a:latin typeface="Times New Roman" pitchFamily="18" charset="0"/>
                        <a:cs typeface="Times New Roman" pitchFamily="18" charset="0"/>
                      </a:endParaRPr>
                    </a:p>
                  </a:txBody>
                  <a:tcPr/>
                </a:tc>
                <a:extLst>
                  <a:ext uri="{0D108BD9-81ED-4DB2-BD59-A6C34878D82A}">
                    <a16:rowId xmlns:a16="http://schemas.microsoft.com/office/drawing/2014/main" xmlns="" val="10003"/>
                  </a:ext>
                </a:extLst>
              </a:tr>
            </a:tbl>
          </a:graphicData>
        </a:graphic>
      </p:graphicFrame>
      <p:pic>
        <p:nvPicPr>
          <p:cNvPr id="20" name="Picture 14" descr="\\adms4\home1$\SchepelinaSE\Desktop\65882.png"/>
          <p:cNvPicPr>
            <a:picLocks noChangeAspect="1" noChangeArrowheads="1"/>
          </p:cNvPicPr>
          <p:nvPr/>
        </p:nvPicPr>
        <p:blipFill>
          <a:blip r:embed="rId3" cstate="print"/>
          <a:srcRect/>
          <a:stretch>
            <a:fillRect/>
          </a:stretch>
        </p:blipFill>
        <p:spPr bwMode="auto">
          <a:xfrm>
            <a:off x="179512" y="116632"/>
            <a:ext cx="576064" cy="576064"/>
          </a:xfrm>
          <a:prstGeom prst="rect">
            <a:avLst/>
          </a:prstGeom>
          <a:noFill/>
        </p:spPr>
      </p:pic>
    </p:spTree>
    <p:extLst>
      <p:ext uri="{BB962C8B-B14F-4D97-AF65-F5344CB8AC3E}">
        <p14:creationId xmlns:p14="http://schemas.microsoft.com/office/powerpoint/2010/main" xmlns="" val="3622213428"/>
      </p:ext>
    </p:extLst>
  </p:cSld>
  <p:clrMapOvr>
    <a:masterClrMapping/>
  </p:clrMapOvr>
  <p:transition spd="slow"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3568" y="116632"/>
            <a:ext cx="8280920" cy="646331"/>
          </a:xfrm>
          <a:prstGeom prst="rect">
            <a:avLst/>
          </a:prstGeom>
        </p:spPr>
        <p:txBody>
          <a:bodyPr wrap="square">
            <a:spAutoFit/>
          </a:bodyPr>
          <a:lstStyle/>
          <a:p>
            <a:pPr algn="ctr" fontAlgn="b"/>
            <a:r>
              <a:rPr lang="ru-RU" b="1" dirty="0">
                <a:solidFill>
                  <a:srgbClr val="000000"/>
                </a:solidFill>
                <a:latin typeface="Times New Roman" panose="02020603050405020304" pitchFamily="18" charset="0"/>
                <a:cs typeface="Times New Roman" panose="02020603050405020304" pitchFamily="18" charset="0"/>
              </a:rPr>
              <a:t>Расходы бюджета на дополнительное образование за 2023 год</a:t>
            </a:r>
          </a:p>
          <a:p>
            <a:pPr algn="ctr" fontAlgn="b"/>
            <a:r>
              <a:rPr lang="ru-RU" b="1" dirty="0">
                <a:solidFill>
                  <a:srgbClr val="000000"/>
                </a:solidFill>
                <a:latin typeface="Times New Roman" panose="02020603050405020304" pitchFamily="18" charset="0"/>
                <a:cs typeface="Times New Roman" panose="02020603050405020304" pitchFamily="18" charset="0"/>
              </a:rPr>
              <a:t>составили 62 429,4 </a:t>
            </a:r>
            <a:r>
              <a:rPr lang="ru-RU" b="1" dirty="0" err="1">
                <a:solidFill>
                  <a:srgbClr val="000000"/>
                </a:solidFill>
                <a:latin typeface="Times New Roman" panose="02020603050405020304" pitchFamily="18" charset="0"/>
                <a:cs typeface="Times New Roman" panose="02020603050405020304" pitchFamily="18" charset="0"/>
              </a:rPr>
              <a:t>тыс.рублей</a:t>
            </a:r>
            <a:r>
              <a:rPr lang="ru-RU" b="1" dirty="0">
                <a:solidFill>
                  <a:srgbClr val="000000"/>
                </a:solidFill>
                <a:latin typeface="Times New Roman" panose="02020603050405020304" pitchFamily="18" charset="0"/>
                <a:cs typeface="Times New Roman" panose="02020603050405020304" pitchFamily="18" charset="0"/>
              </a:rPr>
              <a:t>  </a:t>
            </a:r>
          </a:p>
        </p:txBody>
      </p:sp>
      <p:sp>
        <p:nvSpPr>
          <p:cNvPr id="2052" name="AutoShape 4"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9" name="AutoShape 11" descr="Учитель у доски – Бесплатные иконки: образова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1" name="AutoShape 13" descr="Учитель у доски – Бесплатные иконки: образова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2466" name="Picture 2" descr="Зачем взрослым учиться? — Workle"/>
          <p:cNvPicPr>
            <a:picLocks noChangeAspect="1" noChangeArrowheads="1"/>
          </p:cNvPicPr>
          <p:nvPr/>
        </p:nvPicPr>
        <p:blipFill>
          <a:blip r:embed="rId3" cstate="print"/>
          <a:srcRect/>
          <a:stretch>
            <a:fillRect/>
          </a:stretch>
        </p:blipFill>
        <p:spPr bwMode="auto">
          <a:xfrm>
            <a:off x="107505" y="116633"/>
            <a:ext cx="609685" cy="609685"/>
          </a:xfrm>
          <a:prstGeom prst="rect">
            <a:avLst/>
          </a:prstGeom>
          <a:noFill/>
        </p:spPr>
      </p:pic>
      <p:graphicFrame>
        <p:nvGraphicFramePr>
          <p:cNvPr id="9" name="Таблица 8"/>
          <p:cNvGraphicFramePr>
            <a:graphicFrameLocks noGrp="1"/>
          </p:cNvGraphicFramePr>
          <p:nvPr>
            <p:extLst>
              <p:ext uri="{D42A27DB-BD31-4B8C-83A1-F6EECF244321}">
                <p14:modId xmlns:p14="http://schemas.microsoft.com/office/powerpoint/2010/main" xmlns="" val="1469838272"/>
              </p:ext>
            </p:extLst>
          </p:nvPr>
        </p:nvGraphicFramePr>
        <p:xfrm>
          <a:off x="395536" y="1268760"/>
          <a:ext cx="8352928" cy="2339610"/>
        </p:xfrm>
        <a:graphic>
          <a:graphicData uri="http://schemas.openxmlformats.org/drawingml/2006/table">
            <a:tbl>
              <a:tblPr firstRow="1" bandRow="1">
                <a:tableStyleId>{5C22544A-7EE6-4342-B048-85BDC9FD1C3A}</a:tableStyleId>
              </a:tblPr>
              <a:tblGrid>
                <a:gridCol w="1544239">
                  <a:extLst>
                    <a:ext uri="{9D8B030D-6E8A-4147-A177-3AD203B41FA5}">
                      <a16:colId xmlns:a16="http://schemas.microsoft.com/office/drawing/2014/main" xmlns="" val="20000"/>
                    </a:ext>
                  </a:extLst>
                </a:gridCol>
                <a:gridCol w="6808689">
                  <a:extLst>
                    <a:ext uri="{9D8B030D-6E8A-4147-A177-3AD203B41FA5}">
                      <a16:colId xmlns:a16="http://schemas.microsoft.com/office/drawing/2014/main" xmlns="" val="20001"/>
                    </a:ext>
                  </a:extLst>
                </a:gridCol>
              </a:tblGrid>
              <a:tr h="720080">
                <a:tc>
                  <a:txBody>
                    <a:bodyPr/>
                    <a:lstStyle/>
                    <a:p>
                      <a:pPr algn="r"/>
                      <a:r>
                        <a:rPr lang="ru-RU" sz="1600" b="1" dirty="0">
                          <a:solidFill>
                            <a:schemeClr val="tx1"/>
                          </a:solidFill>
                          <a:latin typeface="Times New Roman" pitchFamily="18" charset="0"/>
                          <a:cs typeface="Times New Roman" pitchFamily="18" charset="0"/>
                        </a:rPr>
                        <a:t>34 585,3</a:t>
                      </a:r>
                    </a:p>
                  </a:txBody>
                  <a:tcPr>
                    <a:solidFill>
                      <a:schemeClr val="accent1">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0" dirty="0">
                          <a:solidFill>
                            <a:schemeClr val="tx1"/>
                          </a:solidFill>
                          <a:latin typeface="Times New Roman" pitchFamily="18" charset="0"/>
                          <a:cs typeface="Times New Roman" pitchFamily="18" charset="0"/>
                        </a:rPr>
                        <a:t>Расходы на обеспечение деятельности (оказание услуг) </a:t>
                      </a:r>
                    </a:p>
                    <a:p>
                      <a:pPr marL="0" marR="0" lvl="0" indent="0" algn="l" defTabSz="914400" rtl="0" eaLnBrk="1" fontAlgn="b" latinLnBrk="0" hangingPunct="1">
                        <a:lnSpc>
                          <a:spcPct val="100000"/>
                        </a:lnSpc>
                        <a:spcBef>
                          <a:spcPts val="0"/>
                        </a:spcBef>
                        <a:spcAft>
                          <a:spcPts val="0"/>
                        </a:spcAft>
                        <a:buClrTx/>
                        <a:buSzTx/>
                        <a:buFontTx/>
                        <a:buNone/>
                        <a:tabLst/>
                        <a:defRPr/>
                      </a:pPr>
                      <a:r>
                        <a:rPr lang="ru-RU" sz="1600" b="0" dirty="0">
                          <a:solidFill>
                            <a:schemeClr val="tx1"/>
                          </a:solidFill>
                          <a:latin typeface="Times New Roman" pitchFamily="18" charset="0"/>
                          <a:cs typeface="Times New Roman" pitchFamily="18" charset="0"/>
                        </a:rPr>
                        <a:t>МБУ «Центр молодежи и дополнительного образования»,</a:t>
                      </a:r>
                      <a:r>
                        <a:rPr lang="ru-RU" sz="1600" dirty="0">
                          <a:latin typeface="Times New Roman Cyr" panose="02020603050405020304" pitchFamily="18" charset="0"/>
                          <a:cs typeface="Times New Roman Cyr" panose="02020603050405020304" pitchFamily="18" charset="0"/>
                        </a:rPr>
                        <a:t> </a:t>
                      </a:r>
                      <a:r>
                        <a:rPr lang="ru-RU" sz="1600" b="0" dirty="0">
                          <a:solidFill>
                            <a:schemeClr val="tx1"/>
                          </a:solidFill>
                          <a:latin typeface="Times New Roman Cyr" panose="02020603050405020304" pitchFamily="18" charset="0"/>
                          <a:cs typeface="Times New Roman Cyr" panose="02020603050405020304" pitchFamily="18" charset="0"/>
                        </a:rPr>
                        <a:t>МАУ «МЦ города </a:t>
                      </a:r>
                      <a:r>
                        <a:rPr lang="ru-RU" sz="1600" b="0" dirty="0" err="1">
                          <a:solidFill>
                            <a:schemeClr val="tx1"/>
                          </a:solidFill>
                          <a:latin typeface="Times New Roman Cyr" panose="02020603050405020304" pitchFamily="18" charset="0"/>
                          <a:cs typeface="Times New Roman Cyr" panose="02020603050405020304" pitchFamily="18" charset="0"/>
                        </a:rPr>
                        <a:t>Урай</a:t>
                      </a:r>
                      <a:r>
                        <a:rPr lang="ru-RU" sz="1600" b="0" dirty="0">
                          <a:solidFill>
                            <a:schemeClr val="tx1"/>
                          </a:solidFill>
                          <a:latin typeface="Times New Roman Cyr" panose="02020603050405020304" pitchFamily="18" charset="0"/>
                          <a:cs typeface="Times New Roman Cyr" panose="02020603050405020304" pitchFamily="18" charset="0"/>
                        </a:rPr>
                        <a:t> «Центр молодежных и гражданских инициатив» (МАУ МП «ЦМИГИ»)</a:t>
                      </a:r>
                      <a:endParaRPr lang="ru-RU" sz="1600" b="0" i="0" u="none" strike="noStrike" dirty="0">
                        <a:solidFill>
                          <a:schemeClr val="tx1"/>
                        </a:solidFill>
                        <a:effectLst/>
                        <a:latin typeface="Times New Roman" pitchFamily="18" charset="0"/>
                        <a:cs typeface="Times New Roman" pitchFamily="18" charset="0"/>
                      </a:endParaRPr>
                    </a:p>
                  </a:txBody>
                  <a:tcPr>
                    <a:solidFill>
                      <a:schemeClr val="accent1">
                        <a:lumMod val="40000"/>
                        <a:lumOff val="60000"/>
                      </a:schemeClr>
                    </a:solidFill>
                  </a:tcPr>
                </a:tc>
                <a:extLst>
                  <a:ext uri="{0D108BD9-81ED-4DB2-BD59-A6C34878D82A}">
                    <a16:rowId xmlns:a16="http://schemas.microsoft.com/office/drawing/2014/main" xmlns="" val="10000"/>
                  </a:ext>
                </a:extLst>
              </a:tr>
              <a:tr h="696746">
                <a:tc>
                  <a:txBody>
                    <a:bodyPr/>
                    <a:lstStyle/>
                    <a:p>
                      <a:pPr algn="r"/>
                      <a:r>
                        <a:rPr lang="ru-RU" sz="1600" b="1" dirty="0">
                          <a:solidFill>
                            <a:schemeClr val="tx1"/>
                          </a:solidFill>
                          <a:latin typeface="Times New Roman" pitchFamily="18" charset="0"/>
                          <a:cs typeface="Times New Roman" pitchFamily="18" charset="0"/>
                        </a:rPr>
                        <a:t>27 610,7</a:t>
                      </a:r>
                    </a:p>
                  </a:txBody>
                  <a:tcPr>
                    <a:solidFill>
                      <a:schemeClr val="bg1">
                        <a:lumMod val="9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dirty="0">
                          <a:latin typeface="Times New Roman" pitchFamily="18" charset="0"/>
                          <a:ea typeface="Times New Roman" panose="02020603050405020304" pitchFamily="18" charset="0"/>
                          <a:cs typeface="Times New Roman" pitchFamily="18" charset="0"/>
                        </a:rPr>
                        <a:t>Финансовое обеспечение сертификатов дополнительного образования по дополнительным </a:t>
                      </a:r>
                      <a:r>
                        <a:rPr lang="ru-RU" sz="1600" dirty="0" err="1">
                          <a:latin typeface="Times New Roman" pitchFamily="18" charset="0"/>
                          <a:ea typeface="Times New Roman" panose="02020603050405020304" pitchFamily="18" charset="0"/>
                          <a:cs typeface="Times New Roman" pitchFamily="18" charset="0"/>
                        </a:rPr>
                        <a:t>общеразвивающим</a:t>
                      </a:r>
                      <a:r>
                        <a:rPr lang="ru-RU" sz="1600" dirty="0">
                          <a:latin typeface="Times New Roman" pitchFamily="18" charset="0"/>
                          <a:ea typeface="Times New Roman" panose="02020603050405020304" pitchFamily="18" charset="0"/>
                          <a:cs typeface="Times New Roman" pitchFamily="18" charset="0"/>
                        </a:rPr>
                        <a:t> программам </a:t>
                      </a:r>
                      <a:endParaRPr lang="ru-RU" sz="1600" b="0" i="0" u="none" strike="noStrike" dirty="0">
                        <a:solidFill>
                          <a:schemeClr val="tx1"/>
                        </a:solidFill>
                        <a:effectLst/>
                        <a:latin typeface="Times New Roman" pitchFamily="18" charset="0"/>
                        <a:cs typeface="Times New Roman" pitchFamily="18" charset="0"/>
                      </a:endParaRPr>
                    </a:p>
                  </a:txBody>
                  <a:tcPr>
                    <a:solidFill>
                      <a:schemeClr val="bg1">
                        <a:lumMod val="95000"/>
                      </a:schemeClr>
                    </a:solidFill>
                  </a:tcPr>
                </a:tc>
                <a:extLst>
                  <a:ext uri="{0D108BD9-81ED-4DB2-BD59-A6C34878D82A}">
                    <a16:rowId xmlns:a16="http://schemas.microsoft.com/office/drawing/2014/main" xmlns="" val="10001"/>
                  </a:ext>
                </a:extLst>
              </a:tr>
              <a:tr h="576064">
                <a:tc>
                  <a:txBody>
                    <a:bodyPr/>
                    <a:lstStyle/>
                    <a:p>
                      <a:pPr algn="r"/>
                      <a:r>
                        <a:rPr lang="ru-RU" sz="1600" b="1" dirty="0">
                          <a:latin typeface="Times New Roman" pitchFamily="18" charset="0"/>
                          <a:cs typeface="Times New Roman" pitchFamily="18" charset="0"/>
                        </a:rPr>
                        <a:t>233,4</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a:latin typeface="Times New Roman" pitchFamily="18" charset="0"/>
                          <a:cs typeface="Times New Roman" pitchFamily="18" charset="0"/>
                        </a:rPr>
                        <a:t>Расходы на проведение мероприятий муниципальной программы </a:t>
                      </a:r>
                    </a:p>
                  </a:txBody>
                  <a:tcPr>
                    <a:solidFill>
                      <a:schemeClr val="bg1">
                        <a:lumMod val="95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622213428"/>
      </p:ext>
    </p:extLst>
  </p:cSld>
  <p:clrMapOvr>
    <a:masterClrMapping/>
  </p:clrMapOvr>
  <p:transition spd="slow"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3" name="Picture 7" descr="иконка отдых png: 2 тыс изображений найдено в Яндекс Картинках"/>
          <p:cNvPicPr>
            <a:picLocks noChangeAspect="1" noChangeArrowheads="1"/>
          </p:cNvPicPr>
          <p:nvPr/>
        </p:nvPicPr>
        <p:blipFill>
          <a:blip r:embed="rId3" cstate="print"/>
          <a:srcRect/>
          <a:stretch>
            <a:fillRect/>
          </a:stretch>
        </p:blipFill>
        <p:spPr bwMode="auto">
          <a:xfrm>
            <a:off x="395536" y="332656"/>
            <a:ext cx="648072" cy="648072"/>
          </a:xfrm>
          <a:prstGeom prst="rect">
            <a:avLst/>
          </a:prstGeom>
          <a:noFill/>
        </p:spPr>
      </p:pic>
      <p:sp>
        <p:nvSpPr>
          <p:cNvPr id="3" name="Прямоугольник 2"/>
          <p:cNvSpPr/>
          <p:nvPr/>
        </p:nvSpPr>
        <p:spPr>
          <a:xfrm>
            <a:off x="683568" y="116632"/>
            <a:ext cx="8280920" cy="646331"/>
          </a:xfrm>
          <a:prstGeom prst="rect">
            <a:avLst/>
          </a:prstGeom>
        </p:spPr>
        <p:txBody>
          <a:bodyPr wrap="square">
            <a:spAutoFit/>
          </a:bodyPr>
          <a:lstStyle/>
          <a:p>
            <a:pPr algn="ctr" fontAlgn="b"/>
            <a:r>
              <a:rPr lang="ru-RU" b="1" dirty="0">
                <a:solidFill>
                  <a:srgbClr val="000000"/>
                </a:solidFill>
                <a:latin typeface="Times New Roman" panose="02020603050405020304" pitchFamily="18" charset="0"/>
                <a:cs typeface="Times New Roman" panose="02020603050405020304" pitchFamily="18" charset="0"/>
              </a:rPr>
              <a:t>Расходы бюджета на </a:t>
            </a:r>
            <a:r>
              <a:rPr lang="ru-RU" b="1" dirty="0">
                <a:latin typeface="Times New Roman" pitchFamily="18" charset="0"/>
                <a:cs typeface="Times New Roman" pitchFamily="18" charset="0"/>
              </a:rPr>
              <a:t>молодежную политику </a:t>
            </a:r>
            <a:r>
              <a:rPr lang="ru-RU" b="1" dirty="0">
                <a:solidFill>
                  <a:srgbClr val="000000"/>
                </a:solidFill>
                <a:latin typeface="Times New Roman" panose="02020603050405020304" pitchFamily="18" charset="0"/>
                <a:cs typeface="Times New Roman" panose="02020603050405020304" pitchFamily="18" charset="0"/>
              </a:rPr>
              <a:t>за 2023 год</a:t>
            </a:r>
          </a:p>
          <a:p>
            <a:pPr algn="ctr" fontAlgn="b"/>
            <a:r>
              <a:rPr lang="ru-RU" b="1" dirty="0">
                <a:solidFill>
                  <a:srgbClr val="000000"/>
                </a:solidFill>
                <a:latin typeface="Times New Roman" panose="02020603050405020304" pitchFamily="18" charset="0"/>
                <a:cs typeface="Times New Roman" panose="02020603050405020304" pitchFamily="18" charset="0"/>
              </a:rPr>
              <a:t>составили 15 303,8 </a:t>
            </a:r>
            <a:r>
              <a:rPr lang="ru-RU" b="1" dirty="0" err="1">
                <a:solidFill>
                  <a:srgbClr val="000000"/>
                </a:solidFill>
                <a:latin typeface="Times New Roman" panose="02020603050405020304" pitchFamily="18" charset="0"/>
                <a:cs typeface="Times New Roman" panose="02020603050405020304" pitchFamily="18" charset="0"/>
              </a:rPr>
              <a:t>тыс.рублей</a:t>
            </a:r>
            <a:r>
              <a:rPr lang="ru-RU" b="1" dirty="0">
                <a:solidFill>
                  <a:srgbClr val="000000"/>
                </a:solidFill>
                <a:latin typeface="Times New Roman" panose="02020603050405020304" pitchFamily="18" charset="0"/>
                <a:cs typeface="Times New Roman" panose="02020603050405020304" pitchFamily="18" charset="0"/>
              </a:rPr>
              <a:t>  </a:t>
            </a:r>
          </a:p>
        </p:txBody>
      </p:sp>
      <p:sp>
        <p:nvSpPr>
          <p:cNvPr id="2052" name="AutoShape 4"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9" name="AutoShape 11" descr="Учитель у доски – Бесплатные иконки: образова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1" name="AutoShape 13" descr="Учитель у доски – Бесплатные иконки: образова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graphicFrame>
        <p:nvGraphicFramePr>
          <p:cNvPr id="9" name="Таблица 8"/>
          <p:cNvGraphicFramePr>
            <a:graphicFrameLocks noGrp="1"/>
          </p:cNvGraphicFramePr>
          <p:nvPr>
            <p:extLst>
              <p:ext uri="{D42A27DB-BD31-4B8C-83A1-F6EECF244321}">
                <p14:modId xmlns:p14="http://schemas.microsoft.com/office/powerpoint/2010/main" xmlns="" val="1597600654"/>
              </p:ext>
            </p:extLst>
          </p:nvPr>
        </p:nvGraphicFramePr>
        <p:xfrm>
          <a:off x="395536" y="1179201"/>
          <a:ext cx="8496944" cy="1402080"/>
        </p:xfrm>
        <a:graphic>
          <a:graphicData uri="http://schemas.openxmlformats.org/drawingml/2006/table">
            <a:tbl>
              <a:tblPr firstRow="1" bandRow="1">
                <a:tableStyleId>{5C22544A-7EE6-4342-B048-85BDC9FD1C3A}</a:tableStyleId>
              </a:tblPr>
              <a:tblGrid>
                <a:gridCol w="1464990">
                  <a:extLst>
                    <a:ext uri="{9D8B030D-6E8A-4147-A177-3AD203B41FA5}">
                      <a16:colId xmlns:a16="http://schemas.microsoft.com/office/drawing/2014/main" xmlns="" val="20000"/>
                    </a:ext>
                  </a:extLst>
                </a:gridCol>
                <a:gridCol w="7031954">
                  <a:extLst>
                    <a:ext uri="{9D8B030D-6E8A-4147-A177-3AD203B41FA5}">
                      <a16:colId xmlns:a16="http://schemas.microsoft.com/office/drawing/2014/main" xmlns="" val="20001"/>
                    </a:ext>
                  </a:extLst>
                </a:gridCol>
              </a:tblGrid>
              <a:tr h="489560">
                <a:tc>
                  <a:txBody>
                    <a:bodyPr/>
                    <a:lstStyle/>
                    <a:p>
                      <a:pPr algn="r"/>
                      <a:r>
                        <a:rPr lang="ru-RU" sz="1600" b="1" dirty="0">
                          <a:solidFill>
                            <a:schemeClr val="tx1"/>
                          </a:solidFill>
                          <a:latin typeface="Times New Roman" pitchFamily="18" charset="0"/>
                          <a:cs typeface="Times New Roman" pitchFamily="18" charset="0"/>
                        </a:rPr>
                        <a:t>14 538,8</a:t>
                      </a:r>
                    </a:p>
                  </a:txBody>
                  <a:tcPr>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0" dirty="0">
                          <a:solidFill>
                            <a:schemeClr val="tx1"/>
                          </a:solidFill>
                          <a:latin typeface="Times New Roman" pitchFamily="18" charset="0"/>
                          <a:cs typeface="Times New Roman" pitchFamily="18" charset="0"/>
                        </a:rPr>
                        <a:t>Расходы на обеспечение деятельности (оказание услуг) </a:t>
                      </a:r>
                    </a:p>
                    <a:p>
                      <a:pPr marL="0" marR="0" lvl="0" indent="0" algn="l" defTabSz="914400" rtl="0" eaLnBrk="1" fontAlgn="b" latinLnBrk="0" hangingPunct="1">
                        <a:lnSpc>
                          <a:spcPct val="100000"/>
                        </a:lnSpc>
                        <a:spcBef>
                          <a:spcPts val="0"/>
                        </a:spcBef>
                        <a:spcAft>
                          <a:spcPts val="0"/>
                        </a:spcAft>
                        <a:buClrTx/>
                        <a:buSzTx/>
                        <a:buFontTx/>
                        <a:buNone/>
                        <a:tabLst/>
                        <a:defRPr/>
                      </a:pPr>
                      <a:r>
                        <a:rPr lang="ru-RU" sz="1600" b="0" dirty="0">
                          <a:solidFill>
                            <a:schemeClr val="tx1"/>
                          </a:solidFill>
                          <a:latin typeface="Times New Roman Cyr" panose="02020603050405020304" pitchFamily="18" charset="0"/>
                          <a:cs typeface="Times New Roman Cyr" panose="02020603050405020304" pitchFamily="18" charset="0"/>
                        </a:rPr>
                        <a:t>МАУ «МЦ города </a:t>
                      </a:r>
                      <a:r>
                        <a:rPr lang="ru-RU" sz="1600" b="0" dirty="0" err="1">
                          <a:solidFill>
                            <a:schemeClr val="tx1"/>
                          </a:solidFill>
                          <a:latin typeface="Times New Roman Cyr" panose="02020603050405020304" pitchFamily="18" charset="0"/>
                          <a:cs typeface="Times New Roman Cyr" panose="02020603050405020304" pitchFamily="18" charset="0"/>
                        </a:rPr>
                        <a:t>Урай</a:t>
                      </a:r>
                      <a:r>
                        <a:rPr lang="ru-RU" sz="1600" b="0" dirty="0">
                          <a:solidFill>
                            <a:schemeClr val="tx1"/>
                          </a:solidFill>
                          <a:latin typeface="Times New Roman Cyr" panose="02020603050405020304" pitchFamily="18" charset="0"/>
                          <a:cs typeface="Times New Roman Cyr" panose="02020603050405020304" pitchFamily="18" charset="0"/>
                        </a:rPr>
                        <a:t> «Центр молодежных и гражданских инициатив» (МАУ МП «ЦМИГИ»)</a:t>
                      </a:r>
                      <a:endParaRPr lang="ru-RU" sz="1600" b="0" i="0" u="none" strike="noStrike" dirty="0">
                        <a:solidFill>
                          <a:schemeClr val="tx1"/>
                        </a:solidFill>
                        <a:effectLst/>
                        <a:latin typeface="Times New Roman" pitchFamily="18" charset="0"/>
                        <a:cs typeface="Times New Roman" pitchFamily="18" charset="0"/>
                      </a:endParaRPr>
                    </a:p>
                  </a:txBody>
                  <a:tcPr>
                    <a:solidFill>
                      <a:schemeClr val="accent1">
                        <a:lumMod val="20000"/>
                        <a:lumOff val="80000"/>
                      </a:schemeClr>
                    </a:solidFill>
                  </a:tcPr>
                </a:tc>
                <a:extLst>
                  <a:ext uri="{0D108BD9-81ED-4DB2-BD59-A6C34878D82A}">
                    <a16:rowId xmlns:a16="http://schemas.microsoft.com/office/drawing/2014/main" xmlns="" val="10003"/>
                  </a:ext>
                </a:extLst>
              </a:tr>
              <a:tr h="489560">
                <a:tc>
                  <a:txBody>
                    <a:bodyPr/>
                    <a:lstStyle/>
                    <a:p>
                      <a:pPr algn="r"/>
                      <a:r>
                        <a:rPr lang="ru-RU" sz="1600" b="1" dirty="0">
                          <a:latin typeface="Times New Roman" pitchFamily="18" charset="0"/>
                          <a:cs typeface="Times New Roman" pitchFamily="18" charset="0"/>
                        </a:rPr>
                        <a:t>765,0</a:t>
                      </a:r>
                    </a:p>
                  </a:txBody>
                  <a:tcPr>
                    <a:solidFill>
                      <a:schemeClr val="bg1">
                        <a:lumMod val="9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dirty="0">
                          <a:latin typeface="Times New Roman" pitchFamily="18" charset="0"/>
                          <a:cs typeface="Times New Roman" pitchFamily="18" charset="0"/>
                        </a:rPr>
                        <a:t>Расходы на проведение мероприятий муниципальной программы </a:t>
                      </a:r>
                    </a:p>
                    <a:p>
                      <a:pPr marL="0" marR="0" lvl="0" indent="0" algn="l" defTabSz="914400" rtl="0" eaLnBrk="1" fontAlgn="b" latinLnBrk="0" hangingPunct="1">
                        <a:lnSpc>
                          <a:spcPct val="100000"/>
                        </a:lnSpc>
                        <a:spcBef>
                          <a:spcPts val="0"/>
                        </a:spcBef>
                        <a:spcAft>
                          <a:spcPts val="0"/>
                        </a:spcAft>
                        <a:buClrTx/>
                        <a:buSzTx/>
                        <a:buFontTx/>
                        <a:buNone/>
                        <a:tabLst/>
                        <a:defRPr/>
                      </a:pPr>
                      <a:endParaRPr lang="ru-RU" sz="1600" b="0" i="0" u="none" strike="noStrike" dirty="0">
                        <a:solidFill>
                          <a:schemeClr val="tx1"/>
                        </a:solidFill>
                        <a:effectLst/>
                        <a:latin typeface="Times New Roman" pitchFamily="18" charset="0"/>
                        <a:cs typeface="Times New Roman" pitchFamily="18" charset="0"/>
                      </a:endParaRPr>
                    </a:p>
                  </a:txBody>
                  <a:tcPr>
                    <a:solidFill>
                      <a:schemeClr val="bg1">
                        <a:lumMod val="95000"/>
                      </a:schemeClr>
                    </a:solidFill>
                  </a:tcPr>
                </a:tc>
                <a:extLst>
                  <a:ext uri="{0D108BD9-81ED-4DB2-BD59-A6C34878D82A}">
                    <a16:rowId xmlns:a16="http://schemas.microsoft.com/office/drawing/2014/main" xmlns="" val="3567417255"/>
                  </a:ext>
                </a:extLst>
              </a:tr>
            </a:tbl>
          </a:graphicData>
        </a:graphic>
      </p:graphicFrame>
      <p:sp>
        <p:nvSpPr>
          <p:cNvPr id="70660" name="AutoShape 4" descr="Молодежь – Бесплатные иконки: образова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0661" name="Picture 5" descr="\\adms4\home1$\SchepelinaSE\Desktop\2624906.png"/>
          <p:cNvPicPr>
            <a:picLocks noChangeAspect="1" noChangeArrowheads="1"/>
          </p:cNvPicPr>
          <p:nvPr/>
        </p:nvPicPr>
        <p:blipFill>
          <a:blip r:embed="rId4" cstate="print"/>
          <a:srcRect/>
          <a:stretch>
            <a:fillRect/>
          </a:stretch>
        </p:blipFill>
        <p:spPr bwMode="auto">
          <a:xfrm>
            <a:off x="107505" y="188641"/>
            <a:ext cx="585143" cy="585143"/>
          </a:xfrm>
          <a:prstGeom prst="rect">
            <a:avLst/>
          </a:prstGeom>
          <a:noFill/>
        </p:spPr>
      </p:pic>
    </p:spTree>
    <p:extLst>
      <p:ext uri="{BB962C8B-B14F-4D97-AF65-F5344CB8AC3E}">
        <p14:creationId xmlns:p14="http://schemas.microsoft.com/office/powerpoint/2010/main" xmlns="" val="3622213428"/>
      </p:ext>
    </p:extLst>
  </p:cSld>
  <p:clrMapOvr>
    <a:masterClrMapping/>
  </p:clrMapOvr>
  <p:transition spd="slow"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3568" y="116632"/>
            <a:ext cx="8460432" cy="369332"/>
          </a:xfrm>
          <a:prstGeom prst="rect">
            <a:avLst/>
          </a:prstGeom>
        </p:spPr>
        <p:txBody>
          <a:bodyPr wrap="square">
            <a:spAutoFit/>
          </a:bodyPr>
          <a:lstStyle/>
          <a:p>
            <a:pPr algn="ctr" fontAlgn="b"/>
            <a:r>
              <a:rPr lang="ru-RU" b="1" dirty="0">
                <a:solidFill>
                  <a:srgbClr val="000000"/>
                </a:solidFill>
                <a:latin typeface="Times New Roman" panose="02020603050405020304" pitchFamily="18" charset="0"/>
                <a:cs typeface="Times New Roman" panose="02020603050405020304" pitchFamily="18" charset="0"/>
              </a:rPr>
              <a:t>Муниципальная программа «Культура города Урай»</a:t>
            </a:r>
          </a:p>
        </p:txBody>
      </p:sp>
      <p:sp>
        <p:nvSpPr>
          <p:cNvPr id="6" name="Прямоугольник 5"/>
          <p:cNvSpPr/>
          <p:nvPr/>
        </p:nvSpPr>
        <p:spPr>
          <a:xfrm>
            <a:off x="251520" y="620688"/>
            <a:ext cx="3456384" cy="1015663"/>
          </a:xfrm>
          <a:prstGeom prst="rect">
            <a:avLst/>
          </a:prstGeom>
        </p:spPr>
        <p:txBody>
          <a:bodyPr wrap="square">
            <a:spAutoFit/>
          </a:bodyPr>
          <a:lstStyle/>
          <a:p>
            <a:r>
              <a:rPr lang="ru-RU" sz="2000" u="sng" dirty="0">
                <a:latin typeface="Gabriola" pitchFamily="82" charset="0"/>
                <a:cs typeface="Arial" pitchFamily="34" charset="0"/>
              </a:rPr>
              <a:t>Ответственный исполнитель</a:t>
            </a:r>
            <a:r>
              <a:rPr lang="ru-RU" sz="2000" dirty="0">
                <a:latin typeface="Gabriola" pitchFamily="82" charset="0"/>
                <a:cs typeface="Arial" pitchFamily="34" charset="0"/>
              </a:rPr>
              <a:t>  –  Управление по культуре и социальным вопросам администрации города Урай</a:t>
            </a:r>
          </a:p>
        </p:txBody>
      </p:sp>
      <p:graphicFrame>
        <p:nvGraphicFramePr>
          <p:cNvPr id="7" name="Таблица 6"/>
          <p:cNvGraphicFramePr>
            <a:graphicFrameLocks noGrp="1"/>
          </p:cNvGraphicFramePr>
          <p:nvPr>
            <p:extLst>
              <p:ext uri="{D42A27DB-BD31-4B8C-83A1-F6EECF244321}">
                <p14:modId xmlns:p14="http://schemas.microsoft.com/office/powerpoint/2010/main" xmlns="" val="1453411509"/>
              </p:ext>
            </p:extLst>
          </p:nvPr>
        </p:nvGraphicFramePr>
        <p:xfrm>
          <a:off x="251520" y="1771183"/>
          <a:ext cx="8640960" cy="4368722"/>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xmlns="" val="20000"/>
                    </a:ext>
                  </a:extLst>
                </a:gridCol>
                <a:gridCol w="7272808">
                  <a:extLst>
                    <a:ext uri="{9D8B030D-6E8A-4147-A177-3AD203B41FA5}">
                      <a16:colId xmlns:a16="http://schemas.microsoft.com/office/drawing/2014/main" xmlns="" val="20001"/>
                    </a:ext>
                  </a:extLst>
                </a:gridCol>
              </a:tblGrid>
              <a:tr h="72171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a:solidFill>
                            <a:srgbClr val="000000"/>
                          </a:solidFill>
                          <a:latin typeface="Times New Roman" pitchFamily="18" charset="0"/>
                          <a:cs typeface="Times New Roman" pitchFamily="18" charset="0"/>
                        </a:rPr>
                        <a:t>Расходы на реализацию программы за 2023 год составили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a:solidFill>
                            <a:srgbClr val="000000"/>
                          </a:solidFill>
                          <a:latin typeface="Times New Roman" pitchFamily="18" charset="0"/>
                          <a:cs typeface="Times New Roman" pitchFamily="18" charset="0"/>
                        </a:rPr>
                        <a:t>269 695,7 </a:t>
                      </a:r>
                      <a:r>
                        <a:rPr lang="ru-RU" sz="1800" b="1" dirty="0" err="1">
                          <a:solidFill>
                            <a:srgbClr val="000000"/>
                          </a:solidFill>
                          <a:latin typeface="Times New Roman" pitchFamily="18" charset="0"/>
                          <a:cs typeface="Times New Roman" pitchFamily="18" charset="0"/>
                        </a:rPr>
                        <a:t>тыс.рублей</a:t>
                      </a:r>
                      <a:r>
                        <a:rPr lang="ru-RU" sz="1800" b="1" dirty="0">
                          <a:solidFill>
                            <a:srgbClr val="000000"/>
                          </a:solidFill>
                          <a:latin typeface="Times New Roman" pitchFamily="18" charset="0"/>
                          <a:cs typeface="Times New Roman" pitchFamily="18" charset="0"/>
                        </a:rPr>
                        <a:t>, </a:t>
                      </a:r>
                      <a:r>
                        <a:rPr lang="ru-RU" sz="1400" b="1" dirty="0">
                          <a:solidFill>
                            <a:srgbClr val="000000"/>
                          </a:solidFill>
                          <a:latin typeface="Times New Roman" pitchFamily="18" charset="0"/>
                          <a:cs typeface="Times New Roman" pitchFamily="18" charset="0"/>
                        </a:rPr>
                        <a:t>в том числе:</a:t>
                      </a:r>
                      <a:endParaRPr lang="ru-RU" dirty="0">
                        <a:latin typeface="Times New Roman" pitchFamily="18" charset="0"/>
                        <a:cs typeface="Times New Roman" pitchFamily="18" charset="0"/>
                      </a:endParaRPr>
                    </a:p>
                  </a:txBody>
                  <a:tcPr>
                    <a:solidFill>
                      <a:schemeClr val="accent1">
                        <a:lumMod val="60000"/>
                        <a:lumOff val="40000"/>
                      </a:schemeClr>
                    </a:solidFill>
                  </a:tcPr>
                </a:tc>
                <a:tc hMerge="1">
                  <a:txBody>
                    <a:bodyPr/>
                    <a:lstStyle/>
                    <a:p>
                      <a:endParaRPr lang="ru-RU" dirty="0"/>
                    </a:p>
                  </a:txBody>
                  <a:tcPr/>
                </a:tc>
                <a:extLst>
                  <a:ext uri="{0D108BD9-81ED-4DB2-BD59-A6C34878D82A}">
                    <a16:rowId xmlns:a16="http://schemas.microsoft.com/office/drawing/2014/main" xmlns="" val="10000"/>
                  </a:ext>
                </a:extLst>
              </a:tr>
              <a:tr h="513681">
                <a:tc>
                  <a:txBody>
                    <a:bodyPr/>
                    <a:lstStyle/>
                    <a:p>
                      <a:pPr algn="r"/>
                      <a:r>
                        <a:rPr lang="ru-RU" sz="1600" b="1" dirty="0">
                          <a:latin typeface="Times New Roman" pitchFamily="18" charset="0"/>
                          <a:cs typeface="Times New Roman" pitchFamily="18" charset="0"/>
                        </a:rPr>
                        <a:t>180 463,0</a:t>
                      </a:r>
                    </a:p>
                  </a:txBody>
                  <a:tcPr/>
                </a:tc>
                <a:tc>
                  <a:txBody>
                    <a:bodyPr/>
                    <a:lstStyle/>
                    <a:p>
                      <a:r>
                        <a:rPr lang="ru-RU" sz="1600" b="0" dirty="0">
                          <a:solidFill>
                            <a:schemeClr val="tx1"/>
                          </a:solidFill>
                          <a:latin typeface="Times New Roman" pitchFamily="18" charset="0"/>
                          <a:cs typeface="Times New Roman" pitchFamily="18" charset="0"/>
                        </a:rPr>
                        <a:t>Расходы на обеспечение деятельности (оказание услуг) </a:t>
                      </a:r>
                      <a:r>
                        <a:rPr lang="ru-RU" sz="1600" b="0" i="0" dirty="0">
                          <a:solidFill>
                            <a:schemeClr val="tx1"/>
                          </a:solidFill>
                          <a:latin typeface="Times New Roman" pitchFamily="18" charset="0"/>
                          <a:cs typeface="Times New Roman" pitchFamily="18" charset="0"/>
                        </a:rPr>
                        <a:t>МАУ «Культура» </a:t>
                      </a:r>
                      <a:endParaRPr lang="ru-RU" sz="1600" dirty="0">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r h="506695">
                <a:tc>
                  <a:txBody>
                    <a:bodyPr/>
                    <a:lstStyle/>
                    <a:p>
                      <a:pPr algn="r"/>
                      <a:r>
                        <a:rPr lang="ru-RU" sz="1600" b="1" dirty="0">
                          <a:latin typeface="Times New Roman" pitchFamily="18" charset="0"/>
                          <a:cs typeface="Times New Roman" pitchFamily="18" charset="0"/>
                        </a:rPr>
                        <a:t>82 350,1</a:t>
                      </a:r>
                    </a:p>
                  </a:txBody>
                  <a:tcPr/>
                </a:tc>
                <a:tc>
                  <a:txBody>
                    <a:bodyPr/>
                    <a:lstStyle/>
                    <a:p>
                      <a:r>
                        <a:rPr lang="ru-RU" sz="1600" b="0" dirty="0">
                          <a:solidFill>
                            <a:schemeClr val="tx1"/>
                          </a:solidFill>
                          <a:latin typeface="Times New Roman" pitchFamily="18" charset="0"/>
                          <a:cs typeface="Times New Roman" pitchFamily="18" charset="0"/>
                        </a:rPr>
                        <a:t>Расходы на обеспечение деятельности (оказание услуг) </a:t>
                      </a:r>
                      <a:r>
                        <a:rPr lang="ru-RU" sz="1600" b="0" i="0" dirty="0">
                          <a:solidFill>
                            <a:schemeClr val="tx1"/>
                          </a:solidFill>
                          <a:latin typeface="Times New Roman" pitchFamily="18" charset="0"/>
                          <a:cs typeface="Times New Roman" pitchFamily="18" charset="0"/>
                        </a:rPr>
                        <a:t>МАУ «Детская школа искусств» </a:t>
                      </a:r>
                      <a:endParaRPr lang="ru-RU" sz="1600" dirty="0">
                        <a:latin typeface="Times New Roman" pitchFamily="18" charset="0"/>
                        <a:cs typeface="Times New Roman" pitchFamily="18" charset="0"/>
                      </a:endParaRPr>
                    </a:p>
                  </a:txBody>
                  <a:tcPr/>
                </a:tc>
                <a:extLst>
                  <a:ext uri="{0D108BD9-81ED-4DB2-BD59-A6C34878D82A}">
                    <a16:rowId xmlns:a16="http://schemas.microsoft.com/office/drawing/2014/main" xmlns="" val="10002"/>
                  </a:ext>
                </a:extLst>
              </a:tr>
              <a:tr h="573008">
                <a:tc>
                  <a:txBody>
                    <a:bodyPr/>
                    <a:lstStyle/>
                    <a:p>
                      <a:pPr algn="r"/>
                      <a:r>
                        <a:rPr lang="ru-RU" sz="1600" b="1" dirty="0">
                          <a:latin typeface="Times New Roman" pitchFamily="18" charset="0"/>
                          <a:cs typeface="Times New Roman" pitchFamily="18" charset="0"/>
                        </a:rPr>
                        <a:t>634,4</a:t>
                      </a:r>
                    </a:p>
                  </a:txBody>
                  <a:tcPr/>
                </a:tc>
                <a:tc>
                  <a:txBody>
                    <a:bodyPr/>
                    <a:lstStyle/>
                    <a:p>
                      <a:r>
                        <a:rPr lang="ru-RU" sz="1600" b="0" i="0" u="none" strike="noStrike" dirty="0">
                          <a:solidFill>
                            <a:schemeClr val="tx1"/>
                          </a:solidFill>
                          <a:effectLst/>
                          <a:latin typeface="Times New Roman" pitchFamily="18" charset="0"/>
                          <a:cs typeface="Times New Roman" pitchFamily="18" charset="0"/>
                        </a:rPr>
                        <a:t>На развитие сферы культуры, государственную поддержку отрасли культуры </a:t>
                      </a:r>
                      <a:endParaRPr lang="ru-RU" sz="1600" dirty="0">
                        <a:latin typeface="Times New Roman" pitchFamily="18" charset="0"/>
                        <a:cs typeface="Times New Roman" pitchFamily="18" charset="0"/>
                      </a:endParaRPr>
                    </a:p>
                  </a:txBody>
                  <a:tcPr/>
                </a:tc>
                <a:extLst>
                  <a:ext uri="{0D108BD9-81ED-4DB2-BD59-A6C34878D82A}">
                    <a16:rowId xmlns:a16="http://schemas.microsoft.com/office/drawing/2014/main" xmlns="" val="10003"/>
                  </a:ext>
                </a:extLst>
              </a:tr>
              <a:tr h="58648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600" b="1" dirty="0">
                          <a:latin typeface="Times New Roman" pitchFamily="18" charset="0"/>
                          <a:cs typeface="Times New Roman" pitchFamily="18" charset="0"/>
                        </a:rPr>
                        <a:t>695,0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0" dirty="0">
                          <a:latin typeface="Times New Roman Cyr" pitchFamily="18" charset="0"/>
                          <a:cs typeface="Times New Roman Cyr" pitchFamily="18" charset="0"/>
                        </a:rPr>
                        <a:t>Реализация инициативного проекта </a:t>
                      </a:r>
                      <a:r>
                        <a:rPr lang="ru-RU" sz="1600" b="1" dirty="0">
                          <a:latin typeface="Times New Roman Cyr" pitchFamily="18" charset="0"/>
                          <a:cs typeface="Times New Roman Cyr" pitchFamily="18" charset="0"/>
                        </a:rPr>
                        <a:t>«</a:t>
                      </a:r>
                      <a:r>
                        <a:rPr lang="ru-RU" sz="1600" dirty="0">
                          <a:latin typeface="Times New Roman Cyr" pitchFamily="18" charset="0"/>
                          <a:cs typeface="Times New Roman Cyr" pitchFamily="18" charset="0"/>
                        </a:rPr>
                        <a:t>Керамика для всех. Лепим. Учимся. Творим.»</a:t>
                      </a:r>
                    </a:p>
                    <a:p>
                      <a:endParaRPr lang="ru-RU" sz="1600" dirty="0">
                        <a:latin typeface="Times New Roman" pitchFamily="18" charset="0"/>
                        <a:cs typeface="Times New Roman" pitchFamily="18" charset="0"/>
                      </a:endParaRPr>
                    </a:p>
                  </a:txBody>
                  <a:tcPr/>
                </a:tc>
                <a:extLst>
                  <a:ext uri="{0D108BD9-81ED-4DB2-BD59-A6C34878D82A}">
                    <a16:rowId xmlns:a16="http://schemas.microsoft.com/office/drawing/2014/main" xmlns="" val="10004"/>
                  </a:ext>
                </a:extLst>
              </a:tr>
              <a:tr h="432048">
                <a:tc>
                  <a:txBody>
                    <a:bodyPr/>
                    <a:lstStyle/>
                    <a:p>
                      <a:pPr algn="r"/>
                      <a:r>
                        <a:rPr lang="ru-RU" sz="1600" b="1" dirty="0">
                          <a:latin typeface="Times New Roman" pitchFamily="18" charset="0"/>
                          <a:cs typeface="Times New Roman" pitchFamily="18" charset="0"/>
                        </a:rPr>
                        <a:t>4 116,1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a:latin typeface="Times New Roman" pitchFamily="18" charset="0"/>
                          <a:cs typeface="Times New Roman" pitchFamily="18" charset="0"/>
                        </a:rPr>
                        <a:t>Расходы на проведение мероприятий муниципальной программы (проведение общегородских праздничных мероприятий) </a:t>
                      </a:r>
                    </a:p>
                  </a:txBody>
                  <a:tcPr/>
                </a:tc>
                <a:extLst>
                  <a:ext uri="{0D108BD9-81ED-4DB2-BD59-A6C34878D82A}">
                    <a16:rowId xmlns:a16="http://schemas.microsoft.com/office/drawing/2014/main" xmlns="" val="10006"/>
                  </a:ext>
                </a:extLst>
              </a:tr>
              <a:tr h="564748">
                <a:tc>
                  <a:txBody>
                    <a:bodyPr/>
                    <a:lstStyle/>
                    <a:p>
                      <a:pPr algn="r"/>
                      <a:r>
                        <a:rPr lang="ru-RU" sz="1600" b="1" dirty="0">
                          <a:latin typeface="Times New Roman" pitchFamily="18" charset="0"/>
                          <a:cs typeface="Times New Roman" pitchFamily="18" charset="0"/>
                        </a:rPr>
                        <a:t>1 437,1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a:latin typeface="Times New Roman" pitchFamily="18" charset="0"/>
                          <a:cs typeface="Times New Roman" pitchFamily="18" charset="0"/>
                        </a:rPr>
                        <a:t>Реализация наказов избирателей депутатам Думы Ханты-Мансийского автономного округа - </a:t>
                      </a:r>
                      <a:r>
                        <a:rPr lang="ru-RU" sz="1600" dirty="0" err="1">
                          <a:latin typeface="Times New Roman" pitchFamily="18" charset="0"/>
                          <a:cs typeface="Times New Roman" pitchFamily="18" charset="0"/>
                        </a:rPr>
                        <a:t>Югры</a:t>
                      </a:r>
                      <a:endParaRPr lang="ru-RU" sz="1600" dirty="0">
                        <a:latin typeface="Times New Roman" pitchFamily="18" charset="0"/>
                        <a:cs typeface="Times New Roman" pitchFamily="18" charset="0"/>
                      </a:endParaRPr>
                    </a:p>
                  </a:txBody>
                  <a:tcPr/>
                </a:tc>
                <a:extLst>
                  <a:ext uri="{0D108BD9-81ED-4DB2-BD59-A6C34878D82A}">
                    <a16:rowId xmlns:a16="http://schemas.microsoft.com/office/drawing/2014/main" xmlns="" val="10007"/>
                  </a:ext>
                </a:extLst>
              </a:tr>
            </a:tbl>
          </a:graphicData>
        </a:graphic>
      </p:graphicFrame>
      <p:sp>
        <p:nvSpPr>
          <p:cNvPr id="8" name="Прямоугольник 7"/>
          <p:cNvSpPr/>
          <p:nvPr/>
        </p:nvSpPr>
        <p:spPr>
          <a:xfrm>
            <a:off x="3635896" y="548680"/>
            <a:ext cx="5328592" cy="1200329"/>
          </a:xfrm>
          <a:prstGeom prst="rect">
            <a:avLst/>
          </a:prstGeom>
        </p:spPr>
        <p:txBody>
          <a:bodyPr wrap="square">
            <a:spAutoFit/>
          </a:bodyPr>
          <a:lstStyle/>
          <a:p>
            <a:r>
              <a:rPr lang="ru-RU" u="sng" dirty="0">
                <a:latin typeface="Gabriola" pitchFamily="82" charset="0"/>
              </a:rPr>
              <a:t>Цель:</a:t>
            </a:r>
            <a:r>
              <a:rPr lang="ru-RU" dirty="0">
                <a:latin typeface="Gabriola" pitchFamily="82" charset="0"/>
              </a:rPr>
              <a:t> укрепление единого культурного пространства, создание комфортных условий и равных возможностей доступа населения к культурным ценностям, цифровым ресурсам,  самореализации и раскрытия таланта каждого жителя города Урай</a:t>
            </a:r>
          </a:p>
        </p:txBody>
      </p:sp>
      <p:sp>
        <p:nvSpPr>
          <p:cNvPr id="2052" name="AutoShape 4"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9" name="AutoShape 11" descr="Учитель у доски – Бесплатные иконки: образова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1" name="AutoShape 13" descr="Учитель у доски – Бесплатные иконки: образова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2706" name="Picture 2" descr="Icono cultura png 4 » PNG Image"/>
          <p:cNvPicPr>
            <a:picLocks noChangeAspect="1" noChangeArrowheads="1"/>
          </p:cNvPicPr>
          <p:nvPr/>
        </p:nvPicPr>
        <p:blipFill>
          <a:blip r:embed="rId3" cstate="print"/>
          <a:srcRect/>
          <a:stretch>
            <a:fillRect/>
          </a:stretch>
        </p:blipFill>
        <p:spPr bwMode="auto">
          <a:xfrm>
            <a:off x="107504" y="116632"/>
            <a:ext cx="668465" cy="574548"/>
          </a:xfrm>
          <a:prstGeom prst="rect">
            <a:avLst/>
          </a:prstGeom>
          <a:noFill/>
        </p:spPr>
      </p:pic>
    </p:spTree>
    <p:extLst>
      <p:ext uri="{BB962C8B-B14F-4D97-AF65-F5344CB8AC3E}">
        <p14:creationId xmlns:p14="http://schemas.microsoft.com/office/powerpoint/2010/main" xmlns="" val="3622213428"/>
      </p:ext>
    </p:extLst>
  </p:cSld>
  <p:clrMapOvr>
    <a:masterClrMapping/>
  </p:clrMapOvr>
  <p:transition spd="slow"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116632"/>
            <a:ext cx="8280920" cy="369332"/>
          </a:xfrm>
          <a:prstGeom prst="rect">
            <a:avLst/>
          </a:prstGeom>
        </p:spPr>
        <p:txBody>
          <a:bodyPr wrap="square">
            <a:spAutoFit/>
          </a:bodyPr>
          <a:lstStyle/>
          <a:p>
            <a:pPr algn="ctr" fontAlgn="b"/>
            <a:r>
              <a:rPr lang="ru-RU" b="1" dirty="0">
                <a:solidFill>
                  <a:srgbClr val="000000"/>
                </a:solidFill>
                <a:latin typeface="Times New Roman" panose="02020603050405020304" pitchFamily="18" charset="0"/>
                <a:cs typeface="Times New Roman" panose="02020603050405020304" pitchFamily="18" charset="0"/>
              </a:rPr>
              <a:t>Муниципальная программа «Культура города Урай»</a:t>
            </a:r>
          </a:p>
        </p:txBody>
      </p:sp>
      <p:sp>
        <p:nvSpPr>
          <p:cNvPr id="9" name="Прямоугольник 8"/>
          <p:cNvSpPr/>
          <p:nvPr/>
        </p:nvSpPr>
        <p:spPr>
          <a:xfrm>
            <a:off x="683568" y="836712"/>
            <a:ext cx="7920880" cy="369332"/>
          </a:xfrm>
          <a:prstGeom prst="rect">
            <a:avLst/>
          </a:prstGeom>
          <a:solidFill>
            <a:schemeClr val="accent1">
              <a:lumMod val="40000"/>
              <a:lumOff val="60000"/>
            </a:schemeClr>
          </a:solidFill>
        </p:spPr>
        <p:txBody>
          <a:bodyPr wrap="square">
            <a:spAutoFit/>
          </a:bodyPr>
          <a:lstStyle/>
          <a:p>
            <a:pPr algn="ctr"/>
            <a:r>
              <a:rPr lang="ru-RU" b="1" dirty="0">
                <a:latin typeface="Cambria" pitchFamily="18" charset="0"/>
                <a:cs typeface="Arial" pitchFamily="34" charset="0"/>
              </a:rPr>
              <a:t>Основные показатели результативности программы за 2023 год:</a:t>
            </a:r>
            <a:endParaRPr lang="ru-RU" dirty="0">
              <a:latin typeface="Cambria" pitchFamily="18" charset="0"/>
              <a:cs typeface="Arial" pitchFamily="34" charset="0"/>
            </a:endParaRPr>
          </a:p>
        </p:txBody>
      </p:sp>
      <p:sp>
        <p:nvSpPr>
          <p:cNvPr id="2052" name="AutoShape 4"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 name="Прямоугольник 16"/>
          <p:cNvSpPr/>
          <p:nvPr/>
        </p:nvSpPr>
        <p:spPr>
          <a:xfrm>
            <a:off x="755576" y="1340768"/>
            <a:ext cx="1800200" cy="276999"/>
          </a:xfrm>
          <a:prstGeom prst="rect">
            <a:avLst/>
          </a:prstGeom>
        </p:spPr>
        <p:txBody>
          <a:bodyPr wrap="square">
            <a:spAutoFit/>
          </a:bodyPr>
          <a:lstStyle/>
          <a:p>
            <a:pPr lvl="0" algn="ctr" fontAlgn="b"/>
            <a:r>
              <a:rPr lang="ru-RU" sz="1200" dirty="0">
                <a:solidFill>
                  <a:srgbClr val="000000"/>
                </a:solidFill>
                <a:latin typeface="Arial" pitchFamily="34" charset="0"/>
                <a:cs typeface="Arial" pitchFamily="34" charset="0"/>
              </a:rPr>
              <a:t>  </a:t>
            </a:r>
          </a:p>
        </p:txBody>
      </p:sp>
      <p:sp>
        <p:nvSpPr>
          <p:cNvPr id="18" name="Прямоугольник 17"/>
          <p:cNvSpPr/>
          <p:nvPr/>
        </p:nvSpPr>
        <p:spPr>
          <a:xfrm>
            <a:off x="4932040" y="1412776"/>
            <a:ext cx="1512168" cy="523220"/>
          </a:xfrm>
          <a:prstGeom prst="rect">
            <a:avLst/>
          </a:prstGeom>
        </p:spPr>
        <p:txBody>
          <a:bodyPr wrap="square">
            <a:spAutoFit/>
          </a:bodyPr>
          <a:lstStyle/>
          <a:p>
            <a:pPr lvl="0" algn="ctr" fontAlgn="b"/>
            <a:r>
              <a:rPr lang="ru-RU" sz="1200" dirty="0">
                <a:solidFill>
                  <a:srgbClr val="000000"/>
                </a:solidFill>
                <a:latin typeface="Times New Roman" panose="02020603050405020304" pitchFamily="18" charset="0"/>
                <a:cs typeface="Times New Roman" panose="02020603050405020304" pitchFamily="18" charset="0"/>
              </a:rPr>
              <a:t> </a:t>
            </a:r>
            <a:endParaRPr lang="ru-RU" sz="1600" b="1" dirty="0">
              <a:solidFill>
                <a:srgbClr val="000000"/>
              </a:solidFill>
              <a:latin typeface="Arial" pitchFamily="34" charset="0"/>
              <a:cs typeface="Arial" pitchFamily="34" charset="0"/>
            </a:endParaRPr>
          </a:p>
          <a:p>
            <a:pPr lvl="0" algn="ctr" fontAlgn="b"/>
            <a:r>
              <a:rPr lang="ru-RU" sz="1600" dirty="0">
                <a:solidFill>
                  <a:srgbClr val="000000"/>
                </a:solidFill>
                <a:latin typeface="Arial" pitchFamily="34" charset="0"/>
                <a:cs typeface="Arial" pitchFamily="34" charset="0"/>
              </a:rPr>
              <a:t>  </a:t>
            </a:r>
          </a:p>
        </p:txBody>
      </p:sp>
      <p:sp>
        <p:nvSpPr>
          <p:cNvPr id="22" name="Прямоугольник 21"/>
          <p:cNvSpPr/>
          <p:nvPr/>
        </p:nvSpPr>
        <p:spPr>
          <a:xfrm>
            <a:off x="2843808" y="1412776"/>
            <a:ext cx="1944216" cy="338554"/>
          </a:xfrm>
          <a:prstGeom prst="rect">
            <a:avLst/>
          </a:prstGeom>
        </p:spPr>
        <p:txBody>
          <a:bodyPr wrap="square">
            <a:spAutoFit/>
          </a:bodyPr>
          <a:lstStyle/>
          <a:p>
            <a:pPr lvl="0" algn="ctr" fontAlgn="b"/>
            <a:r>
              <a:rPr lang="ru-RU" sz="1600" dirty="0">
                <a:solidFill>
                  <a:srgbClr val="000000"/>
                </a:solidFill>
                <a:latin typeface="Arial" pitchFamily="34" charset="0"/>
                <a:cs typeface="Arial" pitchFamily="34" charset="0"/>
              </a:rPr>
              <a:t>  </a:t>
            </a:r>
          </a:p>
        </p:txBody>
      </p:sp>
      <p:pic>
        <p:nvPicPr>
          <p:cNvPr id="23" name="Picture 2" descr="Icono cultura png 4 » PNG Image"/>
          <p:cNvPicPr>
            <a:picLocks noChangeAspect="1" noChangeArrowheads="1"/>
          </p:cNvPicPr>
          <p:nvPr/>
        </p:nvPicPr>
        <p:blipFill>
          <a:blip r:embed="rId3" cstate="print"/>
          <a:srcRect/>
          <a:stretch>
            <a:fillRect/>
          </a:stretch>
        </p:blipFill>
        <p:spPr bwMode="auto">
          <a:xfrm>
            <a:off x="107504" y="116632"/>
            <a:ext cx="668465" cy="574548"/>
          </a:xfrm>
          <a:prstGeom prst="rect">
            <a:avLst/>
          </a:prstGeom>
          <a:noFill/>
        </p:spPr>
      </p:pic>
      <p:sp>
        <p:nvSpPr>
          <p:cNvPr id="24" name="Прямоугольник 23"/>
          <p:cNvSpPr/>
          <p:nvPr/>
        </p:nvSpPr>
        <p:spPr>
          <a:xfrm>
            <a:off x="6804248" y="1412776"/>
            <a:ext cx="1728192" cy="307777"/>
          </a:xfrm>
          <a:prstGeom prst="rect">
            <a:avLst/>
          </a:prstGeom>
        </p:spPr>
        <p:txBody>
          <a:bodyPr wrap="square">
            <a:spAutoFit/>
          </a:bodyPr>
          <a:lstStyle/>
          <a:p>
            <a:pPr lvl="0" algn="ctr" fontAlgn="b"/>
            <a:r>
              <a:rPr lang="ru-RU" sz="1200" dirty="0">
                <a:solidFill>
                  <a:srgbClr val="000000"/>
                </a:solidFill>
                <a:latin typeface="Times New Roman" panose="02020603050405020304" pitchFamily="18" charset="0"/>
                <a:cs typeface="Times New Roman" panose="02020603050405020304" pitchFamily="18" charset="0"/>
              </a:rPr>
              <a:t> </a:t>
            </a:r>
            <a:r>
              <a:rPr lang="ru-RU" sz="1400" dirty="0">
                <a:solidFill>
                  <a:srgbClr val="000000"/>
                </a:solidFill>
                <a:latin typeface="Arial" pitchFamily="34" charset="0"/>
                <a:cs typeface="Arial" pitchFamily="34" charset="0"/>
              </a:rPr>
              <a:t>  </a:t>
            </a:r>
          </a:p>
        </p:txBody>
      </p:sp>
      <p:sp>
        <p:nvSpPr>
          <p:cNvPr id="29" name="Прямоугольник 28"/>
          <p:cNvSpPr/>
          <p:nvPr/>
        </p:nvSpPr>
        <p:spPr>
          <a:xfrm>
            <a:off x="539552" y="1484784"/>
            <a:ext cx="8208912" cy="3416320"/>
          </a:xfrm>
          <a:prstGeom prst="rect">
            <a:avLst/>
          </a:prstGeom>
        </p:spPr>
        <p:txBody>
          <a:bodyPr wrap="square">
            <a:spAutoFit/>
          </a:bodyPr>
          <a:lstStyle/>
          <a:p>
            <a:pPr lvl="0" fontAlgn="b">
              <a:buFont typeface="Wingdings" pitchFamily="2" charset="2"/>
              <a:buChar char="v"/>
            </a:pPr>
            <a:r>
              <a:rPr lang="ru-RU" dirty="0">
                <a:solidFill>
                  <a:srgbClr val="000000"/>
                </a:solidFill>
                <a:latin typeface="Times New Roman" panose="02020603050405020304" pitchFamily="18" charset="0"/>
                <a:cs typeface="Times New Roman" panose="02020603050405020304" pitchFamily="18" charset="0"/>
              </a:rPr>
              <a:t>   Количество специалистов сферы культуры, повысивших квалификацию на базе Центров непрерывного образования и повышения квалификации творческих и управленческих кадров в сфере культуры – </a:t>
            </a:r>
          </a:p>
          <a:p>
            <a:pPr lvl="0" fontAlgn="b"/>
            <a:r>
              <a:rPr lang="ru-RU" b="1" dirty="0">
                <a:solidFill>
                  <a:srgbClr val="000000"/>
                </a:solidFill>
                <a:latin typeface="Times New Roman" pitchFamily="18" charset="0"/>
                <a:cs typeface="Times New Roman" pitchFamily="18" charset="0"/>
              </a:rPr>
              <a:t>50 чел.</a:t>
            </a:r>
            <a:r>
              <a:rPr lang="ru-RU" dirty="0">
                <a:solidFill>
                  <a:srgbClr val="000000"/>
                </a:solidFill>
                <a:latin typeface="Times New Roman" pitchFamily="18" charset="0"/>
                <a:cs typeface="Times New Roman" pitchFamily="18" charset="0"/>
              </a:rPr>
              <a:t>;</a:t>
            </a:r>
          </a:p>
          <a:p>
            <a:pPr lvl="0" fontAlgn="b"/>
            <a:endParaRPr lang="ru-RU" dirty="0">
              <a:solidFill>
                <a:srgbClr val="000000"/>
              </a:solidFill>
              <a:latin typeface="Times New Roman" pitchFamily="18" charset="0"/>
              <a:cs typeface="Times New Roman" pitchFamily="18" charset="0"/>
            </a:endParaRPr>
          </a:p>
          <a:p>
            <a:pPr fontAlgn="b">
              <a:buFont typeface="Wingdings" pitchFamily="2" charset="2"/>
              <a:buChar char="v"/>
            </a:pPr>
            <a:r>
              <a:rPr lang="ru-RU" dirty="0">
                <a:solidFill>
                  <a:srgbClr val="000000"/>
                </a:solidFill>
                <a:latin typeface="Times New Roman" pitchFamily="18" charset="0"/>
                <a:cs typeface="Times New Roman" pitchFamily="18" charset="0"/>
              </a:rPr>
              <a:t>  Уровень удовлетворенности жителей города Урай качеством услуг, предоставляемых в сфере культуры – </a:t>
            </a:r>
            <a:r>
              <a:rPr lang="ru-RU" b="1" dirty="0">
                <a:solidFill>
                  <a:srgbClr val="000000"/>
                </a:solidFill>
                <a:latin typeface="Times New Roman" pitchFamily="18" charset="0"/>
                <a:cs typeface="Times New Roman" pitchFamily="18" charset="0"/>
              </a:rPr>
              <a:t>97,0%</a:t>
            </a:r>
            <a:r>
              <a:rPr lang="ru-RU" dirty="0">
                <a:solidFill>
                  <a:srgbClr val="000000"/>
                </a:solidFill>
                <a:latin typeface="Times New Roman" pitchFamily="18" charset="0"/>
                <a:cs typeface="Times New Roman" pitchFamily="18" charset="0"/>
              </a:rPr>
              <a:t>;</a:t>
            </a:r>
          </a:p>
          <a:p>
            <a:pPr fontAlgn="b"/>
            <a:endParaRPr lang="ru-RU" dirty="0">
              <a:solidFill>
                <a:srgbClr val="000000"/>
              </a:solidFill>
              <a:latin typeface="Times New Roman" pitchFamily="18" charset="0"/>
              <a:cs typeface="Times New Roman" pitchFamily="18" charset="0"/>
            </a:endParaRPr>
          </a:p>
          <a:p>
            <a:pPr lvl="0" fontAlgn="b">
              <a:buFont typeface="Wingdings" pitchFamily="2" charset="2"/>
              <a:buChar char="v"/>
            </a:pPr>
            <a:r>
              <a:rPr lang="ru-RU" dirty="0">
                <a:solidFill>
                  <a:srgbClr val="000000"/>
                </a:solidFill>
                <a:latin typeface="Times New Roman" pitchFamily="18" charset="0"/>
                <a:cs typeface="Times New Roman" pitchFamily="18" charset="0"/>
              </a:rPr>
              <a:t> Общее число посещений культурных мероприятий – </a:t>
            </a:r>
            <a:r>
              <a:rPr lang="ru-RU" b="1" dirty="0">
                <a:solidFill>
                  <a:srgbClr val="000000"/>
                </a:solidFill>
                <a:latin typeface="Times New Roman" pitchFamily="18" charset="0"/>
                <a:cs typeface="Times New Roman" pitchFamily="18" charset="0"/>
              </a:rPr>
              <a:t>276,4 тыс.</a:t>
            </a:r>
            <a:r>
              <a:rPr lang="ru-RU" dirty="0">
                <a:solidFill>
                  <a:srgbClr val="000000"/>
                </a:solidFill>
                <a:latin typeface="Times New Roman" pitchFamily="18" charset="0"/>
                <a:cs typeface="Times New Roman" pitchFamily="18" charset="0"/>
              </a:rPr>
              <a:t>;</a:t>
            </a:r>
          </a:p>
          <a:p>
            <a:pPr lvl="0" fontAlgn="b"/>
            <a:endParaRPr lang="ru-RU" dirty="0">
              <a:solidFill>
                <a:srgbClr val="000000"/>
              </a:solidFill>
              <a:latin typeface="Times New Roman" pitchFamily="18" charset="0"/>
              <a:cs typeface="Times New Roman" pitchFamily="18" charset="0"/>
            </a:endParaRPr>
          </a:p>
          <a:p>
            <a:pPr lvl="0" fontAlgn="b">
              <a:buFont typeface="Wingdings" pitchFamily="2" charset="2"/>
              <a:buChar char="v"/>
            </a:pPr>
            <a:r>
              <a:rPr lang="ru-RU" dirty="0">
                <a:solidFill>
                  <a:srgbClr val="000000"/>
                </a:solidFill>
                <a:latin typeface="Times New Roman" pitchFamily="18" charset="0"/>
                <a:cs typeface="Times New Roman" pitchFamily="18" charset="0"/>
              </a:rPr>
              <a:t>  Поступление новых книг в библиотечный фонд общедоступных библиотек – </a:t>
            </a:r>
            <a:r>
              <a:rPr lang="ru-RU" b="1" dirty="0">
                <a:solidFill>
                  <a:srgbClr val="000000"/>
                </a:solidFill>
                <a:latin typeface="Times New Roman" pitchFamily="18" charset="0"/>
                <a:cs typeface="Times New Roman" pitchFamily="18" charset="0"/>
              </a:rPr>
              <a:t>1 079 экз.</a:t>
            </a:r>
            <a:endParaRPr lang="ru-RU"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622213428"/>
      </p:ext>
    </p:extLst>
  </p:cSld>
  <p:clrMapOvr>
    <a:masterClrMapping/>
  </p:clrMapOvr>
  <p:transition spd="slow"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3568" y="0"/>
            <a:ext cx="8460432" cy="923330"/>
          </a:xfrm>
          <a:prstGeom prst="rect">
            <a:avLst/>
          </a:prstGeom>
        </p:spPr>
        <p:txBody>
          <a:bodyPr wrap="square">
            <a:spAutoFit/>
          </a:bodyPr>
          <a:lstStyle/>
          <a:p>
            <a:pPr algn="ctr" fontAlgn="b"/>
            <a:r>
              <a:rPr lang="ru-RU" b="1" dirty="0">
                <a:solidFill>
                  <a:srgbClr val="000000"/>
                </a:solidFill>
                <a:latin typeface="Times New Roman" panose="02020603050405020304" pitchFamily="18" charset="0"/>
                <a:cs typeface="Times New Roman" panose="02020603050405020304" pitchFamily="18" charset="0"/>
              </a:rPr>
              <a:t>Муниципальная программа «Развитие физической культуры, спорта и туризма в городе Урай и укрепление здоровья граждан города Урай»                                         на 2019-2030 годы</a:t>
            </a:r>
          </a:p>
        </p:txBody>
      </p:sp>
      <p:sp>
        <p:nvSpPr>
          <p:cNvPr id="6" name="Прямоугольник 5"/>
          <p:cNvSpPr/>
          <p:nvPr/>
        </p:nvSpPr>
        <p:spPr>
          <a:xfrm>
            <a:off x="179512" y="620688"/>
            <a:ext cx="3528392" cy="1508105"/>
          </a:xfrm>
          <a:prstGeom prst="rect">
            <a:avLst/>
          </a:prstGeom>
        </p:spPr>
        <p:txBody>
          <a:bodyPr wrap="square">
            <a:spAutoFit/>
          </a:bodyPr>
          <a:lstStyle/>
          <a:p>
            <a:r>
              <a:rPr lang="ru-RU" sz="2000" u="sng" dirty="0">
                <a:latin typeface="Gabriola" pitchFamily="82" charset="0"/>
                <a:cs typeface="Arial" pitchFamily="34" charset="0"/>
              </a:rPr>
              <a:t>Ответственный исполнитель</a:t>
            </a:r>
            <a:r>
              <a:rPr lang="ru-RU" sz="2000" dirty="0">
                <a:latin typeface="Gabriola" pitchFamily="82" charset="0"/>
                <a:cs typeface="Arial" pitchFamily="34" charset="0"/>
              </a:rPr>
              <a:t>  –  </a:t>
            </a:r>
            <a:r>
              <a:rPr lang="ru-RU" dirty="0">
                <a:latin typeface="Gabriola" pitchFamily="82" charset="0"/>
                <a:cs typeface="Arial" pitchFamily="34" charset="0"/>
              </a:rPr>
              <a:t>Управление по физической культуре, спорту и туризму администрации города Урай, Управление по культуре и социальным вопросам администрации города Урай</a:t>
            </a:r>
          </a:p>
        </p:txBody>
      </p:sp>
      <p:graphicFrame>
        <p:nvGraphicFramePr>
          <p:cNvPr id="7" name="Таблица 6"/>
          <p:cNvGraphicFramePr>
            <a:graphicFrameLocks noGrp="1"/>
          </p:cNvGraphicFramePr>
          <p:nvPr>
            <p:extLst>
              <p:ext uri="{D42A27DB-BD31-4B8C-83A1-F6EECF244321}">
                <p14:modId xmlns:p14="http://schemas.microsoft.com/office/powerpoint/2010/main" xmlns="" val="1560895556"/>
              </p:ext>
            </p:extLst>
          </p:nvPr>
        </p:nvGraphicFramePr>
        <p:xfrm>
          <a:off x="179512" y="2132855"/>
          <a:ext cx="8784976" cy="4667935"/>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xmlns="" val="20000"/>
                    </a:ext>
                  </a:extLst>
                </a:gridCol>
                <a:gridCol w="7704856">
                  <a:extLst>
                    <a:ext uri="{9D8B030D-6E8A-4147-A177-3AD203B41FA5}">
                      <a16:colId xmlns:a16="http://schemas.microsoft.com/office/drawing/2014/main" xmlns="" val="20001"/>
                    </a:ext>
                  </a:extLst>
                </a:gridCol>
              </a:tblGrid>
              <a:tr h="65727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a:solidFill>
                            <a:srgbClr val="000000"/>
                          </a:solidFill>
                          <a:latin typeface="Times New Roman" pitchFamily="18" charset="0"/>
                          <a:cs typeface="Times New Roman" pitchFamily="18" charset="0"/>
                        </a:rPr>
                        <a:t>Расходы на реализацию программы за 2023 год составили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a:solidFill>
                            <a:srgbClr val="000000"/>
                          </a:solidFill>
                          <a:latin typeface="Times New Roman" pitchFamily="18" charset="0"/>
                          <a:cs typeface="Times New Roman" pitchFamily="18" charset="0"/>
                        </a:rPr>
                        <a:t>200 444, 8тыс.рублей, </a:t>
                      </a:r>
                      <a:r>
                        <a:rPr lang="ru-RU" sz="1400" b="1" dirty="0">
                          <a:solidFill>
                            <a:srgbClr val="000000"/>
                          </a:solidFill>
                          <a:latin typeface="Times New Roman" pitchFamily="18" charset="0"/>
                          <a:cs typeface="Times New Roman" pitchFamily="18" charset="0"/>
                        </a:rPr>
                        <a:t>в том числе:</a:t>
                      </a:r>
                      <a:endParaRPr lang="ru-RU" dirty="0">
                        <a:latin typeface="Times New Roman" pitchFamily="18" charset="0"/>
                        <a:cs typeface="Times New Roman" pitchFamily="18" charset="0"/>
                      </a:endParaRPr>
                    </a:p>
                  </a:txBody>
                  <a:tcPr>
                    <a:solidFill>
                      <a:schemeClr val="accent1">
                        <a:lumMod val="60000"/>
                        <a:lumOff val="40000"/>
                      </a:schemeClr>
                    </a:solidFill>
                  </a:tcPr>
                </a:tc>
                <a:tc hMerge="1">
                  <a:txBody>
                    <a:bodyPr/>
                    <a:lstStyle/>
                    <a:p>
                      <a:endParaRPr lang="ru-RU" dirty="0"/>
                    </a:p>
                  </a:txBody>
                  <a:tcPr/>
                </a:tc>
                <a:extLst>
                  <a:ext uri="{0D108BD9-81ED-4DB2-BD59-A6C34878D82A}">
                    <a16:rowId xmlns:a16="http://schemas.microsoft.com/office/drawing/2014/main" xmlns="" val="10000"/>
                  </a:ext>
                </a:extLst>
              </a:tr>
              <a:tr h="386795">
                <a:tc>
                  <a:txBody>
                    <a:bodyPr/>
                    <a:lstStyle/>
                    <a:p>
                      <a:pPr algn="r"/>
                      <a:r>
                        <a:rPr lang="ru-RU" sz="1500" b="1" dirty="0">
                          <a:latin typeface="Times New Roman" pitchFamily="18" charset="0"/>
                          <a:cs typeface="Times New Roman" pitchFamily="18" charset="0"/>
                        </a:rPr>
                        <a:t>188 061,3</a:t>
                      </a:r>
                    </a:p>
                  </a:txBody>
                  <a:tcPr/>
                </a:tc>
                <a:tc>
                  <a:txBody>
                    <a:bodyPr/>
                    <a:lstStyle/>
                    <a:p>
                      <a:r>
                        <a:rPr lang="ru-RU" sz="1500" b="0" dirty="0">
                          <a:solidFill>
                            <a:schemeClr val="tx1"/>
                          </a:solidFill>
                          <a:latin typeface="Times New Roman" pitchFamily="18" charset="0"/>
                          <a:cs typeface="Times New Roman" pitchFamily="18" charset="0"/>
                        </a:rPr>
                        <a:t>Расходы на обеспечение деятельности (оказание услуг) </a:t>
                      </a:r>
                      <a:r>
                        <a:rPr lang="ru-RU" sz="1500" b="0" i="0" dirty="0">
                          <a:solidFill>
                            <a:schemeClr val="tx1"/>
                          </a:solidFill>
                          <a:latin typeface="Times New Roman" pitchFamily="18" charset="0"/>
                          <a:cs typeface="Times New Roman" pitchFamily="18" charset="0"/>
                        </a:rPr>
                        <a:t>МАУ СШ«Старт»</a:t>
                      </a:r>
                      <a:endParaRPr lang="ru-RU" sz="1500" dirty="0">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r h="546318">
                <a:tc>
                  <a:txBody>
                    <a:bodyPr/>
                    <a:lstStyle/>
                    <a:p>
                      <a:pPr algn="r"/>
                      <a:r>
                        <a:rPr lang="ru-RU" sz="1500" b="1" dirty="0">
                          <a:latin typeface="Times New Roman" pitchFamily="18" charset="0"/>
                          <a:cs typeface="Times New Roman" pitchFamily="18" charset="0"/>
                        </a:rPr>
                        <a:t>1 006,3</a:t>
                      </a:r>
                    </a:p>
                  </a:txBody>
                  <a:tcPr/>
                </a:tc>
                <a:tc>
                  <a:txBody>
                    <a:bodyPr/>
                    <a:lstStyle/>
                    <a:p>
                      <a:r>
                        <a:rPr lang="ru-RU" sz="1500" b="0" i="0" u="none" strike="noStrike" dirty="0" err="1">
                          <a:solidFill>
                            <a:schemeClr val="tx1"/>
                          </a:solidFill>
                          <a:effectLst/>
                          <a:latin typeface="Times New Roman" pitchFamily="18" charset="0"/>
                          <a:cs typeface="Times New Roman" pitchFamily="18" charset="0"/>
                        </a:rPr>
                        <a:t>Софинансирование</a:t>
                      </a:r>
                      <a:r>
                        <a:rPr lang="ru-RU" sz="1500" b="0" i="0" u="none" strike="noStrike" dirty="0">
                          <a:solidFill>
                            <a:schemeClr val="tx1"/>
                          </a:solidFill>
                          <a:effectLst/>
                          <a:latin typeface="Times New Roman" pitchFamily="18" charset="0"/>
                          <a:cs typeface="Times New Roman" pitchFamily="18" charset="0"/>
                        </a:rPr>
                        <a:t> расходов МО по развитию сети спортивных объектов шаговой доступности </a:t>
                      </a:r>
                      <a:endParaRPr lang="ru-RU" sz="1500" dirty="0">
                        <a:latin typeface="Times New Roman" pitchFamily="18" charset="0"/>
                        <a:cs typeface="Times New Roman" pitchFamily="18" charset="0"/>
                      </a:endParaRPr>
                    </a:p>
                  </a:txBody>
                  <a:tcPr/>
                </a:tc>
                <a:extLst>
                  <a:ext uri="{0D108BD9-81ED-4DB2-BD59-A6C34878D82A}">
                    <a16:rowId xmlns:a16="http://schemas.microsoft.com/office/drawing/2014/main" xmlns="" val="10002"/>
                  </a:ext>
                </a:extLst>
              </a:tr>
              <a:tr h="1020131">
                <a:tc>
                  <a:txBody>
                    <a:bodyPr/>
                    <a:lstStyle/>
                    <a:p>
                      <a:pPr algn="r"/>
                      <a:r>
                        <a:rPr lang="ru-RU" sz="1500" b="1" dirty="0">
                          <a:latin typeface="Times New Roman" pitchFamily="18" charset="0"/>
                          <a:cs typeface="Times New Roman" pitchFamily="18" charset="0"/>
                        </a:rPr>
                        <a:t>6 145,5</a:t>
                      </a:r>
                    </a:p>
                  </a:txBody>
                  <a:tcPr/>
                </a:tc>
                <a:tc>
                  <a:txBody>
                    <a:bodyPr/>
                    <a:lstStyle/>
                    <a:p>
                      <a:r>
                        <a:rPr lang="ru-RU" sz="1500" b="0" i="0" u="none" strike="noStrike" dirty="0" err="1">
                          <a:solidFill>
                            <a:schemeClr val="tx1"/>
                          </a:solidFill>
                          <a:effectLst/>
                          <a:latin typeface="Times New Roman" pitchFamily="18" charset="0"/>
                          <a:cs typeface="Times New Roman" pitchFamily="18" charset="0"/>
                        </a:rPr>
                        <a:t>Софинансирование</a:t>
                      </a:r>
                      <a:r>
                        <a:rPr lang="ru-RU" sz="1500" b="0" i="0" u="none" strike="noStrike" dirty="0">
                          <a:solidFill>
                            <a:schemeClr val="tx1"/>
                          </a:solidFill>
                          <a:effectLst/>
                          <a:latin typeface="Times New Roman" pitchFamily="18" charset="0"/>
                          <a:cs typeface="Times New Roman" pitchFamily="18" charset="0"/>
                        </a:rPr>
                        <a:t> расходов МО по обеспечению физкультурно-спортивных организаций, осуществляющих подготовку спортивного резерва, спортивным оборудованием, экипировкой и инвентарем, </a:t>
                      </a:r>
                      <a:r>
                        <a:rPr lang="ru-RU" sz="1500" b="0" i="0" u="none" strike="noStrike" dirty="0" err="1">
                          <a:solidFill>
                            <a:schemeClr val="tx1"/>
                          </a:solidFill>
                          <a:effectLst/>
                          <a:latin typeface="Times New Roman" pitchFamily="18" charset="0"/>
                          <a:cs typeface="Times New Roman" pitchFamily="18" charset="0"/>
                        </a:rPr>
                        <a:t>мед.сопровождением</a:t>
                      </a:r>
                      <a:r>
                        <a:rPr lang="ru-RU" sz="1500" b="0" i="0" u="none" strike="noStrike" dirty="0">
                          <a:solidFill>
                            <a:schemeClr val="tx1"/>
                          </a:solidFill>
                          <a:effectLst/>
                          <a:latin typeface="Times New Roman" pitchFamily="18" charset="0"/>
                          <a:cs typeface="Times New Roman" pitchFamily="18" charset="0"/>
                        </a:rPr>
                        <a:t> тренировочного процесса, тренировочными сборами и обеспечению их участия в соревнованиях</a:t>
                      </a:r>
                      <a:endParaRPr lang="ru-RU" sz="1500" dirty="0">
                        <a:latin typeface="Times New Roman" pitchFamily="18" charset="0"/>
                        <a:cs typeface="Times New Roman" pitchFamily="18" charset="0"/>
                      </a:endParaRPr>
                    </a:p>
                  </a:txBody>
                  <a:tcPr/>
                </a:tc>
                <a:extLst>
                  <a:ext uri="{0D108BD9-81ED-4DB2-BD59-A6C34878D82A}">
                    <a16:rowId xmlns:a16="http://schemas.microsoft.com/office/drawing/2014/main" xmlns="" val="10003"/>
                  </a:ext>
                </a:extLst>
              </a:tr>
              <a:tr h="41149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500" b="1" dirty="0">
                          <a:latin typeface="Times New Roman" pitchFamily="18" charset="0"/>
                          <a:cs typeface="Times New Roman" pitchFamily="18" charset="0"/>
                        </a:rPr>
                        <a:t>1 145,0</a:t>
                      </a:r>
                    </a:p>
                  </a:txBody>
                  <a:tcPr/>
                </a:tc>
                <a:tc>
                  <a:txBody>
                    <a:bodyPr/>
                    <a:lstStyle/>
                    <a:p>
                      <a:r>
                        <a:rPr lang="ru-RU" sz="1500" dirty="0">
                          <a:latin typeface="Times New Roman" pitchFamily="18" charset="0"/>
                          <a:cs typeface="Times New Roman" pitchFamily="18" charset="0"/>
                        </a:rPr>
                        <a:t>Финансирование наказов избирателей депутатам Думы города </a:t>
                      </a:r>
                      <a:r>
                        <a:rPr lang="ru-RU" sz="1500" dirty="0" err="1">
                          <a:latin typeface="Times New Roman" pitchFamily="18" charset="0"/>
                          <a:cs typeface="Times New Roman" pitchFamily="18" charset="0"/>
                        </a:rPr>
                        <a:t>Урай</a:t>
                      </a:r>
                      <a:r>
                        <a:rPr lang="ru-RU" sz="1500" dirty="0">
                          <a:latin typeface="Times New Roman" pitchFamily="18" charset="0"/>
                          <a:cs typeface="Times New Roman" pitchFamily="18" charset="0"/>
                        </a:rPr>
                        <a:t> (</a:t>
                      </a:r>
                    </a:p>
                  </a:txBody>
                  <a:tcPr/>
                </a:tc>
                <a:extLst>
                  <a:ext uri="{0D108BD9-81ED-4DB2-BD59-A6C34878D82A}">
                    <a16:rowId xmlns:a16="http://schemas.microsoft.com/office/drawing/2014/main" xmlns="" val="10004"/>
                  </a:ext>
                </a:extLst>
              </a:tr>
              <a:tr h="546318">
                <a:tc>
                  <a:txBody>
                    <a:bodyPr/>
                    <a:lstStyle/>
                    <a:p>
                      <a:pPr algn="r"/>
                      <a:r>
                        <a:rPr lang="ru-RU" sz="1500" b="1" dirty="0">
                          <a:latin typeface="Times New Roman" pitchFamily="18" charset="0"/>
                          <a:cs typeface="Times New Roman" pitchFamily="18" charset="0"/>
                        </a:rPr>
                        <a:t>1 333,3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500" dirty="0">
                          <a:latin typeface="Times New Roman" pitchFamily="18" charset="0"/>
                          <a:cs typeface="Times New Roman" pitchFamily="18" charset="0"/>
                        </a:rPr>
                        <a:t>Расходы на проведение мероприятий муниципальной программы (организация и проведение городских физкультурных, спортивно-массовых мероприятий) </a:t>
                      </a:r>
                    </a:p>
                  </a:txBody>
                  <a:tcPr/>
                </a:tc>
                <a:extLst>
                  <a:ext uri="{0D108BD9-81ED-4DB2-BD59-A6C34878D82A}">
                    <a16:rowId xmlns:a16="http://schemas.microsoft.com/office/drawing/2014/main" xmlns="" val="10005"/>
                  </a:ext>
                </a:extLst>
              </a:tr>
              <a:tr h="546318">
                <a:tc>
                  <a:txBody>
                    <a:bodyPr/>
                    <a:lstStyle/>
                    <a:p>
                      <a:pPr algn="r"/>
                      <a:r>
                        <a:rPr lang="ru-RU" sz="1500" b="1" dirty="0">
                          <a:latin typeface="Times New Roman" pitchFamily="18" charset="0"/>
                          <a:cs typeface="Times New Roman" pitchFamily="18" charset="0"/>
                        </a:rPr>
                        <a:t>270,0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500" dirty="0">
                          <a:latin typeface="Times New Roman" pitchFamily="18" charset="0"/>
                          <a:cs typeface="Times New Roman" pitchFamily="18" charset="0"/>
                        </a:rPr>
                        <a:t>Реализация наказов избирателей депутатам Думы Ханты-Мансийского автономного округа - </a:t>
                      </a:r>
                      <a:r>
                        <a:rPr lang="ru-RU" sz="1500" dirty="0" err="1">
                          <a:latin typeface="Times New Roman" pitchFamily="18" charset="0"/>
                          <a:cs typeface="Times New Roman" pitchFamily="18" charset="0"/>
                        </a:rPr>
                        <a:t>Югры</a:t>
                      </a:r>
                      <a:endParaRPr lang="ru-RU" sz="1500" dirty="0">
                        <a:latin typeface="Times New Roman" pitchFamily="18" charset="0"/>
                        <a:cs typeface="Times New Roman" pitchFamily="18" charset="0"/>
                      </a:endParaRPr>
                    </a:p>
                  </a:txBody>
                  <a:tcPr/>
                </a:tc>
                <a:extLst>
                  <a:ext uri="{0D108BD9-81ED-4DB2-BD59-A6C34878D82A}">
                    <a16:rowId xmlns:a16="http://schemas.microsoft.com/office/drawing/2014/main" xmlns="" val="10006"/>
                  </a:ext>
                </a:extLst>
              </a:tr>
              <a:tr h="546318">
                <a:tc>
                  <a:txBody>
                    <a:bodyPr/>
                    <a:lstStyle/>
                    <a:p>
                      <a:pPr algn="r"/>
                      <a:r>
                        <a:rPr lang="ru-RU" sz="1500" b="1" dirty="0">
                          <a:latin typeface="Times New Roman" pitchFamily="18" charset="0"/>
                          <a:cs typeface="Times New Roman" pitchFamily="18" charset="0"/>
                        </a:rPr>
                        <a:t>2 483,4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500" dirty="0">
                          <a:latin typeface="Times New Roman" pitchFamily="18" charset="0"/>
                          <a:cs typeface="Times New Roman" pitchFamily="18" charset="0"/>
                        </a:rPr>
                        <a:t>Устройство спортивной площадки в мкр.1 в районе жилого дома №5</a:t>
                      </a:r>
                    </a:p>
                  </a:txBody>
                  <a:tcPr/>
                </a:tc>
                <a:extLst>
                  <a:ext uri="{0D108BD9-81ED-4DB2-BD59-A6C34878D82A}">
                    <a16:rowId xmlns:a16="http://schemas.microsoft.com/office/drawing/2014/main" xmlns="" val="3837571006"/>
                  </a:ext>
                </a:extLst>
              </a:tr>
            </a:tbl>
          </a:graphicData>
        </a:graphic>
      </p:graphicFrame>
      <p:sp>
        <p:nvSpPr>
          <p:cNvPr id="8" name="Прямоугольник 7"/>
          <p:cNvSpPr/>
          <p:nvPr/>
        </p:nvSpPr>
        <p:spPr>
          <a:xfrm>
            <a:off x="3779912" y="908720"/>
            <a:ext cx="5184576" cy="1200329"/>
          </a:xfrm>
          <a:prstGeom prst="rect">
            <a:avLst/>
          </a:prstGeom>
        </p:spPr>
        <p:txBody>
          <a:bodyPr wrap="square">
            <a:spAutoFit/>
          </a:bodyPr>
          <a:lstStyle/>
          <a:p>
            <a:r>
              <a:rPr lang="ru-RU" u="sng" dirty="0">
                <a:latin typeface="Gabriola" pitchFamily="82" charset="0"/>
              </a:rPr>
              <a:t>Цель:</a:t>
            </a:r>
            <a:r>
              <a:rPr lang="ru-RU" dirty="0">
                <a:latin typeface="Gabriola" pitchFamily="82" charset="0"/>
              </a:rPr>
              <a:t> укрепление единого культурного пространства, создание комфортных условий и равных возможностей доступа населения к культурным ценностям, цифровым ресурсам,  самореализации и раскрытия таланта каждого жителя города Урай</a:t>
            </a:r>
          </a:p>
        </p:txBody>
      </p:sp>
      <p:sp>
        <p:nvSpPr>
          <p:cNvPr id="2052" name="AutoShape 4"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9" name="AutoShape 11" descr="Учитель у доски – Бесплатные иконки: образова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1" name="AutoShape 13" descr="Учитель у доски – Бесплатные иконки: образова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4754" name="Picture 2" descr="Physical - Free people icons"/>
          <p:cNvPicPr>
            <a:picLocks noChangeAspect="1" noChangeArrowheads="1"/>
          </p:cNvPicPr>
          <p:nvPr/>
        </p:nvPicPr>
        <p:blipFill>
          <a:blip r:embed="rId3" cstate="print"/>
          <a:srcRect/>
          <a:stretch>
            <a:fillRect/>
          </a:stretch>
        </p:blipFill>
        <p:spPr bwMode="auto">
          <a:xfrm>
            <a:off x="107504" y="116632"/>
            <a:ext cx="540000" cy="540000"/>
          </a:xfrm>
          <a:prstGeom prst="rect">
            <a:avLst/>
          </a:prstGeom>
          <a:noFill/>
        </p:spPr>
      </p:pic>
    </p:spTree>
    <p:extLst>
      <p:ext uri="{BB962C8B-B14F-4D97-AF65-F5344CB8AC3E}">
        <p14:creationId xmlns:p14="http://schemas.microsoft.com/office/powerpoint/2010/main" xmlns="" val="3622213428"/>
      </p:ext>
    </p:extLst>
  </p:cSld>
  <p:clrMapOvr>
    <a:masterClrMapping/>
  </p:clrMapOvr>
  <p:transition spd="slow"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116632"/>
            <a:ext cx="8280920" cy="923330"/>
          </a:xfrm>
          <a:prstGeom prst="rect">
            <a:avLst/>
          </a:prstGeom>
        </p:spPr>
        <p:txBody>
          <a:bodyPr wrap="square">
            <a:spAutoFit/>
          </a:bodyPr>
          <a:lstStyle/>
          <a:p>
            <a:pPr algn="ctr" fontAlgn="b"/>
            <a:r>
              <a:rPr lang="ru-RU" b="1" dirty="0">
                <a:solidFill>
                  <a:srgbClr val="000000"/>
                </a:solidFill>
                <a:latin typeface="Times New Roman" panose="02020603050405020304" pitchFamily="18" charset="0"/>
                <a:cs typeface="Times New Roman" panose="02020603050405020304" pitchFamily="18" charset="0"/>
              </a:rPr>
              <a:t>Муниципальная программа «Развитие физической культуры, спорта и туризма в городе Урай и укрепление здоровья граждан </a:t>
            </a:r>
          </a:p>
          <a:p>
            <a:pPr algn="ctr" fontAlgn="b"/>
            <a:r>
              <a:rPr lang="ru-RU" b="1" dirty="0">
                <a:solidFill>
                  <a:srgbClr val="000000"/>
                </a:solidFill>
                <a:latin typeface="Times New Roman" panose="02020603050405020304" pitchFamily="18" charset="0"/>
                <a:cs typeface="Times New Roman" panose="02020603050405020304" pitchFamily="18" charset="0"/>
              </a:rPr>
              <a:t>города Урай» на 2019-2030 годы</a:t>
            </a:r>
          </a:p>
        </p:txBody>
      </p:sp>
      <p:sp>
        <p:nvSpPr>
          <p:cNvPr id="2" name="Прямоугольник 1"/>
          <p:cNvSpPr/>
          <p:nvPr/>
        </p:nvSpPr>
        <p:spPr>
          <a:xfrm>
            <a:off x="179512" y="1628800"/>
            <a:ext cx="1656184" cy="2031325"/>
          </a:xfrm>
          <a:prstGeom prst="rect">
            <a:avLst/>
          </a:prstGeom>
        </p:spPr>
        <p:txBody>
          <a:bodyPr wrap="square">
            <a:spAutoFit/>
          </a:bodyPr>
          <a:lstStyle/>
          <a:p>
            <a:pPr lvl="0" algn="ctr" fontAlgn="b"/>
            <a:r>
              <a:rPr lang="ru-RU" sz="1200" dirty="0">
                <a:solidFill>
                  <a:srgbClr val="000000"/>
                </a:solidFill>
                <a:latin typeface="Times New Roman" panose="02020603050405020304" pitchFamily="18" charset="0"/>
                <a:cs typeface="Times New Roman" panose="02020603050405020304" pitchFamily="18" charset="0"/>
              </a:rPr>
              <a:t>  </a:t>
            </a:r>
            <a:r>
              <a:rPr lang="ru-RU" sz="1400" dirty="0">
                <a:solidFill>
                  <a:srgbClr val="000000"/>
                </a:solidFill>
                <a:latin typeface="Arial" pitchFamily="34" charset="0"/>
                <a:cs typeface="Arial" pitchFamily="34" charset="0"/>
              </a:rPr>
              <a:t>Доля населения, систематически занимающегося физической культурой и спортом, в общей численности населения – </a:t>
            </a:r>
            <a:r>
              <a:rPr lang="ru-RU" sz="1400" b="1" dirty="0">
                <a:solidFill>
                  <a:srgbClr val="000000"/>
                </a:solidFill>
                <a:latin typeface="Arial" pitchFamily="34" charset="0"/>
                <a:cs typeface="Arial" pitchFamily="34" charset="0"/>
              </a:rPr>
              <a:t>68%</a:t>
            </a:r>
          </a:p>
          <a:p>
            <a:pPr lvl="0" algn="ctr" fontAlgn="b"/>
            <a:r>
              <a:rPr lang="ru-RU" sz="1400" dirty="0">
                <a:solidFill>
                  <a:srgbClr val="000000"/>
                </a:solidFill>
                <a:latin typeface="Arial" pitchFamily="34" charset="0"/>
                <a:cs typeface="Arial" pitchFamily="34" charset="0"/>
              </a:rPr>
              <a:t>  </a:t>
            </a:r>
          </a:p>
        </p:txBody>
      </p:sp>
      <p:sp>
        <p:nvSpPr>
          <p:cNvPr id="9" name="Прямоугольник 8"/>
          <p:cNvSpPr/>
          <p:nvPr/>
        </p:nvSpPr>
        <p:spPr>
          <a:xfrm>
            <a:off x="683568" y="1124744"/>
            <a:ext cx="7920880" cy="369332"/>
          </a:xfrm>
          <a:prstGeom prst="rect">
            <a:avLst/>
          </a:prstGeom>
          <a:solidFill>
            <a:schemeClr val="accent1">
              <a:lumMod val="40000"/>
              <a:lumOff val="60000"/>
            </a:schemeClr>
          </a:solidFill>
        </p:spPr>
        <p:txBody>
          <a:bodyPr wrap="square">
            <a:spAutoFit/>
          </a:bodyPr>
          <a:lstStyle/>
          <a:p>
            <a:pPr algn="ctr"/>
            <a:r>
              <a:rPr lang="ru-RU" b="1" dirty="0">
                <a:latin typeface="Cambria" pitchFamily="18" charset="0"/>
                <a:cs typeface="Arial" pitchFamily="34" charset="0"/>
              </a:rPr>
              <a:t>Основные показатели результативности программы за 2023 год:</a:t>
            </a:r>
            <a:endParaRPr lang="ru-RU" dirty="0">
              <a:latin typeface="Cambria" pitchFamily="18" charset="0"/>
              <a:cs typeface="Arial" pitchFamily="34" charset="0"/>
            </a:endParaRPr>
          </a:p>
        </p:txBody>
      </p:sp>
      <p:sp>
        <p:nvSpPr>
          <p:cNvPr id="2052" name="AutoShape 4"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 name="Прямоугольник 12"/>
          <p:cNvSpPr/>
          <p:nvPr/>
        </p:nvSpPr>
        <p:spPr>
          <a:xfrm>
            <a:off x="107504" y="3789041"/>
            <a:ext cx="1728192" cy="307777"/>
          </a:xfrm>
          <a:prstGeom prst="rect">
            <a:avLst/>
          </a:prstGeom>
        </p:spPr>
        <p:txBody>
          <a:bodyPr wrap="square">
            <a:spAutoFit/>
          </a:bodyPr>
          <a:lstStyle/>
          <a:p>
            <a:pPr lvl="0" algn="ctr" fontAlgn="b"/>
            <a:r>
              <a:rPr lang="ru-RU" sz="1400" dirty="0">
                <a:solidFill>
                  <a:srgbClr val="000000"/>
                </a:solidFill>
                <a:latin typeface="Arial" pitchFamily="34" charset="0"/>
                <a:cs typeface="Arial" pitchFamily="34" charset="0"/>
              </a:rPr>
              <a:t>  </a:t>
            </a:r>
          </a:p>
        </p:txBody>
      </p:sp>
      <p:sp>
        <p:nvSpPr>
          <p:cNvPr id="15" name="Прямоугольник 14"/>
          <p:cNvSpPr/>
          <p:nvPr/>
        </p:nvSpPr>
        <p:spPr>
          <a:xfrm>
            <a:off x="1835696" y="1556792"/>
            <a:ext cx="1584176" cy="3754874"/>
          </a:xfrm>
          <a:prstGeom prst="rect">
            <a:avLst/>
          </a:prstGeom>
        </p:spPr>
        <p:txBody>
          <a:bodyPr wrap="square">
            <a:spAutoFit/>
          </a:bodyPr>
          <a:lstStyle/>
          <a:p>
            <a:pPr lvl="0" algn="ctr" fontAlgn="b"/>
            <a:r>
              <a:rPr lang="ru-RU" sz="1200" dirty="0">
                <a:solidFill>
                  <a:srgbClr val="000000"/>
                </a:solidFill>
                <a:latin typeface="Arial" pitchFamily="34" charset="0"/>
                <a:cs typeface="Arial" pitchFamily="34" charset="0"/>
              </a:rPr>
              <a:t> </a:t>
            </a:r>
            <a:r>
              <a:rPr lang="ru-RU" sz="1400" dirty="0">
                <a:solidFill>
                  <a:srgbClr val="000000"/>
                </a:solidFill>
                <a:latin typeface="Arial" pitchFamily="34" charset="0"/>
                <a:cs typeface="Arial" pitchFamily="34" charset="0"/>
              </a:rPr>
              <a:t>Доля лиц с ограниченными возможностями здоровья и инвалидов, систематически занимающихся физической культурой и спортом, в общей численности данной категории населения – </a:t>
            </a:r>
            <a:r>
              <a:rPr lang="ru-RU" sz="1400" b="1" dirty="0">
                <a:solidFill>
                  <a:srgbClr val="000000"/>
                </a:solidFill>
                <a:latin typeface="Arial" pitchFamily="34" charset="0"/>
                <a:cs typeface="Arial" pitchFamily="34" charset="0"/>
              </a:rPr>
              <a:t>33,0%</a:t>
            </a:r>
          </a:p>
          <a:p>
            <a:pPr lvl="0" algn="ctr" fontAlgn="b"/>
            <a:r>
              <a:rPr lang="ru-RU" sz="1400" dirty="0">
                <a:solidFill>
                  <a:srgbClr val="000000"/>
                </a:solidFill>
                <a:latin typeface="Arial" pitchFamily="34" charset="0"/>
                <a:cs typeface="Arial" pitchFamily="34" charset="0"/>
              </a:rPr>
              <a:t>  </a:t>
            </a:r>
          </a:p>
        </p:txBody>
      </p:sp>
      <p:sp>
        <p:nvSpPr>
          <p:cNvPr id="17" name="Прямоугольник 16"/>
          <p:cNvSpPr/>
          <p:nvPr/>
        </p:nvSpPr>
        <p:spPr>
          <a:xfrm>
            <a:off x="5580112" y="3429000"/>
            <a:ext cx="1584176" cy="2677656"/>
          </a:xfrm>
          <a:prstGeom prst="rect">
            <a:avLst/>
          </a:prstGeom>
        </p:spPr>
        <p:txBody>
          <a:bodyPr wrap="square">
            <a:spAutoFit/>
          </a:bodyPr>
          <a:lstStyle/>
          <a:p>
            <a:pPr lvl="0" algn="ctr" fontAlgn="b"/>
            <a:r>
              <a:rPr lang="ru-RU" sz="1400" dirty="0">
                <a:solidFill>
                  <a:srgbClr val="000000"/>
                </a:solidFill>
                <a:latin typeface="Times New Roman" panose="02020603050405020304" pitchFamily="18" charset="0"/>
                <a:cs typeface="Times New Roman" panose="02020603050405020304" pitchFamily="18" charset="0"/>
              </a:rPr>
              <a:t> </a:t>
            </a:r>
            <a:r>
              <a:rPr lang="ru-RU" sz="1400" dirty="0">
                <a:solidFill>
                  <a:srgbClr val="000000"/>
                </a:solidFill>
                <a:latin typeface="Arial" pitchFamily="34" charset="0"/>
                <a:cs typeface="Arial" pitchFamily="34" charset="0"/>
              </a:rPr>
              <a:t>Уровень обеспеченности граждан спортивными сооружениями исходя из единовременной пропускной способности объектов спорта – </a:t>
            </a:r>
            <a:r>
              <a:rPr lang="ru-RU" sz="1400" b="1" dirty="0">
                <a:solidFill>
                  <a:srgbClr val="000000"/>
                </a:solidFill>
                <a:latin typeface="Arial" pitchFamily="34" charset="0"/>
                <a:cs typeface="Arial" pitchFamily="34" charset="0"/>
              </a:rPr>
              <a:t>61,1%</a:t>
            </a:r>
          </a:p>
          <a:p>
            <a:pPr lvl="0" algn="ctr" fontAlgn="b"/>
            <a:r>
              <a:rPr lang="ru-RU" sz="1400" dirty="0">
                <a:solidFill>
                  <a:srgbClr val="000000"/>
                </a:solidFill>
                <a:latin typeface="Arial" pitchFamily="34" charset="0"/>
                <a:cs typeface="Arial" pitchFamily="34" charset="0"/>
              </a:rPr>
              <a:t>  </a:t>
            </a:r>
          </a:p>
        </p:txBody>
      </p:sp>
      <p:sp>
        <p:nvSpPr>
          <p:cNvPr id="18" name="Прямоугольник 17"/>
          <p:cNvSpPr/>
          <p:nvPr/>
        </p:nvSpPr>
        <p:spPr>
          <a:xfrm>
            <a:off x="5436096" y="1628800"/>
            <a:ext cx="1800200" cy="1815882"/>
          </a:xfrm>
          <a:prstGeom prst="rect">
            <a:avLst/>
          </a:prstGeom>
        </p:spPr>
        <p:txBody>
          <a:bodyPr wrap="square">
            <a:spAutoFit/>
          </a:bodyPr>
          <a:lstStyle/>
          <a:p>
            <a:pPr lvl="0" algn="ctr" fontAlgn="b"/>
            <a:r>
              <a:rPr lang="ru-RU" sz="1200" dirty="0">
                <a:solidFill>
                  <a:srgbClr val="000000"/>
                </a:solidFill>
                <a:latin typeface="Times New Roman" panose="02020603050405020304" pitchFamily="18" charset="0"/>
                <a:cs typeface="Times New Roman" panose="02020603050405020304" pitchFamily="18" charset="0"/>
              </a:rPr>
              <a:t> </a:t>
            </a:r>
            <a:r>
              <a:rPr lang="ru-RU" sz="1400" dirty="0">
                <a:solidFill>
                  <a:srgbClr val="000000"/>
                </a:solidFill>
                <a:latin typeface="Arial" pitchFamily="34" charset="0"/>
                <a:cs typeface="Arial" pitchFamily="34" charset="0"/>
              </a:rPr>
              <a:t>Количество профилактических мероприятий по повышению уровня знаний о здоровом образе жизни граждан – </a:t>
            </a:r>
            <a:r>
              <a:rPr lang="ru-RU" sz="1400" b="1" dirty="0">
                <a:solidFill>
                  <a:srgbClr val="000000"/>
                </a:solidFill>
                <a:latin typeface="Arial" pitchFamily="34" charset="0"/>
                <a:cs typeface="Arial" pitchFamily="34" charset="0"/>
              </a:rPr>
              <a:t>130 ед.</a:t>
            </a:r>
          </a:p>
          <a:p>
            <a:pPr lvl="0" algn="ctr" fontAlgn="b"/>
            <a:r>
              <a:rPr lang="ru-RU" sz="1400" dirty="0">
                <a:solidFill>
                  <a:srgbClr val="000000"/>
                </a:solidFill>
                <a:latin typeface="Arial" pitchFamily="34" charset="0"/>
                <a:cs typeface="Arial" pitchFamily="34" charset="0"/>
              </a:rPr>
              <a:t>  </a:t>
            </a:r>
          </a:p>
        </p:txBody>
      </p:sp>
      <p:sp>
        <p:nvSpPr>
          <p:cNvPr id="22" name="Прямоугольник 21"/>
          <p:cNvSpPr/>
          <p:nvPr/>
        </p:nvSpPr>
        <p:spPr>
          <a:xfrm>
            <a:off x="1979712" y="5157192"/>
            <a:ext cx="1296144" cy="1169551"/>
          </a:xfrm>
          <a:prstGeom prst="rect">
            <a:avLst/>
          </a:prstGeom>
        </p:spPr>
        <p:txBody>
          <a:bodyPr wrap="square">
            <a:spAutoFit/>
          </a:bodyPr>
          <a:lstStyle/>
          <a:p>
            <a:pPr lvl="0" algn="ctr" fontAlgn="b"/>
            <a:r>
              <a:rPr lang="ru-RU" sz="1200" dirty="0">
                <a:solidFill>
                  <a:srgbClr val="000000"/>
                </a:solidFill>
                <a:latin typeface="Times New Roman" panose="02020603050405020304" pitchFamily="18" charset="0"/>
                <a:cs typeface="Times New Roman" panose="02020603050405020304" pitchFamily="18" charset="0"/>
              </a:rPr>
              <a:t> </a:t>
            </a:r>
            <a:r>
              <a:rPr lang="ru-RU" sz="1400" dirty="0">
                <a:solidFill>
                  <a:srgbClr val="000000"/>
                </a:solidFill>
                <a:latin typeface="Arial" pitchFamily="34" charset="0"/>
                <a:cs typeface="Arial" pitchFamily="34" charset="0"/>
              </a:rPr>
              <a:t>Количество туристических маршрутов – 9</a:t>
            </a:r>
            <a:r>
              <a:rPr lang="ru-RU" sz="1400" b="1" dirty="0">
                <a:solidFill>
                  <a:srgbClr val="000000"/>
                </a:solidFill>
                <a:latin typeface="Arial" pitchFamily="34" charset="0"/>
                <a:cs typeface="Arial" pitchFamily="34" charset="0"/>
              </a:rPr>
              <a:t> ед.</a:t>
            </a:r>
          </a:p>
          <a:p>
            <a:pPr lvl="0" algn="ctr" fontAlgn="b"/>
            <a:r>
              <a:rPr lang="ru-RU" sz="1400" dirty="0">
                <a:solidFill>
                  <a:srgbClr val="000000"/>
                </a:solidFill>
                <a:latin typeface="Arial" pitchFamily="34" charset="0"/>
                <a:cs typeface="Arial" pitchFamily="34" charset="0"/>
              </a:rPr>
              <a:t>  </a:t>
            </a:r>
          </a:p>
        </p:txBody>
      </p:sp>
      <p:sp>
        <p:nvSpPr>
          <p:cNvPr id="25" name="Прямоугольник 24"/>
          <p:cNvSpPr/>
          <p:nvPr/>
        </p:nvSpPr>
        <p:spPr>
          <a:xfrm>
            <a:off x="3419872" y="1628800"/>
            <a:ext cx="2160240" cy="3970318"/>
          </a:xfrm>
          <a:prstGeom prst="rect">
            <a:avLst/>
          </a:prstGeom>
        </p:spPr>
        <p:txBody>
          <a:bodyPr wrap="square">
            <a:spAutoFit/>
          </a:bodyPr>
          <a:lstStyle/>
          <a:p>
            <a:pPr lvl="0" algn="ctr" fontAlgn="b"/>
            <a:r>
              <a:rPr lang="ru-RU" sz="1400" dirty="0">
                <a:solidFill>
                  <a:srgbClr val="000000"/>
                </a:solidFill>
                <a:latin typeface="Arial" pitchFamily="34" charset="0"/>
                <a:cs typeface="Arial" pitchFamily="34" charset="0"/>
              </a:rPr>
              <a:t>Доля граждан, выполнивших нормативы Всероссийского физкультурно-спортивного комплекса «Готов к труду и обороне» (ГТО), в общей численности населения, принявшего участие в сдаче нормативов Всероссийского физкультурно-спортивного комплекса «Готов к труду и обороне» (ГТО) – </a:t>
            </a:r>
            <a:r>
              <a:rPr lang="ru-RU" sz="1400" b="1" dirty="0">
                <a:solidFill>
                  <a:srgbClr val="000000"/>
                </a:solidFill>
                <a:latin typeface="Arial" pitchFamily="34" charset="0"/>
                <a:cs typeface="Arial" pitchFamily="34" charset="0"/>
              </a:rPr>
              <a:t>64,7%</a:t>
            </a:r>
            <a:r>
              <a:rPr lang="ru-RU" sz="1400" dirty="0">
                <a:solidFill>
                  <a:srgbClr val="000000"/>
                </a:solidFill>
                <a:latin typeface="Arial" pitchFamily="34" charset="0"/>
                <a:cs typeface="Arial" pitchFamily="34" charset="0"/>
              </a:rPr>
              <a:t>;  </a:t>
            </a:r>
          </a:p>
        </p:txBody>
      </p:sp>
      <p:sp>
        <p:nvSpPr>
          <p:cNvPr id="28" name="Прямоугольник 27"/>
          <p:cNvSpPr/>
          <p:nvPr/>
        </p:nvSpPr>
        <p:spPr>
          <a:xfrm>
            <a:off x="7164288" y="1628800"/>
            <a:ext cx="1800200" cy="3754874"/>
          </a:xfrm>
          <a:prstGeom prst="rect">
            <a:avLst/>
          </a:prstGeom>
        </p:spPr>
        <p:txBody>
          <a:bodyPr wrap="square">
            <a:spAutoFit/>
          </a:bodyPr>
          <a:lstStyle/>
          <a:p>
            <a:pPr algn="ctr" fontAlgn="b"/>
            <a:r>
              <a:rPr lang="ru-RU" sz="1400" dirty="0">
                <a:solidFill>
                  <a:srgbClr val="000000"/>
                </a:solidFill>
                <a:latin typeface="Arial" pitchFamily="34" charset="0"/>
                <a:cs typeface="Arial" pitchFamily="34" charset="0"/>
              </a:rPr>
              <a:t>Количество размещенных материалов, информаций в средствах массовой информации и в сети «Интернет» по реализации на территории города Урай мероприятий по профилактике заболеваний и формированию здорового образа жизни – </a:t>
            </a:r>
            <a:r>
              <a:rPr lang="ru-RU" sz="1400" b="1" dirty="0">
                <a:solidFill>
                  <a:srgbClr val="000000"/>
                </a:solidFill>
                <a:latin typeface="Arial" pitchFamily="34" charset="0"/>
                <a:cs typeface="Arial" pitchFamily="34" charset="0"/>
              </a:rPr>
              <a:t>108 ед.</a:t>
            </a:r>
          </a:p>
          <a:p>
            <a:pPr lvl="0" algn="ctr" fontAlgn="b"/>
            <a:r>
              <a:rPr lang="ru-RU" sz="1400" dirty="0">
                <a:solidFill>
                  <a:srgbClr val="000000"/>
                </a:solidFill>
                <a:latin typeface="Arial" pitchFamily="34" charset="0"/>
                <a:cs typeface="Arial" pitchFamily="34" charset="0"/>
              </a:rPr>
              <a:t>  </a:t>
            </a:r>
          </a:p>
        </p:txBody>
      </p:sp>
      <p:sp>
        <p:nvSpPr>
          <p:cNvPr id="23" name="Прямоугольник 22"/>
          <p:cNvSpPr/>
          <p:nvPr/>
        </p:nvSpPr>
        <p:spPr>
          <a:xfrm>
            <a:off x="395536" y="3573016"/>
            <a:ext cx="1440160" cy="2246769"/>
          </a:xfrm>
          <a:prstGeom prst="rect">
            <a:avLst/>
          </a:prstGeom>
        </p:spPr>
        <p:txBody>
          <a:bodyPr wrap="square">
            <a:spAutoFit/>
          </a:bodyPr>
          <a:lstStyle/>
          <a:p>
            <a:pPr lvl="0" algn="ctr" fontAlgn="b"/>
            <a:r>
              <a:rPr lang="ru-RU" sz="1200" dirty="0">
                <a:solidFill>
                  <a:srgbClr val="000000"/>
                </a:solidFill>
                <a:latin typeface="Times New Roman" panose="02020603050405020304" pitchFamily="18" charset="0"/>
                <a:cs typeface="Times New Roman" panose="02020603050405020304" pitchFamily="18" charset="0"/>
              </a:rPr>
              <a:t> </a:t>
            </a:r>
            <a:r>
              <a:rPr lang="ru-RU" sz="1400" dirty="0">
                <a:solidFill>
                  <a:srgbClr val="000000"/>
                </a:solidFill>
                <a:latin typeface="Arial" pitchFamily="34" charset="0"/>
                <a:cs typeface="Arial" pitchFamily="34" charset="0"/>
              </a:rPr>
              <a:t>Доля граждан, принимающих участие в мероприятиях, мотивирующих ведение здорового образа жизни– </a:t>
            </a:r>
            <a:r>
              <a:rPr lang="ru-RU" sz="1400" b="1" dirty="0">
                <a:solidFill>
                  <a:srgbClr val="000000"/>
                </a:solidFill>
                <a:latin typeface="Arial" pitchFamily="34" charset="0"/>
                <a:cs typeface="Arial" pitchFamily="34" charset="0"/>
              </a:rPr>
              <a:t>21,4%</a:t>
            </a:r>
          </a:p>
          <a:p>
            <a:pPr lvl="0" algn="ctr" fontAlgn="b"/>
            <a:r>
              <a:rPr lang="ru-RU" sz="1400" dirty="0">
                <a:solidFill>
                  <a:srgbClr val="000000"/>
                </a:solidFill>
                <a:latin typeface="Arial" pitchFamily="34" charset="0"/>
                <a:cs typeface="Arial" pitchFamily="34" charset="0"/>
              </a:rPr>
              <a:t>  </a:t>
            </a:r>
          </a:p>
        </p:txBody>
      </p:sp>
      <p:pic>
        <p:nvPicPr>
          <p:cNvPr id="24" name="Picture 2" descr="Physical - Free people icons"/>
          <p:cNvPicPr>
            <a:picLocks noChangeAspect="1" noChangeArrowheads="1"/>
          </p:cNvPicPr>
          <p:nvPr/>
        </p:nvPicPr>
        <p:blipFill>
          <a:blip r:embed="rId3" cstate="print"/>
          <a:srcRect/>
          <a:stretch>
            <a:fillRect/>
          </a:stretch>
        </p:blipFill>
        <p:spPr bwMode="auto">
          <a:xfrm>
            <a:off x="107504" y="116632"/>
            <a:ext cx="540000" cy="540000"/>
          </a:xfrm>
          <a:prstGeom prst="rect">
            <a:avLst/>
          </a:prstGeom>
          <a:noFill/>
        </p:spPr>
      </p:pic>
    </p:spTree>
    <p:extLst>
      <p:ext uri="{BB962C8B-B14F-4D97-AF65-F5344CB8AC3E}">
        <p14:creationId xmlns:p14="http://schemas.microsoft.com/office/powerpoint/2010/main" xmlns="" val="3622213428"/>
      </p:ext>
    </p:extLst>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5" descr="Y:\Влад\2019\эскизы\сетка.png"/>
          <p:cNvPicPr>
            <a:picLocks noChangeAspect="1" noChangeArrowheads="1"/>
          </p:cNvPicPr>
          <p:nvPr/>
        </p:nvPicPr>
        <p:blipFill>
          <a:blip r:embed="rId2" cstate="print"/>
          <a:srcRect l="1936" t="2420" r="1543" b="81699"/>
          <a:stretch>
            <a:fillRect/>
          </a:stretch>
        </p:blipFill>
        <p:spPr bwMode="auto">
          <a:xfrm>
            <a:off x="0" y="0"/>
            <a:ext cx="8999538" cy="764704"/>
          </a:xfrm>
          <a:prstGeom prst="rect">
            <a:avLst/>
          </a:prstGeom>
          <a:noFill/>
          <a:ln w="9525">
            <a:noFill/>
            <a:miter lim="800000"/>
            <a:headEnd/>
            <a:tailEnd/>
          </a:ln>
        </p:spPr>
      </p:pic>
      <p:pic>
        <p:nvPicPr>
          <p:cNvPr id="4099" name="Picture 3" descr="Y:\Влад\2019\эскизы\зелёная.png"/>
          <p:cNvPicPr>
            <a:picLocks noChangeAspect="1" noChangeArrowheads="1"/>
          </p:cNvPicPr>
          <p:nvPr/>
        </p:nvPicPr>
        <p:blipFill>
          <a:blip r:embed="rId3" cstate="print"/>
          <a:srcRect t="10663" r="48323" b="76543"/>
          <a:stretch>
            <a:fillRect/>
          </a:stretch>
        </p:blipFill>
        <p:spPr bwMode="auto">
          <a:xfrm>
            <a:off x="0" y="0"/>
            <a:ext cx="8244408" cy="864071"/>
          </a:xfrm>
          <a:prstGeom prst="rect">
            <a:avLst/>
          </a:prstGeom>
          <a:noFill/>
          <a:ln w="9525">
            <a:noFill/>
            <a:miter lim="800000"/>
            <a:headEnd/>
            <a:tailEnd/>
          </a:ln>
        </p:spPr>
      </p:pic>
      <p:pic>
        <p:nvPicPr>
          <p:cNvPr id="4100" name="Picture 5" descr="закладка урай copy"/>
          <p:cNvPicPr>
            <a:picLocks noChangeAspect="1" noChangeArrowheads="1"/>
          </p:cNvPicPr>
          <p:nvPr/>
        </p:nvPicPr>
        <p:blipFill>
          <a:blip r:embed="rId4" cstate="print"/>
          <a:srcRect/>
          <a:stretch>
            <a:fillRect/>
          </a:stretch>
        </p:blipFill>
        <p:spPr bwMode="auto">
          <a:xfrm>
            <a:off x="0" y="0"/>
            <a:ext cx="636752" cy="836712"/>
          </a:xfrm>
          <a:prstGeom prst="rect">
            <a:avLst/>
          </a:prstGeom>
          <a:noFill/>
          <a:ln w="9525">
            <a:noFill/>
            <a:miter lim="800000"/>
            <a:headEnd/>
            <a:tailEnd/>
          </a:ln>
        </p:spPr>
      </p:pic>
      <p:pic>
        <p:nvPicPr>
          <p:cNvPr id="4102" name="Picture 2" descr="Y:\Влад\2019\эскизы\герб.png"/>
          <p:cNvPicPr>
            <a:picLocks noChangeAspect="1" noChangeArrowheads="1"/>
          </p:cNvPicPr>
          <p:nvPr/>
        </p:nvPicPr>
        <p:blipFill>
          <a:blip r:embed="rId5" cstate="print"/>
          <a:srcRect l="89185" b="81873"/>
          <a:stretch>
            <a:fillRect/>
          </a:stretch>
        </p:blipFill>
        <p:spPr bwMode="auto">
          <a:xfrm>
            <a:off x="8388424" y="-100012"/>
            <a:ext cx="755576" cy="990332"/>
          </a:xfrm>
          <a:prstGeom prst="rect">
            <a:avLst/>
          </a:prstGeom>
          <a:noFill/>
          <a:ln w="9525">
            <a:noFill/>
            <a:miter lim="800000"/>
            <a:headEnd/>
            <a:tailEnd/>
          </a:ln>
        </p:spPr>
      </p:pic>
      <p:sp>
        <p:nvSpPr>
          <p:cNvPr id="10" name="Заголовок 13"/>
          <p:cNvSpPr txBox="1">
            <a:spLocks/>
          </p:cNvSpPr>
          <p:nvPr/>
        </p:nvSpPr>
        <p:spPr>
          <a:xfrm>
            <a:off x="0" y="730201"/>
            <a:ext cx="9144000" cy="576063"/>
          </a:xfrm>
          <a:prstGeom prst="rect">
            <a:avLst/>
          </a:prstGeom>
        </p:spPr>
        <p:txBody>
          <a:bodyPr vert="horz" lIns="91440" tIns="45720" rIns="91440" bIns="45720" rtlCol="0" anchor="ctr">
            <a:normAutofit/>
          </a:bodyPr>
          <a:lstStyle/>
          <a:p>
            <a:pPr algn="ctr"/>
            <a:endParaRPr lang="ru-RU" sz="2800" dirty="0">
              <a:solidFill>
                <a:schemeClr val="bg1"/>
              </a:solidFill>
              <a:latin typeface="Oswald" pitchFamily="2" charset="-52"/>
              <a:cs typeface="Times New Roman" pitchFamily="18" charset="0"/>
            </a:endParaRPr>
          </a:p>
        </p:txBody>
      </p:sp>
      <p:graphicFrame>
        <p:nvGraphicFramePr>
          <p:cNvPr id="14" name="Таблица 13"/>
          <p:cNvGraphicFramePr>
            <a:graphicFrameLocks noGrp="1"/>
          </p:cNvGraphicFramePr>
          <p:nvPr/>
        </p:nvGraphicFramePr>
        <p:xfrm>
          <a:off x="107504" y="2204864"/>
          <a:ext cx="8821488" cy="3811879"/>
        </p:xfrm>
        <a:graphic>
          <a:graphicData uri="http://schemas.openxmlformats.org/drawingml/2006/table">
            <a:tbl>
              <a:tblPr>
                <a:effectLst>
                  <a:outerShdw blurRad="50800" dist="50800" dir="5400000" algn="ctr" rotWithShape="0">
                    <a:schemeClr val="accent1">
                      <a:lumMod val="20000"/>
                      <a:lumOff val="80000"/>
                    </a:schemeClr>
                  </a:outerShdw>
                </a:effectLst>
              </a:tblPr>
              <a:tblGrid>
                <a:gridCol w="5549001">
                  <a:extLst>
                    <a:ext uri="{9D8B030D-6E8A-4147-A177-3AD203B41FA5}">
                      <a16:colId xmlns:a16="http://schemas.microsoft.com/office/drawing/2014/main" xmlns="" val="20000"/>
                    </a:ext>
                  </a:extLst>
                </a:gridCol>
                <a:gridCol w="3272487">
                  <a:extLst>
                    <a:ext uri="{9D8B030D-6E8A-4147-A177-3AD203B41FA5}">
                      <a16:colId xmlns:a16="http://schemas.microsoft.com/office/drawing/2014/main" xmlns="" val="20001"/>
                    </a:ext>
                  </a:extLst>
                </a:gridCol>
              </a:tblGrid>
              <a:tr h="432047">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ru-RU" sz="1200" b="1" dirty="0">
                          <a:solidFill>
                            <a:schemeClr val="tx1"/>
                          </a:solidFill>
                          <a:latin typeface="Oswald"/>
                          <a:cs typeface="Times New Roman" pitchFamily="18" charset="0"/>
                        </a:rPr>
                        <a:t>Наименование мероприятий</a:t>
                      </a:r>
                    </a:p>
                  </a:txBody>
                  <a:tcPr marL="68260" marR="68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spcAft>
                          <a:spcPts val="0"/>
                        </a:spcAft>
                      </a:pPr>
                      <a:r>
                        <a:rPr lang="ru-RU" sz="1200" b="1" dirty="0">
                          <a:solidFill>
                            <a:schemeClr val="tx1"/>
                          </a:solidFill>
                          <a:latin typeface="Oswald"/>
                          <a:cs typeface="Times New Roman" pitchFamily="18" charset="0"/>
                        </a:rPr>
                        <a:t>Бюджетный эффект от реализации мероприятий</a:t>
                      </a:r>
                      <a:r>
                        <a:rPr lang="ru-RU" sz="1200" b="1" baseline="0" dirty="0">
                          <a:solidFill>
                            <a:schemeClr val="tx1"/>
                          </a:solidFill>
                          <a:latin typeface="Oswald"/>
                          <a:cs typeface="Times New Roman" pitchFamily="18" charset="0"/>
                        </a:rPr>
                        <a:t> за 2023 год (тыс.рублей)</a:t>
                      </a:r>
                      <a:endParaRPr lang="ru-RU" sz="1200" b="1" dirty="0">
                        <a:solidFill>
                          <a:schemeClr val="tx1"/>
                        </a:solidFill>
                        <a:latin typeface="Oswald"/>
                        <a:ea typeface="Times New Roman"/>
                        <a:cs typeface="Times New Roman" panose="02020603050405020304" pitchFamily="18" charset="0"/>
                      </a:endParaRPr>
                    </a:p>
                  </a:txBody>
                  <a:tcPr marL="68260" marR="68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10000"/>
                  </a:ext>
                </a:extLst>
              </a:tr>
              <a:tr h="473772">
                <a:tc gridSpan="2">
                  <a:txBody>
                    <a:bodyPr/>
                    <a:lstStyle/>
                    <a:p>
                      <a:pPr marL="342900" marR="0" indent="-342900" algn="ctr" defTabSz="914400" rtl="0" eaLnBrk="1" fontAlgn="auto" latinLnBrk="0" hangingPunct="1">
                        <a:lnSpc>
                          <a:spcPct val="100000"/>
                        </a:lnSpc>
                        <a:spcBef>
                          <a:spcPts val="0"/>
                        </a:spcBef>
                        <a:spcAft>
                          <a:spcPts val="0"/>
                        </a:spcAft>
                        <a:buClrTx/>
                        <a:buSzTx/>
                        <a:buFontTx/>
                        <a:buAutoNum type="arabicPeriod"/>
                        <a:tabLst/>
                        <a:defRPr/>
                      </a:pPr>
                      <a:r>
                        <a:rPr lang="ru-RU" sz="1200" b="1" dirty="0">
                          <a:solidFill>
                            <a:schemeClr val="tx1"/>
                          </a:solidFill>
                          <a:latin typeface="Oswald"/>
                          <a:cs typeface="Times New Roman" pitchFamily="18" charset="0"/>
                        </a:rPr>
                        <a:t>Мероприятия по росту доходов бюджета городского округа Урай</a:t>
                      </a:r>
                    </a:p>
                  </a:txBody>
                  <a:tcPr marL="68260" marR="68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ru-RU"/>
                    </a:p>
                  </a:txBody>
                  <a:tcPr/>
                </a:tc>
                <a:extLst>
                  <a:ext uri="{0D108BD9-81ED-4DB2-BD59-A6C34878D82A}">
                    <a16:rowId xmlns:a16="http://schemas.microsoft.com/office/drawing/2014/main" xmlns="" val="10001"/>
                  </a:ext>
                </a:extLst>
              </a:tr>
              <a:tr h="4623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solidFill>
                            <a:schemeClr val="tx1"/>
                          </a:solidFill>
                          <a:latin typeface="Oswald"/>
                          <a:cs typeface="Times New Roman" pitchFamily="18" charset="0"/>
                        </a:rPr>
                        <a:t>Мероприятия, осуществляемые в целях поддержки и стимулирования субъектов малого и среднего предпринимательства города Урай</a:t>
                      </a:r>
                    </a:p>
                  </a:txBody>
                  <a:tcPr marL="68260" marR="68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1200" dirty="0">
                          <a:solidFill>
                            <a:schemeClr val="tx1"/>
                          </a:solidFill>
                          <a:latin typeface="Oswald"/>
                          <a:cs typeface="Times New Roman" pitchFamily="18" charset="0"/>
                        </a:rPr>
                        <a:t>13 401,1</a:t>
                      </a:r>
                    </a:p>
                  </a:txBody>
                  <a:tcPr marL="68260" marR="68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57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solidFill>
                            <a:schemeClr val="tx1"/>
                          </a:solidFill>
                          <a:latin typeface="Oswald"/>
                          <a:cs typeface="Times New Roman" pitchFamily="18" charset="0"/>
                        </a:rPr>
                        <a:t>Мероприятия, направленные на ликвидацию задолженности юридических и физических лиц, в том числе субъектов малого и среднего предпринимательства города Урай, в целях увеличения налоговых поступлений в бюджет городского округа </a:t>
                      </a:r>
                    </a:p>
                  </a:txBody>
                  <a:tcPr marL="68260" marR="68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1200" dirty="0">
                          <a:solidFill>
                            <a:schemeClr val="tx1"/>
                          </a:solidFill>
                          <a:latin typeface="Oswald"/>
                          <a:cs typeface="Times New Roman" pitchFamily="18" charset="0"/>
                        </a:rPr>
                        <a:t>4 188,1</a:t>
                      </a:r>
                    </a:p>
                  </a:txBody>
                  <a:tcPr marL="68260" marR="68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72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solidFill>
                            <a:schemeClr val="tx1"/>
                          </a:solidFill>
                          <a:latin typeface="Oswald"/>
                          <a:cs typeface="Times New Roman" pitchFamily="18" charset="0"/>
                        </a:rPr>
                        <a:t>Сокращение дебиторской задолженности и проведение разъяснительной работы с арендаторами и пользователями муниципального имущества города Урай о целесообразности своевременной уплаты  неналоговых платежей </a:t>
                      </a:r>
                    </a:p>
                  </a:txBody>
                  <a:tcPr marL="68260" marR="68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1200" dirty="0">
                          <a:solidFill>
                            <a:schemeClr val="tx1"/>
                          </a:solidFill>
                          <a:latin typeface="Oswald"/>
                          <a:cs typeface="Times New Roman" pitchFamily="18" charset="0"/>
                        </a:rPr>
                        <a:t>6 120,1</a:t>
                      </a:r>
                    </a:p>
                  </a:txBody>
                  <a:tcPr marL="68260" marR="68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solidFill>
                            <a:schemeClr val="tx1"/>
                          </a:solidFill>
                          <a:latin typeface="Oswald"/>
                          <a:cs typeface="Times New Roman" pitchFamily="18" charset="0"/>
                        </a:rPr>
                        <a:t>Проведение мероприятий, связанных с взысканием штрафов, назначенных в результате применения мер административной ответственности</a:t>
                      </a:r>
                      <a:endParaRPr lang="ru-RU" sz="1200" dirty="0">
                        <a:solidFill>
                          <a:schemeClr val="tx1"/>
                        </a:solidFill>
                        <a:latin typeface="Oswald"/>
                      </a:endParaRPr>
                    </a:p>
                  </a:txBody>
                  <a:tcPr marL="68260" marR="68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1200" dirty="0">
                          <a:solidFill>
                            <a:schemeClr val="tx1"/>
                          </a:solidFill>
                          <a:latin typeface="Oswald"/>
                          <a:cs typeface="Times New Roman" pitchFamily="18" charset="0"/>
                        </a:rPr>
                        <a:t>98,5</a:t>
                      </a:r>
                    </a:p>
                  </a:txBody>
                  <a:tcPr marL="68260" marR="68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4307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b="1" dirty="0">
                        <a:solidFill>
                          <a:schemeClr val="tx1"/>
                        </a:solidFill>
                        <a:latin typeface="Oswald"/>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Oswald"/>
                          <a:cs typeface="Times New Roman" pitchFamily="18" charset="0"/>
                        </a:rPr>
                        <a:t>Итого</a:t>
                      </a:r>
                    </a:p>
                    <a:p>
                      <a:pPr algn="l">
                        <a:spcAft>
                          <a:spcPts val="0"/>
                        </a:spcAft>
                      </a:pPr>
                      <a:endParaRPr lang="ru-RU" sz="1200" b="1" dirty="0">
                        <a:solidFill>
                          <a:schemeClr val="tx1"/>
                        </a:solidFill>
                        <a:latin typeface="Oswald"/>
                        <a:ea typeface="Times New Roman"/>
                        <a:cs typeface="Times New Roman" panose="02020603050405020304" pitchFamily="18" charset="0"/>
                      </a:endParaRPr>
                    </a:p>
                  </a:txBody>
                  <a:tcPr marL="68260" marR="68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1200" b="1" dirty="0">
                          <a:solidFill>
                            <a:schemeClr val="tx1"/>
                          </a:solidFill>
                          <a:latin typeface="Oswald"/>
                          <a:cs typeface="Times New Roman" pitchFamily="18" charset="0"/>
                        </a:rPr>
                        <a:t>23 807,8</a:t>
                      </a:r>
                    </a:p>
                  </a:txBody>
                  <a:tcPr marL="68260" marR="68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6"/>
                  </a:ext>
                </a:extLst>
              </a:tr>
            </a:tbl>
          </a:graphicData>
        </a:graphic>
      </p:graphicFrame>
      <p:sp>
        <p:nvSpPr>
          <p:cNvPr id="16" name="Прямоугольник 15"/>
          <p:cNvSpPr/>
          <p:nvPr/>
        </p:nvSpPr>
        <p:spPr>
          <a:xfrm>
            <a:off x="611560" y="116632"/>
            <a:ext cx="7272808" cy="784830"/>
          </a:xfrm>
          <a:prstGeom prst="rect">
            <a:avLst/>
          </a:prstGeom>
        </p:spPr>
        <p:txBody>
          <a:bodyPr wrap="square">
            <a:spAutoFit/>
          </a:bodyPr>
          <a:lstStyle/>
          <a:p>
            <a:pPr algn="ctr"/>
            <a:r>
              <a:rPr lang="ru-RU" sz="1500" b="1" dirty="0">
                <a:solidFill>
                  <a:schemeClr val="bg1"/>
                </a:solidFill>
                <a:latin typeface="Oswald"/>
                <a:cs typeface="Times New Roman Cyr" pitchFamily="18" charset="0"/>
              </a:rPr>
              <a:t>Меры, направленные в 2023 году на увеличение доходов бюджета городского округа Урай, повышение эффективности бюджетных расходов и сокращение долговой нагрузки</a:t>
            </a:r>
            <a:endParaRPr lang="ru-RU" sz="1500" dirty="0">
              <a:solidFill>
                <a:schemeClr val="bg1"/>
              </a:solidFill>
              <a:latin typeface="Oswald"/>
              <a:cs typeface="Times New Roman Cyr" pitchFamily="18" charset="0"/>
            </a:endParaRPr>
          </a:p>
        </p:txBody>
      </p:sp>
      <p:sp>
        <p:nvSpPr>
          <p:cNvPr id="11" name="Прямоугольник 10"/>
          <p:cNvSpPr/>
          <p:nvPr/>
        </p:nvSpPr>
        <p:spPr>
          <a:xfrm>
            <a:off x="0" y="1124744"/>
            <a:ext cx="9036496" cy="1015663"/>
          </a:xfrm>
          <a:prstGeom prst="rect">
            <a:avLst/>
          </a:prstGeom>
        </p:spPr>
        <p:txBody>
          <a:bodyPr wrap="square">
            <a:spAutoFit/>
          </a:bodyPr>
          <a:lstStyle/>
          <a:p>
            <a:r>
              <a:rPr lang="ru-RU" sz="1200" dirty="0">
                <a:latin typeface="Times New Roman" pitchFamily="18" charset="0"/>
                <a:cs typeface="Times New Roman" pitchFamily="18" charset="0"/>
              </a:rPr>
              <a:t>(</a:t>
            </a:r>
            <a:r>
              <a:rPr lang="ru-RU" sz="1200" dirty="0">
                <a:latin typeface="Oswald"/>
                <a:cs typeface="Times New Roman" pitchFamily="18" charset="0"/>
              </a:rPr>
              <a:t>План мероприятий по росту доходов, оптимизации расходов и сокращению (поддержанию на безопасном уровне) муниципального долга бюджета городского округа город Урай на 2023 год и на плановый период 20</a:t>
            </a:r>
            <a:r>
              <a:rPr lang="en-US" sz="1200" dirty="0">
                <a:latin typeface="Times New Roman" pitchFamily="18" charset="0"/>
                <a:cs typeface="Times New Roman" pitchFamily="18" charset="0"/>
              </a:rPr>
              <a:t>2</a:t>
            </a:r>
            <a:r>
              <a:rPr lang="ru-RU" sz="1200" dirty="0">
                <a:latin typeface="Oswald"/>
                <a:cs typeface="Times New Roman" pitchFamily="18" charset="0"/>
              </a:rPr>
              <a:t>4 и 2025 годов, утвержденный постановлением от 21.01.2023 №</a:t>
            </a:r>
            <a:r>
              <a:rPr lang="en-US" sz="1200" dirty="0">
                <a:latin typeface="Times New Roman" pitchFamily="18" charset="0"/>
                <a:cs typeface="Times New Roman" pitchFamily="18" charset="0"/>
              </a:rPr>
              <a:t>1</a:t>
            </a:r>
            <a:r>
              <a:rPr lang="ru-RU" sz="1200" dirty="0">
                <a:latin typeface="Oswald"/>
                <a:cs typeface="Times New Roman" pitchFamily="18" charset="0"/>
              </a:rPr>
              <a:t>41 «О мерах по реализации решения Думы города Урай от 25.11.20</a:t>
            </a:r>
            <a:r>
              <a:rPr lang="en-US" sz="1200" dirty="0">
                <a:latin typeface="Times New Roman" pitchFamily="18" charset="0"/>
                <a:cs typeface="Times New Roman" pitchFamily="18" charset="0"/>
              </a:rPr>
              <a:t>2</a:t>
            </a:r>
            <a:r>
              <a:rPr lang="ru-RU" sz="1200" dirty="0">
                <a:latin typeface="Oswald"/>
                <a:cs typeface="Times New Roman" pitchFamily="18" charset="0"/>
              </a:rPr>
              <a:t>2 №125 «О бюджете городского округа Урай</a:t>
            </a:r>
            <a:r>
              <a:rPr lang="en-US" sz="1200" dirty="0">
                <a:latin typeface="Times New Roman" pitchFamily="18" charset="0"/>
                <a:cs typeface="Times New Roman" pitchFamily="18" charset="0"/>
              </a:rPr>
              <a:t> </a:t>
            </a:r>
            <a:r>
              <a:rPr lang="ru-RU" sz="1200" dirty="0">
                <a:latin typeface="Oswald"/>
                <a:cs typeface="Times New Roman" pitchFamily="18" charset="0"/>
              </a:rPr>
              <a:t>Ханты-Мансийского автономного округа - </a:t>
            </a:r>
            <a:r>
              <a:rPr lang="ru-RU" sz="1200" dirty="0" err="1">
                <a:latin typeface="Oswald"/>
                <a:cs typeface="Times New Roman" pitchFamily="18" charset="0"/>
              </a:rPr>
              <a:t>Югры</a:t>
            </a:r>
            <a:r>
              <a:rPr lang="ru-RU" sz="1200" dirty="0">
                <a:latin typeface="Oswald"/>
                <a:cs typeface="Times New Roman" pitchFamily="18" charset="0"/>
              </a:rPr>
              <a:t> на 2023 год и на плановый период 2024 и 2025 годов»)</a:t>
            </a:r>
            <a:endParaRPr lang="ru-RU" sz="1200" dirty="0">
              <a:latin typeface="Oswa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116632"/>
            <a:ext cx="8532440" cy="646331"/>
          </a:xfrm>
          <a:prstGeom prst="rect">
            <a:avLst/>
          </a:prstGeom>
        </p:spPr>
        <p:txBody>
          <a:bodyPr wrap="square">
            <a:spAutoFit/>
          </a:bodyPr>
          <a:lstStyle/>
          <a:p>
            <a:pPr algn="ctr" fontAlgn="b"/>
            <a:r>
              <a:rPr lang="ru-RU" b="1" dirty="0">
                <a:solidFill>
                  <a:srgbClr val="000000"/>
                </a:solidFill>
                <a:latin typeface="Times New Roman" panose="02020603050405020304" pitchFamily="18" charset="0"/>
                <a:cs typeface="Times New Roman" panose="02020603050405020304" pitchFamily="18" charset="0"/>
              </a:rPr>
              <a:t>Муниципальная программа «Развитие гражданского общества на территории города Урай»</a:t>
            </a:r>
          </a:p>
        </p:txBody>
      </p:sp>
      <p:sp>
        <p:nvSpPr>
          <p:cNvPr id="6" name="Прямоугольник 5"/>
          <p:cNvSpPr/>
          <p:nvPr/>
        </p:nvSpPr>
        <p:spPr>
          <a:xfrm>
            <a:off x="323528" y="764704"/>
            <a:ext cx="4104456" cy="1015663"/>
          </a:xfrm>
          <a:prstGeom prst="rect">
            <a:avLst/>
          </a:prstGeom>
        </p:spPr>
        <p:txBody>
          <a:bodyPr wrap="square">
            <a:spAutoFit/>
          </a:bodyPr>
          <a:lstStyle/>
          <a:p>
            <a:r>
              <a:rPr lang="ru-RU" sz="2000" u="sng" dirty="0">
                <a:latin typeface="Gabriola" pitchFamily="82" charset="0"/>
                <a:cs typeface="Arial" pitchFamily="34" charset="0"/>
              </a:rPr>
              <a:t>Ответственный исполнитель</a:t>
            </a:r>
            <a:r>
              <a:rPr lang="ru-RU" sz="2000" dirty="0">
                <a:latin typeface="Gabriola" pitchFamily="82" charset="0"/>
                <a:cs typeface="Arial" pitchFamily="34" charset="0"/>
              </a:rPr>
              <a:t>  –  Управление по развитию местного самоуправления администрации города Урай</a:t>
            </a:r>
          </a:p>
        </p:txBody>
      </p:sp>
      <p:graphicFrame>
        <p:nvGraphicFramePr>
          <p:cNvPr id="7" name="Таблица 6"/>
          <p:cNvGraphicFramePr>
            <a:graphicFrameLocks noGrp="1"/>
          </p:cNvGraphicFramePr>
          <p:nvPr>
            <p:extLst>
              <p:ext uri="{D42A27DB-BD31-4B8C-83A1-F6EECF244321}">
                <p14:modId xmlns:p14="http://schemas.microsoft.com/office/powerpoint/2010/main" xmlns="" val="89307853"/>
              </p:ext>
            </p:extLst>
          </p:nvPr>
        </p:nvGraphicFramePr>
        <p:xfrm>
          <a:off x="251520" y="1844824"/>
          <a:ext cx="5040560" cy="4464496"/>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xmlns="" val="20000"/>
                    </a:ext>
                  </a:extLst>
                </a:gridCol>
                <a:gridCol w="4032448">
                  <a:extLst>
                    <a:ext uri="{9D8B030D-6E8A-4147-A177-3AD203B41FA5}">
                      <a16:colId xmlns:a16="http://schemas.microsoft.com/office/drawing/2014/main" xmlns="" val="20001"/>
                    </a:ext>
                  </a:extLst>
                </a:gridCol>
              </a:tblGrid>
              <a:tr h="875241">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a:solidFill>
                            <a:srgbClr val="000000"/>
                          </a:solidFill>
                          <a:latin typeface="Times New Roman" pitchFamily="18" charset="0"/>
                          <a:cs typeface="Times New Roman" pitchFamily="18" charset="0"/>
                        </a:rPr>
                        <a:t>Расходы на реализацию программы за 2023 год составили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a:solidFill>
                            <a:srgbClr val="000000"/>
                          </a:solidFill>
                          <a:latin typeface="Times New Roman" pitchFamily="18" charset="0"/>
                          <a:cs typeface="Times New Roman" pitchFamily="18" charset="0"/>
                        </a:rPr>
                        <a:t>17 256,8 </a:t>
                      </a:r>
                      <a:r>
                        <a:rPr lang="ru-RU" sz="1400" b="1" dirty="0" err="1">
                          <a:solidFill>
                            <a:srgbClr val="000000"/>
                          </a:solidFill>
                          <a:latin typeface="Times New Roman" pitchFamily="18" charset="0"/>
                          <a:cs typeface="Times New Roman" pitchFamily="18" charset="0"/>
                        </a:rPr>
                        <a:t>тыс.рублей</a:t>
                      </a:r>
                      <a:r>
                        <a:rPr lang="ru-RU" sz="1400" b="1" dirty="0">
                          <a:solidFill>
                            <a:srgbClr val="000000"/>
                          </a:solidFill>
                          <a:latin typeface="Times New Roman" pitchFamily="18" charset="0"/>
                          <a:cs typeface="Times New Roman" pitchFamily="18" charset="0"/>
                        </a:rPr>
                        <a:t>, в том числе:</a:t>
                      </a:r>
                      <a:endParaRPr lang="ru-RU" sz="1400" dirty="0">
                        <a:latin typeface="Times New Roman" pitchFamily="18" charset="0"/>
                        <a:cs typeface="Times New Roman" pitchFamily="18" charset="0"/>
                      </a:endParaRPr>
                    </a:p>
                  </a:txBody>
                  <a:tcPr>
                    <a:solidFill>
                      <a:schemeClr val="accent1">
                        <a:lumMod val="60000"/>
                        <a:lumOff val="40000"/>
                      </a:schemeClr>
                    </a:solidFill>
                  </a:tcPr>
                </a:tc>
                <a:tc hMerge="1">
                  <a:txBody>
                    <a:bodyPr/>
                    <a:lstStyle/>
                    <a:p>
                      <a:endParaRPr lang="ru-RU" dirty="0"/>
                    </a:p>
                  </a:txBody>
                  <a:tcPr/>
                </a:tc>
                <a:extLst>
                  <a:ext uri="{0D108BD9-81ED-4DB2-BD59-A6C34878D82A}">
                    <a16:rowId xmlns:a16="http://schemas.microsoft.com/office/drawing/2014/main" xmlns="" val="10000"/>
                  </a:ext>
                </a:extLst>
              </a:tr>
              <a:tr h="1112669">
                <a:tc>
                  <a:txBody>
                    <a:bodyPr/>
                    <a:lstStyle/>
                    <a:p>
                      <a:pPr algn="r"/>
                      <a:r>
                        <a:rPr lang="ru-RU" sz="1400" b="1" dirty="0">
                          <a:latin typeface="Times New Roman" pitchFamily="18" charset="0"/>
                          <a:cs typeface="Times New Roman" pitchFamily="18" charset="0"/>
                        </a:rPr>
                        <a:t>13 256,8</a:t>
                      </a:r>
                    </a:p>
                  </a:txBody>
                  <a:tcPr/>
                </a:tc>
                <a:tc>
                  <a:txBody>
                    <a:bodyPr/>
                    <a:lstStyle/>
                    <a:p>
                      <a:r>
                        <a:rPr lang="ru-RU" sz="1400" b="0" i="0" u="none" strike="noStrike" dirty="0">
                          <a:solidFill>
                            <a:srgbClr val="000000"/>
                          </a:solidFill>
                          <a:latin typeface="Times New Roman" pitchFamily="18" charset="0"/>
                          <a:cs typeface="Times New Roman" pitchFamily="18" charset="0"/>
                        </a:rPr>
                        <a:t>Оказание финансовой поддержки социально ориентированным некоммерческим организациям посредством предоставления субсидий (грантов в форме субсидий)</a:t>
                      </a:r>
                      <a:endParaRPr lang="ru-RU" sz="1400" dirty="0">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r h="1112669">
                <a:tc>
                  <a:txBody>
                    <a:bodyPr/>
                    <a:lstStyle/>
                    <a:p>
                      <a:pPr algn="r"/>
                      <a:r>
                        <a:rPr lang="ru-RU" sz="1400" b="1" dirty="0">
                          <a:latin typeface="Times New Roman" pitchFamily="18" charset="0"/>
                          <a:cs typeface="Times New Roman" pitchFamily="18" charset="0"/>
                        </a:rPr>
                        <a:t>514,4</a:t>
                      </a:r>
                    </a:p>
                  </a:txBody>
                  <a:tcPr/>
                </a:tc>
                <a:tc>
                  <a:txBody>
                    <a:bodyPr/>
                    <a:lstStyle/>
                    <a:p>
                      <a:r>
                        <a:rPr lang="ru-RU" sz="1400" b="0" i="0" u="none" strike="noStrike" dirty="0">
                          <a:solidFill>
                            <a:srgbClr val="000000"/>
                          </a:solidFill>
                          <a:latin typeface="Times New Roman" pitchFamily="18" charset="0"/>
                          <a:cs typeface="Times New Roman" pitchFamily="18" charset="0"/>
                        </a:rPr>
                        <a:t>Развитие форм непосредственного осуществления населением местного самоуправления и участия населения в осуществлении местного самоуправления в городе Урай</a:t>
                      </a:r>
                      <a:endParaRPr lang="ru-RU" sz="1400" dirty="0">
                        <a:latin typeface="Times New Roman" pitchFamily="18" charset="0"/>
                        <a:cs typeface="Times New Roman" pitchFamily="18" charset="0"/>
                      </a:endParaRPr>
                    </a:p>
                  </a:txBody>
                  <a:tcPr/>
                </a:tc>
                <a:extLst>
                  <a:ext uri="{0D108BD9-81ED-4DB2-BD59-A6C34878D82A}">
                    <a16:rowId xmlns:a16="http://schemas.microsoft.com/office/drawing/2014/main" xmlns="" val="10002"/>
                  </a:ext>
                </a:extLst>
              </a:tr>
              <a:tr h="1363917">
                <a:tc>
                  <a:txBody>
                    <a:bodyPr/>
                    <a:lstStyle/>
                    <a:p>
                      <a:pPr algn="r"/>
                      <a:r>
                        <a:rPr lang="ru-RU" sz="1400" b="1" dirty="0">
                          <a:latin typeface="Times New Roman" pitchFamily="18" charset="0"/>
                          <a:cs typeface="Times New Roman" pitchFamily="18" charset="0"/>
                        </a:rPr>
                        <a:t>3 485,6</a:t>
                      </a:r>
                    </a:p>
                  </a:txBody>
                  <a:tcPr/>
                </a:tc>
                <a:tc>
                  <a:txBody>
                    <a:bodyPr/>
                    <a:lstStyle/>
                    <a:p>
                      <a:r>
                        <a:rPr lang="ru-RU" sz="1400" b="0" i="0" u="none" strike="noStrike" dirty="0">
                          <a:solidFill>
                            <a:srgbClr val="000000"/>
                          </a:solidFill>
                          <a:latin typeface="Times New Roman" pitchFamily="18" charset="0"/>
                          <a:cs typeface="Times New Roman" pitchFamily="18" charset="0"/>
                        </a:rPr>
                        <a:t>Предоставление субсидий ТОС на финансовое обеспечение затрат для осуществления ТОС самостоятельно и под свою ответственность собственных инициатив по вопросам местного значения</a:t>
                      </a:r>
                      <a:endParaRPr lang="ru-RU" sz="1400" dirty="0">
                        <a:latin typeface="Times New Roman" pitchFamily="18" charset="0"/>
                        <a:cs typeface="Times New Roman" pitchFamily="18" charset="0"/>
                      </a:endParaRPr>
                    </a:p>
                  </a:txBody>
                  <a:tcPr/>
                </a:tc>
                <a:extLst>
                  <a:ext uri="{0D108BD9-81ED-4DB2-BD59-A6C34878D82A}">
                    <a16:rowId xmlns:a16="http://schemas.microsoft.com/office/drawing/2014/main" xmlns="" val="10003"/>
                  </a:ext>
                </a:extLst>
              </a:tr>
            </a:tbl>
          </a:graphicData>
        </a:graphic>
      </p:graphicFrame>
      <p:sp>
        <p:nvSpPr>
          <p:cNvPr id="8" name="Прямоугольник 7"/>
          <p:cNvSpPr/>
          <p:nvPr/>
        </p:nvSpPr>
        <p:spPr>
          <a:xfrm>
            <a:off x="4427984" y="836712"/>
            <a:ext cx="4464496" cy="707886"/>
          </a:xfrm>
          <a:prstGeom prst="rect">
            <a:avLst/>
          </a:prstGeom>
        </p:spPr>
        <p:txBody>
          <a:bodyPr wrap="square">
            <a:spAutoFit/>
          </a:bodyPr>
          <a:lstStyle/>
          <a:p>
            <a:r>
              <a:rPr lang="ru-RU" sz="2000" u="sng" dirty="0">
                <a:latin typeface="Gabriola" pitchFamily="82" charset="0"/>
              </a:rPr>
              <a:t>Цель:</a:t>
            </a:r>
            <a:r>
              <a:rPr lang="ru-RU" sz="2000" dirty="0">
                <a:latin typeface="Gabriola" pitchFamily="82" charset="0"/>
              </a:rPr>
              <a:t> создание условий для развития гражданского общества и реализации гражданских инициатив</a:t>
            </a:r>
          </a:p>
        </p:txBody>
      </p:sp>
      <p:sp>
        <p:nvSpPr>
          <p:cNvPr id="2052" name="AutoShape 4"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9" name="AutoShape 11" descr="Учитель у доски – Бесплатные иконки: образова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1" name="AutoShape 13" descr="Учитель у доски – Бесплатные иконки: образова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8850" name="Picture 2" descr="иконки черно белые индивидуальный подход: 2 тыс изображений найдено в  Яндекс Картинках"/>
          <p:cNvPicPr>
            <a:picLocks noChangeAspect="1" noChangeArrowheads="1"/>
          </p:cNvPicPr>
          <p:nvPr/>
        </p:nvPicPr>
        <p:blipFill>
          <a:blip r:embed="rId3" cstate="print"/>
          <a:srcRect/>
          <a:stretch>
            <a:fillRect/>
          </a:stretch>
        </p:blipFill>
        <p:spPr bwMode="auto">
          <a:xfrm>
            <a:off x="179512" y="116632"/>
            <a:ext cx="509588" cy="559594"/>
          </a:xfrm>
          <a:prstGeom prst="rect">
            <a:avLst/>
          </a:prstGeom>
          <a:noFill/>
        </p:spPr>
      </p:pic>
      <p:sp>
        <p:nvSpPr>
          <p:cNvPr id="2" name="Прямоугольник 1">
            <a:extLst>
              <a:ext uri="{FF2B5EF4-FFF2-40B4-BE49-F238E27FC236}">
                <a16:creationId xmlns:a16="http://schemas.microsoft.com/office/drawing/2014/main" xmlns="" id="{07C40505-2950-4A82-BE6B-8BDDAA480BA8}"/>
              </a:ext>
            </a:extLst>
          </p:cNvPr>
          <p:cNvSpPr/>
          <p:nvPr/>
        </p:nvSpPr>
        <p:spPr>
          <a:xfrm>
            <a:off x="6012160" y="1832967"/>
            <a:ext cx="2880320" cy="738664"/>
          </a:xfrm>
          <a:prstGeom prst="rect">
            <a:avLst/>
          </a:prstGeom>
        </p:spPr>
        <p:txBody>
          <a:bodyPr wrap="square">
            <a:spAutoFit/>
          </a:bodyPr>
          <a:lstStyle/>
          <a:p>
            <a:pPr algn="ctr"/>
            <a:r>
              <a:rPr lang="ru-RU" sz="1400" b="1" dirty="0">
                <a:latin typeface="Cambria" pitchFamily="18" charset="0"/>
                <a:cs typeface="Arial" pitchFamily="34" charset="0"/>
              </a:rPr>
              <a:t>Основные показатели результативности программы за 2023 год:</a:t>
            </a:r>
            <a:endParaRPr lang="ru-RU" sz="1400" dirty="0">
              <a:latin typeface="Cambria" pitchFamily="18" charset="0"/>
              <a:cs typeface="Arial" pitchFamily="34" charset="0"/>
            </a:endParaRPr>
          </a:p>
        </p:txBody>
      </p:sp>
      <p:sp>
        <p:nvSpPr>
          <p:cNvPr id="4" name="Прямоугольник 3">
            <a:extLst>
              <a:ext uri="{FF2B5EF4-FFF2-40B4-BE49-F238E27FC236}">
                <a16:creationId xmlns:a16="http://schemas.microsoft.com/office/drawing/2014/main" xmlns="" id="{66A735E4-B9DA-4A81-BA09-9A8E566635F9}"/>
              </a:ext>
            </a:extLst>
          </p:cNvPr>
          <p:cNvSpPr/>
          <p:nvPr/>
        </p:nvSpPr>
        <p:spPr>
          <a:xfrm>
            <a:off x="5868144" y="2636912"/>
            <a:ext cx="3024336" cy="3754874"/>
          </a:xfrm>
          <a:prstGeom prst="rect">
            <a:avLst/>
          </a:prstGeom>
        </p:spPr>
        <p:txBody>
          <a:bodyPr wrap="square">
            <a:spAutoFit/>
          </a:bodyPr>
          <a:lstStyle/>
          <a:p>
            <a:pPr lvl="0" algn="just" fontAlgn="b">
              <a:buFont typeface="Wingdings" pitchFamily="2" charset="2"/>
              <a:buChar char="v"/>
            </a:pPr>
            <a:r>
              <a:rPr lang="ru-RU" sz="1400" dirty="0">
                <a:latin typeface="Times New Roman" panose="02020603050405020304" pitchFamily="18" charset="0"/>
                <a:cs typeface="Times New Roman" panose="02020603050405020304" pitchFamily="18" charset="0"/>
              </a:rPr>
              <a:t>Доля средств бюджета города, выделяемых негосударственным (немуниципальным) организациям, в т.ч. СОНКО, в общем объеме средств бюджета города </a:t>
            </a:r>
            <a:r>
              <a:rPr lang="ru-RU" sz="1400" dirty="0" err="1">
                <a:latin typeface="Times New Roman" panose="02020603050405020304" pitchFamily="18" charset="0"/>
                <a:cs typeface="Times New Roman" panose="02020603050405020304" pitchFamily="18" charset="0"/>
              </a:rPr>
              <a:t>Урай</a:t>
            </a:r>
            <a:r>
              <a:rPr lang="ru-RU" sz="1400" dirty="0">
                <a:latin typeface="Times New Roman" panose="02020603050405020304" pitchFamily="18" charset="0"/>
                <a:cs typeface="Times New Roman" panose="02020603050405020304" pitchFamily="18" charset="0"/>
              </a:rPr>
              <a:t>– </a:t>
            </a:r>
            <a:r>
              <a:rPr lang="ru-RU" sz="1400" b="1" dirty="0">
                <a:latin typeface="Times New Roman" pitchFamily="18" charset="0"/>
                <a:cs typeface="Times New Roman" pitchFamily="18" charset="0"/>
              </a:rPr>
              <a:t>1,7%</a:t>
            </a:r>
            <a:endParaRPr lang="ru-RU" sz="1400" dirty="0">
              <a:latin typeface="Times New Roman" pitchFamily="18" charset="0"/>
              <a:cs typeface="Times New Roman" pitchFamily="18" charset="0"/>
            </a:endParaRPr>
          </a:p>
          <a:p>
            <a:pPr lvl="0" algn="just" fontAlgn="b"/>
            <a:endParaRPr lang="ru-RU" sz="1400" dirty="0">
              <a:latin typeface="Times New Roman" pitchFamily="18" charset="0"/>
              <a:cs typeface="Times New Roman" pitchFamily="18" charset="0"/>
            </a:endParaRPr>
          </a:p>
          <a:p>
            <a:pPr algn="just" fontAlgn="b">
              <a:buFont typeface="Wingdings" pitchFamily="2" charset="2"/>
              <a:buChar char="v"/>
            </a:pPr>
            <a:r>
              <a:rPr lang="ru-RU" sz="1400" dirty="0">
                <a:latin typeface="Times New Roman" pitchFamily="18" charset="0"/>
                <a:cs typeface="Times New Roman" pitchFamily="18" charset="0"/>
              </a:rPr>
              <a:t>Доля населения </a:t>
            </a:r>
            <a:r>
              <a:rPr lang="ru-RU" sz="1400" dirty="0" err="1">
                <a:latin typeface="Times New Roman" pitchFamily="18" charset="0"/>
                <a:cs typeface="Times New Roman" pitchFamily="18" charset="0"/>
              </a:rPr>
              <a:t>г.Урай</a:t>
            </a:r>
            <a:r>
              <a:rPr lang="ru-RU" sz="1400" dirty="0">
                <a:latin typeface="Times New Roman" pitchFamily="18" charset="0"/>
                <a:cs typeface="Times New Roman" pitchFamily="18" charset="0"/>
              </a:rPr>
              <a:t>, ежегодно участвующих в мероприятиях, проводимых СОНКО– </a:t>
            </a:r>
            <a:r>
              <a:rPr lang="ru-RU" sz="1400" b="1" dirty="0">
                <a:latin typeface="Times New Roman" pitchFamily="18" charset="0"/>
                <a:cs typeface="Times New Roman" pitchFamily="18" charset="0"/>
              </a:rPr>
              <a:t>33,0%.</a:t>
            </a:r>
            <a:endParaRPr lang="ru-RU" sz="1400" dirty="0">
              <a:latin typeface="Times New Roman" pitchFamily="18" charset="0"/>
              <a:cs typeface="Times New Roman" pitchFamily="18" charset="0"/>
            </a:endParaRPr>
          </a:p>
          <a:p>
            <a:pPr algn="just" fontAlgn="b"/>
            <a:endParaRPr lang="ru-RU" sz="1400" dirty="0">
              <a:latin typeface="Times New Roman" pitchFamily="18" charset="0"/>
              <a:cs typeface="Times New Roman" pitchFamily="18" charset="0"/>
            </a:endParaRPr>
          </a:p>
          <a:p>
            <a:pPr lvl="0" algn="just" fontAlgn="b">
              <a:buFont typeface="Wingdings" pitchFamily="2" charset="2"/>
              <a:buChar char="v"/>
            </a:pPr>
            <a:r>
              <a:rPr lang="ru-RU" sz="1400" dirty="0">
                <a:latin typeface="Times New Roman" pitchFamily="18" charset="0"/>
                <a:cs typeface="Times New Roman" pitchFamily="18" charset="0"/>
              </a:rPr>
              <a:t>Удельный вес НКО оказывающих услуги в </a:t>
            </a:r>
            <a:r>
              <a:rPr lang="ru-RU" sz="1400" dirty="0" err="1">
                <a:latin typeface="Times New Roman" pitchFamily="18" charset="0"/>
                <a:cs typeface="Times New Roman" pitchFamily="18" charset="0"/>
              </a:rPr>
              <a:t>соц.сфере</a:t>
            </a:r>
            <a:r>
              <a:rPr lang="ru-RU" sz="1400" dirty="0">
                <a:latin typeface="Times New Roman" pitchFamily="18" charset="0"/>
                <a:cs typeface="Times New Roman" pitchFamily="18" charset="0"/>
              </a:rPr>
              <a:t>, от общего кол-ва учреждений, оказывающих услуги в </a:t>
            </a:r>
            <a:r>
              <a:rPr lang="ru-RU" sz="1400" dirty="0" err="1">
                <a:latin typeface="Times New Roman" pitchFamily="18" charset="0"/>
                <a:cs typeface="Times New Roman" pitchFamily="18" charset="0"/>
              </a:rPr>
              <a:t>соц.сфере</a:t>
            </a:r>
            <a:r>
              <a:rPr lang="ru-RU" sz="1400" dirty="0">
                <a:latin typeface="Times New Roman" pitchFamily="18" charset="0"/>
                <a:cs typeface="Times New Roman" pitchFamily="18" charset="0"/>
              </a:rPr>
              <a:t>– </a:t>
            </a:r>
            <a:r>
              <a:rPr lang="ru-RU" sz="1400" b="1" dirty="0">
                <a:latin typeface="Times New Roman" pitchFamily="18" charset="0"/>
                <a:cs typeface="Times New Roman" pitchFamily="18" charset="0"/>
              </a:rPr>
              <a:t>38,0%</a:t>
            </a:r>
            <a:endParaRPr lang="ru-RU" sz="1400" dirty="0">
              <a:latin typeface="Times New Roman" pitchFamily="18" charset="0"/>
              <a:cs typeface="Times New Roman" pitchFamily="18" charset="0"/>
            </a:endParaRPr>
          </a:p>
          <a:p>
            <a:pPr lvl="0" fontAlgn="b"/>
            <a:endParaRPr lang="ru-RU" sz="1400" dirty="0">
              <a:latin typeface="Times New Roman" pitchFamily="18" charset="0"/>
              <a:cs typeface="Times New Roman" pitchFamily="18" charset="0"/>
            </a:endParaRPr>
          </a:p>
          <a:p>
            <a:pPr lvl="0" fontAlgn="b">
              <a:buFont typeface="Wingdings" pitchFamily="2" charset="2"/>
              <a:buChar char="v"/>
            </a:pPr>
            <a:r>
              <a:rPr lang="ru-RU" sz="1400" dirty="0">
                <a:latin typeface="Times New Roman" pitchFamily="18" charset="0"/>
                <a:cs typeface="Times New Roman" pitchFamily="18" charset="0"/>
              </a:rPr>
              <a:t>Кол-во ТОС, созданных на территории </a:t>
            </a:r>
            <a:r>
              <a:rPr lang="ru-RU" sz="1400" dirty="0" err="1">
                <a:latin typeface="Times New Roman" pitchFamily="18" charset="0"/>
                <a:cs typeface="Times New Roman" pitchFamily="18" charset="0"/>
              </a:rPr>
              <a:t>г.Урай</a:t>
            </a:r>
            <a:r>
              <a:rPr lang="ru-RU" sz="1400" dirty="0">
                <a:latin typeface="Times New Roman" pitchFamily="18" charset="0"/>
                <a:cs typeface="Times New Roman" pitchFamily="18" charset="0"/>
              </a:rPr>
              <a:t>– </a:t>
            </a:r>
            <a:r>
              <a:rPr lang="ru-RU" sz="1400" b="1" dirty="0">
                <a:latin typeface="Times New Roman" pitchFamily="18" charset="0"/>
                <a:cs typeface="Times New Roman" pitchFamily="18" charset="0"/>
              </a:rPr>
              <a:t>5 ед.</a:t>
            </a:r>
          </a:p>
        </p:txBody>
      </p:sp>
    </p:spTree>
    <p:extLst>
      <p:ext uri="{BB962C8B-B14F-4D97-AF65-F5344CB8AC3E}">
        <p14:creationId xmlns:p14="http://schemas.microsoft.com/office/powerpoint/2010/main" xmlns="" val="3622213428"/>
      </p:ext>
    </p:extLst>
  </p:cSld>
  <p:clrMapOvr>
    <a:masterClrMapping/>
  </p:clrMapOvr>
  <p:transition spd="slow"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116632"/>
            <a:ext cx="8532440" cy="923330"/>
          </a:xfrm>
          <a:prstGeom prst="rect">
            <a:avLst/>
          </a:prstGeom>
        </p:spPr>
        <p:txBody>
          <a:bodyPr wrap="square">
            <a:spAutoFit/>
          </a:bodyPr>
          <a:lstStyle/>
          <a:p>
            <a:pPr algn="ctr" fontAlgn="b"/>
            <a:r>
              <a:rPr lang="ru-RU" b="1" dirty="0">
                <a:solidFill>
                  <a:srgbClr val="000000"/>
                </a:solidFill>
                <a:latin typeface="Times New Roman" panose="02020603050405020304" pitchFamily="18" charset="0"/>
                <a:cs typeface="Times New Roman" panose="02020603050405020304" pitchFamily="18" charset="0"/>
              </a:rPr>
              <a:t>Муниципальная программа «Улучшение жилищных условий жителей, проживающих на территории муниципального образования город Урай» на 2019-2030 годы</a:t>
            </a:r>
          </a:p>
        </p:txBody>
      </p:sp>
      <p:sp>
        <p:nvSpPr>
          <p:cNvPr id="6" name="Прямоугольник 5"/>
          <p:cNvSpPr/>
          <p:nvPr/>
        </p:nvSpPr>
        <p:spPr>
          <a:xfrm>
            <a:off x="179512" y="1124744"/>
            <a:ext cx="4104456" cy="1015663"/>
          </a:xfrm>
          <a:prstGeom prst="rect">
            <a:avLst/>
          </a:prstGeom>
        </p:spPr>
        <p:txBody>
          <a:bodyPr wrap="square">
            <a:spAutoFit/>
          </a:bodyPr>
          <a:lstStyle/>
          <a:p>
            <a:r>
              <a:rPr lang="ru-RU" sz="2000" u="sng" dirty="0">
                <a:latin typeface="Gabriola" pitchFamily="82" charset="0"/>
                <a:cs typeface="Arial" pitchFamily="34" charset="0"/>
              </a:rPr>
              <a:t>Ответственный исполнитель</a:t>
            </a:r>
            <a:r>
              <a:rPr lang="ru-RU" sz="2000" dirty="0">
                <a:latin typeface="Gabriola" pitchFamily="82" charset="0"/>
                <a:cs typeface="Arial" pitchFamily="34" charset="0"/>
              </a:rPr>
              <a:t>  –  Управление по учету и распределению муниципального жилого фонда администрации города Урай</a:t>
            </a:r>
          </a:p>
        </p:txBody>
      </p:sp>
      <p:graphicFrame>
        <p:nvGraphicFramePr>
          <p:cNvPr id="7" name="Таблица 6"/>
          <p:cNvGraphicFramePr>
            <a:graphicFrameLocks noGrp="1"/>
          </p:cNvGraphicFramePr>
          <p:nvPr/>
        </p:nvGraphicFramePr>
        <p:xfrm>
          <a:off x="323528" y="2250531"/>
          <a:ext cx="8568952" cy="2546621"/>
        </p:xfrm>
        <a:graphic>
          <a:graphicData uri="http://schemas.openxmlformats.org/drawingml/2006/table">
            <a:tbl>
              <a:tblPr firstRow="1" bandRow="1">
                <a:tableStyleId>{5C22544A-7EE6-4342-B048-85BDC9FD1C3A}</a:tableStyleId>
              </a:tblPr>
              <a:tblGrid>
                <a:gridCol w="1334509">
                  <a:extLst>
                    <a:ext uri="{9D8B030D-6E8A-4147-A177-3AD203B41FA5}">
                      <a16:colId xmlns:a16="http://schemas.microsoft.com/office/drawing/2014/main" xmlns="" val="20000"/>
                    </a:ext>
                  </a:extLst>
                </a:gridCol>
                <a:gridCol w="7234443">
                  <a:extLst>
                    <a:ext uri="{9D8B030D-6E8A-4147-A177-3AD203B41FA5}">
                      <a16:colId xmlns:a16="http://schemas.microsoft.com/office/drawing/2014/main" xmlns="" val="20001"/>
                    </a:ext>
                  </a:extLst>
                </a:gridCol>
              </a:tblGrid>
              <a:tr h="74015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a:solidFill>
                            <a:srgbClr val="000000"/>
                          </a:solidFill>
                          <a:latin typeface="Times New Roman" pitchFamily="18" charset="0"/>
                          <a:cs typeface="Times New Roman" pitchFamily="18" charset="0"/>
                        </a:rPr>
                        <a:t>Расходы на реализацию программы за </a:t>
                      </a:r>
                      <a:r>
                        <a:rPr lang="ru-RU" sz="1800" b="1" dirty="0" smtClean="0">
                          <a:solidFill>
                            <a:srgbClr val="000000"/>
                          </a:solidFill>
                          <a:latin typeface="Times New Roman" pitchFamily="18" charset="0"/>
                          <a:cs typeface="Times New Roman" pitchFamily="18" charset="0"/>
                        </a:rPr>
                        <a:t>2023 </a:t>
                      </a:r>
                      <a:r>
                        <a:rPr lang="ru-RU" sz="1800" b="1" dirty="0">
                          <a:solidFill>
                            <a:srgbClr val="000000"/>
                          </a:solidFill>
                          <a:latin typeface="Times New Roman" pitchFamily="18" charset="0"/>
                          <a:cs typeface="Times New Roman" pitchFamily="18" charset="0"/>
                        </a:rPr>
                        <a:t>год составили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smtClean="0">
                          <a:solidFill>
                            <a:srgbClr val="000000"/>
                          </a:solidFill>
                          <a:latin typeface="Times New Roman" pitchFamily="18" charset="0"/>
                          <a:cs typeface="Times New Roman" pitchFamily="18" charset="0"/>
                        </a:rPr>
                        <a:t>744 608,6тыс.рублей</a:t>
                      </a:r>
                      <a:r>
                        <a:rPr lang="ru-RU" sz="1800" b="1" dirty="0">
                          <a:solidFill>
                            <a:srgbClr val="000000"/>
                          </a:solidFill>
                          <a:latin typeface="Times New Roman" pitchFamily="18" charset="0"/>
                          <a:cs typeface="Times New Roman" pitchFamily="18" charset="0"/>
                        </a:rPr>
                        <a:t>, </a:t>
                      </a:r>
                      <a:r>
                        <a:rPr lang="ru-RU" sz="1400" b="1" dirty="0">
                          <a:solidFill>
                            <a:srgbClr val="000000"/>
                          </a:solidFill>
                          <a:latin typeface="Times New Roman" pitchFamily="18" charset="0"/>
                          <a:cs typeface="Times New Roman" pitchFamily="18" charset="0"/>
                        </a:rPr>
                        <a:t>в том числе:</a:t>
                      </a:r>
                      <a:endParaRPr lang="ru-RU" dirty="0">
                        <a:latin typeface="Times New Roman" pitchFamily="18" charset="0"/>
                        <a:cs typeface="Times New Roman" pitchFamily="18" charset="0"/>
                      </a:endParaRPr>
                    </a:p>
                  </a:txBody>
                  <a:tcPr>
                    <a:solidFill>
                      <a:schemeClr val="accent1">
                        <a:lumMod val="60000"/>
                        <a:lumOff val="40000"/>
                      </a:schemeClr>
                    </a:solidFill>
                  </a:tcPr>
                </a:tc>
                <a:tc hMerge="1">
                  <a:txBody>
                    <a:bodyPr/>
                    <a:lstStyle/>
                    <a:p>
                      <a:endParaRPr lang="ru-RU" dirty="0"/>
                    </a:p>
                  </a:txBody>
                  <a:tcPr/>
                </a:tc>
                <a:extLst>
                  <a:ext uri="{0D108BD9-81ED-4DB2-BD59-A6C34878D82A}">
                    <a16:rowId xmlns:a16="http://schemas.microsoft.com/office/drawing/2014/main" xmlns="" val="10000"/>
                  </a:ext>
                </a:extLst>
              </a:tr>
              <a:tr h="1158396">
                <a:tc>
                  <a:txBody>
                    <a:bodyPr/>
                    <a:lstStyle/>
                    <a:p>
                      <a:pPr algn="r"/>
                      <a:r>
                        <a:rPr lang="ru-RU" sz="1600" b="1" dirty="0" smtClean="0">
                          <a:latin typeface="Times New Roman" pitchFamily="18" charset="0"/>
                          <a:cs typeface="Times New Roman" pitchFamily="18" charset="0"/>
                        </a:rPr>
                        <a:t>719 985,6</a:t>
                      </a:r>
                      <a:endParaRPr lang="ru-RU" sz="1600" b="1" dirty="0">
                        <a:latin typeface="Times New Roman" pitchFamily="18" charset="0"/>
                        <a:cs typeface="Times New Roman" pitchFamily="18" charset="0"/>
                      </a:endParaRPr>
                    </a:p>
                  </a:txBody>
                  <a:tcPr/>
                </a:tc>
                <a:tc>
                  <a:txBody>
                    <a:bodyPr/>
                    <a:lstStyle/>
                    <a:p>
                      <a:r>
                        <a:rPr kumimoji="0" lang="ru-RU" sz="1600" b="0" kern="1200" dirty="0">
                          <a:solidFill>
                            <a:schemeClr val="tx1"/>
                          </a:solidFill>
                          <a:latin typeface="Times New Roman" pitchFamily="18" charset="0"/>
                          <a:ea typeface="+mn-ea"/>
                          <a:cs typeface="Times New Roman" pitchFamily="18" charset="0"/>
                        </a:rPr>
                        <a:t>Реализация полномочий в области строительства и жилищных отношений на выкуп жилья, выплату возмещений за жилые помещения в рамках соглашений, заключенных с собственниками изымаемых жилых помещений </a:t>
                      </a:r>
                      <a:endParaRPr lang="ru-RU" sz="1600" dirty="0">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r h="648072">
                <a:tc>
                  <a:txBody>
                    <a:bodyPr/>
                    <a:lstStyle/>
                    <a:p>
                      <a:pPr algn="r"/>
                      <a:r>
                        <a:rPr lang="ru-RU" sz="1600" b="1" dirty="0" smtClean="0">
                          <a:latin typeface="Times New Roman" pitchFamily="18" charset="0"/>
                          <a:cs typeface="Times New Roman" pitchFamily="18" charset="0"/>
                        </a:rPr>
                        <a:t>24 622,9</a:t>
                      </a:r>
                      <a:endParaRPr lang="ru-RU" sz="1600" b="1" dirty="0">
                        <a:latin typeface="Times New Roman" pitchFamily="18" charset="0"/>
                        <a:cs typeface="Times New Roman" pitchFamily="18" charset="0"/>
                      </a:endParaRPr>
                    </a:p>
                  </a:txBody>
                  <a:tcPr/>
                </a:tc>
                <a:tc>
                  <a:txBody>
                    <a:bodyPr/>
                    <a:lstStyle/>
                    <a:p>
                      <a:r>
                        <a:rPr lang="ru-RU" sz="1600" b="0" i="0" u="none" strike="noStrike" dirty="0">
                          <a:solidFill>
                            <a:schemeClr val="tx1"/>
                          </a:solidFill>
                          <a:effectLst/>
                          <a:latin typeface="Times New Roman" pitchFamily="18" charset="0"/>
                          <a:cs typeface="Times New Roman" pitchFamily="18" charset="0"/>
                        </a:rPr>
                        <a:t>Реализация мероприятий по обеспечению жильем молодых семей (предоставление молодым семьям социальных выплат в виде субсидий) </a:t>
                      </a:r>
                      <a:endParaRPr lang="ru-RU" sz="1600" dirty="0">
                        <a:latin typeface="Times New Roman" pitchFamily="18" charset="0"/>
                        <a:cs typeface="Times New Roman" pitchFamily="18" charset="0"/>
                      </a:endParaRPr>
                    </a:p>
                  </a:txBody>
                  <a:tcPr/>
                </a:tc>
                <a:extLst>
                  <a:ext uri="{0D108BD9-81ED-4DB2-BD59-A6C34878D82A}">
                    <a16:rowId xmlns:a16="http://schemas.microsoft.com/office/drawing/2014/main" xmlns="" val="10002"/>
                  </a:ext>
                </a:extLst>
              </a:tr>
            </a:tbl>
          </a:graphicData>
        </a:graphic>
      </p:graphicFrame>
      <p:sp>
        <p:nvSpPr>
          <p:cNvPr id="8" name="Прямоугольник 7"/>
          <p:cNvSpPr/>
          <p:nvPr/>
        </p:nvSpPr>
        <p:spPr>
          <a:xfrm>
            <a:off x="4139952" y="1124744"/>
            <a:ext cx="4824536" cy="1015663"/>
          </a:xfrm>
          <a:prstGeom prst="rect">
            <a:avLst/>
          </a:prstGeom>
        </p:spPr>
        <p:txBody>
          <a:bodyPr wrap="square">
            <a:spAutoFit/>
          </a:bodyPr>
          <a:lstStyle/>
          <a:p>
            <a:r>
              <a:rPr lang="ru-RU" sz="2000" u="sng" dirty="0">
                <a:latin typeface="Gabriola" pitchFamily="82" charset="0"/>
              </a:rPr>
              <a:t>Цель:</a:t>
            </a:r>
            <a:r>
              <a:rPr lang="ru-RU" sz="2000" dirty="0">
                <a:latin typeface="Gabriola" pitchFamily="82" charset="0"/>
              </a:rPr>
              <a:t> создание условий, способствующих улучшению жилищных условий и качества жилищного обеспечения жителей, проживающих на территории города Урай</a:t>
            </a:r>
          </a:p>
        </p:txBody>
      </p:sp>
      <p:sp>
        <p:nvSpPr>
          <p:cNvPr id="2052" name="AutoShape 4"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9" name="AutoShape 11" descr="Учитель у доски – Бесплатные иконки: образова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1" name="AutoShape 13" descr="Учитель у доски – Бесплатные иконки: образова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2950" name="AutoShape 6" descr="Строительство – Бесплатные иконки: строительство и инструменты"/>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2952" name="Picture 8" descr="Home insurance - Free business icons"/>
          <p:cNvPicPr>
            <a:picLocks noChangeAspect="1" noChangeArrowheads="1"/>
          </p:cNvPicPr>
          <p:nvPr/>
        </p:nvPicPr>
        <p:blipFill>
          <a:blip r:embed="rId3" cstate="print"/>
          <a:srcRect/>
          <a:stretch>
            <a:fillRect/>
          </a:stretch>
        </p:blipFill>
        <p:spPr bwMode="auto">
          <a:xfrm>
            <a:off x="107505" y="116633"/>
            <a:ext cx="578644" cy="578644"/>
          </a:xfrm>
          <a:prstGeom prst="rect">
            <a:avLst/>
          </a:prstGeom>
          <a:noFill/>
        </p:spPr>
      </p:pic>
    </p:spTree>
    <p:extLst>
      <p:ext uri="{BB962C8B-B14F-4D97-AF65-F5344CB8AC3E}">
        <p14:creationId xmlns:p14="http://schemas.microsoft.com/office/powerpoint/2010/main" xmlns="" val="3622213428"/>
      </p:ext>
    </p:extLst>
  </p:cSld>
  <p:clrMapOvr>
    <a:masterClrMapping/>
  </p:clrMapOvr>
  <p:transition spd="slow"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116632"/>
            <a:ext cx="8280920" cy="1015663"/>
          </a:xfrm>
          <a:prstGeom prst="rect">
            <a:avLst/>
          </a:prstGeom>
        </p:spPr>
        <p:txBody>
          <a:bodyPr wrap="square">
            <a:spAutoFit/>
          </a:bodyPr>
          <a:lstStyle/>
          <a:p>
            <a:pPr algn="ctr" fontAlgn="b"/>
            <a:r>
              <a:rPr lang="ru-RU" sz="2000" b="1" dirty="0">
                <a:solidFill>
                  <a:srgbClr val="000000"/>
                </a:solidFill>
                <a:latin typeface="Times New Roman" panose="02020603050405020304" pitchFamily="18" charset="0"/>
                <a:cs typeface="Times New Roman" panose="02020603050405020304" pitchFamily="18" charset="0"/>
              </a:rPr>
              <a:t>Муниципальная программа «Улучшение жилищных условий жителей, проживающих на территории муниципального образования город Урай» на 2019-2030 годы</a:t>
            </a:r>
          </a:p>
        </p:txBody>
      </p:sp>
      <p:sp>
        <p:nvSpPr>
          <p:cNvPr id="9" name="Прямоугольник 8"/>
          <p:cNvSpPr/>
          <p:nvPr/>
        </p:nvSpPr>
        <p:spPr>
          <a:xfrm>
            <a:off x="755576" y="1196752"/>
            <a:ext cx="7920880" cy="369332"/>
          </a:xfrm>
          <a:prstGeom prst="rect">
            <a:avLst/>
          </a:prstGeom>
          <a:solidFill>
            <a:schemeClr val="accent1">
              <a:lumMod val="40000"/>
              <a:lumOff val="60000"/>
            </a:schemeClr>
          </a:solidFill>
        </p:spPr>
        <p:txBody>
          <a:bodyPr wrap="square">
            <a:spAutoFit/>
          </a:bodyPr>
          <a:lstStyle/>
          <a:p>
            <a:pPr algn="ctr"/>
            <a:r>
              <a:rPr lang="ru-RU" b="1" dirty="0">
                <a:latin typeface="Cambria" pitchFamily="18" charset="0"/>
                <a:cs typeface="Arial" pitchFamily="34" charset="0"/>
              </a:rPr>
              <a:t>Основные показатели результативности программы за </a:t>
            </a:r>
            <a:r>
              <a:rPr lang="ru-RU" b="1" dirty="0" smtClean="0">
                <a:latin typeface="Cambria" pitchFamily="18" charset="0"/>
                <a:cs typeface="Arial" pitchFamily="34" charset="0"/>
              </a:rPr>
              <a:t>2023 </a:t>
            </a:r>
            <a:r>
              <a:rPr lang="ru-RU" b="1" dirty="0">
                <a:latin typeface="Cambria" pitchFamily="18" charset="0"/>
                <a:cs typeface="Arial" pitchFamily="34" charset="0"/>
              </a:rPr>
              <a:t>год:</a:t>
            </a:r>
            <a:endParaRPr lang="ru-RU" dirty="0">
              <a:latin typeface="Cambria" pitchFamily="18" charset="0"/>
              <a:cs typeface="Arial" pitchFamily="34" charset="0"/>
            </a:endParaRPr>
          </a:p>
        </p:txBody>
      </p:sp>
      <p:sp>
        <p:nvSpPr>
          <p:cNvPr id="2052" name="AutoShape 4"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 name="Прямоугольник 12"/>
          <p:cNvSpPr/>
          <p:nvPr/>
        </p:nvSpPr>
        <p:spPr>
          <a:xfrm>
            <a:off x="107504" y="3789041"/>
            <a:ext cx="1728192" cy="307777"/>
          </a:xfrm>
          <a:prstGeom prst="rect">
            <a:avLst/>
          </a:prstGeom>
        </p:spPr>
        <p:txBody>
          <a:bodyPr wrap="square">
            <a:spAutoFit/>
          </a:bodyPr>
          <a:lstStyle/>
          <a:p>
            <a:pPr lvl="0" algn="ctr" fontAlgn="b"/>
            <a:r>
              <a:rPr lang="ru-RU" sz="1400" dirty="0">
                <a:solidFill>
                  <a:srgbClr val="000000"/>
                </a:solidFill>
                <a:latin typeface="Arial" pitchFamily="34" charset="0"/>
                <a:cs typeface="Arial" pitchFamily="34" charset="0"/>
              </a:rPr>
              <a:t>  </a:t>
            </a:r>
          </a:p>
        </p:txBody>
      </p:sp>
      <p:pic>
        <p:nvPicPr>
          <p:cNvPr id="14" name="Picture 8" descr="Home insurance - Free business icons"/>
          <p:cNvPicPr>
            <a:picLocks noChangeAspect="1" noChangeArrowheads="1"/>
          </p:cNvPicPr>
          <p:nvPr/>
        </p:nvPicPr>
        <p:blipFill>
          <a:blip r:embed="rId3" cstate="print"/>
          <a:srcRect/>
          <a:stretch>
            <a:fillRect/>
          </a:stretch>
        </p:blipFill>
        <p:spPr bwMode="auto">
          <a:xfrm>
            <a:off x="107505" y="116633"/>
            <a:ext cx="578644" cy="578644"/>
          </a:xfrm>
          <a:prstGeom prst="rect">
            <a:avLst/>
          </a:prstGeom>
          <a:noFill/>
        </p:spPr>
      </p:pic>
      <p:sp>
        <p:nvSpPr>
          <p:cNvPr id="17" name="Прямоугольник 16"/>
          <p:cNvSpPr/>
          <p:nvPr/>
        </p:nvSpPr>
        <p:spPr>
          <a:xfrm>
            <a:off x="395536" y="1772816"/>
            <a:ext cx="8424936" cy="4647426"/>
          </a:xfrm>
          <a:prstGeom prst="rect">
            <a:avLst/>
          </a:prstGeom>
        </p:spPr>
        <p:txBody>
          <a:bodyPr wrap="square">
            <a:spAutoFit/>
          </a:bodyPr>
          <a:lstStyle/>
          <a:p>
            <a:pPr lvl="0" algn="just" fontAlgn="b">
              <a:buFont typeface="Wingdings" pitchFamily="2" charset="2"/>
              <a:buChar char="v"/>
            </a:pPr>
            <a:r>
              <a:rPr lang="ru-RU" dirty="0">
                <a:solidFill>
                  <a:srgbClr val="000000"/>
                </a:solidFill>
                <a:latin typeface="Times New Roman" panose="02020603050405020304" pitchFamily="18" charset="0"/>
                <a:cs typeface="Times New Roman" panose="02020603050405020304" pitchFamily="18" charset="0"/>
              </a:rPr>
              <a:t> Количество квадратных метров расселенного аварийного жилищного фонда – </a:t>
            </a:r>
            <a:r>
              <a:rPr lang="ru-RU" b="1" dirty="0" smtClean="0">
                <a:solidFill>
                  <a:srgbClr val="000000"/>
                </a:solidFill>
                <a:latin typeface="Times New Roman" pitchFamily="18" charset="0"/>
                <a:cs typeface="Times New Roman" pitchFamily="18" charset="0"/>
              </a:rPr>
              <a:t>4,7 </a:t>
            </a:r>
            <a:r>
              <a:rPr lang="ru-RU" b="1" dirty="0">
                <a:solidFill>
                  <a:srgbClr val="000000"/>
                </a:solidFill>
                <a:latin typeface="Times New Roman" pitchFamily="18" charset="0"/>
                <a:cs typeface="Times New Roman" pitchFamily="18" charset="0"/>
              </a:rPr>
              <a:t>тыс.кв.м.</a:t>
            </a:r>
            <a:endParaRPr lang="ru-RU" dirty="0">
              <a:solidFill>
                <a:srgbClr val="000000"/>
              </a:solidFill>
              <a:latin typeface="Times New Roman" pitchFamily="18" charset="0"/>
              <a:cs typeface="Times New Roman" pitchFamily="18" charset="0"/>
            </a:endParaRPr>
          </a:p>
          <a:p>
            <a:pPr lvl="0" algn="just" fontAlgn="b"/>
            <a:endParaRPr lang="ru-RU" sz="800" dirty="0">
              <a:solidFill>
                <a:srgbClr val="000000"/>
              </a:solidFill>
              <a:latin typeface="Times New Roman" pitchFamily="18" charset="0"/>
              <a:cs typeface="Times New Roman" pitchFamily="18" charset="0"/>
            </a:endParaRPr>
          </a:p>
          <a:p>
            <a:pPr algn="just" fontAlgn="b">
              <a:buFont typeface="Wingdings" pitchFamily="2" charset="2"/>
              <a:buChar char="v"/>
            </a:pPr>
            <a:r>
              <a:rPr lang="ru-RU" dirty="0">
                <a:solidFill>
                  <a:srgbClr val="000000"/>
                </a:solidFill>
                <a:latin typeface="Times New Roman" pitchFamily="18" charset="0"/>
                <a:cs typeface="Times New Roman" pitchFamily="18" charset="0"/>
              </a:rPr>
              <a:t> Доля населения, получившего жилые помещения и улучшившего жилищные условия в отчетном году, в общей численности населения, состоящего на учете в качестве нуждающихся в жилых помещениях – </a:t>
            </a:r>
            <a:r>
              <a:rPr lang="ru-RU" b="1" dirty="0" smtClean="0">
                <a:solidFill>
                  <a:srgbClr val="000000"/>
                </a:solidFill>
                <a:latin typeface="Times New Roman" pitchFamily="18" charset="0"/>
                <a:cs typeface="Times New Roman" pitchFamily="18" charset="0"/>
              </a:rPr>
              <a:t>44,8%</a:t>
            </a:r>
            <a:endParaRPr lang="ru-RU" dirty="0">
              <a:solidFill>
                <a:srgbClr val="000000"/>
              </a:solidFill>
              <a:latin typeface="Times New Roman" pitchFamily="18" charset="0"/>
              <a:cs typeface="Times New Roman" pitchFamily="18" charset="0"/>
            </a:endParaRPr>
          </a:p>
          <a:p>
            <a:pPr algn="just" fontAlgn="b"/>
            <a:endParaRPr lang="ru-RU" sz="800" dirty="0">
              <a:solidFill>
                <a:srgbClr val="000000"/>
              </a:solidFill>
              <a:latin typeface="Times New Roman" pitchFamily="18" charset="0"/>
              <a:cs typeface="Times New Roman" pitchFamily="18" charset="0"/>
            </a:endParaRPr>
          </a:p>
          <a:p>
            <a:pPr lvl="0" algn="just" fontAlgn="b">
              <a:buFont typeface="Wingdings" pitchFamily="2" charset="2"/>
              <a:buChar char="v"/>
            </a:pPr>
            <a:r>
              <a:rPr lang="ru-RU" dirty="0">
                <a:solidFill>
                  <a:srgbClr val="000000"/>
                </a:solidFill>
                <a:latin typeface="Times New Roman" pitchFamily="18" charset="0"/>
                <a:cs typeface="Times New Roman" pitchFamily="18" charset="0"/>
              </a:rPr>
              <a:t> Доля детей-сирот и детей, оставшихся без попечения родителей, лиц из числа детей-сирот и детей, оставшихся без попечения родителей, обеспеченных жилыми помещениями, в общем количестве включенных в список детей-сирот и детей, оставшихся без попечения родителей, лиц из числа детей-сирот и детей, оставшихся без попечения родителей, которые подлежат обеспечению жилыми помещениями специализированного жилищного фонда по договорам найма специализированных жилых помещений за весь период реализации программы – </a:t>
            </a:r>
            <a:r>
              <a:rPr lang="ru-RU" b="1" dirty="0">
                <a:solidFill>
                  <a:srgbClr val="000000"/>
                </a:solidFill>
                <a:latin typeface="Times New Roman" pitchFamily="18" charset="0"/>
                <a:cs typeface="Times New Roman" pitchFamily="18" charset="0"/>
              </a:rPr>
              <a:t>100,0%</a:t>
            </a:r>
            <a:endParaRPr lang="ru-RU" dirty="0">
              <a:solidFill>
                <a:srgbClr val="000000"/>
              </a:solidFill>
              <a:latin typeface="Times New Roman" pitchFamily="18" charset="0"/>
              <a:cs typeface="Times New Roman" pitchFamily="18" charset="0"/>
            </a:endParaRPr>
          </a:p>
          <a:p>
            <a:pPr lvl="0" fontAlgn="b"/>
            <a:endParaRPr lang="ru-RU" dirty="0">
              <a:solidFill>
                <a:srgbClr val="000000"/>
              </a:solidFill>
              <a:latin typeface="Arial" pitchFamily="34" charset="0"/>
              <a:cs typeface="Arial" pitchFamily="34" charset="0"/>
            </a:endParaRPr>
          </a:p>
          <a:p>
            <a:pPr lvl="0" fontAlgn="b"/>
            <a:r>
              <a:rPr lang="ru-RU" dirty="0">
                <a:solidFill>
                  <a:srgbClr val="000000"/>
                </a:solidFill>
                <a:latin typeface="Arial" pitchFamily="34" charset="0"/>
                <a:cs typeface="Arial" pitchFamily="34" charset="0"/>
              </a:rPr>
              <a:t>  </a:t>
            </a:r>
          </a:p>
        </p:txBody>
      </p:sp>
    </p:spTree>
    <p:extLst>
      <p:ext uri="{BB962C8B-B14F-4D97-AF65-F5344CB8AC3E}">
        <p14:creationId xmlns:p14="http://schemas.microsoft.com/office/powerpoint/2010/main" xmlns="" val="3622213428"/>
      </p:ext>
    </p:extLst>
  </p:cSld>
  <p:clrMapOvr>
    <a:masterClrMapping/>
  </p:clrMapOvr>
  <p:transition spd="slow"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9552" y="0"/>
            <a:ext cx="8604448" cy="923330"/>
          </a:xfrm>
          <a:prstGeom prst="rect">
            <a:avLst/>
          </a:prstGeom>
        </p:spPr>
        <p:txBody>
          <a:bodyPr wrap="square">
            <a:spAutoFit/>
          </a:bodyPr>
          <a:lstStyle/>
          <a:p>
            <a:pPr algn="ctr" fontAlgn="b"/>
            <a:r>
              <a:rPr lang="ru-RU" b="1" dirty="0">
                <a:solidFill>
                  <a:srgbClr val="000000"/>
                </a:solidFill>
                <a:latin typeface="Times New Roman" panose="02020603050405020304" pitchFamily="18" charset="0"/>
                <a:cs typeface="Times New Roman" panose="02020603050405020304" pitchFamily="18" charset="0"/>
              </a:rPr>
              <a:t>Муниципальная программа «Защита населения и территории от чрезвычайных ситуаций, совершенствование гражданской обороны и обеспечение первичных мер пожарной безопасности» на 2019-2030 годы</a:t>
            </a:r>
          </a:p>
        </p:txBody>
      </p:sp>
      <p:sp>
        <p:nvSpPr>
          <p:cNvPr id="6" name="Прямоугольник 5"/>
          <p:cNvSpPr/>
          <p:nvPr/>
        </p:nvSpPr>
        <p:spPr>
          <a:xfrm>
            <a:off x="0" y="908720"/>
            <a:ext cx="3456384" cy="1015663"/>
          </a:xfrm>
          <a:prstGeom prst="rect">
            <a:avLst/>
          </a:prstGeom>
        </p:spPr>
        <p:txBody>
          <a:bodyPr wrap="square">
            <a:spAutoFit/>
          </a:bodyPr>
          <a:lstStyle/>
          <a:p>
            <a:r>
              <a:rPr lang="ru-RU" sz="2000" u="sng" dirty="0">
                <a:latin typeface="Gabriola" pitchFamily="82" charset="0"/>
                <a:cs typeface="Arial" pitchFamily="34" charset="0"/>
              </a:rPr>
              <a:t>Ответственный исполнитель</a:t>
            </a:r>
            <a:r>
              <a:rPr lang="ru-RU" sz="2000" dirty="0">
                <a:latin typeface="Gabriola" pitchFamily="82" charset="0"/>
                <a:cs typeface="Arial" pitchFamily="34" charset="0"/>
              </a:rPr>
              <a:t>  –  Отдел гражданской защиты населения администрации города Урай</a:t>
            </a:r>
          </a:p>
        </p:txBody>
      </p:sp>
      <p:graphicFrame>
        <p:nvGraphicFramePr>
          <p:cNvPr id="7" name="Таблица 6"/>
          <p:cNvGraphicFramePr>
            <a:graphicFrameLocks noGrp="1"/>
          </p:cNvGraphicFramePr>
          <p:nvPr/>
        </p:nvGraphicFramePr>
        <p:xfrm>
          <a:off x="107504" y="2060848"/>
          <a:ext cx="5112568" cy="4641531"/>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xmlns="" val="20000"/>
                    </a:ext>
                  </a:extLst>
                </a:gridCol>
                <a:gridCol w="4176464">
                  <a:extLst>
                    <a:ext uri="{9D8B030D-6E8A-4147-A177-3AD203B41FA5}">
                      <a16:colId xmlns:a16="http://schemas.microsoft.com/office/drawing/2014/main" xmlns="" val="20001"/>
                    </a:ext>
                  </a:extLst>
                </a:gridCol>
              </a:tblGrid>
              <a:tr h="740091">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a:solidFill>
                            <a:srgbClr val="000000"/>
                          </a:solidFill>
                          <a:latin typeface="Times New Roman" pitchFamily="18" charset="0"/>
                          <a:cs typeface="Times New Roman" pitchFamily="18" charset="0"/>
                        </a:rPr>
                        <a:t>Расходы на реализацию программы за </a:t>
                      </a:r>
                      <a:r>
                        <a:rPr lang="ru-RU" sz="1400" b="1" dirty="0" smtClean="0">
                          <a:solidFill>
                            <a:srgbClr val="000000"/>
                          </a:solidFill>
                          <a:latin typeface="Times New Roman" pitchFamily="18" charset="0"/>
                          <a:cs typeface="Times New Roman" pitchFamily="18" charset="0"/>
                        </a:rPr>
                        <a:t>2023 </a:t>
                      </a:r>
                      <a:r>
                        <a:rPr lang="ru-RU" sz="1400" b="1" dirty="0">
                          <a:solidFill>
                            <a:srgbClr val="000000"/>
                          </a:solidFill>
                          <a:latin typeface="Times New Roman" pitchFamily="18" charset="0"/>
                          <a:cs typeface="Times New Roman" pitchFamily="18" charset="0"/>
                        </a:rPr>
                        <a:t>год составили  </a:t>
                      </a:r>
                      <a:r>
                        <a:rPr lang="ru-RU" sz="1400" b="1" dirty="0" smtClean="0">
                          <a:solidFill>
                            <a:srgbClr val="000000"/>
                          </a:solidFill>
                          <a:latin typeface="Times New Roman" pitchFamily="18" charset="0"/>
                          <a:cs typeface="Times New Roman" pitchFamily="18" charset="0"/>
                        </a:rPr>
                        <a:t>31 521,3 тыс.рублей</a:t>
                      </a:r>
                      <a:r>
                        <a:rPr lang="ru-RU" sz="1400" b="1" dirty="0">
                          <a:solidFill>
                            <a:srgbClr val="000000"/>
                          </a:solidFill>
                          <a:latin typeface="Times New Roman" pitchFamily="18" charset="0"/>
                          <a:cs typeface="Times New Roman" pitchFamily="18"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a:solidFill>
                            <a:srgbClr val="000000"/>
                          </a:solidFill>
                          <a:latin typeface="Times New Roman" pitchFamily="18" charset="0"/>
                          <a:cs typeface="Times New Roman" pitchFamily="18" charset="0"/>
                        </a:rPr>
                        <a:t>в том числе:</a:t>
                      </a:r>
                      <a:endParaRPr lang="ru-RU" sz="1400" dirty="0">
                        <a:latin typeface="Times New Roman" pitchFamily="18" charset="0"/>
                        <a:cs typeface="Times New Roman" pitchFamily="18" charset="0"/>
                      </a:endParaRPr>
                    </a:p>
                  </a:txBody>
                  <a:tcPr>
                    <a:solidFill>
                      <a:schemeClr val="accent1">
                        <a:lumMod val="60000"/>
                        <a:lumOff val="40000"/>
                      </a:schemeClr>
                    </a:solidFill>
                  </a:tcPr>
                </a:tc>
                <a:tc hMerge="1">
                  <a:txBody>
                    <a:bodyPr/>
                    <a:lstStyle/>
                    <a:p>
                      <a:endParaRPr lang="ru-RU" dirty="0"/>
                    </a:p>
                  </a:txBody>
                  <a:tcPr/>
                </a:tc>
                <a:extLst>
                  <a:ext uri="{0D108BD9-81ED-4DB2-BD59-A6C34878D82A}">
                    <a16:rowId xmlns:a16="http://schemas.microsoft.com/office/drawing/2014/main" xmlns="" val="10000"/>
                  </a:ext>
                </a:extLst>
              </a:tr>
              <a:tr h="556053">
                <a:tc>
                  <a:txBody>
                    <a:bodyPr/>
                    <a:lstStyle/>
                    <a:p>
                      <a:pPr algn="r"/>
                      <a:r>
                        <a:rPr lang="ru-RU" sz="1400" b="1" dirty="0" smtClean="0">
                          <a:latin typeface="Times New Roman" pitchFamily="18" charset="0"/>
                          <a:cs typeface="Times New Roman" pitchFamily="18" charset="0"/>
                        </a:rPr>
                        <a:t>28 983,1</a:t>
                      </a:r>
                      <a:endParaRPr lang="ru-RU" sz="1400" b="1" dirty="0">
                        <a:latin typeface="Times New Roman" pitchFamily="18" charset="0"/>
                        <a:cs typeface="Times New Roman" pitchFamily="18" charset="0"/>
                      </a:endParaRPr>
                    </a:p>
                  </a:txBody>
                  <a:tcPr/>
                </a:tc>
                <a:tc>
                  <a:txBody>
                    <a:bodyPr/>
                    <a:lstStyle/>
                    <a:p>
                      <a:pPr algn="l"/>
                      <a:r>
                        <a:rPr lang="ru-RU" sz="1400" b="0" dirty="0">
                          <a:solidFill>
                            <a:schemeClr val="tx1"/>
                          </a:solidFill>
                          <a:latin typeface="Times New Roman" pitchFamily="18" charset="0"/>
                          <a:cs typeface="Times New Roman" pitchFamily="18" charset="0"/>
                        </a:rPr>
                        <a:t>Расходы на обеспечение деятельности МКУ «Единая дежурно-диспетчерская служба города Урай»</a:t>
                      </a:r>
                      <a:endParaRPr lang="ru-RU" sz="1400" dirty="0">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r h="861098">
                <a:tc>
                  <a:txBody>
                    <a:bodyPr/>
                    <a:lstStyle/>
                    <a:p>
                      <a:pPr algn="r"/>
                      <a:r>
                        <a:rPr lang="ru-RU" sz="1400" b="1" dirty="0" smtClean="0">
                          <a:latin typeface="Times New Roman" pitchFamily="18" charset="0"/>
                          <a:cs typeface="Times New Roman" pitchFamily="18" charset="0"/>
                        </a:rPr>
                        <a:t>850,9</a:t>
                      </a:r>
                      <a:endParaRPr lang="ru-RU" sz="1400" b="1" dirty="0">
                        <a:latin typeface="Times New Roman" pitchFamily="18" charset="0"/>
                        <a:cs typeface="Times New Roman" pitchFamily="18" charset="0"/>
                      </a:endParaRPr>
                    </a:p>
                  </a:txBody>
                  <a:tcPr/>
                </a:tc>
                <a:tc>
                  <a:txBody>
                    <a:bodyPr/>
                    <a:lstStyle/>
                    <a:p>
                      <a:r>
                        <a:rPr lang="ru-RU" sz="1400" b="0" i="0" u="none" strike="noStrike" dirty="0">
                          <a:solidFill>
                            <a:schemeClr val="tx1"/>
                          </a:solidFill>
                          <a:effectLst/>
                          <a:latin typeface="Times New Roman" pitchFamily="18" charset="0"/>
                          <a:cs typeface="Times New Roman" pitchFamily="18" charset="0"/>
                        </a:rPr>
                        <a:t>Субвенция на организацию осуществления мероприятий по проведению дезинсекции и дератизации в Ханты-Мансийском автономном округе – </a:t>
                      </a:r>
                      <a:r>
                        <a:rPr lang="ru-RU" sz="1400" b="0" i="0" u="none" strike="noStrike" dirty="0" err="1">
                          <a:solidFill>
                            <a:schemeClr val="tx1"/>
                          </a:solidFill>
                          <a:effectLst/>
                          <a:latin typeface="Times New Roman" pitchFamily="18" charset="0"/>
                          <a:cs typeface="Times New Roman" pitchFamily="18" charset="0"/>
                        </a:rPr>
                        <a:t>Югре</a:t>
                      </a:r>
                      <a:endParaRPr lang="ru-RU" sz="1400" dirty="0">
                        <a:latin typeface="Times New Roman" pitchFamily="18" charset="0"/>
                        <a:cs typeface="Times New Roman" pitchFamily="18" charset="0"/>
                      </a:endParaRPr>
                    </a:p>
                  </a:txBody>
                  <a:tcPr/>
                </a:tc>
                <a:extLst>
                  <a:ext uri="{0D108BD9-81ED-4DB2-BD59-A6C34878D82A}">
                    <a16:rowId xmlns:a16="http://schemas.microsoft.com/office/drawing/2014/main" xmlns="" val="10002"/>
                  </a:ext>
                </a:extLst>
              </a:tr>
              <a:tr h="1881658">
                <a:tc>
                  <a:txBody>
                    <a:bodyPr/>
                    <a:lstStyle/>
                    <a:p>
                      <a:pPr algn="r"/>
                      <a:r>
                        <a:rPr lang="ru-RU" sz="1400" b="1" dirty="0" smtClean="0">
                          <a:latin typeface="Times New Roman" pitchFamily="18" charset="0"/>
                          <a:cs typeface="Times New Roman" pitchFamily="18" charset="0"/>
                        </a:rPr>
                        <a:t>1 687,3</a:t>
                      </a:r>
                      <a:endParaRPr lang="ru-RU" sz="1400" b="1" dirty="0">
                        <a:latin typeface="Times New Roman" pitchFamily="18" charset="0"/>
                        <a:cs typeface="Times New Roman" pitchFamily="18" charset="0"/>
                      </a:endParaRPr>
                    </a:p>
                  </a:txBody>
                  <a:tcPr/>
                </a:tc>
                <a:tc>
                  <a:txBody>
                    <a:bodyPr/>
                    <a:lstStyle/>
                    <a:p>
                      <a:r>
                        <a:rPr lang="ru-RU" sz="1400" dirty="0">
                          <a:latin typeface="Times New Roman" pitchFamily="18" charset="0"/>
                          <a:cs typeface="Times New Roman" pitchFamily="18" charset="0"/>
                        </a:rPr>
                        <a:t>Расходы на проведение мероприятий муниципальной программы (проведение ежегодного смотра-конкурса санитарных постов, создание, замену резерва средств индивидуальной защиты, хранение материальных ресурсов для ликвидации последствий ЧС,  ведение противопожарной пропаганды среди населения о соблюдении правил </a:t>
                      </a:r>
                      <a:r>
                        <a:rPr lang="ru-RU" sz="1400" dirty="0" err="1">
                          <a:latin typeface="Times New Roman" pitchFamily="18" charset="0"/>
                          <a:cs typeface="Times New Roman" pitchFamily="18" charset="0"/>
                        </a:rPr>
                        <a:t>пож.безопасности</a:t>
                      </a:r>
                      <a:r>
                        <a:rPr lang="ru-RU" sz="1400" dirty="0">
                          <a:latin typeface="Times New Roman" pitchFamily="18" charset="0"/>
                          <a:cs typeface="Times New Roman" pitchFamily="18" charset="0"/>
                        </a:rPr>
                        <a:t>, мероприятий, направленных на прокладку и содержание минерализованных полос и др.)</a:t>
                      </a:r>
                    </a:p>
                  </a:txBody>
                  <a:tcPr/>
                </a:tc>
                <a:extLst>
                  <a:ext uri="{0D108BD9-81ED-4DB2-BD59-A6C34878D82A}">
                    <a16:rowId xmlns:a16="http://schemas.microsoft.com/office/drawing/2014/main" xmlns="" val="10003"/>
                  </a:ext>
                </a:extLst>
              </a:tr>
            </a:tbl>
          </a:graphicData>
        </a:graphic>
      </p:graphicFrame>
      <p:sp>
        <p:nvSpPr>
          <p:cNvPr id="8" name="Прямоугольник 7"/>
          <p:cNvSpPr/>
          <p:nvPr/>
        </p:nvSpPr>
        <p:spPr>
          <a:xfrm>
            <a:off x="3563888" y="908720"/>
            <a:ext cx="5580112" cy="984885"/>
          </a:xfrm>
          <a:prstGeom prst="rect">
            <a:avLst/>
          </a:prstGeom>
        </p:spPr>
        <p:txBody>
          <a:bodyPr wrap="square">
            <a:spAutoFit/>
          </a:bodyPr>
          <a:lstStyle/>
          <a:p>
            <a:r>
              <a:rPr lang="ru-RU" sz="2000" u="sng" dirty="0">
                <a:latin typeface="Gabriola" pitchFamily="82" charset="0"/>
              </a:rPr>
              <a:t>Цель:</a:t>
            </a:r>
            <a:r>
              <a:rPr lang="ru-RU" sz="2000" dirty="0">
                <a:latin typeface="Gabriola" pitchFamily="82" charset="0"/>
              </a:rPr>
              <a:t> </a:t>
            </a:r>
            <a:r>
              <a:rPr lang="ru-RU" sz="1900" dirty="0">
                <a:latin typeface="Gabriola" pitchFamily="82" charset="0"/>
              </a:rPr>
              <a:t>повышение безопасности населения и территории города Урай в особый период и в случаях чрезвычайных ситуаций; повышение уровня пожарной безопасности на территории </a:t>
            </a:r>
            <a:r>
              <a:rPr lang="ru-RU" sz="1900" dirty="0" err="1">
                <a:latin typeface="Gabriola" pitchFamily="82" charset="0"/>
              </a:rPr>
              <a:t>г.Урай</a:t>
            </a:r>
            <a:endParaRPr lang="ru-RU" sz="1900" dirty="0">
              <a:latin typeface="Gabriola" pitchFamily="82" charset="0"/>
            </a:endParaRPr>
          </a:p>
        </p:txBody>
      </p:sp>
      <p:sp>
        <p:nvSpPr>
          <p:cNvPr id="2052" name="AutoShape 4"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9" name="AutoShape 11" descr="Учитель у доски – Бесплатные иконки: образова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1" name="AutoShape 13" descr="Учитель у доски – Бесплатные иконки: образова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2950" name="AutoShape 6" descr="Строительство – Бесплатные иконки: строительство и инструменты"/>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7042" name="AutoShape 2" descr="Сотрудник службы безопасности – Бесплатные иконки: Время и дат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7043" name="Picture 3" descr="\\adms4\home1$\SchepelinaSE\Desktop\4011324.png"/>
          <p:cNvPicPr>
            <a:picLocks noChangeAspect="1" noChangeArrowheads="1"/>
          </p:cNvPicPr>
          <p:nvPr/>
        </p:nvPicPr>
        <p:blipFill>
          <a:blip r:embed="rId3" cstate="print"/>
          <a:srcRect/>
          <a:stretch>
            <a:fillRect/>
          </a:stretch>
        </p:blipFill>
        <p:spPr bwMode="auto">
          <a:xfrm>
            <a:off x="107504" y="188640"/>
            <a:ext cx="494184" cy="494184"/>
          </a:xfrm>
          <a:prstGeom prst="rect">
            <a:avLst/>
          </a:prstGeom>
          <a:noFill/>
        </p:spPr>
      </p:pic>
      <p:sp>
        <p:nvSpPr>
          <p:cNvPr id="13" name="Прямоугольник 12"/>
          <p:cNvSpPr/>
          <p:nvPr/>
        </p:nvSpPr>
        <p:spPr>
          <a:xfrm>
            <a:off x="5508104" y="2780928"/>
            <a:ext cx="3528392" cy="3539430"/>
          </a:xfrm>
          <a:prstGeom prst="rect">
            <a:avLst/>
          </a:prstGeom>
        </p:spPr>
        <p:txBody>
          <a:bodyPr wrap="square">
            <a:spAutoFit/>
          </a:bodyPr>
          <a:lstStyle/>
          <a:p>
            <a:pPr lvl="0" algn="just" fontAlgn="b">
              <a:buFont typeface="Wingdings" pitchFamily="2" charset="2"/>
              <a:buChar char="v"/>
            </a:pPr>
            <a:r>
              <a:rPr lang="ru-RU" sz="1400" dirty="0">
                <a:latin typeface="Times New Roman" panose="02020603050405020304" pitchFamily="18" charset="0"/>
                <a:cs typeface="Times New Roman" panose="02020603050405020304" pitchFamily="18" charset="0"/>
              </a:rPr>
              <a:t>Уровень оснащенности нештатных аварийно-спасательных формирований снаряжением, средствами индивидуальной защиты – </a:t>
            </a:r>
            <a:r>
              <a:rPr lang="ru-RU" sz="1400" b="1" dirty="0">
                <a:latin typeface="Times New Roman" pitchFamily="18" charset="0"/>
                <a:cs typeface="Times New Roman" pitchFamily="18" charset="0"/>
              </a:rPr>
              <a:t>97,44%</a:t>
            </a:r>
            <a:endParaRPr lang="ru-RU" sz="1400" dirty="0">
              <a:latin typeface="Times New Roman" pitchFamily="18" charset="0"/>
              <a:cs typeface="Times New Roman" pitchFamily="18" charset="0"/>
            </a:endParaRPr>
          </a:p>
          <a:p>
            <a:pPr lvl="0" algn="just" fontAlgn="b"/>
            <a:endParaRPr lang="ru-RU" sz="1400" dirty="0">
              <a:latin typeface="Times New Roman" pitchFamily="18" charset="0"/>
              <a:cs typeface="Times New Roman" pitchFamily="18" charset="0"/>
            </a:endParaRPr>
          </a:p>
          <a:p>
            <a:pPr algn="just" fontAlgn="b">
              <a:buFont typeface="Wingdings" pitchFamily="2" charset="2"/>
              <a:buChar char="v"/>
            </a:pP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Среднее время, затраченное на обработку и регистрацию вызова – </a:t>
            </a:r>
            <a:r>
              <a:rPr lang="ru-RU" sz="1400" b="1" dirty="0" smtClean="0">
                <a:latin typeface="Times New Roman" pitchFamily="18" charset="0"/>
                <a:cs typeface="Times New Roman" pitchFamily="18" charset="0"/>
              </a:rPr>
              <a:t>8,33 мин.</a:t>
            </a:r>
            <a:endParaRPr lang="ru-RU" sz="1400" dirty="0">
              <a:latin typeface="Times New Roman" pitchFamily="18" charset="0"/>
              <a:cs typeface="Times New Roman" pitchFamily="18" charset="0"/>
            </a:endParaRPr>
          </a:p>
          <a:p>
            <a:pPr algn="just" fontAlgn="b"/>
            <a:endParaRPr lang="ru-RU" sz="1400" dirty="0">
              <a:latin typeface="Times New Roman" pitchFamily="18" charset="0"/>
              <a:cs typeface="Times New Roman" pitchFamily="18" charset="0"/>
            </a:endParaRPr>
          </a:p>
          <a:p>
            <a:pPr lvl="0" algn="just" fontAlgn="b">
              <a:buFont typeface="Wingdings" pitchFamily="2" charset="2"/>
              <a:buChar char="v"/>
            </a:pPr>
            <a:r>
              <a:rPr lang="ru-RU" sz="1400" dirty="0">
                <a:latin typeface="Times New Roman" pitchFamily="18" charset="0"/>
                <a:cs typeface="Times New Roman" pitchFamily="18" charset="0"/>
              </a:rPr>
              <a:t> Коэффициент эффективности проведения дезинсекции – </a:t>
            </a:r>
            <a:r>
              <a:rPr lang="ru-RU" sz="1400" b="1" dirty="0">
                <a:latin typeface="Times New Roman" pitchFamily="18" charset="0"/>
                <a:cs typeface="Times New Roman" pitchFamily="18" charset="0"/>
              </a:rPr>
              <a:t>100,0%</a:t>
            </a:r>
            <a:endParaRPr lang="ru-RU" sz="1400" dirty="0">
              <a:latin typeface="Times New Roman" pitchFamily="18" charset="0"/>
              <a:cs typeface="Times New Roman" pitchFamily="18" charset="0"/>
            </a:endParaRPr>
          </a:p>
          <a:p>
            <a:pPr lvl="0" fontAlgn="b"/>
            <a:endParaRPr lang="ru-RU" sz="1400" dirty="0">
              <a:latin typeface="Times New Roman" pitchFamily="18" charset="0"/>
              <a:cs typeface="Times New Roman" pitchFamily="18" charset="0"/>
            </a:endParaRPr>
          </a:p>
          <a:p>
            <a:pPr lvl="0" fontAlgn="b">
              <a:buFont typeface="Wingdings" pitchFamily="2" charset="2"/>
              <a:buChar char="v"/>
            </a:pPr>
            <a:r>
              <a:rPr lang="ru-RU" sz="1400" dirty="0">
                <a:latin typeface="Times New Roman" pitchFamily="18" charset="0"/>
                <a:cs typeface="Times New Roman" pitchFamily="18" charset="0"/>
              </a:rPr>
              <a:t> Протяженность созданных минерализованных полос и  противопожарных разрывов в городских лесах города Урай – </a:t>
            </a:r>
            <a:r>
              <a:rPr lang="ru-RU" sz="1400" b="1" dirty="0" smtClean="0">
                <a:latin typeface="Times New Roman" pitchFamily="18" charset="0"/>
                <a:cs typeface="Times New Roman" pitchFamily="18" charset="0"/>
              </a:rPr>
              <a:t>115,0 </a:t>
            </a:r>
            <a:r>
              <a:rPr lang="ru-RU" sz="1400" b="1" dirty="0">
                <a:latin typeface="Times New Roman" pitchFamily="18" charset="0"/>
                <a:cs typeface="Times New Roman" pitchFamily="18" charset="0"/>
              </a:rPr>
              <a:t>км</a:t>
            </a:r>
          </a:p>
        </p:txBody>
      </p:sp>
      <p:sp>
        <p:nvSpPr>
          <p:cNvPr id="14" name="Прямоугольник 13"/>
          <p:cNvSpPr/>
          <p:nvPr/>
        </p:nvSpPr>
        <p:spPr>
          <a:xfrm>
            <a:off x="5796136" y="1844824"/>
            <a:ext cx="2987824" cy="738664"/>
          </a:xfrm>
          <a:prstGeom prst="rect">
            <a:avLst/>
          </a:prstGeom>
        </p:spPr>
        <p:txBody>
          <a:bodyPr wrap="square">
            <a:spAutoFit/>
          </a:bodyPr>
          <a:lstStyle/>
          <a:p>
            <a:pPr algn="ctr"/>
            <a:r>
              <a:rPr lang="ru-RU" sz="1400" b="1" dirty="0">
                <a:latin typeface="Cambria" pitchFamily="18" charset="0"/>
                <a:cs typeface="Arial" pitchFamily="34" charset="0"/>
              </a:rPr>
              <a:t>Основные показатели результативности программы за </a:t>
            </a:r>
            <a:r>
              <a:rPr lang="ru-RU" sz="1400" b="1" dirty="0" smtClean="0">
                <a:latin typeface="Cambria" pitchFamily="18" charset="0"/>
                <a:cs typeface="Arial" pitchFamily="34" charset="0"/>
              </a:rPr>
              <a:t>2023 </a:t>
            </a:r>
            <a:r>
              <a:rPr lang="ru-RU" sz="1400" b="1" dirty="0">
                <a:latin typeface="Cambria" pitchFamily="18" charset="0"/>
                <a:cs typeface="Arial" pitchFamily="34" charset="0"/>
              </a:rPr>
              <a:t>год:</a:t>
            </a:r>
            <a:endParaRPr lang="ru-RU" sz="1400" dirty="0">
              <a:latin typeface="Cambria" pitchFamily="18" charset="0"/>
              <a:cs typeface="Arial" pitchFamily="34" charset="0"/>
            </a:endParaRPr>
          </a:p>
        </p:txBody>
      </p:sp>
    </p:spTree>
    <p:extLst>
      <p:ext uri="{BB962C8B-B14F-4D97-AF65-F5344CB8AC3E}">
        <p14:creationId xmlns:p14="http://schemas.microsoft.com/office/powerpoint/2010/main" xmlns="" val="3622213428"/>
      </p:ext>
    </p:extLst>
  </p:cSld>
  <p:clrMapOvr>
    <a:masterClrMapping/>
  </p:clrMapOvr>
  <p:transition spd="slow"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116632"/>
            <a:ext cx="8640960" cy="646331"/>
          </a:xfrm>
          <a:prstGeom prst="rect">
            <a:avLst/>
          </a:prstGeom>
        </p:spPr>
        <p:txBody>
          <a:bodyPr wrap="square">
            <a:spAutoFit/>
          </a:bodyPr>
          <a:lstStyle/>
          <a:p>
            <a:pPr algn="ctr" fontAlgn="b"/>
            <a:r>
              <a:rPr lang="ru-RU" b="1" dirty="0">
                <a:solidFill>
                  <a:srgbClr val="000000"/>
                </a:solidFill>
                <a:latin typeface="Times New Roman" panose="02020603050405020304" pitchFamily="18" charset="0"/>
                <a:cs typeface="Times New Roman" panose="02020603050405020304" pitchFamily="18" charset="0"/>
              </a:rPr>
              <a:t>Муниципальная программа</a:t>
            </a:r>
          </a:p>
          <a:p>
            <a:pPr algn="ctr" fontAlgn="b"/>
            <a:r>
              <a:rPr lang="ru-RU" b="1" dirty="0">
                <a:solidFill>
                  <a:srgbClr val="000000"/>
                </a:solidFill>
                <a:latin typeface="Times New Roman" panose="02020603050405020304" pitchFamily="18" charset="0"/>
                <a:cs typeface="Times New Roman" panose="02020603050405020304" pitchFamily="18" charset="0"/>
              </a:rPr>
              <a:t>«Охрана окружающей среды в границах города Урай»</a:t>
            </a:r>
          </a:p>
        </p:txBody>
      </p:sp>
      <p:sp>
        <p:nvSpPr>
          <p:cNvPr id="2" name="Прямоугольник 1"/>
          <p:cNvSpPr/>
          <p:nvPr/>
        </p:nvSpPr>
        <p:spPr>
          <a:xfrm>
            <a:off x="179512" y="2708920"/>
            <a:ext cx="4536504" cy="3170099"/>
          </a:xfrm>
          <a:prstGeom prst="rect">
            <a:avLst/>
          </a:prstGeom>
        </p:spPr>
        <p:txBody>
          <a:bodyPr wrap="square">
            <a:spAutoFit/>
          </a:bodyPr>
          <a:lstStyle/>
          <a:p>
            <a:pPr lvl="0" fontAlgn="b">
              <a:buFont typeface="Wingdings" pitchFamily="2" charset="2"/>
              <a:buChar char="v"/>
            </a:pPr>
            <a:r>
              <a:rPr lang="ru-RU" sz="1600" dirty="0">
                <a:solidFill>
                  <a:srgbClr val="000000"/>
                </a:solidFill>
                <a:latin typeface="Times New Roman" panose="02020603050405020304" pitchFamily="18" charset="0"/>
                <a:cs typeface="Times New Roman" panose="02020603050405020304" pitchFamily="18" charset="0"/>
              </a:rPr>
              <a:t>  Площадь ликвидированных мест несанкционированного размещения отходов – </a:t>
            </a:r>
            <a:r>
              <a:rPr lang="ru-RU" sz="1600" dirty="0" smtClean="0">
                <a:solidFill>
                  <a:srgbClr val="000000"/>
                </a:solidFill>
                <a:latin typeface="Times New Roman" panose="02020603050405020304" pitchFamily="18" charset="0"/>
                <a:cs typeface="Times New Roman" panose="02020603050405020304" pitchFamily="18" charset="0"/>
              </a:rPr>
              <a:t>3,89 </a:t>
            </a:r>
            <a:r>
              <a:rPr lang="ru-RU" sz="1600" dirty="0">
                <a:solidFill>
                  <a:srgbClr val="000000"/>
                </a:solidFill>
                <a:latin typeface="Times New Roman" panose="02020603050405020304" pitchFamily="18" charset="0"/>
                <a:cs typeface="Times New Roman" panose="02020603050405020304" pitchFamily="18" charset="0"/>
              </a:rPr>
              <a:t>га;</a:t>
            </a:r>
          </a:p>
          <a:p>
            <a:pPr lvl="0" fontAlgn="b"/>
            <a:endParaRPr lang="ru-RU" sz="800" dirty="0">
              <a:solidFill>
                <a:srgbClr val="000000"/>
              </a:solidFill>
              <a:latin typeface="Times New Roman" pitchFamily="18" charset="0"/>
              <a:cs typeface="Times New Roman" pitchFamily="18" charset="0"/>
            </a:endParaRPr>
          </a:p>
          <a:p>
            <a:pPr lvl="0" fontAlgn="b">
              <a:buFont typeface="Wingdings" pitchFamily="2" charset="2"/>
              <a:buChar char="v"/>
            </a:pPr>
            <a:r>
              <a:rPr lang="ru-RU" sz="1600" dirty="0">
                <a:solidFill>
                  <a:srgbClr val="000000"/>
                </a:solidFill>
                <a:latin typeface="Times New Roman" pitchFamily="18" charset="0"/>
                <a:cs typeface="Times New Roman" pitchFamily="18" charset="0"/>
              </a:rPr>
              <a:t>  Протяженность очищенной прибрежной полосы водных объектов – </a:t>
            </a:r>
            <a:r>
              <a:rPr lang="ru-RU" sz="1600" dirty="0" smtClean="0">
                <a:solidFill>
                  <a:srgbClr val="000000"/>
                </a:solidFill>
                <a:latin typeface="Times New Roman" pitchFamily="18" charset="0"/>
                <a:cs typeface="Times New Roman" pitchFamily="18" charset="0"/>
              </a:rPr>
              <a:t>7,2 км</a:t>
            </a:r>
            <a:r>
              <a:rPr lang="ru-RU" sz="1600" dirty="0">
                <a:solidFill>
                  <a:srgbClr val="000000"/>
                </a:solidFill>
                <a:latin typeface="Times New Roman" pitchFamily="18" charset="0"/>
                <a:cs typeface="Times New Roman" pitchFamily="18" charset="0"/>
              </a:rPr>
              <a:t>;</a:t>
            </a:r>
          </a:p>
          <a:p>
            <a:pPr lvl="0" fontAlgn="b"/>
            <a:endParaRPr lang="ru-RU" sz="800" dirty="0">
              <a:solidFill>
                <a:srgbClr val="000000"/>
              </a:solidFill>
              <a:latin typeface="Times New Roman" pitchFamily="18" charset="0"/>
              <a:cs typeface="Times New Roman" pitchFamily="18" charset="0"/>
            </a:endParaRPr>
          </a:p>
          <a:p>
            <a:pPr lvl="0" fontAlgn="b">
              <a:buFont typeface="Wingdings" pitchFamily="2" charset="2"/>
              <a:buChar char="v"/>
            </a:pPr>
            <a:r>
              <a:rPr lang="ru-RU" sz="1600" dirty="0">
                <a:solidFill>
                  <a:srgbClr val="000000"/>
                </a:solidFill>
                <a:latin typeface="Times New Roman" pitchFamily="18" charset="0"/>
                <a:cs typeface="Times New Roman" pitchFamily="18" charset="0"/>
              </a:rPr>
              <a:t>  Количество населения, вовлеченного в мероприятия по очистке берегов водных объектов – </a:t>
            </a:r>
            <a:r>
              <a:rPr lang="ru-RU" sz="1600" dirty="0" smtClean="0">
                <a:solidFill>
                  <a:srgbClr val="000000"/>
                </a:solidFill>
                <a:latin typeface="Times New Roman" pitchFamily="18" charset="0"/>
                <a:cs typeface="Times New Roman" pitchFamily="18" charset="0"/>
              </a:rPr>
              <a:t>3,795 </a:t>
            </a:r>
            <a:r>
              <a:rPr lang="ru-RU" sz="1600" dirty="0">
                <a:solidFill>
                  <a:srgbClr val="000000"/>
                </a:solidFill>
                <a:latin typeface="Times New Roman" pitchFamily="18" charset="0"/>
                <a:cs typeface="Times New Roman" pitchFamily="18" charset="0"/>
              </a:rPr>
              <a:t>тыс.чел.;</a:t>
            </a:r>
          </a:p>
          <a:p>
            <a:pPr lvl="0" fontAlgn="b"/>
            <a:endParaRPr lang="ru-RU" sz="800" dirty="0">
              <a:solidFill>
                <a:srgbClr val="000000"/>
              </a:solidFill>
              <a:latin typeface="Times New Roman" pitchFamily="18" charset="0"/>
              <a:cs typeface="Times New Roman" pitchFamily="18" charset="0"/>
            </a:endParaRPr>
          </a:p>
          <a:p>
            <a:pPr lvl="0" fontAlgn="b">
              <a:buFont typeface="Wingdings" pitchFamily="2" charset="2"/>
              <a:buChar char="v"/>
            </a:pPr>
            <a:r>
              <a:rPr lang="ru-RU" sz="1600" dirty="0">
                <a:solidFill>
                  <a:srgbClr val="000000"/>
                </a:solidFill>
                <a:latin typeface="Times New Roman" pitchFamily="18" charset="0"/>
                <a:cs typeface="Times New Roman" pitchFamily="18" charset="0"/>
              </a:rPr>
              <a:t>  Доля населения, вовлеченного в эколого-просветительские природоохранные мероприятия от общей численности населения </a:t>
            </a:r>
            <a:r>
              <a:rPr lang="ru-RU" sz="1600" dirty="0" err="1">
                <a:solidFill>
                  <a:srgbClr val="000000"/>
                </a:solidFill>
                <a:latin typeface="Times New Roman" pitchFamily="18" charset="0"/>
                <a:cs typeface="Times New Roman" pitchFamily="18" charset="0"/>
              </a:rPr>
              <a:t>г.Урай</a:t>
            </a:r>
            <a:r>
              <a:rPr lang="ru-RU" sz="1600" dirty="0">
                <a:solidFill>
                  <a:srgbClr val="000000"/>
                </a:solidFill>
                <a:latin typeface="Times New Roman" pitchFamily="18" charset="0"/>
                <a:cs typeface="Times New Roman" pitchFamily="18" charset="0"/>
              </a:rPr>
              <a:t> – </a:t>
            </a:r>
            <a:r>
              <a:rPr lang="ru-RU" sz="1600" dirty="0" smtClean="0">
                <a:solidFill>
                  <a:srgbClr val="000000"/>
                </a:solidFill>
                <a:latin typeface="Times New Roman" pitchFamily="18" charset="0"/>
                <a:cs typeface="Times New Roman" pitchFamily="18" charset="0"/>
              </a:rPr>
              <a:t>52,0%.</a:t>
            </a:r>
            <a:endParaRPr lang="ru-RU" sz="1600" dirty="0">
              <a:solidFill>
                <a:srgbClr val="000000"/>
              </a:solidFill>
              <a:latin typeface="Times New Roman" pitchFamily="18" charset="0"/>
              <a:cs typeface="Times New Roman" pitchFamily="18" charset="0"/>
            </a:endParaRPr>
          </a:p>
        </p:txBody>
      </p:sp>
      <p:sp>
        <p:nvSpPr>
          <p:cNvPr id="6" name="Прямоугольник 5"/>
          <p:cNvSpPr/>
          <p:nvPr/>
        </p:nvSpPr>
        <p:spPr>
          <a:xfrm>
            <a:off x="179512" y="764704"/>
            <a:ext cx="4824536" cy="1015663"/>
          </a:xfrm>
          <a:prstGeom prst="rect">
            <a:avLst/>
          </a:prstGeom>
        </p:spPr>
        <p:txBody>
          <a:bodyPr wrap="square">
            <a:spAutoFit/>
          </a:bodyPr>
          <a:lstStyle/>
          <a:p>
            <a:r>
              <a:rPr lang="ru-RU" sz="2000" u="sng" dirty="0">
                <a:latin typeface="Gabriola" pitchFamily="82" charset="0"/>
                <a:cs typeface="Arial" pitchFamily="34" charset="0"/>
              </a:rPr>
              <a:t>Ответственный исполнитель</a:t>
            </a:r>
            <a:r>
              <a:rPr lang="ru-RU" sz="2000" dirty="0">
                <a:latin typeface="Gabriola" pitchFamily="82" charset="0"/>
                <a:cs typeface="Arial" pitchFamily="34" charset="0"/>
              </a:rPr>
              <a:t>  – </a:t>
            </a:r>
          </a:p>
          <a:p>
            <a:r>
              <a:rPr lang="ru-RU" sz="2000" dirty="0">
                <a:latin typeface="Gabriola" pitchFamily="82" charset="0"/>
                <a:cs typeface="Arial" pitchFamily="34" charset="0"/>
              </a:rPr>
              <a:t> МКУ  «Управление градостроительства, землепользования и природопользования города Урай»</a:t>
            </a:r>
          </a:p>
        </p:txBody>
      </p:sp>
      <p:graphicFrame>
        <p:nvGraphicFramePr>
          <p:cNvPr id="7" name="Таблица 6"/>
          <p:cNvGraphicFramePr>
            <a:graphicFrameLocks noGrp="1"/>
          </p:cNvGraphicFramePr>
          <p:nvPr/>
        </p:nvGraphicFramePr>
        <p:xfrm>
          <a:off x="4644008" y="2276872"/>
          <a:ext cx="4248472" cy="2471152"/>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xmlns="" val="20000"/>
                    </a:ext>
                  </a:extLst>
                </a:gridCol>
                <a:gridCol w="3024336">
                  <a:extLst>
                    <a:ext uri="{9D8B030D-6E8A-4147-A177-3AD203B41FA5}">
                      <a16:colId xmlns:a16="http://schemas.microsoft.com/office/drawing/2014/main" xmlns="" val="20001"/>
                    </a:ext>
                  </a:extLst>
                </a:gridCol>
              </a:tblGrid>
              <a:tr h="100811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a:solidFill>
                            <a:srgbClr val="000000"/>
                          </a:solidFill>
                          <a:latin typeface="Times New Roman" pitchFamily="18" charset="0"/>
                          <a:cs typeface="Times New Roman" pitchFamily="18" charset="0"/>
                        </a:rPr>
                        <a:t>Расходы на реализацию программы за </a:t>
                      </a:r>
                      <a:r>
                        <a:rPr lang="ru-RU" sz="1800" b="1" dirty="0" smtClean="0">
                          <a:solidFill>
                            <a:srgbClr val="000000"/>
                          </a:solidFill>
                          <a:latin typeface="Times New Roman" pitchFamily="18" charset="0"/>
                          <a:cs typeface="Times New Roman" pitchFamily="18" charset="0"/>
                        </a:rPr>
                        <a:t>2023 </a:t>
                      </a:r>
                      <a:r>
                        <a:rPr lang="ru-RU" sz="1800" b="1" dirty="0">
                          <a:solidFill>
                            <a:srgbClr val="000000"/>
                          </a:solidFill>
                          <a:latin typeface="Times New Roman" pitchFamily="18" charset="0"/>
                          <a:cs typeface="Times New Roman" pitchFamily="18" charset="0"/>
                        </a:rPr>
                        <a:t>год составили </a:t>
                      </a:r>
                      <a:r>
                        <a:rPr lang="ru-RU" sz="1800" b="1" dirty="0" smtClean="0">
                          <a:solidFill>
                            <a:srgbClr val="000000"/>
                          </a:solidFill>
                          <a:latin typeface="Times New Roman" pitchFamily="18" charset="0"/>
                          <a:cs typeface="Times New Roman" pitchFamily="18" charset="0"/>
                        </a:rPr>
                        <a:t>4 752,2 </a:t>
                      </a:r>
                      <a:r>
                        <a:rPr lang="ru-RU" sz="1800" b="1" dirty="0">
                          <a:solidFill>
                            <a:srgbClr val="000000"/>
                          </a:solidFill>
                          <a:latin typeface="Times New Roman" pitchFamily="18" charset="0"/>
                          <a:cs typeface="Times New Roman" pitchFamily="18" charset="0"/>
                        </a:rPr>
                        <a:t>тыс.рублей, </a:t>
                      </a:r>
                      <a:r>
                        <a:rPr lang="ru-RU" sz="1400" b="1" dirty="0">
                          <a:solidFill>
                            <a:srgbClr val="000000"/>
                          </a:solidFill>
                          <a:latin typeface="Times New Roman" pitchFamily="18" charset="0"/>
                          <a:cs typeface="Times New Roman" pitchFamily="18" charset="0"/>
                        </a:rPr>
                        <a:t>в том числе:</a:t>
                      </a:r>
                      <a:endParaRPr lang="ru-RU" dirty="0">
                        <a:latin typeface="Times New Roman" pitchFamily="18" charset="0"/>
                        <a:cs typeface="Times New Roman" pitchFamily="18" charset="0"/>
                      </a:endParaRPr>
                    </a:p>
                  </a:txBody>
                  <a:tcPr>
                    <a:solidFill>
                      <a:schemeClr val="accent1">
                        <a:lumMod val="60000"/>
                        <a:lumOff val="40000"/>
                      </a:schemeClr>
                    </a:solidFill>
                  </a:tcPr>
                </a:tc>
                <a:tc hMerge="1">
                  <a:txBody>
                    <a:bodyPr/>
                    <a:lstStyle/>
                    <a:p>
                      <a:endParaRPr lang="ru-RU" dirty="0"/>
                    </a:p>
                  </a:txBody>
                  <a:tcPr/>
                </a:tc>
                <a:extLst>
                  <a:ext uri="{0D108BD9-81ED-4DB2-BD59-A6C34878D82A}">
                    <a16:rowId xmlns:a16="http://schemas.microsoft.com/office/drawing/2014/main" xmlns="" val="10000"/>
                  </a:ext>
                </a:extLst>
              </a:tr>
              <a:tr h="1061092">
                <a:tc>
                  <a:txBody>
                    <a:bodyPr/>
                    <a:lstStyle/>
                    <a:p>
                      <a:pPr algn="ctr"/>
                      <a:r>
                        <a:rPr lang="ru-RU" b="1" dirty="0" smtClean="0">
                          <a:latin typeface="Times New Roman" pitchFamily="18" charset="0"/>
                          <a:cs typeface="Times New Roman" pitchFamily="18" charset="0"/>
                        </a:rPr>
                        <a:t>4 752,2</a:t>
                      </a:r>
                      <a:endParaRPr lang="ru-RU" b="1" dirty="0">
                        <a:latin typeface="Times New Roman" pitchFamily="18" charset="0"/>
                        <a:cs typeface="Times New Roman" pitchFamily="18" charset="0"/>
                      </a:endParaRPr>
                    </a:p>
                  </a:txBody>
                  <a:tcPr/>
                </a:tc>
                <a:tc>
                  <a:txBody>
                    <a:bodyPr/>
                    <a:lstStyle/>
                    <a:p>
                      <a:r>
                        <a:rPr lang="ru-RU" dirty="0">
                          <a:latin typeface="Times New Roman" pitchFamily="18" charset="0"/>
                          <a:cs typeface="Times New Roman" pitchFamily="18" charset="0"/>
                        </a:rPr>
                        <a:t>Санитарная очистка и ликвидация несанкционированных свалок на территории города Урай</a:t>
                      </a:r>
                    </a:p>
                  </a:txBody>
                  <a:tcPr/>
                </a:tc>
                <a:extLst>
                  <a:ext uri="{0D108BD9-81ED-4DB2-BD59-A6C34878D82A}">
                    <a16:rowId xmlns:a16="http://schemas.microsoft.com/office/drawing/2014/main" xmlns="" val="10001"/>
                  </a:ext>
                </a:extLst>
              </a:tr>
            </a:tbl>
          </a:graphicData>
        </a:graphic>
      </p:graphicFrame>
      <p:sp>
        <p:nvSpPr>
          <p:cNvPr id="8" name="Прямоугольник 7"/>
          <p:cNvSpPr/>
          <p:nvPr/>
        </p:nvSpPr>
        <p:spPr>
          <a:xfrm>
            <a:off x="5004048" y="908720"/>
            <a:ext cx="4032448" cy="707886"/>
          </a:xfrm>
          <a:prstGeom prst="rect">
            <a:avLst/>
          </a:prstGeom>
        </p:spPr>
        <p:txBody>
          <a:bodyPr wrap="square">
            <a:spAutoFit/>
          </a:bodyPr>
          <a:lstStyle/>
          <a:p>
            <a:r>
              <a:rPr lang="ru-RU" sz="2000" u="sng" dirty="0">
                <a:latin typeface="Gabriola" pitchFamily="82" charset="0"/>
              </a:rPr>
              <a:t>Цель:</a:t>
            </a:r>
            <a:r>
              <a:rPr lang="ru-RU" sz="2000" dirty="0">
                <a:latin typeface="Gabriola" pitchFamily="82" charset="0"/>
              </a:rPr>
              <a:t> повышение уровня благоприятной окружающей среды для жителей города Урай</a:t>
            </a:r>
          </a:p>
        </p:txBody>
      </p:sp>
      <p:sp>
        <p:nvSpPr>
          <p:cNvPr id="9" name="Прямоугольник 8"/>
          <p:cNvSpPr/>
          <p:nvPr/>
        </p:nvSpPr>
        <p:spPr>
          <a:xfrm>
            <a:off x="107504" y="1988840"/>
            <a:ext cx="4392488" cy="584775"/>
          </a:xfrm>
          <a:prstGeom prst="rect">
            <a:avLst/>
          </a:prstGeom>
        </p:spPr>
        <p:txBody>
          <a:bodyPr wrap="square">
            <a:spAutoFit/>
          </a:bodyPr>
          <a:lstStyle/>
          <a:p>
            <a:pPr algn="ctr"/>
            <a:r>
              <a:rPr lang="ru-RU" sz="1600" b="1" dirty="0">
                <a:latin typeface="Times New Roman" pitchFamily="18" charset="0"/>
                <a:cs typeface="Times New Roman" pitchFamily="18" charset="0"/>
              </a:rPr>
              <a:t>Основные показатели результативности программы за </a:t>
            </a:r>
            <a:r>
              <a:rPr lang="ru-RU" sz="1600" b="1" dirty="0" smtClean="0">
                <a:latin typeface="Times New Roman" pitchFamily="18" charset="0"/>
                <a:cs typeface="Times New Roman" pitchFamily="18" charset="0"/>
              </a:rPr>
              <a:t>2023 </a:t>
            </a:r>
            <a:r>
              <a:rPr lang="ru-RU" sz="1600" b="1" dirty="0">
                <a:latin typeface="Times New Roman" pitchFamily="18" charset="0"/>
                <a:cs typeface="Times New Roman" pitchFamily="18" charset="0"/>
              </a:rPr>
              <a:t>год:</a:t>
            </a:r>
            <a:endParaRPr lang="ru-RU" sz="1600" dirty="0">
              <a:latin typeface="Times New Roman" pitchFamily="18" charset="0"/>
              <a:cs typeface="Times New Roman" pitchFamily="18" charset="0"/>
            </a:endParaRPr>
          </a:p>
        </p:txBody>
      </p:sp>
      <p:sp>
        <p:nvSpPr>
          <p:cNvPr id="2052" name="AutoShape 4"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7" name="Picture 9" descr="Растение на руках ладони – Бесплатные иконки: бизнес"/>
          <p:cNvPicPr>
            <a:picLocks noChangeAspect="1" noChangeArrowheads="1"/>
          </p:cNvPicPr>
          <p:nvPr/>
        </p:nvPicPr>
        <p:blipFill>
          <a:blip r:embed="rId3" cstate="print"/>
          <a:srcRect/>
          <a:stretch>
            <a:fillRect/>
          </a:stretch>
        </p:blipFill>
        <p:spPr bwMode="auto">
          <a:xfrm>
            <a:off x="107504" y="116632"/>
            <a:ext cx="620688" cy="620688"/>
          </a:xfrm>
          <a:prstGeom prst="rect">
            <a:avLst/>
          </a:prstGeom>
          <a:noFill/>
        </p:spPr>
      </p:pic>
    </p:spTree>
    <p:extLst>
      <p:ext uri="{BB962C8B-B14F-4D97-AF65-F5344CB8AC3E}">
        <p14:creationId xmlns:p14="http://schemas.microsoft.com/office/powerpoint/2010/main" xmlns="" val="3622213428"/>
      </p:ext>
    </p:extLst>
  </p:cSld>
  <p:clrMapOvr>
    <a:masterClrMapping/>
  </p:clrMapOvr>
  <p:transition spd="slow"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116632"/>
            <a:ext cx="8640960" cy="646331"/>
          </a:xfrm>
          <a:prstGeom prst="rect">
            <a:avLst/>
          </a:prstGeom>
        </p:spPr>
        <p:txBody>
          <a:bodyPr wrap="square">
            <a:spAutoFit/>
          </a:bodyPr>
          <a:lstStyle/>
          <a:p>
            <a:pPr algn="ctr" fontAlgn="b"/>
            <a:r>
              <a:rPr lang="ru-RU" b="1" dirty="0">
                <a:solidFill>
                  <a:srgbClr val="000000"/>
                </a:solidFill>
                <a:latin typeface="Times New Roman" panose="02020603050405020304" pitchFamily="18" charset="0"/>
                <a:cs typeface="Times New Roman" panose="02020603050405020304" pitchFamily="18" charset="0"/>
              </a:rPr>
              <a:t>Муниципальная программа</a:t>
            </a:r>
          </a:p>
          <a:p>
            <a:pPr algn="ctr" fontAlgn="b"/>
            <a:r>
              <a:rPr lang="ru-RU" b="1" dirty="0">
                <a:latin typeface="Times New Roman Cyr" panose="02020603050405020304" pitchFamily="18" charset="0"/>
                <a:cs typeface="Times New Roman Cyr" panose="02020603050405020304" pitchFamily="18" charset="0"/>
              </a:rPr>
              <a:t>«Развитие транспортной системы города </a:t>
            </a:r>
            <a:r>
              <a:rPr lang="ru-RU" b="1" dirty="0" err="1">
                <a:latin typeface="Times New Roman Cyr" panose="02020603050405020304" pitchFamily="18" charset="0"/>
                <a:cs typeface="Times New Roman Cyr" panose="02020603050405020304" pitchFamily="18" charset="0"/>
              </a:rPr>
              <a:t>Урай</a:t>
            </a:r>
            <a:r>
              <a:rPr lang="ru-RU" b="1" dirty="0">
                <a:latin typeface="Times New Roman Cyr" panose="02020603050405020304" pitchFamily="18" charset="0"/>
                <a:cs typeface="Times New Roman Cyr" panose="02020603050405020304" pitchFamily="18" charset="0"/>
              </a:rPr>
              <a:t>»</a:t>
            </a:r>
            <a:endParaRPr lang="ru-RU" b="1" dirty="0">
              <a:solidFill>
                <a:srgbClr val="00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79512" y="2708920"/>
            <a:ext cx="4536504" cy="3539430"/>
          </a:xfrm>
          <a:prstGeom prst="rect">
            <a:avLst/>
          </a:prstGeom>
        </p:spPr>
        <p:txBody>
          <a:bodyPr wrap="square">
            <a:spAutoFit/>
          </a:bodyPr>
          <a:lstStyle/>
          <a:p>
            <a:pPr lvl="0" fontAlgn="b">
              <a:buFont typeface="Wingdings" pitchFamily="2" charset="2"/>
              <a:buChar char="v"/>
            </a:pPr>
            <a:r>
              <a:rPr lang="ru-RU" sz="1400" dirty="0">
                <a:solidFill>
                  <a:srgbClr val="000000"/>
                </a:solidFill>
                <a:latin typeface="Arial" pitchFamily="34" charset="0"/>
                <a:cs typeface="Arial" pitchFamily="34" charset="0"/>
              </a:rPr>
              <a:t>  </a:t>
            </a:r>
            <a:r>
              <a:rPr lang="ru-RU" sz="1400" dirty="0">
                <a:solidFill>
                  <a:srgbClr val="000000"/>
                </a:solidFill>
                <a:latin typeface="Times New Roman" pitchFamily="18" charset="0"/>
                <a:cs typeface="Times New Roman" pitchFamily="18" charset="0"/>
              </a:rPr>
              <a:t>Протяженность сети автомобильных дорог общего пользования с твердым и переходным типами покрытия – 66,5 км. </a:t>
            </a:r>
          </a:p>
          <a:p>
            <a:pPr lvl="0" fontAlgn="b"/>
            <a:endParaRPr lang="ru-RU" sz="1400" dirty="0">
              <a:solidFill>
                <a:srgbClr val="000000"/>
              </a:solidFill>
              <a:latin typeface="Times New Roman" pitchFamily="18" charset="0"/>
              <a:cs typeface="Times New Roman" pitchFamily="18" charset="0"/>
            </a:endParaRPr>
          </a:p>
          <a:p>
            <a:pPr lvl="0" fontAlgn="b">
              <a:buFont typeface="Wingdings" pitchFamily="2" charset="2"/>
              <a:buChar char="v"/>
            </a:pPr>
            <a:r>
              <a:rPr lang="ru-RU" sz="1400" dirty="0">
                <a:solidFill>
                  <a:srgbClr val="000000"/>
                </a:solidFill>
                <a:latin typeface="Times New Roman" pitchFamily="18" charset="0"/>
                <a:cs typeface="Times New Roman" pitchFamily="18" charset="0"/>
              </a:rPr>
              <a:t>Прирост протяженности автомобильных дорог общего пользования местного значения, соответствующих нормативным требованиям к транспортно-эксплуатационным показателям, в результате капитального ремонта и ремонта автомобильных дорог – </a:t>
            </a:r>
            <a:r>
              <a:rPr lang="ru-RU" sz="1400" dirty="0" smtClean="0">
                <a:solidFill>
                  <a:srgbClr val="000000"/>
                </a:solidFill>
                <a:latin typeface="Times New Roman" pitchFamily="18" charset="0"/>
                <a:cs typeface="Times New Roman" pitchFamily="18" charset="0"/>
              </a:rPr>
              <a:t>6,7 </a:t>
            </a:r>
            <a:r>
              <a:rPr lang="ru-RU" sz="1400" dirty="0">
                <a:solidFill>
                  <a:srgbClr val="000000"/>
                </a:solidFill>
                <a:latin typeface="Times New Roman" pitchFamily="18" charset="0"/>
                <a:cs typeface="Times New Roman" pitchFamily="18" charset="0"/>
              </a:rPr>
              <a:t>км.;</a:t>
            </a:r>
          </a:p>
          <a:p>
            <a:pPr lvl="0" fontAlgn="b"/>
            <a:endParaRPr lang="ru-RU" sz="1400" dirty="0">
              <a:solidFill>
                <a:srgbClr val="000000"/>
              </a:solidFill>
              <a:latin typeface="Times New Roman" pitchFamily="18" charset="0"/>
              <a:cs typeface="Times New Roman" pitchFamily="18" charset="0"/>
            </a:endParaRPr>
          </a:p>
          <a:p>
            <a:pPr lvl="0" fontAlgn="b">
              <a:buFont typeface="Wingdings" pitchFamily="2" charset="2"/>
              <a:buChar char="v"/>
            </a:pPr>
            <a:r>
              <a:rPr lang="ru-RU" sz="1400" dirty="0">
                <a:solidFill>
                  <a:srgbClr val="000000"/>
                </a:solidFill>
                <a:latin typeface="Times New Roman" pitchFamily="18" charset="0"/>
                <a:cs typeface="Times New Roman" pitchFamily="18" charset="0"/>
              </a:rPr>
              <a:t>Уровень обеспеченности населения в транспортном обслуживании – 100%;</a:t>
            </a:r>
          </a:p>
          <a:p>
            <a:pPr lvl="0" fontAlgn="b"/>
            <a:endParaRPr lang="ru-RU" sz="1400" dirty="0">
              <a:solidFill>
                <a:srgbClr val="000000"/>
              </a:solidFill>
              <a:latin typeface="Times New Roman" pitchFamily="18" charset="0"/>
              <a:cs typeface="Times New Roman" pitchFamily="18" charset="0"/>
            </a:endParaRPr>
          </a:p>
          <a:p>
            <a:pPr lvl="0" fontAlgn="b">
              <a:buFont typeface="Wingdings" pitchFamily="2" charset="2"/>
              <a:buChar char="v"/>
            </a:pPr>
            <a:r>
              <a:rPr lang="ru-RU" sz="1400" dirty="0">
                <a:solidFill>
                  <a:srgbClr val="000000"/>
                </a:solidFill>
                <a:latin typeface="Times New Roman" pitchFamily="18" charset="0"/>
                <a:cs typeface="Times New Roman" pitchFamily="18" charset="0"/>
              </a:rPr>
              <a:t>Доля зарегистрированных ДТП на 1000 человек населения </a:t>
            </a:r>
            <a:r>
              <a:rPr lang="ru-RU" sz="1400" dirty="0" smtClean="0">
                <a:solidFill>
                  <a:srgbClr val="000000"/>
                </a:solidFill>
                <a:latin typeface="Times New Roman" pitchFamily="18" charset="0"/>
                <a:cs typeface="Times New Roman" pitchFamily="18" charset="0"/>
              </a:rPr>
              <a:t>-5,7 </a:t>
            </a:r>
            <a:r>
              <a:rPr lang="ru-RU" sz="1400" dirty="0">
                <a:solidFill>
                  <a:srgbClr val="000000"/>
                </a:solidFill>
                <a:latin typeface="Times New Roman" pitchFamily="18" charset="0"/>
                <a:cs typeface="Times New Roman" pitchFamily="18" charset="0"/>
              </a:rPr>
              <a:t>ед.</a:t>
            </a:r>
          </a:p>
        </p:txBody>
      </p:sp>
      <p:sp>
        <p:nvSpPr>
          <p:cNvPr id="6" name="Прямоугольник 5"/>
          <p:cNvSpPr/>
          <p:nvPr/>
        </p:nvSpPr>
        <p:spPr>
          <a:xfrm>
            <a:off x="179512" y="764704"/>
            <a:ext cx="4824536" cy="1015663"/>
          </a:xfrm>
          <a:prstGeom prst="rect">
            <a:avLst/>
          </a:prstGeom>
        </p:spPr>
        <p:txBody>
          <a:bodyPr wrap="square">
            <a:spAutoFit/>
          </a:bodyPr>
          <a:lstStyle/>
          <a:p>
            <a:r>
              <a:rPr lang="ru-RU" sz="2000" u="sng" dirty="0">
                <a:latin typeface="Gabriola" pitchFamily="82" charset="0"/>
                <a:cs typeface="Arial" pitchFamily="34" charset="0"/>
              </a:rPr>
              <a:t>Ответственный исполнитель</a:t>
            </a:r>
            <a:r>
              <a:rPr lang="ru-RU" sz="2000" dirty="0">
                <a:latin typeface="Gabriola" pitchFamily="82" charset="0"/>
                <a:cs typeface="Arial" pitchFamily="34" charset="0"/>
              </a:rPr>
              <a:t>  – </a:t>
            </a:r>
          </a:p>
          <a:p>
            <a:r>
              <a:rPr lang="ru-RU" sz="2000" dirty="0">
                <a:latin typeface="Gabriola" pitchFamily="82" charset="0"/>
                <a:cs typeface="Arial" pitchFamily="34" charset="0"/>
              </a:rPr>
              <a:t> </a:t>
            </a:r>
            <a:r>
              <a:rPr lang="ru-RU" sz="2000" dirty="0">
                <a:latin typeface="Gabriola" pitchFamily="82" charset="0"/>
              </a:rPr>
              <a:t>Отдел дорожного хозяйства и транспорта администрации города Урай</a:t>
            </a:r>
            <a:endParaRPr lang="ru-RU" sz="2000" dirty="0">
              <a:latin typeface="Gabriola" pitchFamily="82" charset="0"/>
              <a:cs typeface="Arial" pitchFamily="34" charset="0"/>
            </a:endParaRPr>
          </a:p>
        </p:txBody>
      </p:sp>
      <p:graphicFrame>
        <p:nvGraphicFramePr>
          <p:cNvPr id="7" name="Таблица 6"/>
          <p:cNvGraphicFramePr>
            <a:graphicFrameLocks noGrp="1"/>
          </p:cNvGraphicFramePr>
          <p:nvPr/>
        </p:nvGraphicFramePr>
        <p:xfrm>
          <a:off x="4716016" y="3429000"/>
          <a:ext cx="4248472" cy="2528388"/>
        </p:xfrm>
        <a:graphic>
          <a:graphicData uri="http://schemas.openxmlformats.org/drawingml/2006/table">
            <a:tbl>
              <a:tblPr firstRow="1" bandRow="1">
                <a:tableStyleId>{5C22544A-7EE6-4342-B048-85BDC9FD1C3A}</a:tableStyleId>
              </a:tblPr>
              <a:tblGrid>
                <a:gridCol w="3024336">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tblGrid>
              <a:tr h="67038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a:solidFill>
                            <a:srgbClr val="000000"/>
                          </a:solidFill>
                          <a:latin typeface="Times New Roman" pitchFamily="18" charset="0"/>
                          <a:cs typeface="Times New Roman" pitchFamily="18" charset="0"/>
                        </a:rPr>
                        <a:t>Расходы на реализацию программы за </a:t>
                      </a:r>
                      <a:r>
                        <a:rPr lang="ru-RU" sz="1800" b="1" dirty="0" smtClean="0">
                          <a:solidFill>
                            <a:srgbClr val="000000"/>
                          </a:solidFill>
                          <a:latin typeface="Times New Roman" pitchFamily="18" charset="0"/>
                          <a:cs typeface="Times New Roman" pitchFamily="18" charset="0"/>
                        </a:rPr>
                        <a:t>2023 </a:t>
                      </a:r>
                      <a:r>
                        <a:rPr lang="ru-RU" sz="1800" b="1" dirty="0">
                          <a:solidFill>
                            <a:srgbClr val="000000"/>
                          </a:solidFill>
                          <a:latin typeface="Times New Roman" pitchFamily="18" charset="0"/>
                          <a:cs typeface="Times New Roman" pitchFamily="18" charset="0"/>
                        </a:rPr>
                        <a:t>год составили </a:t>
                      </a:r>
                      <a:r>
                        <a:rPr lang="ru-RU" sz="1800" b="1" dirty="0" smtClean="0">
                          <a:solidFill>
                            <a:srgbClr val="000000"/>
                          </a:solidFill>
                          <a:latin typeface="Times New Roman" pitchFamily="18" charset="0"/>
                          <a:cs typeface="Times New Roman" pitchFamily="18" charset="0"/>
                        </a:rPr>
                        <a:t>184 075,9 тыс.рублей</a:t>
                      </a:r>
                      <a:r>
                        <a:rPr lang="ru-RU" sz="1800" b="1" dirty="0">
                          <a:solidFill>
                            <a:srgbClr val="000000"/>
                          </a:solidFill>
                          <a:latin typeface="Times New Roman" pitchFamily="18" charset="0"/>
                          <a:cs typeface="Times New Roman" pitchFamily="18" charset="0"/>
                        </a:rPr>
                        <a:t>, </a:t>
                      </a:r>
                      <a:r>
                        <a:rPr lang="ru-RU" sz="1400" b="1" dirty="0">
                          <a:solidFill>
                            <a:srgbClr val="000000"/>
                          </a:solidFill>
                          <a:latin typeface="Times New Roman" pitchFamily="18" charset="0"/>
                          <a:cs typeface="Times New Roman" pitchFamily="18" charset="0"/>
                        </a:rPr>
                        <a:t>в том числе:</a:t>
                      </a:r>
                      <a:endParaRPr lang="ru-RU" dirty="0">
                        <a:latin typeface="Times New Roman" pitchFamily="18" charset="0"/>
                        <a:cs typeface="Times New Roman" pitchFamily="18" charset="0"/>
                      </a:endParaRPr>
                    </a:p>
                  </a:txBody>
                  <a:tcPr>
                    <a:solidFill>
                      <a:schemeClr val="accent1">
                        <a:lumMod val="60000"/>
                        <a:lumOff val="40000"/>
                      </a:schemeClr>
                    </a:solidFill>
                  </a:tcPr>
                </a:tc>
                <a:tc hMerge="1">
                  <a:txBody>
                    <a:bodyPr/>
                    <a:lstStyle/>
                    <a:p>
                      <a:endParaRPr lang="ru-RU" dirty="0"/>
                    </a:p>
                  </a:txBody>
                  <a:tcPr/>
                </a:tc>
                <a:extLst>
                  <a:ext uri="{0D108BD9-81ED-4DB2-BD59-A6C34878D82A}">
                    <a16:rowId xmlns:a16="http://schemas.microsoft.com/office/drawing/2014/main" xmlns="" val="10000"/>
                  </a:ext>
                </a:extLst>
              </a:tr>
              <a:tr h="279873">
                <a:tc>
                  <a:txBody>
                    <a:bodyPr/>
                    <a:lstStyle/>
                    <a:p>
                      <a:pPr algn="l"/>
                      <a:r>
                        <a:rPr lang="ru-RU" sz="1400" dirty="0">
                          <a:latin typeface="Times New Roman" pitchFamily="18" charset="0"/>
                          <a:cs typeface="Times New Roman" pitchFamily="18" charset="0"/>
                        </a:rPr>
                        <a:t>Подпрограмма </a:t>
                      </a:r>
                      <a:r>
                        <a:rPr lang="en-US" sz="1400" dirty="0">
                          <a:latin typeface="Times New Roman" pitchFamily="18" charset="0"/>
                          <a:cs typeface="Times New Roman" pitchFamily="18" charset="0"/>
                        </a:rPr>
                        <a:t>I.</a:t>
                      </a:r>
                      <a:r>
                        <a:rPr lang="ru-RU" sz="1400" dirty="0">
                          <a:latin typeface="Times New Roman" pitchFamily="18" charset="0"/>
                          <a:cs typeface="Times New Roman" pitchFamily="18" charset="0"/>
                        </a:rPr>
                        <a:t> «Дорожное хозяйство»</a:t>
                      </a:r>
                    </a:p>
                  </a:txBody>
                  <a:tcPr/>
                </a:tc>
                <a:tc>
                  <a:txBody>
                    <a:bodyPr/>
                    <a:lstStyle/>
                    <a:p>
                      <a:pPr algn="r"/>
                      <a:r>
                        <a:rPr lang="ru-RU" sz="1400" b="1" dirty="0" smtClean="0">
                          <a:latin typeface="Times New Roman" pitchFamily="18" charset="0"/>
                          <a:cs typeface="Times New Roman" pitchFamily="18" charset="0"/>
                        </a:rPr>
                        <a:t>163 614,1</a:t>
                      </a:r>
                      <a:endParaRPr lang="ru-RU" sz="1400" b="1" dirty="0">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r h="317895">
                <a:tc>
                  <a:txBody>
                    <a:bodyPr/>
                    <a:lstStyle/>
                    <a:p>
                      <a:pPr algn="l"/>
                      <a:r>
                        <a:rPr lang="ru-RU" sz="1400" dirty="0">
                          <a:latin typeface="Times New Roman" pitchFamily="18" charset="0"/>
                          <a:cs typeface="Times New Roman" pitchFamily="18" charset="0"/>
                        </a:rPr>
                        <a:t>Подпрограмма </a:t>
                      </a:r>
                      <a:r>
                        <a:rPr lang="en-US" sz="1400" dirty="0">
                          <a:latin typeface="Times New Roman" pitchFamily="18" charset="0"/>
                          <a:cs typeface="Times New Roman" pitchFamily="18" charset="0"/>
                        </a:rPr>
                        <a:t>II.</a:t>
                      </a:r>
                      <a:r>
                        <a:rPr lang="ru-RU" sz="1400" dirty="0">
                          <a:latin typeface="Times New Roman" pitchFamily="18" charset="0"/>
                          <a:cs typeface="Times New Roman" pitchFamily="18" charset="0"/>
                        </a:rPr>
                        <a:t> «Транспорт»</a:t>
                      </a:r>
                    </a:p>
                  </a:txBody>
                  <a:tcPr/>
                </a:tc>
                <a:tc>
                  <a:txBody>
                    <a:bodyPr/>
                    <a:lstStyle/>
                    <a:p>
                      <a:pPr algn="r"/>
                      <a:r>
                        <a:rPr lang="ru-RU" sz="1400" b="1" dirty="0" smtClean="0">
                          <a:latin typeface="Times New Roman" pitchFamily="18" charset="0"/>
                          <a:cs typeface="Times New Roman" pitchFamily="18" charset="0"/>
                        </a:rPr>
                        <a:t>19 998,6</a:t>
                      </a:r>
                      <a:endParaRPr lang="ru-RU" sz="1400" b="1" dirty="0">
                        <a:latin typeface="Times New Roman" pitchFamily="18" charset="0"/>
                        <a:cs typeface="Times New Roman" pitchFamily="18" charset="0"/>
                      </a:endParaRPr>
                    </a:p>
                  </a:txBody>
                  <a:tcPr/>
                </a:tc>
                <a:extLst>
                  <a:ext uri="{0D108BD9-81ED-4DB2-BD59-A6C34878D82A}">
                    <a16:rowId xmlns:a16="http://schemas.microsoft.com/office/drawing/2014/main" xmlns="" val="10002"/>
                  </a:ext>
                </a:extLst>
              </a:tr>
              <a:tr h="777933">
                <a:tc>
                  <a:txBody>
                    <a:bodyPr/>
                    <a:lstStyle/>
                    <a:p>
                      <a:pPr algn="l"/>
                      <a:r>
                        <a:rPr lang="ru-RU" sz="1400" dirty="0">
                          <a:latin typeface="Times New Roman" pitchFamily="18" charset="0"/>
                          <a:cs typeface="Times New Roman" pitchFamily="18" charset="0"/>
                        </a:rPr>
                        <a:t>Подпрограмма </a:t>
                      </a:r>
                      <a:r>
                        <a:rPr lang="en-US" sz="1400" dirty="0">
                          <a:latin typeface="Times New Roman" pitchFamily="18" charset="0"/>
                          <a:cs typeface="Times New Roman" pitchFamily="18" charset="0"/>
                        </a:rPr>
                        <a:t>III</a:t>
                      </a:r>
                      <a:r>
                        <a:rPr lang="ru-RU" sz="1400" dirty="0">
                          <a:latin typeface="Times New Roman" pitchFamily="18" charset="0"/>
                          <a:cs typeface="Times New Roman" pitchFamily="18" charset="0"/>
                        </a:rPr>
                        <a:t>. «Формирование законопослушного поведения участников дорожного движения»</a:t>
                      </a:r>
                    </a:p>
                  </a:txBody>
                  <a:tcPr/>
                </a:tc>
                <a:tc>
                  <a:txBody>
                    <a:bodyPr/>
                    <a:lstStyle/>
                    <a:p>
                      <a:pPr algn="r"/>
                      <a:r>
                        <a:rPr lang="ru-RU" sz="1400" b="1" dirty="0" smtClean="0">
                          <a:latin typeface="Times New Roman" pitchFamily="18" charset="0"/>
                          <a:cs typeface="Times New Roman" pitchFamily="18" charset="0"/>
                        </a:rPr>
                        <a:t>463,2</a:t>
                      </a:r>
                      <a:endParaRPr lang="ru-RU" sz="1400" b="1" dirty="0">
                        <a:latin typeface="Times New Roman" pitchFamily="18" charset="0"/>
                        <a:cs typeface="Times New Roman" pitchFamily="18" charset="0"/>
                      </a:endParaRPr>
                    </a:p>
                  </a:txBody>
                  <a:tcPr/>
                </a:tc>
                <a:extLst>
                  <a:ext uri="{0D108BD9-81ED-4DB2-BD59-A6C34878D82A}">
                    <a16:rowId xmlns:a16="http://schemas.microsoft.com/office/drawing/2014/main" xmlns="" val="10003"/>
                  </a:ext>
                </a:extLst>
              </a:tr>
            </a:tbl>
          </a:graphicData>
        </a:graphic>
      </p:graphicFrame>
      <p:sp>
        <p:nvSpPr>
          <p:cNvPr id="8" name="Прямоугольник 7"/>
          <p:cNvSpPr/>
          <p:nvPr/>
        </p:nvSpPr>
        <p:spPr>
          <a:xfrm>
            <a:off x="4644008" y="764704"/>
            <a:ext cx="4392488" cy="2062103"/>
          </a:xfrm>
          <a:prstGeom prst="rect">
            <a:avLst/>
          </a:prstGeom>
        </p:spPr>
        <p:txBody>
          <a:bodyPr wrap="square">
            <a:spAutoFit/>
          </a:bodyPr>
          <a:lstStyle/>
          <a:p>
            <a:r>
              <a:rPr lang="ru-RU" sz="2000" u="sng" dirty="0">
                <a:latin typeface="Gabriola" pitchFamily="82" charset="0"/>
              </a:rPr>
              <a:t>Цель:</a:t>
            </a:r>
            <a:r>
              <a:rPr lang="ru-RU" dirty="0">
                <a:latin typeface="Gabriola" pitchFamily="82" charset="0"/>
              </a:rPr>
              <a:t> совершенствование сети автомобильных дорог общего пользования местного значения, повышение пропускной способности транспортных потоков на улично-дорожной сети, обеспечение доступности и повышение качества транспортных услуг населению города Урай, повышение безопасности дорожного движения в городе Урай.</a:t>
            </a:r>
          </a:p>
        </p:txBody>
      </p:sp>
      <p:sp>
        <p:nvSpPr>
          <p:cNvPr id="9" name="Прямоугольник 8"/>
          <p:cNvSpPr/>
          <p:nvPr/>
        </p:nvSpPr>
        <p:spPr>
          <a:xfrm>
            <a:off x="107504" y="1988840"/>
            <a:ext cx="4392488" cy="584775"/>
          </a:xfrm>
          <a:prstGeom prst="rect">
            <a:avLst/>
          </a:prstGeom>
        </p:spPr>
        <p:txBody>
          <a:bodyPr wrap="square">
            <a:spAutoFit/>
          </a:bodyPr>
          <a:lstStyle/>
          <a:p>
            <a:pPr algn="ctr"/>
            <a:r>
              <a:rPr lang="ru-RU" sz="1600" b="1" dirty="0">
                <a:latin typeface="Times New Roman" pitchFamily="18" charset="0"/>
                <a:cs typeface="Times New Roman" pitchFamily="18" charset="0"/>
              </a:rPr>
              <a:t>Основные показатели результативности программы за </a:t>
            </a:r>
            <a:r>
              <a:rPr lang="ru-RU" sz="1600" b="1" dirty="0" smtClean="0">
                <a:latin typeface="Times New Roman" pitchFamily="18" charset="0"/>
                <a:cs typeface="Times New Roman" pitchFamily="18" charset="0"/>
              </a:rPr>
              <a:t>2023 </a:t>
            </a:r>
            <a:r>
              <a:rPr lang="ru-RU" sz="1600" b="1" dirty="0">
                <a:latin typeface="Times New Roman" pitchFamily="18" charset="0"/>
                <a:cs typeface="Times New Roman" pitchFamily="18" charset="0"/>
              </a:rPr>
              <a:t>год:</a:t>
            </a:r>
            <a:endParaRPr lang="ru-RU" sz="1600" dirty="0">
              <a:latin typeface="Times New Roman" pitchFamily="18" charset="0"/>
              <a:cs typeface="Times New Roman" pitchFamily="18" charset="0"/>
            </a:endParaRPr>
          </a:p>
        </p:txBody>
      </p:sp>
      <p:sp>
        <p:nvSpPr>
          <p:cNvPr id="2052" name="AutoShape 4"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194" name="AutoShape 2" descr="автомобиль, ремонт, авто, услуги значок в Tidee Trans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196" name="AutoShape 4" descr="автомобиль, ремонт, авто, услуги значок в Tidee Trans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198" name="AutoShape 6" descr="автомобиль, ремонт, авто, услуги значок в Tidee Trans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202" name="AutoShape 10" descr="Компьютерные иконки Доставка Ресторан Транспорт, другие, угол, грузовые  перевозки Транспорт, текст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204" name="Picture 12" descr="Быстрая доставка – Бесплатные иконки: транспорт"/>
          <p:cNvPicPr>
            <a:picLocks noChangeAspect="1" noChangeArrowheads="1"/>
          </p:cNvPicPr>
          <p:nvPr/>
        </p:nvPicPr>
        <p:blipFill>
          <a:blip r:embed="rId3" cstate="print"/>
          <a:srcRect/>
          <a:stretch>
            <a:fillRect/>
          </a:stretch>
        </p:blipFill>
        <p:spPr bwMode="auto">
          <a:xfrm>
            <a:off x="179512" y="116632"/>
            <a:ext cx="612000" cy="612000"/>
          </a:xfrm>
          <a:prstGeom prst="rect">
            <a:avLst/>
          </a:prstGeom>
          <a:noFill/>
        </p:spPr>
      </p:pic>
    </p:spTree>
    <p:extLst>
      <p:ext uri="{BB962C8B-B14F-4D97-AF65-F5344CB8AC3E}">
        <p14:creationId xmlns:p14="http://schemas.microsoft.com/office/powerpoint/2010/main" xmlns="" val="836559831"/>
      </p:ext>
    </p:extLst>
  </p:cSld>
  <p:clrMapOvr>
    <a:masterClrMapping/>
  </p:clrMapOvr>
  <p:transition spd="slow"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0"/>
            <a:ext cx="4283968" cy="1200329"/>
          </a:xfrm>
          <a:prstGeom prst="rect">
            <a:avLst/>
          </a:prstGeom>
        </p:spPr>
        <p:txBody>
          <a:bodyPr wrap="square">
            <a:spAutoFit/>
          </a:bodyPr>
          <a:lstStyle/>
          <a:p>
            <a:r>
              <a:rPr lang="ru-RU" dirty="0">
                <a:latin typeface="Gabriola" pitchFamily="82" charset="0"/>
                <a:cs typeface="Arial" pitchFamily="34" charset="0"/>
              </a:rPr>
              <a:t>Расходы на реализацию п</a:t>
            </a:r>
            <a:r>
              <a:rPr lang="ru-RU" dirty="0">
                <a:latin typeface="Gabriola" pitchFamily="82" charset="0"/>
              </a:rPr>
              <a:t>одпрограммы </a:t>
            </a:r>
            <a:r>
              <a:rPr lang="en-US" dirty="0">
                <a:latin typeface="Gabriola" pitchFamily="82" charset="0"/>
              </a:rPr>
              <a:t>I</a:t>
            </a:r>
            <a:r>
              <a:rPr lang="ru-RU" dirty="0">
                <a:latin typeface="Gabriola" pitchFamily="82" charset="0"/>
              </a:rPr>
              <a:t> «</a:t>
            </a:r>
            <a:r>
              <a:rPr lang="ru-RU" dirty="0">
                <a:latin typeface="Gabriola" pitchFamily="82" charset="0"/>
                <a:cs typeface="Arial" pitchFamily="34" charset="0"/>
              </a:rPr>
              <a:t>Дорожное хозяйство» составили  </a:t>
            </a:r>
            <a:r>
              <a:rPr lang="ru-RU" sz="1400" b="1" dirty="0" smtClean="0">
                <a:latin typeface="Times New Roman" pitchFamily="18" charset="0"/>
                <a:cs typeface="Times New Roman" pitchFamily="18" charset="0"/>
              </a:rPr>
              <a:t>163 614,1</a:t>
            </a:r>
            <a:r>
              <a:rPr lang="ru-RU" b="1" dirty="0" smtClean="0">
                <a:latin typeface="Gabriola" pitchFamily="82" charset="0"/>
                <a:cs typeface="Times New Roman" pitchFamily="18" charset="0"/>
              </a:rPr>
              <a:t>тыс.рублей</a:t>
            </a:r>
            <a:r>
              <a:rPr lang="ru-RU" dirty="0">
                <a:latin typeface="Gabriola" pitchFamily="82" charset="0"/>
                <a:cs typeface="Times New Roman" pitchFamily="18" charset="0"/>
              </a:rPr>
              <a:t>, в том числе</a:t>
            </a:r>
            <a:r>
              <a:rPr lang="en-US" dirty="0">
                <a:latin typeface="Gabriola" pitchFamily="82" charset="0"/>
                <a:cs typeface="Times New Roman" pitchFamily="18" charset="0"/>
              </a:rPr>
              <a:t>:</a:t>
            </a:r>
            <a:endParaRPr lang="ru-RU" dirty="0">
              <a:latin typeface="Gabriola" pitchFamily="82" charset="0"/>
              <a:cs typeface="Times New Roman" pitchFamily="18" charset="0"/>
            </a:endParaRPr>
          </a:p>
          <a:p>
            <a:r>
              <a:rPr lang="ru-RU" dirty="0">
                <a:latin typeface="Gabriola" pitchFamily="82" charset="0"/>
                <a:cs typeface="Arial" pitchFamily="34" charset="0"/>
              </a:rPr>
              <a:t>  </a:t>
            </a:r>
            <a:endParaRPr lang="ru-RU" dirty="0">
              <a:latin typeface="Gabriola" pitchFamily="82" charset="0"/>
            </a:endParaRPr>
          </a:p>
        </p:txBody>
      </p:sp>
      <p:graphicFrame>
        <p:nvGraphicFramePr>
          <p:cNvPr id="3" name="Таблица 2"/>
          <p:cNvGraphicFramePr>
            <a:graphicFrameLocks noGrp="1"/>
          </p:cNvGraphicFramePr>
          <p:nvPr/>
        </p:nvGraphicFramePr>
        <p:xfrm>
          <a:off x="107504" y="908720"/>
          <a:ext cx="4968552" cy="5544616"/>
        </p:xfrm>
        <a:graphic>
          <a:graphicData uri="http://schemas.openxmlformats.org/drawingml/2006/table">
            <a:tbl>
              <a:tblPr firstRow="1" bandRow="1">
                <a:tableStyleId>{5C22544A-7EE6-4342-B048-85BDC9FD1C3A}</a:tableStyleId>
              </a:tblPr>
              <a:tblGrid>
                <a:gridCol w="1086871">
                  <a:extLst>
                    <a:ext uri="{9D8B030D-6E8A-4147-A177-3AD203B41FA5}">
                      <a16:colId xmlns:a16="http://schemas.microsoft.com/office/drawing/2014/main" xmlns="" val="20000"/>
                    </a:ext>
                  </a:extLst>
                </a:gridCol>
                <a:gridCol w="3881681">
                  <a:extLst>
                    <a:ext uri="{9D8B030D-6E8A-4147-A177-3AD203B41FA5}">
                      <a16:colId xmlns:a16="http://schemas.microsoft.com/office/drawing/2014/main" xmlns="" val="20001"/>
                    </a:ext>
                  </a:extLst>
                </a:gridCol>
              </a:tblGrid>
              <a:tr h="630114">
                <a:tc>
                  <a:txBody>
                    <a:bodyPr/>
                    <a:lstStyle/>
                    <a:p>
                      <a:r>
                        <a:rPr lang="ru-RU" sz="1400" dirty="0">
                          <a:latin typeface="Times New Roman" pitchFamily="18" charset="0"/>
                          <a:cs typeface="Times New Roman" pitchFamily="18" charset="0"/>
                        </a:rPr>
                        <a:t>тыс.рублей</a:t>
                      </a:r>
                    </a:p>
                  </a:txBody>
                  <a:tcPr/>
                </a:tc>
                <a:tc>
                  <a:txBody>
                    <a:bodyPr/>
                    <a:lstStyle/>
                    <a:p>
                      <a:r>
                        <a:rPr lang="ru-RU" sz="1400" dirty="0">
                          <a:latin typeface="Times New Roman" pitchFamily="18" charset="0"/>
                          <a:cs typeface="Times New Roman" pitchFamily="18" charset="0"/>
                        </a:rPr>
                        <a:t>Направление расходов</a:t>
                      </a:r>
                    </a:p>
                  </a:txBody>
                  <a:tcPr/>
                </a:tc>
                <a:extLst>
                  <a:ext uri="{0D108BD9-81ED-4DB2-BD59-A6C34878D82A}">
                    <a16:rowId xmlns:a16="http://schemas.microsoft.com/office/drawing/2014/main" xmlns="" val="10000"/>
                  </a:ext>
                </a:extLst>
              </a:tr>
              <a:tr h="2281733">
                <a:tc>
                  <a:txBody>
                    <a:bodyPr/>
                    <a:lstStyle/>
                    <a:p>
                      <a:pPr algn="ctr"/>
                      <a:endParaRPr lang="ru-RU" sz="1400" b="1" dirty="0">
                        <a:latin typeface="Times New Roman" pitchFamily="18" charset="0"/>
                        <a:cs typeface="Times New Roman" pitchFamily="18" charset="0"/>
                      </a:endParaRPr>
                    </a:p>
                    <a:p>
                      <a:pPr algn="ctr"/>
                      <a:endParaRPr lang="ru-RU" sz="1400" b="1" dirty="0">
                        <a:latin typeface="Times New Roman" pitchFamily="18" charset="0"/>
                        <a:cs typeface="Times New Roman" pitchFamily="18" charset="0"/>
                      </a:endParaRPr>
                    </a:p>
                    <a:p>
                      <a:pPr algn="ctr"/>
                      <a:r>
                        <a:rPr lang="ru-RU" sz="1400" b="1" dirty="0" smtClean="0">
                          <a:latin typeface="Times New Roman" pitchFamily="18" charset="0"/>
                          <a:cs typeface="Times New Roman" pitchFamily="18" charset="0"/>
                        </a:rPr>
                        <a:t>59 939,8</a:t>
                      </a:r>
                      <a:endParaRPr lang="ru-RU" sz="1400" b="1" dirty="0">
                        <a:latin typeface="Times New Roman" pitchFamily="18" charset="0"/>
                        <a:cs typeface="Times New Roman" pitchFamily="18" charset="0"/>
                      </a:endParaRPr>
                    </a:p>
                  </a:txBody>
                  <a:tcPr anchor="ctr"/>
                </a:tc>
                <a:tc>
                  <a:txBody>
                    <a:bodyPr/>
                    <a:lstStyle/>
                    <a:p>
                      <a:r>
                        <a:rPr lang="ru-RU" sz="14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Замена бортового камня по ул. </a:t>
                      </a:r>
                      <a:r>
                        <a:rPr lang="ru-RU" sz="1200" dirty="0" err="1" smtClean="0">
                          <a:latin typeface="Times New Roman" pitchFamily="18" charset="0"/>
                          <a:cs typeface="Times New Roman" pitchFamily="18" charset="0"/>
                        </a:rPr>
                        <a:t>Шаимская</a:t>
                      </a:r>
                      <a:r>
                        <a:rPr lang="ru-RU" sz="1200" dirty="0" smtClean="0">
                          <a:latin typeface="Times New Roman" pitchFamily="18" charset="0"/>
                          <a:cs typeface="Times New Roman" pitchFamily="18" charset="0"/>
                        </a:rPr>
                        <a:t>, ремонт автомобильной дороги по ул. Ивана Шестакова, остановочного кармана остановки Буровиков, </a:t>
                      </a:r>
                      <a:r>
                        <a:rPr lang="ru-RU" sz="1200" dirty="0" err="1" smtClean="0">
                          <a:latin typeface="Times New Roman" pitchFamily="18" charset="0"/>
                          <a:cs typeface="Times New Roman" pitchFamily="18" charset="0"/>
                        </a:rPr>
                        <a:t>риобретение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гобо-проектора</a:t>
                      </a:r>
                      <a:r>
                        <a:rPr lang="ru-RU" sz="1200" dirty="0" smtClean="0">
                          <a:latin typeface="Times New Roman" pitchFamily="18" charset="0"/>
                          <a:cs typeface="Times New Roman" pitchFamily="18" charset="0"/>
                        </a:rPr>
                        <a:t>, выполнение работ по ремонту выезда на ул.Нефтяников,</a:t>
                      </a:r>
                      <a:r>
                        <a:rPr lang="ru-RU" sz="1200" baseline="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работы по устройству пандусов ул. </a:t>
                      </a:r>
                      <a:r>
                        <a:rPr lang="ru-RU" sz="1200" dirty="0" err="1" smtClean="0">
                          <a:latin typeface="Times New Roman" pitchFamily="18" charset="0"/>
                          <a:cs typeface="Times New Roman" pitchFamily="18" charset="0"/>
                        </a:rPr>
                        <a:t>Шаимская,устройство</a:t>
                      </a:r>
                      <a:r>
                        <a:rPr lang="ru-RU" sz="1200" dirty="0" smtClean="0">
                          <a:latin typeface="Times New Roman" pitchFamily="18" charset="0"/>
                          <a:cs typeface="Times New Roman" pitchFamily="18" charset="0"/>
                        </a:rPr>
                        <a:t> подстил. и </a:t>
                      </a:r>
                      <a:r>
                        <a:rPr lang="ru-RU" sz="1200" dirty="0" err="1" smtClean="0">
                          <a:latin typeface="Times New Roman" pitchFamily="18" charset="0"/>
                          <a:cs typeface="Times New Roman" pitchFamily="18" charset="0"/>
                        </a:rPr>
                        <a:t>выравнив.слоев</a:t>
                      </a:r>
                      <a:r>
                        <a:rPr lang="ru-RU" sz="1200" dirty="0" smtClean="0">
                          <a:latin typeface="Times New Roman" pitchFamily="18" charset="0"/>
                          <a:cs typeface="Times New Roman" pitchFamily="18" charset="0"/>
                        </a:rPr>
                        <a:t> оснований из щебня,</a:t>
                      </a:r>
                      <a:r>
                        <a:rPr lang="ru-RU" sz="1200" baseline="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планировка территории с отсыпкой щебнем ул.Садовая</a:t>
                      </a:r>
                      <a:endParaRPr lang="ru-RU" sz="1200" dirty="0">
                        <a:latin typeface="Times New Roman" pitchFamily="18" charset="0"/>
                        <a:cs typeface="Times New Roman" pitchFamily="18" charset="0"/>
                      </a:endParaRPr>
                    </a:p>
                  </a:txBody>
                  <a:tcPr anchor="ctr"/>
                </a:tc>
                <a:extLst>
                  <a:ext uri="{0D108BD9-81ED-4DB2-BD59-A6C34878D82A}">
                    <a16:rowId xmlns:a16="http://schemas.microsoft.com/office/drawing/2014/main" xmlns="" val="10001"/>
                  </a:ext>
                </a:extLst>
              </a:tr>
              <a:tr h="921469">
                <a:tc>
                  <a:txBody>
                    <a:bodyPr/>
                    <a:lstStyle/>
                    <a:p>
                      <a:pPr algn="ctr"/>
                      <a:endParaRPr lang="ru-RU" sz="1400" b="1" dirty="0" smtClean="0">
                        <a:latin typeface="Times New Roman" pitchFamily="18" charset="0"/>
                        <a:cs typeface="Times New Roman" pitchFamily="18" charset="0"/>
                      </a:endParaRPr>
                    </a:p>
                    <a:p>
                      <a:pPr algn="ctr"/>
                      <a:r>
                        <a:rPr lang="ru-RU" sz="1400" b="1" dirty="0" smtClean="0">
                          <a:latin typeface="Times New Roman" pitchFamily="18" charset="0"/>
                          <a:cs typeface="Times New Roman" pitchFamily="18" charset="0"/>
                        </a:rPr>
                        <a:t>8 822,5</a:t>
                      </a:r>
                      <a:endParaRPr lang="ru-RU" sz="1400" b="1" dirty="0">
                        <a:latin typeface="Times New Roman" pitchFamily="18" charset="0"/>
                        <a:cs typeface="Times New Roman" pitchFamily="18" charset="0"/>
                      </a:endParaRPr>
                    </a:p>
                  </a:txBody>
                  <a:tcPr anchor="ctr"/>
                </a:tc>
                <a:tc>
                  <a:txBody>
                    <a:bodyPr/>
                    <a:lstStyle/>
                    <a:p>
                      <a:r>
                        <a:rPr lang="ru-RU" sz="1200" dirty="0" smtClean="0">
                          <a:latin typeface="Times New Roman" pitchFamily="18" charset="0"/>
                          <a:cs typeface="Times New Roman" pitchFamily="18" charset="0"/>
                        </a:rPr>
                        <a:t>Строительство проезда к стационару  (Устройство подъезда к зданию инфекционного отделения БУ «ЦГБ»),устройство проезда к ж/</a:t>
                      </a:r>
                      <a:r>
                        <a:rPr lang="ru-RU" sz="1200" dirty="0" err="1" smtClean="0">
                          <a:latin typeface="Times New Roman" pitchFamily="18" charset="0"/>
                          <a:cs typeface="Times New Roman" pitchFamily="18" charset="0"/>
                        </a:rPr>
                        <a:t>д</a:t>
                      </a:r>
                      <a:r>
                        <a:rPr lang="ru-RU" sz="1200" dirty="0" smtClean="0">
                          <a:latin typeface="Times New Roman" pitchFamily="18" charset="0"/>
                          <a:cs typeface="Times New Roman" pitchFamily="18" charset="0"/>
                        </a:rPr>
                        <a:t> №100 по ул.Ленина</a:t>
                      </a:r>
                      <a:endParaRPr lang="ru-RU" sz="1200" dirty="0">
                        <a:latin typeface="Times New Roman" pitchFamily="18" charset="0"/>
                        <a:cs typeface="Times New Roman" pitchFamily="18" charset="0"/>
                      </a:endParaRPr>
                    </a:p>
                  </a:txBody>
                  <a:tcPr anchor="ctr"/>
                </a:tc>
                <a:extLst>
                  <a:ext uri="{0D108BD9-81ED-4DB2-BD59-A6C34878D82A}">
                    <a16:rowId xmlns:a16="http://schemas.microsoft.com/office/drawing/2014/main" xmlns="" val="10002"/>
                  </a:ext>
                </a:extLst>
              </a:tr>
              <a:tr h="658192">
                <a:tc>
                  <a:txBody>
                    <a:bodyPr/>
                    <a:lstStyle/>
                    <a:p>
                      <a:pPr algn="ctr"/>
                      <a:r>
                        <a:rPr lang="ru-RU" sz="1400" b="1" dirty="0" smtClean="0">
                          <a:latin typeface="Times New Roman" pitchFamily="18" charset="0"/>
                          <a:cs typeface="Times New Roman" pitchFamily="18" charset="0"/>
                        </a:rPr>
                        <a:t>3 851,7</a:t>
                      </a:r>
                      <a:endParaRPr lang="ru-RU" sz="1400" b="1" dirty="0">
                        <a:latin typeface="Times New Roman" pitchFamily="18" charset="0"/>
                        <a:cs typeface="Times New Roman" pitchFamily="18" charset="0"/>
                      </a:endParaRPr>
                    </a:p>
                  </a:txBody>
                  <a:tcPr anchor="ctr"/>
                </a:tc>
                <a:tc>
                  <a:txBody>
                    <a:bodyPr/>
                    <a:lstStyle/>
                    <a:p>
                      <a:r>
                        <a:rPr lang="ru-RU" sz="1200" dirty="0">
                          <a:latin typeface="Times New Roman" pitchFamily="18" charset="0"/>
                          <a:cs typeface="Times New Roman" pitchFamily="18" charset="0"/>
                        </a:rPr>
                        <a:t>Содержание объекта «Объездная автомобильная дорога г.Урай» </a:t>
                      </a:r>
                    </a:p>
                  </a:txBody>
                  <a:tcPr anchor="ctr"/>
                </a:tc>
                <a:extLst>
                  <a:ext uri="{0D108BD9-81ED-4DB2-BD59-A6C34878D82A}">
                    <a16:rowId xmlns:a16="http://schemas.microsoft.com/office/drawing/2014/main" xmlns="" val="10003"/>
                  </a:ext>
                </a:extLst>
              </a:tr>
              <a:tr h="1053108">
                <a:tc>
                  <a:txBody>
                    <a:bodyPr/>
                    <a:lstStyle/>
                    <a:p>
                      <a:pPr algn="ctr"/>
                      <a:endParaRPr lang="ru-RU" sz="1400" b="1" dirty="0">
                        <a:latin typeface="Times New Roman" pitchFamily="18" charset="0"/>
                        <a:cs typeface="Times New Roman" pitchFamily="18" charset="0"/>
                      </a:endParaRPr>
                    </a:p>
                    <a:p>
                      <a:pPr algn="ctr"/>
                      <a:endParaRPr lang="ru-RU" sz="1400" b="1" dirty="0">
                        <a:latin typeface="Times New Roman" pitchFamily="18" charset="0"/>
                        <a:cs typeface="Times New Roman" pitchFamily="18" charset="0"/>
                      </a:endParaRPr>
                    </a:p>
                    <a:p>
                      <a:pPr algn="ctr"/>
                      <a:r>
                        <a:rPr lang="ru-RU" sz="1400" b="1" dirty="0" smtClean="0">
                          <a:latin typeface="Times New Roman" pitchFamily="18" charset="0"/>
                          <a:cs typeface="Times New Roman" pitchFamily="18" charset="0"/>
                        </a:rPr>
                        <a:t>91 000,0</a:t>
                      </a:r>
                      <a:endParaRPr lang="ru-RU" sz="1400" b="1" dirty="0">
                        <a:latin typeface="Times New Roman" pitchFamily="18" charset="0"/>
                        <a:cs typeface="Times New Roman" pitchFamily="18" charset="0"/>
                      </a:endParaRPr>
                    </a:p>
                  </a:txBody>
                  <a:tcPr anchor="ctr"/>
                </a:tc>
                <a:tc>
                  <a:txBody>
                    <a:bodyPr/>
                    <a:lstStyle/>
                    <a:p>
                      <a:r>
                        <a:rPr lang="ru-RU" sz="1200" dirty="0" smtClean="0">
                          <a:latin typeface="Times New Roman" pitchFamily="18" charset="0"/>
                          <a:cs typeface="Times New Roman" pitchFamily="18" charset="0"/>
                        </a:rPr>
                        <a:t>«Капитальный ремонт дороги по улице Солнечная» и «Капитальный ремонт автодороги </a:t>
                      </a:r>
                      <a:r>
                        <a:rPr lang="ru-RU" sz="1200" dirty="0" err="1" smtClean="0">
                          <a:latin typeface="Times New Roman" pitchFamily="18" charset="0"/>
                          <a:cs typeface="Times New Roman" pitchFamily="18" charset="0"/>
                        </a:rPr>
                        <a:t>Урай-Головные</a:t>
                      </a:r>
                      <a:r>
                        <a:rPr lang="ru-RU" sz="1200" dirty="0" smtClean="0">
                          <a:latin typeface="Times New Roman" pitchFamily="18" charset="0"/>
                          <a:cs typeface="Times New Roman" pitchFamily="18" charset="0"/>
                        </a:rPr>
                        <a:t> сооружение нефтепровода </a:t>
                      </a:r>
                      <a:r>
                        <a:rPr lang="ru-RU" sz="1200" dirty="0" err="1" smtClean="0">
                          <a:latin typeface="Times New Roman" pitchFamily="18" charset="0"/>
                          <a:cs typeface="Times New Roman" pitchFamily="18" charset="0"/>
                        </a:rPr>
                        <a:t>Шаим-Тюмень</a:t>
                      </a:r>
                      <a:r>
                        <a:rPr lang="ru-RU" sz="1200" dirty="0" smtClean="0">
                          <a:latin typeface="Times New Roman" pitchFamily="18" charset="0"/>
                          <a:cs typeface="Times New Roman" pitchFamily="18" charset="0"/>
                        </a:rPr>
                        <a:t>» </a:t>
                      </a:r>
                      <a:endParaRPr lang="ru-RU" sz="1200" dirty="0">
                        <a:latin typeface="Times New Roman" pitchFamily="18" charset="0"/>
                        <a:cs typeface="Times New Roman" pitchFamily="18" charset="0"/>
                      </a:endParaRPr>
                    </a:p>
                  </a:txBody>
                  <a:tcPr anchor="ctr"/>
                </a:tc>
                <a:extLst>
                  <a:ext uri="{0D108BD9-81ED-4DB2-BD59-A6C34878D82A}">
                    <a16:rowId xmlns:a16="http://schemas.microsoft.com/office/drawing/2014/main" xmlns="" val="10004"/>
                  </a:ext>
                </a:extLst>
              </a:tr>
            </a:tbl>
          </a:graphicData>
        </a:graphic>
      </p:graphicFrame>
      <p:sp>
        <p:nvSpPr>
          <p:cNvPr id="4" name="Прямоугольник 3"/>
          <p:cNvSpPr/>
          <p:nvPr/>
        </p:nvSpPr>
        <p:spPr>
          <a:xfrm>
            <a:off x="5292080" y="0"/>
            <a:ext cx="3851920" cy="923330"/>
          </a:xfrm>
          <a:prstGeom prst="rect">
            <a:avLst/>
          </a:prstGeom>
        </p:spPr>
        <p:txBody>
          <a:bodyPr wrap="square">
            <a:spAutoFit/>
          </a:bodyPr>
          <a:lstStyle/>
          <a:p>
            <a:r>
              <a:rPr lang="ru-RU" dirty="0">
                <a:latin typeface="Gabriola" pitchFamily="82" charset="0"/>
                <a:cs typeface="Arial" pitchFamily="34" charset="0"/>
              </a:rPr>
              <a:t>Расходы на реализацию п</a:t>
            </a:r>
            <a:r>
              <a:rPr lang="ru-RU" dirty="0">
                <a:latin typeface="Gabriola" pitchFamily="82" charset="0"/>
              </a:rPr>
              <a:t>одпрограммы </a:t>
            </a:r>
            <a:r>
              <a:rPr lang="en-US" dirty="0">
                <a:latin typeface="Gabriola" pitchFamily="82" charset="0"/>
              </a:rPr>
              <a:t>II</a:t>
            </a:r>
            <a:r>
              <a:rPr lang="ru-RU" dirty="0">
                <a:latin typeface="Gabriola" pitchFamily="82" charset="0"/>
              </a:rPr>
              <a:t> «Транспорт</a:t>
            </a:r>
            <a:r>
              <a:rPr lang="ru-RU" dirty="0">
                <a:latin typeface="Gabriola" pitchFamily="82" charset="0"/>
                <a:cs typeface="Arial" pitchFamily="34" charset="0"/>
              </a:rPr>
              <a:t>» составили  </a:t>
            </a:r>
            <a:r>
              <a:rPr lang="ru-RU" sz="1400" b="1" dirty="0" smtClean="0">
                <a:latin typeface="Times New Roman" pitchFamily="18" charset="0"/>
                <a:cs typeface="Times New Roman" pitchFamily="18" charset="0"/>
              </a:rPr>
              <a:t>19 998,6 </a:t>
            </a:r>
            <a:r>
              <a:rPr lang="ru-RU" b="1" dirty="0">
                <a:latin typeface="Gabriola" pitchFamily="82" charset="0"/>
                <a:cs typeface="Times New Roman" pitchFamily="18" charset="0"/>
              </a:rPr>
              <a:t>тыс.рублей</a:t>
            </a:r>
            <a:r>
              <a:rPr lang="ru-RU" dirty="0">
                <a:latin typeface="Gabriola" pitchFamily="82" charset="0"/>
                <a:cs typeface="Times New Roman" pitchFamily="18" charset="0"/>
              </a:rPr>
              <a:t>, в том числе</a:t>
            </a:r>
            <a:r>
              <a:rPr lang="en-US" dirty="0">
                <a:latin typeface="Gabriola" pitchFamily="82" charset="0"/>
                <a:cs typeface="Times New Roman" pitchFamily="18" charset="0"/>
              </a:rPr>
              <a:t>:</a:t>
            </a:r>
            <a:endParaRPr lang="ru-RU" dirty="0"/>
          </a:p>
        </p:txBody>
      </p:sp>
      <p:graphicFrame>
        <p:nvGraphicFramePr>
          <p:cNvPr id="5" name="Таблица 4"/>
          <p:cNvGraphicFramePr>
            <a:graphicFrameLocks noGrp="1"/>
          </p:cNvGraphicFramePr>
          <p:nvPr/>
        </p:nvGraphicFramePr>
        <p:xfrm>
          <a:off x="5148064" y="908721"/>
          <a:ext cx="3995936" cy="2553475"/>
        </p:xfrm>
        <a:graphic>
          <a:graphicData uri="http://schemas.openxmlformats.org/drawingml/2006/table">
            <a:tbl>
              <a:tblPr firstRow="1" bandRow="1">
                <a:tableStyleId>{5C22544A-7EE6-4342-B048-85BDC9FD1C3A}</a:tableStyleId>
              </a:tblPr>
              <a:tblGrid>
                <a:gridCol w="1045803">
                  <a:extLst>
                    <a:ext uri="{9D8B030D-6E8A-4147-A177-3AD203B41FA5}">
                      <a16:colId xmlns:a16="http://schemas.microsoft.com/office/drawing/2014/main" xmlns="" val="20000"/>
                    </a:ext>
                  </a:extLst>
                </a:gridCol>
                <a:gridCol w="2950133">
                  <a:extLst>
                    <a:ext uri="{9D8B030D-6E8A-4147-A177-3AD203B41FA5}">
                      <a16:colId xmlns:a16="http://schemas.microsoft.com/office/drawing/2014/main" xmlns="" val="20001"/>
                    </a:ext>
                  </a:extLst>
                </a:gridCol>
              </a:tblGrid>
              <a:tr h="457781">
                <a:tc>
                  <a:txBody>
                    <a:bodyPr/>
                    <a:lstStyle/>
                    <a:p>
                      <a:r>
                        <a:rPr lang="ru-RU" sz="1300" dirty="0">
                          <a:latin typeface="Times New Roman" pitchFamily="18" charset="0"/>
                          <a:cs typeface="Times New Roman" pitchFamily="18" charset="0"/>
                        </a:rPr>
                        <a:t>тыс.рублей</a:t>
                      </a:r>
                    </a:p>
                  </a:txBody>
                  <a:tcPr/>
                </a:tc>
                <a:tc>
                  <a:txBody>
                    <a:bodyPr/>
                    <a:lstStyle/>
                    <a:p>
                      <a:r>
                        <a:rPr lang="ru-RU" sz="1300" dirty="0">
                          <a:latin typeface="Times New Roman" pitchFamily="18" charset="0"/>
                          <a:cs typeface="Times New Roman" pitchFamily="18" charset="0"/>
                        </a:rPr>
                        <a:t>Направление расходов</a:t>
                      </a:r>
                    </a:p>
                  </a:txBody>
                  <a:tcPr/>
                </a:tc>
                <a:extLst>
                  <a:ext uri="{0D108BD9-81ED-4DB2-BD59-A6C34878D82A}">
                    <a16:rowId xmlns:a16="http://schemas.microsoft.com/office/drawing/2014/main" xmlns="" val="10000"/>
                  </a:ext>
                </a:extLst>
              </a:tr>
              <a:tr h="850725">
                <a:tc>
                  <a:txBody>
                    <a:bodyPr/>
                    <a:lstStyle/>
                    <a:p>
                      <a:pPr algn="ctr"/>
                      <a:endParaRPr lang="ru-RU" sz="1300" b="1" dirty="0">
                        <a:latin typeface="Times New Roman" pitchFamily="18" charset="0"/>
                        <a:cs typeface="Times New Roman" pitchFamily="18" charset="0"/>
                      </a:endParaRPr>
                    </a:p>
                    <a:p>
                      <a:pPr algn="ctr"/>
                      <a:endParaRPr lang="ru-RU" sz="1300" b="1" dirty="0">
                        <a:latin typeface="Times New Roman" pitchFamily="18" charset="0"/>
                        <a:cs typeface="Times New Roman" pitchFamily="18" charset="0"/>
                      </a:endParaRPr>
                    </a:p>
                    <a:p>
                      <a:pPr algn="ctr"/>
                      <a:r>
                        <a:rPr lang="ru-RU" sz="1300" b="1" dirty="0" smtClean="0">
                          <a:latin typeface="Times New Roman" pitchFamily="18" charset="0"/>
                          <a:cs typeface="Times New Roman" pitchFamily="18" charset="0"/>
                        </a:rPr>
                        <a:t>8 447,6</a:t>
                      </a:r>
                      <a:endParaRPr lang="ru-RU" sz="1300" b="1" dirty="0">
                        <a:latin typeface="Times New Roman" pitchFamily="18" charset="0"/>
                        <a:cs typeface="Times New Roman" pitchFamily="18" charset="0"/>
                      </a:endParaRPr>
                    </a:p>
                  </a:txBody>
                  <a:tcPr/>
                </a:tc>
                <a:tc>
                  <a:txBody>
                    <a:bodyPr/>
                    <a:lstStyle/>
                    <a:p>
                      <a:r>
                        <a:rPr lang="ru-RU" sz="1300" dirty="0">
                          <a:latin typeface="Times New Roman" pitchFamily="18" charset="0"/>
                          <a:cs typeface="Times New Roman" pitchFamily="18" charset="0"/>
                        </a:rPr>
                        <a:t>организовано транспортное обслуживание населения и юр.лиц при переправлении через </a:t>
                      </a:r>
                      <a:r>
                        <a:rPr lang="ru-RU" sz="1300" dirty="0" err="1">
                          <a:latin typeface="Times New Roman" pitchFamily="18" charset="0"/>
                          <a:cs typeface="Times New Roman" pitchFamily="18" charset="0"/>
                        </a:rPr>
                        <a:t>р.Конда</a:t>
                      </a:r>
                      <a:r>
                        <a:rPr lang="ru-RU" sz="1300" dirty="0">
                          <a:latin typeface="Times New Roman" pitchFamily="18" charset="0"/>
                          <a:cs typeface="Times New Roman" pitchFamily="18" charset="0"/>
                        </a:rPr>
                        <a:t> в летний и зимний периоды</a:t>
                      </a:r>
                    </a:p>
                  </a:txBody>
                  <a:tcPr/>
                </a:tc>
                <a:extLst>
                  <a:ext uri="{0D108BD9-81ED-4DB2-BD59-A6C34878D82A}">
                    <a16:rowId xmlns:a16="http://schemas.microsoft.com/office/drawing/2014/main" xmlns="" val="10001"/>
                  </a:ext>
                </a:extLst>
              </a:tr>
              <a:tr h="1211774">
                <a:tc>
                  <a:txBody>
                    <a:bodyPr/>
                    <a:lstStyle/>
                    <a:p>
                      <a:pPr algn="ctr"/>
                      <a:r>
                        <a:rPr lang="ru-RU" sz="1300" b="1" dirty="0" smtClean="0">
                          <a:latin typeface="Times New Roman" pitchFamily="18" charset="0"/>
                          <a:cs typeface="Times New Roman" pitchFamily="18" charset="0"/>
                        </a:rPr>
                        <a:t>11 551,0</a:t>
                      </a:r>
                      <a:endParaRPr lang="ru-RU" sz="1300" b="1" dirty="0">
                        <a:latin typeface="Times New Roman" pitchFamily="18" charset="0"/>
                        <a:cs typeface="Times New Roman" pitchFamily="18" charset="0"/>
                      </a:endParaRPr>
                    </a:p>
                  </a:txBody>
                  <a:tcPr/>
                </a:tc>
                <a:tc>
                  <a:txBody>
                    <a:bodyPr/>
                    <a:lstStyle/>
                    <a:p>
                      <a:r>
                        <a:rPr lang="ru-RU" sz="1300" dirty="0">
                          <a:latin typeface="Times New Roman" pitchFamily="18" charset="0"/>
                          <a:cs typeface="Times New Roman" pitchFamily="18" charset="0"/>
                        </a:rPr>
                        <a:t>транспортному обслуживанию населения на городских круглогодичных и сезонных автобусных маршрутах №2,, №11,  №17, №5, №6, №7, №8, №9, </a:t>
                      </a:r>
                    </a:p>
                  </a:txBody>
                  <a:tcPr/>
                </a:tc>
                <a:extLst>
                  <a:ext uri="{0D108BD9-81ED-4DB2-BD59-A6C34878D82A}">
                    <a16:rowId xmlns:a16="http://schemas.microsoft.com/office/drawing/2014/main" xmlns="" val="10002"/>
                  </a:ext>
                </a:extLst>
              </a:tr>
            </a:tbl>
          </a:graphicData>
        </a:graphic>
      </p:graphicFrame>
      <p:sp>
        <p:nvSpPr>
          <p:cNvPr id="6" name="Прямоугольник 5"/>
          <p:cNvSpPr/>
          <p:nvPr/>
        </p:nvSpPr>
        <p:spPr>
          <a:xfrm>
            <a:off x="5364088" y="3573016"/>
            <a:ext cx="3779912" cy="1200329"/>
          </a:xfrm>
          <a:prstGeom prst="rect">
            <a:avLst/>
          </a:prstGeom>
        </p:spPr>
        <p:txBody>
          <a:bodyPr wrap="square">
            <a:spAutoFit/>
          </a:bodyPr>
          <a:lstStyle/>
          <a:p>
            <a:r>
              <a:rPr lang="ru-RU" dirty="0">
                <a:latin typeface="Gabriola" pitchFamily="82" charset="0"/>
                <a:cs typeface="Arial" pitchFamily="34" charset="0"/>
              </a:rPr>
              <a:t>Расходы на реализацию п</a:t>
            </a:r>
            <a:r>
              <a:rPr lang="ru-RU" dirty="0">
                <a:latin typeface="Gabriola" pitchFamily="82" charset="0"/>
              </a:rPr>
              <a:t>одпрограммы </a:t>
            </a:r>
            <a:r>
              <a:rPr lang="en-US" dirty="0">
                <a:latin typeface="Gabriola" pitchFamily="82" charset="0"/>
              </a:rPr>
              <a:t>III</a:t>
            </a:r>
            <a:r>
              <a:rPr lang="ru-RU" dirty="0">
                <a:latin typeface="Gabriola" pitchFamily="82" charset="0"/>
              </a:rPr>
              <a:t> «</a:t>
            </a:r>
            <a:r>
              <a:rPr lang="ru-RU" dirty="0">
                <a:latin typeface="Gabriola" pitchFamily="82" charset="0"/>
                <a:cs typeface="Arial" pitchFamily="34" charset="0"/>
              </a:rPr>
              <a:t>Формирование законопослушного поведения участников дорожного движения» составили  </a:t>
            </a:r>
            <a:r>
              <a:rPr lang="ru-RU" sz="1400" b="1" dirty="0" smtClean="0">
                <a:latin typeface="Times New Roman" pitchFamily="18" charset="0"/>
                <a:cs typeface="Times New Roman" pitchFamily="18" charset="0"/>
              </a:rPr>
              <a:t>463,2 </a:t>
            </a:r>
            <a:r>
              <a:rPr lang="ru-RU" b="1" dirty="0">
                <a:latin typeface="Gabriola" pitchFamily="82" charset="0"/>
                <a:cs typeface="Times New Roman" pitchFamily="18" charset="0"/>
              </a:rPr>
              <a:t>тыс.рублей</a:t>
            </a:r>
            <a:r>
              <a:rPr lang="ru-RU" dirty="0">
                <a:latin typeface="Gabriola" pitchFamily="82" charset="0"/>
                <a:cs typeface="Times New Roman" pitchFamily="18" charset="0"/>
              </a:rPr>
              <a:t>, в том числе</a:t>
            </a:r>
            <a:r>
              <a:rPr lang="en-US" dirty="0">
                <a:latin typeface="Gabriola" pitchFamily="82" charset="0"/>
                <a:cs typeface="Times New Roman" pitchFamily="18" charset="0"/>
              </a:rPr>
              <a:t>:</a:t>
            </a:r>
            <a:endParaRPr lang="ru-RU" dirty="0"/>
          </a:p>
        </p:txBody>
      </p:sp>
      <p:graphicFrame>
        <p:nvGraphicFramePr>
          <p:cNvPr id="7" name="Таблица 6"/>
          <p:cNvGraphicFramePr>
            <a:graphicFrameLocks noGrp="1"/>
          </p:cNvGraphicFramePr>
          <p:nvPr/>
        </p:nvGraphicFramePr>
        <p:xfrm>
          <a:off x="5292080" y="4797152"/>
          <a:ext cx="3744416" cy="1626416"/>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xmlns="" val="20000"/>
                    </a:ext>
                  </a:extLst>
                </a:gridCol>
                <a:gridCol w="2736304">
                  <a:extLst>
                    <a:ext uri="{9D8B030D-6E8A-4147-A177-3AD203B41FA5}">
                      <a16:colId xmlns:a16="http://schemas.microsoft.com/office/drawing/2014/main" xmlns="" val="20001"/>
                    </a:ext>
                  </a:extLst>
                </a:gridCol>
              </a:tblGrid>
              <a:tr h="437696">
                <a:tc>
                  <a:txBody>
                    <a:bodyPr/>
                    <a:lstStyle/>
                    <a:p>
                      <a:r>
                        <a:rPr lang="ru-RU" sz="1200" dirty="0">
                          <a:latin typeface="Times New Roman" pitchFamily="18" charset="0"/>
                          <a:cs typeface="Times New Roman" pitchFamily="18" charset="0"/>
                        </a:rPr>
                        <a:t>тыс.рублей</a:t>
                      </a:r>
                    </a:p>
                  </a:txBody>
                  <a:tcPr/>
                </a:tc>
                <a:tc>
                  <a:txBody>
                    <a:bodyPr/>
                    <a:lstStyle/>
                    <a:p>
                      <a:r>
                        <a:rPr lang="ru-RU" sz="1200" dirty="0">
                          <a:latin typeface="Times New Roman" pitchFamily="18" charset="0"/>
                          <a:cs typeface="Times New Roman" pitchFamily="18" charset="0"/>
                        </a:rPr>
                        <a:t>Направление расходов</a:t>
                      </a:r>
                    </a:p>
                  </a:txBody>
                  <a:tcPr/>
                </a:tc>
                <a:extLst>
                  <a:ext uri="{0D108BD9-81ED-4DB2-BD59-A6C34878D82A}">
                    <a16:rowId xmlns:a16="http://schemas.microsoft.com/office/drawing/2014/main" xmlns="" val="10000"/>
                  </a:ext>
                </a:extLst>
              </a:tr>
              <a:tr h="962931">
                <a:tc>
                  <a:txBody>
                    <a:bodyPr/>
                    <a:lstStyle/>
                    <a:p>
                      <a:pPr algn="ctr"/>
                      <a:endParaRPr lang="ru-RU" sz="1200" dirty="0">
                        <a:latin typeface="Times New Roman" pitchFamily="18" charset="0"/>
                        <a:cs typeface="Times New Roman" pitchFamily="18" charset="0"/>
                      </a:endParaRPr>
                    </a:p>
                    <a:p>
                      <a:pPr algn="ctr"/>
                      <a:endParaRPr lang="ru-RU" sz="1200" dirty="0">
                        <a:latin typeface="Times New Roman" pitchFamily="18" charset="0"/>
                        <a:cs typeface="Times New Roman" pitchFamily="18" charset="0"/>
                      </a:endParaRPr>
                    </a:p>
                    <a:p>
                      <a:pPr algn="ctr"/>
                      <a:r>
                        <a:rPr lang="ru-RU" sz="1200" b="1" dirty="0" smtClean="0">
                          <a:latin typeface="Times New Roman" pitchFamily="18" charset="0"/>
                          <a:cs typeface="Times New Roman" pitchFamily="18" charset="0"/>
                        </a:rPr>
                        <a:t>463,2</a:t>
                      </a:r>
                      <a:endParaRPr lang="ru-RU" sz="1200" b="1" dirty="0">
                        <a:latin typeface="Times New Roman" pitchFamily="18" charset="0"/>
                        <a:cs typeface="Times New Roman" pitchFamily="18" charset="0"/>
                      </a:endParaRPr>
                    </a:p>
                  </a:txBody>
                  <a:tcPr/>
                </a:tc>
                <a:tc>
                  <a:txBody>
                    <a:bodyPr/>
                    <a:lstStyle/>
                    <a:p>
                      <a:r>
                        <a:rPr lang="ru-RU" sz="1200" dirty="0">
                          <a:latin typeface="Times New Roman" pitchFamily="18" charset="0"/>
                          <a:cs typeface="Times New Roman" pitchFamily="18" charset="0"/>
                        </a:rPr>
                        <a:t>оказание услуг по обслуживанию системы видеонаблюдения "Безопасный город" и "Системы безопасность дорожного движения" и за  потребляемую оборудованием электроэнергию</a:t>
                      </a:r>
                    </a:p>
                  </a:txBody>
                  <a:tcPr/>
                </a:tc>
                <a:extLst>
                  <a:ext uri="{0D108BD9-81ED-4DB2-BD59-A6C34878D82A}">
                    <a16:rowId xmlns:a16="http://schemas.microsoft.com/office/drawing/2014/main" xmlns="" val="10001"/>
                  </a:ext>
                </a:extLst>
              </a:tr>
            </a:tbl>
          </a:graphicData>
        </a:graphic>
      </p:graphicFrame>
      <p:sp>
        <p:nvSpPr>
          <p:cNvPr id="1026" name="AutoShape 2" descr="Дорога – Бесплатные иконки: путешествовать"/>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Дорога – Бесплатные иконки: путешествовать"/>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2" name="AutoShape 8" descr="Дорожные работы впереди знак - векторные изображения, Дорожные работы  впереди знак картинки |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4" name="AutoShape 10" descr="Дорожные работы впереди знак - векторные изображения, Дорожные работы  впереди знак картинки |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5" name="Picture 11"/>
          <p:cNvPicPr>
            <a:picLocks noChangeAspect="1" noChangeArrowheads="1"/>
          </p:cNvPicPr>
          <p:nvPr/>
        </p:nvPicPr>
        <p:blipFill>
          <a:blip r:embed="rId2" cstate="print"/>
          <a:srcRect/>
          <a:stretch>
            <a:fillRect/>
          </a:stretch>
        </p:blipFill>
        <p:spPr bwMode="auto">
          <a:xfrm>
            <a:off x="0" y="0"/>
            <a:ext cx="701723" cy="540000"/>
          </a:xfrm>
          <a:prstGeom prst="rect">
            <a:avLst/>
          </a:prstGeom>
          <a:noFill/>
          <a:ln w="9525">
            <a:noFill/>
            <a:miter lim="800000"/>
            <a:headEnd/>
            <a:tailEnd/>
          </a:ln>
          <a:effectLst/>
        </p:spPr>
      </p:pic>
    </p:spTree>
  </p:cSld>
  <p:clrMapOvr>
    <a:masterClrMapping/>
  </p:clrMapOvr>
  <p:transition spd="slow"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28438"/>
          </a:xfrm>
        </p:spPr>
        <p:txBody>
          <a:bodyPr>
            <a:normAutofit fontScale="90000"/>
          </a:bodyPr>
          <a:lstStyle/>
          <a:p>
            <a:pPr algn="ctr"/>
            <a:r>
              <a:rPr lang="ru-RU" sz="1800" dirty="0">
                <a:solidFill>
                  <a:schemeClr val="tx1">
                    <a:lumMod val="95000"/>
                    <a:lumOff val="5000"/>
                  </a:schemeClr>
                </a:solidFill>
                <a:effectLst/>
                <a:latin typeface="Oswald"/>
                <a:cs typeface="Times New Roman" pitchFamily="18" charset="0"/>
              </a:rPr>
              <a:t>ИНФОРМАЦИЯ ОБ ИСТОЧНИКАХ ФОРМИРОВАНИЯ И НАПРАВЛЕНИЯХ ИСПОЛЬЗОВАНИЯ СРЕДСТВ ДОРОЖНОГО ФОНДА ГОРОДА УРАЙ В </a:t>
            </a:r>
            <a:r>
              <a:rPr lang="ru-RU" sz="1800" dirty="0" smtClean="0">
                <a:solidFill>
                  <a:schemeClr val="tx1">
                    <a:lumMod val="95000"/>
                    <a:lumOff val="5000"/>
                  </a:schemeClr>
                </a:solidFill>
                <a:effectLst/>
                <a:latin typeface="Oswald"/>
                <a:cs typeface="Times New Roman" pitchFamily="18" charset="0"/>
              </a:rPr>
              <a:t>2023 </a:t>
            </a:r>
            <a:r>
              <a:rPr lang="ru-RU" sz="1800" dirty="0">
                <a:solidFill>
                  <a:schemeClr val="tx1">
                    <a:lumMod val="95000"/>
                    <a:lumOff val="5000"/>
                  </a:schemeClr>
                </a:solidFill>
                <a:effectLst/>
                <a:latin typeface="Oswald"/>
                <a:cs typeface="Times New Roman" pitchFamily="18" charset="0"/>
              </a:rPr>
              <a:t>ГОДУ, тыс.рублей</a:t>
            </a:r>
          </a:p>
        </p:txBody>
      </p:sp>
      <p:graphicFrame>
        <p:nvGraphicFramePr>
          <p:cNvPr id="4" name="Схема 3"/>
          <p:cNvGraphicFramePr/>
          <p:nvPr/>
        </p:nvGraphicFramePr>
        <p:xfrm>
          <a:off x="467544" y="908720"/>
          <a:ext cx="8136904"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1"/>
          <p:cNvSpPr txBox="1"/>
          <p:nvPr/>
        </p:nvSpPr>
        <p:spPr>
          <a:xfrm>
            <a:off x="-108520" y="3356992"/>
            <a:ext cx="5040560" cy="79208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200" b="1" dirty="0">
                <a:solidFill>
                  <a:srgbClr val="0000FF"/>
                </a:solidFill>
                <a:latin typeface="Oswald"/>
                <a:cs typeface="Times New Roman" pitchFamily="18" charset="0"/>
              </a:rPr>
              <a:t>Бюджетные ассигнования направлены </a:t>
            </a:r>
          </a:p>
          <a:p>
            <a:pPr algn="ctr"/>
            <a:r>
              <a:rPr lang="ru-RU" sz="1200" b="1" dirty="0">
                <a:solidFill>
                  <a:srgbClr val="0000FF"/>
                </a:solidFill>
                <a:latin typeface="Oswald"/>
                <a:cs typeface="Times New Roman" pitchFamily="18" charset="0"/>
              </a:rPr>
              <a:t>на ремонт и содержание автомобильных дорог</a:t>
            </a:r>
          </a:p>
          <a:p>
            <a:pPr algn="ctr"/>
            <a:r>
              <a:rPr lang="ru-RU" sz="1200" b="1" dirty="0">
                <a:solidFill>
                  <a:srgbClr val="0000FF"/>
                </a:solidFill>
                <a:latin typeface="Oswald"/>
                <a:cs typeface="Times New Roman" pitchFamily="18" charset="0"/>
              </a:rPr>
              <a:t> общего пользования и искусственных сооружений на них</a:t>
            </a:r>
          </a:p>
        </p:txBody>
      </p:sp>
      <p:sp>
        <p:nvSpPr>
          <p:cNvPr id="14" name="Прямоугольник 13"/>
          <p:cNvSpPr/>
          <p:nvPr/>
        </p:nvSpPr>
        <p:spPr>
          <a:xfrm>
            <a:off x="5652120" y="2852936"/>
            <a:ext cx="3131840" cy="2585323"/>
          </a:xfrm>
          <a:prstGeom prst="rect">
            <a:avLst/>
          </a:prstGeom>
        </p:spPr>
        <p:txBody>
          <a:bodyPr wrap="square">
            <a:spAutoFit/>
          </a:bodyPr>
          <a:lstStyle/>
          <a:p>
            <a:pPr algn="ctr"/>
            <a:r>
              <a:rPr lang="ru-RU" b="1" dirty="0">
                <a:solidFill>
                  <a:schemeClr val="tx1">
                    <a:lumMod val="95000"/>
                    <a:lumOff val="5000"/>
                  </a:schemeClr>
                </a:solidFill>
                <a:latin typeface="Gabriola" pitchFamily="82" charset="0"/>
                <a:cs typeface="Times New Roman" pitchFamily="18" charset="0"/>
              </a:rPr>
              <a:t>Источники формирования муниципального дорожного фонда города Урай:</a:t>
            </a:r>
          </a:p>
          <a:p>
            <a:pPr algn="ctr">
              <a:buFont typeface="Wingdings" pitchFamily="2" charset="2"/>
              <a:buChar char="Ø"/>
            </a:pPr>
            <a:r>
              <a:rPr lang="ru-RU" dirty="0">
                <a:solidFill>
                  <a:schemeClr val="tx1">
                    <a:lumMod val="95000"/>
                    <a:lumOff val="5000"/>
                  </a:schemeClr>
                </a:solidFill>
                <a:latin typeface="Gabriola" pitchFamily="82" charset="0"/>
                <a:cs typeface="Times New Roman" pitchFamily="18" charset="0"/>
              </a:rPr>
              <a:t>Акцизы</a:t>
            </a:r>
          </a:p>
          <a:p>
            <a:pPr algn="ctr">
              <a:buFont typeface="Wingdings" pitchFamily="2" charset="2"/>
              <a:buChar char="Ø"/>
            </a:pPr>
            <a:r>
              <a:rPr lang="ru-RU" dirty="0">
                <a:solidFill>
                  <a:schemeClr val="tx1">
                    <a:lumMod val="95000"/>
                    <a:lumOff val="5000"/>
                  </a:schemeClr>
                </a:solidFill>
                <a:latin typeface="Gabriola" pitchFamily="82" charset="0"/>
                <a:cs typeface="Times New Roman" pitchFamily="18" charset="0"/>
              </a:rPr>
              <a:t>Транспортный налог</a:t>
            </a:r>
          </a:p>
          <a:p>
            <a:pPr algn="ctr">
              <a:buFont typeface="Wingdings" pitchFamily="2" charset="2"/>
              <a:buChar char="Ø"/>
            </a:pPr>
            <a:r>
              <a:rPr lang="ru-RU" dirty="0">
                <a:solidFill>
                  <a:schemeClr val="tx1">
                    <a:lumMod val="95000"/>
                    <a:lumOff val="5000"/>
                  </a:schemeClr>
                </a:solidFill>
                <a:latin typeface="Gabriola" pitchFamily="82" charset="0"/>
                <a:cs typeface="Times New Roman" pitchFamily="18" charset="0"/>
              </a:rPr>
              <a:t>Госпошлина</a:t>
            </a:r>
          </a:p>
          <a:p>
            <a:pPr algn="ctr">
              <a:buFont typeface="Wingdings" pitchFamily="2" charset="2"/>
              <a:buChar char="Ø"/>
            </a:pPr>
            <a:r>
              <a:rPr lang="ru-RU" dirty="0">
                <a:solidFill>
                  <a:schemeClr val="tx1">
                    <a:lumMod val="95000"/>
                    <a:lumOff val="5000"/>
                  </a:schemeClr>
                </a:solidFill>
                <a:latin typeface="Gabriola" pitchFamily="82" charset="0"/>
                <a:cs typeface="Times New Roman" pitchFamily="18" charset="0"/>
              </a:rPr>
              <a:t>Поступления сумм в возмещение вреда, причиняемого автомобильным дорогам общего пользования</a:t>
            </a:r>
          </a:p>
        </p:txBody>
      </p:sp>
      <p:graphicFrame>
        <p:nvGraphicFramePr>
          <p:cNvPr id="7" name="Диаграмма 6"/>
          <p:cNvGraphicFramePr/>
          <p:nvPr/>
        </p:nvGraphicFramePr>
        <p:xfrm>
          <a:off x="251520" y="3933056"/>
          <a:ext cx="4572000" cy="2743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Диаграмма 9"/>
          <p:cNvGraphicFramePr/>
          <p:nvPr/>
        </p:nvGraphicFramePr>
        <p:xfrm>
          <a:off x="4644008" y="5373216"/>
          <a:ext cx="4608512" cy="165618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xmlns="" val="2078452377"/>
      </p:ext>
    </p:extLst>
  </p:cSld>
  <p:clrMapOvr>
    <a:masterClrMapping/>
  </p:clrMapOvr>
  <p:transition>
    <p:spli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116632"/>
            <a:ext cx="8568952" cy="646331"/>
          </a:xfrm>
          <a:prstGeom prst="rect">
            <a:avLst/>
          </a:prstGeom>
        </p:spPr>
        <p:txBody>
          <a:bodyPr wrap="square">
            <a:spAutoFit/>
          </a:bodyPr>
          <a:lstStyle/>
          <a:p>
            <a:pPr algn="ctr" fontAlgn="b"/>
            <a:r>
              <a:rPr lang="ru-RU" b="1" dirty="0">
                <a:solidFill>
                  <a:srgbClr val="000000"/>
                </a:solidFill>
                <a:latin typeface="Times New Roman" panose="02020603050405020304" pitchFamily="18" charset="0"/>
                <a:cs typeface="Times New Roman" panose="02020603050405020304" pitchFamily="18" charset="0"/>
              </a:rPr>
              <a:t>Муниципальная программа «Профилактика правонарушений на территории города Урай» на 2018-2030 годы</a:t>
            </a:r>
          </a:p>
        </p:txBody>
      </p:sp>
      <p:sp>
        <p:nvSpPr>
          <p:cNvPr id="6" name="Прямоугольник 5"/>
          <p:cNvSpPr/>
          <p:nvPr/>
        </p:nvSpPr>
        <p:spPr>
          <a:xfrm>
            <a:off x="179512" y="764704"/>
            <a:ext cx="3456384" cy="1015663"/>
          </a:xfrm>
          <a:prstGeom prst="rect">
            <a:avLst/>
          </a:prstGeom>
        </p:spPr>
        <p:txBody>
          <a:bodyPr wrap="square">
            <a:spAutoFit/>
          </a:bodyPr>
          <a:lstStyle/>
          <a:p>
            <a:r>
              <a:rPr lang="ru-RU" sz="2000" u="sng" dirty="0">
                <a:latin typeface="Gabriola" pitchFamily="82" charset="0"/>
                <a:cs typeface="Arial" pitchFamily="34" charset="0"/>
              </a:rPr>
              <a:t>Ответственный исполнитель</a:t>
            </a:r>
            <a:r>
              <a:rPr lang="ru-RU" sz="2000" dirty="0">
                <a:latin typeface="Gabriola" pitchFamily="82" charset="0"/>
                <a:cs typeface="Arial" pitchFamily="34" charset="0"/>
              </a:rPr>
              <a:t>  –  Управление внутренней политики администрации города Урай</a:t>
            </a:r>
          </a:p>
        </p:txBody>
      </p:sp>
      <p:graphicFrame>
        <p:nvGraphicFramePr>
          <p:cNvPr id="7" name="Таблица 6"/>
          <p:cNvGraphicFramePr>
            <a:graphicFrameLocks noGrp="1"/>
          </p:cNvGraphicFramePr>
          <p:nvPr/>
        </p:nvGraphicFramePr>
        <p:xfrm>
          <a:off x="179512" y="2204864"/>
          <a:ext cx="8856984" cy="4536674"/>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xmlns="" val="20000"/>
                    </a:ext>
                  </a:extLst>
                </a:gridCol>
                <a:gridCol w="7920880">
                  <a:extLst>
                    <a:ext uri="{9D8B030D-6E8A-4147-A177-3AD203B41FA5}">
                      <a16:colId xmlns:a16="http://schemas.microsoft.com/office/drawing/2014/main" xmlns="" val="20001"/>
                    </a:ext>
                  </a:extLst>
                </a:gridCol>
              </a:tblGrid>
              <a:tr h="57606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a:solidFill>
                            <a:srgbClr val="000000"/>
                          </a:solidFill>
                          <a:latin typeface="Times New Roman Cyr" pitchFamily="18" charset="0"/>
                          <a:cs typeface="Times New Roman Cyr" pitchFamily="18" charset="0"/>
                        </a:rPr>
                        <a:t>Расходы на реализацию программы за </a:t>
                      </a:r>
                      <a:r>
                        <a:rPr lang="ru-RU" sz="1400" b="1" dirty="0" smtClean="0">
                          <a:solidFill>
                            <a:srgbClr val="000000"/>
                          </a:solidFill>
                          <a:latin typeface="Times New Roman Cyr" pitchFamily="18" charset="0"/>
                          <a:cs typeface="Times New Roman Cyr" pitchFamily="18" charset="0"/>
                        </a:rPr>
                        <a:t>2023 </a:t>
                      </a:r>
                      <a:r>
                        <a:rPr lang="ru-RU" sz="1400" b="1" dirty="0">
                          <a:solidFill>
                            <a:srgbClr val="000000"/>
                          </a:solidFill>
                          <a:latin typeface="Times New Roman Cyr" pitchFamily="18" charset="0"/>
                          <a:cs typeface="Times New Roman Cyr" pitchFamily="18" charset="0"/>
                        </a:rPr>
                        <a:t>год составили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rgbClr val="000000"/>
                          </a:solidFill>
                          <a:latin typeface="Times New Roman Cyr" pitchFamily="18" charset="0"/>
                          <a:cs typeface="Times New Roman Cyr" pitchFamily="18" charset="0"/>
                        </a:rPr>
                        <a:t>13 782,5 тыс.рублей</a:t>
                      </a:r>
                      <a:r>
                        <a:rPr lang="ru-RU" sz="1400" b="1" dirty="0">
                          <a:solidFill>
                            <a:srgbClr val="000000"/>
                          </a:solidFill>
                          <a:latin typeface="Times New Roman Cyr" pitchFamily="18" charset="0"/>
                          <a:cs typeface="Times New Roman Cyr" pitchFamily="18" charset="0"/>
                        </a:rPr>
                        <a:t>, в том числе:</a:t>
                      </a:r>
                      <a:endParaRPr lang="ru-RU" sz="1400" dirty="0">
                        <a:latin typeface="Times New Roman Cyr" pitchFamily="18" charset="0"/>
                        <a:cs typeface="Times New Roman Cyr" pitchFamily="18" charset="0"/>
                      </a:endParaRPr>
                    </a:p>
                  </a:txBody>
                  <a:tcPr>
                    <a:solidFill>
                      <a:schemeClr val="accent1">
                        <a:lumMod val="60000"/>
                        <a:lumOff val="40000"/>
                      </a:schemeClr>
                    </a:solidFill>
                  </a:tcPr>
                </a:tc>
                <a:tc hMerge="1">
                  <a:txBody>
                    <a:bodyPr/>
                    <a:lstStyle/>
                    <a:p>
                      <a:endParaRPr lang="ru-RU" dirty="0"/>
                    </a:p>
                  </a:txBody>
                  <a:tcPr/>
                </a:tc>
                <a:extLst>
                  <a:ext uri="{0D108BD9-81ED-4DB2-BD59-A6C34878D82A}">
                    <a16:rowId xmlns:a16="http://schemas.microsoft.com/office/drawing/2014/main" xmlns="" val="10000"/>
                  </a:ext>
                </a:extLst>
              </a:tr>
              <a:tr h="1175724">
                <a:tc>
                  <a:txBody>
                    <a:bodyPr/>
                    <a:lstStyle/>
                    <a:p>
                      <a:pPr algn="r"/>
                      <a:r>
                        <a:rPr lang="ru-RU" sz="1400" b="1" dirty="0" smtClean="0">
                          <a:latin typeface="Times New Roman Cyr" pitchFamily="18" charset="0"/>
                          <a:cs typeface="Times New Roman Cyr" pitchFamily="18" charset="0"/>
                        </a:rPr>
                        <a:t>2 111,2</a:t>
                      </a:r>
                      <a:endParaRPr lang="ru-RU" sz="1400" b="1" dirty="0">
                        <a:latin typeface="Times New Roman Cyr" pitchFamily="18" charset="0"/>
                        <a:cs typeface="Times New Roman Cyr" pitchFamily="18" charset="0"/>
                      </a:endParaRPr>
                    </a:p>
                  </a:txBody>
                  <a:tcPr/>
                </a:tc>
                <a:tc>
                  <a:txBody>
                    <a:bodyPr/>
                    <a:lstStyle/>
                    <a:p>
                      <a:pPr algn="l"/>
                      <a:r>
                        <a:rPr lang="ru-RU" sz="1400" dirty="0">
                          <a:latin typeface="Times New Roman Cyr" pitchFamily="18" charset="0"/>
                          <a:cs typeface="Times New Roman Cyr" pitchFamily="18" charset="0"/>
                        </a:rPr>
                        <a:t>Субвенция на осуществление переданных государственных полномочий по созданию административных комиссий и определению перечня должностных лиц органов местного самоуправления, уполномоченных составлять протоколы об административных правонарушениях, предусмотренных пунктом 2 статьи 48 Закона ХМАО – </a:t>
                      </a:r>
                      <a:r>
                        <a:rPr lang="ru-RU" sz="1400" dirty="0" err="1">
                          <a:latin typeface="Times New Roman Cyr" pitchFamily="18" charset="0"/>
                          <a:cs typeface="Times New Roman Cyr" pitchFamily="18" charset="0"/>
                        </a:rPr>
                        <a:t>Югры</a:t>
                      </a:r>
                      <a:r>
                        <a:rPr lang="ru-RU" sz="1400" dirty="0">
                          <a:latin typeface="Times New Roman Cyr" pitchFamily="18" charset="0"/>
                          <a:cs typeface="Times New Roman Cyr" pitchFamily="18" charset="0"/>
                        </a:rPr>
                        <a:t> от 11 июня 2010 года №102-оз «Об административных правонарушениях»</a:t>
                      </a:r>
                    </a:p>
                  </a:txBody>
                  <a:tcPr/>
                </a:tc>
                <a:extLst>
                  <a:ext uri="{0D108BD9-81ED-4DB2-BD59-A6C34878D82A}">
                    <a16:rowId xmlns:a16="http://schemas.microsoft.com/office/drawing/2014/main" xmlns="" val="10001"/>
                  </a:ext>
                </a:extLst>
              </a:tr>
              <a:tr h="742563">
                <a:tc>
                  <a:txBody>
                    <a:bodyPr/>
                    <a:lstStyle/>
                    <a:p>
                      <a:pPr algn="r"/>
                      <a:r>
                        <a:rPr lang="ru-RU" sz="1400" b="1" dirty="0" smtClean="0">
                          <a:latin typeface="Times New Roman Cyr" pitchFamily="18" charset="0"/>
                          <a:cs typeface="Times New Roman Cyr" pitchFamily="18" charset="0"/>
                        </a:rPr>
                        <a:t>7 225,5</a:t>
                      </a:r>
                      <a:endParaRPr lang="ru-RU" sz="1400" b="1" dirty="0">
                        <a:latin typeface="Times New Roman Cyr" pitchFamily="18" charset="0"/>
                        <a:cs typeface="Times New Roman Cyr" pitchFamily="18" charset="0"/>
                      </a:endParaRPr>
                    </a:p>
                  </a:txBody>
                  <a:tcPr/>
                </a:tc>
                <a:tc>
                  <a:txBody>
                    <a:bodyPr/>
                    <a:lstStyle/>
                    <a:p>
                      <a:r>
                        <a:rPr lang="ru-RU" sz="1400" dirty="0">
                          <a:latin typeface="Times New Roman Cyr" pitchFamily="18" charset="0"/>
                          <a:cs typeface="Times New Roman Cyr" pitchFamily="18" charset="0"/>
                        </a:rPr>
                        <a:t>Субвенция на осуществление переданных государственных полномочий по созданию и осуществлению деятельности муниципальных комиссий по делам несовершеннолетних и защите их прав</a:t>
                      </a:r>
                    </a:p>
                  </a:txBody>
                  <a:tcPr/>
                </a:tc>
                <a:extLst>
                  <a:ext uri="{0D108BD9-81ED-4DB2-BD59-A6C34878D82A}">
                    <a16:rowId xmlns:a16="http://schemas.microsoft.com/office/drawing/2014/main" xmlns="" val="10002"/>
                  </a:ext>
                </a:extLst>
              </a:tr>
              <a:tr h="347658">
                <a:tc>
                  <a:txBody>
                    <a:bodyPr/>
                    <a:lstStyle/>
                    <a:p>
                      <a:pPr algn="r"/>
                      <a:r>
                        <a:rPr lang="ru-RU" sz="1400" b="1" dirty="0" smtClean="0">
                          <a:latin typeface="Times New Roman Cyr" pitchFamily="18" charset="0"/>
                          <a:cs typeface="Times New Roman Cyr" pitchFamily="18" charset="0"/>
                        </a:rPr>
                        <a:t>102,6</a:t>
                      </a:r>
                      <a:endParaRPr lang="ru-RU" sz="1400" b="1" dirty="0">
                        <a:latin typeface="Times New Roman Cyr" pitchFamily="18" charset="0"/>
                        <a:cs typeface="Times New Roman Cyr" pitchFamily="18" charset="0"/>
                      </a:endParaRPr>
                    </a:p>
                  </a:txBody>
                  <a:tcPr/>
                </a:tc>
                <a:tc>
                  <a:txBody>
                    <a:bodyPr/>
                    <a:lstStyle/>
                    <a:p>
                      <a:r>
                        <a:rPr lang="ru-RU" sz="1400" dirty="0">
                          <a:latin typeface="Times New Roman Cyr" pitchFamily="18" charset="0"/>
                          <a:cs typeface="Times New Roman Cyr" pitchFamily="18" charset="0"/>
                        </a:rPr>
                        <a:t>На создание условий для деятельности народных дружин</a:t>
                      </a:r>
                    </a:p>
                  </a:txBody>
                  <a:tcPr/>
                </a:tc>
                <a:extLst>
                  <a:ext uri="{0D108BD9-81ED-4DB2-BD59-A6C34878D82A}">
                    <a16:rowId xmlns:a16="http://schemas.microsoft.com/office/drawing/2014/main" xmlns="" val="10003"/>
                  </a:ext>
                </a:extLst>
              </a:tr>
              <a:tr h="478351">
                <a:tc>
                  <a:txBody>
                    <a:bodyPr/>
                    <a:lstStyle/>
                    <a:p>
                      <a:pPr algn="r"/>
                      <a:r>
                        <a:rPr lang="ru-RU" sz="1400" b="1" dirty="0" smtClean="0">
                          <a:latin typeface="Times New Roman Cyr" pitchFamily="18" charset="0"/>
                          <a:cs typeface="Times New Roman Cyr" pitchFamily="18" charset="0"/>
                        </a:rPr>
                        <a:t>1 929,8</a:t>
                      </a:r>
                      <a:endParaRPr lang="ru-RU" sz="1400" b="1" dirty="0">
                        <a:latin typeface="Times New Roman Cyr" pitchFamily="18" charset="0"/>
                        <a:cs typeface="Times New Roman Cyr" pitchFamily="18" charset="0"/>
                      </a:endParaRPr>
                    </a:p>
                  </a:txBody>
                  <a:tcPr/>
                </a:tc>
                <a:tc>
                  <a:txBody>
                    <a:bodyPr/>
                    <a:lstStyle/>
                    <a:p>
                      <a:r>
                        <a:rPr lang="ru-RU" sz="1400" dirty="0">
                          <a:latin typeface="Times New Roman Cyr" pitchFamily="18" charset="0"/>
                          <a:cs typeface="Times New Roman Cyr" pitchFamily="18" charset="0"/>
                        </a:rPr>
                        <a:t>На обеспечение функционирования и развития систем видеонаблюдения в сфере общественного порядка </a:t>
                      </a:r>
                    </a:p>
                  </a:txBody>
                  <a:tcPr/>
                </a:tc>
                <a:extLst>
                  <a:ext uri="{0D108BD9-81ED-4DB2-BD59-A6C34878D82A}">
                    <a16:rowId xmlns:a16="http://schemas.microsoft.com/office/drawing/2014/main" xmlns="" val="10004"/>
                  </a:ext>
                </a:extLst>
              </a:tr>
              <a:tr h="117650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400" b="1" dirty="0" smtClean="0">
                          <a:latin typeface="Times New Roman Cyr" pitchFamily="18" charset="0"/>
                          <a:cs typeface="Times New Roman Cyr" pitchFamily="18" charset="0"/>
                        </a:rPr>
                        <a:t>2 413,4</a:t>
                      </a:r>
                      <a:endParaRPr lang="ru-RU" sz="1400" b="1" dirty="0">
                        <a:latin typeface="Times New Roman Cyr" pitchFamily="18" charset="0"/>
                        <a:cs typeface="Times New Roman Cyr" pitchFamily="18" charset="0"/>
                      </a:endParaRPr>
                    </a:p>
                    <a:p>
                      <a:pPr algn="r"/>
                      <a:endParaRPr lang="ru-RU" sz="1400" b="1" dirty="0">
                        <a:latin typeface="Times New Roman Cyr" pitchFamily="18" charset="0"/>
                        <a:cs typeface="Times New Roman Cyr" pitchFamily="18" charset="0"/>
                      </a:endParaRPr>
                    </a:p>
                  </a:txBody>
                  <a:tcPr/>
                </a:tc>
                <a:tc>
                  <a:txBody>
                    <a:bodyPr/>
                    <a:lstStyle/>
                    <a:p>
                      <a:r>
                        <a:rPr lang="ru-RU" sz="1400" dirty="0">
                          <a:latin typeface="Times New Roman Cyr" pitchFamily="18" charset="0"/>
                          <a:cs typeface="Times New Roman Cyr" pitchFamily="18" charset="0"/>
                        </a:rPr>
                        <a:t>Расходы на проведение мероприятий муниципальной программы (профилактические мероприятия для несовершеннолетних и молодежи, изготовление и распространение средств наглядной и печатной агитации, семинары, курсы повышения квалификации, организация деятельности молодежного волонтерского движения города по пропаганде здорового образа жизни, мероприятия по обеспечению антитеррористической безопасности)</a:t>
                      </a:r>
                    </a:p>
                  </a:txBody>
                  <a:tcPr/>
                </a:tc>
                <a:extLst>
                  <a:ext uri="{0D108BD9-81ED-4DB2-BD59-A6C34878D82A}">
                    <a16:rowId xmlns:a16="http://schemas.microsoft.com/office/drawing/2014/main" xmlns="" val="10005"/>
                  </a:ext>
                </a:extLst>
              </a:tr>
            </a:tbl>
          </a:graphicData>
        </a:graphic>
      </p:graphicFrame>
      <p:sp>
        <p:nvSpPr>
          <p:cNvPr id="8" name="Прямоугольник 7"/>
          <p:cNvSpPr/>
          <p:nvPr/>
        </p:nvSpPr>
        <p:spPr>
          <a:xfrm>
            <a:off x="3275856" y="692696"/>
            <a:ext cx="5868144" cy="1508105"/>
          </a:xfrm>
          <a:prstGeom prst="rect">
            <a:avLst/>
          </a:prstGeom>
        </p:spPr>
        <p:txBody>
          <a:bodyPr wrap="square">
            <a:spAutoFit/>
          </a:bodyPr>
          <a:lstStyle/>
          <a:p>
            <a:r>
              <a:rPr lang="ru-RU" sz="2000" u="sng" dirty="0">
                <a:latin typeface="Gabriola" pitchFamily="82" charset="0"/>
              </a:rPr>
              <a:t>Цель:</a:t>
            </a:r>
            <a:r>
              <a:rPr lang="ru-RU" sz="2000" dirty="0">
                <a:latin typeface="Gabriola" pitchFamily="82" charset="0"/>
              </a:rPr>
              <a:t> </a:t>
            </a:r>
            <a:r>
              <a:rPr lang="ru-RU" dirty="0">
                <a:latin typeface="Gabriola" pitchFamily="82" charset="0"/>
              </a:rPr>
              <a:t>снижение уровня преступности; совершенствование системы профилактики немедицинского потребления наркотиков; профилактика терроризма на территории города Урай; профилактика экстремизма на территории города Урай; укрепление единства народов Российской Федерации, проживающих на территории города Урай</a:t>
            </a:r>
          </a:p>
        </p:txBody>
      </p:sp>
      <p:sp>
        <p:nvSpPr>
          <p:cNvPr id="2052" name="AutoShape 4"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9" name="AutoShape 11" descr="Учитель у доски – Бесплатные иконки: образова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1" name="AutoShape 13" descr="Учитель у доски – Бесплатные иконки: образова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2950" name="AutoShape 6" descr="Строительство – Бесплатные иконки: строительство и инструменты"/>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7042" name="AutoShape 2" descr="Сотрудник службы безопасности – Бесплатные иконки: Время и дат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93188" name="Picture 4" descr="обратите внимание иконка: 2 тыс изображений найдено в Яндекс Картинках"/>
          <p:cNvPicPr>
            <a:picLocks noChangeAspect="1" noChangeArrowheads="1"/>
          </p:cNvPicPr>
          <p:nvPr/>
        </p:nvPicPr>
        <p:blipFill>
          <a:blip r:embed="rId3" cstate="print"/>
          <a:srcRect/>
          <a:stretch>
            <a:fillRect/>
          </a:stretch>
        </p:blipFill>
        <p:spPr bwMode="auto">
          <a:xfrm>
            <a:off x="107504" y="116632"/>
            <a:ext cx="490633" cy="518160"/>
          </a:xfrm>
          <a:prstGeom prst="rect">
            <a:avLst/>
          </a:prstGeom>
          <a:noFill/>
        </p:spPr>
      </p:pic>
    </p:spTree>
    <p:extLst>
      <p:ext uri="{BB962C8B-B14F-4D97-AF65-F5344CB8AC3E}">
        <p14:creationId xmlns:p14="http://schemas.microsoft.com/office/powerpoint/2010/main" xmlns="" val="3622213428"/>
      </p:ext>
    </p:extLst>
  </p:cSld>
  <p:clrMapOvr>
    <a:masterClrMapping/>
  </p:clrMapOvr>
  <p:transition spd="slow" advClick="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116632"/>
            <a:ext cx="8280920" cy="646331"/>
          </a:xfrm>
          <a:prstGeom prst="rect">
            <a:avLst/>
          </a:prstGeom>
        </p:spPr>
        <p:txBody>
          <a:bodyPr wrap="square">
            <a:spAutoFit/>
          </a:bodyPr>
          <a:lstStyle/>
          <a:p>
            <a:pPr algn="ctr" fontAlgn="b"/>
            <a:r>
              <a:rPr lang="ru-RU" b="1" dirty="0">
                <a:solidFill>
                  <a:srgbClr val="000000"/>
                </a:solidFill>
                <a:latin typeface="Times New Roman" panose="02020603050405020304" pitchFamily="18" charset="0"/>
                <a:cs typeface="Times New Roman" panose="02020603050405020304" pitchFamily="18" charset="0"/>
              </a:rPr>
              <a:t>Муниципальная программа «Профилактика правонарушений на территории города Урай» на 2018-2030 годы</a:t>
            </a:r>
          </a:p>
        </p:txBody>
      </p:sp>
      <p:sp>
        <p:nvSpPr>
          <p:cNvPr id="2" name="Прямоугольник 1"/>
          <p:cNvSpPr/>
          <p:nvPr/>
        </p:nvSpPr>
        <p:spPr>
          <a:xfrm>
            <a:off x="0" y="1412776"/>
            <a:ext cx="1547664" cy="3908762"/>
          </a:xfrm>
          <a:prstGeom prst="rect">
            <a:avLst/>
          </a:prstGeom>
        </p:spPr>
        <p:txBody>
          <a:bodyPr wrap="square">
            <a:spAutoFit/>
          </a:bodyPr>
          <a:lstStyle/>
          <a:p>
            <a:pPr lvl="0" algn="ctr" fontAlgn="b"/>
            <a:r>
              <a:rPr lang="ru-RU" sz="1200" dirty="0">
                <a:solidFill>
                  <a:srgbClr val="000000"/>
                </a:solidFill>
                <a:latin typeface="Times New Roman" panose="02020603050405020304" pitchFamily="18" charset="0"/>
                <a:cs typeface="Times New Roman" panose="02020603050405020304" pitchFamily="18" charset="0"/>
              </a:rPr>
              <a:t>  </a:t>
            </a:r>
            <a:r>
              <a:rPr lang="ru-RU" sz="1300" dirty="0">
                <a:solidFill>
                  <a:srgbClr val="000000"/>
                </a:solidFill>
                <a:latin typeface="Arial" pitchFamily="34" charset="0"/>
                <a:cs typeface="Arial" pitchFamily="34" charset="0"/>
              </a:rPr>
              <a:t>Доля административных правонарушений, посягающих на общественный порядок и общественную безопасность, выявленных с участием народных дружинников </a:t>
            </a:r>
            <a:r>
              <a:rPr lang="ru-RU" sz="1200" dirty="0">
                <a:solidFill>
                  <a:srgbClr val="000000"/>
                </a:solidFill>
                <a:latin typeface="Arial" pitchFamily="34" charset="0"/>
                <a:cs typeface="Arial" pitchFamily="34" charset="0"/>
              </a:rPr>
              <a:t>(гл.20 </a:t>
            </a:r>
            <a:r>
              <a:rPr lang="ru-RU" sz="1200" dirty="0" err="1">
                <a:solidFill>
                  <a:srgbClr val="000000"/>
                </a:solidFill>
                <a:latin typeface="Arial" pitchFamily="34" charset="0"/>
                <a:cs typeface="Arial" pitchFamily="34" charset="0"/>
              </a:rPr>
              <a:t>КоАП</a:t>
            </a:r>
            <a:r>
              <a:rPr lang="ru-RU" sz="1200" dirty="0">
                <a:solidFill>
                  <a:srgbClr val="000000"/>
                </a:solidFill>
                <a:latin typeface="Arial" pitchFamily="34" charset="0"/>
                <a:cs typeface="Arial" pitchFamily="34" charset="0"/>
              </a:rPr>
              <a:t> РФ), </a:t>
            </a:r>
            <a:r>
              <a:rPr lang="ru-RU" sz="1300" dirty="0">
                <a:solidFill>
                  <a:srgbClr val="000000"/>
                </a:solidFill>
                <a:latin typeface="Arial" pitchFamily="34" charset="0"/>
                <a:cs typeface="Arial" pitchFamily="34" charset="0"/>
              </a:rPr>
              <a:t>в общем количестве таких правонарушений</a:t>
            </a:r>
            <a:r>
              <a:rPr lang="ru-RU" sz="1400" dirty="0">
                <a:solidFill>
                  <a:srgbClr val="000000"/>
                </a:solidFill>
                <a:latin typeface="Arial" pitchFamily="34" charset="0"/>
                <a:cs typeface="Arial" pitchFamily="34" charset="0"/>
              </a:rPr>
              <a:t>  – </a:t>
            </a:r>
            <a:r>
              <a:rPr lang="ru-RU" sz="1400" b="1" dirty="0" smtClean="0">
                <a:solidFill>
                  <a:srgbClr val="000000"/>
                </a:solidFill>
                <a:latin typeface="Arial" pitchFamily="34" charset="0"/>
                <a:cs typeface="Arial" pitchFamily="34" charset="0"/>
              </a:rPr>
              <a:t>9,3%</a:t>
            </a:r>
            <a:endParaRPr lang="ru-RU" sz="1400" b="1" dirty="0">
              <a:solidFill>
                <a:srgbClr val="000000"/>
              </a:solidFill>
              <a:latin typeface="Arial" pitchFamily="34" charset="0"/>
              <a:cs typeface="Arial" pitchFamily="34" charset="0"/>
            </a:endParaRPr>
          </a:p>
          <a:p>
            <a:pPr lvl="0" algn="ctr" fontAlgn="b"/>
            <a:r>
              <a:rPr lang="ru-RU" sz="1200" dirty="0">
                <a:solidFill>
                  <a:srgbClr val="000000"/>
                </a:solidFill>
                <a:latin typeface="Arial" pitchFamily="34" charset="0"/>
                <a:cs typeface="Arial" pitchFamily="34" charset="0"/>
              </a:rPr>
              <a:t>  </a:t>
            </a:r>
          </a:p>
        </p:txBody>
      </p:sp>
      <p:sp>
        <p:nvSpPr>
          <p:cNvPr id="9" name="Прямоугольник 8"/>
          <p:cNvSpPr/>
          <p:nvPr/>
        </p:nvSpPr>
        <p:spPr>
          <a:xfrm>
            <a:off x="611560" y="908720"/>
            <a:ext cx="7920880" cy="369332"/>
          </a:xfrm>
          <a:prstGeom prst="rect">
            <a:avLst/>
          </a:prstGeom>
          <a:solidFill>
            <a:schemeClr val="accent1">
              <a:lumMod val="40000"/>
              <a:lumOff val="60000"/>
            </a:schemeClr>
          </a:solidFill>
        </p:spPr>
        <p:txBody>
          <a:bodyPr wrap="square">
            <a:spAutoFit/>
          </a:bodyPr>
          <a:lstStyle/>
          <a:p>
            <a:pPr algn="ctr"/>
            <a:r>
              <a:rPr lang="ru-RU" b="1" dirty="0">
                <a:latin typeface="Cambria" pitchFamily="18" charset="0"/>
                <a:cs typeface="Arial" pitchFamily="34" charset="0"/>
              </a:rPr>
              <a:t>Основные показатели результативности программы за </a:t>
            </a:r>
            <a:r>
              <a:rPr lang="ru-RU" b="1" dirty="0" smtClean="0">
                <a:latin typeface="Cambria" pitchFamily="18" charset="0"/>
                <a:cs typeface="Arial" pitchFamily="34" charset="0"/>
              </a:rPr>
              <a:t>2023 </a:t>
            </a:r>
            <a:r>
              <a:rPr lang="ru-RU" b="1" dirty="0">
                <a:latin typeface="Cambria" pitchFamily="18" charset="0"/>
                <a:cs typeface="Arial" pitchFamily="34" charset="0"/>
              </a:rPr>
              <a:t>год:</a:t>
            </a:r>
            <a:endParaRPr lang="ru-RU" dirty="0">
              <a:latin typeface="Cambria" pitchFamily="18" charset="0"/>
              <a:cs typeface="Arial" pitchFamily="34" charset="0"/>
            </a:endParaRPr>
          </a:p>
        </p:txBody>
      </p:sp>
      <p:sp>
        <p:nvSpPr>
          <p:cNvPr id="2052" name="AutoShape 4"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 name="Прямоугольник 12"/>
          <p:cNvSpPr/>
          <p:nvPr/>
        </p:nvSpPr>
        <p:spPr>
          <a:xfrm>
            <a:off x="107504" y="3789041"/>
            <a:ext cx="1728192" cy="307777"/>
          </a:xfrm>
          <a:prstGeom prst="rect">
            <a:avLst/>
          </a:prstGeom>
        </p:spPr>
        <p:txBody>
          <a:bodyPr wrap="square">
            <a:spAutoFit/>
          </a:bodyPr>
          <a:lstStyle/>
          <a:p>
            <a:pPr lvl="0" algn="ctr" fontAlgn="b"/>
            <a:r>
              <a:rPr lang="ru-RU" sz="1400" dirty="0">
                <a:solidFill>
                  <a:srgbClr val="000000"/>
                </a:solidFill>
                <a:latin typeface="Arial" pitchFamily="34" charset="0"/>
                <a:cs typeface="Arial" pitchFamily="34" charset="0"/>
              </a:rPr>
              <a:t>  </a:t>
            </a:r>
          </a:p>
        </p:txBody>
      </p:sp>
      <p:sp>
        <p:nvSpPr>
          <p:cNvPr id="15" name="Прямоугольник 14"/>
          <p:cNvSpPr/>
          <p:nvPr/>
        </p:nvSpPr>
        <p:spPr>
          <a:xfrm>
            <a:off x="1331640" y="1340768"/>
            <a:ext cx="1656184" cy="3724096"/>
          </a:xfrm>
          <a:prstGeom prst="rect">
            <a:avLst/>
          </a:prstGeom>
        </p:spPr>
        <p:txBody>
          <a:bodyPr wrap="square">
            <a:spAutoFit/>
          </a:bodyPr>
          <a:lstStyle/>
          <a:p>
            <a:pPr lvl="0" algn="ctr" fontAlgn="b"/>
            <a:r>
              <a:rPr lang="ru-RU" sz="1200" dirty="0">
                <a:solidFill>
                  <a:srgbClr val="000000"/>
                </a:solidFill>
                <a:latin typeface="Arial" pitchFamily="34" charset="0"/>
                <a:cs typeface="Arial" pitchFamily="34" charset="0"/>
              </a:rPr>
              <a:t> </a:t>
            </a:r>
            <a:r>
              <a:rPr lang="ru-RU" sz="1300" dirty="0">
                <a:solidFill>
                  <a:srgbClr val="000000"/>
                </a:solidFill>
                <a:latin typeface="Arial" pitchFamily="34" charset="0"/>
                <a:cs typeface="Arial" pitchFamily="34" charset="0"/>
              </a:rPr>
              <a:t>Доля административных правонарушений, предусмотренных </a:t>
            </a:r>
            <a:r>
              <a:rPr lang="ru-RU" sz="1200" dirty="0">
                <a:solidFill>
                  <a:srgbClr val="000000"/>
                </a:solidFill>
                <a:latin typeface="Arial" pitchFamily="34" charset="0"/>
                <a:cs typeface="Arial" pitchFamily="34" charset="0"/>
              </a:rPr>
              <a:t>ст.12.9,12.12,12.19 </a:t>
            </a:r>
            <a:r>
              <a:rPr lang="ru-RU" sz="1200" dirty="0" err="1">
                <a:solidFill>
                  <a:srgbClr val="000000"/>
                </a:solidFill>
                <a:latin typeface="Arial" pitchFamily="34" charset="0"/>
                <a:cs typeface="Arial" pitchFamily="34" charset="0"/>
              </a:rPr>
              <a:t>КоАП</a:t>
            </a:r>
            <a:r>
              <a:rPr lang="ru-RU" sz="1200" dirty="0">
                <a:solidFill>
                  <a:srgbClr val="000000"/>
                </a:solidFill>
                <a:latin typeface="Arial" pitchFamily="34" charset="0"/>
                <a:cs typeface="Arial" pitchFamily="34" charset="0"/>
              </a:rPr>
              <a:t> РФ</a:t>
            </a:r>
            <a:r>
              <a:rPr lang="ru-RU" sz="1300" dirty="0">
                <a:solidFill>
                  <a:srgbClr val="000000"/>
                </a:solidFill>
                <a:latin typeface="Arial" pitchFamily="34" charset="0"/>
                <a:cs typeface="Arial" pitchFamily="34" charset="0"/>
              </a:rPr>
              <a:t>, выявленных с помощью технических средств фото-, </a:t>
            </a:r>
            <a:r>
              <a:rPr lang="ru-RU" sz="1300" dirty="0" err="1">
                <a:solidFill>
                  <a:srgbClr val="000000"/>
                </a:solidFill>
                <a:latin typeface="Arial" pitchFamily="34" charset="0"/>
                <a:cs typeface="Arial" pitchFamily="34" charset="0"/>
              </a:rPr>
              <a:t>видеофиксации</a:t>
            </a:r>
            <a:r>
              <a:rPr lang="ru-RU" sz="1300" dirty="0">
                <a:solidFill>
                  <a:srgbClr val="000000"/>
                </a:solidFill>
                <a:latin typeface="Arial" pitchFamily="34" charset="0"/>
                <a:cs typeface="Arial" pitchFamily="34" charset="0"/>
              </a:rPr>
              <a:t>, работающих в автоматическом режиме, в общем количестве таких правонарушений </a:t>
            </a:r>
            <a:r>
              <a:rPr lang="ru-RU" sz="1400" dirty="0">
                <a:solidFill>
                  <a:srgbClr val="000000"/>
                </a:solidFill>
                <a:latin typeface="Arial" pitchFamily="34" charset="0"/>
                <a:cs typeface="Arial" pitchFamily="34" charset="0"/>
              </a:rPr>
              <a:t>– </a:t>
            </a:r>
            <a:r>
              <a:rPr lang="ru-RU" sz="1400" b="1" dirty="0" smtClean="0">
                <a:solidFill>
                  <a:srgbClr val="000000"/>
                </a:solidFill>
                <a:latin typeface="Arial" pitchFamily="34" charset="0"/>
                <a:cs typeface="Arial" pitchFamily="34" charset="0"/>
              </a:rPr>
              <a:t>65,1%</a:t>
            </a:r>
            <a:endParaRPr lang="ru-RU" sz="1400" b="1" dirty="0">
              <a:solidFill>
                <a:srgbClr val="000000"/>
              </a:solidFill>
              <a:latin typeface="Arial" pitchFamily="34" charset="0"/>
              <a:cs typeface="Arial" pitchFamily="34" charset="0"/>
            </a:endParaRPr>
          </a:p>
          <a:p>
            <a:pPr lvl="0" algn="ctr" fontAlgn="b"/>
            <a:r>
              <a:rPr lang="ru-RU" sz="1400" dirty="0">
                <a:solidFill>
                  <a:srgbClr val="000000"/>
                </a:solidFill>
                <a:latin typeface="Arial" pitchFamily="34" charset="0"/>
                <a:cs typeface="Arial" pitchFamily="34" charset="0"/>
              </a:rPr>
              <a:t>  </a:t>
            </a:r>
          </a:p>
        </p:txBody>
      </p:sp>
      <p:sp>
        <p:nvSpPr>
          <p:cNvPr id="18" name="Прямоугольник 17"/>
          <p:cNvSpPr/>
          <p:nvPr/>
        </p:nvSpPr>
        <p:spPr>
          <a:xfrm>
            <a:off x="5364088" y="1484784"/>
            <a:ext cx="1512168" cy="2780442"/>
          </a:xfrm>
          <a:prstGeom prst="rect">
            <a:avLst/>
          </a:prstGeom>
        </p:spPr>
        <p:txBody>
          <a:bodyPr wrap="square">
            <a:spAutoFit/>
          </a:bodyPr>
          <a:lstStyle/>
          <a:p>
            <a:pPr lvl="0" algn="ctr" fontAlgn="b"/>
            <a:r>
              <a:rPr lang="ru-RU" sz="1200" dirty="0">
                <a:solidFill>
                  <a:srgbClr val="000000"/>
                </a:solidFill>
                <a:latin typeface="Times New Roman" panose="02020603050405020304" pitchFamily="18" charset="0"/>
                <a:cs typeface="Times New Roman" panose="02020603050405020304" pitchFamily="18" charset="0"/>
              </a:rPr>
              <a:t> </a:t>
            </a:r>
            <a:r>
              <a:rPr lang="ru-RU" sz="1300" dirty="0">
                <a:solidFill>
                  <a:srgbClr val="000000"/>
                </a:solidFill>
                <a:latin typeface="Arial" pitchFamily="34" charset="0"/>
                <a:cs typeface="Arial" pitchFamily="34" charset="0"/>
              </a:rPr>
              <a:t>Доля обучающихся образовательных организаций, охваченных мероприятиями, направленными на профилактику терроризма, на профилактику экстремизма </a:t>
            </a:r>
            <a:r>
              <a:rPr lang="ru-RU" sz="1400" dirty="0">
                <a:solidFill>
                  <a:srgbClr val="000000"/>
                </a:solidFill>
                <a:latin typeface="Arial" pitchFamily="34" charset="0"/>
                <a:cs typeface="Arial" pitchFamily="34" charset="0"/>
              </a:rPr>
              <a:t>– </a:t>
            </a:r>
            <a:r>
              <a:rPr lang="ru-RU" sz="1400" b="1" dirty="0" smtClean="0">
                <a:solidFill>
                  <a:srgbClr val="000000"/>
                </a:solidFill>
                <a:latin typeface="Arial" pitchFamily="34" charset="0"/>
                <a:cs typeface="Arial" pitchFamily="34" charset="0"/>
              </a:rPr>
              <a:t>86,2%</a:t>
            </a:r>
            <a:endParaRPr lang="ru-RU" sz="1400" b="1" dirty="0">
              <a:solidFill>
                <a:srgbClr val="000000"/>
              </a:solidFill>
              <a:latin typeface="Arial" pitchFamily="34" charset="0"/>
              <a:cs typeface="Arial" pitchFamily="34" charset="0"/>
            </a:endParaRPr>
          </a:p>
          <a:p>
            <a:pPr lvl="0" algn="ctr" fontAlgn="b"/>
            <a:r>
              <a:rPr lang="ru-RU" sz="1200" dirty="0">
                <a:solidFill>
                  <a:srgbClr val="000000"/>
                </a:solidFill>
                <a:latin typeface="Arial" pitchFamily="34" charset="0"/>
                <a:cs typeface="Arial" pitchFamily="34" charset="0"/>
              </a:rPr>
              <a:t>  </a:t>
            </a:r>
          </a:p>
        </p:txBody>
      </p:sp>
      <p:sp>
        <p:nvSpPr>
          <p:cNvPr id="25" name="Прямоугольник 24"/>
          <p:cNvSpPr/>
          <p:nvPr/>
        </p:nvSpPr>
        <p:spPr>
          <a:xfrm>
            <a:off x="2987824" y="1412776"/>
            <a:ext cx="1296144" cy="2708434"/>
          </a:xfrm>
          <a:prstGeom prst="rect">
            <a:avLst/>
          </a:prstGeom>
        </p:spPr>
        <p:txBody>
          <a:bodyPr wrap="square">
            <a:spAutoFit/>
          </a:bodyPr>
          <a:lstStyle/>
          <a:p>
            <a:pPr lvl="0" algn="ctr" fontAlgn="b"/>
            <a:r>
              <a:rPr lang="ru-RU" sz="1300" dirty="0">
                <a:solidFill>
                  <a:srgbClr val="000000"/>
                </a:solidFill>
                <a:latin typeface="Arial" pitchFamily="34" charset="0"/>
                <a:cs typeface="Arial" pitchFamily="34" charset="0"/>
              </a:rPr>
              <a:t>Количество рассмотренных дел об административных правонарушениях, составленных должностными лицами администрации города Урай </a:t>
            </a:r>
            <a:r>
              <a:rPr lang="ru-RU" sz="1400" dirty="0">
                <a:solidFill>
                  <a:srgbClr val="000000"/>
                </a:solidFill>
                <a:latin typeface="Arial" pitchFamily="34" charset="0"/>
                <a:cs typeface="Arial" pitchFamily="34" charset="0"/>
              </a:rPr>
              <a:t>– </a:t>
            </a:r>
            <a:r>
              <a:rPr lang="ru-RU" sz="1400" dirty="0" smtClean="0">
                <a:solidFill>
                  <a:srgbClr val="000000"/>
                </a:solidFill>
                <a:latin typeface="Arial" pitchFamily="34" charset="0"/>
                <a:cs typeface="Arial" pitchFamily="34" charset="0"/>
              </a:rPr>
              <a:t>10</a:t>
            </a:r>
            <a:r>
              <a:rPr lang="ru-RU" sz="1400" b="1" dirty="0" smtClean="0">
                <a:solidFill>
                  <a:srgbClr val="000000"/>
                </a:solidFill>
                <a:latin typeface="Arial" pitchFamily="34" charset="0"/>
                <a:cs typeface="Arial" pitchFamily="34" charset="0"/>
              </a:rPr>
              <a:t> </a:t>
            </a:r>
            <a:r>
              <a:rPr lang="ru-RU" sz="1400" b="1" dirty="0" err="1">
                <a:solidFill>
                  <a:srgbClr val="000000"/>
                </a:solidFill>
                <a:latin typeface="Arial" pitchFamily="34" charset="0"/>
                <a:cs typeface="Arial" pitchFamily="34" charset="0"/>
              </a:rPr>
              <a:t>шт</a:t>
            </a:r>
            <a:endParaRPr lang="ru-RU" sz="1400" dirty="0">
              <a:solidFill>
                <a:srgbClr val="000000"/>
              </a:solidFill>
              <a:latin typeface="Arial" pitchFamily="34" charset="0"/>
              <a:cs typeface="Arial" pitchFamily="34" charset="0"/>
            </a:endParaRPr>
          </a:p>
        </p:txBody>
      </p:sp>
      <p:sp>
        <p:nvSpPr>
          <p:cNvPr id="28" name="Прямоугольник 27"/>
          <p:cNvSpPr/>
          <p:nvPr/>
        </p:nvSpPr>
        <p:spPr>
          <a:xfrm>
            <a:off x="6804248" y="1484784"/>
            <a:ext cx="1152128" cy="3123932"/>
          </a:xfrm>
          <a:prstGeom prst="rect">
            <a:avLst/>
          </a:prstGeom>
        </p:spPr>
        <p:txBody>
          <a:bodyPr wrap="square">
            <a:spAutoFit/>
          </a:bodyPr>
          <a:lstStyle/>
          <a:p>
            <a:pPr algn="ctr" fontAlgn="b"/>
            <a:r>
              <a:rPr lang="ru-RU" sz="1300" dirty="0">
                <a:solidFill>
                  <a:srgbClr val="000000"/>
                </a:solidFill>
                <a:latin typeface="Arial" pitchFamily="34" charset="0"/>
                <a:cs typeface="Arial" pitchFamily="34" charset="0"/>
              </a:rPr>
              <a:t>Доля граждан, положительно оценивающих состояние межнациональных отношений, межконфессиональных отношений </a:t>
            </a:r>
            <a:r>
              <a:rPr lang="ru-RU" sz="1400" dirty="0">
                <a:solidFill>
                  <a:srgbClr val="000000"/>
                </a:solidFill>
                <a:latin typeface="Arial" pitchFamily="34" charset="0"/>
                <a:cs typeface="Arial" pitchFamily="34" charset="0"/>
              </a:rPr>
              <a:t>– </a:t>
            </a:r>
            <a:r>
              <a:rPr lang="ru-RU" sz="1400" b="1" dirty="0" smtClean="0">
                <a:solidFill>
                  <a:srgbClr val="000000"/>
                </a:solidFill>
                <a:latin typeface="Arial" pitchFamily="34" charset="0"/>
                <a:cs typeface="Arial" pitchFamily="34" charset="0"/>
              </a:rPr>
              <a:t>96,0%</a:t>
            </a:r>
            <a:endParaRPr lang="ru-RU" sz="1400" b="1" dirty="0">
              <a:solidFill>
                <a:srgbClr val="000000"/>
              </a:solidFill>
              <a:latin typeface="Arial" pitchFamily="34" charset="0"/>
              <a:cs typeface="Arial" pitchFamily="34" charset="0"/>
            </a:endParaRPr>
          </a:p>
          <a:p>
            <a:pPr lvl="0" algn="ctr" fontAlgn="b"/>
            <a:r>
              <a:rPr lang="ru-RU" sz="1400" dirty="0">
                <a:solidFill>
                  <a:srgbClr val="000000"/>
                </a:solidFill>
                <a:latin typeface="Arial" pitchFamily="34" charset="0"/>
                <a:cs typeface="Arial" pitchFamily="34" charset="0"/>
              </a:rPr>
              <a:t>  </a:t>
            </a:r>
          </a:p>
        </p:txBody>
      </p:sp>
      <p:sp>
        <p:nvSpPr>
          <p:cNvPr id="20" name="Прямоугольник 19"/>
          <p:cNvSpPr/>
          <p:nvPr/>
        </p:nvSpPr>
        <p:spPr>
          <a:xfrm>
            <a:off x="7884368" y="1484784"/>
            <a:ext cx="1152128" cy="3924151"/>
          </a:xfrm>
          <a:prstGeom prst="rect">
            <a:avLst/>
          </a:prstGeom>
        </p:spPr>
        <p:txBody>
          <a:bodyPr wrap="square">
            <a:spAutoFit/>
          </a:bodyPr>
          <a:lstStyle/>
          <a:p>
            <a:pPr algn="ctr" fontAlgn="b"/>
            <a:r>
              <a:rPr lang="ru-RU" sz="1300" dirty="0">
                <a:solidFill>
                  <a:srgbClr val="000000"/>
                </a:solidFill>
                <a:latin typeface="Arial" pitchFamily="34" charset="0"/>
                <a:cs typeface="Arial" pitchFamily="34" charset="0"/>
              </a:rPr>
              <a:t>Уровень первичной заболеваемости пагубным употреблением ненаркотических </a:t>
            </a:r>
            <a:r>
              <a:rPr lang="ru-RU" sz="1300" dirty="0" err="1">
                <a:solidFill>
                  <a:srgbClr val="000000"/>
                </a:solidFill>
                <a:latin typeface="Arial" pitchFamily="34" charset="0"/>
                <a:cs typeface="Arial" pitchFamily="34" charset="0"/>
              </a:rPr>
              <a:t>психоактивных</a:t>
            </a:r>
            <a:r>
              <a:rPr lang="ru-RU" sz="1300" dirty="0">
                <a:solidFill>
                  <a:srgbClr val="000000"/>
                </a:solidFill>
                <a:latin typeface="Arial" pitchFamily="34" charset="0"/>
                <a:cs typeface="Arial" pitchFamily="34" charset="0"/>
              </a:rPr>
              <a:t> веществ среди несовершеннолетних  (на 100 тыс. человек населения) </a:t>
            </a:r>
            <a:r>
              <a:rPr lang="ru-RU" sz="1400" dirty="0">
                <a:solidFill>
                  <a:srgbClr val="000000"/>
                </a:solidFill>
                <a:latin typeface="Arial" pitchFamily="34" charset="0"/>
                <a:cs typeface="Arial" pitchFamily="34" charset="0"/>
              </a:rPr>
              <a:t>– </a:t>
            </a:r>
            <a:r>
              <a:rPr lang="ru-RU" sz="1400" b="1" dirty="0">
                <a:solidFill>
                  <a:srgbClr val="000000"/>
                </a:solidFill>
                <a:latin typeface="Arial" pitchFamily="34" charset="0"/>
                <a:cs typeface="Arial" pitchFamily="34" charset="0"/>
              </a:rPr>
              <a:t>0</a:t>
            </a:r>
          </a:p>
          <a:p>
            <a:pPr lvl="0" algn="ctr" fontAlgn="b"/>
            <a:r>
              <a:rPr lang="ru-RU" sz="1400" dirty="0">
                <a:solidFill>
                  <a:srgbClr val="000000"/>
                </a:solidFill>
                <a:latin typeface="Arial" pitchFamily="34" charset="0"/>
                <a:cs typeface="Arial" pitchFamily="34" charset="0"/>
              </a:rPr>
              <a:t>  </a:t>
            </a:r>
          </a:p>
        </p:txBody>
      </p:sp>
      <p:pic>
        <p:nvPicPr>
          <p:cNvPr id="16" name="Picture 4" descr="обратите внимание иконка: 2 тыс изображений найдено в Яндекс Картинках"/>
          <p:cNvPicPr>
            <a:picLocks noChangeAspect="1" noChangeArrowheads="1"/>
          </p:cNvPicPr>
          <p:nvPr/>
        </p:nvPicPr>
        <p:blipFill>
          <a:blip r:embed="rId3" cstate="print"/>
          <a:srcRect/>
          <a:stretch>
            <a:fillRect/>
          </a:stretch>
        </p:blipFill>
        <p:spPr bwMode="auto">
          <a:xfrm>
            <a:off x="107504" y="116632"/>
            <a:ext cx="490633" cy="518160"/>
          </a:xfrm>
          <a:prstGeom prst="rect">
            <a:avLst/>
          </a:prstGeom>
          <a:noFill/>
        </p:spPr>
      </p:pic>
      <p:sp>
        <p:nvSpPr>
          <p:cNvPr id="17" name="Прямоугольник 16"/>
          <p:cNvSpPr/>
          <p:nvPr/>
        </p:nvSpPr>
        <p:spPr>
          <a:xfrm>
            <a:off x="4139952" y="1412776"/>
            <a:ext cx="1368152" cy="2908489"/>
          </a:xfrm>
          <a:prstGeom prst="rect">
            <a:avLst/>
          </a:prstGeom>
        </p:spPr>
        <p:txBody>
          <a:bodyPr wrap="square">
            <a:spAutoFit/>
          </a:bodyPr>
          <a:lstStyle/>
          <a:p>
            <a:pPr algn="ctr" fontAlgn="b"/>
            <a:r>
              <a:rPr lang="ru-RU" sz="1300" dirty="0">
                <a:solidFill>
                  <a:srgbClr val="000000"/>
                </a:solidFill>
                <a:latin typeface="Arial" pitchFamily="34" charset="0"/>
                <a:cs typeface="Arial" pitchFamily="34" charset="0"/>
              </a:rPr>
              <a:t>Доля преступлений, совершенных несовершеннолетними, в общем количестве зарегистрированных преступлений на территории города Урай</a:t>
            </a:r>
            <a:r>
              <a:rPr lang="ru-RU" sz="1400" dirty="0">
                <a:solidFill>
                  <a:srgbClr val="000000"/>
                </a:solidFill>
                <a:latin typeface="Arial" pitchFamily="34" charset="0"/>
                <a:cs typeface="Arial" pitchFamily="34" charset="0"/>
              </a:rPr>
              <a:t> – </a:t>
            </a:r>
            <a:r>
              <a:rPr lang="ru-RU" sz="1400" b="1" dirty="0" smtClean="0">
                <a:solidFill>
                  <a:srgbClr val="000000"/>
                </a:solidFill>
                <a:latin typeface="Arial" pitchFamily="34" charset="0"/>
                <a:cs typeface="Arial" pitchFamily="34" charset="0"/>
              </a:rPr>
              <a:t>1,97%</a:t>
            </a:r>
            <a:endParaRPr lang="ru-RU" sz="1400" b="1" dirty="0">
              <a:solidFill>
                <a:srgbClr val="000000"/>
              </a:solidFill>
              <a:latin typeface="Arial" pitchFamily="34" charset="0"/>
              <a:cs typeface="Arial" pitchFamily="34" charset="0"/>
            </a:endParaRPr>
          </a:p>
          <a:p>
            <a:pPr lvl="0" algn="ctr" fontAlgn="b"/>
            <a:r>
              <a:rPr lang="ru-RU" sz="1200" dirty="0">
                <a:solidFill>
                  <a:srgbClr val="000000"/>
                </a:solidFill>
                <a:latin typeface="Arial" pitchFamily="34" charset="0"/>
                <a:cs typeface="Arial" pitchFamily="34" charset="0"/>
              </a:rPr>
              <a:t>  </a:t>
            </a:r>
          </a:p>
        </p:txBody>
      </p:sp>
    </p:spTree>
    <p:extLst>
      <p:ext uri="{BB962C8B-B14F-4D97-AF65-F5344CB8AC3E}">
        <p14:creationId xmlns:p14="http://schemas.microsoft.com/office/powerpoint/2010/main" xmlns="" val="3622213428"/>
      </p:ext>
    </p:extLst>
  </p:cSld>
  <p:clrMapOvr>
    <a:masterClrMapping/>
  </p:clrMapOvr>
  <p:transition spd="slow" advClick="0"/>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extLst>
              <p:ext uri="{D42A27DB-BD31-4B8C-83A1-F6EECF244321}">
                <p14:modId xmlns:p14="http://schemas.microsoft.com/office/powerpoint/2010/main" xmlns="" val="2207740704"/>
              </p:ext>
            </p:extLst>
          </p:nvPr>
        </p:nvGraphicFramePr>
        <p:xfrm>
          <a:off x="107504" y="548680"/>
          <a:ext cx="8856983" cy="5796888"/>
        </p:xfrm>
        <a:graphic>
          <a:graphicData uri="http://schemas.openxmlformats.org/drawingml/2006/table">
            <a:tbl>
              <a:tblPr firstRow="1" bandRow="1">
                <a:tableStyleId>{5C22544A-7EE6-4342-B048-85BDC9FD1C3A}</a:tableStyleId>
              </a:tblPr>
              <a:tblGrid>
                <a:gridCol w="5197073">
                  <a:extLst>
                    <a:ext uri="{9D8B030D-6E8A-4147-A177-3AD203B41FA5}">
                      <a16:colId xmlns:a16="http://schemas.microsoft.com/office/drawing/2014/main" xmlns="" val="20000"/>
                    </a:ext>
                  </a:extLst>
                </a:gridCol>
                <a:gridCol w="3659910">
                  <a:extLst>
                    <a:ext uri="{9D8B030D-6E8A-4147-A177-3AD203B41FA5}">
                      <a16:colId xmlns:a16="http://schemas.microsoft.com/office/drawing/2014/main" xmlns="" val="2108392994"/>
                    </a:ext>
                  </a:extLst>
                </a:gridCol>
              </a:tblGrid>
              <a:tr h="432048">
                <a:tc>
                  <a:txBody>
                    <a:bodyPr/>
                    <a:lstStyle/>
                    <a:p>
                      <a:pPr algn="ctr"/>
                      <a:r>
                        <a:rPr lang="ru-RU" sz="1200" dirty="0">
                          <a:solidFill>
                            <a:schemeClr val="tx1"/>
                          </a:solidFill>
                          <a:latin typeface="Oswald"/>
                          <a:cs typeface="Times New Roman" pitchFamily="18" charset="0"/>
                        </a:rPr>
                        <a:t>Наименование мероприятий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ru-RU" sz="1200" dirty="0">
                          <a:solidFill>
                            <a:schemeClr val="tx1"/>
                          </a:solidFill>
                          <a:latin typeface="Oswald"/>
                          <a:cs typeface="Times New Roman" pitchFamily="18" charset="0"/>
                        </a:rPr>
                        <a:t>Бюджетный эффект от реализации мероприятий</a:t>
                      </a:r>
                      <a:r>
                        <a:rPr lang="ru-RU" sz="1200" baseline="0" dirty="0">
                          <a:solidFill>
                            <a:schemeClr val="tx1"/>
                          </a:solidFill>
                          <a:latin typeface="Oswald"/>
                          <a:cs typeface="Times New Roman" pitchFamily="18" charset="0"/>
                        </a:rPr>
                        <a:t> за 2023 год (тыс.рублей)</a:t>
                      </a:r>
                      <a:endParaRPr lang="ru-RU" sz="1200" dirty="0">
                        <a:solidFill>
                          <a:schemeClr val="tx1"/>
                        </a:solidFill>
                        <a:latin typeface="Oswald"/>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0"/>
                  </a:ext>
                </a:extLst>
              </a:tr>
              <a:tr h="300986">
                <a:tc gridSpan="2">
                  <a:txBody>
                    <a:bodyPr/>
                    <a:lstStyle/>
                    <a:p>
                      <a:pPr algn="ctr"/>
                      <a:r>
                        <a:rPr lang="ru-RU" sz="1200" b="1" dirty="0">
                          <a:solidFill>
                            <a:schemeClr val="tx1"/>
                          </a:solidFill>
                          <a:latin typeface="Oswald"/>
                          <a:cs typeface="Times New Roman" pitchFamily="18" charset="0"/>
                        </a:rPr>
                        <a:t>2. Мероприятия по оптимизации расходов бюджета муниципального образования: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ru-RU"/>
                    </a:p>
                  </a:txBody>
                  <a:tcPr/>
                </a:tc>
                <a:extLst>
                  <a:ext uri="{0D108BD9-81ED-4DB2-BD59-A6C34878D82A}">
                    <a16:rowId xmlns:a16="http://schemas.microsoft.com/office/drawing/2014/main" xmlns="" val="10001"/>
                  </a:ext>
                </a:extLst>
              </a:tr>
              <a:tr h="451479">
                <a:tc>
                  <a:txBody>
                    <a:bodyPr/>
                    <a:lstStyle/>
                    <a:p>
                      <a:r>
                        <a:rPr lang="ru-RU" sz="1200" b="0" i="0" dirty="0">
                          <a:solidFill>
                            <a:schemeClr val="tx1"/>
                          </a:solidFill>
                          <a:latin typeface="Oswald"/>
                          <a:cs typeface="Times New Roman" pitchFamily="18" charset="0"/>
                        </a:rPr>
                        <a:t>Оптимизация, сокращение расходов бюджета городского округа за исключением межбюджетных трансфертов, в том числе</a:t>
                      </a:r>
                      <a:r>
                        <a:rPr lang="en-US" sz="1200" b="0" i="0" dirty="0">
                          <a:solidFill>
                            <a:schemeClr val="tx1"/>
                          </a:solidFill>
                          <a:latin typeface="Times New Roman" pitchFamily="18" charset="0"/>
                          <a:cs typeface="Times New Roman" pitchFamily="18" charset="0"/>
                        </a:rPr>
                        <a:t>:</a:t>
                      </a:r>
                      <a:endParaRPr lang="ru-RU" sz="1200" b="0" i="0" dirty="0">
                        <a:solidFill>
                          <a:schemeClr val="tx1"/>
                        </a:solidFill>
                        <a:latin typeface="Oswald"/>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200" b="0" i="0" dirty="0">
                          <a:solidFill>
                            <a:schemeClr val="tx1"/>
                          </a:solidFill>
                          <a:latin typeface="Oswald"/>
                          <a:cs typeface="Times New Roman" pitchFamily="18" charset="0"/>
                        </a:rPr>
                        <a:t>29 425,1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993254">
                <a:tc>
                  <a:txBody>
                    <a:bodyPr/>
                    <a:lstStyle/>
                    <a:p>
                      <a:r>
                        <a:rPr lang="ru-RU" sz="1200" i="1" dirty="0">
                          <a:solidFill>
                            <a:schemeClr val="tx1"/>
                          </a:solidFill>
                          <a:latin typeface="Oswald"/>
                          <a:cs typeface="Times New Roman" pitchFamily="18" charset="0"/>
                        </a:rPr>
                        <a:t>оптимизация бюджетных ассигнований на закупку товаров, работ и услуг, в том числе в целях повышения эффективности осуществления закупок, обоснованности цен, контрактов, комплектности и технических характеристик, проведении экспертизы поставленного товара, результатов выполненной работы, оказанной услуги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ru-RU" sz="1200" i="1" dirty="0">
                        <a:solidFill>
                          <a:schemeClr val="tx1"/>
                        </a:solidFill>
                        <a:latin typeface="Oswald"/>
                        <a:cs typeface="Times New Roman" pitchFamily="18" charset="0"/>
                      </a:endParaRPr>
                    </a:p>
                    <a:p>
                      <a:pPr algn="ctr"/>
                      <a:endParaRPr lang="ru-RU" sz="1200" i="1" dirty="0">
                        <a:solidFill>
                          <a:schemeClr val="tx1"/>
                        </a:solidFill>
                        <a:latin typeface="Oswald"/>
                        <a:cs typeface="Times New Roman" pitchFamily="18" charset="0"/>
                      </a:endParaRPr>
                    </a:p>
                    <a:p>
                      <a:pPr algn="ctr"/>
                      <a:r>
                        <a:rPr lang="ru-RU" sz="1200" i="1" dirty="0">
                          <a:solidFill>
                            <a:schemeClr val="tx1"/>
                          </a:solidFill>
                          <a:latin typeface="Oswald"/>
                          <a:cs typeface="Times New Roman" pitchFamily="18" charset="0"/>
                        </a:rPr>
                        <a:t>23 096,5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32071">
                <a:tc>
                  <a:txBody>
                    <a:bodyPr/>
                    <a:lstStyle/>
                    <a:p>
                      <a:r>
                        <a:rPr lang="ru-RU" sz="1200" i="1" dirty="0">
                          <a:solidFill>
                            <a:schemeClr val="tx1"/>
                          </a:solidFill>
                          <a:latin typeface="Oswald"/>
                          <a:cs typeface="Times New Roman" pitchFamily="18" charset="0"/>
                        </a:rPr>
                        <a:t>оптимизация лимитов потребления топливно-энергетических ресурсов муниципальными учреждениями, обеспечение </a:t>
                      </a:r>
                      <a:r>
                        <a:rPr lang="ru-RU" sz="1200" i="1" dirty="0" err="1">
                          <a:solidFill>
                            <a:schemeClr val="tx1"/>
                          </a:solidFill>
                          <a:latin typeface="Oswald"/>
                          <a:cs typeface="Times New Roman" pitchFamily="18" charset="0"/>
                        </a:rPr>
                        <a:t>энергоэффективности</a:t>
                      </a:r>
                      <a:r>
                        <a:rPr lang="ru-RU" sz="1200" i="1" dirty="0">
                          <a:solidFill>
                            <a:schemeClr val="tx1"/>
                          </a:solidFill>
                          <a:latin typeface="Oswald"/>
                          <a:cs typeface="Times New Roman" pitchFamily="18" charset="0"/>
                        </a:rPr>
                        <a:t> в бюджетном секторе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ru-RU" sz="1200" i="1" dirty="0">
                        <a:solidFill>
                          <a:schemeClr val="tx1"/>
                        </a:solidFill>
                        <a:latin typeface="Oswald"/>
                        <a:cs typeface="Times New Roman" pitchFamily="18" charset="0"/>
                      </a:endParaRPr>
                    </a:p>
                    <a:p>
                      <a:pPr algn="ctr"/>
                      <a:r>
                        <a:rPr lang="ru-RU" sz="1200" i="1" dirty="0">
                          <a:solidFill>
                            <a:schemeClr val="tx1"/>
                          </a:solidFill>
                          <a:latin typeface="Oswald"/>
                          <a:cs typeface="Times New Roman" pitchFamily="18" charset="0"/>
                        </a:rPr>
                        <a:t>1 398,8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354436">
                <a:tc>
                  <a:txBody>
                    <a:bodyPr/>
                    <a:lstStyle/>
                    <a:p>
                      <a:r>
                        <a:rPr lang="ru-RU" sz="1200" b="0" i="0" dirty="0">
                          <a:solidFill>
                            <a:schemeClr val="tx1"/>
                          </a:solidFill>
                          <a:latin typeface="Oswald"/>
                          <a:cs typeface="Times New Roman" pitchFamily="18" charset="0"/>
                        </a:rPr>
                        <a:t>оптимизация бюджетных ассигнований  в результате реорганизации муниципальных автономных учреждений города Урай  (путем объединения нескольких учреждений или присоединение одного учреждения к другому)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ru-RU" sz="1200" b="1" i="1" dirty="0">
                        <a:solidFill>
                          <a:schemeClr val="tx1"/>
                        </a:solidFill>
                        <a:latin typeface="Oswald"/>
                        <a:cs typeface="Times New Roman" pitchFamily="18" charset="0"/>
                      </a:endParaRPr>
                    </a:p>
                    <a:p>
                      <a:pPr algn="ctr"/>
                      <a:r>
                        <a:rPr lang="ru-RU" sz="1200" b="0" i="0" dirty="0">
                          <a:solidFill>
                            <a:schemeClr val="tx1"/>
                          </a:solidFill>
                          <a:latin typeface="Oswald"/>
                          <a:cs typeface="Times New Roman" pitchFamily="18" charset="0"/>
                        </a:rPr>
                        <a:t>4 929,8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00986">
                <a:tc gridSpan="2">
                  <a:txBody>
                    <a:bodyPr/>
                    <a:lstStyle/>
                    <a:p>
                      <a:pPr algn="ctr"/>
                      <a:r>
                        <a:rPr lang="ru-RU" sz="1200" b="1" dirty="0">
                          <a:solidFill>
                            <a:schemeClr val="tx1"/>
                          </a:solidFill>
                          <a:latin typeface="Oswald"/>
                          <a:cs typeface="Times New Roman" pitchFamily="18" charset="0"/>
                        </a:rPr>
                        <a:t>3. Мероприятия по сокращению муниципального долга и расходов на его обслуживание: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ru-RU"/>
                    </a:p>
                  </a:txBody>
                  <a:tcPr/>
                </a:tc>
                <a:extLst>
                  <a:ext uri="{0D108BD9-81ED-4DB2-BD59-A6C34878D82A}">
                    <a16:rowId xmlns:a16="http://schemas.microsoft.com/office/drawing/2014/main" xmlns="" val="10006"/>
                  </a:ext>
                </a:extLst>
              </a:tr>
              <a:tr h="812661">
                <a:tc>
                  <a:txBody>
                    <a:bodyPr/>
                    <a:lstStyle/>
                    <a:p>
                      <a:r>
                        <a:rPr lang="ru-RU" sz="1200" b="0" i="0" dirty="0">
                          <a:solidFill>
                            <a:schemeClr val="tx1"/>
                          </a:solidFill>
                          <a:latin typeface="Oswald"/>
                          <a:cs typeface="Times New Roman" pitchFamily="18" charset="0"/>
                        </a:rPr>
                        <a:t>Установление предельного годового объема расходов на обслуживание муниципального долга не более 1,0 % от общего годового объема расходов бюджета городского округа, за исключением расходов, осуществляемых за счет субвенций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ru-RU" sz="1200" b="0" i="0" dirty="0">
                        <a:solidFill>
                          <a:schemeClr val="tx1"/>
                        </a:solidFill>
                        <a:latin typeface="Oswald"/>
                        <a:cs typeface="Times New Roman" pitchFamily="18" charset="0"/>
                      </a:endParaRPr>
                    </a:p>
                    <a:p>
                      <a:pPr algn="ctr"/>
                      <a:r>
                        <a:rPr lang="ru-RU" sz="1200" b="0" i="0" dirty="0">
                          <a:solidFill>
                            <a:schemeClr val="tx1"/>
                          </a:solidFill>
                          <a:latin typeface="Oswald"/>
                          <a:cs typeface="Times New Roman" pitchFamily="18" charset="0"/>
                        </a:rPr>
                        <a:t>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270887">
                <a:tc>
                  <a:txBody>
                    <a:bodyPr/>
                    <a:lstStyle/>
                    <a:p>
                      <a:r>
                        <a:rPr lang="ru-RU" sz="1200" b="1" dirty="0">
                          <a:solidFill>
                            <a:schemeClr val="tx1"/>
                          </a:solidFill>
                          <a:latin typeface="Oswald"/>
                          <a:cs typeface="Times New Roman" pitchFamily="18" charset="0"/>
                        </a:rPr>
                        <a:t>Итого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200" b="1" dirty="0">
                          <a:solidFill>
                            <a:schemeClr val="tx1"/>
                          </a:solidFill>
                          <a:latin typeface="Oswald"/>
                          <a:cs typeface="Times New Roman" pitchFamily="18" charset="0"/>
                        </a:rPr>
                        <a:t>29 425,1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bl>
          </a:graphicData>
        </a:graphic>
      </p:graphicFrame>
      <p:sp>
        <p:nvSpPr>
          <p:cNvPr id="3" name="TextBox 2"/>
          <p:cNvSpPr txBox="1"/>
          <p:nvPr/>
        </p:nvSpPr>
        <p:spPr>
          <a:xfrm>
            <a:off x="7596336" y="188640"/>
            <a:ext cx="1547664" cy="246221"/>
          </a:xfrm>
          <a:prstGeom prst="rect">
            <a:avLst/>
          </a:prstGeom>
          <a:noFill/>
        </p:spPr>
        <p:txBody>
          <a:bodyPr wrap="square" rtlCol="0">
            <a:spAutoFit/>
          </a:bodyPr>
          <a:lstStyle/>
          <a:p>
            <a:r>
              <a:rPr lang="ru-RU" sz="1000" dirty="0">
                <a:latin typeface="Oswald"/>
                <a:cs typeface="Times New Roman Cyr" pitchFamily="18" charset="0"/>
              </a:rPr>
              <a:t>продолжение таблицы</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0"/>
            <a:ext cx="8568952" cy="1015663"/>
          </a:xfrm>
          <a:prstGeom prst="rect">
            <a:avLst/>
          </a:prstGeom>
        </p:spPr>
        <p:txBody>
          <a:bodyPr wrap="square">
            <a:spAutoFit/>
          </a:bodyPr>
          <a:lstStyle/>
          <a:p>
            <a:pPr algn="ctr" fontAlgn="b"/>
            <a:r>
              <a:rPr lang="ru-RU" sz="2000" b="1" dirty="0">
                <a:solidFill>
                  <a:srgbClr val="000000"/>
                </a:solidFill>
                <a:latin typeface="Times New Roman" panose="02020603050405020304" pitchFamily="18" charset="0"/>
                <a:cs typeface="Times New Roman" panose="02020603050405020304" pitchFamily="18" charset="0"/>
              </a:rPr>
              <a:t>Муниципальная программа «Развитие малого и среднего предпринимательства, потребительского рынка и сельскохозяйственных товаропроизводителей города Урай»</a:t>
            </a:r>
          </a:p>
        </p:txBody>
      </p:sp>
      <p:sp>
        <p:nvSpPr>
          <p:cNvPr id="6" name="Прямоугольник 5"/>
          <p:cNvSpPr/>
          <p:nvPr/>
        </p:nvSpPr>
        <p:spPr>
          <a:xfrm>
            <a:off x="179512" y="908720"/>
            <a:ext cx="2736304" cy="1323439"/>
          </a:xfrm>
          <a:prstGeom prst="rect">
            <a:avLst/>
          </a:prstGeom>
        </p:spPr>
        <p:txBody>
          <a:bodyPr wrap="square">
            <a:spAutoFit/>
          </a:bodyPr>
          <a:lstStyle/>
          <a:p>
            <a:r>
              <a:rPr lang="ru-RU" sz="2000" u="sng" dirty="0">
                <a:latin typeface="Gabriola" pitchFamily="82" charset="0"/>
                <a:cs typeface="Arial" pitchFamily="34" charset="0"/>
              </a:rPr>
              <a:t>Ответственный исполнитель</a:t>
            </a:r>
            <a:r>
              <a:rPr lang="ru-RU" sz="2000" dirty="0">
                <a:latin typeface="Gabriola" pitchFamily="82" charset="0"/>
                <a:cs typeface="Arial" pitchFamily="34" charset="0"/>
              </a:rPr>
              <a:t>  –  Управление экономического развития администрации города Урай</a:t>
            </a:r>
          </a:p>
        </p:txBody>
      </p:sp>
      <p:graphicFrame>
        <p:nvGraphicFramePr>
          <p:cNvPr id="7" name="Таблица 6"/>
          <p:cNvGraphicFramePr>
            <a:graphicFrameLocks noGrp="1"/>
          </p:cNvGraphicFramePr>
          <p:nvPr/>
        </p:nvGraphicFramePr>
        <p:xfrm>
          <a:off x="107504" y="2708922"/>
          <a:ext cx="9036496" cy="3964767"/>
        </p:xfrm>
        <a:graphic>
          <a:graphicData uri="http://schemas.openxmlformats.org/drawingml/2006/table">
            <a:tbl>
              <a:tblPr firstRow="1" bandRow="1">
                <a:tableStyleId>{5C22544A-7EE6-4342-B048-85BDC9FD1C3A}</a:tableStyleId>
              </a:tblPr>
              <a:tblGrid>
                <a:gridCol w="1036975">
                  <a:extLst>
                    <a:ext uri="{9D8B030D-6E8A-4147-A177-3AD203B41FA5}">
                      <a16:colId xmlns:a16="http://schemas.microsoft.com/office/drawing/2014/main" xmlns="" val="20000"/>
                    </a:ext>
                  </a:extLst>
                </a:gridCol>
                <a:gridCol w="7999521">
                  <a:extLst>
                    <a:ext uri="{9D8B030D-6E8A-4147-A177-3AD203B41FA5}">
                      <a16:colId xmlns:a16="http://schemas.microsoft.com/office/drawing/2014/main" xmlns="" val="20001"/>
                    </a:ext>
                  </a:extLst>
                </a:gridCol>
              </a:tblGrid>
              <a:tr h="67412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a:solidFill>
                            <a:srgbClr val="000000"/>
                          </a:solidFill>
                          <a:latin typeface="Times New Roman" pitchFamily="18" charset="0"/>
                          <a:cs typeface="Times New Roman" pitchFamily="18" charset="0"/>
                        </a:rPr>
                        <a:t>Расходы на реализацию программы за </a:t>
                      </a:r>
                      <a:r>
                        <a:rPr lang="ru-RU" sz="1800" b="1" dirty="0" smtClean="0">
                          <a:solidFill>
                            <a:srgbClr val="000000"/>
                          </a:solidFill>
                          <a:latin typeface="Times New Roman" pitchFamily="18" charset="0"/>
                          <a:cs typeface="Times New Roman" pitchFamily="18" charset="0"/>
                        </a:rPr>
                        <a:t>2023 </a:t>
                      </a:r>
                      <a:r>
                        <a:rPr lang="ru-RU" sz="1800" b="1" dirty="0">
                          <a:solidFill>
                            <a:srgbClr val="000000"/>
                          </a:solidFill>
                          <a:latin typeface="Times New Roman" pitchFamily="18" charset="0"/>
                          <a:cs typeface="Times New Roman" pitchFamily="18" charset="0"/>
                        </a:rPr>
                        <a:t>год составили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smtClean="0">
                          <a:solidFill>
                            <a:srgbClr val="000000"/>
                          </a:solidFill>
                          <a:latin typeface="Times New Roman" pitchFamily="18" charset="0"/>
                          <a:cs typeface="Times New Roman" pitchFamily="18" charset="0"/>
                        </a:rPr>
                        <a:t>36 416,0тыс.рублей</a:t>
                      </a:r>
                      <a:r>
                        <a:rPr lang="ru-RU" sz="1800" b="1" dirty="0">
                          <a:solidFill>
                            <a:srgbClr val="000000"/>
                          </a:solidFill>
                          <a:latin typeface="Times New Roman" pitchFamily="18" charset="0"/>
                          <a:cs typeface="Times New Roman" pitchFamily="18" charset="0"/>
                        </a:rPr>
                        <a:t>, </a:t>
                      </a:r>
                      <a:r>
                        <a:rPr lang="ru-RU" sz="1400" b="1" dirty="0">
                          <a:solidFill>
                            <a:srgbClr val="000000"/>
                          </a:solidFill>
                          <a:latin typeface="Times New Roman" pitchFamily="18" charset="0"/>
                          <a:cs typeface="Times New Roman" pitchFamily="18" charset="0"/>
                        </a:rPr>
                        <a:t>в том числе:</a:t>
                      </a:r>
                      <a:endParaRPr lang="ru-RU" dirty="0">
                        <a:latin typeface="Times New Roman" pitchFamily="18" charset="0"/>
                        <a:cs typeface="Times New Roman" pitchFamily="18" charset="0"/>
                      </a:endParaRPr>
                    </a:p>
                  </a:txBody>
                  <a:tcPr>
                    <a:solidFill>
                      <a:schemeClr val="accent1">
                        <a:lumMod val="60000"/>
                        <a:lumOff val="40000"/>
                      </a:schemeClr>
                    </a:solidFill>
                  </a:tcPr>
                </a:tc>
                <a:tc hMerge="1">
                  <a:txBody>
                    <a:bodyPr/>
                    <a:lstStyle/>
                    <a:p>
                      <a:endParaRPr lang="ru-RU" dirty="0"/>
                    </a:p>
                  </a:txBody>
                  <a:tcPr/>
                </a:tc>
                <a:extLst>
                  <a:ext uri="{0D108BD9-81ED-4DB2-BD59-A6C34878D82A}">
                    <a16:rowId xmlns:a16="http://schemas.microsoft.com/office/drawing/2014/main" xmlns="" val="10000"/>
                  </a:ext>
                </a:extLst>
              </a:tr>
              <a:tr h="527745">
                <a:tc>
                  <a:txBody>
                    <a:bodyPr/>
                    <a:lstStyle/>
                    <a:p>
                      <a:pPr algn="r"/>
                      <a:r>
                        <a:rPr lang="ru-RU" sz="1600" b="1" dirty="0" smtClean="0">
                          <a:latin typeface="Times New Roman" pitchFamily="18" charset="0"/>
                          <a:cs typeface="Times New Roman" pitchFamily="18" charset="0"/>
                        </a:rPr>
                        <a:t>23 382,4</a:t>
                      </a:r>
                      <a:endParaRPr lang="ru-RU" sz="1600" b="1" dirty="0">
                        <a:latin typeface="Times New Roman" pitchFamily="18" charset="0"/>
                        <a:cs typeface="Times New Roman" pitchFamily="18" charset="0"/>
                      </a:endParaRPr>
                    </a:p>
                  </a:txBody>
                  <a:tcPr/>
                </a:tc>
                <a:tc>
                  <a:txBody>
                    <a:bodyPr/>
                    <a:lstStyle/>
                    <a:p>
                      <a:pPr algn="l"/>
                      <a:r>
                        <a:rPr lang="ru-RU" sz="1400" dirty="0">
                          <a:latin typeface="Times New Roman" pitchFamily="18" charset="0"/>
                          <a:cs typeface="Times New Roman" pitchFamily="18" charset="0"/>
                        </a:rPr>
                        <a:t>Субвенция на осуществление переданных государственных полномочий на поддержку и развитие животноводства</a:t>
                      </a:r>
                    </a:p>
                  </a:txBody>
                  <a:tcPr/>
                </a:tc>
                <a:extLst>
                  <a:ext uri="{0D108BD9-81ED-4DB2-BD59-A6C34878D82A}">
                    <a16:rowId xmlns:a16="http://schemas.microsoft.com/office/drawing/2014/main" xmlns="" val="10001"/>
                  </a:ext>
                </a:extLst>
              </a:tr>
              <a:tr h="527745">
                <a:tc>
                  <a:txBody>
                    <a:bodyPr/>
                    <a:lstStyle/>
                    <a:p>
                      <a:pPr algn="r"/>
                      <a:r>
                        <a:rPr lang="ru-RU" sz="1600" b="1" dirty="0" smtClean="0">
                          <a:latin typeface="Times New Roman" pitchFamily="18" charset="0"/>
                          <a:cs typeface="Times New Roman" pitchFamily="18" charset="0"/>
                        </a:rPr>
                        <a:t>6 384,3</a:t>
                      </a:r>
                      <a:endParaRPr lang="ru-RU" sz="1600" b="1" dirty="0">
                        <a:latin typeface="Times New Roman" pitchFamily="18" charset="0"/>
                        <a:cs typeface="Times New Roman" pitchFamily="18" charset="0"/>
                      </a:endParaRPr>
                    </a:p>
                  </a:txBody>
                  <a:tcPr/>
                </a:tc>
                <a:tc>
                  <a:txBody>
                    <a:bodyPr/>
                    <a:lstStyle/>
                    <a:p>
                      <a:r>
                        <a:rPr lang="ru-RU" sz="1400" dirty="0">
                          <a:latin typeface="Times New Roman" pitchFamily="18" charset="0"/>
                          <a:cs typeface="Times New Roman" pitchFamily="18" charset="0"/>
                        </a:rPr>
                        <a:t>Субвенция на осуществление переданных государственных полномочий на поддержку и развитие малых форм хозяйствования</a:t>
                      </a:r>
                    </a:p>
                  </a:txBody>
                  <a:tcPr/>
                </a:tc>
                <a:extLst>
                  <a:ext uri="{0D108BD9-81ED-4DB2-BD59-A6C34878D82A}">
                    <a16:rowId xmlns:a16="http://schemas.microsoft.com/office/drawing/2014/main" xmlns="" val="10002"/>
                  </a:ext>
                </a:extLst>
              </a:tr>
              <a:tr h="745051">
                <a:tc>
                  <a:txBody>
                    <a:bodyPr/>
                    <a:lstStyle/>
                    <a:p>
                      <a:pPr algn="r"/>
                      <a:r>
                        <a:rPr lang="ru-RU" sz="1600" b="1" dirty="0" smtClean="0">
                          <a:latin typeface="Times New Roman" pitchFamily="18" charset="0"/>
                          <a:cs typeface="Times New Roman" pitchFamily="18" charset="0"/>
                        </a:rPr>
                        <a:t>286,1</a:t>
                      </a:r>
                      <a:endParaRPr lang="ru-RU" sz="1600" b="1" dirty="0">
                        <a:latin typeface="Times New Roman" pitchFamily="18" charset="0"/>
                        <a:cs typeface="Times New Roman" pitchFamily="18" charset="0"/>
                      </a:endParaRPr>
                    </a:p>
                  </a:txBody>
                  <a:tcPr/>
                </a:tc>
                <a:tc>
                  <a:txBody>
                    <a:bodyPr/>
                    <a:lstStyle/>
                    <a:p>
                      <a:r>
                        <a:rPr lang="ru-RU" sz="1400" dirty="0">
                          <a:latin typeface="Times New Roman" pitchFamily="18" charset="0"/>
                          <a:cs typeface="Times New Roman" pitchFamily="18" charset="0"/>
                        </a:rPr>
                        <a:t>На реализацию регионального проекта «Создание условий для легкого старта и комфортного ведения бизнеса» в рамках национального проекта «Малое и среднее предпринимательство и поддержка индивидуальной предпринимательской инициативы»</a:t>
                      </a:r>
                    </a:p>
                  </a:txBody>
                  <a:tcPr/>
                </a:tc>
                <a:extLst>
                  <a:ext uri="{0D108BD9-81ED-4DB2-BD59-A6C34878D82A}">
                    <a16:rowId xmlns:a16="http://schemas.microsoft.com/office/drawing/2014/main" xmlns="" val="10003"/>
                  </a:ext>
                </a:extLst>
              </a:tr>
              <a:tr h="745051">
                <a:tc>
                  <a:txBody>
                    <a:bodyPr/>
                    <a:lstStyle/>
                    <a:p>
                      <a:pPr algn="r"/>
                      <a:r>
                        <a:rPr lang="ru-RU" sz="1600" b="1" dirty="0" smtClean="0">
                          <a:latin typeface="Times New Roman" pitchFamily="18" charset="0"/>
                          <a:cs typeface="Times New Roman" pitchFamily="18" charset="0"/>
                        </a:rPr>
                        <a:t>5 135,2</a:t>
                      </a:r>
                      <a:endParaRPr lang="ru-RU" sz="1600" b="1"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ru-RU" sz="1400" dirty="0">
                          <a:latin typeface="Times New Roman" pitchFamily="18" charset="0"/>
                          <a:cs typeface="Times New Roman" pitchFamily="18" charset="0"/>
                        </a:rPr>
                        <a:t>На реализацию регионального проекта «Акселерация субъектов малого и среднего предпринимательства» в рамках национального проекта «Малое и среднее предпринимательство и поддержка индивидуальной предпринимательской инициативы»</a:t>
                      </a:r>
                    </a:p>
                  </a:txBody>
                  <a:tcPr/>
                </a:tc>
                <a:extLst>
                  <a:ext uri="{0D108BD9-81ED-4DB2-BD59-A6C34878D82A}">
                    <a16:rowId xmlns:a16="http://schemas.microsoft.com/office/drawing/2014/main" xmlns="" val="10004"/>
                  </a:ext>
                </a:extLst>
              </a:tr>
              <a:tr h="745051">
                <a:tc>
                  <a:txBody>
                    <a:bodyPr/>
                    <a:lstStyle/>
                    <a:p>
                      <a:pPr algn="r"/>
                      <a:r>
                        <a:rPr lang="ru-RU" sz="1600" b="1" dirty="0" smtClean="0">
                          <a:latin typeface="Times New Roman" pitchFamily="18" charset="0"/>
                          <a:cs typeface="Times New Roman" pitchFamily="18" charset="0"/>
                        </a:rPr>
                        <a:t>928,0</a:t>
                      </a:r>
                      <a:endParaRPr lang="ru-RU" sz="1600" b="1" dirty="0">
                        <a:latin typeface="Times New Roman" pitchFamily="18" charset="0"/>
                        <a:cs typeface="Times New Roman" pitchFamily="18" charset="0"/>
                      </a:endParaRPr>
                    </a:p>
                  </a:txBody>
                  <a:tcPr/>
                </a:tc>
                <a:tc>
                  <a:txBody>
                    <a:bodyPr/>
                    <a:lstStyle/>
                    <a:p>
                      <a:r>
                        <a:rPr lang="ru-RU" sz="1400" dirty="0">
                          <a:latin typeface="Times New Roman" pitchFamily="18" charset="0"/>
                          <a:cs typeface="Times New Roman" pitchFamily="18" charset="0"/>
                        </a:rPr>
                        <a:t>Расходы на проведение мероприятий муниципальной программы (на организацию выставочно-ярмарочных мероприятий в сфере потребительского рынка, на предоставление субсидий в целях возмещения затрат сельскохозяйственным товаропроизводителям)</a:t>
                      </a:r>
                    </a:p>
                  </a:txBody>
                  <a:tcPr/>
                </a:tc>
                <a:extLst>
                  <a:ext uri="{0D108BD9-81ED-4DB2-BD59-A6C34878D82A}">
                    <a16:rowId xmlns:a16="http://schemas.microsoft.com/office/drawing/2014/main" xmlns="" val="10005"/>
                  </a:ext>
                </a:extLst>
              </a:tr>
            </a:tbl>
          </a:graphicData>
        </a:graphic>
      </p:graphicFrame>
      <p:sp>
        <p:nvSpPr>
          <p:cNvPr id="8" name="Прямоугольник 7"/>
          <p:cNvSpPr/>
          <p:nvPr/>
        </p:nvSpPr>
        <p:spPr>
          <a:xfrm>
            <a:off x="2987824" y="908720"/>
            <a:ext cx="6156176" cy="1785104"/>
          </a:xfrm>
          <a:prstGeom prst="rect">
            <a:avLst/>
          </a:prstGeom>
        </p:spPr>
        <p:txBody>
          <a:bodyPr wrap="square">
            <a:spAutoFit/>
          </a:bodyPr>
          <a:lstStyle/>
          <a:p>
            <a:r>
              <a:rPr lang="ru-RU" sz="2000" u="sng" dirty="0">
                <a:latin typeface="Gabriola" pitchFamily="82" charset="0"/>
              </a:rPr>
              <a:t>Цель:</a:t>
            </a:r>
            <a:r>
              <a:rPr lang="ru-RU" sz="2000" dirty="0">
                <a:latin typeface="Gabriola" pitchFamily="82" charset="0"/>
              </a:rPr>
              <a:t> </a:t>
            </a:r>
            <a:r>
              <a:rPr lang="ru-RU" dirty="0">
                <a:latin typeface="Gabriola" pitchFamily="82" charset="0"/>
              </a:rPr>
              <a:t>создание условий для устойчивого развития малого и среднего предпринимательства на территории города Урай; создание условий для развития потребительского рынка, расширения предложений товаров и услуг на территории города Урай; создание условий для устойчивого развития агропромышленного комплекса и повышение конкурентоспособности сельскохозяйственной продукции, произведенной на территории города Урай</a:t>
            </a:r>
          </a:p>
        </p:txBody>
      </p:sp>
      <p:sp>
        <p:nvSpPr>
          <p:cNvPr id="2052" name="AutoShape 4"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9" name="AutoShape 11" descr="Учитель у доски – Бесплатные иконки: образова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1" name="AutoShape 13" descr="Учитель у доски – Бесплатные иконки: образова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2950" name="AutoShape 6" descr="Строительство – Бесплатные иконки: строительство и инструменты"/>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7042" name="AutoShape 2" descr="Сотрудник службы безопасности – Бесплатные иконки: Время и дат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97282" name="Picture 2" descr="Животноводство рисунок - 47 фото"/>
          <p:cNvPicPr>
            <a:picLocks noChangeAspect="1" noChangeArrowheads="1"/>
          </p:cNvPicPr>
          <p:nvPr/>
        </p:nvPicPr>
        <p:blipFill>
          <a:blip r:embed="rId3" cstate="print"/>
          <a:srcRect/>
          <a:stretch>
            <a:fillRect/>
          </a:stretch>
        </p:blipFill>
        <p:spPr bwMode="auto">
          <a:xfrm>
            <a:off x="179512" y="116632"/>
            <a:ext cx="648072" cy="648072"/>
          </a:xfrm>
          <a:prstGeom prst="rect">
            <a:avLst/>
          </a:prstGeom>
          <a:noFill/>
        </p:spPr>
      </p:pic>
    </p:spTree>
    <p:extLst>
      <p:ext uri="{BB962C8B-B14F-4D97-AF65-F5344CB8AC3E}">
        <p14:creationId xmlns:p14="http://schemas.microsoft.com/office/powerpoint/2010/main" xmlns="" val="3622213428"/>
      </p:ext>
    </p:extLst>
  </p:cSld>
  <p:clrMapOvr>
    <a:masterClrMapping/>
  </p:clrMapOvr>
  <p:transition spd="slow" advClick="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116632"/>
            <a:ext cx="8280920" cy="923330"/>
          </a:xfrm>
          <a:prstGeom prst="rect">
            <a:avLst/>
          </a:prstGeom>
        </p:spPr>
        <p:txBody>
          <a:bodyPr wrap="square">
            <a:spAutoFit/>
          </a:bodyPr>
          <a:lstStyle/>
          <a:p>
            <a:pPr algn="ctr" fontAlgn="b"/>
            <a:r>
              <a:rPr lang="ru-RU" b="1" dirty="0">
                <a:solidFill>
                  <a:srgbClr val="000000"/>
                </a:solidFill>
                <a:latin typeface="Times New Roman" panose="02020603050405020304" pitchFamily="18" charset="0"/>
                <a:cs typeface="Times New Roman" panose="02020603050405020304" pitchFamily="18" charset="0"/>
              </a:rPr>
              <a:t>Муниципальная программа «Развитие малого и среднего предпринимательства, потребительского рынка и сельскохозяйственных товаропроизводителей города Урай»</a:t>
            </a:r>
          </a:p>
        </p:txBody>
      </p:sp>
      <p:sp>
        <p:nvSpPr>
          <p:cNvPr id="2" name="Прямоугольник 1"/>
          <p:cNvSpPr/>
          <p:nvPr/>
        </p:nvSpPr>
        <p:spPr>
          <a:xfrm>
            <a:off x="323528" y="1772816"/>
            <a:ext cx="1440160" cy="2308324"/>
          </a:xfrm>
          <a:prstGeom prst="rect">
            <a:avLst/>
          </a:prstGeom>
        </p:spPr>
        <p:txBody>
          <a:bodyPr wrap="square">
            <a:spAutoFit/>
          </a:bodyPr>
          <a:lstStyle/>
          <a:p>
            <a:pPr lvl="0" algn="ctr" fontAlgn="b"/>
            <a:r>
              <a:rPr lang="ru-RU" sz="1200" dirty="0">
                <a:solidFill>
                  <a:srgbClr val="000000"/>
                </a:solidFill>
                <a:latin typeface="Times New Roman" panose="02020603050405020304" pitchFamily="18" charset="0"/>
                <a:cs typeface="Times New Roman" panose="02020603050405020304" pitchFamily="18" charset="0"/>
              </a:rPr>
              <a:t>  </a:t>
            </a:r>
            <a:r>
              <a:rPr lang="ru-RU" sz="1300" dirty="0">
                <a:solidFill>
                  <a:srgbClr val="000000"/>
                </a:solidFill>
                <a:latin typeface="Arial" pitchFamily="34" charset="0"/>
                <a:cs typeface="Arial" pitchFamily="34" charset="0"/>
              </a:rPr>
              <a:t>Число субъектов малого и среднего предпринимательства в расчете на 10 тыс.человек населения </a:t>
            </a:r>
            <a:r>
              <a:rPr lang="ru-RU" sz="1400" dirty="0">
                <a:solidFill>
                  <a:srgbClr val="000000"/>
                </a:solidFill>
                <a:latin typeface="Arial" pitchFamily="34" charset="0"/>
                <a:cs typeface="Arial" pitchFamily="34" charset="0"/>
              </a:rPr>
              <a:t>– </a:t>
            </a:r>
            <a:r>
              <a:rPr lang="ru-RU" sz="1400" b="1" dirty="0" smtClean="0">
                <a:solidFill>
                  <a:srgbClr val="000000"/>
                </a:solidFill>
                <a:latin typeface="Arial" pitchFamily="34" charset="0"/>
                <a:cs typeface="Arial" pitchFamily="34" charset="0"/>
              </a:rPr>
              <a:t>298,9 </a:t>
            </a:r>
            <a:r>
              <a:rPr lang="ru-RU" sz="1400" b="1" dirty="0">
                <a:solidFill>
                  <a:srgbClr val="000000"/>
                </a:solidFill>
                <a:latin typeface="Arial" pitchFamily="34" charset="0"/>
                <a:cs typeface="Arial" pitchFamily="34" charset="0"/>
              </a:rPr>
              <a:t>ед.</a:t>
            </a:r>
          </a:p>
          <a:p>
            <a:pPr lvl="0" algn="ctr" fontAlgn="b"/>
            <a:r>
              <a:rPr lang="ru-RU" sz="1200" dirty="0">
                <a:solidFill>
                  <a:srgbClr val="000000"/>
                </a:solidFill>
                <a:latin typeface="Arial" pitchFamily="34" charset="0"/>
                <a:cs typeface="Arial" pitchFamily="34" charset="0"/>
              </a:rPr>
              <a:t>  </a:t>
            </a:r>
          </a:p>
        </p:txBody>
      </p:sp>
      <p:sp>
        <p:nvSpPr>
          <p:cNvPr id="9" name="Прямоугольник 8"/>
          <p:cNvSpPr/>
          <p:nvPr/>
        </p:nvSpPr>
        <p:spPr>
          <a:xfrm>
            <a:off x="539552" y="1196752"/>
            <a:ext cx="7920880" cy="369332"/>
          </a:xfrm>
          <a:prstGeom prst="rect">
            <a:avLst/>
          </a:prstGeom>
          <a:solidFill>
            <a:schemeClr val="accent1">
              <a:lumMod val="40000"/>
              <a:lumOff val="60000"/>
            </a:schemeClr>
          </a:solidFill>
        </p:spPr>
        <p:txBody>
          <a:bodyPr wrap="square">
            <a:spAutoFit/>
          </a:bodyPr>
          <a:lstStyle/>
          <a:p>
            <a:pPr algn="ctr"/>
            <a:r>
              <a:rPr lang="ru-RU" b="1" dirty="0">
                <a:latin typeface="Cambria" pitchFamily="18" charset="0"/>
                <a:cs typeface="Arial" pitchFamily="34" charset="0"/>
              </a:rPr>
              <a:t>Основные показатели результативности программы за </a:t>
            </a:r>
            <a:r>
              <a:rPr lang="ru-RU" b="1" dirty="0" smtClean="0">
                <a:latin typeface="Cambria" pitchFamily="18" charset="0"/>
                <a:cs typeface="Arial" pitchFamily="34" charset="0"/>
              </a:rPr>
              <a:t>2023 </a:t>
            </a:r>
            <a:r>
              <a:rPr lang="ru-RU" b="1" dirty="0">
                <a:latin typeface="Cambria" pitchFamily="18" charset="0"/>
                <a:cs typeface="Arial" pitchFamily="34" charset="0"/>
              </a:rPr>
              <a:t>год:</a:t>
            </a:r>
            <a:endParaRPr lang="ru-RU" dirty="0">
              <a:latin typeface="Cambria" pitchFamily="18" charset="0"/>
              <a:cs typeface="Arial" pitchFamily="34" charset="0"/>
            </a:endParaRPr>
          </a:p>
        </p:txBody>
      </p:sp>
      <p:sp>
        <p:nvSpPr>
          <p:cNvPr id="2052" name="AutoShape 4"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 name="Прямоугольник 12"/>
          <p:cNvSpPr/>
          <p:nvPr/>
        </p:nvSpPr>
        <p:spPr>
          <a:xfrm>
            <a:off x="107504" y="3789041"/>
            <a:ext cx="1728192" cy="307777"/>
          </a:xfrm>
          <a:prstGeom prst="rect">
            <a:avLst/>
          </a:prstGeom>
        </p:spPr>
        <p:txBody>
          <a:bodyPr wrap="square">
            <a:spAutoFit/>
          </a:bodyPr>
          <a:lstStyle/>
          <a:p>
            <a:pPr lvl="0" algn="ctr" fontAlgn="b"/>
            <a:r>
              <a:rPr lang="ru-RU" sz="1400" dirty="0">
                <a:solidFill>
                  <a:srgbClr val="000000"/>
                </a:solidFill>
                <a:latin typeface="Arial" pitchFamily="34" charset="0"/>
                <a:cs typeface="Arial" pitchFamily="34" charset="0"/>
              </a:rPr>
              <a:t>  </a:t>
            </a:r>
          </a:p>
        </p:txBody>
      </p:sp>
      <p:sp>
        <p:nvSpPr>
          <p:cNvPr id="15" name="Прямоугольник 14"/>
          <p:cNvSpPr/>
          <p:nvPr/>
        </p:nvSpPr>
        <p:spPr>
          <a:xfrm>
            <a:off x="1691680" y="1772816"/>
            <a:ext cx="1584176" cy="3539430"/>
          </a:xfrm>
          <a:prstGeom prst="rect">
            <a:avLst/>
          </a:prstGeom>
        </p:spPr>
        <p:txBody>
          <a:bodyPr wrap="square">
            <a:spAutoFit/>
          </a:bodyPr>
          <a:lstStyle/>
          <a:p>
            <a:pPr lvl="0" algn="ctr" fontAlgn="b"/>
            <a:r>
              <a:rPr lang="ru-RU" sz="1200" dirty="0">
                <a:solidFill>
                  <a:srgbClr val="000000"/>
                </a:solidFill>
                <a:latin typeface="Arial" pitchFamily="34" charset="0"/>
                <a:cs typeface="Arial" pitchFamily="34" charset="0"/>
              </a:rPr>
              <a:t> </a:t>
            </a:r>
            <a:r>
              <a:rPr lang="ru-RU" sz="1300" dirty="0">
                <a:solidFill>
                  <a:srgbClr val="000000"/>
                </a:solidFill>
                <a:latin typeface="Arial" pitchFamily="34" charset="0"/>
                <a:cs typeface="Arial" pitchFamily="34" charset="0"/>
              </a:rPr>
              <a:t>Доля среднесписочной численности работников (без внешних совместителей) малых и средних предприятий в среднесписочной численности работников (без внешних совместителей) всех предприятий и организаций </a:t>
            </a:r>
            <a:r>
              <a:rPr lang="ru-RU" sz="1400" dirty="0">
                <a:solidFill>
                  <a:srgbClr val="000000"/>
                </a:solidFill>
                <a:latin typeface="Arial" pitchFamily="34" charset="0"/>
                <a:cs typeface="Arial" pitchFamily="34" charset="0"/>
              </a:rPr>
              <a:t>– </a:t>
            </a:r>
            <a:r>
              <a:rPr lang="ru-RU" sz="1400" b="1" dirty="0" smtClean="0">
                <a:solidFill>
                  <a:srgbClr val="000000"/>
                </a:solidFill>
                <a:latin typeface="Arial" pitchFamily="34" charset="0"/>
                <a:cs typeface="Arial" pitchFamily="34" charset="0"/>
              </a:rPr>
              <a:t>16,7%</a:t>
            </a:r>
            <a:endParaRPr lang="ru-RU" sz="1400" b="1" dirty="0">
              <a:solidFill>
                <a:srgbClr val="000000"/>
              </a:solidFill>
              <a:latin typeface="Arial" pitchFamily="34" charset="0"/>
              <a:cs typeface="Arial" pitchFamily="34" charset="0"/>
            </a:endParaRPr>
          </a:p>
          <a:p>
            <a:pPr lvl="0" algn="ctr" fontAlgn="b"/>
            <a:r>
              <a:rPr lang="ru-RU" sz="1400" dirty="0">
                <a:solidFill>
                  <a:srgbClr val="000000"/>
                </a:solidFill>
                <a:latin typeface="Arial" pitchFamily="34" charset="0"/>
                <a:cs typeface="Arial" pitchFamily="34" charset="0"/>
              </a:rPr>
              <a:t>  </a:t>
            </a:r>
          </a:p>
        </p:txBody>
      </p:sp>
      <p:sp>
        <p:nvSpPr>
          <p:cNvPr id="25" name="Прямоугольник 24"/>
          <p:cNvSpPr/>
          <p:nvPr/>
        </p:nvSpPr>
        <p:spPr>
          <a:xfrm>
            <a:off x="179512" y="4221088"/>
            <a:ext cx="1512168" cy="1123384"/>
          </a:xfrm>
          <a:prstGeom prst="rect">
            <a:avLst/>
          </a:prstGeom>
        </p:spPr>
        <p:txBody>
          <a:bodyPr wrap="square">
            <a:spAutoFit/>
          </a:bodyPr>
          <a:lstStyle/>
          <a:p>
            <a:pPr lvl="0" algn="ctr" fontAlgn="b"/>
            <a:r>
              <a:rPr lang="ru-RU" sz="1300" dirty="0">
                <a:solidFill>
                  <a:srgbClr val="000000"/>
                </a:solidFill>
                <a:latin typeface="Arial" pitchFamily="34" charset="0"/>
                <a:cs typeface="Arial" pitchFamily="34" charset="0"/>
              </a:rPr>
              <a:t>Обеспеченность торговыми площадями на 1000 жителей </a:t>
            </a:r>
            <a:r>
              <a:rPr lang="ru-RU" sz="1400" dirty="0">
                <a:solidFill>
                  <a:srgbClr val="000000"/>
                </a:solidFill>
                <a:latin typeface="Arial" pitchFamily="34" charset="0"/>
                <a:cs typeface="Arial" pitchFamily="34" charset="0"/>
              </a:rPr>
              <a:t>– </a:t>
            </a:r>
            <a:r>
              <a:rPr lang="ru-RU" sz="1400" b="1" dirty="0" smtClean="0">
                <a:solidFill>
                  <a:srgbClr val="000000"/>
                </a:solidFill>
                <a:latin typeface="Arial" pitchFamily="34" charset="0"/>
                <a:cs typeface="Arial" pitchFamily="34" charset="0"/>
              </a:rPr>
              <a:t>792,8 </a:t>
            </a:r>
            <a:r>
              <a:rPr lang="ru-RU" sz="1400" b="1" dirty="0">
                <a:solidFill>
                  <a:srgbClr val="000000"/>
                </a:solidFill>
                <a:latin typeface="Arial" pitchFamily="34" charset="0"/>
                <a:cs typeface="Arial" pitchFamily="34" charset="0"/>
              </a:rPr>
              <a:t>м2</a:t>
            </a:r>
            <a:endParaRPr lang="ru-RU" sz="1400" dirty="0">
              <a:solidFill>
                <a:srgbClr val="000000"/>
              </a:solidFill>
              <a:latin typeface="Arial" pitchFamily="34" charset="0"/>
              <a:cs typeface="Arial" pitchFamily="34" charset="0"/>
            </a:endParaRPr>
          </a:p>
        </p:txBody>
      </p:sp>
      <p:sp>
        <p:nvSpPr>
          <p:cNvPr id="28" name="Прямоугольник 27"/>
          <p:cNvSpPr/>
          <p:nvPr/>
        </p:nvSpPr>
        <p:spPr>
          <a:xfrm>
            <a:off x="7164288" y="1844824"/>
            <a:ext cx="1728192" cy="3123932"/>
          </a:xfrm>
          <a:prstGeom prst="rect">
            <a:avLst/>
          </a:prstGeom>
        </p:spPr>
        <p:txBody>
          <a:bodyPr wrap="square">
            <a:spAutoFit/>
          </a:bodyPr>
          <a:lstStyle/>
          <a:p>
            <a:pPr algn="ctr" fontAlgn="b"/>
            <a:r>
              <a:rPr lang="ru-RU" sz="1300" dirty="0">
                <a:solidFill>
                  <a:srgbClr val="000000"/>
                </a:solidFill>
                <a:latin typeface="Arial" pitchFamily="34" charset="0"/>
                <a:cs typeface="Arial" pitchFamily="34" charset="0"/>
              </a:rPr>
              <a:t>Увеличение количества объектов имущества в перечне муниципального имущества, предназначенном для поддержки субъектов малого и среднего предпринимательства и </a:t>
            </a:r>
            <a:r>
              <a:rPr lang="ru-RU" sz="1300" dirty="0" err="1">
                <a:solidFill>
                  <a:srgbClr val="000000"/>
                </a:solidFill>
                <a:latin typeface="Arial" pitchFamily="34" charset="0"/>
                <a:cs typeface="Arial" pitchFamily="34" charset="0"/>
              </a:rPr>
              <a:t>самозанятых</a:t>
            </a:r>
            <a:r>
              <a:rPr lang="ru-RU" sz="1300" dirty="0">
                <a:solidFill>
                  <a:srgbClr val="000000"/>
                </a:solidFill>
                <a:latin typeface="Arial" pitchFamily="34" charset="0"/>
                <a:cs typeface="Arial" pitchFamily="34" charset="0"/>
              </a:rPr>
              <a:t> граждан </a:t>
            </a:r>
            <a:r>
              <a:rPr lang="ru-RU" sz="1400" dirty="0">
                <a:solidFill>
                  <a:srgbClr val="000000"/>
                </a:solidFill>
                <a:latin typeface="Arial" pitchFamily="34" charset="0"/>
                <a:cs typeface="Arial" pitchFamily="34" charset="0"/>
              </a:rPr>
              <a:t>– </a:t>
            </a:r>
            <a:r>
              <a:rPr lang="ru-RU" sz="1400" b="1" dirty="0" smtClean="0">
                <a:solidFill>
                  <a:srgbClr val="000000"/>
                </a:solidFill>
                <a:latin typeface="Arial" pitchFamily="34" charset="0"/>
                <a:cs typeface="Arial" pitchFamily="34" charset="0"/>
              </a:rPr>
              <a:t>11,6%</a:t>
            </a:r>
            <a:endParaRPr lang="ru-RU" sz="1400" b="1" dirty="0">
              <a:solidFill>
                <a:srgbClr val="000000"/>
              </a:solidFill>
              <a:latin typeface="Arial" pitchFamily="34" charset="0"/>
              <a:cs typeface="Arial" pitchFamily="34" charset="0"/>
            </a:endParaRPr>
          </a:p>
          <a:p>
            <a:pPr lvl="0" algn="ctr" fontAlgn="b"/>
            <a:r>
              <a:rPr lang="ru-RU" sz="1400" dirty="0">
                <a:solidFill>
                  <a:srgbClr val="000000"/>
                </a:solidFill>
                <a:latin typeface="Arial" pitchFamily="34" charset="0"/>
                <a:cs typeface="Arial" pitchFamily="34" charset="0"/>
              </a:rPr>
              <a:t>  </a:t>
            </a:r>
          </a:p>
        </p:txBody>
      </p:sp>
      <p:sp>
        <p:nvSpPr>
          <p:cNvPr id="17" name="Прямоугольник 16"/>
          <p:cNvSpPr/>
          <p:nvPr/>
        </p:nvSpPr>
        <p:spPr>
          <a:xfrm>
            <a:off x="4716016" y="1772816"/>
            <a:ext cx="2592288" cy="4293483"/>
          </a:xfrm>
          <a:prstGeom prst="rect">
            <a:avLst/>
          </a:prstGeom>
        </p:spPr>
        <p:txBody>
          <a:bodyPr wrap="square">
            <a:spAutoFit/>
          </a:bodyPr>
          <a:lstStyle/>
          <a:p>
            <a:pPr algn="ctr" fontAlgn="b"/>
            <a:r>
              <a:rPr lang="ru-RU" sz="1300" dirty="0">
                <a:solidFill>
                  <a:srgbClr val="000000"/>
                </a:solidFill>
                <a:latin typeface="Arial" pitchFamily="34" charset="0"/>
                <a:cs typeface="Arial" pitchFamily="34" charset="0"/>
              </a:rPr>
              <a:t>Доля сданных в аренду субъектам малого и среднего предпринимательства, организациям, образующим инфраструктуру поддержки субъектов малого и среднего предпринимательства, и </a:t>
            </a:r>
            <a:r>
              <a:rPr lang="ru-RU" sz="1300" dirty="0" err="1">
                <a:solidFill>
                  <a:srgbClr val="000000"/>
                </a:solidFill>
                <a:latin typeface="Arial" pitchFamily="34" charset="0"/>
                <a:cs typeface="Arial" pitchFamily="34" charset="0"/>
              </a:rPr>
              <a:t>самозанятым</a:t>
            </a:r>
            <a:r>
              <a:rPr lang="ru-RU" sz="1300" dirty="0">
                <a:solidFill>
                  <a:srgbClr val="000000"/>
                </a:solidFill>
                <a:latin typeface="Arial" pitchFamily="34" charset="0"/>
                <a:cs typeface="Arial" pitchFamily="34" charset="0"/>
              </a:rPr>
              <a:t> гражданам объектов недвижимого имущества, включенных в перечень муниципального имущества, предназначенный для поддержки субъектов малого и среднего предпринимательства и </a:t>
            </a:r>
            <a:r>
              <a:rPr lang="ru-RU" sz="1300" dirty="0" err="1">
                <a:solidFill>
                  <a:srgbClr val="000000"/>
                </a:solidFill>
                <a:latin typeface="Arial" pitchFamily="34" charset="0"/>
                <a:cs typeface="Arial" pitchFamily="34" charset="0"/>
              </a:rPr>
              <a:t>самозанятых</a:t>
            </a:r>
            <a:r>
              <a:rPr lang="ru-RU" sz="1300" dirty="0">
                <a:solidFill>
                  <a:srgbClr val="000000"/>
                </a:solidFill>
                <a:latin typeface="Arial" pitchFamily="34" charset="0"/>
                <a:cs typeface="Arial" pitchFamily="34" charset="0"/>
              </a:rPr>
              <a:t> граждан, в общем количестве объектов недвижимого имущества, включенных в указанный перечень </a:t>
            </a:r>
            <a:r>
              <a:rPr lang="ru-RU" sz="1400" dirty="0">
                <a:solidFill>
                  <a:srgbClr val="000000"/>
                </a:solidFill>
                <a:latin typeface="Arial" pitchFamily="34" charset="0"/>
                <a:cs typeface="Arial" pitchFamily="34" charset="0"/>
              </a:rPr>
              <a:t>– </a:t>
            </a:r>
            <a:r>
              <a:rPr lang="ru-RU" sz="1400" b="1" dirty="0" smtClean="0">
                <a:solidFill>
                  <a:srgbClr val="000000"/>
                </a:solidFill>
                <a:latin typeface="Arial" pitchFamily="34" charset="0"/>
                <a:cs typeface="Arial" pitchFamily="34" charset="0"/>
              </a:rPr>
              <a:t>87,5%</a:t>
            </a:r>
            <a:endParaRPr lang="ru-RU" sz="1400" b="1" dirty="0">
              <a:solidFill>
                <a:srgbClr val="000000"/>
              </a:solidFill>
              <a:latin typeface="Arial" pitchFamily="34" charset="0"/>
              <a:cs typeface="Arial" pitchFamily="34" charset="0"/>
            </a:endParaRPr>
          </a:p>
          <a:p>
            <a:pPr lvl="0" algn="ctr" fontAlgn="b"/>
            <a:r>
              <a:rPr lang="ru-RU" sz="1200" dirty="0">
                <a:solidFill>
                  <a:srgbClr val="000000"/>
                </a:solidFill>
                <a:latin typeface="Arial" pitchFamily="34" charset="0"/>
                <a:cs typeface="Arial" pitchFamily="34" charset="0"/>
              </a:rPr>
              <a:t>  </a:t>
            </a:r>
          </a:p>
        </p:txBody>
      </p:sp>
      <p:pic>
        <p:nvPicPr>
          <p:cNvPr id="19" name="Picture 2" descr="Животноводство рисунок - 47 фото"/>
          <p:cNvPicPr>
            <a:picLocks noChangeAspect="1" noChangeArrowheads="1"/>
          </p:cNvPicPr>
          <p:nvPr/>
        </p:nvPicPr>
        <p:blipFill>
          <a:blip r:embed="rId3" cstate="print"/>
          <a:srcRect/>
          <a:stretch>
            <a:fillRect/>
          </a:stretch>
        </p:blipFill>
        <p:spPr bwMode="auto">
          <a:xfrm>
            <a:off x="179512" y="116632"/>
            <a:ext cx="648072" cy="648072"/>
          </a:xfrm>
          <a:prstGeom prst="rect">
            <a:avLst/>
          </a:prstGeom>
          <a:noFill/>
        </p:spPr>
      </p:pic>
      <p:sp>
        <p:nvSpPr>
          <p:cNvPr id="21" name="Прямоугольник 20"/>
          <p:cNvSpPr/>
          <p:nvPr/>
        </p:nvSpPr>
        <p:spPr>
          <a:xfrm>
            <a:off x="3347864" y="1772816"/>
            <a:ext cx="1368152" cy="2939266"/>
          </a:xfrm>
          <a:prstGeom prst="rect">
            <a:avLst/>
          </a:prstGeom>
        </p:spPr>
        <p:txBody>
          <a:bodyPr wrap="square">
            <a:spAutoFit/>
          </a:bodyPr>
          <a:lstStyle/>
          <a:p>
            <a:pPr lvl="0" algn="ctr" fontAlgn="b"/>
            <a:r>
              <a:rPr lang="ru-RU" sz="1200" dirty="0">
                <a:solidFill>
                  <a:srgbClr val="000000"/>
                </a:solidFill>
                <a:latin typeface="Arial" pitchFamily="34" charset="0"/>
                <a:cs typeface="Arial" pitchFamily="34" charset="0"/>
              </a:rPr>
              <a:t> </a:t>
            </a:r>
            <a:r>
              <a:rPr lang="ru-RU" sz="1300" dirty="0">
                <a:solidFill>
                  <a:srgbClr val="000000"/>
                </a:solidFill>
                <a:latin typeface="Arial" pitchFamily="34" charset="0"/>
                <a:cs typeface="Arial" pitchFamily="34" charset="0"/>
              </a:rPr>
              <a:t>Численность занятых в сфере малого и среднего предпринимательства, включая индивидуальных предпринимателей и </a:t>
            </a:r>
            <a:r>
              <a:rPr lang="ru-RU" sz="1300" dirty="0" err="1">
                <a:solidFill>
                  <a:srgbClr val="000000"/>
                </a:solidFill>
                <a:latin typeface="Arial" pitchFamily="34" charset="0"/>
                <a:cs typeface="Arial" pitchFamily="34" charset="0"/>
              </a:rPr>
              <a:t>самозанятых</a:t>
            </a:r>
            <a:r>
              <a:rPr lang="ru-RU" sz="1300" dirty="0">
                <a:solidFill>
                  <a:srgbClr val="000000"/>
                </a:solidFill>
                <a:latin typeface="Arial" pitchFamily="34" charset="0"/>
                <a:cs typeface="Arial" pitchFamily="34" charset="0"/>
              </a:rPr>
              <a:t> </a:t>
            </a:r>
            <a:r>
              <a:rPr lang="ru-RU" sz="1400" dirty="0">
                <a:solidFill>
                  <a:srgbClr val="000000"/>
                </a:solidFill>
                <a:latin typeface="Arial" pitchFamily="34" charset="0"/>
                <a:cs typeface="Arial" pitchFamily="34" charset="0"/>
              </a:rPr>
              <a:t>– </a:t>
            </a:r>
            <a:r>
              <a:rPr lang="ru-RU" sz="1400" b="1" dirty="0" smtClean="0">
                <a:solidFill>
                  <a:srgbClr val="000000"/>
                </a:solidFill>
                <a:latin typeface="Arial" pitchFamily="34" charset="0"/>
                <a:cs typeface="Arial" pitchFamily="34" charset="0"/>
              </a:rPr>
              <a:t>4,8 </a:t>
            </a:r>
            <a:r>
              <a:rPr lang="ru-RU" sz="1400" b="1" dirty="0">
                <a:solidFill>
                  <a:srgbClr val="000000"/>
                </a:solidFill>
                <a:latin typeface="Arial" pitchFamily="34" charset="0"/>
                <a:cs typeface="Arial" pitchFamily="34" charset="0"/>
              </a:rPr>
              <a:t>тыс.чел.</a:t>
            </a:r>
          </a:p>
          <a:p>
            <a:pPr lvl="0" algn="ctr" fontAlgn="b"/>
            <a:r>
              <a:rPr lang="ru-RU" sz="1400" dirty="0">
                <a:solidFill>
                  <a:srgbClr val="000000"/>
                </a:solidFill>
                <a:latin typeface="Arial" pitchFamily="34" charset="0"/>
                <a:cs typeface="Arial" pitchFamily="34" charset="0"/>
              </a:rPr>
              <a:t>  </a:t>
            </a:r>
          </a:p>
        </p:txBody>
      </p:sp>
    </p:spTree>
    <p:extLst>
      <p:ext uri="{BB962C8B-B14F-4D97-AF65-F5344CB8AC3E}">
        <p14:creationId xmlns:p14="http://schemas.microsoft.com/office/powerpoint/2010/main" xmlns="" val="3622213428"/>
      </p:ext>
    </p:extLst>
  </p:cSld>
  <p:clrMapOvr>
    <a:masterClrMapping/>
  </p:clrMapOvr>
  <p:transition spd="slow" advClick="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116632"/>
            <a:ext cx="8352928" cy="646331"/>
          </a:xfrm>
          <a:prstGeom prst="rect">
            <a:avLst/>
          </a:prstGeom>
        </p:spPr>
        <p:txBody>
          <a:bodyPr wrap="square">
            <a:spAutoFit/>
          </a:bodyPr>
          <a:lstStyle/>
          <a:p>
            <a:pPr algn="ctr" fontAlgn="b"/>
            <a:r>
              <a:rPr lang="ru-RU" b="1" dirty="0">
                <a:solidFill>
                  <a:srgbClr val="000000"/>
                </a:solidFill>
                <a:latin typeface="Times New Roman" panose="02020603050405020304" pitchFamily="18" charset="0"/>
                <a:cs typeface="Times New Roman" panose="02020603050405020304" pitchFamily="18" charset="0"/>
              </a:rPr>
              <a:t>Муниципальная программа «Информационное общество – Урай» </a:t>
            </a:r>
          </a:p>
          <a:p>
            <a:pPr algn="ctr" fontAlgn="b"/>
            <a:r>
              <a:rPr lang="ru-RU" b="1" dirty="0">
                <a:solidFill>
                  <a:srgbClr val="000000"/>
                </a:solidFill>
                <a:latin typeface="Times New Roman" panose="02020603050405020304" pitchFamily="18" charset="0"/>
                <a:cs typeface="Times New Roman" panose="02020603050405020304" pitchFamily="18" charset="0"/>
              </a:rPr>
              <a:t>на 2019-2030 годы</a:t>
            </a:r>
          </a:p>
        </p:txBody>
      </p:sp>
      <p:sp>
        <p:nvSpPr>
          <p:cNvPr id="6" name="Прямоугольник 5"/>
          <p:cNvSpPr/>
          <p:nvPr/>
        </p:nvSpPr>
        <p:spPr>
          <a:xfrm>
            <a:off x="107504" y="836712"/>
            <a:ext cx="2952328" cy="1323439"/>
          </a:xfrm>
          <a:prstGeom prst="rect">
            <a:avLst/>
          </a:prstGeom>
        </p:spPr>
        <p:txBody>
          <a:bodyPr wrap="square">
            <a:spAutoFit/>
          </a:bodyPr>
          <a:lstStyle/>
          <a:p>
            <a:r>
              <a:rPr lang="ru-RU" sz="2000" u="sng" dirty="0">
                <a:latin typeface="Gabriola" pitchFamily="82" charset="0"/>
                <a:cs typeface="Arial" pitchFamily="34" charset="0"/>
              </a:rPr>
              <a:t>Ответственный исполнитель</a:t>
            </a:r>
            <a:r>
              <a:rPr lang="ru-RU" sz="2000" dirty="0">
                <a:latin typeface="Gabriola" pitchFamily="82" charset="0"/>
                <a:cs typeface="Arial" pitchFamily="34" charset="0"/>
              </a:rPr>
              <a:t>  –  Управление по информационным технологиям и связи администрации города Урай</a:t>
            </a:r>
          </a:p>
        </p:txBody>
      </p:sp>
      <p:graphicFrame>
        <p:nvGraphicFramePr>
          <p:cNvPr id="7" name="Таблица 6"/>
          <p:cNvGraphicFramePr>
            <a:graphicFrameLocks noGrp="1"/>
          </p:cNvGraphicFramePr>
          <p:nvPr/>
        </p:nvGraphicFramePr>
        <p:xfrm>
          <a:off x="323528" y="2492895"/>
          <a:ext cx="8568952" cy="2649553"/>
        </p:xfrm>
        <a:graphic>
          <a:graphicData uri="http://schemas.openxmlformats.org/drawingml/2006/table">
            <a:tbl>
              <a:tblPr firstRow="1" bandRow="1">
                <a:tableStyleId>{5C22544A-7EE6-4342-B048-85BDC9FD1C3A}</a:tableStyleId>
              </a:tblPr>
              <a:tblGrid>
                <a:gridCol w="1428159">
                  <a:extLst>
                    <a:ext uri="{9D8B030D-6E8A-4147-A177-3AD203B41FA5}">
                      <a16:colId xmlns:a16="http://schemas.microsoft.com/office/drawing/2014/main" xmlns="" val="20000"/>
                    </a:ext>
                  </a:extLst>
                </a:gridCol>
                <a:gridCol w="7140793">
                  <a:extLst>
                    <a:ext uri="{9D8B030D-6E8A-4147-A177-3AD203B41FA5}">
                      <a16:colId xmlns:a16="http://schemas.microsoft.com/office/drawing/2014/main" xmlns="" val="20001"/>
                    </a:ext>
                  </a:extLst>
                </a:gridCol>
              </a:tblGrid>
              <a:tr h="79208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a:solidFill>
                            <a:srgbClr val="000000"/>
                          </a:solidFill>
                          <a:latin typeface="Times New Roman" pitchFamily="18" charset="0"/>
                          <a:cs typeface="Times New Roman" pitchFamily="18" charset="0"/>
                        </a:rPr>
                        <a:t>Расходы на реализацию программы за </a:t>
                      </a:r>
                      <a:r>
                        <a:rPr lang="ru-RU" sz="1800" b="1" dirty="0" smtClean="0">
                          <a:solidFill>
                            <a:srgbClr val="000000"/>
                          </a:solidFill>
                          <a:latin typeface="Times New Roman" pitchFamily="18" charset="0"/>
                          <a:cs typeface="Times New Roman" pitchFamily="18" charset="0"/>
                        </a:rPr>
                        <a:t>2023 </a:t>
                      </a:r>
                      <a:r>
                        <a:rPr lang="ru-RU" sz="1800" b="1" dirty="0">
                          <a:solidFill>
                            <a:srgbClr val="000000"/>
                          </a:solidFill>
                          <a:latin typeface="Times New Roman" pitchFamily="18" charset="0"/>
                          <a:cs typeface="Times New Roman" pitchFamily="18" charset="0"/>
                        </a:rPr>
                        <a:t>год составили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smtClean="0">
                          <a:solidFill>
                            <a:srgbClr val="000000"/>
                          </a:solidFill>
                          <a:latin typeface="Times New Roman" pitchFamily="18" charset="0"/>
                          <a:cs typeface="Times New Roman" pitchFamily="18" charset="0"/>
                        </a:rPr>
                        <a:t>19 816,7тыс.рублей</a:t>
                      </a:r>
                      <a:r>
                        <a:rPr lang="ru-RU" sz="1800" b="1" dirty="0">
                          <a:solidFill>
                            <a:srgbClr val="000000"/>
                          </a:solidFill>
                          <a:latin typeface="Times New Roman" pitchFamily="18" charset="0"/>
                          <a:cs typeface="Times New Roman" pitchFamily="18" charset="0"/>
                        </a:rPr>
                        <a:t>, </a:t>
                      </a:r>
                      <a:r>
                        <a:rPr lang="ru-RU" sz="1400" b="1" dirty="0">
                          <a:solidFill>
                            <a:srgbClr val="000000"/>
                          </a:solidFill>
                          <a:latin typeface="Times New Roman" pitchFamily="18" charset="0"/>
                          <a:cs typeface="Times New Roman" pitchFamily="18" charset="0"/>
                        </a:rPr>
                        <a:t>в том числе:</a:t>
                      </a:r>
                      <a:endParaRPr lang="ru-RU" dirty="0">
                        <a:latin typeface="Times New Roman" pitchFamily="18" charset="0"/>
                        <a:cs typeface="Times New Roman" pitchFamily="18" charset="0"/>
                      </a:endParaRPr>
                    </a:p>
                  </a:txBody>
                  <a:tcPr>
                    <a:solidFill>
                      <a:schemeClr val="accent1">
                        <a:lumMod val="60000"/>
                        <a:lumOff val="40000"/>
                      </a:schemeClr>
                    </a:solidFill>
                  </a:tcPr>
                </a:tc>
                <a:tc hMerge="1">
                  <a:txBody>
                    <a:bodyPr/>
                    <a:lstStyle/>
                    <a:p>
                      <a:endParaRPr lang="ru-RU" dirty="0"/>
                    </a:p>
                  </a:txBody>
                  <a:tcPr/>
                </a:tc>
                <a:extLst>
                  <a:ext uri="{0D108BD9-81ED-4DB2-BD59-A6C34878D82A}">
                    <a16:rowId xmlns:a16="http://schemas.microsoft.com/office/drawing/2014/main" xmlns="" val="10000"/>
                  </a:ext>
                </a:extLst>
              </a:tr>
              <a:tr h="564376">
                <a:tc>
                  <a:txBody>
                    <a:bodyPr/>
                    <a:lstStyle/>
                    <a:p>
                      <a:pPr algn="r"/>
                      <a:r>
                        <a:rPr lang="ru-RU" sz="1600" b="1" dirty="0" smtClean="0">
                          <a:latin typeface="Times New Roman" pitchFamily="18" charset="0"/>
                          <a:cs typeface="Times New Roman" pitchFamily="18" charset="0"/>
                        </a:rPr>
                        <a:t>14 022,3</a:t>
                      </a:r>
                      <a:endParaRPr lang="ru-RU" sz="1600" b="1" dirty="0">
                        <a:latin typeface="Times New Roman" pitchFamily="18" charset="0"/>
                        <a:cs typeface="Times New Roman" pitchFamily="18" charset="0"/>
                      </a:endParaRPr>
                    </a:p>
                  </a:txBody>
                  <a:tcPr/>
                </a:tc>
                <a:tc>
                  <a:txBody>
                    <a:bodyPr/>
                    <a:lstStyle/>
                    <a:p>
                      <a:pPr algn="l"/>
                      <a:r>
                        <a:rPr lang="ru-RU" sz="1600" b="0" dirty="0">
                          <a:solidFill>
                            <a:schemeClr val="tx1"/>
                          </a:solidFill>
                          <a:latin typeface="Times New Roman" pitchFamily="18" charset="0"/>
                          <a:cs typeface="Times New Roman" pitchFamily="18" charset="0"/>
                        </a:rPr>
                        <a:t>Расходы на обеспечение деятельности (оказание услуг) </a:t>
                      </a:r>
                      <a:r>
                        <a:rPr lang="ru-RU" sz="1600" dirty="0">
                          <a:latin typeface="Times New Roman" pitchFamily="18" charset="0"/>
                          <a:cs typeface="Times New Roman" pitchFamily="18" charset="0"/>
                        </a:rPr>
                        <a:t>МБУ Газета «Знамя»</a:t>
                      </a:r>
                    </a:p>
                  </a:txBody>
                  <a:tcPr/>
                </a:tc>
                <a:extLst>
                  <a:ext uri="{0D108BD9-81ED-4DB2-BD59-A6C34878D82A}">
                    <a16:rowId xmlns:a16="http://schemas.microsoft.com/office/drawing/2014/main" xmlns="" val="10001"/>
                  </a:ext>
                </a:extLst>
              </a:tr>
              <a:tr h="708532">
                <a:tc>
                  <a:txBody>
                    <a:bodyPr/>
                    <a:lstStyle/>
                    <a:p>
                      <a:pPr algn="r"/>
                      <a:r>
                        <a:rPr lang="ru-RU" sz="1600" b="1" dirty="0" smtClean="0">
                          <a:latin typeface="Times New Roman" pitchFamily="18" charset="0"/>
                          <a:cs typeface="Times New Roman" pitchFamily="18" charset="0"/>
                        </a:rPr>
                        <a:t>2 961,7</a:t>
                      </a:r>
                      <a:endParaRPr lang="ru-RU" sz="1600" b="1" dirty="0">
                        <a:latin typeface="Times New Roman" pitchFamily="18" charset="0"/>
                        <a:cs typeface="Times New Roman" pitchFamily="18" charset="0"/>
                      </a:endParaRPr>
                    </a:p>
                  </a:txBody>
                  <a:tcPr/>
                </a:tc>
                <a:tc>
                  <a:txBody>
                    <a:bodyPr/>
                    <a:lstStyle/>
                    <a:p>
                      <a:r>
                        <a:rPr lang="ru-RU" sz="1600" dirty="0">
                          <a:latin typeface="Times New Roman" pitchFamily="18" charset="0"/>
                          <a:cs typeface="Times New Roman" pitchFamily="18" charset="0"/>
                        </a:rPr>
                        <a:t>Реализация мероприятий программы в области информатизации, информационной безопасности</a:t>
                      </a:r>
                    </a:p>
                  </a:txBody>
                  <a:tcPr/>
                </a:tc>
                <a:extLst>
                  <a:ext uri="{0D108BD9-81ED-4DB2-BD59-A6C34878D82A}">
                    <a16:rowId xmlns:a16="http://schemas.microsoft.com/office/drawing/2014/main" xmlns="" val="10002"/>
                  </a:ext>
                </a:extLst>
              </a:tr>
              <a:tr h="584556">
                <a:tc>
                  <a:txBody>
                    <a:bodyPr/>
                    <a:lstStyle/>
                    <a:p>
                      <a:pPr algn="r"/>
                      <a:r>
                        <a:rPr lang="ru-RU" sz="1600" b="1" dirty="0" smtClean="0">
                          <a:latin typeface="Times New Roman" pitchFamily="18" charset="0"/>
                          <a:cs typeface="Times New Roman" pitchFamily="18" charset="0"/>
                        </a:rPr>
                        <a:t>2 832,7</a:t>
                      </a:r>
                      <a:endParaRPr lang="ru-RU" sz="1600" b="1" dirty="0">
                        <a:latin typeface="Times New Roman" pitchFamily="18" charset="0"/>
                        <a:cs typeface="Times New Roman" pitchFamily="18" charset="0"/>
                      </a:endParaRPr>
                    </a:p>
                  </a:txBody>
                  <a:tcPr/>
                </a:tc>
                <a:tc>
                  <a:txBody>
                    <a:bodyPr/>
                    <a:lstStyle/>
                    <a:p>
                      <a:r>
                        <a:rPr lang="ru-RU" sz="1600" dirty="0">
                          <a:latin typeface="Times New Roman" pitchFamily="18" charset="0"/>
                          <a:cs typeface="Times New Roman" pitchFamily="18" charset="0"/>
                        </a:rPr>
                        <a:t>На проведение информационных мероприятий</a:t>
                      </a:r>
                    </a:p>
                  </a:txBody>
                  <a:tcPr/>
                </a:tc>
                <a:extLst>
                  <a:ext uri="{0D108BD9-81ED-4DB2-BD59-A6C34878D82A}">
                    <a16:rowId xmlns:a16="http://schemas.microsoft.com/office/drawing/2014/main" xmlns="" val="10003"/>
                  </a:ext>
                </a:extLst>
              </a:tr>
            </a:tbl>
          </a:graphicData>
        </a:graphic>
      </p:graphicFrame>
      <p:sp>
        <p:nvSpPr>
          <p:cNvPr id="8" name="Прямоугольник 7"/>
          <p:cNvSpPr/>
          <p:nvPr/>
        </p:nvSpPr>
        <p:spPr>
          <a:xfrm>
            <a:off x="3059832" y="836712"/>
            <a:ext cx="6084168" cy="1508105"/>
          </a:xfrm>
          <a:prstGeom prst="rect">
            <a:avLst/>
          </a:prstGeom>
        </p:spPr>
        <p:txBody>
          <a:bodyPr wrap="square">
            <a:spAutoFit/>
          </a:bodyPr>
          <a:lstStyle/>
          <a:p>
            <a:r>
              <a:rPr lang="ru-RU" sz="2000" u="sng" dirty="0">
                <a:latin typeface="Gabriola" pitchFamily="82" charset="0"/>
              </a:rPr>
              <a:t>Цель:</a:t>
            </a:r>
            <a:r>
              <a:rPr lang="ru-RU" sz="2000" dirty="0">
                <a:latin typeface="Gabriola" pitchFamily="82" charset="0"/>
              </a:rPr>
              <a:t> </a:t>
            </a:r>
            <a:r>
              <a:rPr lang="ru-RU" dirty="0">
                <a:latin typeface="Gabriola" pitchFamily="82" charset="0"/>
              </a:rPr>
              <a:t>формирование информационного пространства на основе использования информационных и телекоммуникационных технологий для повышения качества жизни граждан, улучшения условий деятельности организаций города Урай и обеспечения условий для реализации эффективной системы управления в органах местного самоуправления города</a:t>
            </a:r>
          </a:p>
        </p:txBody>
      </p:sp>
      <p:sp>
        <p:nvSpPr>
          <p:cNvPr id="2052" name="AutoShape 4"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9" name="AutoShape 11" descr="Учитель у доски – Бесплатные иконки: образова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1" name="AutoShape 13" descr="Учитель у доски – Бесплатные иконки: образова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2950" name="AutoShape 6" descr="Строительство – Бесплатные иконки: строительство и инструменты"/>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7042" name="AutoShape 2" descr="Сотрудник службы безопасности – Бесплатные иконки: Время и дат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5474" name="Picture 2" descr="компьютер значок в Technology and Hardware"/>
          <p:cNvPicPr>
            <a:picLocks noChangeAspect="1" noChangeArrowheads="1"/>
          </p:cNvPicPr>
          <p:nvPr/>
        </p:nvPicPr>
        <p:blipFill>
          <a:blip r:embed="rId3" cstate="print"/>
          <a:srcRect/>
          <a:stretch>
            <a:fillRect/>
          </a:stretch>
        </p:blipFill>
        <p:spPr bwMode="auto">
          <a:xfrm>
            <a:off x="179514" y="116634"/>
            <a:ext cx="621506" cy="621506"/>
          </a:xfrm>
          <a:prstGeom prst="rect">
            <a:avLst/>
          </a:prstGeom>
          <a:noFill/>
        </p:spPr>
      </p:pic>
    </p:spTree>
    <p:extLst>
      <p:ext uri="{BB962C8B-B14F-4D97-AF65-F5344CB8AC3E}">
        <p14:creationId xmlns:p14="http://schemas.microsoft.com/office/powerpoint/2010/main" xmlns="" val="3622213428"/>
      </p:ext>
    </p:extLst>
  </p:cSld>
  <p:clrMapOvr>
    <a:masterClrMapping/>
  </p:clrMapOvr>
  <p:transition spd="slow" advClick="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116632"/>
            <a:ext cx="8280920" cy="707886"/>
          </a:xfrm>
          <a:prstGeom prst="rect">
            <a:avLst/>
          </a:prstGeom>
        </p:spPr>
        <p:txBody>
          <a:bodyPr wrap="square">
            <a:spAutoFit/>
          </a:bodyPr>
          <a:lstStyle/>
          <a:p>
            <a:pPr algn="ctr" fontAlgn="b"/>
            <a:r>
              <a:rPr lang="ru-RU" sz="2000" b="1" dirty="0">
                <a:solidFill>
                  <a:srgbClr val="000000"/>
                </a:solidFill>
                <a:latin typeface="Times New Roman" panose="02020603050405020304" pitchFamily="18" charset="0"/>
                <a:cs typeface="Times New Roman" panose="02020603050405020304" pitchFamily="18" charset="0"/>
              </a:rPr>
              <a:t>Муниципальная программа «Информационное общество – Урай» </a:t>
            </a:r>
          </a:p>
          <a:p>
            <a:pPr algn="ctr" fontAlgn="b"/>
            <a:r>
              <a:rPr lang="ru-RU" sz="2000" b="1" dirty="0">
                <a:solidFill>
                  <a:srgbClr val="000000"/>
                </a:solidFill>
                <a:latin typeface="Times New Roman" panose="02020603050405020304" pitchFamily="18" charset="0"/>
                <a:cs typeface="Times New Roman" panose="02020603050405020304" pitchFamily="18" charset="0"/>
              </a:rPr>
              <a:t>на 2019-2030 годы</a:t>
            </a:r>
          </a:p>
        </p:txBody>
      </p:sp>
      <p:sp>
        <p:nvSpPr>
          <p:cNvPr id="2" name="Прямоугольник 1"/>
          <p:cNvSpPr/>
          <p:nvPr/>
        </p:nvSpPr>
        <p:spPr>
          <a:xfrm>
            <a:off x="179512" y="1412776"/>
            <a:ext cx="1296144" cy="3077766"/>
          </a:xfrm>
          <a:prstGeom prst="rect">
            <a:avLst/>
          </a:prstGeom>
        </p:spPr>
        <p:txBody>
          <a:bodyPr wrap="square">
            <a:spAutoFit/>
          </a:bodyPr>
          <a:lstStyle/>
          <a:p>
            <a:pPr lvl="0" algn="ctr" fontAlgn="b"/>
            <a:r>
              <a:rPr lang="ru-RU" sz="1200" dirty="0">
                <a:solidFill>
                  <a:srgbClr val="000000"/>
                </a:solidFill>
                <a:latin typeface="Times New Roman" panose="02020603050405020304" pitchFamily="18" charset="0"/>
                <a:cs typeface="Times New Roman" panose="02020603050405020304" pitchFamily="18" charset="0"/>
              </a:rPr>
              <a:t>  </a:t>
            </a:r>
            <a:r>
              <a:rPr lang="ru-RU" sz="1400" dirty="0"/>
              <a:t>Доля ОМСУ и муниципальных казенных учреждений, использующих в своей деятельности систему электронного документооборота </a:t>
            </a:r>
            <a:r>
              <a:rPr lang="ru-RU" sz="1300" dirty="0">
                <a:solidFill>
                  <a:srgbClr val="000000"/>
                </a:solidFill>
                <a:latin typeface="Arial" pitchFamily="34" charset="0"/>
                <a:cs typeface="Arial" pitchFamily="34" charset="0"/>
              </a:rPr>
              <a:t> </a:t>
            </a:r>
            <a:r>
              <a:rPr lang="ru-RU" sz="1400" dirty="0">
                <a:solidFill>
                  <a:srgbClr val="000000"/>
                </a:solidFill>
                <a:latin typeface="Arial" pitchFamily="34" charset="0"/>
                <a:cs typeface="Arial" pitchFamily="34" charset="0"/>
              </a:rPr>
              <a:t>– </a:t>
            </a:r>
            <a:r>
              <a:rPr lang="ru-RU" sz="1400" b="1" dirty="0">
                <a:solidFill>
                  <a:srgbClr val="000000"/>
                </a:solidFill>
                <a:latin typeface="Arial" pitchFamily="34" charset="0"/>
                <a:cs typeface="Arial" pitchFamily="34" charset="0"/>
              </a:rPr>
              <a:t>100%</a:t>
            </a:r>
          </a:p>
          <a:p>
            <a:pPr lvl="0" algn="ctr" fontAlgn="b"/>
            <a:r>
              <a:rPr lang="ru-RU" sz="1200" dirty="0">
                <a:solidFill>
                  <a:srgbClr val="000000"/>
                </a:solidFill>
                <a:latin typeface="Arial" pitchFamily="34" charset="0"/>
                <a:cs typeface="Arial" pitchFamily="34" charset="0"/>
              </a:rPr>
              <a:t>  </a:t>
            </a:r>
          </a:p>
        </p:txBody>
      </p:sp>
      <p:sp>
        <p:nvSpPr>
          <p:cNvPr id="9" name="Прямоугольник 8"/>
          <p:cNvSpPr/>
          <p:nvPr/>
        </p:nvSpPr>
        <p:spPr>
          <a:xfrm>
            <a:off x="611560" y="908720"/>
            <a:ext cx="7920880" cy="369332"/>
          </a:xfrm>
          <a:prstGeom prst="rect">
            <a:avLst/>
          </a:prstGeom>
          <a:solidFill>
            <a:schemeClr val="accent1">
              <a:lumMod val="40000"/>
              <a:lumOff val="60000"/>
            </a:schemeClr>
          </a:solidFill>
        </p:spPr>
        <p:txBody>
          <a:bodyPr wrap="square">
            <a:spAutoFit/>
          </a:bodyPr>
          <a:lstStyle/>
          <a:p>
            <a:pPr algn="ctr"/>
            <a:r>
              <a:rPr lang="ru-RU" b="1" dirty="0">
                <a:latin typeface="Cambria" pitchFamily="18" charset="0"/>
                <a:cs typeface="Arial" pitchFamily="34" charset="0"/>
              </a:rPr>
              <a:t>Основные показатели результативности программы за </a:t>
            </a:r>
            <a:r>
              <a:rPr lang="ru-RU" b="1" dirty="0" smtClean="0">
                <a:latin typeface="Cambria" pitchFamily="18" charset="0"/>
                <a:cs typeface="Arial" pitchFamily="34" charset="0"/>
              </a:rPr>
              <a:t>2023 </a:t>
            </a:r>
            <a:r>
              <a:rPr lang="ru-RU" b="1" dirty="0">
                <a:latin typeface="Cambria" pitchFamily="18" charset="0"/>
                <a:cs typeface="Arial" pitchFamily="34" charset="0"/>
              </a:rPr>
              <a:t>год:</a:t>
            </a:r>
            <a:endParaRPr lang="ru-RU" dirty="0">
              <a:latin typeface="Cambria" pitchFamily="18" charset="0"/>
              <a:cs typeface="Arial" pitchFamily="34" charset="0"/>
            </a:endParaRPr>
          </a:p>
        </p:txBody>
      </p:sp>
      <p:sp>
        <p:nvSpPr>
          <p:cNvPr id="2052" name="AutoShape 4"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 name="Прямоугольник 12"/>
          <p:cNvSpPr/>
          <p:nvPr/>
        </p:nvSpPr>
        <p:spPr>
          <a:xfrm>
            <a:off x="107504" y="3789041"/>
            <a:ext cx="1728192" cy="307777"/>
          </a:xfrm>
          <a:prstGeom prst="rect">
            <a:avLst/>
          </a:prstGeom>
        </p:spPr>
        <p:txBody>
          <a:bodyPr wrap="square">
            <a:spAutoFit/>
          </a:bodyPr>
          <a:lstStyle/>
          <a:p>
            <a:pPr lvl="0" algn="ctr" fontAlgn="b"/>
            <a:r>
              <a:rPr lang="ru-RU" sz="1400" dirty="0">
                <a:solidFill>
                  <a:srgbClr val="000000"/>
                </a:solidFill>
                <a:latin typeface="Arial" pitchFamily="34" charset="0"/>
                <a:cs typeface="Arial" pitchFamily="34" charset="0"/>
              </a:rPr>
              <a:t>  </a:t>
            </a:r>
          </a:p>
        </p:txBody>
      </p:sp>
      <p:sp>
        <p:nvSpPr>
          <p:cNvPr id="15" name="Прямоугольник 14"/>
          <p:cNvSpPr/>
          <p:nvPr/>
        </p:nvSpPr>
        <p:spPr>
          <a:xfrm>
            <a:off x="1403648" y="1412776"/>
            <a:ext cx="1512168" cy="3108543"/>
          </a:xfrm>
          <a:prstGeom prst="rect">
            <a:avLst/>
          </a:prstGeom>
        </p:spPr>
        <p:txBody>
          <a:bodyPr wrap="square">
            <a:spAutoFit/>
          </a:bodyPr>
          <a:lstStyle/>
          <a:p>
            <a:pPr lvl="0" algn="ctr" fontAlgn="b"/>
            <a:r>
              <a:rPr lang="ru-RU" sz="1200" dirty="0">
                <a:solidFill>
                  <a:srgbClr val="000000"/>
                </a:solidFill>
                <a:latin typeface="Arial" pitchFamily="34" charset="0"/>
                <a:cs typeface="Arial" pitchFamily="34" charset="0"/>
              </a:rPr>
              <a:t> </a:t>
            </a:r>
            <a:r>
              <a:rPr lang="ru-RU" sz="1400" dirty="0"/>
              <a:t>Доля муниципальных информационных систем обработки персональных данных, защищенных в соответствии с требованиями действующего законодательства </a:t>
            </a:r>
            <a:r>
              <a:rPr lang="ru-RU" sz="1300" dirty="0">
                <a:solidFill>
                  <a:srgbClr val="000000"/>
                </a:solidFill>
                <a:latin typeface="Arial" pitchFamily="34" charset="0"/>
                <a:cs typeface="Arial" pitchFamily="34" charset="0"/>
              </a:rPr>
              <a:t> </a:t>
            </a:r>
            <a:r>
              <a:rPr lang="ru-RU" sz="1400" dirty="0">
                <a:solidFill>
                  <a:srgbClr val="000000"/>
                </a:solidFill>
                <a:latin typeface="Arial" pitchFamily="34" charset="0"/>
                <a:cs typeface="Arial" pitchFamily="34" charset="0"/>
              </a:rPr>
              <a:t>– </a:t>
            </a:r>
            <a:r>
              <a:rPr lang="ru-RU" sz="1400" b="1" dirty="0">
                <a:solidFill>
                  <a:srgbClr val="000000"/>
                </a:solidFill>
                <a:latin typeface="Arial" pitchFamily="34" charset="0"/>
                <a:cs typeface="Arial" pitchFamily="34" charset="0"/>
              </a:rPr>
              <a:t>100%</a:t>
            </a:r>
          </a:p>
          <a:p>
            <a:pPr lvl="0" algn="ctr" fontAlgn="b"/>
            <a:r>
              <a:rPr lang="ru-RU" sz="1400" dirty="0">
                <a:solidFill>
                  <a:srgbClr val="000000"/>
                </a:solidFill>
                <a:latin typeface="Arial" pitchFamily="34" charset="0"/>
                <a:cs typeface="Arial" pitchFamily="34" charset="0"/>
              </a:rPr>
              <a:t>  </a:t>
            </a:r>
          </a:p>
        </p:txBody>
      </p:sp>
      <p:sp>
        <p:nvSpPr>
          <p:cNvPr id="25" name="Прямоугольник 24"/>
          <p:cNvSpPr/>
          <p:nvPr/>
        </p:nvSpPr>
        <p:spPr>
          <a:xfrm>
            <a:off x="6372200" y="1484784"/>
            <a:ext cx="1296144" cy="3323987"/>
          </a:xfrm>
          <a:prstGeom prst="rect">
            <a:avLst/>
          </a:prstGeom>
        </p:spPr>
        <p:txBody>
          <a:bodyPr wrap="square">
            <a:spAutoFit/>
          </a:bodyPr>
          <a:lstStyle/>
          <a:p>
            <a:pPr lvl="0" algn="ctr" fontAlgn="b"/>
            <a:r>
              <a:rPr lang="ru-RU" sz="1400" dirty="0"/>
              <a:t>Количество просмотров официального сайта ОМСУ города Урай в информационно-телекоммуникационной сети «Интернет»</a:t>
            </a:r>
            <a:r>
              <a:rPr lang="ru-RU" sz="1300" dirty="0">
                <a:solidFill>
                  <a:srgbClr val="000000"/>
                </a:solidFill>
                <a:latin typeface="Arial" pitchFamily="34" charset="0"/>
                <a:cs typeface="Arial" pitchFamily="34" charset="0"/>
              </a:rPr>
              <a:t> </a:t>
            </a:r>
            <a:r>
              <a:rPr lang="ru-RU" sz="1400" dirty="0">
                <a:solidFill>
                  <a:srgbClr val="000000"/>
                </a:solidFill>
                <a:latin typeface="Arial" pitchFamily="34" charset="0"/>
                <a:cs typeface="Arial" pitchFamily="34" charset="0"/>
              </a:rPr>
              <a:t>– </a:t>
            </a:r>
            <a:r>
              <a:rPr lang="ru-RU" sz="1400" b="1" dirty="0" smtClean="0">
                <a:solidFill>
                  <a:srgbClr val="000000"/>
                </a:solidFill>
                <a:latin typeface="Arial" pitchFamily="34" charset="0"/>
                <a:cs typeface="Arial" pitchFamily="34" charset="0"/>
              </a:rPr>
              <a:t>700,95 </a:t>
            </a:r>
            <a:r>
              <a:rPr lang="ru-RU" sz="1400" b="1" dirty="0">
                <a:solidFill>
                  <a:srgbClr val="000000"/>
                </a:solidFill>
                <a:latin typeface="Arial" pitchFamily="34" charset="0"/>
                <a:cs typeface="Arial" pitchFamily="34" charset="0"/>
              </a:rPr>
              <a:t>тыс.шт.</a:t>
            </a:r>
            <a:endParaRPr lang="ru-RU" sz="1400" dirty="0">
              <a:solidFill>
                <a:srgbClr val="000000"/>
              </a:solidFill>
              <a:latin typeface="Arial" pitchFamily="34" charset="0"/>
              <a:cs typeface="Arial" pitchFamily="34" charset="0"/>
            </a:endParaRPr>
          </a:p>
        </p:txBody>
      </p:sp>
      <p:sp>
        <p:nvSpPr>
          <p:cNvPr id="28" name="Прямоугольник 27"/>
          <p:cNvSpPr/>
          <p:nvPr/>
        </p:nvSpPr>
        <p:spPr>
          <a:xfrm>
            <a:off x="7668344" y="1484784"/>
            <a:ext cx="1368152" cy="3754874"/>
          </a:xfrm>
          <a:prstGeom prst="rect">
            <a:avLst/>
          </a:prstGeom>
        </p:spPr>
        <p:txBody>
          <a:bodyPr wrap="square">
            <a:spAutoFit/>
          </a:bodyPr>
          <a:lstStyle/>
          <a:p>
            <a:pPr algn="ctr" fontAlgn="b"/>
            <a:r>
              <a:rPr lang="ru-RU" sz="1400" dirty="0"/>
              <a:t>Доверие к печатному источнику информации о деятельности ОМСУ, процентов от числа опрошенных респондентов, ответивших «доверяю» и «скорее доверяю»</a:t>
            </a:r>
            <a:r>
              <a:rPr lang="ru-RU" sz="1300" dirty="0">
                <a:solidFill>
                  <a:srgbClr val="000000"/>
                </a:solidFill>
                <a:latin typeface="Arial" pitchFamily="34" charset="0"/>
                <a:cs typeface="Arial" pitchFamily="34" charset="0"/>
              </a:rPr>
              <a:t> </a:t>
            </a:r>
            <a:r>
              <a:rPr lang="ru-RU" sz="1400" dirty="0">
                <a:solidFill>
                  <a:srgbClr val="000000"/>
                </a:solidFill>
                <a:latin typeface="Arial" pitchFamily="34" charset="0"/>
                <a:cs typeface="Arial" pitchFamily="34" charset="0"/>
              </a:rPr>
              <a:t>– </a:t>
            </a:r>
            <a:r>
              <a:rPr lang="ru-RU" sz="1400" b="1" dirty="0" smtClean="0">
                <a:solidFill>
                  <a:srgbClr val="000000"/>
                </a:solidFill>
                <a:latin typeface="Arial" pitchFamily="34" charset="0"/>
                <a:cs typeface="Arial" pitchFamily="34" charset="0"/>
              </a:rPr>
              <a:t>61,4%</a:t>
            </a:r>
            <a:endParaRPr lang="ru-RU" sz="1400" b="1" dirty="0">
              <a:solidFill>
                <a:srgbClr val="000000"/>
              </a:solidFill>
              <a:latin typeface="Arial" pitchFamily="34" charset="0"/>
              <a:cs typeface="Arial" pitchFamily="34" charset="0"/>
            </a:endParaRPr>
          </a:p>
          <a:p>
            <a:pPr lvl="0" algn="ctr" fontAlgn="b"/>
            <a:r>
              <a:rPr lang="ru-RU" sz="1400" dirty="0">
                <a:solidFill>
                  <a:srgbClr val="000000"/>
                </a:solidFill>
                <a:latin typeface="Arial" pitchFamily="34" charset="0"/>
                <a:cs typeface="Arial" pitchFamily="34" charset="0"/>
              </a:rPr>
              <a:t>  </a:t>
            </a:r>
          </a:p>
        </p:txBody>
      </p:sp>
      <p:sp>
        <p:nvSpPr>
          <p:cNvPr id="17" name="Прямоугольник 16"/>
          <p:cNvSpPr/>
          <p:nvPr/>
        </p:nvSpPr>
        <p:spPr>
          <a:xfrm>
            <a:off x="3995936" y="1484784"/>
            <a:ext cx="1152128" cy="2646878"/>
          </a:xfrm>
          <a:prstGeom prst="rect">
            <a:avLst/>
          </a:prstGeom>
        </p:spPr>
        <p:txBody>
          <a:bodyPr wrap="square">
            <a:spAutoFit/>
          </a:bodyPr>
          <a:lstStyle/>
          <a:p>
            <a:pPr algn="ctr" fontAlgn="b"/>
            <a:r>
              <a:rPr lang="ru-RU" sz="1400" dirty="0"/>
              <a:t>Количество информационных материалов о деятельности ОМСУ в теле- и радио эфирах </a:t>
            </a:r>
            <a:r>
              <a:rPr lang="ru-RU" sz="1400" dirty="0">
                <a:solidFill>
                  <a:srgbClr val="000000"/>
                </a:solidFill>
                <a:latin typeface="Arial" pitchFamily="34" charset="0"/>
                <a:cs typeface="Arial" pitchFamily="34" charset="0"/>
              </a:rPr>
              <a:t>– </a:t>
            </a:r>
            <a:r>
              <a:rPr lang="ru-RU" sz="1400" b="1" dirty="0" smtClean="0">
                <a:solidFill>
                  <a:srgbClr val="000000"/>
                </a:solidFill>
                <a:latin typeface="Arial" pitchFamily="34" charset="0"/>
                <a:cs typeface="Arial" pitchFamily="34" charset="0"/>
              </a:rPr>
              <a:t>648 </a:t>
            </a:r>
            <a:r>
              <a:rPr lang="ru-RU" sz="1400" b="1" dirty="0">
                <a:solidFill>
                  <a:srgbClr val="000000"/>
                </a:solidFill>
                <a:latin typeface="Arial" pitchFamily="34" charset="0"/>
                <a:cs typeface="Arial" pitchFamily="34" charset="0"/>
              </a:rPr>
              <a:t>шт.</a:t>
            </a:r>
          </a:p>
          <a:p>
            <a:pPr lvl="0" algn="ctr" fontAlgn="b"/>
            <a:r>
              <a:rPr lang="ru-RU" sz="1200" dirty="0">
                <a:solidFill>
                  <a:srgbClr val="000000"/>
                </a:solidFill>
                <a:latin typeface="Arial" pitchFamily="34" charset="0"/>
                <a:cs typeface="Arial" pitchFamily="34" charset="0"/>
              </a:rPr>
              <a:t>  </a:t>
            </a:r>
          </a:p>
        </p:txBody>
      </p:sp>
      <p:sp>
        <p:nvSpPr>
          <p:cNvPr id="21" name="Прямоугольник 20"/>
          <p:cNvSpPr/>
          <p:nvPr/>
        </p:nvSpPr>
        <p:spPr>
          <a:xfrm>
            <a:off x="2843808" y="1412776"/>
            <a:ext cx="1152128" cy="3611438"/>
          </a:xfrm>
          <a:prstGeom prst="rect">
            <a:avLst/>
          </a:prstGeom>
        </p:spPr>
        <p:txBody>
          <a:bodyPr wrap="square">
            <a:spAutoFit/>
          </a:bodyPr>
          <a:lstStyle/>
          <a:p>
            <a:pPr lvl="0" algn="ctr" fontAlgn="b"/>
            <a:r>
              <a:rPr lang="ru-RU" sz="1200" dirty="0">
                <a:solidFill>
                  <a:srgbClr val="000000"/>
                </a:solidFill>
                <a:latin typeface="Arial" pitchFamily="34" charset="0"/>
                <a:cs typeface="Arial" pitchFamily="34" charset="0"/>
              </a:rPr>
              <a:t> </a:t>
            </a:r>
            <a:r>
              <a:rPr lang="ru-RU" sz="1400" dirty="0"/>
              <a:t>Доля ОМСУ и муниципальных казенных учреждений, подключенных к корпоративной сети передачи данных ОМСУ</a:t>
            </a:r>
            <a:r>
              <a:rPr lang="ru-RU" sz="1300" dirty="0">
                <a:solidFill>
                  <a:srgbClr val="000000"/>
                </a:solidFill>
                <a:latin typeface="Arial" pitchFamily="34" charset="0"/>
                <a:cs typeface="Arial" pitchFamily="34" charset="0"/>
              </a:rPr>
              <a:t> </a:t>
            </a:r>
            <a:r>
              <a:rPr lang="ru-RU" sz="1400" dirty="0">
                <a:solidFill>
                  <a:srgbClr val="000000"/>
                </a:solidFill>
                <a:latin typeface="Arial" pitchFamily="34" charset="0"/>
                <a:cs typeface="Arial" pitchFamily="34" charset="0"/>
              </a:rPr>
              <a:t>– </a:t>
            </a:r>
            <a:r>
              <a:rPr lang="ru-RU" sz="1400" b="1" dirty="0">
                <a:solidFill>
                  <a:srgbClr val="000000"/>
                </a:solidFill>
                <a:latin typeface="Arial" pitchFamily="34" charset="0"/>
                <a:cs typeface="Arial" pitchFamily="34" charset="0"/>
              </a:rPr>
              <a:t>100%</a:t>
            </a:r>
          </a:p>
          <a:p>
            <a:pPr lvl="0" algn="ctr" fontAlgn="b"/>
            <a:r>
              <a:rPr lang="ru-RU" sz="1400" dirty="0">
                <a:solidFill>
                  <a:srgbClr val="000000"/>
                </a:solidFill>
                <a:latin typeface="Arial" pitchFamily="34" charset="0"/>
                <a:cs typeface="Arial" pitchFamily="34" charset="0"/>
              </a:rPr>
              <a:t>  </a:t>
            </a:r>
          </a:p>
        </p:txBody>
      </p:sp>
      <p:sp>
        <p:nvSpPr>
          <p:cNvPr id="14" name="Прямоугольник 13"/>
          <p:cNvSpPr/>
          <p:nvPr/>
        </p:nvSpPr>
        <p:spPr>
          <a:xfrm>
            <a:off x="5148064" y="1484784"/>
            <a:ext cx="1224136" cy="4226992"/>
          </a:xfrm>
          <a:prstGeom prst="rect">
            <a:avLst/>
          </a:prstGeom>
        </p:spPr>
        <p:txBody>
          <a:bodyPr wrap="square">
            <a:spAutoFit/>
          </a:bodyPr>
          <a:lstStyle/>
          <a:p>
            <a:pPr algn="ctr" fontAlgn="b"/>
            <a:r>
              <a:rPr lang="ru-RU" sz="1400" dirty="0"/>
              <a:t>Количество публикаций о деятельности ОМСУ и социально-экономических преобразованиях в муниципальном образовании на страницах газеты «Знамя»</a:t>
            </a:r>
            <a:r>
              <a:rPr lang="ru-RU" sz="1400" dirty="0">
                <a:solidFill>
                  <a:srgbClr val="000000"/>
                </a:solidFill>
                <a:latin typeface="Arial" pitchFamily="34" charset="0"/>
                <a:cs typeface="Arial" pitchFamily="34" charset="0"/>
              </a:rPr>
              <a:t>– </a:t>
            </a:r>
            <a:r>
              <a:rPr lang="ru-RU" sz="1400" b="1" dirty="0" smtClean="0">
                <a:solidFill>
                  <a:srgbClr val="000000"/>
                </a:solidFill>
                <a:latin typeface="Arial" pitchFamily="34" charset="0"/>
                <a:cs typeface="Arial" pitchFamily="34" charset="0"/>
              </a:rPr>
              <a:t>525 </a:t>
            </a:r>
            <a:r>
              <a:rPr lang="ru-RU" sz="1400" b="1" dirty="0">
                <a:solidFill>
                  <a:srgbClr val="000000"/>
                </a:solidFill>
                <a:latin typeface="Arial" pitchFamily="34" charset="0"/>
                <a:cs typeface="Arial" pitchFamily="34" charset="0"/>
              </a:rPr>
              <a:t>шт.</a:t>
            </a:r>
          </a:p>
          <a:p>
            <a:pPr lvl="0" algn="ctr" fontAlgn="b"/>
            <a:r>
              <a:rPr lang="ru-RU" sz="1200" dirty="0">
                <a:solidFill>
                  <a:srgbClr val="000000"/>
                </a:solidFill>
                <a:latin typeface="Arial" pitchFamily="34" charset="0"/>
                <a:cs typeface="Arial" pitchFamily="34" charset="0"/>
              </a:rPr>
              <a:t>  </a:t>
            </a:r>
          </a:p>
        </p:txBody>
      </p:sp>
      <p:pic>
        <p:nvPicPr>
          <p:cNvPr id="16" name="Picture 2" descr="компьютер значок в Technology and Hardware"/>
          <p:cNvPicPr>
            <a:picLocks noChangeAspect="1" noChangeArrowheads="1"/>
          </p:cNvPicPr>
          <p:nvPr/>
        </p:nvPicPr>
        <p:blipFill>
          <a:blip r:embed="rId3" cstate="print"/>
          <a:srcRect/>
          <a:stretch>
            <a:fillRect/>
          </a:stretch>
        </p:blipFill>
        <p:spPr bwMode="auto">
          <a:xfrm>
            <a:off x="179514" y="116634"/>
            <a:ext cx="621506" cy="621506"/>
          </a:xfrm>
          <a:prstGeom prst="rect">
            <a:avLst/>
          </a:prstGeom>
          <a:noFill/>
        </p:spPr>
      </p:pic>
    </p:spTree>
    <p:extLst>
      <p:ext uri="{BB962C8B-B14F-4D97-AF65-F5344CB8AC3E}">
        <p14:creationId xmlns:p14="http://schemas.microsoft.com/office/powerpoint/2010/main" xmlns="" val="3622213428"/>
      </p:ext>
    </p:extLst>
  </p:cSld>
  <p:clrMapOvr>
    <a:masterClrMapping/>
  </p:clrMapOvr>
  <p:transition spd="slow" advClick="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116632"/>
            <a:ext cx="8352928" cy="646331"/>
          </a:xfrm>
          <a:prstGeom prst="rect">
            <a:avLst/>
          </a:prstGeom>
        </p:spPr>
        <p:txBody>
          <a:bodyPr wrap="square">
            <a:spAutoFit/>
          </a:bodyPr>
          <a:lstStyle/>
          <a:p>
            <a:pPr algn="ctr" fontAlgn="b"/>
            <a:r>
              <a:rPr lang="ru-RU" b="1" dirty="0">
                <a:solidFill>
                  <a:srgbClr val="000000"/>
                </a:solidFill>
                <a:latin typeface="Times New Roman" panose="02020603050405020304" pitchFamily="18" charset="0"/>
                <a:cs typeface="Times New Roman" panose="02020603050405020304" pitchFamily="18" charset="0"/>
              </a:rPr>
              <a:t>Муниципальная программа «Формирование комфортной городской среды города Урай»</a:t>
            </a:r>
          </a:p>
        </p:txBody>
      </p:sp>
      <p:sp>
        <p:nvSpPr>
          <p:cNvPr id="6" name="Прямоугольник 5"/>
          <p:cNvSpPr/>
          <p:nvPr/>
        </p:nvSpPr>
        <p:spPr>
          <a:xfrm>
            <a:off x="323528" y="836712"/>
            <a:ext cx="4608512" cy="1015663"/>
          </a:xfrm>
          <a:prstGeom prst="rect">
            <a:avLst/>
          </a:prstGeom>
        </p:spPr>
        <p:txBody>
          <a:bodyPr wrap="square">
            <a:spAutoFit/>
          </a:bodyPr>
          <a:lstStyle/>
          <a:p>
            <a:r>
              <a:rPr lang="ru-RU" sz="2000" u="sng" dirty="0">
                <a:latin typeface="Gabriola" pitchFamily="82" charset="0"/>
                <a:cs typeface="Arial" pitchFamily="34" charset="0"/>
              </a:rPr>
              <a:t>Ответственный исполнитель</a:t>
            </a:r>
            <a:r>
              <a:rPr lang="ru-RU" sz="2000" dirty="0">
                <a:latin typeface="Gabriola" pitchFamily="82" charset="0"/>
                <a:cs typeface="Arial" pitchFamily="34" charset="0"/>
              </a:rPr>
              <a:t>  –  МКУ  «Управление градостроительства, землепользования и природопользования города Урай»</a:t>
            </a:r>
          </a:p>
        </p:txBody>
      </p:sp>
      <p:graphicFrame>
        <p:nvGraphicFramePr>
          <p:cNvPr id="7" name="Таблица 6"/>
          <p:cNvGraphicFramePr>
            <a:graphicFrameLocks noGrp="1"/>
          </p:cNvGraphicFramePr>
          <p:nvPr/>
        </p:nvGraphicFramePr>
        <p:xfrm>
          <a:off x="107504" y="1913776"/>
          <a:ext cx="4968552" cy="4856193"/>
        </p:xfrm>
        <a:graphic>
          <a:graphicData uri="http://schemas.openxmlformats.org/drawingml/2006/table">
            <a:tbl>
              <a:tblPr firstRow="1" bandRow="1">
                <a:tableStyleId>{5C22544A-7EE6-4342-B048-85BDC9FD1C3A}</a:tableStyleId>
              </a:tblPr>
              <a:tblGrid>
                <a:gridCol w="917271">
                  <a:extLst>
                    <a:ext uri="{9D8B030D-6E8A-4147-A177-3AD203B41FA5}">
                      <a16:colId xmlns:a16="http://schemas.microsoft.com/office/drawing/2014/main" xmlns="" val="20000"/>
                    </a:ext>
                  </a:extLst>
                </a:gridCol>
                <a:gridCol w="4051281">
                  <a:extLst>
                    <a:ext uri="{9D8B030D-6E8A-4147-A177-3AD203B41FA5}">
                      <a16:colId xmlns:a16="http://schemas.microsoft.com/office/drawing/2014/main" xmlns="" val="20001"/>
                    </a:ext>
                  </a:extLst>
                </a:gridCol>
              </a:tblGrid>
              <a:tr h="720081">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a:solidFill>
                            <a:srgbClr val="000000"/>
                          </a:solidFill>
                          <a:latin typeface="Times New Roman Cyr" pitchFamily="18" charset="0"/>
                          <a:cs typeface="Times New Roman Cyr" pitchFamily="18" charset="0"/>
                        </a:rPr>
                        <a:t>Расходы на реализацию программы за </a:t>
                      </a:r>
                      <a:r>
                        <a:rPr lang="ru-RU" sz="1400" b="1" dirty="0" smtClean="0">
                          <a:solidFill>
                            <a:srgbClr val="000000"/>
                          </a:solidFill>
                          <a:latin typeface="Times New Roman Cyr" pitchFamily="18" charset="0"/>
                          <a:cs typeface="Times New Roman Cyr" pitchFamily="18" charset="0"/>
                        </a:rPr>
                        <a:t>2023 </a:t>
                      </a:r>
                      <a:r>
                        <a:rPr lang="ru-RU" sz="1400" b="1" dirty="0">
                          <a:solidFill>
                            <a:srgbClr val="000000"/>
                          </a:solidFill>
                          <a:latin typeface="Times New Roman Cyr" pitchFamily="18" charset="0"/>
                          <a:cs typeface="Times New Roman Cyr" pitchFamily="18" charset="0"/>
                        </a:rPr>
                        <a:t>год составили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rgbClr val="000000"/>
                          </a:solidFill>
                          <a:latin typeface="Times New Roman Cyr" pitchFamily="18" charset="0"/>
                          <a:cs typeface="Times New Roman Cyr" pitchFamily="18" charset="0"/>
                        </a:rPr>
                        <a:t>70 397,2тыс.рублей</a:t>
                      </a:r>
                      <a:r>
                        <a:rPr lang="ru-RU" sz="1400" b="1" dirty="0">
                          <a:solidFill>
                            <a:srgbClr val="000000"/>
                          </a:solidFill>
                          <a:latin typeface="Times New Roman Cyr" pitchFamily="18" charset="0"/>
                          <a:cs typeface="Times New Roman Cyr" pitchFamily="18" charset="0"/>
                        </a:rPr>
                        <a:t>, в том числе:</a:t>
                      </a:r>
                      <a:endParaRPr lang="ru-RU" sz="1400" b="1" dirty="0">
                        <a:latin typeface="Times New Roman Cyr" pitchFamily="18" charset="0"/>
                        <a:cs typeface="Times New Roman Cyr" pitchFamily="18" charset="0"/>
                      </a:endParaRPr>
                    </a:p>
                  </a:txBody>
                  <a:tcPr>
                    <a:solidFill>
                      <a:schemeClr val="accent1">
                        <a:lumMod val="60000"/>
                        <a:lumOff val="40000"/>
                      </a:schemeClr>
                    </a:solidFill>
                  </a:tcPr>
                </a:tc>
                <a:tc hMerge="1">
                  <a:txBody>
                    <a:bodyPr/>
                    <a:lstStyle/>
                    <a:p>
                      <a:endParaRPr lang="ru-RU" dirty="0"/>
                    </a:p>
                  </a:txBody>
                  <a:tcPr/>
                </a:tc>
                <a:extLst>
                  <a:ext uri="{0D108BD9-81ED-4DB2-BD59-A6C34878D82A}">
                    <a16:rowId xmlns:a16="http://schemas.microsoft.com/office/drawing/2014/main" xmlns="" val="10000"/>
                  </a:ext>
                </a:extLst>
              </a:tr>
              <a:tr h="704335">
                <a:tc>
                  <a:txBody>
                    <a:bodyPr/>
                    <a:lstStyle/>
                    <a:p>
                      <a:pPr algn="r"/>
                      <a:r>
                        <a:rPr lang="ru-RU" sz="1400" b="1" dirty="0" smtClean="0">
                          <a:latin typeface="Times New Roman Cyr" pitchFamily="18" charset="0"/>
                          <a:cs typeface="Times New Roman Cyr" pitchFamily="18" charset="0"/>
                        </a:rPr>
                        <a:t>17 987,7</a:t>
                      </a:r>
                      <a:endParaRPr lang="ru-RU" sz="1400" b="1" dirty="0">
                        <a:latin typeface="Times New Roman Cyr" pitchFamily="18" charset="0"/>
                        <a:cs typeface="Times New Roman Cyr" pitchFamily="18" charset="0"/>
                      </a:endParaRPr>
                    </a:p>
                  </a:txBody>
                  <a:tcPr/>
                </a:tc>
                <a:tc>
                  <a:txBody>
                    <a:bodyPr/>
                    <a:lstStyle/>
                    <a:p>
                      <a:pPr algn="l"/>
                      <a:r>
                        <a:rPr lang="ru-RU" sz="1400" b="0" dirty="0">
                          <a:latin typeface="Times New Roman Cyr" pitchFamily="18" charset="0"/>
                          <a:cs typeface="Times New Roman Cyr" pitchFamily="18" charset="0"/>
                        </a:rPr>
                        <a:t>Реализация программ формирования современной городской среды в рамках регионального проекта «Формирование комфортной городской среды» национального проекта «Жилье и городская среда» </a:t>
                      </a:r>
                      <a:r>
                        <a:rPr lang="ru-RU" sz="1400" b="0" dirty="0" smtClean="0">
                          <a:latin typeface="Times New Roman Cyr" pitchFamily="18" charset="0"/>
                          <a:cs typeface="Times New Roman Cyr" pitchFamily="18" charset="0"/>
                        </a:rPr>
                        <a:t>(</a:t>
                      </a:r>
                      <a:r>
                        <a:rPr lang="ru-RU" sz="1400" b="0" kern="1200" dirty="0" smtClean="0">
                          <a:solidFill>
                            <a:schemeClr val="dk1"/>
                          </a:solidFill>
                          <a:latin typeface="Times New Roman Cyr" pitchFamily="18" charset="0"/>
                          <a:ea typeface="+mn-ea"/>
                          <a:cs typeface="Times New Roman Cyr" pitchFamily="18" charset="0"/>
                        </a:rPr>
                        <a:t>благоустройство зоны отдыха по ул.Механиков) </a:t>
                      </a:r>
                      <a:r>
                        <a:rPr lang="ru-RU" sz="1400" b="0" dirty="0" smtClean="0">
                          <a:latin typeface="Times New Roman Cyr" pitchFamily="18" charset="0"/>
                          <a:cs typeface="Times New Roman Cyr" pitchFamily="18" charset="0"/>
                        </a:rPr>
                        <a:t>изготовление </a:t>
                      </a:r>
                      <a:r>
                        <a:rPr lang="ru-RU" sz="1400" b="0" dirty="0">
                          <a:latin typeface="Times New Roman Cyr" pitchFamily="18" charset="0"/>
                          <a:cs typeface="Times New Roman Cyr" pitchFamily="18" charset="0"/>
                        </a:rPr>
                        <a:t>баннеров для организации процедур рейтингового голосования</a:t>
                      </a:r>
                    </a:p>
                  </a:txBody>
                  <a:tcPr/>
                </a:tc>
                <a:extLst>
                  <a:ext uri="{0D108BD9-81ED-4DB2-BD59-A6C34878D82A}">
                    <a16:rowId xmlns:a16="http://schemas.microsoft.com/office/drawing/2014/main" xmlns="" val="10001"/>
                  </a:ext>
                </a:extLst>
              </a:tr>
              <a:tr h="661392">
                <a:tc>
                  <a:txBody>
                    <a:bodyPr/>
                    <a:lstStyle/>
                    <a:p>
                      <a:pPr algn="r"/>
                      <a:r>
                        <a:rPr lang="ru-RU" sz="1400" b="1" dirty="0" smtClean="0">
                          <a:latin typeface="Times New Roman Cyr" pitchFamily="18" charset="0"/>
                          <a:cs typeface="Times New Roman Cyr" pitchFamily="18" charset="0"/>
                        </a:rPr>
                        <a:t>49 241,9</a:t>
                      </a:r>
                      <a:endParaRPr lang="ru-RU" sz="1400" b="1" dirty="0">
                        <a:latin typeface="Times New Roman Cyr" pitchFamily="18" charset="0"/>
                        <a:cs typeface="Times New Roman Cyr" pitchFamily="18" charset="0"/>
                      </a:endParaRPr>
                    </a:p>
                  </a:txBody>
                  <a:tcPr/>
                </a:tc>
                <a:tc>
                  <a:txBody>
                    <a:bodyPr/>
                    <a:lstStyle/>
                    <a:p>
                      <a:r>
                        <a:rPr lang="ru-RU" sz="1400" b="0" dirty="0">
                          <a:latin typeface="Times New Roman Cyr" pitchFamily="18" charset="0"/>
                          <a:cs typeface="Times New Roman Cyr" pitchFamily="18" charset="0"/>
                        </a:rPr>
                        <a:t>Реализация мероприятий по благоустройству дворовых и общественных территорий (в рамках </a:t>
                      </a:r>
                      <a:r>
                        <a:rPr kumimoji="0" lang="ru-RU" sz="1400" b="0" kern="1200" dirty="0">
                          <a:solidFill>
                            <a:schemeClr val="dk1"/>
                          </a:solidFill>
                          <a:latin typeface="Times New Roman Cyr" pitchFamily="18" charset="0"/>
                          <a:ea typeface="+mn-ea"/>
                          <a:cs typeface="Times New Roman Cyr" pitchFamily="18" charset="0"/>
                        </a:rPr>
                        <a:t>финансовой поддержки НК «ЛУКОЙЛ</a:t>
                      </a:r>
                      <a:r>
                        <a:rPr kumimoji="0" lang="ru-RU" sz="1400" b="0" kern="1200" dirty="0" smtClean="0">
                          <a:solidFill>
                            <a:schemeClr val="dk1"/>
                          </a:solidFill>
                          <a:latin typeface="Times New Roman Cyr" pitchFamily="18" charset="0"/>
                          <a:ea typeface="+mn-ea"/>
                          <a:cs typeface="Times New Roman Cyr" pitchFamily="18" charset="0"/>
                        </a:rPr>
                        <a:t>» </a:t>
                      </a:r>
                      <a:r>
                        <a:rPr lang="ru-RU" sz="1400" kern="1200" dirty="0" smtClean="0">
                          <a:solidFill>
                            <a:schemeClr val="dk1"/>
                          </a:solidFill>
                          <a:latin typeface="Times New Roman Cyr" pitchFamily="18" charset="0"/>
                          <a:ea typeface="+mn-ea"/>
                          <a:cs typeface="Times New Roman Cyr" pitchFamily="18" charset="0"/>
                        </a:rPr>
                        <a:t>Создание </a:t>
                      </a:r>
                      <a:r>
                        <a:rPr lang="ru-RU" sz="1400" kern="1200" dirty="0" err="1" smtClean="0">
                          <a:solidFill>
                            <a:schemeClr val="dk1"/>
                          </a:solidFill>
                          <a:latin typeface="Times New Roman Cyr" pitchFamily="18" charset="0"/>
                          <a:ea typeface="+mn-ea"/>
                          <a:cs typeface="Times New Roman Cyr" pitchFamily="18" charset="0"/>
                        </a:rPr>
                        <a:t>скейт-парка</a:t>
                      </a:r>
                      <a:r>
                        <a:rPr lang="ru-RU" sz="1400" kern="1200" dirty="0" smtClean="0">
                          <a:solidFill>
                            <a:schemeClr val="dk1"/>
                          </a:solidFill>
                          <a:latin typeface="Times New Roman Cyr" pitchFamily="18" charset="0"/>
                          <a:ea typeface="+mn-ea"/>
                          <a:cs typeface="Times New Roman Cyr" pitchFamily="18" charset="0"/>
                        </a:rPr>
                        <a:t> , Капитальный ремонт и благоустройство дворовых территорий </a:t>
                      </a:r>
                      <a:r>
                        <a:rPr kumimoji="0" lang="ru-RU" sz="1400" b="0" kern="1200" dirty="0" smtClean="0">
                          <a:solidFill>
                            <a:schemeClr val="dk1"/>
                          </a:solidFill>
                          <a:latin typeface="Times New Roman Cyr" pitchFamily="18" charset="0"/>
                          <a:ea typeface="+mn-ea"/>
                          <a:cs typeface="Times New Roman Cyr" pitchFamily="18" charset="0"/>
                        </a:rPr>
                        <a:t>)</a:t>
                      </a:r>
                      <a:endParaRPr lang="ru-RU" sz="1400" b="0" dirty="0">
                        <a:latin typeface="Times New Roman Cyr" pitchFamily="18" charset="0"/>
                        <a:cs typeface="Times New Roman Cyr" pitchFamily="18" charset="0"/>
                      </a:endParaRPr>
                    </a:p>
                  </a:txBody>
                  <a:tcPr/>
                </a:tc>
                <a:extLst>
                  <a:ext uri="{0D108BD9-81ED-4DB2-BD59-A6C34878D82A}">
                    <a16:rowId xmlns:a16="http://schemas.microsoft.com/office/drawing/2014/main" xmlns="" val="10002"/>
                  </a:ext>
                </a:extLst>
              </a:tr>
              <a:tr h="661392">
                <a:tc>
                  <a:txBody>
                    <a:bodyPr/>
                    <a:lstStyle/>
                    <a:p>
                      <a:pPr algn="r"/>
                      <a:r>
                        <a:rPr lang="ru-RU" sz="1400" b="1" dirty="0" smtClean="0">
                          <a:latin typeface="Times New Roman Cyr" pitchFamily="18" charset="0"/>
                          <a:cs typeface="Times New Roman Cyr" pitchFamily="18" charset="0"/>
                        </a:rPr>
                        <a:t>387,5</a:t>
                      </a:r>
                      <a:endParaRPr lang="ru-RU" sz="1400" b="1" dirty="0">
                        <a:latin typeface="Times New Roman Cyr" pitchFamily="18" charset="0"/>
                        <a:cs typeface="Times New Roman Cyr" pitchFamily="18" charset="0"/>
                      </a:endParaRPr>
                    </a:p>
                  </a:txBody>
                  <a:tcPr/>
                </a:tc>
                <a:tc>
                  <a:txBody>
                    <a:bodyPr/>
                    <a:lstStyle/>
                    <a:p>
                      <a:r>
                        <a:rPr lang="ru-RU" sz="1400" b="0" dirty="0">
                          <a:latin typeface="Times New Roman Cyr" pitchFamily="18" charset="0"/>
                          <a:cs typeface="Times New Roman Cyr" pitchFamily="18" charset="0"/>
                        </a:rPr>
                        <a:t>Реализация мероприятий по благоустройству дворовых и общественных территорий </a:t>
                      </a:r>
                    </a:p>
                  </a:txBody>
                  <a:tcPr/>
                </a:tc>
                <a:extLst>
                  <a:ext uri="{0D108BD9-81ED-4DB2-BD59-A6C34878D82A}">
                    <a16:rowId xmlns:a16="http://schemas.microsoft.com/office/drawing/2014/main" xmlns="" val="10003"/>
                  </a:ext>
                </a:extLst>
              </a:tr>
              <a:tr h="606936">
                <a:tc>
                  <a:txBody>
                    <a:bodyPr/>
                    <a:lstStyle/>
                    <a:p>
                      <a:pPr algn="r"/>
                      <a:r>
                        <a:rPr lang="ru-RU" sz="1400" b="1" dirty="0" smtClean="0">
                          <a:latin typeface="Times New Roman Cyr" pitchFamily="18" charset="0"/>
                          <a:cs typeface="Times New Roman Cyr" pitchFamily="18" charset="0"/>
                        </a:rPr>
                        <a:t>2 780,1</a:t>
                      </a:r>
                      <a:endParaRPr lang="ru-RU" sz="1400" b="1" dirty="0">
                        <a:latin typeface="Times New Roman Cyr" pitchFamily="18" charset="0"/>
                        <a:cs typeface="Times New Roman Cyr" pitchFamily="18" charset="0"/>
                      </a:endParaRPr>
                    </a:p>
                  </a:txBody>
                  <a:tcPr/>
                </a:tc>
                <a:tc>
                  <a:txBody>
                    <a:bodyPr/>
                    <a:lstStyle/>
                    <a:p>
                      <a:r>
                        <a:rPr lang="ru-RU" sz="1400" b="0" dirty="0">
                          <a:latin typeface="Times New Roman Cyr" pitchFamily="18" charset="0"/>
                          <a:cs typeface="Times New Roman Cyr" pitchFamily="18" charset="0"/>
                        </a:rPr>
                        <a:t>Выполнение работ по обустройству и содержанию снежных городков, работ по монтажу, демонтажу новогодней иллюминации</a:t>
                      </a:r>
                    </a:p>
                  </a:txBody>
                  <a:tcPr/>
                </a:tc>
                <a:extLst>
                  <a:ext uri="{0D108BD9-81ED-4DB2-BD59-A6C34878D82A}">
                    <a16:rowId xmlns:a16="http://schemas.microsoft.com/office/drawing/2014/main" xmlns="" val="10004"/>
                  </a:ext>
                </a:extLst>
              </a:tr>
            </a:tbl>
          </a:graphicData>
        </a:graphic>
      </p:graphicFrame>
      <p:sp>
        <p:nvSpPr>
          <p:cNvPr id="8" name="Прямоугольник 7"/>
          <p:cNvSpPr/>
          <p:nvPr/>
        </p:nvSpPr>
        <p:spPr>
          <a:xfrm>
            <a:off x="5004048" y="836712"/>
            <a:ext cx="4139952" cy="707886"/>
          </a:xfrm>
          <a:prstGeom prst="rect">
            <a:avLst/>
          </a:prstGeom>
        </p:spPr>
        <p:txBody>
          <a:bodyPr wrap="square">
            <a:spAutoFit/>
          </a:bodyPr>
          <a:lstStyle/>
          <a:p>
            <a:r>
              <a:rPr lang="ru-RU" sz="2000" u="sng" dirty="0">
                <a:latin typeface="Gabriola" pitchFamily="82" charset="0"/>
              </a:rPr>
              <a:t>Цель:</a:t>
            </a:r>
            <a:r>
              <a:rPr lang="ru-RU" sz="2000" dirty="0">
                <a:latin typeface="Gabriola" pitchFamily="82" charset="0"/>
              </a:rPr>
              <a:t> улучшение качества и повышение комфортности городской среды города Урай</a:t>
            </a:r>
          </a:p>
        </p:txBody>
      </p:sp>
      <p:sp>
        <p:nvSpPr>
          <p:cNvPr id="2052" name="AutoShape 4"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9" name="AutoShape 11" descr="Учитель у доски – Бесплатные иконки: образова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1" name="AutoShape 13" descr="Учитель у доски – Бесплатные иконки: образова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2950" name="AutoShape 6" descr="Строительство – Бесплатные иконки: строительство и инструменты"/>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7042" name="AutoShape 2" descr="Сотрудник службы безопасности – Бесплатные иконки: Время и дат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1382" name="AutoShape 6" descr="Cityscape - Free buildings ic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1383" name="Picture 7" descr="\\adms4\home1$\SchepelinaSE\Desktop\2451590.png"/>
          <p:cNvPicPr>
            <a:picLocks noChangeAspect="1" noChangeArrowheads="1"/>
          </p:cNvPicPr>
          <p:nvPr/>
        </p:nvPicPr>
        <p:blipFill>
          <a:blip r:embed="rId3" cstate="print"/>
          <a:srcRect/>
          <a:stretch>
            <a:fillRect/>
          </a:stretch>
        </p:blipFill>
        <p:spPr bwMode="auto">
          <a:xfrm>
            <a:off x="107505" y="116633"/>
            <a:ext cx="585143" cy="585143"/>
          </a:xfrm>
          <a:prstGeom prst="rect">
            <a:avLst/>
          </a:prstGeom>
          <a:noFill/>
        </p:spPr>
      </p:pic>
      <p:sp>
        <p:nvSpPr>
          <p:cNvPr id="14" name="Прямоугольник 13"/>
          <p:cNvSpPr/>
          <p:nvPr/>
        </p:nvSpPr>
        <p:spPr>
          <a:xfrm>
            <a:off x="5111552" y="1916832"/>
            <a:ext cx="4032448" cy="523220"/>
          </a:xfrm>
          <a:prstGeom prst="rect">
            <a:avLst/>
          </a:prstGeom>
        </p:spPr>
        <p:txBody>
          <a:bodyPr wrap="square">
            <a:spAutoFit/>
          </a:bodyPr>
          <a:lstStyle/>
          <a:p>
            <a:pPr algn="ctr"/>
            <a:r>
              <a:rPr lang="ru-RU" sz="1400" dirty="0" smtClean="0">
                <a:latin typeface="Cambria" pitchFamily="18" charset="0"/>
                <a:cs typeface="Times New Roman Cyr" pitchFamily="18" charset="0"/>
              </a:rPr>
              <a:t>Капитальный ремонт и благоустройство дворовых территорий </a:t>
            </a:r>
            <a:endParaRPr lang="ru-RU" sz="1400" dirty="0">
              <a:latin typeface="Cambria" pitchFamily="18" charset="0"/>
              <a:cs typeface="Times New Roman Cyr" pitchFamily="18" charset="0"/>
            </a:endParaRPr>
          </a:p>
        </p:txBody>
      </p:sp>
      <p:sp>
        <p:nvSpPr>
          <p:cNvPr id="15" name="Прямоугольник 14"/>
          <p:cNvSpPr/>
          <p:nvPr/>
        </p:nvSpPr>
        <p:spPr>
          <a:xfrm>
            <a:off x="5292080" y="2708920"/>
            <a:ext cx="3744416" cy="3754874"/>
          </a:xfrm>
          <a:prstGeom prst="rect">
            <a:avLst/>
          </a:prstGeom>
        </p:spPr>
        <p:txBody>
          <a:bodyPr wrap="square">
            <a:spAutoFit/>
          </a:bodyPr>
          <a:lstStyle/>
          <a:p>
            <a:pPr lvl="0" algn="just" fontAlgn="b">
              <a:buFont typeface="Wingdings" pitchFamily="2" charset="2"/>
              <a:buChar char="v"/>
            </a:pPr>
            <a:r>
              <a:rPr lang="ru-RU" sz="1400" dirty="0" smtClean="0">
                <a:latin typeface="Times New Roman Cyr" pitchFamily="18" charset="0"/>
                <a:cs typeface="Times New Roman Cyr" pitchFamily="18" charset="0"/>
              </a:rPr>
              <a:t>Количество благоустроенных дворовых территорий (нарастающим итогом) </a:t>
            </a:r>
            <a:r>
              <a:rPr lang="ru-RU" sz="1400" dirty="0" smtClean="0">
                <a:solidFill>
                  <a:srgbClr val="000000"/>
                </a:solidFill>
                <a:latin typeface="Times New Roman Cyr" pitchFamily="18" charset="0"/>
                <a:cs typeface="Times New Roman Cyr" pitchFamily="18" charset="0"/>
              </a:rPr>
              <a:t> – </a:t>
            </a:r>
            <a:r>
              <a:rPr lang="ru-RU" sz="1400" b="1" dirty="0" smtClean="0">
                <a:solidFill>
                  <a:srgbClr val="000000"/>
                </a:solidFill>
                <a:latin typeface="Times New Roman Cyr" pitchFamily="18" charset="0"/>
                <a:cs typeface="Times New Roman Cyr" pitchFamily="18" charset="0"/>
              </a:rPr>
              <a:t>57 ед</a:t>
            </a:r>
            <a:r>
              <a:rPr lang="ru-RU" sz="1400" b="1" dirty="0" smtClean="0">
                <a:solidFill>
                  <a:srgbClr val="000000"/>
                </a:solidFill>
                <a:latin typeface="Times New Roman Cyr" pitchFamily="18" charset="0"/>
                <a:cs typeface="Times New Roman Cyr" pitchFamily="18" charset="0"/>
              </a:rPr>
              <a:t>.</a:t>
            </a:r>
          </a:p>
          <a:p>
            <a:pPr lvl="0" algn="just" fontAlgn="b"/>
            <a:endParaRPr lang="ru-RU" sz="1400" dirty="0" smtClean="0">
              <a:latin typeface="Times New Roman Cyr" pitchFamily="18" charset="0"/>
              <a:cs typeface="Times New Roman Cyr" pitchFamily="18" charset="0"/>
            </a:endParaRPr>
          </a:p>
          <a:p>
            <a:pPr algn="just" fontAlgn="b">
              <a:buFont typeface="Wingdings" pitchFamily="2" charset="2"/>
              <a:buChar char="v"/>
            </a:pPr>
            <a:r>
              <a:rPr lang="ru-RU" sz="1400" dirty="0" smtClean="0">
                <a:latin typeface="Times New Roman Cyr" pitchFamily="18" charset="0"/>
                <a:cs typeface="Times New Roman Cyr" pitchFamily="18" charset="0"/>
              </a:rPr>
              <a:t> Доля граждан, принявших участие в решении вопросов развития городской среды, от общего количества граждан в возрасте от 14 лет, проживающих в муниципальном образовании, на территории которого реализуется проект по созданию комфортной городской среды</a:t>
            </a:r>
            <a:r>
              <a:rPr lang="ru-RU" sz="1400" dirty="0" smtClean="0">
                <a:solidFill>
                  <a:srgbClr val="000000"/>
                </a:solidFill>
                <a:latin typeface="Times New Roman Cyr" pitchFamily="18" charset="0"/>
                <a:cs typeface="Times New Roman Cyr" pitchFamily="18" charset="0"/>
              </a:rPr>
              <a:t> – </a:t>
            </a:r>
            <a:r>
              <a:rPr lang="ru-RU" sz="1400" b="1" dirty="0" smtClean="0">
                <a:solidFill>
                  <a:srgbClr val="000000"/>
                </a:solidFill>
                <a:latin typeface="Times New Roman Cyr" pitchFamily="18" charset="0"/>
                <a:cs typeface="Times New Roman Cyr" pitchFamily="18" charset="0"/>
              </a:rPr>
              <a:t>31,6%</a:t>
            </a:r>
            <a:endParaRPr lang="ru-RU" sz="1400" dirty="0" smtClean="0">
              <a:latin typeface="Times New Roman Cyr" pitchFamily="18" charset="0"/>
              <a:cs typeface="Times New Roman Cyr" pitchFamily="18" charset="0"/>
            </a:endParaRPr>
          </a:p>
          <a:p>
            <a:pPr algn="just" fontAlgn="b"/>
            <a:endParaRPr lang="ru-RU" sz="1400" dirty="0" smtClean="0">
              <a:latin typeface="Times New Roman Cyr" pitchFamily="18" charset="0"/>
              <a:cs typeface="Times New Roman Cyr" pitchFamily="18" charset="0"/>
            </a:endParaRPr>
          </a:p>
          <a:p>
            <a:pPr algn="just" fontAlgn="b">
              <a:buFont typeface="Wingdings" pitchFamily="2" charset="2"/>
              <a:buChar char="v"/>
            </a:pPr>
            <a:r>
              <a:rPr lang="ru-RU" sz="1400" dirty="0" smtClean="0">
                <a:latin typeface="Times New Roman Cyr" pitchFamily="18" charset="0"/>
                <a:cs typeface="Times New Roman Cyr" pitchFamily="18" charset="0"/>
              </a:rPr>
              <a:t> Количество благоустроенных общественных территорий (нарастающим итогом) </a:t>
            </a:r>
            <a:r>
              <a:rPr lang="ru-RU" sz="1400" dirty="0" smtClean="0">
                <a:solidFill>
                  <a:srgbClr val="000000"/>
                </a:solidFill>
                <a:latin typeface="Times New Roman Cyr" pitchFamily="18" charset="0"/>
                <a:cs typeface="Times New Roman Cyr" pitchFamily="18" charset="0"/>
              </a:rPr>
              <a:t>– </a:t>
            </a:r>
            <a:r>
              <a:rPr lang="ru-RU" sz="1400" b="1" dirty="0" smtClean="0">
                <a:solidFill>
                  <a:srgbClr val="000000"/>
                </a:solidFill>
                <a:latin typeface="Times New Roman Cyr" pitchFamily="18" charset="0"/>
                <a:cs typeface="Times New Roman Cyr" pitchFamily="18" charset="0"/>
              </a:rPr>
              <a:t>43 ед.</a:t>
            </a:r>
            <a:endParaRPr lang="ru-RU" sz="1400" dirty="0" smtClean="0">
              <a:solidFill>
                <a:srgbClr val="000000"/>
              </a:solidFill>
              <a:latin typeface="Times New Roman Cyr" pitchFamily="18" charset="0"/>
              <a:cs typeface="Times New Roman Cyr" pitchFamily="18" charset="0"/>
            </a:endParaRPr>
          </a:p>
          <a:p>
            <a:pPr lvl="0" algn="just" fontAlgn="b">
              <a:buFont typeface="Wingdings" pitchFamily="2" charset="2"/>
              <a:buChar char="v"/>
            </a:pPr>
            <a:endParaRPr lang="ru-RU" sz="1400" dirty="0" smtClean="0">
              <a:latin typeface="Times New Roman" panose="02020603050405020304" pitchFamily="18" charset="0"/>
              <a:cs typeface="Times New Roman" panose="02020603050405020304" pitchFamily="18" charset="0"/>
            </a:endParaRPr>
          </a:p>
          <a:p>
            <a:pPr lvl="0" fontAlgn="b"/>
            <a:endParaRPr lang="ru-RU" sz="1400" dirty="0" smtClean="0">
              <a:latin typeface="Times New Roman" panose="02020603050405020304" pitchFamily="18" charset="0"/>
              <a:cs typeface="Times New Roman" panose="02020603050405020304" pitchFamily="18" charset="0"/>
            </a:endParaRPr>
          </a:p>
          <a:p>
            <a:pPr lvl="0" fontAlgn="b"/>
            <a:endParaRPr lang="ru-RU" sz="1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3622213428"/>
      </p:ext>
    </p:extLst>
  </p:cSld>
  <p:clrMapOvr>
    <a:masterClrMapping/>
  </p:clrMapOvr>
  <p:transition spd="slow" advClick="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116632"/>
            <a:ext cx="8352928" cy="646331"/>
          </a:xfrm>
          <a:prstGeom prst="rect">
            <a:avLst/>
          </a:prstGeom>
        </p:spPr>
        <p:txBody>
          <a:bodyPr wrap="square">
            <a:spAutoFit/>
          </a:bodyPr>
          <a:lstStyle/>
          <a:p>
            <a:pPr algn="ctr" fontAlgn="b"/>
            <a:r>
              <a:rPr lang="ru-RU" b="1" dirty="0">
                <a:solidFill>
                  <a:srgbClr val="000000"/>
                </a:solidFill>
                <a:latin typeface="Times New Roman" panose="02020603050405020304" pitchFamily="18" charset="0"/>
                <a:cs typeface="Times New Roman" panose="02020603050405020304" pitchFamily="18" charset="0"/>
              </a:rPr>
              <a:t>Муниципальная программа «Обеспечение градостроительной деятельности на территории города Урай» на  2018-2030 годы</a:t>
            </a:r>
          </a:p>
        </p:txBody>
      </p:sp>
      <p:sp>
        <p:nvSpPr>
          <p:cNvPr id="6" name="Прямоугольник 5"/>
          <p:cNvSpPr/>
          <p:nvPr/>
        </p:nvSpPr>
        <p:spPr>
          <a:xfrm>
            <a:off x="0" y="836712"/>
            <a:ext cx="3347864" cy="1231106"/>
          </a:xfrm>
          <a:prstGeom prst="rect">
            <a:avLst/>
          </a:prstGeom>
        </p:spPr>
        <p:txBody>
          <a:bodyPr wrap="square">
            <a:spAutoFit/>
          </a:bodyPr>
          <a:lstStyle/>
          <a:p>
            <a:r>
              <a:rPr lang="ru-RU" sz="2000" u="sng" dirty="0">
                <a:latin typeface="Gabriola" pitchFamily="82" charset="0"/>
                <a:cs typeface="Arial" pitchFamily="34" charset="0"/>
              </a:rPr>
              <a:t>Ответственный исполнитель</a:t>
            </a:r>
            <a:r>
              <a:rPr lang="ru-RU" sz="2000" dirty="0">
                <a:latin typeface="Gabriola" pitchFamily="82" charset="0"/>
                <a:cs typeface="Arial" pitchFamily="34" charset="0"/>
              </a:rPr>
              <a:t>  –  </a:t>
            </a:r>
            <a:r>
              <a:rPr lang="ru-RU" dirty="0">
                <a:latin typeface="Gabriola" pitchFamily="82" charset="0"/>
                <a:cs typeface="Arial" pitchFamily="34" charset="0"/>
              </a:rPr>
              <a:t>МКУ  «Управление  градостроительства, землепользования и природопользования города Урай»</a:t>
            </a:r>
          </a:p>
        </p:txBody>
      </p:sp>
      <p:graphicFrame>
        <p:nvGraphicFramePr>
          <p:cNvPr id="7" name="Таблица 6"/>
          <p:cNvGraphicFramePr>
            <a:graphicFrameLocks noGrp="1"/>
          </p:cNvGraphicFramePr>
          <p:nvPr/>
        </p:nvGraphicFramePr>
        <p:xfrm>
          <a:off x="0" y="3212976"/>
          <a:ext cx="9144000" cy="3705215"/>
        </p:xfrm>
        <a:graphic>
          <a:graphicData uri="http://schemas.openxmlformats.org/drawingml/2006/table">
            <a:tbl>
              <a:tblPr firstRow="1" bandRow="1">
                <a:tableStyleId>{5C22544A-7EE6-4342-B048-85BDC9FD1C3A}</a:tableStyleId>
              </a:tblPr>
              <a:tblGrid>
                <a:gridCol w="1274164">
                  <a:extLst>
                    <a:ext uri="{9D8B030D-6E8A-4147-A177-3AD203B41FA5}">
                      <a16:colId xmlns:a16="http://schemas.microsoft.com/office/drawing/2014/main" xmlns="" val="20000"/>
                    </a:ext>
                  </a:extLst>
                </a:gridCol>
                <a:gridCol w="7869836">
                  <a:extLst>
                    <a:ext uri="{9D8B030D-6E8A-4147-A177-3AD203B41FA5}">
                      <a16:colId xmlns:a16="http://schemas.microsoft.com/office/drawing/2014/main" xmlns="" val="20001"/>
                    </a:ext>
                  </a:extLst>
                </a:gridCol>
              </a:tblGrid>
              <a:tr h="57989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a:solidFill>
                            <a:srgbClr val="000000"/>
                          </a:solidFill>
                          <a:latin typeface="Times New Roman" pitchFamily="18" charset="0"/>
                          <a:cs typeface="Times New Roman" pitchFamily="18" charset="0"/>
                        </a:rPr>
                        <a:t>Расходы на реализацию программы за </a:t>
                      </a:r>
                      <a:r>
                        <a:rPr lang="ru-RU" sz="1800" b="1" dirty="0" smtClean="0">
                          <a:solidFill>
                            <a:srgbClr val="000000"/>
                          </a:solidFill>
                          <a:latin typeface="Times New Roman" pitchFamily="18" charset="0"/>
                          <a:cs typeface="Times New Roman" pitchFamily="18" charset="0"/>
                        </a:rPr>
                        <a:t>2023 </a:t>
                      </a:r>
                      <a:r>
                        <a:rPr lang="ru-RU" sz="1800" b="1" dirty="0">
                          <a:solidFill>
                            <a:srgbClr val="000000"/>
                          </a:solidFill>
                          <a:latin typeface="Times New Roman" pitchFamily="18" charset="0"/>
                          <a:cs typeface="Times New Roman" pitchFamily="18" charset="0"/>
                        </a:rPr>
                        <a:t>год составили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smtClean="0">
                          <a:solidFill>
                            <a:srgbClr val="000000"/>
                          </a:solidFill>
                          <a:latin typeface="Times New Roman" pitchFamily="18" charset="0"/>
                          <a:cs typeface="Times New Roman" pitchFamily="18" charset="0"/>
                        </a:rPr>
                        <a:t>74 740,1тыс.рублей</a:t>
                      </a:r>
                      <a:r>
                        <a:rPr lang="ru-RU" sz="1800" b="1" dirty="0">
                          <a:solidFill>
                            <a:srgbClr val="000000"/>
                          </a:solidFill>
                          <a:latin typeface="Times New Roman" pitchFamily="18" charset="0"/>
                          <a:cs typeface="Times New Roman" pitchFamily="18" charset="0"/>
                        </a:rPr>
                        <a:t>, </a:t>
                      </a:r>
                      <a:r>
                        <a:rPr lang="ru-RU" sz="1400" b="1" dirty="0">
                          <a:solidFill>
                            <a:srgbClr val="000000"/>
                          </a:solidFill>
                          <a:latin typeface="Times New Roman" pitchFamily="18" charset="0"/>
                          <a:cs typeface="Times New Roman" pitchFamily="18" charset="0"/>
                        </a:rPr>
                        <a:t>в том числе:</a:t>
                      </a:r>
                      <a:endParaRPr lang="ru-RU" dirty="0">
                        <a:latin typeface="Times New Roman" pitchFamily="18" charset="0"/>
                        <a:cs typeface="Times New Roman" pitchFamily="18" charset="0"/>
                      </a:endParaRPr>
                    </a:p>
                  </a:txBody>
                  <a:tcPr>
                    <a:solidFill>
                      <a:schemeClr val="accent1">
                        <a:lumMod val="60000"/>
                        <a:lumOff val="40000"/>
                      </a:schemeClr>
                    </a:solidFill>
                  </a:tcPr>
                </a:tc>
                <a:tc hMerge="1">
                  <a:txBody>
                    <a:bodyPr/>
                    <a:lstStyle/>
                    <a:p>
                      <a:endParaRPr lang="ru-RU" dirty="0"/>
                    </a:p>
                  </a:txBody>
                  <a:tcPr/>
                </a:tc>
                <a:extLst>
                  <a:ext uri="{0D108BD9-81ED-4DB2-BD59-A6C34878D82A}">
                    <a16:rowId xmlns:a16="http://schemas.microsoft.com/office/drawing/2014/main" xmlns="" val="10000"/>
                  </a:ext>
                </a:extLst>
              </a:tr>
              <a:tr h="524663">
                <a:tc>
                  <a:txBody>
                    <a:bodyPr/>
                    <a:lstStyle/>
                    <a:p>
                      <a:pPr algn="r"/>
                      <a:r>
                        <a:rPr lang="ru-RU" sz="1400" b="1" dirty="0" smtClean="0">
                          <a:latin typeface="Times New Roman" pitchFamily="18" charset="0"/>
                          <a:cs typeface="Times New Roman" pitchFamily="18" charset="0"/>
                        </a:rPr>
                        <a:t>24 012,2</a:t>
                      </a:r>
                      <a:endParaRPr lang="ru-RU" sz="1400" b="1" dirty="0">
                        <a:latin typeface="Times New Roman" pitchFamily="18" charset="0"/>
                        <a:cs typeface="Times New Roman" pitchFamily="18" charset="0"/>
                      </a:endParaRPr>
                    </a:p>
                  </a:txBody>
                  <a:tcPr/>
                </a:tc>
                <a:tc>
                  <a:txBody>
                    <a:bodyPr/>
                    <a:lstStyle/>
                    <a:p>
                      <a:pPr algn="l"/>
                      <a:r>
                        <a:rPr lang="ru-RU" sz="1400" b="0" dirty="0">
                          <a:solidFill>
                            <a:schemeClr val="tx1"/>
                          </a:solidFill>
                          <a:latin typeface="Times New Roman" pitchFamily="18" charset="0"/>
                          <a:cs typeface="Times New Roman" pitchFamily="18" charset="0"/>
                        </a:rPr>
                        <a:t>Расходы на обеспечение деятельности МКУ «Управление градостроительства, землепользования и природопользования города Урай»</a:t>
                      </a:r>
                      <a:endParaRPr lang="ru-RU" sz="1400" dirty="0">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r h="524663">
                <a:tc>
                  <a:txBody>
                    <a:bodyPr/>
                    <a:lstStyle/>
                    <a:p>
                      <a:pPr algn="r"/>
                      <a:r>
                        <a:rPr lang="ru-RU" sz="1400" b="1" dirty="0" smtClean="0">
                          <a:latin typeface="Times New Roman" pitchFamily="18" charset="0"/>
                          <a:cs typeface="Times New Roman" pitchFamily="18" charset="0"/>
                        </a:rPr>
                        <a:t>24 179,7</a:t>
                      </a:r>
                      <a:endParaRPr lang="ru-RU" sz="1400" b="1" dirty="0">
                        <a:latin typeface="Times New Roman" pitchFamily="18" charset="0"/>
                        <a:cs typeface="Times New Roman" pitchFamily="18" charset="0"/>
                      </a:endParaRPr>
                    </a:p>
                  </a:txBody>
                  <a:tcPr/>
                </a:tc>
                <a:tc>
                  <a:txBody>
                    <a:bodyPr/>
                    <a:lstStyle/>
                    <a:p>
                      <a:r>
                        <a:rPr lang="ru-RU" sz="1400" b="0" dirty="0">
                          <a:solidFill>
                            <a:schemeClr val="tx1"/>
                          </a:solidFill>
                          <a:latin typeface="Times New Roman" pitchFamily="18" charset="0"/>
                          <a:cs typeface="Times New Roman" pitchFamily="18" charset="0"/>
                        </a:rPr>
                        <a:t>Расходы на обеспечение деятельности МКУ «Управление капитального строительства администрации города Урай»</a:t>
                      </a:r>
                      <a:endParaRPr lang="ru-RU" sz="1400" dirty="0">
                        <a:latin typeface="Times New Roman" pitchFamily="18" charset="0"/>
                        <a:cs typeface="Times New Roman" pitchFamily="18" charset="0"/>
                      </a:endParaRPr>
                    </a:p>
                  </a:txBody>
                  <a:tcPr/>
                </a:tc>
                <a:extLst>
                  <a:ext uri="{0D108BD9-81ED-4DB2-BD59-A6C34878D82A}">
                    <a16:rowId xmlns:a16="http://schemas.microsoft.com/office/drawing/2014/main" xmlns="" val="10002"/>
                  </a:ext>
                </a:extLst>
              </a:tr>
              <a:tr h="524663">
                <a:tc>
                  <a:txBody>
                    <a:bodyPr/>
                    <a:lstStyle/>
                    <a:p>
                      <a:pPr algn="r"/>
                      <a:r>
                        <a:rPr lang="ru-RU" sz="1400" b="1" dirty="0" smtClean="0">
                          <a:latin typeface="Times New Roman" pitchFamily="18" charset="0"/>
                          <a:cs typeface="Times New Roman" pitchFamily="18" charset="0"/>
                        </a:rPr>
                        <a:t>2 048,1</a:t>
                      </a:r>
                      <a:endParaRPr lang="ru-RU" sz="1400" b="1" dirty="0">
                        <a:latin typeface="Times New Roman" pitchFamily="18" charset="0"/>
                        <a:cs typeface="Times New Roman" pitchFamily="18" charset="0"/>
                      </a:endParaRPr>
                    </a:p>
                  </a:txBody>
                  <a:tcPr/>
                </a:tc>
                <a:tc>
                  <a:txBody>
                    <a:bodyPr/>
                    <a:lstStyle/>
                    <a:p>
                      <a:r>
                        <a:rPr lang="ru-RU" sz="1400" dirty="0">
                          <a:latin typeface="Times New Roman" pitchFamily="18" charset="0"/>
                          <a:cs typeface="Times New Roman" pitchFamily="18" charset="0"/>
                        </a:rPr>
                        <a:t>Реализация полномочий в области градостроительной деятельности, строительства и жилищных отношений (реализация мероприятий по градостроительной деятельности)</a:t>
                      </a:r>
                    </a:p>
                  </a:txBody>
                  <a:tcPr/>
                </a:tc>
                <a:extLst>
                  <a:ext uri="{0D108BD9-81ED-4DB2-BD59-A6C34878D82A}">
                    <a16:rowId xmlns:a16="http://schemas.microsoft.com/office/drawing/2014/main" xmlns="" val="10003"/>
                  </a:ext>
                </a:extLst>
              </a:tr>
              <a:tr h="745573">
                <a:tc>
                  <a:txBody>
                    <a:bodyPr/>
                    <a:lstStyle/>
                    <a:p>
                      <a:pPr algn="r"/>
                      <a:r>
                        <a:rPr lang="ru-RU" sz="1400" b="1" dirty="0" smtClean="0">
                          <a:latin typeface="Times New Roman" pitchFamily="18" charset="0"/>
                          <a:cs typeface="Times New Roman" pitchFamily="18" charset="0"/>
                        </a:rPr>
                        <a:t>23 423,7</a:t>
                      </a:r>
                      <a:endParaRPr lang="ru-RU" sz="1400" b="1"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Инженерные сети по ул. Спокойная, Ул. Южная в городе Урай. Сети газоснабжения, Инженерные сети и проезды </a:t>
                      </a:r>
                      <a:r>
                        <a:rPr lang="ru-RU" sz="1400" dirty="0" err="1" smtClean="0">
                          <a:latin typeface="Times New Roman" pitchFamily="18" charset="0"/>
                          <a:cs typeface="Times New Roman" pitchFamily="18" charset="0"/>
                        </a:rPr>
                        <a:t>мкр</a:t>
                      </a:r>
                      <a:r>
                        <a:rPr lang="ru-RU" sz="1400" dirty="0" smtClean="0">
                          <a:latin typeface="Times New Roman" pitchFamily="18" charset="0"/>
                          <a:cs typeface="Times New Roman" pitchFamily="18" charset="0"/>
                        </a:rPr>
                        <a:t>. Южный (район Орбиты), Инженерные сети и проезды </a:t>
                      </a:r>
                      <a:r>
                        <a:rPr lang="ru-RU" sz="1400" dirty="0" err="1" smtClean="0">
                          <a:latin typeface="Times New Roman" pitchFamily="18" charset="0"/>
                          <a:cs typeface="Times New Roman" pitchFamily="18" charset="0"/>
                        </a:rPr>
                        <a:t>мкр.Солнечный</a:t>
                      </a:r>
                      <a:endParaRPr lang="ru-RU" sz="1400" dirty="0">
                        <a:latin typeface="Times New Roman" pitchFamily="18" charset="0"/>
                        <a:cs typeface="Times New Roman" pitchFamily="18" charset="0"/>
                      </a:endParaRPr>
                    </a:p>
                  </a:txBody>
                  <a:tcPr/>
                </a:tc>
                <a:extLst>
                  <a:ext uri="{0D108BD9-81ED-4DB2-BD59-A6C34878D82A}">
                    <a16:rowId xmlns:a16="http://schemas.microsoft.com/office/drawing/2014/main" xmlns="" val="10004"/>
                  </a:ext>
                </a:extLst>
              </a:tr>
              <a:tr h="745573">
                <a:tc>
                  <a:txBody>
                    <a:bodyPr/>
                    <a:lstStyle/>
                    <a:p>
                      <a:pPr algn="r"/>
                      <a:r>
                        <a:rPr lang="ru-RU" sz="1400" b="1" dirty="0" smtClean="0">
                          <a:latin typeface="Times New Roman" pitchFamily="18" charset="0"/>
                          <a:cs typeface="Times New Roman" pitchFamily="18" charset="0"/>
                        </a:rPr>
                        <a:t>1 076,5</a:t>
                      </a:r>
                      <a:endParaRPr lang="ru-RU" sz="1400" b="1" dirty="0">
                        <a:latin typeface="Times New Roman" pitchFamily="18" charset="0"/>
                        <a:cs typeface="Times New Roman" pitchFamily="18" charset="0"/>
                      </a:endParaRPr>
                    </a:p>
                  </a:txBody>
                  <a:tcPr/>
                </a:tc>
                <a:tc>
                  <a:txBody>
                    <a:bodyPr/>
                    <a:lstStyle/>
                    <a:p>
                      <a:r>
                        <a:rPr lang="ru-RU" sz="1400" dirty="0">
                          <a:latin typeface="Times New Roman" pitchFamily="18" charset="0"/>
                          <a:cs typeface="Times New Roman" pitchFamily="18" charset="0"/>
                        </a:rPr>
                        <a:t>Строительство систем инженерной инфраструктуры в целях обеспечения инженерной подготовки земельных участков для ЖС, работы и мероприятия по землеустройству, подготовке и предоставлению земельных участков </a:t>
                      </a:r>
                    </a:p>
                  </a:txBody>
                  <a:tcPr/>
                </a:tc>
                <a:extLst>
                  <a:ext uri="{0D108BD9-81ED-4DB2-BD59-A6C34878D82A}">
                    <a16:rowId xmlns:a16="http://schemas.microsoft.com/office/drawing/2014/main" xmlns="" val="10005"/>
                  </a:ext>
                </a:extLst>
              </a:tr>
            </a:tbl>
          </a:graphicData>
        </a:graphic>
      </p:graphicFrame>
      <p:sp>
        <p:nvSpPr>
          <p:cNvPr id="8" name="Прямоугольник 7"/>
          <p:cNvSpPr/>
          <p:nvPr/>
        </p:nvSpPr>
        <p:spPr>
          <a:xfrm>
            <a:off x="3203848" y="764704"/>
            <a:ext cx="6048672" cy="2492990"/>
          </a:xfrm>
          <a:prstGeom prst="rect">
            <a:avLst/>
          </a:prstGeom>
        </p:spPr>
        <p:txBody>
          <a:bodyPr wrap="square">
            <a:spAutoFit/>
          </a:bodyPr>
          <a:lstStyle/>
          <a:p>
            <a:r>
              <a:rPr lang="ru-RU" sz="2000" u="sng" dirty="0">
                <a:latin typeface="Gabriola" pitchFamily="82" charset="0"/>
              </a:rPr>
              <a:t>Цель:</a:t>
            </a:r>
            <a:r>
              <a:rPr lang="ru-RU" sz="2000" dirty="0">
                <a:latin typeface="Gabriola" pitchFamily="82" charset="0"/>
              </a:rPr>
              <a:t> </a:t>
            </a:r>
            <a:r>
              <a:rPr lang="ru-RU" sz="1700" dirty="0">
                <a:latin typeface="Gabriola" pitchFamily="82" charset="0"/>
              </a:rPr>
              <a:t>создание условий для устойчивого развития территорий города, рационального использования природных ресурсов на основе документов </a:t>
            </a:r>
            <a:r>
              <a:rPr lang="ru-RU" sz="1700" dirty="0" err="1">
                <a:latin typeface="Gabriola" pitchFamily="82" charset="0"/>
              </a:rPr>
              <a:t>градорегулирования</a:t>
            </a:r>
            <a:r>
              <a:rPr lang="ru-RU" sz="1700" dirty="0">
                <a:latin typeface="Gabriola" pitchFamily="82" charset="0"/>
              </a:rPr>
              <a:t>, способствующих дальнейшему развитию жилищной, инженерной, транспортной и социальной инфраструктур города, с учетом интересов граждан, организаций и предпринимателей по созданию благоприятных условий жизнедеятельности; вовлечение в оборот земель, находящихся в муниципальной собственности; мониторинг и обновление электронной базы градостроительных данных, обеспечение информационного и электронного взаимодействия; содействие развитию жилищного строительства</a:t>
            </a:r>
          </a:p>
        </p:txBody>
      </p:sp>
      <p:sp>
        <p:nvSpPr>
          <p:cNvPr id="2052" name="AutoShape 4"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9" name="AutoShape 11" descr="Учитель у доски – Бесплатные иконки: образова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1" name="AutoShape 13" descr="Учитель у доски – Бесплатные иконки: образова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2950" name="AutoShape 6" descr="Строительство – Бесплатные иконки: строительство и инструменты"/>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7042" name="AutoShape 2" descr="Сотрудник службы безопасности – Бесплатные иконки: Время и дат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1382" name="AutoShape 6" descr="Cityscape - Free buildings ic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9570" name="AutoShape 2" descr="Инженерно-геодезическое сопровождение строительства - АО «СахалинТИСИЗ» -  Комплекс услуг в сфере инженерных изысканий"/>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9574" name="Picture 6" descr="Инженерно-геодезическое сопровождение строительства - АО «СахалинТИСИЗ» -  Комплекс услуг в сфере инженерных изысканий"/>
          <p:cNvPicPr>
            <a:picLocks noChangeAspect="1" noChangeArrowheads="1"/>
          </p:cNvPicPr>
          <p:nvPr/>
        </p:nvPicPr>
        <p:blipFill>
          <a:blip r:embed="rId3" cstate="print"/>
          <a:srcRect/>
          <a:stretch>
            <a:fillRect/>
          </a:stretch>
        </p:blipFill>
        <p:spPr bwMode="auto">
          <a:xfrm>
            <a:off x="107504" y="0"/>
            <a:ext cx="642938" cy="617220"/>
          </a:xfrm>
          <a:prstGeom prst="rect">
            <a:avLst/>
          </a:prstGeom>
          <a:noFill/>
        </p:spPr>
      </p:pic>
    </p:spTree>
    <p:extLst>
      <p:ext uri="{BB962C8B-B14F-4D97-AF65-F5344CB8AC3E}">
        <p14:creationId xmlns:p14="http://schemas.microsoft.com/office/powerpoint/2010/main" xmlns="" val="3622213428"/>
      </p:ext>
    </p:extLst>
  </p:cSld>
  <p:clrMapOvr>
    <a:masterClrMapping/>
  </p:clrMapOvr>
  <p:transition spd="slow" advClick="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116632"/>
            <a:ext cx="8280920" cy="707886"/>
          </a:xfrm>
          <a:prstGeom prst="rect">
            <a:avLst/>
          </a:prstGeom>
        </p:spPr>
        <p:txBody>
          <a:bodyPr wrap="square">
            <a:spAutoFit/>
          </a:bodyPr>
          <a:lstStyle/>
          <a:p>
            <a:pPr algn="ctr" fontAlgn="b"/>
            <a:r>
              <a:rPr lang="ru-RU" sz="2000" b="1" dirty="0">
                <a:solidFill>
                  <a:srgbClr val="000000"/>
                </a:solidFill>
                <a:latin typeface="Times New Roman" panose="02020603050405020304" pitchFamily="18" charset="0"/>
                <a:cs typeface="Times New Roman" panose="02020603050405020304" pitchFamily="18" charset="0"/>
              </a:rPr>
              <a:t>Муниципальная программа «Обеспечение градостроительной деятельности на территории города Урай» на  2018-2030 годы</a:t>
            </a:r>
          </a:p>
        </p:txBody>
      </p:sp>
      <p:sp>
        <p:nvSpPr>
          <p:cNvPr id="2" name="Прямоугольник 1"/>
          <p:cNvSpPr/>
          <p:nvPr/>
        </p:nvSpPr>
        <p:spPr>
          <a:xfrm>
            <a:off x="179512" y="1412776"/>
            <a:ext cx="1224136" cy="3970318"/>
          </a:xfrm>
          <a:prstGeom prst="rect">
            <a:avLst/>
          </a:prstGeom>
        </p:spPr>
        <p:txBody>
          <a:bodyPr wrap="square">
            <a:spAutoFit/>
          </a:bodyPr>
          <a:lstStyle/>
          <a:p>
            <a:pPr lvl="0" algn="ctr" fontAlgn="b"/>
            <a:r>
              <a:rPr lang="ru-RU" sz="1200" dirty="0">
                <a:solidFill>
                  <a:srgbClr val="000000"/>
                </a:solidFill>
                <a:latin typeface="Times New Roman" panose="02020603050405020304" pitchFamily="18" charset="0"/>
                <a:cs typeface="Times New Roman" panose="02020603050405020304" pitchFamily="18" charset="0"/>
              </a:rPr>
              <a:t>  </a:t>
            </a:r>
            <a:r>
              <a:rPr lang="ru-RU" sz="1200" dirty="0"/>
              <a:t>Доля территорий муниципального образования с утвержденными документами территориального планирования и градостроительного зонирования, отвечающие установленным требованиям  </a:t>
            </a:r>
            <a:r>
              <a:rPr lang="ru-RU" sz="1200" dirty="0">
                <a:solidFill>
                  <a:srgbClr val="000000"/>
                </a:solidFill>
                <a:latin typeface="Arial" pitchFamily="34" charset="0"/>
                <a:cs typeface="Arial" pitchFamily="34" charset="0"/>
              </a:rPr>
              <a:t> </a:t>
            </a:r>
            <a:r>
              <a:rPr lang="ru-RU" sz="1400" dirty="0">
                <a:solidFill>
                  <a:srgbClr val="000000"/>
                </a:solidFill>
                <a:latin typeface="Arial" pitchFamily="34" charset="0"/>
                <a:cs typeface="Arial" pitchFamily="34" charset="0"/>
              </a:rPr>
              <a:t>– </a:t>
            </a:r>
            <a:r>
              <a:rPr lang="ru-RU" sz="1400" b="1" dirty="0">
                <a:solidFill>
                  <a:srgbClr val="000000"/>
                </a:solidFill>
                <a:latin typeface="Arial" pitchFamily="34" charset="0"/>
                <a:cs typeface="Arial" pitchFamily="34" charset="0"/>
              </a:rPr>
              <a:t>100%</a:t>
            </a:r>
          </a:p>
          <a:p>
            <a:pPr lvl="0" algn="ctr" fontAlgn="b"/>
            <a:r>
              <a:rPr lang="ru-RU" sz="1200" dirty="0">
                <a:solidFill>
                  <a:srgbClr val="000000"/>
                </a:solidFill>
                <a:latin typeface="Arial" pitchFamily="34" charset="0"/>
                <a:cs typeface="Arial" pitchFamily="34" charset="0"/>
              </a:rPr>
              <a:t>  </a:t>
            </a:r>
          </a:p>
        </p:txBody>
      </p:sp>
      <p:sp>
        <p:nvSpPr>
          <p:cNvPr id="9" name="Прямоугольник 8"/>
          <p:cNvSpPr/>
          <p:nvPr/>
        </p:nvSpPr>
        <p:spPr>
          <a:xfrm>
            <a:off x="611560" y="980728"/>
            <a:ext cx="7920880" cy="369332"/>
          </a:xfrm>
          <a:prstGeom prst="rect">
            <a:avLst/>
          </a:prstGeom>
          <a:solidFill>
            <a:schemeClr val="accent1">
              <a:lumMod val="40000"/>
              <a:lumOff val="60000"/>
            </a:schemeClr>
          </a:solidFill>
        </p:spPr>
        <p:txBody>
          <a:bodyPr wrap="square">
            <a:spAutoFit/>
          </a:bodyPr>
          <a:lstStyle/>
          <a:p>
            <a:pPr algn="ctr"/>
            <a:r>
              <a:rPr lang="ru-RU" b="1" dirty="0">
                <a:latin typeface="Cambria" pitchFamily="18" charset="0"/>
                <a:cs typeface="Arial" pitchFamily="34" charset="0"/>
              </a:rPr>
              <a:t>Основные показатели результативности программы за 2022 год:</a:t>
            </a:r>
            <a:endParaRPr lang="ru-RU" dirty="0">
              <a:latin typeface="Cambria" pitchFamily="18" charset="0"/>
              <a:cs typeface="Arial" pitchFamily="34" charset="0"/>
            </a:endParaRPr>
          </a:p>
        </p:txBody>
      </p:sp>
      <p:sp>
        <p:nvSpPr>
          <p:cNvPr id="2052" name="AutoShape 4"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 name="Прямоугольник 12"/>
          <p:cNvSpPr/>
          <p:nvPr/>
        </p:nvSpPr>
        <p:spPr>
          <a:xfrm>
            <a:off x="107504" y="3789041"/>
            <a:ext cx="1728192" cy="307777"/>
          </a:xfrm>
          <a:prstGeom prst="rect">
            <a:avLst/>
          </a:prstGeom>
        </p:spPr>
        <p:txBody>
          <a:bodyPr wrap="square">
            <a:spAutoFit/>
          </a:bodyPr>
          <a:lstStyle/>
          <a:p>
            <a:pPr lvl="0" algn="ctr" fontAlgn="b"/>
            <a:r>
              <a:rPr lang="ru-RU" sz="1400" dirty="0">
                <a:solidFill>
                  <a:srgbClr val="000000"/>
                </a:solidFill>
                <a:latin typeface="Arial" pitchFamily="34" charset="0"/>
                <a:cs typeface="Arial" pitchFamily="34" charset="0"/>
              </a:rPr>
              <a:t>  </a:t>
            </a:r>
          </a:p>
        </p:txBody>
      </p:sp>
      <p:sp>
        <p:nvSpPr>
          <p:cNvPr id="15" name="Прямоугольник 14"/>
          <p:cNvSpPr/>
          <p:nvPr/>
        </p:nvSpPr>
        <p:spPr>
          <a:xfrm>
            <a:off x="1331640" y="1412776"/>
            <a:ext cx="1296144" cy="3323987"/>
          </a:xfrm>
          <a:prstGeom prst="rect">
            <a:avLst/>
          </a:prstGeom>
        </p:spPr>
        <p:txBody>
          <a:bodyPr wrap="square">
            <a:spAutoFit/>
          </a:bodyPr>
          <a:lstStyle/>
          <a:p>
            <a:pPr lvl="0" algn="ctr" fontAlgn="b"/>
            <a:r>
              <a:rPr lang="ru-RU" sz="1200" dirty="0">
                <a:solidFill>
                  <a:srgbClr val="000000"/>
                </a:solidFill>
                <a:latin typeface="Arial" pitchFamily="34" charset="0"/>
                <a:cs typeface="Arial" pitchFamily="34" charset="0"/>
              </a:rPr>
              <a:t> </a:t>
            </a:r>
            <a:r>
              <a:rPr lang="ru-RU" sz="1200" dirty="0"/>
              <a:t>Удельный вес территории, на которую проведен комплекс планировочных работ или проведение данных работ не требуется, от общей площади в границах населенного пункта </a:t>
            </a:r>
            <a:r>
              <a:rPr lang="ru-RU" sz="1200" dirty="0">
                <a:solidFill>
                  <a:srgbClr val="000000"/>
                </a:solidFill>
                <a:latin typeface="Arial" pitchFamily="34" charset="0"/>
                <a:cs typeface="Arial" pitchFamily="34" charset="0"/>
              </a:rPr>
              <a:t> </a:t>
            </a:r>
            <a:r>
              <a:rPr lang="ru-RU" sz="1400" dirty="0">
                <a:solidFill>
                  <a:srgbClr val="000000"/>
                </a:solidFill>
                <a:latin typeface="Arial" pitchFamily="34" charset="0"/>
                <a:cs typeface="Arial" pitchFamily="34" charset="0"/>
              </a:rPr>
              <a:t>– </a:t>
            </a:r>
            <a:r>
              <a:rPr lang="ru-RU" sz="1400" b="1" dirty="0" smtClean="0">
                <a:solidFill>
                  <a:srgbClr val="000000"/>
                </a:solidFill>
                <a:latin typeface="Arial" pitchFamily="34" charset="0"/>
                <a:cs typeface="Arial" pitchFamily="34" charset="0"/>
              </a:rPr>
              <a:t>90,9%</a:t>
            </a:r>
            <a:endParaRPr lang="ru-RU" sz="1400" b="1" dirty="0">
              <a:solidFill>
                <a:srgbClr val="000000"/>
              </a:solidFill>
              <a:latin typeface="Arial" pitchFamily="34" charset="0"/>
              <a:cs typeface="Arial" pitchFamily="34" charset="0"/>
            </a:endParaRPr>
          </a:p>
          <a:p>
            <a:pPr lvl="0" algn="ctr" fontAlgn="b"/>
            <a:r>
              <a:rPr lang="ru-RU" sz="1400" dirty="0">
                <a:solidFill>
                  <a:srgbClr val="000000"/>
                </a:solidFill>
                <a:latin typeface="Arial" pitchFamily="34" charset="0"/>
                <a:cs typeface="Arial" pitchFamily="34" charset="0"/>
              </a:rPr>
              <a:t>  </a:t>
            </a:r>
          </a:p>
        </p:txBody>
      </p:sp>
      <p:sp>
        <p:nvSpPr>
          <p:cNvPr id="25" name="Прямоугольник 24"/>
          <p:cNvSpPr/>
          <p:nvPr/>
        </p:nvSpPr>
        <p:spPr>
          <a:xfrm>
            <a:off x="5868144" y="1412776"/>
            <a:ext cx="1224136" cy="2708434"/>
          </a:xfrm>
          <a:prstGeom prst="rect">
            <a:avLst/>
          </a:prstGeom>
        </p:spPr>
        <p:txBody>
          <a:bodyPr wrap="square">
            <a:spAutoFit/>
          </a:bodyPr>
          <a:lstStyle/>
          <a:p>
            <a:pPr lvl="0" algn="ctr" fontAlgn="b"/>
            <a:r>
              <a:rPr lang="ru-RU" sz="1200" dirty="0"/>
              <a:t>Доля многоквартирных домов, расположенных на земельных участках, в отношении которых осуществлен государственный кадастровый учет </a:t>
            </a:r>
            <a:r>
              <a:rPr lang="ru-RU" sz="1200" dirty="0">
                <a:solidFill>
                  <a:srgbClr val="000000"/>
                </a:solidFill>
                <a:latin typeface="Arial" pitchFamily="34" charset="0"/>
                <a:cs typeface="Arial" pitchFamily="34" charset="0"/>
              </a:rPr>
              <a:t>– </a:t>
            </a:r>
            <a:r>
              <a:rPr lang="ru-RU" sz="1400" b="1" dirty="0" smtClean="0">
                <a:solidFill>
                  <a:srgbClr val="000000"/>
                </a:solidFill>
                <a:latin typeface="Arial" pitchFamily="34" charset="0"/>
                <a:cs typeface="Arial" pitchFamily="34" charset="0"/>
              </a:rPr>
              <a:t>99,5%</a:t>
            </a:r>
            <a:endParaRPr lang="ru-RU" sz="1400" dirty="0">
              <a:solidFill>
                <a:srgbClr val="000000"/>
              </a:solidFill>
              <a:latin typeface="Arial" pitchFamily="34" charset="0"/>
              <a:cs typeface="Arial" pitchFamily="34" charset="0"/>
            </a:endParaRPr>
          </a:p>
        </p:txBody>
      </p:sp>
      <p:sp>
        <p:nvSpPr>
          <p:cNvPr id="28" name="Прямоугольник 27"/>
          <p:cNvSpPr/>
          <p:nvPr/>
        </p:nvSpPr>
        <p:spPr>
          <a:xfrm>
            <a:off x="7020272" y="1412776"/>
            <a:ext cx="1224136" cy="3118996"/>
          </a:xfrm>
          <a:prstGeom prst="rect">
            <a:avLst/>
          </a:prstGeom>
        </p:spPr>
        <p:txBody>
          <a:bodyPr wrap="square">
            <a:spAutoFit/>
          </a:bodyPr>
          <a:lstStyle/>
          <a:p>
            <a:pPr algn="ctr" fontAlgn="b"/>
            <a:r>
              <a:rPr lang="ru-RU" sz="1200" dirty="0"/>
              <a:t>Протяженность вновь построенных систем инженерной инфраструктуры в целях обеспечения инженерной подготовки земельных участков для жилищного строительства</a:t>
            </a:r>
            <a:r>
              <a:rPr lang="ru-RU" sz="1200" dirty="0">
                <a:solidFill>
                  <a:srgbClr val="000000"/>
                </a:solidFill>
                <a:latin typeface="Arial" pitchFamily="34" charset="0"/>
                <a:cs typeface="Arial" pitchFamily="34" charset="0"/>
              </a:rPr>
              <a:t> </a:t>
            </a:r>
            <a:r>
              <a:rPr lang="ru-RU" sz="1400" dirty="0">
                <a:solidFill>
                  <a:srgbClr val="000000"/>
                </a:solidFill>
                <a:latin typeface="Arial" pitchFamily="34" charset="0"/>
                <a:cs typeface="Arial" pitchFamily="34" charset="0"/>
              </a:rPr>
              <a:t>– </a:t>
            </a:r>
            <a:r>
              <a:rPr lang="ru-RU" sz="1400" b="1" dirty="0" smtClean="0">
                <a:solidFill>
                  <a:srgbClr val="000000"/>
                </a:solidFill>
                <a:latin typeface="Arial" pitchFamily="34" charset="0"/>
                <a:cs typeface="Arial" pitchFamily="34" charset="0"/>
              </a:rPr>
              <a:t>3,82 </a:t>
            </a:r>
            <a:r>
              <a:rPr lang="ru-RU" sz="1400" b="1" dirty="0">
                <a:solidFill>
                  <a:srgbClr val="000000"/>
                </a:solidFill>
                <a:latin typeface="Arial" pitchFamily="34" charset="0"/>
                <a:cs typeface="Arial" pitchFamily="34" charset="0"/>
              </a:rPr>
              <a:t>км</a:t>
            </a:r>
          </a:p>
          <a:p>
            <a:pPr lvl="0" algn="ctr" fontAlgn="b"/>
            <a:r>
              <a:rPr lang="ru-RU" sz="1200" dirty="0">
                <a:solidFill>
                  <a:srgbClr val="000000"/>
                </a:solidFill>
                <a:latin typeface="Arial" pitchFamily="34" charset="0"/>
                <a:cs typeface="Arial" pitchFamily="34" charset="0"/>
              </a:rPr>
              <a:t>  </a:t>
            </a:r>
          </a:p>
        </p:txBody>
      </p:sp>
      <p:sp>
        <p:nvSpPr>
          <p:cNvPr id="17" name="Прямоугольник 16"/>
          <p:cNvSpPr/>
          <p:nvPr/>
        </p:nvSpPr>
        <p:spPr>
          <a:xfrm>
            <a:off x="3707904" y="1412776"/>
            <a:ext cx="1224136" cy="2339102"/>
          </a:xfrm>
          <a:prstGeom prst="rect">
            <a:avLst/>
          </a:prstGeom>
        </p:spPr>
        <p:txBody>
          <a:bodyPr wrap="square">
            <a:spAutoFit/>
          </a:bodyPr>
          <a:lstStyle/>
          <a:p>
            <a:pPr algn="ctr" fontAlgn="b"/>
            <a:r>
              <a:rPr lang="ru-RU" sz="1200" dirty="0"/>
              <a:t>Количество предоставленных земельных участков в аренду, собственность, постоянное (бессрочное) пользование </a:t>
            </a:r>
            <a:r>
              <a:rPr lang="ru-RU" sz="1400" dirty="0">
                <a:solidFill>
                  <a:srgbClr val="000000"/>
                </a:solidFill>
                <a:latin typeface="Arial" pitchFamily="34" charset="0"/>
                <a:cs typeface="Arial" pitchFamily="34" charset="0"/>
              </a:rPr>
              <a:t>– </a:t>
            </a:r>
            <a:r>
              <a:rPr lang="ru-RU" sz="1400" b="1" dirty="0" smtClean="0">
                <a:solidFill>
                  <a:srgbClr val="000000"/>
                </a:solidFill>
                <a:latin typeface="Arial" pitchFamily="34" charset="0"/>
                <a:cs typeface="Arial" pitchFamily="34" charset="0"/>
              </a:rPr>
              <a:t>2092 </a:t>
            </a:r>
            <a:r>
              <a:rPr lang="ru-RU" sz="1400" b="1" dirty="0" err="1">
                <a:solidFill>
                  <a:srgbClr val="000000"/>
                </a:solidFill>
                <a:latin typeface="Arial" pitchFamily="34" charset="0"/>
                <a:cs typeface="Arial" pitchFamily="34" charset="0"/>
              </a:rPr>
              <a:t>уч</a:t>
            </a:r>
            <a:r>
              <a:rPr lang="ru-RU" sz="1400" b="1" dirty="0">
                <a:solidFill>
                  <a:srgbClr val="000000"/>
                </a:solidFill>
                <a:latin typeface="Arial" pitchFamily="34" charset="0"/>
                <a:cs typeface="Arial" pitchFamily="34" charset="0"/>
              </a:rPr>
              <a:t>.</a:t>
            </a:r>
          </a:p>
          <a:p>
            <a:pPr lvl="0" algn="ctr" fontAlgn="b"/>
            <a:r>
              <a:rPr lang="ru-RU" sz="1200" dirty="0">
                <a:solidFill>
                  <a:srgbClr val="000000"/>
                </a:solidFill>
                <a:latin typeface="Arial" pitchFamily="34" charset="0"/>
                <a:cs typeface="Arial" pitchFamily="34" charset="0"/>
              </a:rPr>
              <a:t>  </a:t>
            </a:r>
          </a:p>
        </p:txBody>
      </p:sp>
      <p:sp>
        <p:nvSpPr>
          <p:cNvPr id="21" name="Прямоугольник 20"/>
          <p:cNvSpPr/>
          <p:nvPr/>
        </p:nvSpPr>
        <p:spPr>
          <a:xfrm>
            <a:off x="2555776" y="1412776"/>
            <a:ext cx="1224136" cy="4370427"/>
          </a:xfrm>
          <a:prstGeom prst="rect">
            <a:avLst/>
          </a:prstGeom>
        </p:spPr>
        <p:txBody>
          <a:bodyPr wrap="square">
            <a:spAutoFit/>
          </a:bodyPr>
          <a:lstStyle/>
          <a:p>
            <a:pPr lvl="0" algn="ctr" fontAlgn="b"/>
            <a:r>
              <a:rPr lang="ru-RU" sz="1200" dirty="0">
                <a:solidFill>
                  <a:srgbClr val="000000"/>
                </a:solidFill>
                <a:latin typeface="Arial" pitchFamily="34" charset="0"/>
                <a:cs typeface="Arial" pitchFamily="34" charset="0"/>
              </a:rPr>
              <a:t> </a:t>
            </a:r>
            <a:r>
              <a:rPr lang="ru-RU" sz="1200" dirty="0"/>
              <a:t>Количество земельных участков, поставленных на государственный кадастровый учет (в том числе под многоквартирные жилые дома), для проведения торгов, для предоставления гражданам льготной категории, под муниципальное имущество</a:t>
            </a:r>
            <a:r>
              <a:rPr lang="ru-RU" sz="1200" dirty="0">
                <a:solidFill>
                  <a:srgbClr val="000000"/>
                </a:solidFill>
                <a:latin typeface="Arial" pitchFamily="34" charset="0"/>
                <a:cs typeface="Arial" pitchFamily="34" charset="0"/>
              </a:rPr>
              <a:t> – </a:t>
            </a:r>
            <a:r>
              <a:rPr lang="ru-RU" sz="1400" b="1" dirty="0" smtClean="0">
                <a:solidFill>
                  <a:srgbClr val="000000"/>
                </a:solidFill>
                <a:latin typeface="Arial" pitchFamily="34" charset="0"/>
                <a:cs typeface="Arial" pitchFamily="34" charset="0"/>
              </a:rPr>
              <a:t>375 </a:t>
            </a:r>
            <a:r>
              <a:rPr lang="ru-RU" sz="1400" b="1" dirty="0" err="1">
                <a:solidFill>
                  <a:srgbClr val="000000"/>
                </a:solidFill>
                <a:latin typeface="Arial" pitchFamily="34" charset="0"/>
                <a:cs typeface="Arial" pitchFamily="34" charset="0"/>
              </a:rPr>
              <a:t>уч</a:t>
            </a:r>
            <a:r>
              <a:rPr lang="ru-RU" sz="1400" b="1" dirty="0">
                <a:solidFill>
                  <a:srgbClr val="000000"/>
                </a:solidFill>
                <a:latin typeface="Arial" pitchFamily="34" charset="0"/>
                <a:cs typeface="Arial" pitchFamily="34" charset="0"/>
              </a:rPr>
              <a:t>.</a:t>
            </a:r>
          </a:p>
          <a:p>
            <a:pPr lvl="0" algn="ctr" fontAlgn="b"/>
            <a:r>
              <a:rPr lang="ru-RU" sz="1200" dirty="0">
                <a:solidFill>
                  <a:srgbClr val="000000"/>
                </a:solidFill>
                <a:latin typeface="Arial" pitchFamily="34" charset="0"/>
                <a:cs typeface="Arial" pitchFamily="34" charset="0"/>
              </a:rPr>
              <a:t>  </a:t>
            </a:r>
          </a:p>
        </p:txBody>
      </p:sp>
      <p:sp>
        <p:nvSpPr>
          <p:cNvPr id="14" name="Прямоугольник 13"/>
          <p:cNvSpPr/>
          <p:nvPr/>
        </p:nvSpPr>
        <p:spPr>
          <a:xfrm>
            <a:off x="4860032" y="1412776"/>
            <a:ext cx="1080120" cy="2749664"/>
          </a:xfrm>
          <a:prstGeom prst="rect">
            <a:avLst/>
          </a:prstGeom>
        </p:spPr>
        <p:txBody>
          <a:bodyPr wrap="square">
            <a:spAutoFit/>
          </a:bodyPr>
          <a:lstStyle/>
          <a:p>
            <a:pPr algn="ctr" fontAlgn="b"/>
            <a:r>
              <a:rPr lang="ru-RU" sz="1200" dirty="0"/>
              <a:t>Площадь земельных участков, предоставленных для строительства, в расчете на 10 тыс. человек населения – всего </a:t>
            </a:r>
            <a:r>
              <a:rPr lang="ru-RU" sz="1400" dirty="0"/>
              <a:t>– </a:t>
            </a:r>
            <a:r>
              <a:rPr lang="ru-RU" sz="1400" b="1" dirty="0">
                <a:solidFill>
                  <a:srgbClr val="000000"/>
                </a:solidFill>
                <a:latin typeface="Arial" pitchFamily="34" charset="0"/>
                <a:cs typeface="Arial" pitchFamily="34" charset="0"/>
              </a:rPr>
              <a:t>2,3 га</a:t>
            </a:r>
          </a:p>
          <a:p>
            <a:pPr lvl="0" algn="ctr" fontAlgn="b"/>
            <a:r>
              <a:rPr lang="ru-RU" sz="1400" dirty="0">
                <a:solidFill>
                  <a:srgbClr val="000000"/>
                </a:solidFill>
                <a:latin typeface="Arial" pitchFamily="34" charset="0"/>
                <a:cs typeface="Arial" pitchFamily="34" charset="0"/>
              </a:rPr>
              <a:t>  </a:t>
            </a:r>
          </a:p>
        </p:txBody>
      </p:sp>
      <p:pic>
        <p:nvPicPr>
          <p:cNvPr id="18" name="Picture 6" descr="Инженерно-геодезическое сопровождение строительства - АО «СахалинТИСИЗ» -  Комплекс услуг в сфере инженерных изысканий"/>
          <p:cNvPicPr>
            <a:picLocks noChangeAspect="1" noChangeArrowheads="1"/>
          </p:cNvPicPr>
          <p:nvPr/>
        </p:nvPicPr>
        <p:blipFill>
          <a:blip r:embed="rId3" cstate="print"/>
          <a:srcRect/>
          <a:stretch>
            <a:fillRect/>
          </a:stretch>
        </p:blipFill>
        <p:spPr bwMode="auto">
          <a:xfrm>
            <a:off x="179512" y="116632"/>
            <a:ext cx="642938" cy="617220"/>
          </a:xfrm>
          <a:prstGeom prst="rect">
            <a:avLst/>
          </a:prstGeom>
          <a:noFill/>
        </p:spPr>
      </p:pic>
      <p:sp>
        <p:nvSpPr>
          <p:cNvPr id="20" name="Прямоугольник 19"/>
          <p:cNvSpPr/>
          <p:nvPr/>
        </p:nvSpPr>
        <p:spPr>
          <a:xfrm>
            <a:off x="8172400" y="1412776"/>
            <a:ext cx="864096" cy="2554545"/>
          </a:xfrm>
          <a:prstGeom prst="rect">
            <a:avLst/>
          </a:prstGeom>
        </p:spPr>
        <p:txBody>
          <a:bodyPr wrap="square">
            <a:spAutoFit/>
          </a:bodyPr>
          <a:lstStyle/>
          <a:p>
            <a:pPr lvl="0" algn="ctr" fontAlgn="b"/>
            <a:r>
              <a:rPr lang="ru-RU" sz="1200" dirty="0">
                <a:solidFill>
                  <a:srgbClr val="000000"/>
                </a:solidFill>
                <a:latin typeface="Arial" pitchFamily="34" charset="0"/>
                <a:cs typeface="Arial" pitchFamily="34" charset="0"/>
              </a:rPr>
              <a:t> </a:t>
            </a:r>
            <a:r>
              <a:rPr lang="ru-RU" sz="1200" dirty="0"/>
              <a:t>Общая площадь жилых помещений, приходящаяся в среднем на одного  жителя</a:t>
            </a:r>
            <a:r>
              <a:rPr lang="ru-RU" sz="1200" dirty="0">
                <a:solidFill>
                  <a:srgbClr val="000000"/>
                </a:solidFill>
                <a:latin typeface="Arial" pitchFamily="34" charset="0"/>
                <a:cs typeface="Arial" pitchFamily="34" charset="0"/>
              </a:rPr>
              <a:t>– </a:t>
            </a:r>
            <a:r>
              <a:rPr lang="ru-RU" sz="1400" b="1" dirty="0" smtClean="0">
                <a:solidFill>
                  <a:srgbClr val="000000"/>
                </a:solidFill>
                <a:latin typeface="Arial" pitchFamily="34" charset="0"/>
                <a:cs typeface="Arial" pitchFamily="34" charset="0"/>
              </a:rPr>
              <a:t>23,6 </a:t>
            </a:r>
            <a:r>
              <a:rPr lang="ru-RU" sz="1400" b="1" dirty="0">
                <a:solidFill>
                  <a:srgbClr val="000000"/>
                </a:solidFill>
                <a:latin typeface="Arial" pitchFamily="34" charset="0"/>
                <a:cs typeface="Arial" pitchFamily="34" charset="0"/>
              </a:rPr>
              <a:t>м2</a:t>
            </a:r>
          </a:p>
          <a:p>
            <a:pPr lvl="0" algn="ctr" fontAlgn="b"/>
            <a:r>
              <a:rPr lang="ru-RU" sz="1400" dirty="0">
                <a:solidFill>
                  <a:srgbClr val="000000"/>
                </a:solidFill>
                <a:latin typeface="Arial" pitchFamily="34" charset="0"/>
                <a:cs typeface="Arial" pitchFamily="34" charset="0"/>
              </a:rPr>
              <a:t>  </a:t>
            </a:r>
          </a:p>
        </p:txBody>
      </p:sp>
    </p:spTree>
    <p:extLst>
      <p:ext uri="{BB962C8B-B14F-4D97-AF65-F5344CB8AC3E}">
        <p14:creationId xmlns:p14="http://schemas.microsoft.com/office/powerpoint/2010/main" xmlns="" val="3622213428"/>
      </p:ext>
    </p:extLst>
  </p:cSld>
  <p:clrMapOvr>
    <a:masterClrMapping/>
  </p:clrMapOvr>
  <p:transition spd="slow" advClick="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116632"/>
            <a:ext cx="8712968" cy="707886"/>
          </a:xfrm>
          <a:prstGeom prst="rect">
            <a:avLst/>
          </a:prstGeom>
        </p:spPr>
        <p:txBody>
          <a:bodyPr wrap="square">
            <a:spAutoFit/>
          </a:bodyPr>
          <a:lstStyle/>
          <a:p>
            <a:pPr algn="ctr" fontAlgn="b"/>
            <a:r>
              <a:rPr lang="ru-RU" sz="2000" b="1" dirty="0">
                <a:solidFill>
                  <a:srgbClr val="000000"/>
                </a:solidFill>
                <a:latin typeface="Times New Roman" panose="02020603050405020304" pitchFamily="18" charset="0"/>
                <a:cs typeface="Times New Roman" panose="02020603050405020304" pitchFamily="18" charset="0"/>
              </a:rPr>
              <a:t>Муниципальная программа </a:t>
            </a:r>
          </a:p>
          <a:p>
            <a:pPr algn="ctr" fontAlgn="b"/>
            <a:r>
              <a:rPr lang="ru-RU" sz="2000" b="1" dirty="0">
                <a:solidFill>
                  <a:srgbClr val="000000"/>
                </a:solidFill>
                <a:latin typeface="Times New Roman" panose="02020603050405020304" pitchFamily="18" charset="0"/>
                <a:cs typeface="Times New Roman" panose="02020603050405020304" pitchFamily="18" charset="0"/>
              </a:rPr>
              <a:t>«Управление муниципальными финансами в городе Урай» </a:t>
            </a:r>
          </a:p>
        </p:txBody>
      </p:sp>
      <p:sp>
        <p:nvSpPr>
          <p:cNvPr id="2" name="Прямоугольник 1"/>
          <p:cNvSpPr/>
          <p:nvPr/>
        </p:nvSpPr>
        <p:spPr>
          <a:xfrm>
            <a:off x="323528" y="2996952"/>
            <a:ext cx="8568952" cy="2923877"/>
          </a:xfrm>
          <a:prstGeom prst="rect">
            <a:avLst/>
          </a:prstGeom>
        </p:spPr>
        <p:txBody>
          <a:bodyPr wrap="square">
            <a:spAutoFit/>
          </a:bodyPr>
          <a:lstStyle/>
          <a:p>
            <a:pPr lvl="0" fontAlgn="b">
              <a:buFont typeface="Wingdings" pitchFamily="2" charset="2"/>
              <a:buChar char="v"/>
            </a:pPr>
            <a:r>
              <a:rPr lang="ru-RU" sz="1600" dirty="0">
                <a:solidFill>
                  <a:srgbClr val="000000"/>
                </a:solidFill>
                <a:latin typeface="Times New Roman" panose="02020603050405020304" pitchFamily="18" charset="0"/>
                <a:cs typeface="Times New Roman" panose="02020603050405020304" pitchFamily="18" charset="0"/>
              </a:rPr>
              <a:t>  Исполнение плана по налоговым и неналоговым доходам, утвержденного решением Думы города Урай о бюджете городского округа город Урай на очередной финансовый год и плановый период – </a:t>
            </a:r>
            <a:r>
              <a:rPr lang="ru-RU" sz="1600" b="1" dirty="0" smtClean="0">
                <a:solidFill>
                  <a:srgbClr val="000000"/>
                </a:solidFill>
                <a:latin typeface="Times New Roman" pitchFamily="18" charset="0"/>
                <a:cs typeface="Times New Roman" pitchFamily="18" charset="0"/>
              </a:rPr>
              <a:t>105,1%</a:t>
            </a:r>
            <a:endParaRPr lang="ru-RU" sz="1600" b="1" dirty="0">
              <a:solidFill>
                <a:srgbClr val="000000"/>
              </a:solidFill>
              <a:latin typeface="Times New Roman" pitchFamily="18" charset="0"/>
              <a:cs typeface="Times New Roman" pitchFamily="18" charset="0"/>
            </a:endParaRPr>
          </a:p>
          <a:p>
            <a:pPr lvl="0" fontAlgn="b"/>
            <a:endParaRPr lang="ru-RU" sz="800" dirty="0">
              <a:solidFill>
                <a:srgbClr val="000000"/>
              </a:solidFill>
              <a:latin typeface="Times New Roman" pitchFamily="18" charset="0"/>
              <a:cs typeface="Times New Roman" pitchFamily="18" charset="0"/>
            </a:endParaRPr>
          </a:p>
          <a:p>
            <a:pPr lvl="0" fontAlgn="b">
              <a:buFont typeface="Wingdings" pitchFamily="2" charset="2"/>
              <a:buChar char="v"/>
            </a:pPr>
            <a:r>
              <a:rPr lang="ru-RU" sz="1600" dirty="0">
                <a:solidFill>
                  <a:srgbClr val="000000"/>
                </a:solidFill>
                <a:latin typeface="Times New Roman" pitchFamily="18" charset="0"/>
                <a:cs typeface="Times New Roman" pitchFamily="18" charset="0"/>
              </a:rPr>
              <a:t>  Исполнение расходных обязательств городского округа за отчетный финансовый год от бюджетных ассигнований, утвержденных решением о бюджете города Урай – </a:t>
            </a:r>
            <a:r>
              <a:rPr lang="ru-RU" sz="1600" b="1" dirty="0" smtClean="0">
                <a:solidFill>
                  <a:srgbClr val="000000"/>
                </a:solidFill>
                <a:latin typeface="Times New Roman" pitchFamily="18" charset="0"/>
                <a:cs typeface="Times New Roman" pitchFamily="18" charset="0"/>
              </a:rPr>
              <a:t>92,2%</a:t>
            </a:r>
            <a:endParaRPr lang="ru-RU" sz="1600" b="1" dirty="0">
              <a:solidFill>
                <a:srgbClr val="000000"/>
              </a:solidFill>
              <a:latin typeface="Times New Roman" pitchFamily="18" charset="0"/>
              <a:cs typeface="Times New Roman" pitchFamily="18" charset="0"/>
            </a:endParaRPr>
          </a:p>
          <a:p>
            <a:pPr lvl="0" fontAlgn="b"/>
            <a:endParaRPr lang="ru-RU" sz="800" dirty="0">
              <a:solidFill>
                <a:srgbClr val="000000"/>
              </a:solidFill>
              <a:latin typeface="Times New Roman" pitchFamily="18" charset="0"/>
              <a:cs typeface="Times New Roman" pitchFamily="18" charset="0"/>
            </a:endParaRPr>
          </a:p>
          <a:p>
            <a:pPr lvl="0" fontAlgn="b">
              <a:buFont typeface="Wingdings" pitchFamily="2" charset="2"/>
              <a:buChar char="v"/>
            </a:pPr>
            <a:r>
              <a:rPr lang="ru-RU" sz="1600" dirty="0">
                <a:solidFill>
                  <a:srgbClr val="000000"/>
                </a:solidFill>
                <a:latin typeface="Times New Roman" pitchFamily="18" charset="0"/>
                <a:cs typeface="Times New Roman" pitchFamily="18" charset="0"/>
              </a:rPr>
              <a:t>  Доля налоговых и неналоговых доходов местного бюджета (за исключением поступлений налоговых доходов по дополнительным нормативам отчислений) в общем объеме собственных доходов бюджета муниципального образования (без учета субвенций) – </a:t>
            </a:r>
            <a:r>
              <a:rPr lang="ru-RU" sz="1600" b="1" dirty="0" smtClean="0">
                <a:solidFill>
                  <a:srgbClr val="000000"/>
                </a:solidFill>
                <a:latin typeface="Times New Roman" pitchFamily="18" charset="0"/>
                <a:cs typeface="Times New Roman" pitchFamily="18" charset="0"/>
              </a:rPr>
              <a:t>29,8%</a:t>
            </a:r>
            <a:endParaRPr lang="ru-RU" sz="1600" b="1" dirty="0">
              <a:solidFill>
                <a:srgbClr val="000000"/>
              </a:solidFill>
              <a:latin typeface="Times New Roman" pitchFamily="18" charset="0"/>
              <a:cs typeface="Times New Roman" pitchFamily="18" charset="0"/>
            </a:endParaRPr>
          </a:p>
          <a:p>
            <a:pPr lvl="0" fontAlgn="b"/>
            <a:endParaRPr lang="ru-RU" sz="800" b="1" dirty="0">
              <a:solidFill>
                <a:srgbClr val="000000"/>
              </a:solidFill>
              <a:latin typeface="Times New Roman" pitchFamily="18" charset="0"/>
              <a:cs typeface="Times New Roman" pitchFamily="18" charset="0"/>
            </a:endParaRPr>
          </a:p>
          <a:p>
            <a:pPr lvl="0" fontAlgn="b">
              <a:buFont typeface="Wingdings" pitchFamily="2" charset="2"/>
              <a:buChar char="v"/>
            </a:pPr>
            <a:r>
              <a:rPr lang="ru-RU" sz="1600" dirty="0">
                <a:solidFill>
                  <a:srgbClr val="000000"/>
                </a:solidFill>
                <a:latin typeface="Times New Roman" pitchFamily="18" charset="0"/>
                <a:cs typeface="Times New Roman" pitchFamily="18" charset="0"/>
              </a:rPr>
              <a:t>  Отношение объема муниципального долга к общему объему доходов бюджета городского округа (без учета объемов безвозмездных поступлений) – </a:t>
            </a:r>
            <a:r>
              <a:rPr lang="ru-RU" sz="1600" b="1" dirty="0">
                <a:solidFill>
                  <a:srgbClr val="000000"/>
                </a:solidFill>
                <a:latin typeface="Times New Roman" pitchFamily="18" charset="0"/>
                <a:cs typeface="Times New Roman" pitchFamily="18" charset="0"/>
              </a:rPr>
              <a:t>0%</a:t>
            </a:r>
          </a:p>
        </p:txBody>
      </p:sp>
      <p:sp>
        <p:nvSpPr>
          <p:cNvPr id="6" name="Прямоугольник 5"/>
          <p:cNvSpPr/>
          <p:nvPr/>
        </p:nvSpPr>
        <p:spPr>
          <a:xfrm>
            <a:off x="107504" y="764704"/>
            <a:ext cx="4608512" cy="707886"/>
          </a:xfrm>
          <a:prstGeom prst="rect">
            <a:avLst/>
          </a:prstGeom>
        </p:spPr>
        <p:txBody>
          <a:bodyPr wrap="square">
            <a:spAutoFit/>
          </a:bodyPr>
          <a:lstStyle/>
          <a:p>
            <a:r>
              <a:rPr lang="ru-RU" sz="2000" u="sng" dirty="0">
                <a:latin typeface="Gabriola" pitchFamily="82" charset="0"/>
                <a:cs typeface="Arial" pitchFamily="34" charset="0"/>
              </a:rPr>
              <a:t>Ответственный исполнитель</a:t>
            </a:r>
            <a:r>
              <a:rPr lang="ru-RU" sz="2000" dirty="0">
                <a:latin typeface="Gabriola" pitchFamily="82" charset="0"/>
                <a:cs typeface="Arial" pitchFamily="34" charset="0"/>
              </a:rPr>
              <a:t>  – </a:t>
            </a:r>
          </a:p>
          <a:p>
            <a:r>
              <a:rPr lang="ru-RU" sz="2000" dirty="0">
                <a:latin typeface="Gabriola" pitchFamily="82" charset="0"/>
                <a:cs typeface="Arial" pitchFamily="34" charset="0"/>
              </a:rPr>
              <a:t> Комитет по финансам администрации города Урай</a:t>
            </a:r>
          </a:p>
        </p:txBody>
      </p:sp>
      <p:graphicFrame>
        <p:nvGraphicFramePr>
          <p:cNvPr id="7" name="Таблица 6"/>
          <p:cNvGraphicFramePr>
            <a:graphicFrameLocks noGrp="1"/>
          </p:cNvGraphicFramePr>
          <p:nvPr/>
        </p:nvGraphicFramePr>
        <p:xfrm>
          <a:off x="395536" y="1916832"/>
          <a:ext cx="8424936" cy="648072"/>
        </p:xfrm>
        <a:graphic>
          <a:graphicData uri="http://schemas.openxmlformats.org/drawingml/2006/table">
            <a:tbl>
              <a:tblPr firstRow="1" bandRow="1">
                <a:tableStyleId>{5C22544A-7EE6-4342-B048-85BDC9FD1C3A}</a:tableStyleId>
              </a:tblPr>
              <a:tblGrid>
                <a:gridCol w="8424936">
                  <a:extLst>
                    <a:ext uri="{9D8B030D-6E8A-4147-A177-3AD203B41FA5}">
                      <a16:colId xmlns:a16="http://schemas.microsoft.com/office/drawing/2014/main" xmlns="" val="20000"/>
                    </a:ext>
                  </a:extLst>
                </a:gridCol>
              </a:tblGrid>
              <a:tr h="6480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a:solidFill>
                            <a:srgbClr val="000000"/>
                          </a:solidFill>
                          <a:latin typeface="Times New Roman" pitchFamily="18" charset="0"/>
                          <a:cs typeface="Times New Roman" pitchFamily="18" charset="0"/>
                        </a:rPr>
                        <a:t>Расходы на реализацию программы за </a:t>
                      </a:r>
                      <a:r>
                        <a:rPr lang="ru-RU" sz="1800" b="1" dirty="0" smtClean="0">
                          <a:solidFill>
                            <a:srgbClr val="000000"/>
                          </a:solidFill>
                          <a:latin typeface="Times New Roman" pitchFamily="18" charset="0"/>
                          <a:cs typeface="Times New Roman" pitchFamily="18" charset="0"/>
                        </a:rPr>
                        <a:t>2023 </a:t>
                      </a:r>
                      <a:r>
                        <a:rPr lang="ru-RU" sz="1800" b="1" dirty="0">
                          <a:solidFill>
                            <a:srgbClr val="000000"/>
                          </a:solidFill>
                          <a:latin typeface="Times New Roman" pitchFamily="18" charset="0"/>
                          <a:cs typeface="Times New Roman" pitchFamily="18" charset="0"/>
                        </a:rPr>
                        <a:t>год составили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smtClean="0">
                          <a:solidFill>
                            <a:srgbClr val="000000"/>
                          </a:solidFill>
                          <a:latin typeface="Times New Roman" pitchFamily="18" charset="0"/>
                          <a:cs typeface="Times New Roman" pitchFamily="18" charset="0"/>
                        </a:rPr>
                        <a:t>28 996,9 тыс.рублей</a:t>
                      </a:r>
                      <a:endParaRPr lang="ru-RU" dirty="0">
                        <a:latin typeface="Times New Roman" pitchFamily="18" charset="0"/>
                        <a:cs typeface="Times New Roman" pitchFamily="18" charset="0"/>
                      </a:endParaRPr>
                    </a:p>
                  </a:txBody>
                  <a:tcPr>
                    <a:solidFill>
                      <a:schemeClr val="accent1">
                        <a:lumMod val="60000"/>
                        <a:lumOff val="40000"/>
                      </a:schemeClr>
                    </a:solidFill>
                  </a:tcPr>
                </a:tc>
                <a:extLst>
                  <a:ext uri="{0D108BD9-81ED-4DB2-BD59-A6C34878D82A}">
                    <a16:rowId xmlns:a16="http://schemas.microsoft.com/office/drawing/2014/main" xmlns="" val="10000"/>
                  </a:ext>
                </a:extLst>
              </a:tr>
            </a:tbl>
          </a:graphicData>
        </a:graphic>
      </p:graphicFrame>
      <p:sp>
        <p:nvSpPr>
          <p:cNvPr id="8" name="Прямоугольник 7"/>
          <p:cNvSpPr/>
          <p:nvPr/>
        </p:nvSpPr>
        <p:spPr>
          <a:xfrm>
            <a:off x="4860032" y="836712"/>
            <a:ext cx="4176464" cy="1015663"/>
          </a:xfrm>
          <a:prstGeom prst="rect">
            <a:avLst/>
          </a:prstGeom>
        </p:spPr>
        <p:txBody>
          <a:bodyPr wrap="square">
            <a:spAutoFit/>
          </a:bodyPr>
          <a:lstStyle/>
          <a:p>
            <a:pPr lvl="1"/>
            <a:r>
              <a:rPr lang="ru-RU" sz="2000" u="sng" dirty="0">
                <a:latin typeface="Gabriola" pitchFamily="82" charset="0"/>
              </a:rPr>
              <a:t>Цель:</a:t>
            </a:r>
            <a:r>
              <a:rPr lang="ru-RU" sz="2000" dirty="0">
                <a:latin typeface="Gabriola" pitchFamily="82" charset="0"/>
              </a:rPr>
              <a:t> повышение качества управления муниципальными финансами муниципального образования</a:t>
            </a:r>
          </a:p>
        </p:txBody>
      </p:sp>
      <p:sp>
        <p:nvSpPr>
          <p:cNvPr id="9" name="Прямоугольник 8"/>
          <p:cNvSpPr/>
          <p:nvPr/>
        </p:nvSpPr>
        <p:spPr>
          <a:xfrm>
            <a:off x="251520" y="2636912"/>
            <a:ext cx="8568952" cy="338554"/>
          </a:xfrm>
          <a:prstGeom prst="rect">
            <a:avLst/>
          </a:prstGeom>
        </p:spPr>
        <p:txBody>
          <a:bodyPr wrap="square">
            <a:spAutoFit/>
          </a:bodyPr>
          <a:lstStyle/>
          <a:p>
            <a:pPr algn="ctr"/>
            <a:r>
              <a:rPr lang="ru-RU" sz="1600" b="1" dirty="0">
                <a:latin typeface="Times New Roman" pitchFamily="18" charset="0"/>
                <a:cs typeface="Times New Roman" pitchFamily="18" charset="0"/>
              </a:rPr>
              <a:t>Основные показатели результативности программы за </a:t>
            </a:r>
            <a:r>
              <a:rPr lang="ru-RU" sz="1600" b="1" dirty="0" smtClean="0">
                <a:latin typeface="Times New Roman" pitchFamily="18" charset="0"/>
                <a:cs typeface="Times New Roman" pitchFamily="18" charset="0"/>
              </a:rPr>
              <a:t>2023 </a:t>
            </a:r>
            <a:r>
              <a:rPr lang="ru-RU" sz="1600" b="1" dirty="0">
                <a:latin typeface="Times New Roman" pitchFamily="18" charset="0"/>
                <a:cs typeface="Times New Roman" pitchFamily="18" charset="0"/>
              </a:rPr>
              <a:t>год:</a:t>
            </a:r>
            <a:endParaRPr lang="ru-RU" sz="1600" dirty="0">
              <a:latin typeface="Times New Roman" pitchFamily="18" charset="0"/>
              <a:cs typeface="Times New Roman" pitchFamily="18" charset="0"/>
            </a:endParaRPr>
          </a:p>
        </p:txBody>
      </p:sp>
      <p:sp>
        <p:nvSpPr>
          <p:cNvPr id="2052" name="AutoShape 4"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13668" name="Picture 4" descr="Бюджет – Бесплатные иконки: бизнес и финансы"/>
          <p:cNvPicPr>
            <a:picLocks noChangeAspect="1" noChangeArrowheads="1"/>
          </p:cNvPicPr>
          <p:nvPr/>
        </p:nvPicPr>
        <p:blipFill>
          <a:blip r:embed="rId3" cstate="print"/>
          <a:srcRect/>
          <a:stretch>
            <a:fillRect/>
          </a:stretch>
        </p:blipFill>
        <p:spPr bwMode="auto">
          <a:xfrm>
            <a:off x="179516" y="116636"/>
            <a:ext cx="642938" cy="642938"/>
          </a:xfrm>
          <a:prstGeom prst="rect">
            <a:avLst/>
          </a:prstGeom>
          <a:noFill/>
        </p:spPr>
      </p:pic>
    </p:spTree>
    <p:extLst>
      <p:ext uri="{BB962C8B-B14F-4D97-AF65-F5344CB8AC3E}">
        <p14:creationId xmlns:p14="http://schemas.microsoft.com/office/powerpoint/2010/main" xmlns="" val="3622213428"/>
      </p:ext>
    </p:extLst>
  </p:cSld>
  <p:clrMapOvr>
    <a:masterClrMapping/>
  </p:clrMapOvr>
  <p:transition spd="slow" advClick="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0"/>
            <a:ext cx="8424936" cy="646331"/>
          </a:xfrm>
          <a:prstGeom prst="rect">
            <a:avLst/>
          </a:prstGeom>
        </p:spPr>
        <p:txBody>
          <a:bodyPr wrap="square">
            <a:spAutoFit/>
          </a:bodyPr>
          <a:lstStyle/>
          <a:p>
            <a:pPr algn="ctr"/>
            <a:r>
              <a:rPr lang="ru-RU" b="1" dirty="0">
                <a:solidFill>
                  <a:srgbClr val="000000"/>
                </a:solidFill>
                <a:latin typeface="Times New Roman" panose="02020603050405020304" pitchFamily="18" charset="0"/>
                <a:cs typeface="Times New Roman" panose="02020603050405020304" pitchFamily="18" charset="0"/>
              </a:rPr>
              <a:t>Муниципальная программа «</a:t>
            </a:r>
            <a:r>
              <a:rPr lang="ru-RU" b="1" dirty="0">
                <a:latin typeface="Times New Roman Cyr" panose="02020603050405020304" pitchFamily="18" charset="0"/>
                <a:cs typeface="Times New Roman Cyr" panose="02020603050405020304" pitchFamily="18" charset="0"/>
              </a:rPr>
              <a:t>Совершенствование и развитие муниципального управления в городе Урай» на 2018-2030 годы </a:t>
            </a:r>
            <a:endParaRPr lang="ru-RU" b="1" dirty="0"/>
          </a:p>
        </p:txBody>
      </p:sp>
      <p:pic>
        <p:nvPicPr>
          <p:cNvPr id="90114" name="Picture 2" descr="Квест Иркутск, Ангарск, Усолье | 17 квест комнат | V-IGRU.RU"/>
          <p:cNvPicPr>
            <a:picLocks noChangeAspect="1" noChangeArrowheads="1"/>
          </p:cNvPicPr>
          <p:nvPr/>
        </p:nvPicPr>
        <p:blipFill>
          <a:blip r:embed="rId2" cstate="print"/>
          <a:srcRect/>
          <a:stretch>
            <a:fillRect/>
          </a:stretch>
        </p:blipFill>
        <p:spPr bwMode="auto">
          <a:xfrm>
            <a:off x="107504" y="116632"/>
            <a:ext cx="501760" cy="504000"/>
          </a:xfrm>
          <a:prstGeom prst="rect">
            <a:avLst/>
          </a:prstGeom>
          <a:noFill/>
        </p:spPr>
      </p:pic>
      <p:sp>
        <p:nvSpPr>
          <p:cNvPr id="6" name="Прямоугольник 5"/>
          <p:cNvSpPr/>
          <p:nvPr/>
        </p:nvSpPr>
        <p:spPr>
          <a:xfrm>
            <a:off x="107504" y="1124744"/>
            <a:ext cx="4572000" cy="923330"/>
          </a:xfrm>
          <a:prstGeom prst="rect">
            <a:avLst/>
          </a:prstGeom>
        </p:spPr>
        <p:txBody>
          <a:bodyPr>
            <a:spAutoFit/>
          </a:bodyPr>
          <a:lstStyle/>
          <a:p>
            <a:r>
              <a:rPr lang="ru-RU" u="sng" dirty="0">
                <a:latin typeface="Gabriola" pitchFamily="82" charset="0"/>
                <a:cs typeface="Arial" pitchFamily="34" charset="0"/>
              </a:rPr>
              <a:t>Ответственный исполнитель</a:t>
            </a:r>
            <a:r>
              <a:rPr lang="ru-RU" dirty="0">
                <a:latin typeface="Gabriola" pitchFamily="82" charset="0"/>
                <a:cs typeface="Arial" pitchFamily="34" charset="0"/>
              </a:rPr>
              <a:t>  – </a:t>
            </a:r>
          </a:p>
          <a:p>
            <a:r>
              <a:rPr lang="ru-RU" dirty="0">
                <a:latin typeface="Gabriola" pitchFamily="82" charset="0"/>
              </a:rPr>
              <a:t>Сводно-аналитический отдел администрации города Урай.</a:t>
            </a:r>
            <a:endParaRPr lang="ru-RU" dirty="0">
              <a:latin typeface="Gabriola" pitchFamily="82" charset="0"/>
              <a:cs typeface="Arial" pitchFamily="34" charset="0"/>
            </a:endParaRPr>
          </a:p>
        </p:txBody>
      </p:sp>
      <p:sp>
        <p:nvSpPr>
          <p:cNvPr id="7" name="Прямоугольник 6"/>
          <p:cNvSpPr/>
          <p:nvPr/>
        </p:nvSpPr>
        <p:spPr>
          <a:xfrm>
            <a:off x="4716016" y="692697"/>
            <a:ext cx="4427984" cy="2092881"/>
          </a:xfrm>
          <a:prstGeom prst="rect">
            <a:avLst/>
          </a:prstGeom>
        </p:spPr>
        <p:txBody>
          <a:bodyPr wrap="square">
            <a:spAutoFit/>
          </a:bodyPr>
          <a:lstStyle/>
          <a:p>
            <a:r>
              <a:rPr lang="ru-RU" u="sng" dirty="0">
                <a:latin typeface="Gabriola" pitchFamily="82" charset="0"/>
              </a:rPr>
              <a:t>Цель:</a:t>
            </a:r>
            <a:r>
              <a:rPr lang="ru-RU" dirty="0">
                <a:latin typeface="Gabriola" pitchFamily="82" charset="0"/>
              </a:rPr>
              <a:t> </a:t>
            </a:r>
            <a:r>
              <a:rPr lang="ru-RU" sz="1600" dirty="0">
                <a:latin typeface="Gabriola" pitchFamily="82" charset="0"/>
              </a:rPr>
              <a:t>Совершенствование муниципального управления,  повышение его эффективности. Совершенствование организации муниципальной службы, повышение ее эффективности. Привлечение жителей города Урай к осуществлению местного самоуправления в формах, основанных на принципе широкого общественного участия граждан в осуществлении собственных инициатив по вопросам местного значения.</a:t>
            </a:r>
          </a:p>
        </p:txBody>
      </p:sp>
      <p:sp>
        <p:nvSpPr>
          <p:cNvPr id="8" name="Прямоугольник 7"/>
          <p:cNvSpPr/>
          <p:nvPr/>
        </p:nvSpPr>
        <p:spPr>
          <a:xfrm>
            <a:off x="683568" y="2780928"/>
            <a:ext cx="7776864" cy="338554"/>
          </a:xfrm>
          <a:prstGeom prst="rect">
            <a:avLst/>
          </a:prstGeom>
        </p:spPr>
        <p:txBody>
          <a:bodyPr wrap="square">
            <a:spAutoFit/>
          </a:bodyPr>
          <a:lstStyle/>
          <a:p>
            <a:pPr algn="ctr"/>
            <a:r>
              <a:rPr lang="ru-RU" sz="1600" b="1" dirty="0">
                <a:latin typeface="Times New Roman" pitchFamily="18" charset="0"/>
                <a:cs typeface="Times New Roman" pitchFamily="18" charset="0"/>
              </a:rPr>
              <a:t>Основные показатели результативности программы за </a:t>
            </a:r>
            <a:r>
              <a:rPr lang="ru-RU" sz="1600" b="1" dirty="0" smtClean="0">
                <a:latin typeface="Times New Roman" pitchFamily="18" charset="0"/>
                <a:cs typeface="Times New Roman" pitchFamily="18" charset="0"/>
              </a:rPr>
              <a:t>2023 </a:t>
            </a:r>
            <a:r>
              <a:rPr lang="ru-RU" sz="1600" b="1" dirty="0">
                <a:latin typeface="Times New Roman" pitchFamily="18" charset="0"/>
                <a:cs typeface="Times New Roman" pitchFamily="18" charset="0"/>
              </a:rPr>
              <a:t>год:</a:t>
            </a:r>
            <a:endParaRPr lang="ru-RU" sz="1600" dirty="0">
              <a:latin typeface="Times New Roman" pitchFamily="18" charset="0"/>
              <a:cs typeface="Times New Roman" pitchFamily="18" charset="0"/>
            </a:endParaRPr>
          </a:p>
        </p:txBody>
      </p:sp>
      <p:sp>
        <p:nvSpPr>
          <p:cNvPr id="9" name="Прямоугольник 8"/>
          <p:cNvSpPr/>
          <p:nvPr/>
        </p:nvSpPr>
        <p:spPr>
          <a:xfrm>
            <a:off x="251520" y="3284984"/>
            <a:ext cx="8712968" cy="3293209"/>
          </a:xfrm>
          <a:prstGeom prst="rect">
            <a:avLst/>
          </a:prstGeom>
        </p:spPr>
        <p:txBody>
          <a:bodyPr wrap="square">
            <a:spAutoFit/>
          </a:bodyPr>
          <a:lstStyle/>
          <a:p>
            <a:pPr lvl="0" fontAlgn="b">
              <a:buFont typeface="Wingdings" pitchFamily="2" charset="2"/>
              <a:buChar char="v"/>
            </a:pPr>
            <a:r>
              <a:rPr lang="ru-RU" sz="1600" dirty="0">
                <a:solidFill>
                  <a:srgbClr val="000000"/>
                </a:solidFill>
                <a:latin typeface="Times New Roman" pitchFamily="18" charset="0"/>
                <a:cs typeface="Times New Roman" pitchFamily="18" charset="0"/>
              </a:rPr>
              <a:t>Удовлетворенность населения деятельностью местного самоуправления городского округа– </a:t>
            </a:r>
            <a:r>
              <a:rPr lang="ru-RU" sz="1600" dirty="0" smtClean="0">
                <a:solidFill>
                  <a:srgbClr val="000000"/>
                </a:solidFill>
                <a:latin typeface="Times New Roman" pitchFamily="18" charset="0"/>
                <a:cs typeface="Times New Roman" pitchFamily="18" charset="0"/>
              </a:rPr>
              <a:t>53,7%</a:t>
            </a:r>
            <a:r>
              <a:rPr lang="en-US" sz="1600" dirty="0">
                <a:solidFill>
                  <a:srgbClr val="000000"/>
                </a:solidFill>
                <a:latin typeface="Times New Roman" pitchFamily="18" charset="0"/>
                <a:cs typeface="Times New Roman" pitchFamily="18" charset="0"/>
              </a:rPr>
              <a:t>;</a:t>
            </a:r>
            <a:endParaRPr lang="ru-RU" sz="1600" dirty="0">
              <a:solidFill>
                <a:srgbClr val="000000"/>
              </a:solidFill>
              <a:latin typeface="Times New Roman" pitchFamily="18" charset="0"/>
              <a:cs typeface="Times New Roman" pitchFamily="18" charset="0"/>
            </a:endParaRPr>
          </a:p>
          <a:p>
            <a:pPr lvl="0" fontAlgn="b"/>
            <a:endParaRPr lang="ru-RU" sz="1600" b="1" dirty="0">
              <a:solidFill>
                <a:srgbClr val="000000"/>
              </a:solidFill>
              <a:latin typeface="Times New Roman" pitchFamily="18" charset="0"/>
              <a:cs typeface="Times New Roman" pitchFamily="18" charset="0"/>
            </a:endParaRPr>
          </a:p>
          <a:p>
            <a:pPr lvl="0" fontAlgn="b">
              <a:buFont typeface="Wingdings" pitchFamily="2" charset="2"/>
              <a:buChar char="v"/>
            </a:pPr>
            <a:r>
              <a:rPr lang="ru-RU" sz="1600" dirty="0">
                <a:solidFill>
                  <a:srgbClr val="000000"/>
                </a:solidFill>
                <a:latin typeface="Times New Roman" pitchFamily="18" charset="0"/>
                <a:cs typeface="Times New Roman" pitchFamily="18" charset="0"/>
              </a:rPr>
              <a:t> Численность граждан, ежегодно трудоустраиваемых на временные и общественные </a:t>
            </a:r>
            <a:r>
              <a:rPr lang="ru-RU" sz="1600" dirty="0" smtClean="0">
                <a:solidFill>
                  <a:srgbClr val="000000"/>
                </a:solidFill>
                <a:latin typeface="Times New Roman" pitchFamily="18" charset="0"/>
                <a:cs typeface="Times New Roman" pitchFamily="18" charset="0"/>
              </a:rPr>
              <a:t>работы-674 </a:t>
            </a:r>
            <a:r>
              <a:rPr lang="ru-RU" sz="1600" dirty="0">
                <a:solidFill>
                  <a:srgbClr val="000000"/>
                </a:solidFill>
                <a:latin typeface="Times New Roman" pitchFamily="18" charset="0"/>
                <a:cs typeface="Times New Roman" pitchFamily="18" charset="0"/>
              </a:rPr>
              <a:t>чел.;</a:t>
            </a:r>
          </a:p>
          <a:p>
            <a:pPr lvl="0" fontAlgn="b"/>
            <a:endParaRPr lang="ru-RU" sz="1600" b="1" dirty="0">
              <a:solidFill>
                <a:srgbClr val="000000"/>
              </a:solidFill>
              <a:latin typeface="Times New Roman" pitchFamily="18" charset="0"/>
              <a:cs typeface="Times New Roman" pitchFamily="18" charset="0"/>
            </a:endParaRPr>
          </a:p>
          <a:p>
            <a:pPr lvl="0" fontAlgn="b">
              <a:buFont typeface="Wingdings" pitchFamily="2" charset="2"/>
              <a:buChar char="v"/>
            </a:pPr>
            <a:r>
              <a:rPr lang="ru-RU" sz="1600" dirty="0">
                <a:solidFill>
                  <a:srgbClr val="000000"/>
                </a:solidFill>
                <a:latin typeface="Times New Roman" pitchFamily="18" charset="0"/>
                <a:cs typeface="Times New Roman" pitchFamily="18" charset="0"/>
              </a:rPr>
              <a:t>Уровень удовлетворенности жителей города Урай качеством предоставления государственных и муниципальных услуг  </a:t>
            </a:r>
            <a:r>
              <a:rPr lang="ru-RU" sz="1600" dirty="0" smtClean="0">
                <a:solidFill>
                  <a:srgbClr val="000000"/>
                </a:solidFill>
                <a:latin typeface="Times New Roman" pitchFamily="18" charset="0"/>
                <a:cs typeface="Times New Roman" pitchFamily="18" charset="0"/>
              </a:rPr>
              <a:t>93,6%</a:t>
            </a:r>
            <a:r>
              <a:rPr lang="en-US" sz="1600" dirty="0">
                <a:solidFill>
                  <a:srgbClr val="000000"/>
                </a:solidFill>
                <a:latin typeface="Times New Roman" pitchFamily="18" charset="0"/>
                <a:cs typeface="Times New Roman" pitchFamily="18" charset="0"/>
              </a:rPr>
              <a:t>;</a:t>
            </a:r>
            <a:endParaRPr lang="ru-RU" sz="1600" dirty="0">
              <a:solidFill>
                <a:srgbClr val="000000"/>
              </a:solidFill>
              <a:latin typeface="Times New Roman" pitchFamily="18" charset="0"/>
              <a:cs typeface="Times New Roman" pitchFamily="18" charset="0"/>
            </a:endParaRPr>
          </a:p>
          <a:p>
            <a:pPr lvl="0" fontAlgn="b"/>
            <a:endParaRPr lang="ru-RU" sz="1600" dirty="0">
              <a:solidFill>
                <a:srgbClr val="000000"/>
              </a:solidFill>
              <a:latin typeface="Times New Roman" pitchFamily="18" charset="0"/>
              <a:cs typeface="Times New Roman" pitchFamily="18" charset="0"/>
            </a:endParaRPr>
          </a:p>
          <a:p>
            <a:pPr lvl="0" fontAlgn="b">
              <a:buFont typeface="Wingdings" pitchFamily="2" charset="2"/>
              <a:buChar char="v"/>
            </a:pPr>
            <a:r>
              <a:rPr lang="ru-RU" sz="1600" dirty="0">
                <a:solidFill>
                  <a:srgbClr val="000000"/>
                </a:solidFill>
                <a:latin typeface="Times New Roman" pitchFamily="18" charset="0"/>
                <a:cs typeface="Times New Roman" pitchFamily="18" charset="0"/>
              </a:rPr>
              <a:t>Доля муниципальных служащих, повысивших профессиональный уровень </a:t>
            </a:r>
            <a:r>
              <a:rPr lang="ru-RU" sz="1600" dirty="0" smtClean="0">
                <a:solidFill>
                  <a:srgbClr val="000000"/>
                </a:solidFill>
                <a:latin typeface="Times New Roman" pitchFamily="18" charset="0"/>
                <a:cs typeface="Times New Roman" pitchFamily="18" charset="0"/>
              </a:rPr>
              <a:t>43,0%</a:t>
            </a:r>
            <a:r>
              <a:rPr lang="en-US" sz="1600" b="1" dirty="0">
                <a:solidFill>
                  <a:srgbClr val="000000"/>
                </a:solidFill>
                <a:latin typeface="Times New Roman" pitchFamily="18" charset="0"/>
                <a:cs typeface="Times New Roman" pitchFamily="18" charset="0"/>
              </a:rPr>
              <a:t>;</a:t>
            </a:r>
            <a:endParaRPr lang="ru-RU" sz="1600" b="1" dirty="0">
              <a:solidFill>
                <a:srgbClr val="000000"/>
              </a:solidFill>
              <a:latin typeface="Times New Roman" pitchFamily="18" charset="0"/>
              <a:cs typeface="Times New Roman" pitchFamily="18" charset="0"/>
            </a:endParaRPr>
          </a:p>
          <a:p>
            <a:pPr lvl="0" fontAlgn="b"/>
            <a:endParaRPr lang="ru-RU" sz="1600" b="1" dirty="0">
              <a:solidFill>
                <a:srgbClr val="000000"/>
              </a:solidFill>
              <a:latin typeface="Times New Roman" pitchFamily="18" charset="0"/>
              <a:cs typeface="Times New Roman" pitchFamily="18" charset="0"/>
            </a:endParaRPr>
          </a:p>
          <a:p>
            <a:pPr lvl="0" fontAlgn="b">
              <a:buFont typeface="Wingdings" pitchFamily="2" charset="2"/>
              <a:buChar char="v"/>
            </a:pPr>
            <a:r>
              <a:rPr lang="ru-RU" sz="1600" dirty="0">
                <a:solidFill>
                  <a:srgbClr val="000000"/>
                </a:solidFill>
                <a:latin typeface="Times New Roman" pitchFamily="18" charset="0"/>
                <a:cs typeface="Times New Roman" pitchFamily="18" charset="0"/>
              </a:rPr>
              <a:t>Доля муниципальных служащих, которым предоставляются гарантии по выплате пенсии за выслугу лет 100,0% (53 человека).</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251520" y="692696"/>
          <a:ext cx="8712968" cy="5851462"/>
        </p:xfrm>
        <a:graphic>
          <a:graphicData uri="http://schemas.openxmlformats.org/drawingml/2006/table">
            <a:tbl>
              <a:tblPr firstRow="1" bandRow="1">
                <a:tableStyleId>{5C22544A-7EE6-4342-B048-85BDC9FD1C3A}</a:tableStyleId>
              </a:tblPr>
              <a:tblGrid>
                <a:gridCol w="1386154">
                  <a:extLst>
                    <a:ext uri="{9D8B030D-6E8A-4147-A177-3AD203B41FA5}">
                      <a16:colId xmlns:a16="http://schemas.microsoft.com/office/drawing/2014/main" xmlns="" val="20000"/>
                    </a:ext>
                  </a:extLst>
                </a:gridCol>
                <a:gridCol w="7326814">
                  <a:extLst>
                    <a:ext uri="{9D8B030D-6E8A-4147-A177-3AD203B41FA5}">
                      <a16:colId xmlns:a16="http://schemas.microsoft.com/office/drawing/2014/main" xmlns="" val="20001"/>
                    </a:ext>
                  </a:extLst>
                </a:gridCol>
              </a:tblGrid>
              <a:tr h="391306">
                <a:tc>
                  <a:txBody>
                    <a:bodyPr/>
                    <a:lstStyle/>
                    <a:p>
                      <a:pPr algn="ctr"/>
                      <a:r>
                        <a:rPr lang="ru-RU" sz="1400" dirty="0">
                          <a:latin typeface="Times New Roman" pitchFamily="18" charset="0"/>
                          <a:cs typeface="Times New Roman" pitchFamily="18" charset="0"/>
                        </a:rPr>
                        <a:t>тыс.рублей</a:t>
                      </a:r>
                    </a:p>
                  </a:txBody>
                  <a:tcPr/>
                </a:tc>
                <a:tc>
                  <a:txBody>
                    <a:bodyPr/>
                    <a:lstStyle/>
                    <a:p>
                      <a:pPr algn="ctr"/>
                      <a:r>
                        <a:rPr lang="ru-RU" sz="1400" dirty="0">
                          <a:latin typeface="Times New Roman" pitchFamily="18" charset="0"/>
                          <a:cs typeface="Times New Roman" pitchFamily="18" charset="0"/>
                        </a:rPr>
                        <a:t>Направление расходов</a:t>
                      </a:r>
                    </a:p>
                  </a:txBody>
                  <a:tcPr/>
                </a:tc>
                <a:extLst>
                  <a:ext uri="{0D108BD9-81ED-4DB2-BD59-A6C34878D82A}">
                    <a16:rowId xmlns:a16="http://schemas.microsoft.com/office/drawing/2014/main" xmlns="" val="10000"/>
                  </a:ext>
                </a:extLst>
              </a:tr>
              <a:tr h="400782">
                <a:tc gridSpan="2">
                  <a:txBody>
                    <a:bodyPr/>
                    <a:lstStyle/>
                    <a:p>
                      <a:pPr algn="ctr"/>
                      <a:r>
                        <a:rPr lang="ru-RU" sz="1400" b="1" dirty="0">
                          <a:latin typeface="Times New Roman" pitchFamily="18" charset="0"/>
                          <a:cs typeface="Times New Roman" pitchFamily="18" charset="0"/>
                        </a:rPr>
                        <a:t>Подпрограмма</a:t>
                      </a:r>
                      <a:r>
                        <a:rPr lang="ru-RU" sz="1400" b="1" baseline="0" dirty="0">
                          <a:latin typeface="Times New Roman" pitchFamily="18" charset="0"/>
                          <a:cs typeface="Times New Roman" pitchFamily="18" charset="0"/>
                        </a:rPr>
                        <a:t> </a:t>
                      </a:r>
                      <a:r>
                        <a:rPr lang="en-US" sz="1400" b="1" baseline="0" dirty="0">
                          <a:latin typeface="Times New Roman" pitchFamily="18" charset="0"/>
                          <a:cs typeface="Times New Roman" pitchFamily="18" charset="0"/>
                        </a:rPr>
                        <a:t>I</a:t>
                      </a:r>
                      <a:r>
                        <a:rPr lang="ru-RU" sz="1400" b="1" baseline="0" dirty="0">
                          <a:latin typeface="Times New Roman" pitchFamily="18" charset="0"/>
                          <a:cs typeface="Times New Roman" pitchFamily="18" charset="0"/>
                        </a:rPr>
                        <a:t> «Создание условий для совершенствования системы муниципального управления»</a:t>
                      </a:r>
                      <a:endParaRPr lang="ru-RU" sz="1400" b="1" dirty="0">
                        <a:latin typeface="Times New Roman" pitchFamily="18" charset="0"/>
                        <a:cs typeface="Times New Roman" pitchFamily="18" charset="0"/>
                      </a:endParaRPr>
                    </a:p>
                  </a:txBody>
                  <a:tcPr/>
                </a:tc>
                <a:tc hMerge="1">
                  <a:txBody>
                    <a:bodyPr/>
                    <a:lstStyle/>
                    <a:p>
                      <a:endParaRPr lang="ru-RU" sz="1200" dirty="0">
                        <a:latin typeface="Arial" pitchFamily="34" charset="0"/>
                        <a:cs typeface="Arial" pitchFamily="34" charset="0"/>
                      </a:endParaRPr>
                    </a:p>
                  </a:txBody>
                  <a:tcPr/>
                </a:tc>
                <a:extLst>
                  <a:ext uri="{0D108BD9-81ED-4DB2-BD59-A6C34878D82A}">
                    <a16:rowId xmlns:a16="http://schemas.microsoft.com/office/drawing/2014/main" xmlns="" val="10001"/>
                  </a:ext>
                </a:extLst>
              </a:tr>
              <a:tr h="264653">
                <a:tc>
                  <a:txBody>
                    <a:bodyPr/>
                    <a:lstStyle/>
                    <a:p>
                      <a:pPr algn="ctr"/>
                      <a:r>
                        <a:rPr lang="ru-RU" sz="1400" b="1" dirty="0" smtClean="0">
                          <a:latin typeface="Times New Roman" pitchFamily="18" charset="0"/>
                          <a:cs typeface="Times New Roman" pitchFamily="18" charset="0"/>
                        </a:rPr>
                        <a:t>263 442,0</a:t>
                      </a:r>
                      <a:endParaRPr lang="ru-RU" sz="1400" b="1" dirty="0">
                        <a:latin typeface="Times New Roman" pitchFamily="18" charset="0"/>
                        <a:cs typeface="Times New Roman" pitchFamily="18" charset="0"/>
                      </a:endParaRPr>
                    </a:p>
                  </a:txBody>
                  <a:tcPr/>
                </a:tc>
                <a:tc>
                  <a:txBody>
                    <a:bodyPr/>
                    <a:lstStyle/>
                    <a:p>
                      <a:r>
                        <a:rPr lang="ru-RU" sz="1400" dirty="0">
                          <a:latin typeface="Times New Roman" pitchFamily="18" charset="0"/>
                          <a:cs typeface="Times New Roman" pitchFamily="18" charset="0"/>
                        </a:rPr>
                        <a:t>Реализация полномочий  исполнительно-распорядительным органом (администрацией города Урай) в соответствии с Федеральным законом от 06.10.2003 №131-ФЗ и исполнение переданных государственных полномочий органами местного самоуправления </a:t>
                      </a:r>
                    </a:p>
                  </a:txBody>
                  <a:tcPr/>
                </a:tc>
                <a:extLst>
                  <a:ext uri="{0D108BD9-81ED-4DB2-BD59-A6C34878D82A}">
                    <a16:rowId xmlns:a16="http://schemas.microsoft.com/office/drawing/2014/main" xmlns="" val="10002"/>
                  </a:ext>
                </a:extLst>
              </a:tr>
              <a:tr h="264653">
                <a:tc>
                  <a:txBody>
                    <a:bodyPr/>
                    <a:lstStyle/>
                    <a:p>
                      <a:pPr algn="ctr"/>
                      <a:r>
                        <a:rPr lang="ru-RU" sz="1400" b="1" dirty="0" smtClean="0">
                          <a:latin typeface="Times New Roman" pitchFamily="18" charset="0"/>
                          <a:cs typeface="Times New Roman" pitchFamily="18" charset="0"/>
                        </a:rPr>
                        <a:t>148 307,9</a:t>
                      </a:r>
                      <a:endParaRPr lang="ru-RU" sz="1400" b="1" dirty="0">
                        <a:latin typeface="Times New Roman" pitchFamily="18" charset="0"/>
                        <a:cs typeface="Times New Roman" pitchFamily="18" charset="0"/>
                      </a:endParaRPr>
                    </a:p>
                  </a:txBody>
                  <a:tcPr/>
                </a:tc>
                <a:tc>
                  <a:txBody>
                    <a:bodyPr/>
                    <a:lstStyle/>
                    <a:p>
                      <a:r>
                        <a:rPr lang="ru-RU" sz="1400" dirty="0">
                          <a:latin typeface="Times New Roman" pitchFamily="18" charset="0"/>
                          <a:cs typeface="Times New Roman" pitchFamily="18" charset="0"/>
                        </a:rPr>
                        <a:t>Обеспечение деятельности органов местного самоуправления, муниципальных учреждений, в отношении которых часть функций и полномочий исполняет администрация города Урай</a:t>
                      </a:r>
                    </a:p>
                  </a:txBody>
                  <a:tcPr/>
                </a:tc>
                <a:extLst>
                  <a:ext uri="{0D108BD9-81ED-4DB2-BD59-A6C34878D82A}">
                    <a16:rowId xmlns:a16="http://schemas.microsoft.com/office/drawing/2014/main" xmlns="" val="10003"/>
                  </a:ext>
                </a:extLst>
              </a:tr>
              <a:tr h="264653">
                <a:tc>
                  <a:txBody>
                    <a:bodyPr/>
                    <a:lstStyle/>
                    <a:p>
                      <a:pPr algn="ctr"/>
                      <a:r>
                        <a:rPr lang="ru-RU" sz="1400" b="1" dirty="0" smtClean="0">
                          <a:latin typeface="Times New Roman" pitchFamily="18" charset="0"/>
                          <a:cs typeface="Times New Roman" pitchFamily="18" charset="0"/>
                        </a:rPr>
                        <a:t>11 600,4</a:t>
                      </a:r>
                      <a:endParaRPr lang="ru-RU" sz="1400" b="1" dirty="0">
                        <a:latin typeface="Times New Roman" pitchFamily="18" charset="0"/>
                        <a:cs typeface="Times New Roman" pitchFamily="18" charset="0"/>
                      </a:endParaRPr>
                    </a:p>
                  </a:txBody>
                  <a:tcPr/>
                </a:tc>
                <a:tc>
                  <a:txBody>
                    <a:bodyPr/>
                    <a:lstStyle/>
                    <a:p>
                      <a:r>
                        <a:rPr lang="ru-RU" sz="1400" dirty="0">
                          <a:latin typeface="Times New Roman" pitchFamily="18" charset="0"/>
                          <a:cs typeface="Times New Roman" pitchFamily="18" charset="0"/>
                        </a:rPr>
                        <a:t>Обеспечение исполнения гарантий, предоставляемых  муниципальным служащим по выплате пенсии за выслугу лет </a:t>
                      </a:r>
                      <a:r>
                        <a:rPr lang="ru-RU" sz="1400" i="1" dirty="0">
                          <a:latin typeface="Times New Roman" pitchFamily="18" charset="0"/>
                          <a:cs typeface="Times New Roman" pitchFamily="18" charset="0"/>
                        </a:rPr>
                        <a:t>(53 получателя) </a:t>
                      </a:r>
                    </a:p>
                  </a:txBody>
                  <a:tcPr/>
                </a:tc>
                <a:extLst>
                  <a:ext uri="{0D108BD9-81ED-4DB2-BD59-A6C34878D82A}">
                    <a16:rowId xmlns:a16="http://schemas.microsoft.com/office/drawing/2014/main" xmlns="" val="10004"/>
                  </a:ext>
                </a:extLst>
              </a:tr>
              <a:tr h="309228">
                <a:tc>
                  <a:txBody>
                    <a:bodyPr/>
                    <a:lstStyle/>
                    <a:p>
                      <a:pPr algn="ctr"/>
                      <a:r>
                        <a:rPr lang="ru-RU" sz="1400" b="1" dirty="0" smtClean="0">
                          <a:latin typeface="Times New Roman" pitchFamily="18" charset="0"/>
                          <a:cs typeface="Times New Roman" pitchFamily="18" charset="0"/>
                        </a:rPr>
                        <a:t>15 033,6</a:t>
                      </a:r>
                      <a:endParaRPr lang="ru-RU" sz="1400" b="1" dirty="0">
                        <a:latin typeface="Times New Roman" pitchFamily="18" charset="0"/>
                        <a:cs typeface="Times New Roman" pitchFamily="18" charset="0"/>
                      </a:endParaRPr>
                    </a:p>
                  </a:txBody>
                  <a:tcPr/>
                </a:tc>
                <a:tc>
                  <a:txBody>
                    <a:bodyPr/>
                    <a:lstStyle/>
                    <a:p>
                      <a:r>
                        <a:rPr lang="ru-RU" sz="1400" dirty="0">
                          <a:latin typeface="Times New Roman" pitchFamily="18" charset="0"/>
                          <a:cs typeface="Times New Roman" pitchFamily="18" charset="0"/>
                        </a:rPr>
                        <a:t>Содействие улучшению положения на рынке труда не занятых трудовой деятельностью и безработных граждан (</a:t>
                      </a:r>
                      <a:r>
                        <a:rPr lang="ru-RU" sz="1400" i="1" dirty="0">
                          <a:latin typeface="Times New Roman" pitchFamily="18" charset="0"/>
                          <a:cs typeface="Times New Roman" pitchFamily="18" charset="0"/>
                        </a:rPr>
                        <a:t>трудоустроено </a:t>
                      </a:r>
                      <a:r>
                        <a:rPr lang="ru-RU" sz="1400" i="1" dirty="0" smtClean="0">
                          <a:latin typeface="Times New Roman" pitchFamily="18" charset="0"/>
                          <a:cs typeface="Times New Roman" pitchFamily="18" charset="0"/>
                        </a:rPr>
                        <a:t>697человек</a:t>
                      </a:r>
                      <a:r>
                        <a:rPr lang="ru-RU" sz="1400" i="1" dirty="0">
                          <a:latin typeface="Times New Roman" pitchFamily="18" charset="0"/>
                          <a:cs typeface="Times New Roman" pitchFamily="18" charset="0"/>
                        </a:rPr>
                        <a:t>)</a:t>
                      </a:r>
                    </a:p>
                  </a:txBody>
                  <a:tcPr/>
                </a:tc>
                <a:extLst>
                  <a:ext uri="{0D108BD9-81ED-4DB2-BD59-A6C34878D82A}">
                    <a16:rowId xmlns:a16="http://schemas.microsoft.com/office/drawing/2014/main" xmlns="" val="10005"/>
                  </a:ext>
                </a:extLst>
              </a:tr>
              <a:tr h="277881">
                <a:tc>
                  <a:txBody>
                    <a:bodyPr/>
                    <a:lstStyle/>
                    <a:p>
                      <a:pPr algn="ctr"/>
                      <a:r>
                        <a:rPr lang="ru-RU" sz="1400" b="1" dirty="0" smtClean="0">
                          <a:latin typeface="Times New Roman" pitchFamily="18" charset="0"/>
                          <a:cs typeface="Times New Roman" pitchFamily="18" charset="0"/>
                        </a:rPr>
                        <a:t>10 479,1</a:t>
                      </a:r>
                      <a:endParaRPr lang="ru-RU" sz="1400" b="1" dirty="0">
                        <a:latin typeface="Times New Roman" pitchFamily="18" charset="0"/>
                        <a:cs typeface="Times New Roman" pitchFamily="18" charset="0"/>
                      </a:endParaRPr>
                    </a:p>
                  </a:txBody>
                  <a:tcPr/>
                </a:tc>
                <a:tc>
                  <a:txBody>
                    <a:bodyPr/>
                    <a:lstStyle/>
                    <a:p>
                      <a:r>
                        <a:rPr lang="ru-RU" sz="1400" dirty="0">
                          <a:latin typeface="Times New Roman" pitchFamily="18" charset="0"/>
                          <a:cs typeface="Times New Roman" pitchFamily="18" charset="0"/>
                        </a:rPr>
                        <a:t>Управление и распоряжение муниципальным имуществом </a:t>
                      </a:r>
                      <a:r>
                        <a:rPr lang="ru-RU" sz="1400" i="1" dirty="0">
                          <a:latin typeface="Times New Roman" pitchFamily="18" charset="0"/>
                          <a:cs typeface="Times New Roman" pitchFamily="18" charset="0"/>
                        </a:rPr>
                        <a:t>(в </a:t>
                      </a:r>
                      <a:r>
                        <a:rPr lang="ru-RU" sz="1400" i="1" dirty="0" smtClean="0">
                          <a:latin typeface="Times New Roman" pitchFamily="18" charset="0"/>
                          <a:cs typeface="Times New Roman" pitchFamily="18" charset="0"/>
                        </a:rPr>
                        <a:t>2023 </a:t>
                      </a:r>
                      <a:r>
                        <a:rPr lang="ru-RU" sz="1400" i="1" dirty="0">
                          <a:latin typeface="Times New Roman" pitchFamily="18" charset="0"/>
                          <a:cs typeface="Times New Roman" pitchFamily="18" charset="0"/>
                        </a:rPr>
                        <a:t>году  в хозяйственный оборот вовлечено </a:t>
                      </a:r>
                      <a:r>
                        <a:rPr lang="ru-RU" sz="1400" i="1" dirty="0" smtClean="0">
                          <a:latin typeface="Times New Roman" pitchFamily="18" charset="0"/>
                          <a:cs typeface="Times New Roman" pitchFamily="18" charset="0"/>
                        </a:rPr>
                        <a:t>103 </a:t>
                      </a:r>
                      <a:r>
                        <a:rPr lang="ru-RU" sz="1400" i="1" dirty="0">
                          <a:latin typeface="Times New Roman" pitchFamily="18" charset="0"/>
                          <a:cs typeface="Times New Roman" pitchFamily="18" charset="0"/>
                        </a:rPr>
                        <a:t>земельных участка. За отчетный период </a:t>
                      </a:r>
                      <a:r>
                        <a:rPr lang="ru-RU" sz="1400" i="1" dirty="0" smtClean="0">
                          <a:latin typeface="Times New Roman" pitchFamily="18" charset="0"/>
                          <a:cs typeface="Times New Roman" pitchFamily="18" charset="0"/>
                        </a:rPr>
                        <a:t>проведено 5 ревизионных проверок финансово-хозяйственной </a:t>
                      </a:r>
                      <a:r>
                        <a:rPr lang="ru-RU" sz="1400" i="1" dirty="0">
                          <a:latin typeface="Times New Roman" pitchFamily="18" charset="0"/>
                          <a:cs typeface="Times New Roman" pitchFamily="18" charset="0"/>
                        </a:rPr>
                        <a:t>деятельности  </a:t>
                      </a:r>
                    </a:p>
                  </a:txBody>
                  <a:tcPr/>
                </a:tc>
                <a:extLst>
                  <a:ext uri="{0D108BD9-81ED-4DB2-BD59-A6C34878D82A}">
                    <a16:rowId xmlns:a16="http://schemas.microsoft.com/office/drawing/2014/main" xmlns="" val="10006"/>
                  </a:ext>
                </a:extLst>
              </a:tr>
              <a:tr h="456894">
                <a:tc gridSpan="2">
                  <a:txBody>
                    <a:bodyPr/>
                    <a:lstStyle/>
                    <a:p>
                      <a:pPr algn="ctr"/>
                      <a:r>
                        <a:rPr lang="ru-RU" sz="1400" b="1" dirty="0">
                          <a:latin typeface="Times New Roman" pitchFamily="18" charset="0"/>
                          <a:cs typeface="Times New Roman" pitchFamily="18" charset="0"/>
                        </a:rPr>
                        <a:t>Подпрограмма </a:t>
                      </a:r>
                      <a:r>
                        <a:rPr lang="en-US" sz="1400" b="1" dirty="0">
                          <a:latin typeface="Times New Roman" pitchFamily="18" charset="0"/>
                          <a:cs typeface="Times New Roman" pitchFamily="18" charset="0"/>
                        </a:rPr>
                        <a:t>III</a:t>
                      </a:r>
                      <a:r>
                        <a:rPr lang="ru-RU" sz="1400" b="1" dirty="0">
                          <a:latin typeface="Times New Roman" pitchFamily="18" charset="0"/>
                          <a:cs typeface="Times New Roman" pitchFamily="18" charset="0"/>
                        </a:rPr>
                        <a:t> ««Развитие муниципальной службы и резерва управленческих кадров»</a:t>
                      </a:r>
                    </a:p>
                  </a:txBody>
                  <a:tcPr/>
                </a:tc>
                <a:tc hMerge="1">
                  <a:txBody>
                    <a:bodyPr/>
                    <a:lstStyle/>
                    <a:p>
                      <a:endParaRPr lang="ru-RU" sz="1200" dirty="0">
                        <a:latin typeface="Arial" pitchFamily="34" charset="0"/>
                        <a:cs typeface="Arial" pitchFamily="34" charset="0"/>
                      </a:endParaRPr>
                    </a:p>
                  </a:txBody>
                  <a:tcPr/>
                </a:tc>
                <a:extLst>
                  <a:ext uri="{0D108BD9-81ED-4DB2-BD59-A6C34878D82A}">
                    <a16:rowId xmlns:a16="http://schemas.microsoft.com/office/drawing/2014/main" xmlns="" val="10007"/>
                  </a:ext>
                </a:extLst>
              </a:tr>
              <a:tr h="441088">
                <a:tc>
                  <a:txBody>
                    <a:bodyPr/>
                    <a:lstStyle/>
                    <a:p>
                      <a:pPr algn="ctr"/>
                      <a:r>
                        <a:rPr lang="ru-RU" sz="1400" b="1" dirty="0" smtClean="0">
                          <a:latin typeface="Times New Roman" pitchFamily="18" charset="0"/>
                          <a:cs typeface="Times New Roman" pitchFamily="18" charset="0"/>
                        </a:rPr>
                        <a:t>761,7</a:t>
                      </a:r>
                      <a:endParaRPr lang="ru-RU" sz="1400" b="1" dirty="0">
                        <a:latin typeface="Times New Roman" pitchFamily="18" charset="0"/>
                        <a:cs typeface="Times New Roman" pitchFamily="18" charset="0"/>
                      </a:endParaRPr>
                    </a:p>
                  </a:txBody>
                  <a:tcPr/>
                </a:tc>
                <a:tc>
                  <a:txBody>
                    <a:bodyPr/>
                    <a:lstStyle/>
                    <a:p>
                      <a:r>
                        <a:rPr lang="ru-RU" sz="1400" dirty="0">
                          <a:latin typeface="Times New Roman" pitchFamily="18" charset="0"/>
                          <a:cs typeface="Times New Roman" pitchFamily="18" charset="0"/>
                        </a:rPr>
                        <a:t>Организация повышения профессионального уровня муниципальных служащих органов местного самоуправления, председателя контрольно-счетной палаты и депутатов Думы города Урай, замещающих муниципальные должности, главы города  </a:t>
                      </a:r>
                      <a:r>
                        <a:rPr lang="ru-RU" sz="1400" i="1" dirty="0">
                          <a:latin typeface="Times New Roman" pitchFamily="18" charset="0"/>
                          <a:cs typeface="Times New Roman" pitchFamily="18" charset="0"/>
                        </a:rPr>
                        <a:t>(сформирован кадровый резерв для замещения вакантных должностей муниципальной службы  высшей, главной и ведущей групп, учрежденных для выполнения функции «руководитель» на 16 должности муниципальной службы. В кадровый резерв включены </a:t>
                      </a:r>
                      <a:r>
                        <a:rPr lang="ru-RU" sz="1400" i="1" dirty="0" smtClean="0">
                          <a:latin typeface="Times New Roman" pitchFamily="18" charset="0"/>
                          <a:cs typeface="Times New Roman" pitchFamily="18" charset="0"/>
                        </a:rPr>
                        <a:t>32 человека. </a:t>
                      </a:r>
                      <a:r>
                        <a:rPr lang="ru-RU" sz="1400" i="1" dirty="0">
                          <a:latin typeface="Times New Roman" pitchFamily="18" charset="0"/>
                          <a:cs typeface="Times New Roman" pitchFamily="18" charset="0"/>
                        </a:rPr>
                        <a:t>Обучено </a:t>
                      </a:r>
                      <a:r>
                        <a:rPr lang="ru-RU" sz="1400" i="1" dirty="0" smtClean="0">
                          <a:latin typeface="Times New Roman" pitchFamily="18" charset="0"/>
                          <a:cs typeface="Times New Roman" pitchFamily="18" charset="0"/>
                        </a:rPr>
                        <a:t>65 </a:t>
                      </a:r>
                      <a:r>
                        <a:rPr lang="ru-RU" sz="1400" i="1" dirty="0">
                          <a:latin typeface="Times New Roman" pitchFamily="18" charset="0"/>
                          <a:cs typeface="Times New Roman" pitchFamily="18" charset="0"/>
                        </a:rPr>
                        <a:t>муниципальных служащих администрации и органов администрации города Урай) </a:t>
                      </a:r>
                    </a:p>
                  </a:txBody>
                  <a:tcPr/>
                </a:tc>
                <a:extLst>
                  <a:ext uri="{0D108BD9-81ED-4DB2-BD59-A6C34878D82A}">
                    <a16:rowId xmlns:a16="http://schemas.microsoft.com/office/drawing/2014/main" xmlns="" val="10008"/>
                  </a:ext>
                </a:extLst>
              </a:tr>
            </a:tbl>
          </a:graphicData>
        </a:graphic>
      </p:graphicFrame>
      <p:sp>
        <p:nvSpPr>
          <p:cNvPr id="5" name="Прямоугольник 4"/>
          <p:cNvSpPr/>
          <p:nvPr/>
        </p:nvSpPr>
        <p:spPr>
          <a:xfrm>
            <a:off x="0" y="0"/>
            <a:ext cx="9144000" cy="584775"/>
          </a:xfrm>
          <a:prstGeom prst="rect">
            <a:avLst/>
          </a:prstGeom>
        </p:spPr>
        <p:txBody>
          <a:bodyPr wrap="square">
            <a:spAutoFit/>
          </a:bodyPr>
          <a:lstStyle/>
          <a:p>
            <a:pPr algn="ctr" fontAlgn="auto">
              <a:spcBef>
                <a:spcPts val="0"/>
              </a:spcBef>
              <a:spcAft>
                <a:spcPts val="0"/>
              </a:spcAft>
              <a:defRPr/>
            </a:pPr>
            <a:r>
              <a:rPr lang="ru-RU" sz="1600" b="1" dirty="0">
                <a:solidFill>
                  <a:srgbClr val="000000"/>
                </a:solidFill>
                <a:latin typeface="Arial" pitchFamily="34" charset="0"/>
                <a:cs typeface="Arial" pitchFamily="34" charset="0"/>
              </a:rPr>
              <a:t>Расходы на реализацию программы за </a:t>
            </a:r>
            <a:r>
              <a:rPr lang="ru-RU" sz="1600" b="1" dirty="0" smtClean="0">
                <a:solidFill>
                  <a:srgbClr val="000000"/>
                </a:solidFill>
                <a:latin typeface="Arial" pitchFamily="34" charset="0"/>
                <a:cs typeface="Arial" pitchFamily="34" charset="0"/>
              </a:rPr>
              <a:t>2023 </a:t>
            </a:r>
            <a:r>
              <a:rPr lang="ru-RU" sz="1600" b="1" dirty="0">
                <a:solidFill>
                  <a:srgbClr val="000000"/>
                </a:solidFill>
                <a:latin typeface="Arial" pitchFamily="34" charset="0"/>
                <a:cs typeface="Arial" pitchFamily="34" charset="0"/>
              </a:rPr>
              <a:t>год </a:t>
            </a:r>
          </a:p>
          <a:p>
            <a:pPr algn="ctr" fontAlgn="auto">
              <a:spcBef>
                <a:spcPts val="0"/>
              </a:spcBef>
              <a:spcAft>
                <a:spcPts val="0"/>
              </a:spcAft>
              <a:defRPr/>
            </a:pPr>
            <a:r>
              <a:rPr lang="ru-RU" sz="1600" b="1" dirty="0">
                <a:solidFill>
                  <a:srgbClr val="000000"/>
                </a:solidFill>
                <a:latin typeface="Arial" pitchFamily="34" charset="0"/>
                <a:cs typeface="Arial" pitchFamily="34" charset="0"/>
              </a:rPr>
              <a:t>составили </a:t>
            </a:r>
            <a:r>
              <a:rPr lang="ru-RU" sz="1600" b="1" dirty="0" smtClean="0">
                <a:solidFill>
                  <a:srgbClr val="000000"/>
                </a:solidFill>
                <a:latin typeface="Arial" pitchFamily="34" charset="0"/>
                <a:cs typeface="Arial" pitchFamily="34" charset="0"/>
              </a:rPr>
              <a:t>449 685,8 тыс.рублей</a:t>
            </a:r>
            <a:r>
              <a:rPr lang="ru-RU" sz="1600" b="1" dirty="0">
                <a:solidFill>
                  <a:srgbClr val="000000"/>
                </a:solidFill>
                <a:latin typeface="Arial" pitchFamily="34" charset="0"/>
                <a:cs typeface="Arial" pitchFamily="34" charset="0"/>
              </a:rPr>
              <a:t>, в том числе:</a:t>
            </a:r>
            <a:endParaRPr lang="ru-RU" sz="1600" b="1" dirty="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xmlns="" val="980170168"/>
              </p:ext>
            </p:extLst>
          </p:nvPr>
        </p:nvGraphicFramePr>
        <p:xfrm>
          <a:off x="107504" y="908720"/>
          <a:ext cx="8928992" cy="5328592"/>
        </p:xfrm>
        <a:graphic>
          <a:graphicData uri="http://schemas.openxmlformats.org/drawingml/2006/table">
            <a:tbl>
              <a:tblPr>
                <a:effectLst>
                  <a:outerShdw blurRad="50800" dist="50800" dir="5400000" algn="ctr" rotWithShape="0">
                    <a:schemeClr val="accent1">
                      <a:lumMod val="20000"/>
                      <a:lumOff val="80000"/>
                    </a:schemeClr>
                  </a:outerShdw>
                </a:effectLst>
              </a:tblPr>
              <a:tblGrid>
                <a:gridCol w="4098554">
                  <a:extLst>
                    <a:ext uri="{9D8B030D-6E8A-4147-A177-3AD203B41FA5}">
                      <a16:colId xmlns:a16="http://schemas.microsoft.com/office/drawing/2014/main" xmlns="" val="20000"/>
                    </a:ext>
                  </a:extLst>
                </a:gridCol>
                <a:gridCol w="1683334">
                  <a:extLst>
                    <a:ext uri="{9D8B030D-6E8A-4147-A177-3AD203B41FA5}">
                      <a16:colId xmlns:a16="http://schemas.microsoft.com/office/drawing/2014/main" xmlns="" val="20001"/>
                    </a:ext>
                  </a:extLst>
                </a:gridCol>
                <a:gridCol w="1610146">
                  <a:extLst>
                    <a:ext uri="{9D8B030D-6E8A-4147-A177-3AD203B41FA5}">
                      <a16:colId xmlns:a16="http://schemas.microsoft.com/office/drawing/2014/main" xmlns="" val="20002"/>
                    </a:ext>
                  </a:extLst>
                </a:gridCol>
                <a:gridCol w="1536958">
                  <a:extLst>
                    <a:ext uri="{9D8B030D-6E8A-4147-A177-3AD203B41FA5}">
                      <a16:colId xmlns:a16="http://schemas.microsoft.com/office/drawing/2014/main" xmlns="" val="20003"/>
                    </a:ext>
                  </a:extLst>
                </a:gridCol>
              </a:tblGrid>
              <a:tr h="516972">
                <a:tc>
                  <a:txBody>
                    <a:bodyPr/>
                    <a:lstStyle/>
                    <a:p>
                      <a:pPr algn="ctr">
                        <a:lnSpc>
                          <a:spcPct val="150000"/>
                        </a:lnSpc>
                        <a:spcAft>
                          <a:spcPts val="0"/>
                        </a:spcAft>
                      </a:pPr>
                      <a:r>
                        <a:rPr lang="ru-RU" sz="1200" b="1" i="1" dirty="0">
                          <a:solidFill>
                            <a:schemeClr val="tx1"/>
                          </a:solidFill>
                          <a:latin typeface="Oswald"/>
                          <a:ea typeface="Times New Roman"/>
                          <a:cs typeface="Times New Roman Cyr" pitchFamily="18" charset="0"/>
                        </a:rPr>
                        <a:t>Наименование</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b="1" i="1" dirty="0">
                          <a:solidFill>
                            <a:schemeClr val="tx1"/>
                          </a:solidFill>
                          <a:latin typeface="Oswald"/>
                          <a:ea typeface="Times New Roman"/>
                          <a:cs typeface="Times New Roman Cyr" pitchFamily="18" charset="0"/>
                        </a:rPr>
                        <a:t>ДОХОДЫ</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b="1" i="1" dirty="0">
                          <a:solidFill>
                            <a:schemeClr val="tx1"/>
                          </a:solidFill>
                          <a:latin typeface="Oswald"/>
                          <a:ea typeface="Times New Roman"/>
                          <a:cs typeface="Times New Roman Cyr" pitchFamily="18" charset="0"/>
                        </a:rPr>
                        <a:t>РАСХОДЫ</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b="1" i="1" dirty="0">
                          <a:solidFill>
                            <a:schemeClr val="tx1"/>
                          </a:solidFill>
                          <a:latin typeface="Oswald"/>
                          <a:ea typeface="Times New Roman"/>
                          <a:cs typeface="Times New Roman Cyr" pitchFamily="18" charset="0"/>
                        </a:rPr>
                        <a:t>Дефицит (-)/ </a:t>
                      </a:r>
                      <a:r>
                        <a:rPr lang="ru-RU" sz="1200" b="1" i="1" dirty="0" err="1">
                          <a:solidFill>
                            <a:schemeClr val="tx1"/>
                          </a:solidFill>
                          <a:latin typeface="Oswald"/>
                          <a:ea typeface="Times New Roman"/>
                          <a:cs typeface="Times New Roman Cyr" pitchFamily="18" charset="0"/>
                        </a:rPr>
                        <a:t>профицит</a:t>
                      </a:r>
                      <a:r>
                        <a:rPr lang="ru-RU" sz="1200" b="1" i="1" dirty="0">
                          <a:solidFill>
                            <a:schemeClr val="tx1"/>
                          </a:solidFill>
                          <a:latin typeface="Oswald"/>
                          <a:ea typeface="Times New Roman"/>
                          <a:cs typeface="Times New Roman Cyr" pitchFamily="18" charset="0"/>
                        </a:rPr>
                        <a:t> (+) </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0"/>
                  </a:ext>
                </a:extLst>
              </a:tr>
              <a:tr h="5087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0" dirty="0">
                          <a:solidFill>
                            <a:schemeClr val="tx1"/>
                          </a:solidFill>
                          <a:latin typeface="Oswald"/>
                          <a:ea typeface="Times New Roman"/>
                          <a:cs typeface="Times New Roman Cyr" pitchFamily="18" charset="0"/>
                        </a:rPr>
                        <a:t>Первоначально утверждено решением Думы города Урай от 25</a:t>
                      </a:r>
                      <a:r>
                        <a:rPr kumimoji="0" lang="ru-RU" sz="1200" b="1" kern="1200" dirty="0">
                          <a:solidFill>
                            <a:schemeClr val="tx1"/>
                          </a:solidFill>
                          <a:latin typeface="Oswald"/>
                          <a:ea typeface="+mn-ea"/>
                          <a:cs typeface="Times New Roman" pitchFamily="18" charset="0"/>
                        </a:rPr>
                        <a:t>.11.2022 года №125</a:t>
                      </a:r>
                      <a:endParaRPr lang="ru-RU" sz="1200" b="1" i="0" dirty="0">
                        <a:solidFill>
                          <a:schemeClr val="tx1"/>
                        </a:solidFill>
                        <a:latin typeface="Oswald"/>
                        <a:ea typeface="Times New Roman"/>
                        <a:cs typeface="Times New Roman" pitchFamily="18"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ru-RU" sz="1200" b="1" i="0" dirty="0">
                          <a:solidFill>
                            <a:schemeClr val="tx1"/>
                          </a:solidFill>
                          <a:latin typeface="Oswald"/>
                          <a:ea typeface="Times New Roman"/>
                          <a:cs typeface="Times New Roman Cyr" pitchFamily="18" charset="0"/>
                        </a:rPr>
                        <a:t>4 181 502,3</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ru-RU" sz="1200" b="1" i="0" dirty="0">
                          <a:solidFill>
                            <a:schemeClr val="tx1"/>
                          </a:solidFill>
                          <a:latin typeface="Oswald"/>
                          <a:ea typeface="Times New Roman"/>
                          <a:cs typeface="Times New Roman Cyr" pitchFamily="18" charset="0"/>
                        </a:rPr>
                        <a:t>4 273 599,2</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200" b="1" i="0" dirty="0">
                          <a:solidFill>
                            <a:schemeClr val="tx1"/>
                          </a:solidFill>
                          <a:latin typeface="Oswald"/>
                          <a:cs typeface="Times New Roman Cyr" pitchFamily="18" charset="0"/>
                        </a:rPr>
                        <a:t>-92 096,9</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508728">
                <a:tc>
                  <a:txBody>
                    <a:bodyPr/>
                    <a:lstStyle/>
                    <a:p>
                      <a:pPr>
                        <a:spcAft>
                          <a:spcPts val="0"/>
                        </a:spcAft>
                      </a:pPr>
                      <a:r>
                        <a:rPr lang="ru-RU" sz="1200" b="1" i="1" dirty="0">
                          <a:solidFill>
                            <a:schemeClr val="tx1"/>
                          </a:solidFill>
                          <a:latin typeface="Oswald"/>
                          <a:ea typeface="Times New Roman"/>
                          <a:cs typeface="Times New Roman Cyr" pitchFamily="18" charset="0"/>
                        </a:rPr>
                        <a:t>Утверждено решением о бюджете от 16.02.2023 №5 (1 правка)</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ru-RU" sz="1200" b="1" i="1" dirty="0">
                          <a:solidFill>
                            <a:schemeClr val="tx1"/>
                          </a:solidFill>
                          <a:latin typeface="Oswald"/>
                          <a:ea typeface="Times New Roman"/>
                          <a:cs typeface="Times New Roman Cyr" pitchFamily="18" charset="0"/>
                        </a:rPr>
                        <a:t>4 176 111,0</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ru-RU" sz="1200" b="1" i="1" dirty="0">
                          <a:solidFill>
                            <a:schemeClr val="tx1"/>
                          </a:solidFill>
                          <a:latin typeface="Oswald"/>
                          <a:ea typeface="Times New Roman"/>
                          <a:cs typeface="Times New Roman Cyr" pitchFamily="18" charset="0"/>
                        </a:rPr>
                        <a:t>4 386 253,3</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200" b="1" i="1" dirty="0">
                          <a:solidFill>
                            <a:schemeClr val="tx1"/>
                          </a:solidFill>
                          <a:latin typeface="Oswald"/>
                          <a:cs typeface="Times New Roman Cyr" pitchFamily="18" charset="0"/>
                        </a:rPr>
                        <a:t>-210 142,3</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r h="236195">
                <a:tc>
                  <a:txBody>
                    <a:bodyPr/>
                    <a:lstStyle/>
                    <a:p>
                      <a:pPr>
                        <a:spcAft>
                          <a:spcPts val="0"/>
                        </a:spcAft>
                      </a:pPr>
                      <a:r>
                        <a:rPr lang="ru-RU" sz="1200" b="1" i="1" dirty="0">
                          <a:solidFill>
                            <a:schemeClr val="tx1"/>
                          </a:solidFill>
                          <a:latin typeface="Oswald"/>
                          <a:ea typeface="Times New Roman"/>
                          <a:cs typeface="Times New Roman Cyr" pitchFamily="18" charset="0"/>
                        </a:rPr>
                        <a:t>Изменения (+, -)</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ru-RU" sz="1200" b="1" i="1" dirty="0">
                          <a:solidFill>
                            <a:schemeClr val="tx1"/>
                          </a:solidFill>
                          <a:latin typeface="Oswald"/>
                          <a:ea typeface="Times New Roman"/>
                          <a:cs typeface="Times New Roman Cyr" pitchFamily="18" charset="0"/>
                        </a:rPr>
                        <a:t>-5 391,3</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ru-RU" sz="1200" b="1" i="1" dirty="0">
                          <a:solidFill>
                            <a:schemeClr val="tx1"/>
                          </a:solidFill>
                          <a:latin typeface="Oswald"/>
                          <a:ea typeface="Times New Roman"/>
                          <a:cs typeface="Times New Roman Cyr" pitchFamily="18" charset="0"/>
                        </a:rPr>
                        <a:t>+112 654,1</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200" b="1" i="1" dirty="0">
                          <a:solidFill>
                            <a:schemeClr val="tx1"/>
                          </a:solidFill>
                          <a:latin typeface="Oswald"/>
                          <a:cs typeface="Times New Roman Cyr" pitchFamily="18" charset="0"/>
                        </a:rPr>
                        <a:t>-118 045,4</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3"/>
                  </a:ext>
                </a:extLst>
              </a:tr>
              <a:tr h="508728">
                <a:tc>
                  <a:txBody>
                    <a:bodyPr/>
                    <a:lstStyle/>
                    <a:p>
                      <a:pPr>
                        <a:spcAft>
                          <a:spcPts val="0"/>
                        </a:spcAft>
                      </a:pPr>
                      <a:r>
                        <a:rPr lang="ru-RU" sz="1200" b="1" i="1" dirty="0">
                          <a:solidFill>
                            <a:schemeClr val="tx1"/>
                          </a:solidFill>
                          <a:latin typeface="Oswald"/>
                          <a:ea typeface="Times New Roman"/>
                          <a:cs typeface="Times New Roman Cyr" pitchFamily="18" charset="0"/>
                        </a:rPr>
                        <a:t>Утверждено решением о бюджете от 24.03.2023 №16 (2 правка)</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ru-RU" sz="1200" b="1" i="1" dirty="0">
                          <a:solidFill>
                            <a:schemeClr val="tx1"/>
                          </a:solidFill>
                          <a:latin typeface="Oswald"/>
                          <a:ea typeface="Times New Roman"/>
                          <a:cs typeface="Times New Roman Cyr" pitchFamily="18" charset="0"/>
                        </a:rPr>
                        <a:t>4 322 926,7</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ru-RU" sz="1200" b="1" i="1" dirty="0">
                          <a:solidFill>
                            <a:schemeClr val="tx1"/>
                          </a:solidFill>
                          <a:latin typeface="Oswald"/>
                          <a:ea typeface="Times New Roman"/>
                          <a:cs typeface="Times New Roman Cyr" pitchFamily="18" charset="0"/>
                        </a:rPr>
                        <a:t>4 533 069,0</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200" b="1" i="1" dirty="0">
                          <a:solidFill>
                            <a:schemeClr val="tx1"/>
                          </a:solidFill>
                          <a:latin typeface="Oswald"/>
                          <a:cs typeface="Times New Roman Cyr" pitchFamily="18" charset="0"/>
                        </a:rPr>
                        <a:t>-210 142,3</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4"/>
                  </a:ext>
                </a:extLst>
              </a:tr>
              <a:tr h="236195">
                <a:tc>
                  <a:txBody>
                    <a:bodyPr/>
                    <a:lstStyle/>
                    <a:p>
                      <a:pPr>
                        <a:spcAft>
                          <a:spcPts val="0"/>
                        </a:spcAft>
                      </a:pPr>
                      <a:r>
                        <a:rPr lang="ru-RU" sz="1200" b="1" i="1" dirty="0">
                          <a:solidFill>
                            <a:schemeClr val="tx1"/>
                          </a:solidFill>
                          <a:latin typeface="Oswald"/>
                          <a:ea typeface="Times New Roman"/>
                          <a:cs typeface="Times New Roman Cyr" pitchFamily="18" charset="0"/>
                        </a:rPr>
                        <a:t>Изменения (+, -)</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ru-RU" sz="1200" b="1" i="1" dirty="0">
                          <a:solidFill>
                            <a:schemeClr val="tx1"/>
                          </a:solidFill>
                          <a:latin typeface="Oswald"/>
                          <a:ea typeface="Times New Roman"/>
                          <a:cs typeface="Times New Roman Cyr" pitchFamily="18" charset="0"/>
                        </a:rPr>
                        <a:t>+146 815,7</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ru-RU" sz="1200" b="1" i="1" dirty="0">
                          <a:solidFill>
                            <a:schemeClr val="tx1"/>
                          </a:solidFill>
                          <a:latin typeface="Oswald"/>
                          <a:ea typeface="Times New Roman"/>
                          <a:cs typeface="Times New Roman Cyr" pitchFamily="18" charset="0"/>
                        </a:rPr>
                        <a:t>+146 815,7</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200" b="1" i="1" dirty="0">
                          <a:solidFill>
                            <a:schemeClr val="tx1"/>
                          </a:solidFill>
                          <a:latin typeface="Oswald"/>
                          <a:cs typeface="Times New Roman Cyr" pitchFamily="18" charset="0"/>
                        </a:rPr>
                        <a:t>0,0</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5"/>
                  </a:ext>
                </a:extLst>
              </a:tr>
              <a:tr h="508728">
                <a:tc>
                  <a:txBody>
                    <a:bodyPr/>
                    <a:lstStyle/>
                    <a:p>
                      <a:pPr>
                        <a:spcAft>
                          <a:spcPts val="0"/>
                        </a:spcAft>
                      </a:pPr>
                      <a:r>
                        <a:rPr lang="ru-RU" sz="1200" b="1" i="1" dirty="0">
                          <a:solidFill>
                            <a:schemeClr val="tx1"/>
                          </a:solidFill>
                          <a:latin typeface="Oswald"/>
                          <a:ea typeface="Times New Roman"/>
                          <a:cs typeface="Times New Roman Cyr" pitchFamily="18" charset="0"/>
                        </a:rPr>
                        <a:t>Утверждено решением о бюджете от 23.06.2023 №47 (3 правка)</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ru-RU" sz="1200" b="1" i="1" dirty="0">
                          <a:solidFill>
                            <a:schemeClr val="tx1"/>
                          </a:solidFill>
                          <a:latin typeface="Oswald"/>
                          <a:ea typeface="Times New Roman"/>
                          <a:cs typeface="Times New Roman Cyr" pitchFamily="18" charset="0"/>
                        </a:rPr>
                        <a:t>4 647 117,2</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ru-RU" sz="1200" b="1" i="1" dirty="0">
                          <a:solidFill>
                            <a:schemeClr val="tx1"/>
                          </a:solidFill>
                          <a:latin typeface="Oswald"/>
                          <a:ea typeface="Times New Roman"/>
                          <a:cs typeface="Times New Roman Cyr" pitchFamily="18" charset="0"/>
                        </a:rPr>
                        <a:t>4 857 259,5</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200" b="1" i="1" dirty="0">
                          <a:solidFill>
                            <a:schemeClr val="tx1"/>
                          </a:solidFill>
                          <a:latin typeface="Oswald"/>
                          <a:cs typeface="Times New Roman Cyr" pitchFamily="18" charset="0"/>
                        </a:rPr>
                        <a:t>-210 142,3</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6"/>
                  </a:ext>
                </a:extLst>
              </a:tr>
              <a:tr h="236195">
                <a:tc>
                  <a:txBody>
                    <a:bodyPr/>
                    <a:lstStyle/>
                    <a:p>
                      <a:pPr>
                        <a:spcAft>
                          <a:spcPts val="0"/>
                        </a:spcAft>
                      </a:pPr>
                      <a:r>
                        <a:rPr lang="ru-RU" sz="1200" b="1" i="1" dirty="0">
                          <a:solidFill>
                            <a:schemeClr val="tx1"/>
                          </a:solidFill>
                          <a:latin typeface="Oswald"/>
                          <a:ea typeface="Times New Roman"/>
                          <a:cs typeface="Times New Roman Cyr" pitchFamily="18" charset="0"/>
                        </a:rPr>
                        <a:t>Изменения (+, -)</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ru-RU" sz="1200" b="1" i="1" dirty="0">
                          <a:solidFill>
                            <a:schemeClr val="tx1"/>
                          </a:solidFill>
                          <a:latin typeface="Oswald"/>
                          <a:ea typeface="Times New Roman"/>
                          <a:cs typeface="Times New Roman Cyr" pitchFamily="18" charset="0"/>
                        </a:rPr>
                        <a:t>+324 190,5</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ru-RU" sz="1200" b="1" i="1" dirty="0">
                          <a:solidFill>
                            <a:schemeClr val="tx1"/>
                          </a:solidFill>
                          <a:latin typeface="Oswald"/>
                          <a:ea typeface="Times New Roman"/>
                          <a:cs typeface="Times New Roman Cyr" pitchFamily="18" charset="0"/>
                        </a:rPr>
                        <a:t>+324 190,5</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200" b="1" i="1" dirty="0">
                          <a:solidFill>
                            <a:schemeClr val="tx1"/>
                          </a:solidFill>
                          <a:latin typeface="Oswald"/>
                          <a:cs typeface="Times New Roman Cyr" pitchFamily="18" charset="0"/>
                        </a:rPr>
                        <a:t>0,0</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7"/>
                  </a:ext>
                </a:extLst>
              </a:tr>
              <a:tr h="5087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i="1" dirty="0">
                          <a:solidFill>
                            <a:schemeClr val="tx1"/>
                          </a:solidFill>
                          <a:latin typeface="Oswald"/>
                          <a:ea typeface="Times New Roman"/>
                          <a:cs typeface="Times New Roman Cyr" pitchFamily="18" charset="0"/>
                        </a:rPr>
                        <a:t>Утверждено решением о бюджете от 26.10.2023 №73 (4 правка)</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ru-RU" sz="1200" b="1" i="1" dirty="0">
                          <a:solidFill>
                            <a:schemeClr val="tx1"/>
                          </a:solidFill>
                          <a:latin typeface="Oswald"/>
                          <a:ea typeface="Times New Roman"/>
                          <a:cs typeface="Times New Roman Cyr" pitchFamily="18" charset="0"/>
                        </a:rPr>
                        <a:t>5 139 847,1</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ru-RU" sz="1200" b="1" i="1" dirty="0">
                          <a:solidFill>
                            <a:schemeClr val="tx1"/>
                          </a:solidFill>
                          <a:latin typeface="Oswald"/>
                          <a:ea typeface="Times New Roman"/>
                          <a:cs typeface="Times New Roman Cyr" pitchFamily="18" charset="0"/>
                        </a:rPr>
                        <a:t>5 349 989,4</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i="1" dirty="0">
                          <a:solidFill>
                            <a:schemeClr val="tx1"/>
                          </a:solidFill>
                          <a:latin typeface="Oswald"/>
                          <a:cs typeface="Times New Roman Cyr" pitchFamily="18" charset="0"/>
                        </a:rPr>
                        <a:t>-210 142,3</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363241333"/>
                  </a:ext>
                </a:extLst>
              </a:tr>
              <a:tr h="236195">
                <a:tc>
                  <a:txBody>
                    <a:bodyPr/>
                    <a:lstStyle/>
                    <a:p>
                      <a:pPr>
                        <a:spcAft>
                          <a:spcPts val="0"/>
                        </a:spcAft>
                      </a:pPr>
                      <a:r>
                        <a:rPr lang="ru-RU" sz="1200" b="1" i="1" dirty="0">
                          <a:solidFill>
                            <a:schemeClr val="tx1"/>
                          </a:solidFill>
                          <a:latin typeface="Oswald"/>
                          <a:ea typeface="Times New Roman"/>
                          <a:cs typeface="Times New Roman Cyr" pitchFamily="18" charset="0"/>
                        </a:rPr>
                        <a:t>Изменения (+, -)</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ru-RU" sz="1200" b="1" i="1" dirty="0">
                          <a:solidFill>
                            <a:schemeClr val="tx1"/>
                          </a:solidFill>
                          <a:latin typeface="Oswald"/>
                          <a:ea typeface="Times New Roman"/>
                          <a:cs typeface="Times New Roman Cyr" pitchFamily="18" charset="0"/>
                        </a:rPr>
                        <a:t>+492 729,9</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ru-RU" sz="1200" b="1" i="1" dirty="0">
                          <a:solidFill>
                            <a:schemeClr val="tx1"/>
                          </a:solidFill>
                          <a:latin typeface="Oswald"/>
                          <a:ea typeface="Times New Roman"/>
                          <a:cs typeface="Times New Roman Cyr" pitchFamily="18" charset="0"/>
                        </a:rPr>
                        <a:t>+492 729,9</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200" b="1" i="1" dirty="0">
                          <a:solidFill>
                            <a:schemeClr val="tx1"/>
                          </a:solidFill>
                          <a:latin typeface="Oswald"/>
                          <a:cs typeface="Times New Roman Cyr" pitchFamily="18" charset="0"/>
                        </a:rPr>
                        <a:t>0,0</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975342981"/>
                  </a:ext>
                </a:extLst>
              </a:tr>
              <a:tr h="5087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i="1" dirty="0">
                          <a:solidFill>
                            <a:schemeClr val="tx1"/>
                          </a:solidFill>
                          <a:latin typeface="Oswald"/>
                          <a:ea typeface="Times New Roman"/>
                          <a:cs typeface="Times New Roman Cyr" pitchFamily="18" charset="0"/>
                        </a:rPr>
                        <a:t>Утверждено решением о бюджете от 21.12.2023 №95 (5 правка)</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ru-RU" sz="1200" b="1" i="1" dirty="0">
                          <a:solidFill>
                            <a:schemeClr val="tx1"/>
                          </a:solidFill>
                          <a:latin typeface="Oswald"/>
                          <a:ea typeface="Times New Roman"/>
                          <a:cs typeface="Times New Roman Cyr" pitchFamily="18" charset="0"/>
                        </a:rPr>
                        <a:t>5 304 249,7</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ru-RU" sz="1200" b="1" i="1" dirty="0">
                          <a:solidFill>
                            <a:schemeClr val="tx1"/>
                          </a:solidFill>
                          <a:latin typeface="Oswald"/>
                          <a:ea typeface="Times New Roman"/>
                          <a:cs typeface="Times New Roman Cyr" pitchFamily="18" charset="0"/>
                        </a:rPr>
                        <a:t>5 333 501,0</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200" b="1" i="1" dirty="0">
                          <a:solidFill>
                            <a:schemeClr val="tx1"/>
                          </a:solidFill>
                          <a:latin typeface="Oswald"/>
                          <a:cs typeface="Times New Roman Cyr" pitchFamily="18" charset="0"/>
                        </a:rPr>
                        <a:t>-29 251,3</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11"/>
                  </a:ext>
                </a:extLst>
              </a:tr>
              <a:tr h="236195">
                <a:tc>
                  <a:txBody>
                    <a:bodyPr/>
                    <a:lstStyle/>
                    <a:p>
                      <a:pPr>
                        <a:spcAft>
                          <a:spcPts val="0"/>
                        </a:spcAft>
                      </a:pPr>
                      <a:r>
                        <a:rPr lang="ru-RU" sz="1200" b="1" i="1" dirty="0">
                          <a:solidFill>
                            <a:schemeClr val="tx1"/>
                          </a:solidFill>
                          <a:latin typeface="Oswald"/>
                          <a:ea typeface="Times New Roman"/>
                          <a:cs typeface="Times New Roman Cyr" pitchFamily="18" charset="0"/>
                        </a:rPr>
                        <a:t>Изменения (+, -)</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ru-RU" sz="1200" b="1" i="1" dirty="0">
                          <a:solidFill>
                            <a:schemeClr val="tx1"/>
                          </a:solidFill>
                          <a:latin typeface="Oswald"/>
                          <a:ea typeface="Times New Roman"/>
                          <a:cs typeface="Times New Roman Cyr" pitchFamily="18" charset="0"/>
                        </a:rPr>
                        <a:t>+164 402,6</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ru-RU" sz="1200" b="1" i="1" dirty="0">
                          <a:solidFill>
                            <a:schemeClr val="tx1"/>
                          </a:solidFill>
                          <a:latin typeface="Oswald"/>
                          <a:ea typeface="Times New Roman"/>
                          <a:cs typeface="Times New Roman Cyr" pitchFamily="18" charset="0"/>
                        </a:rPr>
                        <a:t>-16 488,4</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200" b="1" i="1" dirty="0">
                          <a:solidFill>
                            <a:schemeClr val="tx1"/>
                          </a:solidFill>
                          <a:latin typeface="Oswald"/>
                          <a:cs typeface="Times New Roman Cyr" pitchFamily="18" charset="0"/>
                        </a:rPr>
                        <a:t>+180 891,0</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12"/>
                  </a:ext>
                </a:extLst>
              </a:tr>
              <a:tr h="254364">
                <a:tc>
                  <a:txBody>
                    <a:bodyPr/>
                    <a:lstStyle/>
                    <a:p>
                      <a:pPr>
                        <a:spcAft>
                          <a:spcPts val="0"/>
                        </a:spcAft>
                      </a:pPr>
                      <a:r>
                        <a:rPr lang="ru-RU" sz="1200" b="1" i="0" dirty="0">
                          <a:solidFill>
                            <a:schemeClr val="tx1"/>
                          </a:solidFill>
                          <a:latin typeface="Oswald"/>
                          <a:ea typeface="Times New Roman"/>
                          <a:cs typeface="Times New Roman Cyr" pitchFamily="18" charset="0"/>
                        </a:rPr>
                        <a:t>Общие</a:t>
                      </a:r>
                      <a:r>
                        <a:rPr lang="ru-RU" sz="1200" b="1" i="0" baseline="0" dirty="0">
                          <a:solidFill>
                            <a:schemeClr val="tx1"/>
                          </a:solidFill>
                          <a:latin typeface="Oswald"/>
                          <a:ea typeface="Times New Roman"/>
                          <a:cs typeface="Times New Roman Cyr" pitchFamily="18" charset="0"/>
                        </a:rPr>
                        <a:t> изменения за год (+, -)</a:t>
                      </a:r>
                      <a:endParaRPr lang="ru-RU" sz="1200" b="1" i="0" dirty="0">
                        <a:solidFill>
                          <a:schemeClr val="tx1"/>
                        </a:solidFill>
                        <a:latin typeface="Oswald"/>
                        <a:ea typeface="Times New Roman"/>
                        <a:cs typeface="Times New Roman Cyr" pitchFamily="18" charset="0"/>
                      </a:endParaRPr>
                    </a:p>
                  </a:txBody>
                  <a:tcPr marL="68260" marR="68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ru-RU" sz="1200" b="1" i="0" dirty="0">
                          <a:solidFill>
                            <a:schemeClr val="tx1"/>
                          </a:solidFill>
                          <a:latin typeface="Oswald"/>
                          <a:ea typeface="Times New Roman"/>
                          <a:cs typeface="Times New Roman Cyr" pitchFamily="18" charset="0"/>
                        </a:rPr>
                        <a:t>+1 122 747,4</a:t>
                      </a:r>
                    </a:p>
                  </a:txBody>
                  <a:tcPr marL="68260" marR="68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ru-RU" sz="1200" b="1" i="0" dirty="0">
                          <a:solidFill>
                            <a:schemeClr val="tx1"/>
                          </a:solidFill>
                          <a:latin typeface="Oswald"/>
                          <a:ea typeface="Times New Roman"/>
                          <a:cs typeface="Times New Roman Cyr" pitchFamily="18" charset="0"/>
                        </a:rPr>
                        <a:t>+1 060 186,8</a:t>
                      </a:r>
                    </a:p>
                  </a:txBody>
                  <a:tcPr marL="68260" marR="68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ru-RU" sz="1200" b="1" i="0" dirty="0">
                        <a:solidFill>
                          <a:schemeClr val="tx1"/>
                        </a:solidFill>
                        <a:latin typeface="Oswald"/>
                        <a:cs typeface="Times New Roman Cyr" pitchFamily="18" charset="0"/>
                      </a:endParaRPr>
                    </a:p>
                  </a:txBody>
                  <a:tcPr marL="68260" marR="68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15"/>
                  </a:ext>
                </a:extLst>
              </a:tr>
              <a:tr h="323913">
                <a:tc>
                  <a:txBody>
                    <a:bodyPr/>
                    <a:lstStyle/>
                    <a:p>
                      <a:pPr>
                        <a:spcAft>
                          <a:spcPts val="0"/>
                        </a:spcAft>
                      </a:pPr>
                      <a:r>
                        <a:rPr lang="ru-RU" sz="1200" b="1" i="0" dirty="0">
                          <a:solidFill>
                            <a:schemeClr val="tx1"/>
                          </a:solidFill>
                          <a:latin typeface="Oswald"/>
                          <a:ea typeface="Times New Roman"/>
                          <a:cs typeface="Times New Roman Cyr" pitchFamily="18" charset="0"/>
                        </a:rPr>
                        <a:t>Уточненный</a:t>
                      </a:r>
                      <a:r>
                        <a:rPr lang="ru-RU" sz="1200" b="1" i="0" baseline="0" dirty="0">
                          <a:solidFill>
                            <a:schemeClr val="tx1"/>
                          </a:solidFill>
                          <a:latin typeface="Oswald"/>
                          <a:ea typeface="Times New Roman"/>
                          <a:cs typeface="Times New Roman Cyr" pitchFamily="18" charset="0"/>
                        </a:rPr>
                        <a:t> бюджет на 31.12.2023 года</a:t>
                      </a:r>
                      <a:endParaRPr lang="ru-RU" sz="1200" b="1" i="0" dirty="0">
                        <a:solidFill>
                          <a:schemeClr val="tx1"/>
                        </a:solidFill>
                        <a:latin typeface="Oswald"/>
                        <a:ea typeface="Times New Roman"/>
                        <a:cs typeface="Times New Roman Cyr" pitchFamily="18" charset="0"/>
                      </a:endParaRPr>
                    </a:p>
                  </a:txBody>
                  <a:tcPr marL="68260" marR="68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ru-RU" sz="1200" b="1" i="0" dirty="0">
                          <a:solidFill>
                            <a:schemeClr val="tx1"/>
                          </a:solidFill>
                          <a:latin typeface="Oswald"/>
                          <a:ea typeface="Times New Roman"/>
                          <a:cs typeface="Times New Roman Cyr" pitchFamily="18" charset="0"/>
                        </a:rPr>
                        <a:t>5 304 249,7</a:t>
                      </a:r>
                    </a:p>
                  </a:txBody>
                  <a:tcPr marL="68260" marR="68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ru-RU" sz="1200" b="1" i="0" dirty="0">
                          <a:solidFill>
                            <a:schemeClr val="tx1"/>
                          </a:solidFill>
                          <a:latin typeface="Oswald"/>
                          <a:ea typeface="Times New Roman"/>
                          <a:cs typeface="Times New Roman Cyr" pitchFamily="18" charset="0"/>
                        </a:rPr>
                        <a:t>5 333 501,0</a:t>
                      </a:r>
                    </a:p>
                  </a:txBody>
                  <a:tcPr marL="68260" marR="68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200" b="1" i="0" dirty="0">
                          <a:solidFill>
                            <a:schemeClr val="tx1"/>
                          </a:solidFill>
                          <a:latin typeface="Oswald"/>
                          <a:cs typeface="Times New Roman Cyr" pitchFamily="18" charset="0"/>
                        </a:rPr>
                        <a:t>-29</a:t>
                      </a:r>
                      <a:r>
                        <a:rPr lang="ru-RU" sz="1200" b="1" i="0" baseline="0" dirty="0">
                          <a:solidFill>
                            <a:schemeClr val="tx1"/>
                          </a:solidFill>
                          <a:latin typeface="Oswald"/>
                          <a:cs typeface="Times New Roman Cyr" pitchFamily="18" charset="0"/>
                        </a:rPr>
                        <a:t> 251,3</a:t>
                      </a:r>
                      <a:endParaRPr lang="ru-RU" sz="1200" b="1" i="0" dirty="0">
                        <a:solidFill>
                          <a:schemeClr val="tx1"/>
                        </a:solidFill>
                        <a:latin typeface="Oswald"/>
                        <a:cs typeface="Times New Roman Cyr" pitchFamily="18" charset="0"/>
                      </a:endParaRPr>
                    </a:p>
                  </a:txBody>
                  <a:tcPr marL="68260" marR="68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10"/>
                  </a:ext>
                </a:extLst>
              </a:tr>
            </a:tbl>
          </a:graphicData>
        </a:graphic>
      </p:graphicFrame>
      <p:pic>
        <p:nvPicPr>
          <p:cNvPr id="8" name="Picture 5" descr="Y:\Влад\2019\эскизы\сетка.png"/>
          <p:cNvPicPr>
            <a:picLocks noChangeAspect="1" noChangeArrowheads="1"/>
          </p:cNvPicPr>
          <p:nvPr/>
        </p:nvPicPr>
        <p:blipFill>
          <a:blip r:embed="rId3" cstate="print"/>
          <a:srcRect l="1936" t="2420" r="1543" b="81699"/>
          <a:stretch>
            <a:fillRect/>
          </a:stretch>
        </p:blipFill>
        <p:spPr bwMode="auto">
          <a:xfrm>
            <a:off x="0" y="0"/>
            <a:ext cx="9036496" cy="689998"/>
          </a:xfrm>
          <a:prstGeom prst="rect">
            <a:avLst/>
          </a:prstGeom>
          <a:noFill/>
          <a:ln w="9525">
            <a:noFill/>
            <a:miter lim="800000"/>
            <a:headEnd/>
            <a:tailEnd/>
          </a:ln>
        </p:spPr>
      </p:pic>
      <p:pic>
        <p:nvPicPr>
          <p:cNvPr id="9" name="Picture 2" descr="Y:\Влад\2019\эскизы\герб.png"/>
          <p:cNvPicPr>
            <a:picLocks noChangeAspect="1" noChangeArrowheads="1"/>
          </p:cNvPicPr>
          <p:nvPr/>
        </p:nvPicPr>
        <p:blipFill>
          <a:blip r:embed="rId4" cstate="print"/>
          <a:srcRect l="89185" b="81873"/>
          <a:stretch>
            <a:fillRect/>
          </a:stretch>
        </p:blipFill>
        <p:spPr bwMode="auto">
          <a:xfrm>
            <a:off x="8460432" y="-100013"/>
            <a:ext cx="683568" cy="895951"/>
          </a:xfrm>
          <a:prstGeom prst="rect">
            <a:avLst/>
          </a:prstGeom>
          <a:noFill/>
          <a:ln w="9525">
            <a:noFill/>
            <a:miter lim="800000"/>
            <a:headEnd/>
            <a:tailEnd/>
          </a:ln>
        </p:spPr>
      </p:pic>
      <p:pic>
        <p:nvPicPr>
          <p:cNvPr id="10" name="Picture 3" descr="Y:\Влад\2019\эскизы\зелёная.png"/>
          <p:cNvPicPr>
            <a:picLocks noChangeAspect="1" noChangeArrowheads="1"/>
          </p:cNvPicPr>
          <p:nvPr/>
        </p:nvPicPr>
        <p:blipFill>
          <a:blip r:embed="rId5" cstate="print"/>
          <a:srcRect t="10663" r="48323" b="76543"/>
          <a:stretch>
            <a:fillRect/>
          </a:stretch>
        </p:blipFill>
        <p:spPr bwMode="auto">
          <a:xfrm>
            <a:off x="0" y="0"/>
            <a:ext cx="8316416" cy="836712"/>
          </a:xfrm>
          <a:prstGeom prst="rect">
            <a:avLst/>
          </a:prstGeom>
          <a:noFill/>
          <a:ln w="9525">
            <a:noFill/>
            <a:miter lim="800000"/>
            <a:headEnd/>
            <a:tailEnd/>
          </a:ln>
        </p:spPr>
      </p:pic>
      <p:sp>
        <p:nvSpPr>
          <p:cNvPr id="12" name="TextBox 11"/>
          <p:cNvSpPr txBox="1"/>
          <p:nvPr/>
        </p:nvSpPr>
        <p:spPr>
          <a:xfrm>
            <a:off x="755576" y="116632"/>
            <a:ext cx="7232557" cy="861774"/>
          </a:xfrm>
          <a:prstGeom prst="rect">
            <a:avLst/>
          </a:prstGeom>
          <a:noFill/>
        </p:spPr>
        <p:txBody>
          <a:bodyPr wrap="square" rtlCol="0">
            <a:spAutoFit/>
          </a:bodyPr>
          <a:lstStyle/>
          <a:p>
            <a:r>
              <a:rPr lang="ru-RU" sz="1600" b="1" dirty="0">
                <a:solidFill>
                  <a:schemeClr val="bg1"/>
                </a:solidFill>
                <a:latin typeface="Oswald"/>
                <a:cs typeface="Times New Roman" panose="02020603050405020304" pitchFamily="18" charset="0"/>
              </a:rPr>
              <a:t>ИЗМЕНЕНИЯ ПАРАМЕТРОВ БЮДЖЕТА ГОРОДСКОГО ОКРУГА УРАЙ </a:t>
            </a:r>
          </a:p>
          <a:p>
            <a:r>
              <a:rPr lang="ru-RU" sz="1600" b="1" dirty="0">
                <a:solidFill>
                  <a:schemeClr val="bg1"/>
                </a:solidFill>
                <a:latin typeface="Oswald"/>
                <a:cs typeface="Times New Roman" panose="02020603050405020304" pitchFamily="18" charset="0"/>
              </a:rPr>
              <a:t>В 2023 ГОДУ, тыс. рублей</a:t>
            </a:r>
          </a:p>
          <a:p>
            <a:endParaRPr lang="ru-RU" dirty="0"/>
          </a:p>
        </p:txBody>
      </p:sp>
      <p:pic>
        <p:nvPicPr>
          <p:cNvPr id="13" name="Picture 5" descr="закладка урай copy"/>
          <p:cNvPicPr>
            <a:picLocks noChangeAspect="1" noChangeArrowheads="1"/>
          </p:cNvPicPr>
          <p:nvPr/>
        </p:nvPicPr>
        <p:blipFill>
          <a:blip r:embed="rId6" cstate="print"/>
          <a:srcRect/>
          <a:stretch>
            <a:fillRect/>
          </a:stretch>
        </p:blipFill>
        <p:spPr bwMode="auto">
          <a:xfrm>
            <a:off x="0" y="116632"/>
            <a:ext cx="576064" cy="756965"/>
          </a:xfrm>
          <a:prstGeom prst="rect">
            <a:avLst/>
          </a:prstGeom>
          <a:noFill/>
          <a:ln w="9525">
            <a:noFill/>
            <a:miter lim="800000"/>
            <a:headEnd/>
            <a:tailEnd/>
          </a:ln>
        </p:spPr>
      </p:pic>
    </p:spTree>
    <p:extLst>
      <p:ext uri="{BB962C8B-B14F-4D97-AF65-F5344CB8AC3E}">
        <p14:creationId xmlns:p14="http://schemas.microsoft.com/office/powerpoint/2010/main" xmlns="" val="7851037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0"/>
            <a:ext cx="8604448" cy="923330"/>
          </a:xfrm>
          <a:prstGeom prst="rect">
            <a:avLst/>
          </a:prstGeom>
        </p:spPr>
        <p:txBody>
          <a:bodyPr wrap="square">
            <a:spAutoFit/>
          </a:bodyPr>
          <a:lstStyle/>
          <a:p>
            <a:pPr algn="ctr"/>
            <a:r>
              <a:rPr lang="ru-RU" b="1" dirty="0">
                <a:solidFill>
                  <a:srgbClr val="000000"/>
                </a:solidFill>
                <a:latin typeface="Times New Roman" panose="02020603050405020304" pitchFamily="18" charset="0"/>
                <a:cs typeface="Times New Roman" panose="02020603050405020304" pitchFamily="18" charset="0"/>
              </a:rPr>
              <a:t>Муниципальная программа «</a:t>
            </a:r>
            <a:r>
              <a:rPr lang="ru-RU" b="1" dirty="0">
                <a:latin typeface="Times New Roman Cyr" panose="02020603050405020304" pitchFamily="18" charset="0"/>
                <a:cs typeface="Times New Roman Cyr" panose="02020603050405020304" pitchFamily="18" charset="0"/>
              </a:rPr>
              <a:t>Развитие жилищно-коммунального комплекса </a:t>
            </a:r>
          </a:p>
          <a:p>
            <a:pPr algn="ctr"/>
            <a:r>
              <a:rPr lang="ru-RU" b="1" dirty="0">
                <a:latin typeface="Times New Roman Cyr" panose="02020603050405020304" pitchFamily="18" charset="0"/>
                <a:cs typeface="Times New Roman Cyr" panose="02020603050405020304" pitchFamily="18" charset="0"/>
              </a:rPr>
              <a:t>и повышение энергетической эффективности в городе Урай»</a:t>
            </a:r>
          </a:p>
          <a:p>
            <a:pPr algn="ctr"/>
            <a:r>
              <a:rPr lang="ru-RU" b="1" dirty="0">
                <a:latin typeface="Times New Roman Cyr" panose="02020603050405020304" pitchFamily="18" charset="0"/>
                <a:cs typeface="Times New Roman Cyr" panose="02020603050405020304" pitchFamily="18" charset="0"/>
              </a:rPr>
              <a:t> на 2019 - 2030 годы</a:t>
            </a:r>
            <a:endParaRPr lang="ru-RU" b="1" dirty="0"/>
          </a:p>
        </p:txBody>
      </p:sp>
      <p:sp>
        <p:nvSpPr>
          <p:cNvPr id="5" name="Прямоугольник 4"/>
          <p:cNvSpPr/>
          <p:nvPr/>
        </p:nvSpPr>
        <p:spPr>
          <a:xfrm>
            <a:off x="0" y="980729"/>
            <a:ext cx="4572000" cy="1077218"/>
          </a:xfrm>
          <a:prstGeom prst="rect">
            <a:avLst/>
          </a:prstGeom>
        </p:spPr>
        <p:txBody>
          <a:bodyPr wrap="square">
            <a:spAutoFit/>
          </a:bodyPr>
          <a:lstStyle/>
          <a:p>
            <a:r>
              <a:rPr lang="ru-RU" sz="1600" u="sng" dirty="0">
                <a:latin typeface="Gabriola" pitchFamily="82" charset="0"/>
                <a:cs typeface="Arial" pitchFamily="34" charset="0"/>
              </a:rPr>
              <a:t>Ответственный исполнитель</a:t>
            </a:r>
            <a:r>
              <a:rPr lang="ru-RU" sz="1600" dirty="0">
                <a:latin typeface="Gabriola" pitchFamily="82" charset="0"/>
                <a:cs typeface="Arial" pitchFamily="34" charset="0"/>
              </a:rPr>
              <a:t>  – </a:t>
            </a:r>
          </a:p>
          <a:p>
            <a:r>
              <a:rPr lang="ru-RU" sz="1600" dirty="0">
                <a:latin typeface="Gabriola" pitchFamily="82" charset="0"/>
              </a:rPr>
              <a:t>Муниципальное казенное учреждение «Управление жилищно-коммунального хозяйства города Урай» (далее – МКУ «УЖКХ г.Урай»)</a:t>
            </a:r>
            <a:endParaRPr lang="ru-RU" sz="1600" dirty="0">
              <a:latin typeface="Gabriola" pitchFamily="82" charset="0"/>
              <a:cs typeface="Arial" pitchFamily="34" charset="0"/>
            </a:endParaRPr>
          </a:p>
        </p:txBody>
      </p:sp>
      <p:sp>
        <p:nvSpPr>
          <p:cNvPr id="6" name="Прямоугольник 5"/>
          <p:cNvSpPr/>
          <p:nvPr/>
        </p:nvSpPr>
        <p:spPr>
          <a:xfrm>
            <a:off x="4572000" y="980728"/>
            <a:ext cx="4572000" cy="1323439"/>
          </a:xfrm>
          <a:prstGeom prst="rect">
            <a:avLst/>
          </a:prstGeom>
        </p:spPr>
        <p:txBody>
          <a:bodyPr>
            <a:spAutoFit/>
          </a:bodyPr>
          <a:lstStyle/>
          <a:p>
            <a:pPr lvl="0"/>
            <a:r>
              <a:rPr lang="ru-RU" sz="1600" u="sng" dirty="0">
                <a:latin typeface="Gabriola" pitchFamily="82" charset="0"/>
              </a:rPr>
              <a:t>Цель:</a:t>
            </a:r>
            <a:r>
              <a:rPr lang="ru-RU" sz="1600" dirty="0">
                <a:latin typeface="Gabriola" pitchFamily="82" charset="0"/>
              </a:rPr>
              <a:t> Формирование благоприятных и комфортных условий для проживания населения на территории города Урай, повышение надежности и качества предоставления жилищно-коммунальных услуг. Повышение энергосбережения и энергетической эффективности.</a:t>
            </a:r>
          </a:p>
        </p:txBody>
      </p:sp>
      <p:sp>
        <p:nvSpPr>
          <p:cNvPr id="8" name="Прямоугольник 7"/>
          <p:cNvSpPr/>
          <p:nvPr/>
        </p:nvSpPr>
        <p:spPr>
          <a:xfrm>
            <a:off x="683568" y="2276872"/>
            <a:ext cx="7416824" cy="338554"/>
          </a:xfrm>
          <a:prstGeom prst="rect">
            <a:avLst/>
          </a:prstGeom>
        </p:spPr>
        <p:txBody>
          <a:bodyPr wrap="square">
            <a:spAutoFit/>
          </a:bodyPr>
          <a:lstStyle/>
          <a:p>
            <a:pPr algn="ctr"/>
            <a:r>
              <a:rPr lang="ru-RU" sz="1600" b="1" dirty="0">
                <a:latin typeface="Times New Roman" pitchFamily="18" charset="0"/>
                <a:cs typeface="Times New Roman" pitchFamily="18" charset="0"/>
              </a:rPr>
              <a:t>Основные показатели результативности программы за </a:t>
            </a:r>
            <a:r>
              <a:rPr lang="ru-RU" sz="1600" b="1" dirty="0" smtClean="0">
                <a:latin typeface="Times New Roman" pitchFamily="18" charset="0"/>
                <a:cs typeface="Times New Roman" pitchFamily="18" charset="0"/>
              </a:rPr>
              <a:t>2023 </a:t>
            </a:r>
            <a:r>
              <a:rPr lang="ru-RU" sz="1600" b="1" dirty="0">
                <a:latin typeface="Times New Roman" pitchFamily="18" charset="0"/>
                <a:cs typeface="Times New Roman" pitchFamily="18" charset="0"/>
              </a:rPr>
              <a:t>год:</a:t>
            </a:r>
            <a:endParaRPr lang="ru-RU" sz="1600" dirty="0">
              <a:latin typeface="Times New Roman" pitchFamily="18" charset="0"/>
              <a:cs typeface="Times New Roman" pitchFamily="18" charset="0"/>
            </a:endParaRPr>
          </a:p>
        </p:txBody>
      </p:sp>
      <p:sp>
        <p:nvSpPr>
          <p:cNvPr id="9" name="Прямоугольник 8"/>
          <p:cNvSpPr/>
          <p:nvPr/>
        </p:nvSpPr>
        <p:spPr>
          <a:xfrm>
            <a:off x="251520" y="2672239"/>
            <a:ext cx="8712968" cy="3754874"/>
          </a:xfrm>
          <a:prstGeom prst="rect">
            <a:avLst/>
          </a:prstGeom>
        </p:spPr>
        <p:txBody>
          <a:bodyPr wrap="square">
            <a:spAutoFit/>
          </a:bodyPr>
          <a:lstStyle/>
          <a:p>
            <a:pPr lvl="0" fontAlgn="b">
              <a:buFont typeface="Wingdings" pitchFamily="2" charset="2"/>
              <a:buChar char="v"/>
            </a:pPr>
            <a:r>
              <a:rPr lang="ru-RU" sz="1400" dirty="0">
                <a:solidFill>
                  <a:srgbClr val="000000"/>
                </a:solidFill>
                <a:latin typeface="Times New Roman" pitchFamily="18" charset="0"/>
                <a:cs typeface="Times New Roman" pitchFamily="18" charset="0"/>
              </a:rPr>
              <a:t>Удовлетворенность граждан качеством жилищно-коммунальных услуг – </a:t>
            </a:r>
            <a:r>
              <a:rPr lang="ru-RU" sz="1400" b="1" dirty="0" smtClean="0">
                <a:solidFill>
                  <a:srgbClr val="000000"/>
                </a:solidFill>
                <a:latin typeface="Times New Roman" pitchFamily="18" charset="0"/>
                <a:cs typeface="Times New Roman" pitchFamily="18" charset="0"/>
              </a:rPr>
              <a:t>86,0%</a:t>
            </a:r>
            <a:r>
              <a:rPr lang="en-US" sz="1400" b="1" dirty="0">
                <a:solidFill>
                  <a:srgbClr val="000000"/>
                </a:solidFill>
                <a:latin typeface="Times New Roman" pitchFamily="18" charset="0"/>
                <a:cs typeface="Times New Roman" pitchFamily="18" charset="0"/>
              </a:rPr>
              <a:t>;</a:t>
            </a:r>
            <a:endParaRPr lang="ru-RU" sz="1400" b="1" dirty="0">
              <a:solidFill>
                <a:srgbClr val="000000"/>
              </a:solidFill>
              <a:latin typeface="Times New Roman" pitchFamily="18" charset="0"/>
              <a:cs typeface="Times New Roman" pitchFamily="18" charset="0"/>
            </a:endParaRPr>
          </a:p>
          <a:p>
            <a:pPr lvl="0" fontAlgn="b"/>
            <a:endParaRPr lang="ru-RU" sz="1400" b="1" dirty="0">
              <a:solidFill>
                <a:srgbClr val="000000"/>
              </a:solidFill>
              <a:latin typeface="Times New Roman" pitchFamily="18" charset="0"/>
              <a:cs typeface="Times New Roman" pitchFamily="18" charset="0"/>
            </a:endParaRPr>
          </a:p>
          <a:p>
            <a:pPr lvl="0" fontAlgn="b">
              <a:buFont typeface="Wingdings" pitchFamily="2" charset="2"/>
              <a:buChar char="v"/>
            </a:pPr>
            <a:r>
              <a:rPr lang="ru-RU" sz="1400" dirty="0">
                <a:solidFill>
                  <a:srgbClr val="000000"/>
                </a:solidFill>
                <a:latin typeface="Times New Roman" pitchFamily="18" charset="0"/>
                <a:cs typeface="Times New Roman" pitchFamily="18" charset="0"/>
              </a:rPr>
              <a:t>  Фактический уровень оплаты взносов на капитальный ремонт общего имущества в многоквартирных домах (за жилые помещения,  являющиеся муниципальной собственностью в многоквартирных домах) – </a:t>
            </a:r>
            <a:r>
              <a:rPr lang="ru-RU" sz="1400" b="1" dirty="0">
                <a:solidFill>
                  <a:srgbClr val="000000"/>
                </a:solidFill>
                <a:latin typeface="Times New Roman" pitchFamily="18" charset="0"/>
                <a:cs typeface="Times New Roman" pitchFamily="18" charset="0"/>
              </a:rPr>
              <a:t>100%;</a:t>
            </a:r>
          </a:p>
          <a:p>
            <a:pPr lvl="0" fontAlgn="b"/>
            <a:endParaRPr lang="ru-RU" sz="1400" b="1" dirty="0">
              <a:solidFill>
                <a:srgbClr val="000000"/>
              </a:solidFill>
              <a:latin typeface="Times New Roman" pitchFamily="18" charset="0"/>
              <a:cs typeface="Times New Roman" pitchFamily="18" charset="0"/>
            </a:endParaRPr>
          </a:p>
          <a:p>
            <a:pPr lvl="0" fontAlgn="b">
              <a:buFont typeface="Wingdings" pitchFamily="2" charset="2"/>
              <a:buChar char="v"/>
            </a:pPr>
            <a:r>
              <a:rPr lang="ru-RU" sz="1400" dirty="0">
                <a:solidFill>
                  <a:srgbClr val="000000"/>
                </a:solidFill>
                <a:latin typeface="Times New Roman" pitchFamily="18" charset="0"/>
                <a:cs typeface="Times New Roman" pitchFamily="18" charset="0"/>
              </a:rPr>
              <a:t>Доля замены ветхих инженерных сетей теплоснабжения, водоснабжения, водоотведения от общей протяженности  ветхих инженерных сетей теплоснабжения, водоснабжения, водоотведения </a:t>
            </a:r>
            <a:r>
              <a:rPr lang="ru-RU" sz="1400" b="1" dirty="0" smtClean="0">
                <a:solidFill>
                  <a:srgbClr val="000000"/>
                </a:solidFill>
                <a:latin typeface="Times New Roman" pitchFamily="18" charset="0"/>
                <a:cs typeface="Times New Roman" pitchFamily="18" charset="0"/>
              </a:rPr>
              <a:t>2,8%</a:t>
            </a:r>
            <a:r>
              <a:rPr lang="en-US" sz="1400" b="1" dirty="0">
                <a:solidFill>
                  <a:srgbClr val="000000"/>
                </a:solidFill>
                <a:latin typeface="Times New Roman" pitchFamily="18" charset="0"/>
                <a:cs typeface="Times New Roman" pitchFamily="18" charset="0"/>
              </a:rPr>
              <a:t>;</a:t>
            </a:r>
            <a:endParaRPr lang="ru-RU" sz="1400" b="1" dirty="0">
              <a:solidFill>
                <a:srgbClr val="000000"/>
              </a:solidFill>
              <a:latin typeface="Times New Roman" pitchFamily="18" charset="0"/>
              <a:cs typeface="Times New Roman" pitchFamily="18" charset="0"/>
            </a:endParaRPr>
          </a:p>
          <a:p>
            <a:pPr lvl="0" fontAlgn="b"/>
            <a:endParaRPr lang="ru-RU" sz="1400" b="1" dirty="0">
              <a:solidFill>
                <a:srgbClr val="000000"/>
              </a:solidFill>
              <a:latin typeface="Times New Roman" pitchFamily="18" charset="0"/>
              <a:cs typeface="Times New Roman" pitchFamily="18" charset="0"/>
            </a:endParaRPr>
          </a:p>
          <a:p>
            <a:pPr lvl="0" fontAlgn="b">
              <a:buFont typeface="Wingdings" pitchFamily="2" charset="2"/>
              <a:buChar char="v"/>
            </a:pPr>
            <a:r>
              <a:rPr lang="ru-RU" sz="1400" dirty="0">
                <a:solidFill>
                  <a:srgbClr val="000000"/>
                </a:solidFill>
                <a:latin typeface="Times New Roman" pitchFamily="18" charset="0"/>
                <a:cs typeface="Times New Roman" pitchFamily="18" charset="0"/>
              </a:rPr>
              <a:t>Реализовано населению </a:t>
            </a:r>
            <a:r>
              <a:rPr lang="ru-RU" sz="1400" b="1" dirty="0">
                <a:solidFill>
                  <a:srgbClr val="000000"/>
                </a:solidFill>
                <a:latin typeface="Times New Roman" pitchFamily="18" charset="0"/>
                <a:cs typeface="Times New Roman" pitchFamily="18" charset="0"/>
              </a:rPr>
              <a:t>8 292,0 кг. </a:t>
            </a:r>
            <a:r>
              <a:rPr lang="ru-RU" sz="1400" dirty="0">
                <a:solidFill>
                  <a:srgbClr val="000000"/>
                </a:solidFill>
                <a:latin typeface="Times New Roman" pitchFamily="18" charset="0"/>
                <a:cs typeface="Times New Roman" pitchFamily="18" charset="0"/>
              </a:rPr>
              <a:t>сжиженного газа для бытовых нужд</a:t>
            </a:r>
            <a:r>
              <a:rPr lang="en-US" sz="1400" dirty="0">
                <a:solidFill>
                  <a:srgbClr val="000000"/>
                </a:solidFill>
                <a:latin typeface="Times New Roman" pitchFamily="18" charset="0"/>
                <a:cs typeface="Times New Roman" pitchFamily="18" charset="0"/>
              </a:rPr>
              <a:t>;</a:t>
            </a:r>
            <a:endParaRPr lang="ru-RU" sz="1400" dirty="0">
              <a:solidFill>
                <a:srgbClr val="000000"/>
              </a:solidFill>
              <a:latin typeface="Times New Roman" pitchFamily="18" charset="0"/>
              <a:cs typeface="Times New Roman" pitchFamily="18" charset="0"/>
            </a:endParaRPr>
          </a:p>
          <a:p>
            <a:pPr lvl="0" fontAlgn="b"/>
            <a:endParaRPr lang="ru-RU" sz="1400" dirty="0">
              <a:solidFill>
                <a:srgbClr val="000000"/>
              </a:solidFill>
              <a:latin typeface="Times New Roman" pitchFamily="18" charset="0"/>
              <a:cs typeface="Times New Roman" pitchFamily="18" charset="0"/>
            </a:endParaRPr>
          </a:p>
          <a:p>
            <a:pPr lvl="0" fontAlgn="b">
              <a:buFont typeface="Wingdings" pitchFamily="2" charset="2"/>
              <a:buChar char="v"/>
            </a:pPr>
            <a:r>
              <a:rPr lang="ru-RU" sz="1400" dirty="0">
                <a:solidFill>
                  <a:srgbClr val="000000"/>
                </a:solidFill>
                <a:latin typeface="Times New Roman" pitchFamily="18" charset="0"/>
                <a:cs typeface="Times New Roman" pitchFamily="18" charset="0"/>
              </a:rPr>
              <a:t>Количество квартир, находящихся в муниципальной собственности, в которых проведен ремонт, составило </a:t>
            </a:r>
            <a:r>
              <a:rPr lang="ru-RU" sz="1400" b="1" dirty="0">
                <a:solidFill>
                  <a:srgbClr val="000000"/>
                </a:solidFill>
                <a:latin typeface="Times New Roman" pitchFamily="18" charset="0"/>
                <a:cs typeface="Times New Roman" pitchFamily="18" charset="0"/>
              </a:rPr>
              <a:t>7 единиц</a:t>
            </a:r>
            <a:r>
              <a:rPr lang="en-US" sz="1400" b="1" dirty="0">
                <a:solidFill>
                  <a:srgbClr val="000000"/>
                </a:solidFill>
                <a:latin typeface="Times New Roman" pitchFamily="18" charset="0"/>
                <a:cs typeface="Times New Roman" pitchFamily="18" charset="0"/>
              </a:rPr>
              <a:t>;</a:t>
            </a:r>
            <a:endParaRPr lang="ru-RU" sz="1400" dirty="0">
              <a:solidFill>
                <a:srgbClr val="000000"/>
              </a:solidFill>
              <a:latin typeface="Times New Roman" pitchFamily="18" charset="0"/>
              <a:cs typeface="Times New Roman" pitchFamily="18" charset="0"/>
            </a:endParaRPr>
          </a:p>
          <a:p>
            <a:pPr lvl="0" fontAlgn="b"/>
            <a:endParaRPr lang="ru-RU" sz="1400" dirty="0">
              <a:solidFill>
                <a:srgbClr val="000000"/>
              </a:solidFill>
              <a:latin typeface="Times New Roman" pitchFamily="18" charset="0"/>
              <a:cs typeface="Times New Roman" pitchFamily="18" charset="0"/>
            </a:endParaRPr>
          </a:p>
          <a:p>
            <a:pPr lvl="0" fontAlgn="b">
              <a:buFont typeface="Wingdings" pitchFamily="2" charset="2"/>
              <a:buChar char="v"/>
            </a:pPr>
            <a:r>
              <a:rPr lang="ru-RU" sz="1400" dirty="0">
                <a:solidFill>
                  <a:srgbClr val="000000"/>
                </a:solidFill>
                <a:latin typeface="Times New Roman" pitchFamily="18" charset="0"/>
                <a:cs typeface="Times New Roman" pitchFamily="18" charset="0"/>
              </a:rPr>
              <a:t>  Удовлетворенность населения благоустроенностью общественных мест пребывания населения -</a:t>
            </a:r>
            <a:r>
              <a:rPr lang="ru-RU" sz="1400" dirty="0" smtClean="0">
                <a:solidFill>
                  <a:srgbClr val="000000"/>
                </a:solidFill>
                <a:latin typeface="Times New Roman" pitchFamily="18" charset="0"/>
                <a:cs typeface="Times New Roman" pitchFamily="18" charset="0"/>
              </a:rPr>
              <a:t>86,1%;</a:t>
            </a:r>
            <a:endParaRPr lang="ru-RU" sz="1400" dirty="0">
              <a:solidFill>
                <a:srgbClr val="000000"/>
              </a:solidFill>
              <a:latin typeface="Times New Roman" pitchFamily="18" charset="0"/>
              <a:cs typeface="Times New Roman" pitchFamily="18" charset="0"/>
            </a:endParaRPr>
          </a:p>
          <a:p>
            <a:pPr lvl="0" fontAlgn="b">
              <a:buFont typeface="Wingdings" pitchFamily="2" charset="2"/>
              <a:buChar char="v"/>
            </a:pPr>
            <a:endParaRPr lang="ru-RU" sz="1400" dirty="0">
              <a:solidFill>
                <a:srgbClr val="000000"/>
              </a:solidFill>
              <a:latin typeface="Times New Roman" pitchFamily="18" charset="0"/>
              <a:cs typeface="Times New Roman" pitchFamily="18" charset="0"/>
            </a:endParaRPr>
          </a:p>
          <a:p>
            <a:pPr lvl="0" fontAlgn="b">
              <a:buFont typeface="Wingdings" pitchFamily="2" charset="2"/>
              <a:buChar char="v"/>
            </a:pPr>
            <a:r>
              <a:rPr lang="ru-RU" sz="1400" dirty="0">
                <a:solidFill>
                  <a:srgbClr val="000000"/>
                </a:solidFill>
                <a:latin typeface="Times New Roman" pitchFamily="18" charset="0"/>
                <a:cs typeface="Times New Roman" pitchFamily="18" charset="0"/>
              </a:rPr>
              <a:t>  Количество аварий на объектах коммунальной инфраструктуры в сфере </a:t>
            </a:r>
            <a:r>
              <a:rPr lang="ru-RU" sz="1400" dirty="0" err="1">
                <a:solidFill>
                  <a:srgbClr val="000000"/>
                </a:solidFill>
                <a:latin typeface="Times New Roman" pitchFamily="18" charset="0"/>
                <a:cs typeface="Times New Roman" pitchFamily="18" charset="0"/>
              </a:rPr>
              <a:t>водо</a:t>
            </a:r>
            <a:r>
              <a:rPr lang="ru-RU" sz="1400" dirty="0">
                <a:solidFill>
                  <a:srgbClr val="000000"/>
                </a:solidFill>
                <a:latin typeface="Times New Roman" pitchFamily="18" charset="0"/>
                <a:cs typeface="Times New Roman" pitchFamily="18" charset="0"/>
              </a:rPr>
              <a:t>-, теплоснабжения и водоотведения при производстве, транспортировке  и распределении коммунальных ресурсов -0.</a:t>
            </a:r>
          </a:p>
        </p:txBody>
      </p:sp>
      <p:sp>
        <p:nvSpPr>
          <p:cNvPr id="88066" name="AutoShape 2" descr="10 788 рез. по запросу «Иконки жкх» — изображения, стоковые фотографии и  векторная графика | Shutter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8068" name="Picture 4" descr="жкх png: 2 тыс изображений найдено в Яндекс Картинках"/>
          <p:cNvPicPr>
            <a:picLocks noChangeAspect="1" noChangeArrowheads="1"/>
          </p:cNvPicPr>
          <p:nvPr/>
        </p:nvPicPr>
        <p:blipFill>
          <a:blip r:embed="rId2" cstate="print"/>
          <a:srcRect/>
          <a:stretch>
            <a:fillRect/>
          </a:stretch>
        </p:blipFill>
        <p:spPr bwMode="auto">
          <a:xfrm>
            <a:off x="0" y="116632"/>
            <a:ext cx="799429" cy="46800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nvGraphicFramePr>
        <p:xfrm>
          <a:off x="179512" y="116632"/>
          <a:ext cx="8712968" cy="6258188"/>
        </p:xfrm>
        <a:graphic>
          <a:graphicData uri="http://schemas.openxmlformats.org/drawingml/2006/table">
            <a:tbl>
              <a:tblPr firstRow="1" bandRow="1">
                <a:tableStyleId>{5C22544A-7EE6-4342-B048-85BDC9FD1C3A}</a:tableStyleId>
              </a:tblPr>
              <a:tblGrid>
                <a:gridCol w="1386154">
                  <a:extLst>
                    <a:ext uri="{9D8B030D-6E8A-4147-A177-3AD203B41FA5}">
                      <a16:colId xmlns:a16="http://schemas.microsoft.com/office/drawing/2014/main" xmlns="" val="20000"/>
                    </a:ext>
                  </a:extLst>
                </a:gridCol>
                <a:gridCol w="7326814">
                  <a:extLst>
                    <a:ext uri="{9D8B030D-6E8A-4147-A177-3AD203B41FA5}">
                      <a16:colId xmlns:a16="http://schemas.microsoft.com/office/drawing/2014/main" xmlns="" val="20001"/>
                    </a:ext>
                  </a:extLst>
                </a:gridCol>
              </a:tblGrid>
              <a:tr h="391306">
                <a:tc>
                  <a:txBody>
                    <a:bodyPr/>
                    <a:lstStyle/>
                    <a:p>
                      <a:r>
                        <a:rPr lang="ru-RU" sz="1400" dirty="0">
                          <a:latin typeface="Times New Roman" pitchFamily="18" charset="0"/>
                          <a:cs typeface="Times New Roman" pitchFamily="18" charset="0"/>
                        </a:rPr>
                        <a:t>тыс.рублей</a:t>
                      </a:r>
                    </a:p>
                  </a:txBody>
                  <a:tcPr/>
                </a:tc>
                <a:tc>
                  <a:txBody>
                    <a:bodyPr/>
                    <a:lstStyle/>
                    <a:p>
                      <a:r>
                        <a:rPr lang="ru-RU" sz="1400" dirty="0">
                          <a:latin typeface="Times New Roman" pitchFamily="18" charset="0"/>
                          <a:cs typeface="Times New Roman" pitchFamily="18" charset="0"/>
                        </a:rPr>
                        <a:t>Направление расходов</a:t>
                      </a:r>
                    </a:p>
                  </a:txBody>
                  <a:tcPr/>
                </a:tc>
                <a:extLst>
                  <a:ext uri="{0D108BD9-81ED-4DB2-BD59-A6C34878D82A}">
                    <a16:rowId xmlns:a16="http://schemas.microsoft.com/office/drawing/2014/main" xmlns="" val="10000"/>
                  </a:ext>
                </a:extLst>
              </a:tr>
              <a:tr h="558711">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a:solidFill>
                            <a:srgbClr val="000000"/>
                          </a:solidFill>
                          <a:latin typeface="Times New Roman" pitchFamily="18" charset="0"/>
                          <a:cs typeface="Times New Roman" pitchFamily="18" charset="0"/>
                        </a:rPr>
                        <a:t>Расходы на реализацию программы за </a:t>
                      </a:r>
                      <a:r>
                        <a:rPr lang="ru-RU" sz="1400" b="1" dirty="0" smtClean="0">
                          <a:solidFill>
                            <a:srgbClr val="000000"/>
                          </a:solidFill>
                          <a:latin typeface="Times New Roman" pitchFamily="18" charset="0"/>
                          <a:cs typeface="Times New Roman" pitchFamily="18" charset="0"/>
                        </a:rPr>
                        <a:t>2023 </a:t>
                      </a:r>
                      <a:r>
                        <a:rPr lang="ru-RU" sz="1400" b="1" dirty="0">
                          <a:solidFill>
                            <a:srgbClr val="000000"/>
                          </a:solidFill>
                          <a:latin typeface="Times New Roman" pitchFamily="18" charset="0"/>
                          <a:cs typeface="Times New Roman" pitchFamily="18" charset="0"/>
                        </a:rPr>
                        <a:t>год составили </a:t>
                      </a:r>
                      <a:r>
                        <a:rPr lang="ru-RU" sz="1400" b="1" dirty="0" smtClean="0">
                          <a:solidFill>
                            <a:srgbClr val="000000"/>
                          </a:solidFill>
                          <a:latin typeface="Times New Roman" pitchFamily="18" charset="0"/>
                          <a:cs typeface="Times New Roman" pitchFamily="18" charset="0"/>
                        </a:rPr>
                        <a:t>301 048,6тыс.рублей</a:t>
                      </a:r>
                      <a:r>
                        <a:rPr lang="ru-RU" sz="1400" b="1" dirty="0">
                          <a:solidFill>
                            <a:srgbClr val="000000"/>
                          </a:solidFill>
                          <a:latin typeface="Times New Roman" pitchFamily="18" charset="0"/>
                          <a:cs typeface="Times New Roman" pitchFamily="18" charset="0"/>
                        </a:rPr>
                        <a:t>, в том числе:</a:t>
                      </a:r>
                      <a:endParaRPr lang="ru-RU" sz="1400" b="1" dirty="0">
                        <a:latin typeface="Times New Roman" pitchFamily="18" charset="0"/>
                        <a:cs typeface="Times New Roman" pitchFamily="18" charset="0"/>
                      </a:endParaRPr>
                    </a:p>
                  </a:txBody>
                  <a:tcPr/>
                </a:tc>
                <a:tc hMerge="1">
                  <a:txBody>
                    <a:bodyPr/>
                    <a:lstStyle/>
                    <a:p>
                      <a:endParaRPr lang="ru-RU" sz="1100" dirty="0">
                        <a:latin typeface="Arial" pitchFamily="34" charset="0"/>
                        <a:cs typeface="Arial" pitchFamily="34" charset="0"/>
                      </a:endParaRPr>
                    </a:p>
                  </a:txBody>
                  <a:tcPr/>
                </a:tc>
                <a:extLst>
                  <a:ext uri="{0D108BD9-81ED-4DB2-BD59-A6C34878D82A}">
                    <a16:rowId xmlns:a16="http://schemas.microsoft.com/office/drawing/2014/main" xmlns="" val="10001"/>
                  </a:ext>
                </a:extLst>
              </a:tr>
              <a:tr h="264653">
                <a:tc>
                  <a:txBody>
                    <a:bodyPr/>
                    <a:lstStyle/>
                    <a:p>
                      <a:pPr algn="ctr"/>
                      <a:r>
                        <a:rPr lang="ru-RU" sz="1400" b="1" dirty="0" smtClean="0">
                          <a:latin typeface="Times New Roman" pitchFamily="18" charset="0"/>
                          <a:cs typeface="Times New Roman" pitchFamily="18" charset="0"/>
                        </a:rPr>
                        <a:t>100 685,7</a:t>
                      </a:r>
                      <a:endParaRPr lang="ru-RU" sz="1400" b="1" dirty="0">
                        <a:latin typeface="Times New Roman" pitchFamily="18" charset="0"/>
                        <a:cs typeface="Times New Roman" pitchFamily="18" charset="0"/>
                      </a:endParaRPr>
                    </a:p>
                  </a:txBody>
                  <a:tcPr/>
                </a:tc>
                <a:tc>
                  <a:txBody>
                    <a:bodyPr/>
                    <a:lstStyle/>
                    <a:p>
                      <a:r>
                        <a:rPr lang="ru-RU" sz="1400" dirty="0">
                          <a:latin typeface="Times New Roman" pitchFamily="18" charset="0"/>
                          <a:cs typeface="Times New Roman" pitchFamily="18" charset="0"/>
                        </a:rPr>
                        <a:t>Организация содержания дорожного хозяйства</a:t>
                      </a:r>
                    </a:p>
                  </a:txBody>
                  <a:tcPr/>
                </a:tc>
                <a:extLst>
                  <a:ext uri="{0D108BD9-81ED-4DB2-BD59-A6C34878D82A}">
                    <a16:rowId xmlns:a16="http://schemas.microsoft.com/office/drawing/2014/main" xmlns="" val="10002"/>
                  </a:ext>
                </a:extLst>
              </a:tr>
              <a:tr h="264653">
                <a:tc>
                  <a:txBody>
                    <a:bodyPr/>
                    <a:lstStyle/>
                    <a:p>
                      <a:pPr algn="ctr"/>
                      <a:r>
                        <a:rPr lang="ru-RU" sz="1400" b="1" dirty="0" smtClean="0">
                          <a:latin typeface="Times New Roman" pitchFamily="18" charset="0"/>
                          <a:cs typeface="Times New Roman" pitchFamily="18" charset="0"/>
                        </a:rPr>
                        <a:t>2 537,5</a:t>
                      </a:r>
                      <a:endParaRPr lang="ru-RU" sz="1400" b="1" dirty="0">
                        <a:latin typeface="Times New Roman" pitchFamily="18" charset="0"/>
                        <a:cs typeface="Times New Roman" pitchFamily="18" charset="0"/>
                      </a:endParaRPr>
                    </a:p>
                  </a:txBody>
                  <a:tcPr/>
                </a:tc>
                <a:tc>
                  <a:txBody>
                    <a:bodyPr/>
                    <a:lstStyle/>
                    <a:p>
                      <a:r>
                        <a:rPr lang="ru-RU" sz="1400" dirty="0">
                          <a:latin typeface="Times New Roman" pitchFamily="18" charset="0"/>
                          <a:cs typeface="Times New Roman" pitchFamily="18" charset="0"/>
                        </a:rPr>
                        <a:t>Организация содержания мест захоронения и оказание ритуальных услуг</a:t>
                      </a:r>
                    </a:p>
                  </a:txBody>
                  <a:tcPr/>
                </a:tc>
                <a:extLst>
                  <a:ext uri="{0D108BD9-81ED-4DB2-BD59-A6C34878D82A}">
                    <a16:rowId xmlns:a16="http://schemas.microsoft.com/office/drawing/2014/main" xmlns="" val="10004"/>
                  </a:ext>
                </a:extLst>
              </a:tr>
              <a:tr h="309228">
                <a:tc>
                  <a:txBody>
                    <a:bodyPr/>
                    <a:lstStyle/>
                    <a:p>
                      <a:pPr algn="ctr"/>
                      <a:r>
                        <a:rPr lang="ru-RU" sz="1400" b="1" dirty="0" smtClean="0">
                          <a:latin typeface="Times New Roman" pitchFamily="18" charset="0"/>
                          <a:cs typeface="Times New Roman" pitchFamily="18" charset="0"/>
                        </a:rPr>
                        <a:t>2 482,0</a:t>
                      </a:r>
                      <a:endParaRPr lang="ru-RU" sz="1400" b="1" dirty="0">
                        <a:latin typeface="Times New Roman" pitchFamily="18" charset="0"/>
                        <a:cs typeface="Times New Roman" pitchFamily="18" charset="0"/>
                      </a:endParaRPr>
                    </a:p>
                  </a:txBody>
                  <a:tcPr/>
                </a:tc>
                <a:tc>
                  <a:txBody>
                    <a:bodyPr/>
                    <a:lstStyle/>
                    <a:p>
                      <a:r>
                        <a:rPr lang="ru-RU" sz="1400" dirty="0">
                          <a:latin typeface="Times New Roman" pitchFamily="18" charset="0"/>
                          <a:cs typeface="Times New Roman" pitchFamily="18" charset="0"/>
                        </a:rPr>
                        <a:t>Организация ремонта муниципального  жилищного фонда</a:t>
                      </a:r>
                    </a:p>
                  </a:txBody>
                  <a:tcPr/>
                </a:tc>
                <a:extLst>
                  <a:ext uri="{0D108BD9-81ED-4DB2-BD59-A6C34878D82A}">
                    <a16:rowId xmlns:a16="http://schemas.microsoft.com/office/drawing/2014/main" xmlns="" val="10005"/>
                  </a:ext>
                </a:extLst>
              </a:tr>
              <a:tr h="277881">
                <a:tc>
                  <a:txBody>
                    <a:bodyPr/>
                    <a:lstStyle/>
                    <a:p>
                      <a:pPr algn="ctr"/>
                      <a:r>
                        <a:rPr lang="ru-RU" sz="1400" b="1" dirty="0" smtClean="0">
                          <a:latin typeface="Times New Roman" pitchFamily="18" charset="0"/>
                          <a:cs typeface="Times New Roman" pitchFamily="18" charset="0"/>
                        </a:rPr>
                        <a:t>72 380,8</a:t>
                      </a:r>
                      <a:endParaRPr lang="ru-RU" sz="1400" b="1" dirty="0">
                        <a:latin typeface="Times New Roman" pitchFamily="18" charset="0"/>
                        <a:cs typeface="Times New Roman" pitchFamily="18" charset="0"/>
                      </a:endParaRPr>
                    </a:p>
                  </a:txBody>
                  <a:tcPr/>
                </a:tc>
                <a:tc>
                  <a:txBody>
                    <a:bodyPr/>
                    <a:lstStyle/>
                    <a:p>
                      <a:r>
                        <a:rPr lang="ru-RU" sz="1400" dirty="0">
                          <a:latin typeface="Times New Roman" pitchFamily="18" charset="0"/>
                          <a:cs typeface="Times New Roman" pitchFamily="18" charset="0"/>
                        </a:rPr>
                        <a:t>Организация содержания объектов благоустройства </a:t>
                      </a:r>
                    </a:p>
                  </a:txBody>
                  <a:tcPr/>
                </a:tc>
                <a:extLst>
                  <a:ext uri="{0D108BD9-81ED-4DB2-BD59-A6C34878D82A}">
                    <a16:rowId xmlns:a16="http://schemas.microsoft.com/office/drawing/2014/main" xmlns="" val="10006"/>
                  </a:ext>
                </a:extLst>
              </a:tr>
              <a:tr h="277881">
                <a:tc>
                  <a:txBody>
                    <a:bodyPr/>
                    <a:lstStyle/>
                    <a:p>
                      <a:pPr algn="ctr"/>
                      <a:r>
                        <a:rPr lang="ru-RU" sz="1400" b="1" dirty="0" smtClean="0">
                          <a:latin typeface="Times New Roman" pitchFamily="18" charset="0"/>
                          <a:cs typeface="Times New Roman" pitchFamily="18" charset="0"/>
                        </a:rPr>
                        <a:t>42 209,1</a:t>
                      </a:r>
                      <a:endParaRPr lang="ru-RU" sz="1400" b="1" dirty="0">
                        <a:latin typeface="Times New Roman" pitchFamily="18" charset="0"/>
                        <a:cs typeface="Times New Roman" pitchFamily="18" charset="0"/>
                      </a:endParaRPr>
                    </a:p>
                  </a:txBody>
                  <a:tcPr/>
                </a:tc>
                <a:tc>
                  <a:txBody>
                    <a:bodyPr/>
                    <a:lstStyle/>
                    <a:p>
                      <a:r>
                        <a:rPr lang="ru-RU" sz="1400" dirty="0">
                          <a:latin typeface="Times New Roman" pitchFamily="18" charset="0"/>
                          <a:cs typeface="Times New Roman" pitchFamily="18" charset="0"/>
                        </a:rPr>
                        <a:t>Организация электроснабжения уличного освещения</a:t>
                      </a:r>
                    </a:p>
                  </a:txBody>
                  <a:tcPr/>
                </a:tc>
                <a:extLst>
                  <a:ext uri="{0D108BD9-81ED-4DB2-BD59-A6C34878D82A}">
                    <a16:rowId xmlns:a16="http://schemas.microsoft.com/office/drawing/2014/main" xmlns="" val="10007"/>
                  </a:ext>
                </a:extLst>
              </a:tr>
              <a:tr h="486292">
                <a:tc>
                  <a:txBody>
                    <a:bodyPr/>
                    <a:lstStyle/>
                    <a:p>
                      <a:pPr algn="ctr"/>
                      <a:r>
                        <a:rPr lang="ru-RU" sz="1400" b="1" dirty="0" smtClean="0">
                          <a:latin typeface="Times New Roman" pitchFamily="18" charset="0"/>
                          <a:cs typeface="Times New Roman" pitchFamily="18" charset="0"/>
                        </a:rPr>
                        <a:t>713,6</a:t>
                      </a:r>
                      <a:endParaRPr lang="ru-RU" sz="1400" b="1" dirty="0">
                        <a:latin typeface="Times New Roman" pitchFamily="18" charset="0"/>
                        <a:cs typeface="Times New Roman" pitchFamily="18" charset="0"/>
                      </a:endParaRPr>
                    </a:p>
                  </a:txBody>
                  <a:tcPr/>
                </a:tc>
                <a:tc>
                  <a:txBody>
                    <a:bodyPr/>
                    <a:lstStyle/>
                    <a:p>
                      <a:r>
                        <a:rPr lang="ru-RU" sz="1400" dirty="0">
                          <a:latin typeface="Times New Roman" pitchFamily="18" charset="0"/>
                          <a:cs typeface="Times New Roman" pitchFamily="18" charset="0"/>
                        </a:rPr>
                        <a:t>Осуществление переданного отдельного государственного полномочия по организации мероприятий при осуществлении деятельности по обращению  с животными без владельцев </a:t>
                      </a:r>
                    </a:p>
                  </a:txBody>
                  <a:tcPr/>
                </a:tc>
                <a:extLst>
                  <a:ext uri="{0D108BD9-81ED-4DB2-BD59-A6C34878D82A}">
                    <a16:rowId xmlns:a16="http://schemas.microsoft.com/office/drawing/2014/main" xmlns="" val="10008"/>
                  </a:ext>
                </a:extLst>
              </a:tr>
              <a:tr h="441088">
                <a:tc>
                  <a:txBody>
                    <a:bodyPr/>
                    <a:lstStyle/>
                    <a:p>
                      <a:pPr algn="ctr"/>
                      <a:r>
                        <a:rPr lang="ru-RU" sz="1400" b="1" dirty="0" smtClean="0">
                          <a:latin typeface="Times New Roman" pitchFamily="18" charset="0"/>
                          <a:cs typeface="Times New Roman" pitchFamily="18" charset="0"/>
                        </a:rPr>
                        <a:t>1 731,0</a:t>
                      </a:r>
                      <a:endParaRPr lang="ru-RU" sz="1400" b="1" dirty="0">
                        <a:latin typeface="Times New Roman" pitchFamily="18" charset="0"/>
                        <a:cs typeface="Times New Roman" pitchFamily="18" charset="0"/>
                      </a:endParaRPr>
                    </a:p>
                  </a:txBody>
                  <a:tcPr/>
                </a:tc>
                <a:tc>
                  <a:txBody>
                    <a:bodyPr/>
                    <a:lstStyle/>
                    <a:p>
                      <a:r>
                        <a:rPr lang="ru-RU" sz="1400" dirty="0">
                          <a:latin typeface="Times New Roman" pitchFamily="18" charset="0"/>
                          <a:cs typeface="Times New Roman" pitchFamily="18" charset="0"/>
                        </a:rPr>
                        <a:t>Предоставление субсидий на возмещение недополученных доходов организациям, осуществляющим реализацию населению сжиженного газа по розничным ценам </a:t>
                      </a:r>
                    </a:p>
                  </a:txBody>
                  <a:tcPr/>
                </a:tc>
                <a:extLst>
                  <a:ext uri="{0D108BD9-81ED-4DB2-BD59-A6C34878D82A}">
                    <a16:rowId xmlns:a16="http://schemas.microsoft.com/office/drawing/2014/main" xmlns="" val="10009"/>
                  </a:ext>
                </a:extLst>
              </a:tr>
              <a:tr h="264653">
                <a:tc>
                  <a:txBody>
                    <a:bodyPr/>
                    <a:lstStyle/>
                    <a:p>
                      <a:pPr algn="ctr"/>
                      <a:r>
                        <a:rPr lang="ru-RU" sz="1400" b="1" dirty="0" smtClean="0">
                          <a:latin typeface="Times New Roman" pitchFamily="18" charset="0"/>
                          <a:cs typeface="Times New Roman" pitchFamily="18" charset="0"/>
                        </a:rPr>
                        <a:t>22 213,4</a:t>
                      </a:r>
                      <a:endParaRPr lang="ru-RU" sz="1400" b="1" dirty="0">
                        <a:latin typeface="Times New Roman" pitchFamily="18" charset="0"/>
                        <a:cs typeface="Times New Roman" pitchFamily="18" charset="0"/>
                      </a:endParaRPr>
                    </a:p>
                  </a:txBody>
                  <a:tcPr/>
                </a:tc>
                <a:tc>
                  <a:txBody>
                    <a:bodyPr/>
                    <a:lstStyle/>
                    <a:p>
                      <a:r>
                        <a:rPr lang="ru-RU" sz="1400" dirty="0">
                          <a:latin typeface="Times New Roman" pitchFamily="18" charset="0"/>
                          <a:cs typeface="Times New Roman" pitchFamily="18" charset="0"/>
                        </a:rPr>
                        <a:t>Обеспечение деятельности МКУ «УЖКХ г. Урай» </a:t>
                      </a:r>
                    </a:p>
                  </a:txBody>
                  <a:tcPr/>
                </a:tc>
                <a:extLst>
                  <a:ext uri="{0D108BD9-81ED-4DB2-BD59-A6C34878D82A}">
                    <a16:rowId xmlns:a16="http://schemas.microsoft.com/office/drawing/2014/main" xmlns="" val="10010"/>
                  </a:ext>
                </a:extLst>
              </a:tr>
              <a:tr h="297751">
                <a:tc>
                  <a:txBody>
                    <a:bodyPr/>
                    <a:lstStyle/>
                    <a:p>
                      <a:pPr algn="ctr"/>
                      <a:r>
                        <a:rPr lang="ru-RU" sz="1400" b="1" dirty="0" smtClean="0">
                          <a:latin typeface="Times New Roman" pitchFamily="18" charset="0"/>
                          <a:cs typeface="Times New Roman" pitchFamily="18" charset="0"/>
                        </a:rPr>
                        <a:t>16 025,6</a:t>
                      </a:r>
                      <a:endParaRPr lang="ru-RU" sz="1400" b="1" dirty="0">
                        <a:latin typeface="Times New Roman" pitchFamily="18" charset="0"/>
                        <a:cs typeface="Times New Roman" pitchFamily="18" charset="0"/>
                      </a:endParaRPr>
                    </a:p>
                  </a:txBody>
                  <a:tcPr/>
                </a:tc>
                <a:tc>
                  <a:txBody>
                    <a:bodyPr/>
                    <a:lstStyle/>
                    <a:p>
                      <a:r>
                        <a:rPr lang="ru-RU" sz="1400" dirty="0">
                          <a:latin typeface="Times New Roman" pitchFamily="18" charset="0"/>
                          <a:cs typeface="Times New Roman" pitchFamily="18" charset="0"/>
                        </a:rPr>
                        <a:t>Снос аварийных многоквартирных жилых домов</a:t>
                      </a:r>
                    </a:p>
                  </a:txBody>
                  <a:tcPr/>
                </a:tc>
                <a:extLst>
                  <a:ext uri="{0D108BD9-81ED-4DB2-BD59-A6C34878D82A}">
                    <a16:rowId xmlns:a16="http://schemas.microsoft.com/office/drawing/2014/main" xmlns="" val="10011"/>
                  </a:ext>
                </a:extLst>
              </a:tr>
              <a:tr h="441088">
                <a:tc>
                  <a:txBody>
                    <a:bodyPr/>
                    <a:lstStyle/>
                    <a:p>
                      <a:pPr algn="ctr"/>
                      <a:r>
                        <a:rPr lang="ru-RU" sz="1400" b="1" dirty="0" smtClean="0">
                          <a:latin typeface="Times New Roman" pitchFamily="18" charset="0"/>
                          <a:cs typeface="Times New Roman" pitchFamily="18" charset="0"/>
                        </a:rPr>
                        <a:t>5 471,2</a:t>
                      </a:r>
                      <a:endParaRPr lang="ru-RU" sz="1400" b="1" dirty="0">
                        <a:latin typeface="Times New Roman" pitchFamily="18" charset="0"/>
                        <a:cs typeface="Times New Roman" pitchFamily="18" charset="0"/>
                      </a:endParaRPr>
                    </a:p>
                  </a:txBody>
                  <a:tcPr/>
                </a:tc>
                <a:tc>
                  <a:txBody>
                    <a:bodyPr/>
                    <a:lstStyle/>
                    <a:p>
                      <a:r>
                        <a:rPr lang="ru-RU" sz="1400" dirty="0">
                          <a:latin typeface="Times New Roman" pitchFamily="18" charset="0"/>
                          <a:cs typeface="Times New Roman" pitchFamily="18" charset="0"/>
                        </a:rPr>
                        <a:t>Оплата взносов на капитальный ремонт общего имущества в многоквартирных домах (за жилые помещения, являющиеся муниципальной собственностью в многоквартирных домах)</a:t>
                      </a:r>
                    </a:p>
                  </a:txBody>
                  <a:tcPr/>
                </a:tc>
                <a:extLst>
                  <a:ext uri="{0D108BD9-81ED-4DB2-BD59-A6C34878D82A}">
                    <a16:rowId xmlns:a16="http://schemas.microsoft.com/office/drawing/2014/main" xmlns="" val="10012"/>
                  </a:ext>
                </a:extLst>
              </a:tr>
              <a:tr h="336315">
                <a:tc>
                  <a:txBody>
                    <a:bodyPr/>
                    <a:lstStyle/>
                    <a:p>
                      <a:pPr algn="ctr"/>
                      <a:r>
                        <a:rPr lang="ru-RU" sz="1400" b="1" dirty="0" smtClean="0">
                          <a:latin typeface="Times New Roman" pitchFamily="18" charset="0"/>
                          <a:cs typeface="Times New Roman" pitchFamily="18" charset="0"/>
                        </a:rPr>
                        <a:t>34 033,7</a:t>
                      </a:r>
                      <a:endParaRPr lang="ru-RU" sz="1400" b="1" dirty="0">
                        <a:latin typeface="Times New Roman" pitchFamily="18" charset="0"/>
                        <a:cs typeface="Times New Roman" pitchFamily="18" charset="0"/>
                      </a:endParaRPr>
                    </a:p>
                  </a:txBody>
                  <a:tcPr/>
                </a:tc>
                <a:tc>
                  <a:txBody>
                    <a:bodyPr/>
                    <a:lstStyle/>
                    <a:p>
                      <a:r>
                        <a:rPr lang="ru-RU" sz="1400" dirty="0">
                          <a:latin typeface="Times New Roman" pitchFamily="18" charset="0"/>
                          <a:cs typeface="Times New Roman" pitchFamily="18" charset="0"/>
                        </a:rPr>
                        <a:t>Капитальный ремонт коммунальной инфраструктуры города Урай</a:t>
                      </a:r>
                    </a:p>
                  </a:txBody>
                  <a:tcPr/>
                </a:tc>
                <a:extLst>
                  <a:ext uri="{0D108BD9-81ED-4DB2-BD59-A6C34878D82A}">
                    <a16:rowId xmlns:a16="http://schemas.microsoft.com/office/drawing/2014/main" xmlns="" val="10014"/>
                  </a:ext>
                </a:extLst>
              </a:tr>
              <a:tr h="547828">
                <a:tc>
                  <a:txBody>
                    <a:bodyPr/>
                    <a:lstStyle/>
                    <a:p>
                      <a:pPr algn="ctr"/>
                      <a:r>
                        <a:rPr lang="ru-RU" sz="1400" b="1" dirty="0">
                          <a:latin typeface="Times New Roman" pitchFamily="18" charset="0"/>
                          <a:cs typeface="Times New Roman" pitchFamily="18" charset="0"/>
                        </a:rPr>
                        <a:t>400,0</a:t>
                      </a:r>
                    </a:p>
                  </a:txBody>
                  <a:tcPr/>
                </a:tc>
                <a:tc>
                  <a:txBody>
                    <a:bodyPr/>
                    <a:lstStyle/>
                    <a:p>
                      <a:r>
                        <a:rPr lang="ru-RU" sz="1400" dirty="0">
                          <a:latin typeface="Times New Roman" pitchFamily="18" charset="0"/>
                          <a:cs typeface="Times New Roman" pitchFamily="18" charset="0"/>
                        </a:rPr>
                        <a:t>Выполнение работ по актуализации схем систем коммунальной инфраструктуры муниципального образования город Урай </a:t>
                      </a:r>
                    </a:p>
                  </a:txBody>
                  <a:tcPr/>
                </a:tc>
                <a:extLst>
                  <a:ext uri="{0D108BD9-81ED-4DB2-BD59-A6C34878D82A}">
                    <a16:rowId xmlns:a16="http://schemas.microsoft.com/office/drawing/2014/main" xmlns="" val="10015"/>
                  </a:ext>
                </a:extLst>
              </a:tr>
              <a:tr h="547828">
                <a:tc>
                  <a:txBody>
                    <a:bodyPr/>
                    <a:lstStyle/>
                    <a:p>
                      <a:pPr algn="ctr"/>
                      <a:r>
                        <a:rPr lang="ru-RU" sz="1400" b="1" dirty="0" smtClean="0">
                          <a:latin typeface="Times New Roman" pitchFamily="18" charset="0"/>
                          <a:cs typeface="Times New Roman" pitchFamily="18" charset="0"/>
                        </a:rPr>
                        <a:t>165,0</a:t>
                      </a:r>
                      <a:endParaRPr lang="ru-RU" sz="1400" b="1"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Актуализация Программы комплексного развития систем коммунальной инфраструктуры города Урай Ханты-Мансийского автономного округа – </a:t>
                      </a:r>
                      <a:r>
                        <a:rPr lang="ru-RU" sz="1400" dirty="0" err="1" smtClean="0">
                          <a:latin typeface="Times New Roman" pitchFamily="18" charset="0"/>
                          <a:cs typeface="Times New Roman" pitchFamily="18" charset="0"/>
                        </a:rPr>
                        <a:t>Югры</a:t>
                      </a:r>
                      <a:r>
                        <a:rPr lang="ru-RU" sz="1400" dirty="0" smtClean="0">
                          <a:latin typeface="Times New Roman" pitchFamily="18" charset="0"/>
                          <a:cs typeface="Times New Roman" pitchFamily="18" charset="0"/>
                        </a:rPr>
                        <a:t> на 2016-2026 годы, разработка топливно-энергетического баланса</a:t>
                      </a:r>
                      <a:endParaRPr lang="ru-RU" sz="1400" dirty="0">
                        <a:latin typeface="Times New Roman" pitchFamily="18" charset="0"/>
                        <a:cs typeface="Times New Roman" pitchFamily="18" charset="0"/>
                      </a:endParaRPr>
                    </a:p>
                  </a:txBody>
                  <a:tcPr/>
                </a:tc>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116632"/>
            <a:ext cx="8712968" cy="369332"/>
          </a:xfrm>
          <a:prstGeom prst="rect">
            <a:avLst/>
          </a:prstGeom>
        </p:spPr>
        <p:txBody>
          <a:bodyPr wrap="square">
            <a:spAutoFit/>
          </a:bodyPr>
          <a:lstStyle/>
          <a:p>
            <a:pPr algn="ctr" fontAlgn="b"/>
            <a:r>
              <a:rPr lang="ru-RU" b="1" dirty="0" err="1">
                <a:solidFill>
                  <a:srgbClr val="000000"/>
                </a:solidFill>
                <a:latin typeface="Times New Roman" panose="02020603050405020304" pitchFamily="18" charset="0"/>
                <a:cs typeface="Times New Roman" panose="02020603050405020304" pitchFamily="18" charset="0"/>
              </a:rPr>
              <a:t>Непрограммные</a:t>
            </a:r>
            <a:r>
              <a:rPr lang="ru-RU" b="1" dirty="0">
                <a:solidFill>
                  <a:srgbClr val="000000"/>
                </a:solidFill>
                <a:latin typeface="Times New Roman" panose="02020603050405020304" pitchFamily="18" charset="0"/>
                <a:cs typeface="Times New Roman" panose="02020603050405020304" pitchFamily="18" charset="0"/>
              </a:rPr>
              <a:t> направления деятельности</a:t>
            </a:r>
          </a:p>
        </p:txBody>
      </p:sp>
      <p:sp>
        <p:nvSpPr>
          <p:cNvPr id="2052" name="AutoShape 4"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Природная среда Компьютерные Иконки Символ Охрана окружающей среды, природная  среда, лист, монохромный, охрана окружающей среды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7762" name="AutoShape 2" descr="Gesellschaft - Kostenlose menschen Ic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7766" name="AutoShape 6" descr="Организация – Бесплатные иконки: бизнес"/>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7773" name="AutoShape 13" descr="Городской пейзаж – Бесплатные иконки: архитектура и город"/>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17776" name="Picture 16" descr="Банк – Бесплатные иконки: здания"/>
          <p:cNvPicPr>
            <a:picLocks noChangeAspect="1" noChangeArrowheads="1"/>
          </p:cNvPicPr>
          <p:nvPr/>
        </p:nvPicPr>
        <p:blipFill>
          <a:blip r:embed="rId3" cstate="print"/>
          <a:srcRect/>
          <a:stretch>
            <a:fillRect/>
          </a:stretch>
        </p:blipFill>
        <p:spPr bwMode="auto">
          <a:xfrm>
            <a:off x="0" y="0"/>
            <a:ext cx="792956" cy="620688"/>
          </a:xfrm>
          <a:prstGeom prst="rect">
            <a:avLst/>
          </a:prstGeom>
          <a:noFill/>
        </p:spPr>
      </p:pic>
      <p:graphicFrame>
        <p:nvGraphicFramePr>
          <p:cNvPr id="20" name="Таблица 19"/>
          <p:cNvGraphicFramePr>
            <a:graphicFrameLocks noGrp="1"/>
          </p:cNvGraphicFramePr>
          <p:nvPr/>
        </p:nvGraphicFramePr>
        <p:xfrm>
          <a:off x="539552" y="908720"/>
          <a:ext cx="8136904" cy="3212544"/>
        </p:xfrm>
        <a:graphic>
          <a:graphicData uri="http://schemas.openxmlformats.org/drawingml/2006/table">
            <a:tbl>
              <a:tblPr firstRow="1" bandRow="1">
                <a:tableStyleId>{5C22544A-7EE6-4342-B048-85BDC9FD1C3A}</a:tableStyleId>
              </a:tblPr>
              <a:tblGrid>
                <a:gridCol w="1356151">
                  <a:extLst>
                    <a:ext uri="{9D8B030D-6E8A-4147-A177-3AD203B41FA5}">
                      <a16:colId xmlns:a16="http://schemas.microsoft.com/office/drawing/2014/main" xmlns="" val="20000"/>
                    </a:ext>
                  </a:extLst>
                </a:gridCol>
                <a:gridCol w="6780753">
                  <a:extLst>
                    <a:ext uri="{9D8B030D-6E8A-4147-A177-3AD203B41FA5}">
                      <a16:colId xmlns:a16="http://schemas.microsoft.com/office/drawing/2014/main" xmlns="" val="20001"/>
                    </a:ext>
                  </a:extLst>
                </a:gridCol>
              </a:tblGrid>
              <a:tr h="72008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a:solidFill>
                            <a:srgbClr val="000000"/>
                          </a:solidFill>
                          <a:latin typeface="Times New Roman" pitchFamily="18" charset="0"/>
                          <a:cs typeface="Times New Roman" pitchFamily="18" charset="0"/>
                        </a:rPr>
                        <a:t>На реализацию </a:t>
                      </a:r>
                      <a:r>
                        <a:rPr lang="ru-RU" sz="1800" b="1" dirty="0" err="1">
                          <a:solidFill>
                            <a:srgbClr val="000000"/>
                          </a:solidFill>
                          <a:latin typeface="Times New Roman" pitchFamily="18" charset="0"/>
                          <a:cs typeface="Times New Roman" pitchFamily="18" charset="0"/>
                        </a:rPr>
                        <a:t>непрограммных</a:t>
                      </a:r>
                      <a:r>
                        <a:rPr lang="ru-RU" sz="1800" b="1" dirty="0">
                          <a:solidFill>
                            <a:srgbClr val="000000"/>
                          </a:solidFill>
                          <a:latin typeface="Times New Roman" pitchFamily="18" charset="0"/>
                          <a:cs typeface="Times New Roman" pitchFamily="18" charset="0"/>
                        </a:rPr>
                        <a:t> направлений деятельности</a:t>
                      </a:r>
                    </a:p>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a:solidFill>
                            <a:srgbClr val="000000"/>
                          </a:solidFill>
                          <a:latin typeface="Times New Roman" pitchFamily="18" charset="0"/>
                          <a:cs typeface="Times New Roman" pitchFamily="18" charset="0"/>
                        </a:rPr>
                        <a:t>в </a:t>
                      </a:r>
                      <a:r>
                        <a:rPr lang="ru-RU" sz="1800" b="1" dirty="0" smtClean="0">
                          <a:solidFill>
                            <a:srgbClr val="000000"/>
                          </a:solidFill>
                          <a:latin typeface="Times New Roman" pitchFamily="18" charset="0"/>
                          <a:cs typeface="Times New Roman" pitchFamily="18" charset="0"/>
                        </a:rPr>
                        <a:t>2023 </a:t>
                      </a:r>
                      <a:r>
                        <a:rPr lang="ru-RU" sz="1800" b="1" dirty="0">
                          <a:solidFill>
                            <a:srgbClr val="000000"/>
                          </a:solidFill>
                          <a:latin typeface="Times New Roman" pitchFamily="18" charset="0"/>
                          <a:cs typeface="Times New Roman" pitchFamily="18" charset="0"/>
                        </a:rPr>
                        <a:t>году направлено </a:t>
                      </a:r>
                      <a:r>
                        <a:rPr lang="ru-RU" sz="1800" b="1" dirty="0" smtClean="0">
                          <a:solidFill>
                            <a:srgbClr val="000000"/>
                          </a:solidFill>
                          <a:latin typeface="Times New Roman" pitchFamily="18" charset="0"/>
                          <a:cs typeface="Times New Roman" pitchFamily="18" charset="0"/>
                        </a:rPr>
                        <a:t>37 888,4 </a:t>
                      </a:r>
                      <a:r>
                        <a:rPr lang="ru-RU" sz="1800" b="1" dirty="0">
                          <a:solidFill>
                            <a:srgbClr val="000000"/>
                          </a:solidFill>
                          <a:latin typeface="Times New Roman" pitchFamily="18" charset="0"/>
                          <a:cs typeface="Times New Roman" pitchFamily="18" charset="0"/>
                        </a:rPr>
                        <a:t>тыс.рублей, </a:t>
                      </a:r>
                      <a:r>
                        <a:rPr lang="ru-RU" sz="1400" b="1" dirty="0">
                          <a:solidFill>
                            <a:srgbClr val="000000"/>
                          </a:solidFill>
                          <a:latin typeface="Times New Roman" pitchFamily="18" charset="0"/>
                          <a:cs typeface="Times New Roman" pitchFamily="18" charset="0"/>
                        </a:rPr>
                        <a:t>в том числе:</a:t>
                      </a:r>
                      <a:endParaRPr lang="ru-RU" sz="1400" dirty="0">
                        <a:latin typeface="Times New Roman" pitchFamily="18" charset="0"/>
                        <a:cs typeface="Times New Roman" pitchFamily="18" charset="0"/>
                      </a:endParaRPr>
                    </a:p>
                  </a:txBody>
                  <a:tcPr>
                    <a:solidFill>
                      <a:schemeClr val="accent1">
                        <a:lumMod val="60000"/>
                        <a:lumOff val="40000"/>
                      </a:schemeClr>
                    </a:solidFill>
                  </a:tcPr>
                </a:tc>
                <a:tc hMerge="1">
                  <a:txBody>
                    <a:bodyPr/>
                    <a:lstStyle/>
                    <a:p>
                      <a:endParaRPr lang="ru-RU" dirty="0"/>
                    </a:p>
                  </a:txBody>
                  <a:tcPr/>
                </a:tc>
                <a:extLst>
                  <a:ext uri="{0D108BD9-81ED-4DB2-BD59-A6C34878D82A}">
                    <a16:rowId xmlns:a16="http://schemas.microsoft.com/office/drawing/2014/main" xmlns="" val="10000"/>
                  </a:ext>
                </a:extLst>
              </a:tr>
              <a:tr h="432048">
                <a:tc>
                  <a:txBody>
                    <a:bodyPr/>
                    <a:lstStyle/>
                    <a:p>
                      <a:pPr algn="r"/>
                      <a:r>
                        <a:rPr lang="ru-RU" sz="1600" b="1" dirty="0" smtClean="0">
                          <a:latin typeface="Times New Roman" pitchFamily="18" charset="0"/>
                          <a:cs typeface="Times New Roman" pitchFamily="18" charset="0"/>
                        </a:rPr>
                        <a:t>13 339,9</a:t>
                      </a:r>
                      <a:endParaRPr lang="ru-RU" sz="1600" b="1" dirty="0">
                        <a:latin typeface="Times New Roman" pitchFamily="18" charset="0"/>
                        <a:cs typeface="Times New Roman" pitchFamily="18" charset="0"/>
                      </a:endParaRPr>
                    </a:p>
                  </a:txBody>
                  <a:tcPr/>
                </a:tc>
                <a:tc>
                  <a:txBody>
                    <a:bodyPr/>
                    <a:lstStyle/>
                    <a:p>
                      <a:pPr algn="l"/>
                      <a:r>
                        <a:rPr lang="ru-RU" sz="1600" b="0" dirty="0">
                          <a:solidFill>
                            <a:schemeClr val="tx1"/>
                          </a:solidFill>
                          <a:latin typeface="Times New Roman" pitchFamily="18" charset="0"/>
                          <a:cs typeface="Times New Roman" pitchFamily="18" charset="0"/>
                        </a:rPr>
                        <a:t>Обеспечение деятельности Думы города Урай</a:t>
                      </a:r>
                      <a:endParaRPr lang="ru-RU" sz="1600" dirty="0">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r h="360040">
                <a:tc>
                  <a:txBody>
                    <a:bodyPr/>
                    <a:lstStyle/>
                    <a:p>
                      <a:pPr algn="r"/>
                      <a:r>
                        <a:rPr lang="ru-RU" sz="1600" b="1" dirty="0" smtClean="0">
                          <a:latin typeface="Times New Roman" pitchFamily="18" charset="0"/>
                          <a:cs typeface="Times New Roman" pitchFamily="18" charset="0"/>
                        </a:rPr>
                        <a:t>13 104,5</a:t>
                      </a:r>
                      <a:endParaRPr lang="ru-RU" sz="1600" b="1" dirty="0">
                        <a:latin typeface="Times New Roman" pitchFamily="18" charset="0"/>
                        <a:cs typeface="Times New Roman" pitchFamily="18" charset="0"/>
                      </a:endParaRPr>
                    </a:p>
                  </a:txBody>
                  <a:tcPr/>
                </a:tc>
                <a:tc>
                  <a:txBody>
                    <a:bodyPr/>
                    <a:lstStyle/>
                    <a:p>
                      <a:r>
                        <a:rPr lang="ru-RU" sz="1600" dirty="0">
                          <a:latin typeface="Times New Roman" pitchFamily="18" charset="0"/>
                          <a:cs typeface="Times New Roman" pitchFamily="18" charset="0"/>
                        </a:rPr>
                        <a:t>Обеспечение деятельности Контрольно-счетной палаты города Урай</a:t>
                      </a:r>
                    </a:p>
                  </a:txBody>
                  <a:tcPr/>
                </a:tc>
                <a:extLst>
                  <a:ext uri="{0D108BD9-81ED-4DB2-BD59-A6C34878D82A}">
                    <a16:rowId xmlns:a16="http://schemas.microsoft.com/office/drawing/2014/main" xmlns="" val="10002"/>
                  </a:ext>
                </a:extLst>
              </a:tr>
              <a:tr h="864096">
                <a:tc>
                  <a:txBody>
                    <a:bodyPr/>
                    <a:lstStyle/>
                    <a:p>
                      <a:pPr algn="r"/>
                      <a:r>
                        <a:rPr lang="ru-RU" sz="1600" b="1" dirty="0" smtClean="0">
                          <a:latin typeface="Times New Roman" pitchFamily="18" charset="0"/>
                          <a:cs typeface="Times New Roman" pitchFamily="18" charset="0"/>
                        </a:rPr>
                        <a:t>1 265,1</a:t>
                      </a:r>
                      <a:endParaRPr lang="ru-RU" sz="1600" b="1" dirty="0">
                        <a:latin typeface="Times New Roman" pitchFamily="18" charset="0"/>
                        <a:cs typeface="Times New Roman" pitchFamily="18" charset="0"/>
                      </a:endParaRPr>
                    </a:p>
                  </a:txBody>
                  <a:tcPr/>
                </a:tc>
                <a:tc>
                  <a:txBody>
                    <a:bodyPr/>
                    <a:lstStyle/>
                    <a:p>
                      <a:r>
                        <a:rPr kumimoji="0" lang="ru-RU" sz="1600" kern="1200" dirty="0">
                          <a:solidFill>
                            <a:schemeClr val="dk1"/>
                          </a:solidFill>
                          <a:latin typeface="Times New Roman" pitchFamily="18" charset="0"/>
                          <a:ea typeface="+mn-ea"/>
                          <a:cs typeface="Times New Roman" pitchFamily="18" charset="0"/>
                        </a:rPr>
                        <a:t>Направлено из резервного фонда администрации города Урай для оплаты расходов по решениям суда</a:t>
                      </a:r>
                      <a:r>
                        <a:rPr kumimoji="0" lang="ru-RU" sz="1600" kern="1200" dirty="0" smtClean="0">
                          <a:solidFill>
                            <a:schemeClr val="dk1"/>
                          </a:solidFill>
                          <a:latin typeface="Times New Roman" pitchFamily="18" charset="0"/>
                          <a:ea typeface="+mn-ea"/>
                          <a:cs typeface="Times New Roman" pitchFamily="18" charset="0"/>
                        </a:rPr>
                        <a:t>, на поставку продуктовых наборов для граждан, призванных на военную службу, а так же в оказании услуг по вскрытию, дезинфекции и утилизации цинковых гробов</a:t>
                      </a:r>
                      <a:endParaRPr lang="ru-RU" sz="1600" dirty="0">
                        <a:latin typeface="Times New Roman" pitchFamily="18" charset="0"/>
                        <a:cs typeface="Times New Roman" pitchFamily="18" charset="0"/>
                      </a:endParaRPr>
                    </a:p>
                  </a:txBody>
                  <a:tcPr/>
                </a:tc>
                <a:extLst>
                  <a:ext uri="{0D108BD9-81ED-4DB2-BD59-A6C34878D82A}">
                    <a16:rowId xmlns:a16="http://schemas.microsoft.com/office/drawing/2014/main" xmlns="" val="10004"/>
                  </a:ext>
                </a:extLst>
              </a:tr>
              <a:tr h="633576">
                <a:tc>
                  <a:txBody>
                    <a:bodyPr/>
                    <a:lstStyle/>
                    <a:p>
                      <a:pPr algn="r"/>
                      <a:r>
                        <a:rPr lang="ru-RU" sz="1600" b="1" dirty="0" smtClean="0">
                          <a:latin typeface="Times New Roman" pitchFamily="18" charset="0"/>
                          <a:cs typeface="Times New Roman" pitchFamily="18" charset="0"/>
                        </a:rPr>
                        <a:t>10 178,9</a:t>
                      </a:r>
                      <a:endParaRPr lang="ru-RU" sz="1600" b="1" dirty="0">
                        <a:latin typeface="Times New Roman" pitchFamily="18" charset="0"/>
                        <a:cs typeface="Times New Roman" pitchFamily="18" charset="0"/>
                      </a:endParaRPr>
                    </a:p>
                  </a:txBody>
                  <a:tcPr/>
                </a:tc>
                <a:tc>
                  <a:txBody>
                    <a:bodyPr/>
                    <a:lstStyle/>
                    <a:p>
                      <a:r>
                        <a:rPr lang="ru-RU" sz="1600" dirty="0">
                          <a:latin typeface="Times New Roman" pitchFamily="18" charset="0"/>
                          <a:cs typeface="Times New Roman" pitchFamily="18" charset="0"/>
                        </a:rPr>
                        <a:t>Прочие мероприятия органов местного самоуправления, муниципальных учреждений</a:t>
                      </a:r>
                    </a:p>
                  </a:txBody>
                  <a:tcPr/>
                </a:tc>
                <a:extLst>
                  <a:ext uri="{0D108BD9-81ED-4DB2-BD59-A6C34878D82A}">
                    <a16:rowId xmlns:a16="http://schemas.microsoft.com/office/drawing/2014/main" xmlns="" val="10005"/>
                  </a:ext>
                </a:extLst>
              </a:tr>
            </a:tbl>
          </a:graphicData>
        </a:graphic>
      </p:graphicFrame>
      <p:sp>
        <p:nvSpPr>
          <p:cNvPr id="21" name="Прямоугольник 20"/>
          <p:cNvSpPr/>
          <p:nvPr/>
        </p:nvSpPr>
        <p:spPr>
          <a:xfrm>
            <a:off x="3059832" y="5661248"/>
            <a:ext cx="5652120" cy="830997"/>
          </a:xfrm>
          <a:prstGeom prst="rect">
            <a:avLst/>
          </a:prstGeom>
        </p:spPr>
        <p:txBody>
          <a:bodyPr wrap="square">
            <a:spAutoFit/>
          </a:bodyPr>
          <a:lstStyle/>
          <a:p>
            <a:pPr algn="r"/>
            <a:r>
              <a:rPr lang="ru-RU" sz="1600" b="1" dirty="0">
                <a:solidFill>
                  <a:srgbClr val="0000FF"/>
                </a:solidFill>
                <a:latin typeface="Cambria" pitchFamily="18" charset="0"/>
              </a:rPr>
              <a:t>Доля </a:t>
            </a:r>
            <a:r>
              <a:rPr lang="ru-RU" sz="1600" b="1" dirty="0" err="1">
                <a:solidFill>
                  <a:srgbClr val="0000FF"/>
                </a:solidFill>
                <a:latin typeface="Cambria" pitchFamily="18" charset="0"/>
              </a:rPr>
              <a:t>непрограммных</a:t>
            </a:r>
            <a:r>
              <a:rPr lang="ru-RU" sz="1600" b="1" dirty="0">
                <a:solidFill>
                  <a:srgbClr val="0000FF"/>
                </a:solidFill>
                <a:latin typeface="Cambria" pitchFamily="18" charset="0"/>
              </a:rPr>
              <a:t> направлений деятельности в общем объеме расходов бюджета города составила  </a:t>
            </a:r>
            <a:r>
              <a:rPr lang="ru-RU" sz="1600" b="1" u="sng" dirty="0" smtClean="0">
                <a:solidFill>
                  <a:srgbClr val="0000FF"/>
                </a:solidFill>
                <a:latin typeface="Cambria" pitchFamily="18" charset="0"/>
              </a:rPr>
              <a:t>0,8%</a:t>
            </a:r>
            <a:endParaRPr lang="ru-RU" sz="1600" b="1" u="sng" dirty="0">
              <a:solidFill>
                <a:srgbClr val="0000FF"/>
              </a:solidFill>
              <a:latin typeface="Cambria" pitchFamily="18" charset="0"/>
              <a:cs typeface="Arial" pitchFamily="34" charset="0"/>
            </a:endParaRPr>
          </a:p>
        </p:txBody>
      </p:sp>
    </p:spTree>
    <p:extLst>
      <p:ext uri="{BB962C8B-B14F-4D97-AF65-F5344CB8AC3E}">
        <p14:creationId xmlns:p14="http://schemas.microsoft.com/office/powerpoint/2010/main" xmlns="" val="3622213428"/>
      </p:ext>
    </p:extLst>
  </p:cSld>
  <p:clrMapOvr>
    <a:masterClrMapping/>
  </p:clrMapOvr>
  <p:transition spd="slow" advClick="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 xmlns:p14="http://schemas.microsoft.com/office/powerpoint/2010/main" val="2832786700"/>
              </p:ext>
            </p:extLst>
          </p:nvPr>
        </p:nvGraphicFramePr>
        <p:xfrm>
          <a:off x="0" y="1340768"/>
          <a:ext cx="9144000" cy="4752270"/>
        </p:xfrm>
        <a:graphic>
          <a:graphicData uri="http://schemas.openxmlformats.org/drawingml/2006/table">
            <a:tbl>
              <a:tblPr/>
              <a:tblGrid>
                <a:gridCol w="1187624">
                  <a:extLst>
                    <a:ext uri="{9D8B030D-6E8A-4147-A177-3AD203B41FA5}">
                      <a16:colId xmlns="" xmlns:a16="http://schemas.microsoft.com/office/drawing/2014/main" val="20000"/>
                    </a:ext>
                  </a:extLst>
                </a:gridCol>
                <a:gridCol w="720080">
                  <a:extLst>
                    <a:ext uri="{9D8B030D-6E8A-4147-A177-3AD203B41FA5}">
                      <a16:colId xmlns="" xmlns:a16="http://schemas.microsoft.com/office/drawing/2014/main" val="20001"/>
                    </a:ext>
                  </a:extLst>
                </a:gridCol>
                <a:gridCol w="7236296">
                  <a:extLst>
                    <a:ext uri="{9D8B030D-6E8A-4147-A177-3AD203B41FA5}">
                      <a16:colId xmlns="" xmlns:a16="http://schemas.microsoft.com/office/drawing/2014/main" val="20002"/>
                    </a:ext>
                  </a:extLst>
                </a:gridCol>
              </a:tblGrid>
              <a:tr h="410236">
                <a:tc>
                  <a:txBody>
                    <a:bodyPr/>
                    <a:lstStyle/>
                    <a:p>
                      <a:pPr algn="ctr" fontAlgn="ctr"/>
                      <a:r>
                        <a:rPr lang="ru-RU" sz="1200" b="1" i="0" u="none" strike="noStrike" dirty="0">
                          <a:solidFill>
                            <a:schemeClr val="tx1"/>
                          </a:solidFill>
                          <a:effectLst/>
                          <a:latin typeface="Oswald"/>
                          <a:cs typeface="Arial" pitchFamily="34" charset="0"/>
                        </a:rPr>
                        <a:t>Сфера деятельности</a:t>
                      </a:r>
                    </a:p>
                  </a:txBody>
                  <a:tcPr marL="5601" marR="5601" marT="5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ru-RU" sz="1200" b="1" i="0" u="none" strike="noStrike" dirty="0">
                          <a:solidFill>
                            <a:schemeClr val="tx1"/>
                          </a:solidFill>
                          <a:effectLst/>
                          <a:latin typeface="Oswald"/>
                          <a:cs typeface="Arial" pitchFamily="34" charset="0"/>
                        </a:rPr>
                        <a:t>Сумма</a:t>
                      </a:r>
                    </a:p>
                  </a:txBody>
                  <a:tcPr marL="5601" marR="5601" marT="5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ru-RU" sz="1200" b="1" i="0" u="none" strike="noStrike" dirty="0">
                          <a:solidFill>
                            <a:schemeClr val="tx1"/>
                          </a:solidFill>
                          <a:effectLst/>
                          <a:latin typeface="Oswald"/>
                          <a:cs typeface="Arial" pitchFamily="34" charset="0"/>
                        </a:rPr>
                        <a:t>Направление расходов</a:t>
                      </a:r>
                    </a:p>
                  </a:txBody>
                  <a:tcPr marL="5601" marR="5601" marT="56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10000"/>
                  </a:ext>
                </a:extLst>
              </a:tr>
              <a:tr h="1067950">
                <a:tc>
                  <a:txBody>
                    <a:bodyPr/>
                    <a:lstStyle/>
                    <a:p>
                      <a:pPr algn="ctr" fontAlgn="ctr"/>
                      <a:r>
                        <a:rPr lang="ru-RU" sz="1200" b="1" i="0" u="none" strike="noStrike" dirty="0">
                          <a:solidFill>
                            <a:schemeClr val="tx1"/>
                          </a:solidFill>
                          <a:effectLst/>
                          <a:latin typeface="Oswald"/>
                          <a:cs typeface="Arial" pitchFamily="34" charset="0"/>
                        </a:rPr>
                        <a:t>Образование</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ru-RU" sz="1200" b="1" i="0" u="none" strike="noStrike" dirty="0" smtClean="0">
                          <a:solidFill>
                            <a:schemeClr val="tx1"/>
                          </a:solidFill>
                          <a:effectLst/>
                          <a:latin typeface="Oswald"/>
                          <a:cs typeface="Arial" pitchFamily="34" charset="0"/>
                        </a:rPr>
                        <a:t>570,0</a:t>
                      </a:r>
                      <a:endParaRPr lang="ru-RU" sz="1200" b="1" i="0" u="none" strike="noStrike" dirty="0">
                        <a:solidFill>
                          <a:schemeClr val="tx1"/>
                        </a:solidFill>
                        <a:effectLst/>
                        <a:latin typeface="Oswald"/>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ru-RU" sz="1200" b="1" i="0" u="none" strike="noStrike" dirty="0">
                          <a:solidFill>
                            <a:schemeClr val="tx1"/>
                          </a:solidFill>
                          <a:effectLst/>
                          <a:latin typeface="Oswald"/>
                          <a:cs typeface="Times New Roman" pitchFamily="18" charset="0"/>
                        </a:rPr>
                        <a:t>Оказание финансовой </a:t>
                      </a:r>
                      <a:r>
                        <a:rPr lang="ru-RU" sz="1200" b="1" i="0" u="none" strike="noStrike" dirty="0" smtClean="0">
                          <a:solidFill>
                            <a:schemeClr val="tx1"/>
                          </a:solidFill>
                          <a:effectLst/>
                          <a:latin typeface="Oswald"/>
                          <a:cs typeface="Times New Roman" pitchFamily="18" charset="0"/>
                        </a:rPr>
                        <a:t>помощи на:</a:t>
                      </a:r>
                      <a:endParaRPr lang="ru-RU" sz="1200" b="1" i="0" u="none" strike="noStrike" dirty="0">
                        <a:solidFill>
                          <a:schemeClr val="tx1"/>
                        </a:solidFill>
                        <a:effectLst/>
                        <a:latin typeface="Oswald"/>
                        <a:cs typeface="Times New Roman" pitchFamily="18" charset="0"/>
                      </a:endParaRPr>
                    </a:p>
                    <a:p>
                      <a:pPr marL="0" marR="0" lvl="0" indent="0" algn="l" defTabSz="914400" rtl="0" eaLnBrk="1" fontAlgn="ctr" latinLnBrk="0" hangingPunct="1">
                        <a:lnSpc>
                          <a:spcPct val="100000"/>
                        </a:lnSpc>
                        <a:spcBef>
                          <a:spcPts val="0"/>
                        </a:spcBef>
                        <a:spcAft>
                          <a:spcPts val="0"/>
                        </a:spcAft>
                        <a:buClrTx/>
                        <a:buSzTx/>
                        <a:buFont typeface="Wingdings" pitchFamily="2" charset="2"/>
                        <a:buChar char="§"/>
                        <a:tabLst/>
                        <a:defRPr/>
                      </a:pPr>
                      <a:r>
                        <a:rPr lang="ru-RU" sz="1200" b="0" i="0" u="none" strike="noStrike" dirty="0" smtClean="0">
                          <a:solidFill>
                            <a:schemeClr val="tx1"/>
                          </a:solidFill>
                          <a:effectLst/>
                          <a:latin typeface="Oswald"/>
                          <a:cs typeface="Times New Roman" pitchFamily="18" charset="0"/>
                        </a:rPr>
                        <a:t>приобретение музыкального оборудования для актового зала для МБОУ СОШ №2</a:t>
                      </a:r>
                      <a:r>
                        <a:rPr lang="ru-RU" sz="1200" b="1" i="1" u="none" strike="noStrike" dirty="0" smtClean="0">
                          <a:solidFill>
                            <a:schemeClr val="tx1"/>
                          </a:solidFill>
                          <a:effectLst/>
                          <a:latin typeface="Oswald"/>
                          <a:cs typeface="Times New Roman" pitchFamily="18" charset="0"/>
                        </a:rPr>
                        <a:t> </a:t>
                      </a:r>
                    </a:p>
                    <a:p>
                      <a:pPr marL="0" marR="0" lvl="0" indent="0" algn="l" defTabSz="914400" rtl="0" eaLnBrk="1" fontAlgn="ctr" latinLnBrk="0" hangingPunct="1">
                        <a:lnSpc>
                          <a:spcPct val="100000"/>
                        </a:lnSpc>
                        <a:spcBef>
                          <a:spcPts val="0"/>
                        </a:spcBef>
                        <a:spcAft>
                          <a:spcPts val="0"/>
                        </a:spcAft>
                        <a:buClrTx/>
                        <a:buSzTx/>
                        <a:buFont typeface="Wingdings" pitchFamily="2" charset="2"/>
                        <a:buChar char="§"/>
                        <a:tabLst/>
                        <a:defRPr/>
                      </a:pPr>
                      <a:r>
                        <a:rPr lang="ru-RU" sz="1200" b="0" i="0" u="none" strike="noStrike" dirty="0" smtClean="0">
                          <a:solidFill>
                            <a:schemeClr val="tx1"/>
                          </a:solidFill>
                          <a:effectLst/>
                          <a:latin typeface="Oswald"/>
                          <a:cs typeface="Times New Roman" pitchFamily="18" charset="0"/>
                        </a:rPr>
                        <a:t>приобретение уличного ростового конструктора в МБДОУ </a:t>
                      </a:r>
                      <a:r>
                        <a:rPr lang="ru-RU" sz="1200" b="0" i="0" u="none" strike="noStrike" dirty="0" err="1" smtClean="0">
                          <a:solidFill>
                            <a:schemeClr val="tx1"/>
                          </a:solidFill>
                          <a:effectLst/>
                          <a:latin typeface="Oswald"/>
                          <a:cs typeface="Times New Roman" pitchFamily="18" charset="0"/>
                        </a:rPr>
                        <a:t>д</a:t>
                      </a:r>
                      <a:r>
                        <a:rPr lang="ru-RU" sz="1200" b="0" i="0" u="none" strike="noStrike" dirty="0" smtClean="0">
                          <a:solidFill>
                            <a:schemeClr val="tx1"/>
                          </a:solidFill>
                          <a:effectLst/>
                          <a:latin typeface="Oswald"/>
                          <a:cs typeface="Times New Roman" pitchFamily="18" charset="0"/>
                        </a:rPr>
                        <a:t>/сад №21</a:t>
                      </a:r>
                      <a:endParaRPr lang="ru-RU" sz="1200" b="0" i="0" u="none" strike="noStrike" dirty="0">
                        <a:solidFill>
                          <a:schemeClr val="tx1"/>
                        </a:solidFill>
                        <a:effectLst/>
                        <a:latin typeface="Oswald"/>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1"/>
                  </a:ext>
                </a:extLst>
              </a:tr>
              <a:tr h="995608">
                <a:tc>
                  <a:txBody>
                    <a:bodyPr/>
                    <a:lstStyle/>
                    <a:p>
                      <a:pPr algn="ctr" fontAlgn="ctr"/>
                      <a:r>
                        <a:rPr lang="ru-RU" sz="1200" b="1" i="0" u="none" strike="noStrike" dirty="0">
                          <a:solidFill>
                            <a:schemeClr val="tx1"/>
                          </a:solidFill>
                          <a:effectLst/>
                          <a:latin typeface="Oswald"/>
                          <a:cs typeface="Arial" pitchFamily="34" charset="0"/>
                        </a:rPr>
                        <a:t>Культура</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i="0" u="none" strike="noStrike" dirty="0" smtClean="0">
                          <a:solidFill>
                            <a:schemeClr val="tx1"/>
                          </a:solidFill>
                          <a:effectLst/>
                          <a:latin typeface="Oswald"/>
                          <a:cs typeface="Arial" pitchFamily="34" charset="0"/>
                        </a:rPr>
                        <a:t>1 437,0</a:t>
                      </a:r>
                      <a:endParaRPr lang="ru-RU" sz="1200" b="1" i="0" u="none" strike="noStrike" dirty="0">
                        <a:solidFill>
                          <a:schemeClr val="tx1"/>
                        </a:solidFill>
                        <a:effectLst/>
                        <a:latin typeface="Oswald"/>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ru-RU" sz="1200" b="1" i="0" u="none" strike="noStrike" dirty="0" smtClean="0">
                          <a:solidFill>
                            <a:schemeClr val="tx1"/>
                          </a:solidFill>
                          <a:effectLst/>
                          <a:latin typeface="Oswald"/>
                          <a:cs typeface="Times New Roman" pitchFamily="18" charset="0"/>
                        </a:rPr>
                        <a:t>Оказание </a:t>
                      </a:r>
                      <a:r>
                        <a:rPr lang="ru-RU" sz="1200" b="1" i="0" u="none" strike="noStrike" dirty="0">
                          <a:solidFill>
                            <a:schemeClr val="tx1"/>
                          </a:solidFill>
                          <a:effectLst/>
                          <a:latin typeface="Oswald"/>
                          <a:cs typeface="Times New Roman" pitchFamily="18" charset="0"/>
                        </a:rPr>
                        <a:t>финансовой </a:t>
                      </a:r>
                      <a:r>
                        <a:rPr lang="ru-RU" sz="1200" b="1" i="0" u="none" strike="noStrike" dirty="0" smtClean="0">
                          <a:solidFill>
                            <a:schemeClr val="tx1"/>
                          </a:solidFill>
                          <a:effectLst/>
                          <a:latin typeface="Oswald"/>
                          <a:cs typeface="Times New Roman" pitchFamily="18" charset="0"/>
                        </a:rPr>
                        <a:t>помощи на:</a:t>
                      </a:r>
                    </a:p>
                    <a:p>
                      <a:pPr algn="l" fontAlgn="ctr">
                        <a:buFont typeface="Wingdings" pitchFamily="2" charset="2"/>
                        <a:buChar char="§"/>
                      </a:pPr>
                      <a:r>
                        <a:rPr lang="ru-RU" sz="1200" b="0" i="0" u="none" strike="noStrike" dirty="0" smtClean="0">
                          <a:solidFill>
                            <a:schemeClr val="tx1"/>
                          </a:solidFill>
                          <a:effectLst/>
                          <a:latin typeface="Oswald"/>
                          <a:cs typeface="Times New Roman" pitchFamily="18" charset="0"/>
                        </a:rPr>
                        <a:t>организацию и проведение спортивно-патриотического марафона; </a:t>
                      </a:r>
                    </a:p>
                    <a:p>
                      <a:pPr algn="l" fontAlgn="ctr">
                        <a:buFont typeface="Wingdings" pitchFamily="2" charset="2"/>
                        <a:buChar char="§"/>
                      </a:pPr>
                      <a:r>
                        <a:rPr lang="ru-RU" sz="1200" b="0" i="0" u="none" strike="noStrike" dirty="0" smtClean="0">
                          <a:solidFill>
                            <a:schemeClr val="tx1"/>
                          </a:solidFill>
                          <a:effectLst/>
                          <a:latin typeface="Oswald"/>
                          <a:cs typeface="Times New Roman" pitchFamily="18" charset="0"/>
                        </a:rPr>
                        <a:t>приобретение сценических костюмов для хорового коллектива "</a:t>
                      </a:r>
                      <a:r>
                        <a:rPr lang="ru-RU" sz="1200" b="0" i="0" u="none" strike="noStrike" dirty="0" err="1" smtClean="0">
                          <a:solidFill>
                            <a:schemeClr val="tx1"/>
                          </a:solidFill>
                          <a:effectLst/>
                          <a:latin typeface="Oswald"/>
                          <a:cs typeface="Times New Roman" pitchFamily="18" charset="0"/>
                        </a:rPr>
                        <a:t>Россияночка</a:t>
                      </a:r>
                      <a:r>
                        <a:rPr lang="ru-RU" sz="1200" b="0" i="0" u="none" strike="noStrike" dirty="0" smtClean="0">
                          <a:solidFill>
                            <a:schemeClr val="tx1"/>
                          </a:solidFill>
                          <a:effectLst/>
                          <a:latin typeface="Oswald"/>
                          <a:cs typeface="Times New Roman" pitchFamily="18" charset="0"/>
                        </a:rPr>
                        <a:t>", </a:t>
                      </a:r>
                    </a:p>
                    <a:p>
                      <a:pPr algn="l" fontAlgn="ctr">
                        <a:buFont typeface="Wingdings" pitchFamily="2" charset="2"/>
                        <a:buChar char="§"/>
                      </a:pPr>
                      <a:r>
                        <a:rPr lang="ru-RU" sz="1200" b="0" i="0" u="none" strike="noStrike" dirty="0" smtClean="0">
                          <a:solidFill>
                            <a:schemeClr val="tx1"/>
                          </a:solidFill>
                          <a:effectLst/>
                          <a:latin typeface="Oswald"/>
                          <a:cs typeface="Times New Roman" pitchFamily="18" charset="0"/>
                        </a:rPr>
                        <a:t>аранжировку к песне "</a:t>
                      </a:r>
                      <a:r>
                        <a:rPr lang="ru-RU" sz="1200" b="0" i="0" u="none" strike="noStrike" dirty="0" err="1" smtClean="0">
                          <a:solidFill>
                            <a:schemeClr val="tx1"/>
                          </a:solidFill>
                          <a:effectLst/>
                          <a:latin typeface="Oswald"/>
                          <a:cs typeface="Times New Roman" pitchFamily="18" charset="0"/>
                        </a:rPr>
                        <a:t>Югра</a:t>
                      </a:r>
                      <a:r>
                        <a:rPr lang="ru-RU" sz="1200" b="0" i="0" u="none" strike="noStrike" dirty="0" smtClean="0">
                          <a:solidFill>
                            <a:schemeClr val="tx1"/>
                          </a:solidFill>
                          <a:effectLst/>
                          <a:latin typeface="Oswald"/>
                          <a:cs typeface="Times New Roman" pitchFamily="18" charset="0"/>
                        </a:rPr>
                        <a:t>", организация и проведение фестивалей и конкурсов для </a:t>
                      </a:r>
                      <a:r>
                        <a:rPr lang="ru-RU" sz="1200" b="0" i="0" u="none" strike="noStrike" dirty="0" err="1" smtClean="0">
                          <a:solidFill>
                            <a:schemeClr val="tx1"/>
                          </a:solidFill>
                          <a:effectLst/>
                          <a:latin typeface="Oswald"/>
                          <a:cs typeface="Times New Roman" pitchFamily="18" charset="0"/>
                        </a:rPr>
                        <a:t>культурно-досугового</a:t>
                      </a:r>
                      <a:r>
                        <a:rPr lang="ru-RU" sz="1200" b="0" i="0" u="none" strike="noStrike" dirty="0" smtClean="0">
                          <a:solidFill>
                            <a:schemeClr val="tx1"/>
                          </a:solidFill>
                          <a:effectLst/>
                          <a:latin typeface="Oswald"/>
                          <a:cs typeface="Times New Roman" pitchFamily="18" charset="0"/>
                        </a:rPr>
                        <a:t> центра "Нефтяник", </a:t>
                      </a:r>
                    </a:p>
                    <a:p>
                      <a:pPr algn="l" fontAlgn="ctr">
                        <a:buFont typeface="Wingdings" pitchFamily="2" charset="2"/>
                        <a:buChar char="§"/>
                      </a:pPr>
                      <a:r>
                        <a:rPr lang="ru-RU" sz="1200" b="0" i="0" u="none" strike="noStrike" dirty="0" smtClean="0">
                          <a:solidFill>
                            <a:schemeClr val="tx1"/>
                          </a:solidFill>
                          <a:effectLst/>
                          <a:latin typeface="Oswald"/>
                          <a:cs typeface="Times New Roman" pitchFamily="18" charset="0"/>
                        </a:rPr>
                        <a:t>организация и проведение фестивалей и конкурсов для киноконцертного циркового комплекса "Юность </a:t>
                      </a:r>
                      <a:r>
                        <a:rPr lang="ru-RU" sz="1200" b="0" i="0" u="none" strike="noStrike" dirty="0" err="1" smtClean="0">
                          <a:solidFill>
                            <a:schemeClr val="tx1"/>
                          </a:solidFill>
                          <a:effectLst/>
                          <a:latin typeface="Oswald"/>
                          <a:cs typeface="Times New Roman" pitchFamily="18" charset="0"/>
                        </a:rPr>
                        <a:t>Шаима</a:t>
                      </a:r>
                      <a:r>
                        <a:rPr lang="ru-RU" sz="1200" b="0" i="0" u="none" strike="noStrike" dirty="0" smtClean="0">
                          <a:solidFill>
                            <a:schemeClr val="tx1"/>
                          </a:solidFill>
                          <a:effectLst/>
                          <a:latin typeface="Oswald"/>
                          <a:cs typeface="Times New Roman" pitchFamily="18" charset="0"/>
                        </a:rPr>
                        <a:t>", </a:t>
                      </a:r>
                    </a:p>
                    <a:p>
                      <a:pPr algn="l" fontAlgn="ctr">
                        <a:buFont typeface="Wingdings" pitchFamily="2" charset="2"/>
                        <a:buChar char="§"/>
                      </a:pPr>
                      <a:r>
                        <a:rPr lang="ru-RU" sz="1200" b="0" i="0" u="none" strike="noStrike" dirty="0" smtClean="0">
                          <a:solidFill>
                            <a:schemeClr val="tx1"/>
                          </a:solidFill>
                          <a:effectLst/>
                          <a:latin typeface="Oswald"/>
                          <a:cs typeface="Times New Roman" pitchFamily="18" charset="0"/>
                        </a:rPr>
                        <a:t>приобретение экспоната для культурно-исторического центра</a:t>
                      </a:r>
                    </a:p>
                    <a:p>
                      <a:pPr algn="l" fontAlgn="ctr">
                        <a:buFont typeface="Wingdings" pitchFamily="2" charset="2"/>
                        <a:buChar char="§"/>
                      </a:pPr>
                      <a:r>
                        <a:rPr lang="ru-RU" sz="1200" b="0" i="0" u="none" strike="noStrike" dirty="0" smtClean="0">
                          <a:solidFill>
                            <a:schemeClr val="tx1"/>
                          </a:solidFill>
                          <a:effectLst/>
                          <a:latin typeface="Oswald"/>
                          <a:cs typeface="Times New Roman" pitchFamily="18" charset="0"/>
                        </a:rPr>
                        <a:t>приобретение </a:t>
                      </a:r>
                      <a:r>
                        <a:rPr lang="ru-RU" sz="1200" b="0" i="0" u="none" strike="noStrike" dirty="0" err="1" smtClean="0">
                          <a:solidFill>
                            <a:schemeClr val="tx1"/>
                          </a:solidFill>
                          <a:effectLst/>
                          <a:latin typeface="Oswald"/>
                          <a:cs typeface="Times New Roman" pitchFamily="18" charset="0"/>
                        </a:rPr>
                        <a:t>видео-презентационного</a:t>
                      </a:r>
                      <a:r>
                        <a:rPr lang="ru-RU" sz="1200" b="0" i="0" u="none" strike="noStrike" dirty="0" smtClean="0">
                          <a:solidFill>
                            <a:schemeClr val="tx1"/>
                          </a:solidFill>
                          <a:effectLst/>
                          <a:latin typeface="Oswald"/>
                          <a:cs typeface="Times New Roman" pitchFamily="18" charset="0"/>
                        </a:rPr>
                        <a:t> оборудования для культурно-исторического центра</a:t>
                      </a:r>
                      <a:endParaRPr lang="ru-RU" sz="1200" b="0" i="0" u="none" strike="noStrike" dirty="0">
                        <a:solidFill>
                          <a:schemeClr val="tx1"/>
                        </a:solidFill>
                        <a:effectLst/>
                        <a:latin typeface="Oswald"/>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2"/>
                  </a:ext>
                </a:extLst>
              </a:tr>
              <a:tr h="1618639">
                <a:tc>
                  <a:txBody>
                    <a:bodyPr/>
                    <a:lstStyle/>
                    <a:p>
                      <a:pPr algn="ctr" fontAlgn="ctr"/>
                      <a:r>
                        <a:rPr lang="ru-RU" sz="1200" b="1" i="0" u="none" strike="noStrike" dirty="0">
                          <a:solidFill>
                            <a:schemeClr val="tx1"/>
                          </a:solidFill>
                          <a:effectLst/>
                          <a:latin typeface="Oswald"/>
                          <a:cs typeface="Arial" pitchFamily="34" charset="0"/>
                        </a:rPr>
                        <a:t>Физическая </a:t>
                      </a:r>
                      <a:r>
                        <a:rPr lang="ru-RU" sz="1200" b="1" i="0" u="none" strike="noStrike" dirty="0" smtClean="0">
                          <a:solidFill>
                            <a:schemeClr val="tx1"/>
                          </a:solidFill>
                          <a:effectLst/>
                          <a:latin typeface="Oswald"/>
                          <a:cs typeface="Arial" pitchFamily="34" charset="0"/>
                        </a:rPr>
                        <a:t>культура</a:t>
                      </a:r>
                      <a:endParaRPr lang="ru-RU" sz="1200" b="1" i="0" u="none" strike="noStrike" dirty="0">
                        <a:solidFill>
                          <a:schemeClr val="tx1"/>
                        </a:solidFill>
                        <a:effectLst/>
                        <a:latin typeface="Oswald"/>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ru-RU" sz="1200" b="1" i="0" u="none" strike="noStrike" dirty="0" smtClean="0">
                          <a:solidFill>
                            <a:schemeClr val="tx1"/>
                          </a:solidFill>
                          <a:effectLst/>
                          <a:latin typeface="Oswald"/>
                          <a:cs typeface="Arial" pitchFamily="34" charset="0"/>
                        </a:rPr>
                        <a:t>270,0</a:t>
                      </a:r>
                      <a:endParaRPr lang="ru-RU" sz="1200" b="1" i="0" u="none" strike="noStrike" dirty="0">
                        <a:solidFill>
                          <a:schemeClr val="tx1"/>
                        </a:solidFill>
                        <a:effectLst/>
                        <a:latin typeface="Oswald"/>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 typeface="Wingdings" pitchFamily="2" charset="2"/>
                        <a:buNone/>
                        <a:tabLst/>
                        <a:defRPr/>
                      </a:pPr>
                      <a:r>
                        <a:rPr lang="ru-RU" sz="1200" b="1" i="0" u="none" strike="noStrike" dirty="0">
                          <a:solidFill>
                            <a:schemeClr val="tx1"/>
                          </a:solidFill>
                          <a:effectLst/>
                          <a:latin typeface="Oswald"/>
                          <a:cs typeface="Times New Roman" pitchFamily="18" charset="0"/>
                        </a:rPr>
                        <a:t>Оказание финансовой </a:t>
                      </a:r>
                      <a:r>
                        <a:rPr lang="ru-RU" sz="1200" b="1" i="0" u="none" strike="noStrike" dirty="0" smtClean="0">
                          <a:solidFill>
                            <a:schemeClr val="tx1"/>
                          </a:solidFill>
                          <a:effectLst/>
                          <a:latin typeface="Oswald"/>
                          <a:cs typeface="Times New Roman" pitchFamily="18" charset="0"/>
                        </a:rPr>
                        <a:t>помощи МАУ Спортивная школа «Старт» на:</a:t>
                      </a:r>
                      <a:endParaRPr lang="ru-RU" sz="1200" b="1" i="0" u="none" strike="noStrike" dirty="0">
                        <a:solidFill>
                          <a:schemeClr val="tx1"/>
                        </a:solidFill>
                        <a:effectLst/>
                        <a:latin typeface="Oswald"/>
                        <a:cs typeface="Times New Roman" pitchFamily="18" charset="0"/>
                      </a:endParaRPr>
                    </a:p>
                    <a:p>
                      <a:pPr marL="0" marR="0" indent="0" algn="l" defTabSz="914400" rtl="0" eaLnBrk="1" fontAlgn="ctr" latinLnBrk="0" hangingPunct="1">
                        <a:lnSpc>
                          <a:spcPct val="100000"/>
                        </a:lnSpc>
                        <a:spcBef>
                          <a:spcPts val="0"/>
                        </a:spcBef>
                        <a:spcAft>
                          <a:spcPts val="0"/>
                        </a:spcAft>
                        <a:buClrTx/>
                        <a:buSzTx/>
                        <a:buFont typeface="Wingdings" pitchFamily="2" charset="2"/>
                        <a:buChar char="§"/>
                        <a:tabLst/>
                        <a:defRPr/>
                      </a:pPr>
                      <a:r>
                        <a:rPr lang="ru-RU" sz="1200" b="0" i="0" u="none" strike="noStrike" dirty="0">
                          <a:solidFill>
                            <a:schemeClr val="tx1"/>
                          </a:solidFill>
                          <a:effectLst/>
                          <a:latin typeface="Oswald"/>
                          <a:cs typeface="Times New Roman" pitchFamily="18" charset="0"/>
                        </a:rPr>
                        <a:t> </a:t>
                      </a:r>
                      <a:r>
                        <a:rPr lang="ru-RU" sz="1200" b="0" i="0" u="none" strike="noStrike" dirty="0" smtClean="0">
                          <a:solidFill>
                            <a:schemeClr val="tx1"/>
                          </a:solidFill>
                          <a:effectLst/>
                          <a:latin typeface="Oswald"/>
                          <a:cs typeface="Times New Roman" pitchFamily="18" charset="0"/>
                        </a:rPr>
                        <a:t>проведение XIV открытого регионального турнира по боксу, посвященного Дню Победы в Великой Отечественной войне 1941-1945гг</a:t>
                      </a:r>
                      <a:endParaRPr lang="ru-RU" sz="1200" b="0" i="0" u="none" strike="noStrike" dirty="0">
                        <a:solidFill>
                          <a:schemeClr val="tx1"/>
                        </a:solidFill>
                        <a:effectLst/>
                        <a:latin typeface="Oswald"/>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3"/>
                  </a:ext>
                </a:extLst>
              </a:tr>
            </a:tbl>
          </a:graphicData>
        </a:graphic>
      </p:graphicFrame>
      <p:sp>
        <p:nvSpPr>
          <p:cNvPr id="7" name="Прямоугольник 6"/>
          <p:cNvSpPr/>
          <p:nvPr/>
        </p:nvSpPr>
        <p:spPr>
          <a:xfrm>
            <a:off x="7740352" y="0"/>
            <a:ext cx="184731" cy="369332"/>
          </a:xfrm>
          <a:prstGeom prst="rect">
            <a:avLst/>
          </a:prstGeom>
        </p:spPr>
        <p:txBody>
          <a:bodyPr wrap="none">
            <a:spAutoFit/>
          </a:bodyPr>
          <a:lstStyle/>
          <a:p>
            <a:pPr fontAlgn="auto">
              <a:spcBef>
                <a:spcPts val="0"/>
              </a:spcBef>
              <a:spcAft>
                <a:spcPts val="0"/>
              </a:spcAft>
              <a:defRPr/>
            </a:pPr>
            <a:endParaRPr lang="ru-RU"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9810" name="AutoShape 2" descr="Группа – Бесплатные иконки: люд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19811" name="Picture 3" descr="\\adms4\home1$\SchepelinaSE\Desktop\115921.png"/>
          <p:cNvPicPr>
            <a:picLocks noChangeAspect="1" noChangeArrowheads="1"/>
          </p:cNvPicPr>
          <p:nvPr/>
        </p:nvPicPr>
        <p:blipFill>
          <a:blip r:embed="rId3" cstate="print"/>
          <a:srcRect/>
          <a:stretch>
            <a:fillRect/>
          </a:stretch>
        </p:blipFill>
        <p:spPr bwMode="auto">
          <a:xfrm>
            <a:off x="8388424" y="6237312"/>
            <a:ext cx="603536" cy="504054"/>
          </a:xfrm>
          <a:prstGeom prst="rect">
            <a:avLst/>
          </a:prstGeom>
          <a:noFill/>
        </p:spPr>
      </p:pic>
      <p:pic>
        <p:nvPicPr>
          <p:cNvPr id="9" name="Picture 5" descr="Y:\Влад\2019\эскизы\сетка.png"/>
          <p:cNvPicPr>
            <a:picLocks noChangeAspect="1" noChangeArrowheads="1"/>
          </p:cNvPicPr>
          <p:nvPr/>
        </p:nvPicPr>
        <p:blipFill>
          <a:blip r:embed="rId4" cstate="print"/>
          <a:srcRect l="1936" t="2420" r="1543" b="81699"/>
          <a:stretch>
            <a:fillRect/>
          </a:stretch>
        </p:blipFill>
        <p:spPr bwMode="auto">
          <a:xfrm>
            <a:off x="0" y="0"/>
            <a:ext cx="8964488" cy="908720"/>
          </a:xfrm>
          <a:prstGeom prst="rect">
            <a:avLst/>
          </a:prstGeom>
          <a:noFill/>
          <a:ln w="9525">
            <a:noFill/>
            <a:miter lim="800000"/>
            <a:headEnd/>
            <a:tailEnd/>
          </a:ln>
        </p:spPr>
      </p:pic>
      <p:pic>
        <p:nvPicPr>
          <p:cNvPr id="10" name="Picture 2" descr="Y:\Влад\2019\эскизы\герб.png"/>
          <p:cNvPicPr>
            <a:picLocks noChangeAspect="1" noChangeArrowheads="1"/>
          </p:cNvPicPr>
          <p:nvPr/>
        </p:nvPicPr>
        <p:blipFill>
          <a:blip r:embed="rId5" cstate="print"/>
          <a:srcRect l="89185" b="81873"/>
          <a:stretch>
            <a:fillRect/>
          </a:stretch>
        </p:blipFill>
        <p:spPr bwMode="auto">
          <a:xfrm>
            <a:off x="8388424" y="0"/>
            <a:ext cx="755576" cy="792999"/>
          </a:xfrm>
          <a:prstGeom prst="rect">
            <a:avLst/>
          </a:prstGeom>
          <a:noFill/>
          <a:ln w="9525">
            <a:noFill/>
            <a:miter lim="800000"/>
            <a:headEnd/>
            <a:tailEnd/>
          </a:ln>
        </p:spPr>
      </p:pic>
      <p:pic>
        <p:nvPicPr>
          <p:cNvPr id="12" name="Picture 3" descr="Y:\Влад\2019\эскизы\зелёная.png"/>
          <p:cNvPicPr>
            <a:picLocks noChangeAspect="1" noChangeArrowheads="1"/>
          </p:cNvPicPr>
          <p:nvPr/>
        </p:nvPicPr>
        <p:blipFill>
          <a:blip r:embed="rId6" cstate="print"/>
          <a:srcRect t="10663" r="48323" b="76543"/>
          <a:stretch>
            <a:fillRect/>
          </a:stretch>
        </p:blipFill>
        <p:spPr bwMode="auto">
          <a:xfrm>
            <a:off x="323528" y="188640"/>
            <a:ext cx="7992888" cy="716895"/>
          </a:xfrm>
          <a:prstGeom prst="rect">
            <a:avLst/>
          </a:prstGeom>
          <a:noFill/>
          <a:ln w="9525">
            <a:noFill/>
            <a:miter lim="800000"/>
            <a:headEnd/>
            <a:tailEnd/>
          </a:ln>
        </p:spPr>
      </p:pic>
      <p:pic>
        <p:nvPicPr>
          <p:cNvPr id="13" name="Picture 5" descr="закладка урай copy"/>
          <p:cNvPicPr>
            <a:picLocks noChangeAspect="1" noChangeArrowheads="1"/>
          </p:cNvPicPr>
          <p:nvPr/>
        </p:nvPicPr>
        <p:blipFill>
          <a:blip r:embed="rId7" cstate="print"/>
          <a:srcRect/>
          <a:stretch>
            <a:fillRect/>
          </a:stretch>
        </p:blipFill>
        <p:spPr bwMode="auto">
          <a:xfrm>
            <a:off x="0" y="116632"/>
            <a:ext cx="657518" cy="864000"/>
          </a:xfrm>
          <a:prstGeom prst="rect">
            <a:avLst/>
          </a:prstGeom>
          <a:noFill/>
          <a:ln w="9525">
            <a:noFill/>
            <a:miter lim="800000"/>
            <a:headEnd/>
            <a:tailEnd/>
          </a:ln>
        </p:spPr>
      </p:pic>
      <p:sp>
        <p:nvSpPr>
          <p:cNvPr id="15" name="TextBox 14"/>
          <p:cNvSpPr txBox="1"/>
          <p:nvPr/>
        </p:nvSpPr>
        <p:spPr>
          <a:xfrm>
            <a:off x="683568" y="260648"/>
            <a:ext cx="7488831" cy="646331"/>
          </a:xfrm>
          <a:prstGeom prst="rect">
            <a:avLst/>
          </a:prstGeom>
          <a:noFill/>
        </p:spPr>
        <p:txBody>
          <a:bodyPr wrap="square" rtlCol="0">
            <a:spAutoFit/>
          </a:bodyPr>
          <a:lstStyle/>
          <a:p>
            <a:pPr algn="ctr"/>
            <a:r>
              <a:rPr lang="ru-RU" b="1" dirty="0" smtClean="0">
                <a:solidFill>
                  <a:schemeClr val="bg1"/>
                </a:solidFill>
                <a:latin typeface="Oswald"/>
                <a:cs typeface="Times New Roman" panose="02020603050405020304" pitchFamily="18" charset="0"/>
              </a:rPr>
              <a:t>В рамках реализации наказов избирателей депутатам</a:t>
            </a:r>
          </a:p>
          <a:p>
            <a:pPr algn="ctr"/>
            <a:r>
              <a:rPr lang="ru-RU" b="1" dirty="0" smtClean="0">
                <a:solidFill>
                  <a:schemeClr val="bg1"/>
                </a:solidFill>
                <a:latin typeface="Oswald"/>
                <a:cs typeface="Times New Roman" panose="02020603050405020304" pitchFamily="18" charset="0"/>
              </a:rPr>
              <a:t> Думы ХМАО – </a:t>
            </a:r>
            <a:r>
              <a:rPr lang="ru-RU" b="1" dirty="0" err="1" smtClean="0">
                <a:solidFill>
                  <a:schemeClr val="bg1"/>
                </a:solidFill>
                <a:latin typeface="Oswald"/>
                <a:cs typeface="Times New Roman" panose="02020603050405020304" pitchFamily="18" charset="0"/>
              </a:rPr>
              <a:t>Югры</a:t>
            </a:r>
            <a:r>
              <a:rPr lang="ru-RU" b="1" dirty="0" smtClean="0">
                <a:solidFill>
                  <a:schemeClr val="bg1"/>
                </a:solidFill>
                <a:latin typeface="Oswald"/>
                <a:cs typeface="Times New Roman" panose="02020603050405020304" pitchFamily="18" charset="0"/>
              </a:rPr>
              <a:t> за 2023 год исполнено 2 277,0тыс.рублей</a:t>
            </a:r>
            <a:endParaRPr lang="ru-RU" dirty="0">
              <a:solidFill>
                <a:schemeClr val="bg1"/>
              </a:solidFill>
              <a:latin typeface="Oswald"/>
            </a:endParaRPr>
          </a:p>
        </p:txBody>
      </p:sp>
    </p:spTree>
    <p:extLst>
      <p:ext uri="{BB962C8B-B14F-4D97-AF65-F5344CB8AC3E}">
        <p14:creationId xmlns="" xmlns:p14="http://schemas.microsoft.com/office/powerpoint/2010/main" val="12610263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Y:\Влад\2019\эскизы\сетка.png"/>
          <p:cNvPicPr>
            <a:picLocks noChangeAspect="1" noChangeArrowheads="1"/>
          </p:cNvPicPr>
          <p:nvPr/>
        </p:nvPicPr>
        <p:blipFill>
          <a:blip r:embed="rId2" cstate="print"/>
          <a:srcRect l="1936" t="2420" r="1543" b="81699"/>
          <a:stretch>
            <a:fillRect/>
          </a:stretch>
        </p:blipFill>
        <p:spPr bwMode="auto">
          <a:xfrm>
            <a:off x="0" y="0"/>
            <a:ext cx="9144000" cy="908720"/>
          </a:xfrm>
          <a:prstGeom prst="rect">
            <a:avLst/>
          </a:prstGeom>
          <a:noFill/>
          <a:ln w="9525">
            <a:noFill/>
            <a:miter lim="800000"/>
            <a:headEnd/>
            <a:tailEnd/>
          </a:ln>
        </p:spPr>
      </p:pic>
      <p:pic>
        <p:nvPicPr>
          <p:cNvPr id="4099" name="Picture 3" descr="Y:\Влад\2019\эскизы\зелёная.png"/>
          <p:cNvPicPr>
            <a:picLocks noChangeAspect="1" noChangeArrowheads="1"/>
          </p:cNvPicPr>
          <p:nvPr/>
        </p:nvPicPr>
        <p:blipFill>
          <a:blip r:embed="rId3" cstate="print"/>
          <a:srcRect t="10663" r="48323" b="76543"/>
          <a:stretch>
            <a:fillRect/>
          </a:stretch>
        </p:blipFill>
        <p:spPr bwMode="auto">
          <a:xfrm>
            <a:off x="179512" y="188640"/>
            <a:ext cx="8028384" cy="720079"/>
          </a:xfrm>
          <a:prstGeom prst="rect">
            <a:avLst/>
          </a:prstGeom>
          <a:noFill/>
          <a:ln w="9525">
            <a:noFill/>
            <a:miter lim="800000"/>
            <a:headEnd/>
            <a:tailEnd/>
          </a:ln>
        </p:spPr>
      </p:pic>
      <p:pic>
        <p:nvPicPr>
          <p:cNvPr id="4100" name="Picture 5" descr="закладка урай copy"/>
          <p:cNvPicPr>
            <a:picLocks noChangeAspect="1" noChangeArrowheads="1"/>
          </p:cNvPicPr>
          <p:nvPr/>
        </p:nvPicPr>
        <p:blipFill>
          <a:blip r:embed="rId4" cstate="print"/>
          <a:srcRect/>
          <a:stretch>
            <a:fillRect/>
          </a:stretch>
        </p:blipFill>
        <p:spPr bwMode="auto">
          <a:xfrm>
            <a:off x="0" y="116632"/>
            <a:ext cx="657518" cy="864000"/>
          </a:xfrm>
          <a:prstGeom prst="rect">
            <a:avLst/>
          </a:prstGeom>
          <a:noFill/>
          <a:ln w="9525">
            <a:noFill/>
            <a:miter lim="800000"/>
            <a:headEnd/>
            <a:tailEnd/>
          </a:ln>
        </p:spPr>
      </p:pic>
      <p:pic>
        <p:nvPicPr>
          <p:cNvPr id="4102" name="Picture 2" descr="Y:\Влад\2019\эскизы\герб.png"/>
          <p:cNvPicPr>
            <a:picLocks noChangeAspect="1" noChangeArrowheads="1"/>
          </p:cNvPicPr>
          <p:nvPr/>
        </p:nvPicPr>
        <p:blipFill>
          <a:blip r:embed="rId5" cstate="print"/>
          <a:srcRect l="89185" b="81873"/>
          <a:stretch>
            <a:fillRect/>
          </a:stretch>
        </p:blipFill>
        <p:spPr bwMode="auto">
          <a:xfrm>
            <a:off x="8316416" y="0"/>
            <a:ext cx="827584" cy="1084712"/>
          </a:xfrm>
          <a:prstGeom prst="rect">
            <a:avLst/>
          </a:prstGeom>
          <a:noFill/>
          <a:ln w="9525">
            <a:noFill/>
            <a:miter lim="800000"/>
            <a:headEnd/>
            <a:tailEnd/>
          </a:ln>
        </p:spPr>
      </p:pic>
      <p:sp>
        <p:nvSpPr>
          <p:cNvPr id="10" name="Заголовок 13"/>
          <p:cNvSpPr txBox="1">
            <a:spLocks/>
          </p:cNvSpPr>
          <p:nvPr/>
        </p:nvSpPr>
        <p:spPr>
          <a:xfrm>
            <a:off x="0" y="620689"/>
            <a:ext cx="9144000" cy="504056"/>
          </a:xfrm>
          <a:prstGeom prst="rect">
            <a:avLst/>
          </a:prstGeom>
        </p:spPr>
        <p:txBody>
          <a:bodyPr vert="horz" lIns="91440" tIns="45720" rIns="91440" bIns="45720" rtlCol="0" anchor="ctr">
            <a:normAutofit lnSpcReduction="10000"/>
          </a:bodyPr>
          <a:lstStyle/>
          <a:p>
            <a:pPr algn="ctr"/>
            <a:endParaRPr lang="ru-RU" sz="2800" dirty="0">
              <a:solidFill>
                <a:schemeClr val="bg1"/>
              </a:solidFill>
              <a:latin typeface="Oswald" pitchFamily="2" charset="-52"/>
              <a:cs typeface="Times New Roman" pitchFamily="18" charset="0"/>
            </a:endParaRPr>
          </a:p>
        </p:txBody>
      </p:sp>
      <p:sp>
        <p:nvSpPr>
          <p:cNvPr id="17" name="Прямоугольник 16"/>
          <p:cNvSpPr/>
          <p:nvPr/>
        </p:nvSpPr>
        <p:spPr>
          <a:xfrm>
            <a:off x="251520" y="1124744"/>
            <a:ext cx="8496944" cy="646331"/>
          </a:xfrm>
          <a:prstGeom prst="rect">
            <a:avLst/>
          </a:prstGeom>
        </p:spPr>
        <p:txBody>
          <a:bodyPr wrap="square">
            <a:spAutoFit/>
          </a:bodyPr>
          <a:lstStyle/>
          <a:p>
            <a:r>
              <a:rPr lang="ru-RU" b="1" dirty="0" smtClean="0">
                <a:latin typeface="Oswald"/>
                <a:cs typeface="Times New Roman Cyr" pitchFamily="18" charset="0"/>
              </a:rPr>
              <a:t>На территории муниципального образования реализован 1 проект с региональной поддержкой</a:t>
            </a:r>
            <a:endParaRPr lang="en-US" b="1" dirty="0">
              <a:latin typeface="Times New Roman Cyr" pitchFamily="18" charset="0"/>
              <a:cs typeface="Times New Roman Cyr" pitchFamily="18" charset="0"/>
            </a:endParaRPr>
          </a:p>
        </p:txBody>
      </p:sp>
      <p:sp>
        <p:nvSpPr>
          <p:cNvPr id="19" name="Прямоугольник 18"/>
          <p:cNvSpPr/>
          <p:nvPr/>
        </p:nvSpPr>
        <p:spPr>
          <a:xfrm>
            <a:off x="251520" y="1988840"/>
            <a:ext cx="8712968" cy="2585323"/>
          </a:xfrm>
          <a:prstGeom prst="rect">
            <a:avLst/>
          </a:prstGeom>
        </p:spPr>
        <p:txBody>
          <a:bodyPr wrap="square">
            <a:spAutoFit/>
          </a:bodyPr>
          <a:lstStyle/>
          <a:p>
            <a:pPr lvl="0">
              <a:buFont typeface="Wingdings" pitchFamily="2" charset="2"/>
              <a:buChar char="Ø"/>
            </a:pPr>
            <a:r>
              <a:rPr lang="ru-RU" b="1" dirty="0" smtClean="0">
                <a:latin typeface="Oswald"/>
                <a:cs typeface="Times New Roman Cyr" pitchFamily="18" charset="0"/>
              </a:rPr>
              <a:t>«</a:t>
            </a:r>
            <a:r>
              <a:rPr lang="ru-RU" dirty="0" smtClean="0">
                <a:latin typeface="Oswald"/>
                <a:cs typeface="Times New Roman Cyr" pitchFamily="18" charset="0"/>
              </a:rPr>
              <a:t>Керамика для всех. Лепим. Учимся. Творим.»</a:t>
            </a:r>
          </a:p>
          <a:p>
            <a:pPr lvl="0"/>
            <a:endParaRPr lang="ru-RU" b="1" dirty="0" smtClean="0">
              <a:latin typeface="Oswald"/>
              <a:cs typeface="Times New Roman Cyr" pitchFamily="18" charset="0"/>
            </a:endParaRPr>
          </a:p>
          <a:p>
            <a:r>
              <a:rPr lang="ru-RU" b="1" dirty="0" smtClean="0">
                <a:latin typeface="Oswald"/>
                <a:cs typeface="Times New Roman Cyr" pitchFamily="18" charset="0"/>
              </a:rPr>
              <a:t>3 проекта с муниципальной поддержкой:</a:t>
            </a:r>
          </a:p>
          <a:p>
            <a:pPr>
              <a:buFont typeface="Wingdings" pitchFamily="2" charset="2"/>
              <a:buChar char="Ø"/>
            </a:pPr>
            <a:r>
              <a:rPr lang="ru-RU" dirty="0" smtClean="0">
                <a:latin typeface="Oswald"/>
                <a:cs typeface="Times New Roman Cyr" pitchFamily="18" charset="0"/>
              </a:rPr>
              <a:t> Организация и проведение городского национального праздника «Сабантуй-2023»</a:t>
            </a:r>
          </a:p>
          <a:p>
            <a:pPr>
              <a:buFont typeface="Wingdings" pitchFamily="2" charset="2"/>
              <a:buChar char="Ø"/>
            </a:pPr>
            <a:r>
              <a:rPr lang="ru-RU" dirty="0" smtClean="0">
                <a:latin typeface="Oswald"/>
                <a:cs typeface="Times New Roman Cyr" pitchFamily="18" charset="0"/>
              </a:rPr>
              <a:t> Цветочное оформление общественных территорий города в летний период «Цветочная Палитра»</a:t>
            </a:r>
          </a:p>
          <a:p>
            <a:pPr>
              <a:buFont typeface="Wingdings" pitchFamily="2" charset="2"/>
              <a:buChar char="Ø"/>
            </a:pPr>
            <a:r>
              <a:rPr lang="ru-RU" dirty="0" smtClean="0">
                <a:latin typeface="Oswald"/>
                <a:cs typeface="Times New Roman Cyr" pitchFamily="18" charset="0"/>
              </a:rPr>
              <a:t> Праздничное (новогоднее, рождественское) оформление территорий в зимний период «Новогодние былины»</a:t>
            </a:r>
            <a:endParaRPr lang="ru-RU" dirty="0">
              <a:latin typeface="Oswald"/>
              <a:cs typeface="Times New Roman Cyr" pitchFamily="18" charset="0"/>
            </a:endParaRPr>
          </a:p>
        </p:txBody>
      </p:sp>
      <p:sp>
        <p:nvSpPr>
          <p:cNvPr id="20" name="Прямоугольник 19"/>
          <p:cNvSpPr/>
          <p:nvPr/>
        </p:nvSpPr>
        <p:spPr>
          <a:xfrm>
            <a:off x="683568" y="260648"/>
            <a:ext cx="7272808" cy="584775"/>
          </a:xfrm>
          <a:prstGeom prst="rect">
            <a:avLst/>
          </a:prstGeom>
        </p:spPr>
        <p:txBody>
          <a:bodyPr wrap="square">
            <a:spAutoFit/>
          </a:bodyPr>
          <a:lstStyle/>
          <a:p>
            <a:pPr algn="ctr"/>
            <a:r>
              <a:rPr lang="ru-RU" sz="1600" b="1" dirty="0" smtClean="0">
                <a:solidFill>
                  <a:schemeClr val="bg1"/>
                </a:solidFill>
                <a:latin typeface="Times New Roman Cyr" pitchFamily="18" charset="0"/>
                <a:cs typeface="Times New Roman Cyr" pitchFamily="18" charset="0"/>
              </a:rPr>
              <a:t>Информация о реализации инициативных проектов на территории города Урай за 2023  год</a:t>
            </a:r>
            <a:endParaRPr lang="en-US" sz="1600" b="1" dirty="0">
              <a:solidFill>
                <a:schemeClr val="bg1"/>
              </a:solidFill>
              <a:latin typeface="Times New Roman Cyr" pitchFamily="18" charset="0"/>
              <a:cs typeface="Times New Roman Cyr"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Y:\Влад\2023\Презентации\Дума\21.12\K1024_20231109_114453.JPG"/>
          <p:cNvPicPr>
            <a:picLocks noChangeAspect="1" noChangeArrowheads="1"/>
          </p:cNvPicPr>
          <p:nvPr/>
        </p:nvPicPr>
        <p:blipFill>
          <a:blip r:embed="rId2" cstate="print"/>
          <a:srcRect/>
          <a:stretch>
            <a:fillRect/>
          </a:stretch>
        </p:blipFill>
        <p:spPr bwMode="auto">
          <a:xfrm>
            <a:off x="6876256" y="1052736"/>
            <a:ext cx="1917000" cy="255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194" name="Picture 2" descr="C:\Users\ZorinaLV\AppData\Local\Microsoft\Windows\Temporary Internet Files\Content.Outlook\NERYJY6C\IMG-20230714-WA0000 (3).jpg"/>
          <p:cNvPicPr>
            <a:picLocks noChangeAspect="1" noChangeArrowheads="1"/>
          </p:cNvPicPr>
          <p:nvPr/>
        </p:nvPicPr>
        <p:blipFill>
          <a:blip r:embed="rId3" cstate="print"/>
          <a:srcRect/>
          <a:stretch>
            <a:fillRect/>
          </a:stretch>
        </p:blipFill>
        <p:spPr bwMode="auto">
          <a:xfrm>
            <a:off x="251520" y="3573016"/>
            <a:ext cx="2808000" cy="280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98" name="Picture 5" descr="Y:\Влад\2019\эскизы\сетка.png"/>
          <p:cNvPicPr>
            <a:picLocks noChangeAspect="1" noChangeArrowheads="1"/>
          </p:cNvPicPr>
          <p:nvPr/>
        </p:nvPicPr>
        <p:blipFill>
          <a:blip r:embed="rId4" cstate="print"/>
          <a:srcRect l="1936" t="2420" r="1543" b="81699"/>
          <a:stretch>
            <a:fillRect/>
          </a:stretch>
        </p:blipFill>
        <p:spPr bwMode="auto">
          <a:xfrm>
            <a:off x="0" y="0"/>
            <a:ext cx="9144000" cy="764704"/>
          </a:xfrm>
          <a:prstGeom prst="rect">
            <a:avLst/>
          </a:prstGeom>
          <a:noFill/>
          <a:ln w="9525">
            <a:noFill/>
            <a:miter lim="800000"/>
            <a:headEnd/>
            <a:tailEnd/>
          </a:ln>
        </p:spPr>
      </p:pic>
      <p:pic>
        <p:nvPicPr>
          <p:cNvPr id="4099" name="Picture 3" descr="Y:\Влад\2019\эскизы\зелёная.png"/>
          <p:cNvPicPr>
            <a:picLocks noChangeAspect="1" noChangeArrowheads="1"/>
          </p:cNvPicPr>
          <p:nvPr/>
        </p:nvPicPr>
        <p:blipFill>
          <a:blip r:embed="rId5" cstate="print"/>
          <a:srcRect t="10663" r="48323" b="76543"/>
          <a:stretch>
            <a:fillRect/>
          </a:stretch>
        </p:blipFill>
        <p:spPr bwMode="auto">
          <a:xfrm>
            <a:off x="179512" y="116632"/>
            <a:ext cx="8028384" cy="720079"/>
          </a:xfrm>
          <a:prstGeom prst="rect">
            <a:avLst/>
          </a:prstGeom>
          <a:noFill/>
          <a:ln w="9525">
            <a:noFill/>
            <a:miter lim="800000"/>
            <a:headEnd/>
            <a:tailEnd/>
          </a:ln>
        </p:spPr>
      </p:pic>
      <p:pic>
        <p:nvPicPr>
          <p:cNvPr id="4100" name="Picture 5" descr="закладка урай copy"/>
          <p:cNvPicPr>
            <a:picLocks noChangeAspect="1" noChangeArrowheads="1"/>
          </p:cNvPicPr>
          <p:nvPr/>
        </p:nvPicPr>
        <p:blipFill>
          <a:blip r:embed="rId6" cstate="print"/>
          <a:srcRect/>
          <a:stretch>
            <a:fillRect/>
          </a:stretch>
        </p:blipFill>
        <p:spPr bwMode="auto">
          <a:xfrm>
            <a:off x="0" y="0"/>
            <a:ext cx="657518" cy="864000"/>
          </a:xfrm>
          <a:prstGeom prst="rect">
            <a:avLst/>
          </a:prstGeom>
          <a:noFill/>
          <a:ln w="9525">
            <a:noFill/>
            <a:miter lim="800000"/>
            <a:headEnd/>
            <a:tailEnd/>
          </a:ln>
        </p:spPr>
      </p:pic>
      <p:pic>
        <p:nvPicPr>
          <p:cNvPr id="4102" name="Picture 2" descr="Y:\Влад\2019\эскизы\герб.png"/>
          <p:cNvPicPr>
            <a:picLocks noChangeAspect="1" noChangeArrowheads="1"/>
          </p:cNvPicPr>
          <p:nvPr/>
        </p:nvPicPr>
        <p:blipFill>
          <a:blip r:embed="rId7" cstate="print"/>
          <a:srcRect l="89185" b="81873"/>
          <a:stretch>
            <a:fillRect/>
          </a:stretch>
        </p:blipFill>
        <p:spPr bwMode="auto">
          <a:xfrm>
            <a:off x="8388424" y="1"/>
            <a:ext cx="755576" cy="990332"/>
          </a:xfrm>
          <a:prstGeom prst="rect">
            <a:avLst/>
          </a:prstGeom>
          <a:noFill/>
          <a:ln w="9525">
            <a:noFill/>
            <a:miter lim="800000"/>
            <a:headEnd/>
            <a:tailEnd/>
          </a:ln>
        </p:spPr>
      </p:pic>
      <p:sp>
        <p:nvSpPr>
          <p:cNvPr id="10" name="Заголовок 13"/>
          <p:cNvSpPr txBox="1">
            <a:spLocks/>
          </p:cNvSpPr>
          <p:nvPr/>
        </p:nvSpPr>
        <p:spPr>
          <a:xfrm>
            <a:off x="0" y="620689"/>
            <a:ext cx="9144000" cy="504056"/>
          </a:xfrm>
          <a:prstGeom prst="rect">
            <a:avLst/>
          </a:prstGeom>
        </p:spPr>
        <p:txBody>
          <a:bodyPr vert="horz" lIns="91440" tIns="45720" rIns="91440" bIns="45720" rtlCol="0" anchor="ctr">
            <a:normAutofit lnSpcReduction="10000"/>
          </a:bodyPr>
          <a:lstStyle/>
          <a:p>
            <a:pPr algn="ctr"/>
            <a:endParaRPr lang="ru-RU" sz="2800" dirty="0">
              <a:solidFill>
                <a:schemeClr val="bg1"/>
              </a:solidFill>
              <a:latin typeface="Oswald" pitchFamily="2" charset="-52"/>
              <a:cs typeface="Times New Roman" pitchFamily="18" charset="0"/>
            </a:endParaRPr>
          </a:p>
        </p:txBody>
      </p:sp>
      <p:sp>
        <p:nvSpPr>
          <p:cNvPr id="20" name="Прямоугольник 19"/>
          <p:cNvSpPr/>
          <p:nvPr/>
        </p:nvSpPr>
        <p:spPr>
          <a:xfrm>
            <a:off x="683568" y="476672"/>
            <a:ext cx="7272808" cy="338554"/>
          </a:xfrm>
          <a:prstGeom prst="rect">
            <a:avLst/>
          </a:prstGeom>
        </p:spPr>
        <p:txBody>
          <a:bodyPr wrap="square">
            <a:spAutoFit/>
          </a:bodyPr>
          <a:lstStyle/>
          <a:p>
            <a:pPr lvl="0" algn="ctr"/>
            <a:r>
              <a:rPr lang="ru-RU" sz="1600" b="1" dirty="0" smtClean="0">
                <a:solidFill>
                  <a:schemeClr val="bg1"/>
                </a:solidFill>
                <a:latin typeface="Oswald"/>
                <a:cs typeface="Times New Roman Cyr" pitchFamily="18" charset="0"/>
              </a:rPr>
              <a:t>«КЕРАМИКА ДЛЯ ВСЕХ. ЛЕПИМ. УЧИМСЯ. ТВОРИМ.»</a:t>
            </a:r>
          </a:p>
        </p:txBody>
      </p:sp>
      <p:sp>
        <p:nvSpPr>
          <p:cNvPr id="16" name="Прямоугольник 15"/>
          <p:cNvSpPr/>
          <p:nvPr/>
        </p:nvSpPr>
        <p:spPr>
          <a:xfrm>
            <a:off x="1331640" y="2924944"/>
            <a:ext cx="529312" cy="369332"/>
          </a:xfrm>
          <a:prstGeom prst="rect">
            <a:avLst/>
          </a:prstGeom>
        </p:spPr>
        <p:txBody>
          <a:bodyPr wrap="none">
            <a:spAutoFit/>
          </a:bodyPr>
          <a:lstStyle/>
          <a:p>
            <a:r>
              <a:rPr lang="ru-RU" b="1" u="sng" dirty="0" smtClean="0">
                <a:solidFill>
                  <a:srgbClr val="FF0000"/>
                </a:solidFill>
                <a:latin typeface="Oswald"/>
                <a:cs typeface="Times New Roman Cyr" pitchFamily="18" charset="0"/>
              </a:rPr>
              <a:t>ДО</a:t>
            </a:r>
            <a:endParaRPr lang="ru-RU" b="1" u="sng" dirty="0">
              <a:solidFill>
                <a:srgbClr val="FF0000"/>
              </a:solidFill>
              <a:latin typeface="Oswald"/>
              <a:cs typeface="Times New Roman Cyr" pitchFamily="18" charset="0"/>
            </a:endParaRPr>
          </a:p>
        </p:txBody>
      </p:sp>
      <p:sp>
        <p:nvSpPr>
          <p:cNvPr id="18" name="Прямоугольник 17"/>
          <p:cNvSpPr/>
          <p:nvPr/>
        </p:nvSpPr>
        <p:spPr>
          <a:xfrm>
            <a:off x="3491880" y="3356992"/>
            <a:ext cx="1032911" cy="369332"/>
          </a:xfrm>
          <a:prstGeom prst="rect">
            <a:avLst/>
          </a:prstGeom>
        </p:spPr>
        <p:txBody>
          <a:bodyPr wrap="none">
            <a:spAutoFit/>
          </a:bodyPr>
          <a:lstStyle/>
          <a:p>
            <a:r>
              <a:rPr lang="ru-RU" b="1" u="sng" dirty="0" smtClean="0">
                <a:solidFill>
                  <a:srgbClr val="FF0000"/>
                </a:solidFill>
                <a:latin typeface="Oswald"/>
                <a:cs typeface="Times New Roman Cyr" pitchFamily="18" charset="0"/>
              </a:rPr>
              <a:t>ПОСЛЕ</a:t>
            </a:r>
            <a:endParaRPr lang="ru-RU" b="1" u="sng" dirty="0">
              <a:solidFill>
                <a:srgbClr val="FF0000"/>
              </a:solidFill>
              <a:latin typeface="Oswald"/>
              <a:cs typeface="Times New Roman Cyr" pitchFamily="18" charset="0"/>
            </a:endParaRPr>
          </a:p>
        </p:txBody>
      </p:sp>
      <p:sp>
        <p:nvSpPr>
          <p:cNvPr id="22" name="Прямоугольник 21"/>
          <p:cNvSpPr/>
          <p:nvPr/>
        </p:nvSpPr>
        <p:spPr>
          <a:xfrm>
            <a:off x="179512" y="1124744"/>
            <a:ext cx="5184576" cy="1323439"/>
          </a:xfrm>
          <a:prstGeom prst="rect">
            <a:avLst/>
          </a:prstGeom>
        </p:spPr>
        <p:txBody>
          <a:bodyPr wrap="square">
            <a:spAutoFit/>
          </a:bodyPr>
          <a:lstStyle/>
          <a:p>
            <a:pPr algn="just"/>
            <a:r>
              <a:rPr lang="ru-RU" sz="1600" b="1" dirty="0">
                <a:latin typeface="Oswald"/>
                <a:cs typeface="Times New Roman Cyr" pitchFamily="18" charset="0"/>
              </a:rPr>
              <a:t>Всего на реализацию </a:t>
            </a:r>
            <a:r>
              <a:rPr lang="ru-RU" sz="1600" b="1" dirty="0" smtClean="0">
                <a:latin typeface="Oswald"/>
                <a:cs typeface="Times New Roman Cyr" pitchFamily="18" charset="0"/>
              </a:rPr>
              <a:t>проекта в 2023 </a:t>
            </a:r>
            <a:r>
              <a:rPr lang="ru-RU" sz="1600" b="1" dirty="0">
                <a:latin typeface="Oswald"/>
                <a:cs typeface="Times New Roman Cyr" pitchFamily="18" charset="0"/>
              </a:rPr>
              <a:t>году </a:t>
            </a:r>
            <a:r>
              <a:rPr lang="ru-RU" sz="1600" b="1" dirty="0" smtClean="0">
                <a:latin typeface="Oswald"/>
                <a:cs typeface="Times New Roman Cyr" pitchFamily="18" charset="0"/>
              </a:rPr>
              <a:t>было </a:t>
            </a:r>
            <a:r>
              <a:rPr lang="ru-RU" sz="1600" b="1" dirty="0">
                <a:latin typeface="Oswald"/>
                <a:cs typeface="Times New Roman Cyr" pitchFamily="18" charset="0"/>
              </a:rPr>
              <a:t>направлено </a:t>
            </a:r>
            <a:r>
              <a:rPr lang="ru-RU" sz="1600" b="1" dirty="0" smtClean="0">
                <a:solidFill>
                  <a:srgbClr val="C00000"/>
                </a:solidFill>
                <a:latin typeface="Oswald"/>
                <a:cs typeface="Times New Roman Cyr" pitchFamily="18" charset="0"/>
              </a:rPr>
              <a:t>645,0 тыс.рублей</a:t>
            </a:r>
            <a:r>
              <a:rPr lang="en-US" sz="1600" b="1" dirty="0" smtClean="0">
                <a:solidFill>
                  <a:srgbClr val="C00000"/>
                </a:solidFill>
                <a:latin typeface="Times New Roman Cyr" pitchFamily="18" charset="0"/>
                <a:cs typeface="Times New Roman Cyr" pitchFamily="18" charset="0"/>
              </a:rPr>
              <a:t>:</a:t>
            </a:r>
            <a:endParaRPr lang="ru-RU" sz="1600" b="1" dirty="0" smtClean="0">
              <a:solidFill>
                <a:srgbClr val="C00000"/>
              </a:solidFill>
              <a:latin typeface="Oswald"/>
              <a:cs typeface="Times New Roman Cyr" pitchFamily="18" charset="0"/>
            </a:endParaRPr>
          </a:p>
          <a:p>
            <a:pPr algn="just">
              <a:buFont typeface="Wingdings" pitchFamily="2" charset="2"/>
              <a:buChar char="ü"/>
            </a:pPr>
            <a:r>
              <a:rPr lang="ru-RU" sz="1600" b="1" dirty="0" smtClean="0">
                <a:latin typeface="Oswald"/>
                <a:cs typeface="Times New Roman Cyr" pitchFamily="18" charset="0"/>
              </a:rPr>
              <a:t>окружной бюджет – 486,5 тыс.рублей</a:t>
            </a:r>
          </a:p>
          <a:p>
            <a:pPr algn="just">
              <a:buFont typeface="Wingdings" pitchFamily="2" charset="2"/>
              <a:buChar char="ü"/>
            </a:pPr>
            <a:r>
              <a:rPr lang="ru-RU" sz="1600" b="1" dirty="0" smtClean="0">
                <a:latin typeface="Oswald"/>
                <a:cs typeface="Times New Roman Cyr" pitchFamily="18" charset="0"/>
              </a:rPr>
              <a:t>местный бюджет – 108,5 тыс.рублей</a:t>
            </a:r>
          </a:p>
          <a:p>
            <a:pPr algn="just">
              <a:buFont typeface="Wingdings" pitchFamily="2" charset="2"/>
              <a:buChar char="ü"/>
            </a:pPr>
            <a:r>
              <a:rPr lang="ru-RU" sz="1600" b="1" dirty="0" smtClean="0">
                <a:latin typeface="Oswald"/>
                <a:cs typeface="Times New Roman Cyr" pitchFamily="18" charset="0"/>
              </a:rPr>
              <a:t>инициативные платежи – 50,0 тыс.рублей</a:t>
            </a:r>
            <a:endParaRPr lang="ru-RU" sz="1600" b="1" dirty="0">
              <a:latin typeface="Oswald"/>
              <a:cs typeface="Times New Roman Cyr" pitchFamily="18" charset="0"/>
            </a:endParaRPr>
          </a:p>
        </p:txBody>
      </p:sp>
      <p:pic>
        <p:nvPicPr>
          <p:cNvPr id="8195" name="Picture 3" descr="C:\Users\ZorinaLV\AppData\Local\Microsoft\Windows\Temporary Internet Files\Content.Outlook\NERYJY6C\Новый рисунок (2) (3).bmp"/>
          <p:cNvPicPr>
            <a:picLocks noChangeAspect="1" noChangeArrowheads="1"/>
          </p:cNvPicPr>
          <p:nvPr/>
        </p:nvPicPr>
        <p:blipFill>
          <a:blip r:embed="rId8" cstate="print"/>
          <a:srcRect/>
          <a:stretch>
            <a:fillRect/>
          </a:stretch>
        </p:blipFill>
        <p:spPr bwMode="auto">
          <a:xfrm>
            <a:off x="4644008" y="1844824"/>
            <a:ext cx="2026247" cy="27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7" name="Picture 3" descr="Y:\Влад\2023\Презентации\Дума\21.12\K1024_IMG-527b24410cae5cb1394802a356e7e50c-V.JPG"/>
          <p:cNvPicPr>
            <a:picLocks noChangeAspect="1" noChangeArrowheads="1"/>
          </p:cNvPicPr>
          <p:nvPr/>
        </p:nvPicPr>
        <p:blipFill>
          <a:blip r:embed="rId9" cstate="print"/>
          <a:srcRect/>
          <a:stretch>
            <a:fillRect/>
          </a:stretch>
        </p:blipFill>
        <p:spPr bwMode="auto">
          <a:xfrm>
            <a:off x="6660232" y="5085184"/>
            <a:ext cx="2256251" cy="16921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4" descr="C:\Users\ZorinaLV\AppData\Local\Microsoft\Windows\Temporary Internet Files\Content.Outlook\NERYJY6C\c2cNmJ45ckI (2).jpg"/>
          <p:cNvPicPr>
            <a:picLocks noChangeAspect="1" noChangeArrowheads="1"/>
          </p:cNvPicPr>
          <p:nvPr/>
        </p:nvPicPr>
        <p:blipFill>
          <a:blip r:embed="rId10" cstate="print"/>
          <a:srcRect/>
          <a:stretch>
            <a:fillRect/>
          </a:stretch>
        </p:blipFill>
        <p:spPr bwMode="auto">
          <a:xfrm>
            <a:off x="6660232" y="3501008"/>
            <a:ext cx="2230078" cy="14883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194"/>
                                        </p:tgtEl>
                                      </p:cBhvr>
                                      <p:by x="50000" y="50000"/>
                                    </p:animScale>
                                  </p:childTnLst>
                                </p:cTn>
                              </p:par>
                              <p:par>
                                <p:cTn id="7" presetID="63" presetClass="path" presetSubtype="0" accel="50000" decel="50000" fill="hold" nodeType="withEffect">
                                  <p:stCondLst>
                                    <p:cond delay="0"/>
                                  </p:stCondLst>
                                  <p:childTnLst>
                                    <p:animMotion origin="layout" path="M 1.11111E-6 2.58094E-6 L 0.35295 -0.32331 " pathEditMode="relative" rAng="0" ptsTypes="AA">
                                      <p:cBhvr>
                                        <p:cTn id="8" dur="2000" fill="hold"/>
                                        <p:tgtEl>
                                          <p:spTgt spid="8194"/>
                                        </p:tgtEl>
                                        <p:attrNameLst>
                                          <p:attrName>ppt_x</p:attrName>
                                          <p:attrName>ppt_y</p:attrName>
                                        </p:attrNameLst>
                                      </p:cBhvr>
                                      <p:rCtr x="176" y="-162"/>
                                    </p:animMotion>
                                  </p:childTnLst>
                                </p:cTn>
                              </p:par>
                              <p:par>
                                <p:cTn id="9" presetID="63" presetClass="path" presetSubtype="0" accel="50000" decel="50000" fill="hold" grpId="0" nodeType="withEffect">
                                  <p:stCondLst>
                                    <p:cond delay="0"/>
                                  </p:stCondLst>
                                  <p:childTnLst>
                                    <p:animMotion origin="layout" path="M 3.88889E-6 -1.71138E-6 L 0.36059 -0.18177 " pathEditMode="relative" rAng="0" ptsTypes="AA">
                                      <p:cBhvr>
                                        <p:cTn id="10" dur="2000" fill="hold"/>
                                        <p:tgtEl>
                                          <p:spTgt spid="16"/>
                                        </p:tgtEl>
                                        <p:attrNameLst>
                                          <p:attrName>ppt_x</p:attrName>
                                          <p:attrName>ppt_y</p:attrName>
                                        </p:attrNameLst>
                                      </p:cBhvr>
                                      <p:rCtr x="180" y="-91"/>
                                    </p:animMotion>
                                  </p:childTnLst>
                                </p:cTn>
                              </p:par>
                            </p:childTnLst>
                          </p:cTn>
                        </p:par>
                        <p:par>
                          <p:cTn id="11" fill="hold">
                            <p:stCondLst>
                              <p:cond delay="2000"/>
                            </p:stCondLst>
                            <p:childTnLst>
                              <p:par>
                                <p:cTn id="12" presetID="2" presetClass="entr" presetSubtype="4"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additive="base">
                                        <p:cTn id="14" dur="500" fill="hold"/>
                                        <p:tgtEl>
                                          <p:spTgt spid="1026"/>
                                        </p:tgtEl>
                                        <p:attrNameLst>
                                          <p:attrName>ppt_x</p:attrName>
                                        </p:attrNameLst>
                                      </p:cBhvr>
                                      <p:tavLst>
                                        <p:tav tm="0">
                                          <p:val>
                                            <p:strVal val="#ppt_x"/>
                                          </p:val>
                                        </p:tav>
                                        <p:tav tm="100000">
                                          <p:val>
                                            <p:strVal val="#ppt_x"/>
                                          </p:val>
                                        </p:tav>
                                      </p:tavLst>
                                    </p:anim>
                                    <p:anim calcmode="lin" valueType="num">
                                      <p:cBhvr additive="base">
                                        <p:cTn id="15" dur="500" fill="hold"/>
                                        <p:tgtEl>
                                          <p:spTgt spid="102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1000" fill="hold"/>
                                        <p:tgtEl>
                                          <p:spTgt spid="18"/>
                                        </p:tgtEl>
                                        <p:attrNameLst>
                                          <p:attrName>ppt_x</p:attrName>
                                        </p:attrNameLst>
                                      </p:cBhvr>
                                      <p:tavLst>
                                        <p:tav tm="0">
                                          <p:val>
                                            <p:strVal val="#ppt_x"/>
                                          </p:val>
                                        </p:tav>
                                        <p:tav tm="100000">
                                          <p:val>
                                            <p:strVal val="#ppt_x"/>
                                          </p:val>
                                        </p:tav>
                                      </p:tavLst>
                                    </p:anim>
                                    <p:anim calcmode="lin" valueType="num">
                                      <p:cBhvr additive="base">
                                        <p:cTn id="19" dur="1000" fill="hold"/>
                                        <p:tgtEl>
                                          <p:spTgt spid="18"/>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8195"/>
                                        </p:tgtEl>
                                        <p:attrNameLst>
                                          <p:attrName>style.visibility</p:attrName>
                                        </p:attrNameLst>
                                      </p:cBhvr>
                                      <p:to>
                                        <p:strVal val="visible"/>
                                      </p:to>
                                    </p:set>
                                    <p:anim calcmode="lin" valueType="num">
                                      <p:cBhvr additive="base">
                                        <p:cTn id="22" dur="500" fill="hold"/>
                                        <p:tgtEl>
                                          <p:spTgt spid="8195"/>
                                        </p:tgtEl>
                                        <p:attrNameLst>
                                          <p:attrName>ppt_x</p:attrName>
                                        </p:attrNameLst>
                                      </p:cBhvr>
                                      <p:tavLst>
                                        <p:tav tm="0">
                                          <p:val>
                                            <p:strVal val="#ppt_x"/>
                                          </p:val>
                                        </p:tav>
                                        <p:tav tm="100000">
                                          <p:val>
                                            <p:strVal val="#ppt_x"/>
                                          </p:val>
                                        </p:tav>
                                      </p:tavLst>
                                    </p:anim>
                                    <p:anim calcmode="lin" valueType="num">
                                      <p:cBhvr additive="base">
                                        <p:cTn id="23" dur="500" fill="hold"/>
                                        <p:tgtEl>
                                          <p:spTgt spid="8195"/>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027"/>
                                        </p:tgtEl>
                                        <p:attrNameLst>
                                          <p:attrName>style.visibility</p:attrName>
                                        </p:attrNameLst>
                                      </p:cBhvr>
                                      <p:to>
                                        <p:strVal val="visible"/>
                                      </p:to>
                                    </p:set>
                                    <p:anim calcmode="lin" valueType="num">
                                      <p:cBhvr additive="base">
                                        <p:cTn id="30" dur="500" fill="hold"/>
                                        <p:tgtEl>
                                          <p:spTgt spid="1027"/>
                                        </p:tgtEl>
                                        <p:attrNameLst>
                                          <p:attrName>ppt_x</p:attrName>
                                        </p:attrNameLst>
                                      </p:cBhvr>
                                      <p:tavLst>
                                        <p:tav tm="0">
                                          <p:val>
                                            <p:strVal val="#ppt_x"/>
                                          </p:val>
                                        </p:tav>
                                        <p:tav tm="100000">
                                          <p:val>
                                            <p:strVal val="#ppt_x"/>
                                          </p:val>
                                        </p:tav>
                                      </p:tavLst>
                                    </p:anim>
                                    <p:anim calcmode="lin" valueType="num">
                                      <p:cBhvr additive="base">
                                        <p:cTn id="31"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docviewer.yandex.ru/view/0/htmlimage?id=2iu1r-7yn18nled7vmpsp0y8ysofx14pv50j36j0mkpool1ne6wgt6jozu5j1vfra0gh00z4rcd7s0yeuy5onfozddhxbjhfh3viqpfwd&amp;name=image-6TZxMjrfyb6OWjLLz7.jpg&amp;dsid=62338d488c49f77b4602963d42cce680"/>
          <p:cNvPicPr>
            <a:picLocks noChangeAspect="1" noChangeArrowheads="1"/>
          </p:cNvPicPr>
          <p:nvPr/>
        </p:nvPicPr>
        <p:blipFill>
          <a:blip r:embed="rId2" cstate="print"/>
          <a:srcRect/>
          <a:stretch>
            <a:fillRect/>
          </a:stretch>
        </p:blipFill>
        <p:spPr bwMode="auto">
          <a:xfrm>
            <a:off x="179512" y="3068960"/>
            <a:ext cx="2751594" cy="180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98" name="Picture 5" descr="Y:\Влад\2019\эскизы\сетка.png"/>
          <p:cNvPicPr>
            <a:picLocks noChangeAspect="1" noChangeArrowheads="1"/>
          </p:cNvPicPr>
          <p:nvPr/>
        </p:nvPicPr>
        <p:blipFill>
          <a:blip r:embed="rId3" cstate="print"/>
          <a:srcRect l="1936" t="2420" r="1543" b="81699"/>
          <a:stretch>
            <a:fillRect/>
          </a:stretch>
        </p:blipFill>
        <p:spPr bwMode="auto">
          <a:xfrm>
            <a:off x="0" y="0"/>
            <a:ext cx="8999538" cy="908720"/>
          </a:xfrm>
          <a:prstGeom prst="rect">
            <a:avLst/>
          </a:prstGeom>
          <a:noFill/>
          <a:ln w="9525">
            <a:noFill/>
            <a:miter lim="800000"/>
            <a:headEnd/>
            <a:tailEnd/>
          </a:ln>
        </p:spPr>
      </p:pic>
      <p:pic>
        <p:nvPicPr>
          <p:cNvPr id="4099" name="Picture 3" descr="Y:\Влад\2019\эскизы\зелёная.png"/>
          <p:cNvPicPr>
            <a:picLocks noChangeAspect="1" noChangeArrowheads="1"/>
          </p:cNvPicPr>
          <p:nvPr/>
        </p:nvPicPr>
        <p:blipFill>
          <a:blip r:embed="rId4" cstate="print"/>
          <a:srcRect t="10663" r="48323" b="76543"/>
          <a:stretch>
            <a:fillRect/>
          </a:stretch>
        </p:blipFill>
        <p:spPr bwMode="auto">
          <a:xfrm>
            <a:off x="0" y="188640"/>
            <a:ext cx="8172400" cy="720080"/>
          </a:xfrm>
          <a:prstGeom prst="rect">
            <a:avLst/>
          </a:prstGeom>
          <a:noFill/>
          <a:ln w="9525">
            <a:noFill/>
            <a:miter lim="800000"/>
            <a:headEnd/>
            <a:tailEnd/>
          </a:ln>
        </p:spPr>
      </p:pic>
      <p:pic>
        <p:nvPicPr>
          <p:cNvPr id="4100" name="Picture 5" descr="закладка урай copy"/>
          <p:cNvPicPr>
            <a:picLocks noChangeAspect="1" noChangeArrowheads="1"/>
          </p:cNvPicPr>
          <p:nvPr/>
        </p:nvPicPr>
        <p:blipFill>
          <a:blip r:embed="rId5" cstate="print"/>
          <a:srcRect/>
          <a:stretch>
            <a:fillRect/>
          </a:stretch>
        </p:blipFill>
        <p:spPr bwMode="auto">
          <a:xfrm>
            <a:off x="0" y="0"/>
            <a:ext cx="657518" cy="864000"/>
          </a:xfrm>
          <a:prstGeom prst="rect">
            <a:avLst/>
          </a:prstGeom>
          <a:noFill/>
          <a:ln w="9525">
            <a:noFill/>
            <a:miter lim="800000"/>
            <a:headEnd/>
            <a:tailEnd/>
          </a:ln>
        </p:spPr>
      </p:pic>
      <p:pic>
        <p:nvPicPr>
          <p:cNvPr id="4102" name="Picture 2" descr="Y:\Влад\2019\эскизы\герб.png"/>
          <p:cNvPicPr>
            <a:picLocks noChangeAspect="1" noChangeArrowheads="1"/>
          </p:cNvPicPr>
          <p:nvPr/>
        </p:nvPicPr>
        <p:blipFill>
          <a:blip r:embed="rId6" cstate="print"/>
          <a:srcRect l="89185" b="81873"/>
          <a:stretch>
            <a:fillRect/>
          </a:stretch>
        </p:blipFill>
        <p:spPr bwMode="auto">
          <a:xfrm>
            <a:off x="8388424" y="1"/>
            <a:ext cx="755576" cy="990332"/>
          </a:xfrm>
          <a:prstGeom prst="rect">
            <a:avLst/>
          </a:prstGeom>
          <a:noFill/>
          <a:ln w="9525">
            <a:noFill/>
            <a:miter lim="800000"/>
            <a:headEnd/>
            <a:tailEnd/>
          </a:ln>
        </p:spPr>
      </p:pic>
      <p:sp>
        <p:nvSpPr>
          <p:cNvPr id="10" name="Заголовок 13"/>
          <p:cNvSpPr txBox="1">
            <a:spLocks/>
          </p:cNvSpPr>
          <p:nvPr/>
        </p:nvSpPr>
        <p:spPr>
          <a:xfrm>
            <a:off x="0" y="260648"/>
            <a:ext cx="9144000" cy="692696"/>
          </a:xfrm>
          <a:prstGeom prst="rect">
            <a:avLst/>
          </a:prstGeom>
        </p:spPr>
        <p:txBody>
          <a:bodyPr vert="horz" lIns="91440" tIns="45720" rIns="91440" bIns="45720" rtlCol="0" anchor="ctr">
            <a:normAutofit/>
          </a:bodyPr>
          <a:lstStyle/>
          <a:p>
            <a:pPr algn="ctr"/>
            <a:endParaRPr lang="ru-RU" sz="2800" dirty="0">
              <a:solidFill>
                <a:schemeClr val="bg1"/>
              </a:solidFill>
              <a:latin typeface="Oswald" pitchFamily="2" charset="-52"/>
              <a:cs typeface="Times New Roman" pitchFamily="18" charset="0"/>
            </a:endParaRPr>
          </a:p>
        </p:txBody>
      </p:sp>
      <p:sp>
        <p:nvSpPr>
          <p:cNvPr id="17" name="Прямоугольник 16"/>
          <p:cNvSpPr/>
          <p:nvPr/>
        </p:nvSpPr>
        <p:spPr>
          <a:xfrm>
            <a:off x="899592" y="332656"/>
            <a:ext cx="7344816" cy="707886"/>
          </a:xfrm>
          <a:prstGeom prst="rect">
            <a:avLst/>
          </a:prstGeom>
        </p:spPr>
        <p:txBody>
          <a:bodyPr wrap="square">
            <a:spAutoFit/>
          </a:bodyPr>
          <a:lstStyle/>
          <a:p>
            <a:pPr algn="ctr"/>
            <a:r>
              <a:rPr lang="ru-RU" sz="1600" b="1" dirty="0" smtClean="0">
                <a:solidFill>
                  <a:schemeClr val="bg1"/>
                </a:solidFill>
                <a:latin typeface="Oswald"/>
                <a:cs typeface="Times New Roman Cyr" pitchFamily="18" charset="0"/>
              </a:rPr>
              <a:t>«САБАНТУЙ», «ЦВЕТОЧНАЯ ПАЛИТРА», «НОВОГОДНИЕ БЫЛИНЫ»</a:t>
            </a:r>
          </a:p>
          <a:p>
            <a:pPr lvl="0" algn="ctr"/>
            <a:endParaRPr lang="ru-RU" sz="2400" b="1" dirty="0" smtClean="0">
              <a:solidFill>
                <a:schemeClr val="bg1"/>
              </a:solidFill>
              <a:latin typeface="Oswald" charset="-52"/>
            </a:endParaRPr>
          </a:p>
        </p:txBody>
      </p:sp>
      <p:sp>
        <p:nvSpPr>
          <p:cNvPr id="34" name="Прямоугольник 33"/>
          <p:cNvSpPr/>
          <p:nvPr/>
        </p:nvSpPr>
        <p:spPr>
          <a:xfrm>
            <a:off x="3008183" y="4221088"/>
            <a:ext cx="1386534" cy="338554"/>
          </a:xfrm>
          <a:prstGeom prst="rect">
            <a:avLst/>
          </a:prstGeom>
        </p:spPr>
        <p:txBody>
          <a:bodyPr wrap="none">
            <a:spAutoFit/>
          </a:bodyPr>
          <a:lstStyle/>
          <a:p>
            <a:pPr algn="ctr"/>
            <a:r>
              <a:rPr lang="ru-RU" sz="1600" b="1" u="sng" dirty="0" smtClean="0">
                <a:solidFill>
                  <a:srgbClr val="0000FF"/>
                </a:solidFill>
                <a:latin typeface="Oswald"/>
                <a:cs typeface="Times New Roman Cyr" pitchFamily="18" charset="0"/>
              </a:rPr>
              <a:t>«Сабантуй»</a:t>
            </a:r>
            <a:endParaRPr lang="ru-RU" sz="1600" b="1" u="sng" dirty="0">
              <a:solidFill>
                <a:srgbClr val="0000FF"/>
              </a:solidFill>
              <a:latin typeface="Oswald"/>
              <a:cs typeface="Times New Roman Cyr" pitchFamily="18" charset="0"/>
            </a:endParaRPr>
          </a:p>
        </p:txBody>
      </p:sp>
      <p:sp>
        <p:nvSpPr>
          <p:cNvPr id="37" name="Прямоугольник 36"/>
          <p:cNvSpPr/>
          <p:nvPr/>
        </p:nvSpPr>
        <p:spPr>
          <a:xfrm>
            <a:off x="6291986" y="1412776"/>
            <a:ext cx="2383601" cy="338554"/>
          </a:xfrm>
          <a:prstGeom prst="rect">
            <a:avLst/>
          </a:prstGeom>
        </p:spPr>
        <p:txBody>
          <a:bodyPr wrap="none">
            <a:spAutoFit/>
          </a:bodyPr>
          <a:lstStyle/>
          <a:p>
            <a:pPr algn="ctr"/>
            <a:r>
              <a:rPr lang="ru-RU" sz="1600" b="1" u="sng" dirty="0" smtClean="0">
                <a:solidFill>
                  <a:srgbClr val="0000FF"/>
                </a:solidFill>
                <a:latin typeface="Oswald"/>
                <a:cs typeface="Times New Roman Cyr" pitchFamily="18" charset="0"/>
              </a:rPr>
              <a:t>«Цветочная палитра»</a:t>
            </a:r>
            <a:endParaRPr lang="ru-RU" sz="1600" b="1" u="sng" dirty="0">
              <a:solidFill>
                <a:srgbClr val="0000FF"/>
              </a:solidFill>
              <a:latin typeface="Oswald"/>
              <a:cs typeface="Times New Roman Cyr" pitchFamily="18" charset="0"/>
            </a:endParaRPr>
          </a:p>
        </p:txBody>
      </p:sp>
      <p:sp>
        <p:nvSpPr>
          <p:cNvPr id="41" name="Прямоугольник 40"/>
          <p:cNvSpPr/>
          <p:nvPr/>
        </p:nvSpPr>
        <p:spPr>
          <a:xfrm>
            <a:off x="0" y="5301208"/>
            <a:ext cx="1907704" cy="1384995"/>
          </a:xfrm>
          <a:prstGeom prst="rect">
            <a:avLst/>
          </a:prstGeom>
        </p:spPr>
        <p:txBody>
          <a:bodyPr wrap="square">
            <a:spAutoFit/>
          </a:bodyPr>
          <a:lstStyle/>
          <a:p>
            <a:pPr algn="just"/>
            <a:r>
              <a:rPr lang="ru-RU" sz="1400" b="1" dirty="0" smtClean="0">
                <a:solidFill>
                  <a:srgbClr val="0000FF"/>
                </a:solidFill>
                <a:latin typeface="Oswald"/>
                <a:cs typeface="Times New Roman Cyr" pitchFamily="18" charset="0"/>
              </a:rPr>
              <a:t>Всего на реализацию проектов в 2023 году было направлено </a:t>
            </a:r>
            <a:r>
              <a:rPr lang="ru-RU" sz="1400" b="1" dirty="0" smtClean="0">
                <a:solidFill>
                  <a:srgbClr val="FF0000"/>
                </a:solidFill>
                <a:latin typeface="Oswald"/>
                <a:cs typeface="Times New Roman Cyr" pitchFamily="18" charset="0"/>
              </a:rPr>
              <a:t>834,7 тыс.рублей</a:t>
            </a:r>
          </a:p>
        </p:txBody>
      </p:sp>
      <p:pic>
        <p:nvPicPr>
          <p:cNvPr id="9219" name="Picture 3" descr="C:\Users\ZorinaLV\AppData\Local\Microsoft\Windows\Temporary Internet Files\Content.Outlook\NERYJY6C\croppedImg_964752283.jpeg"/>
          <p:cNvPicPr>
            <a:picLocks noChangeAspect="1" noChangeArrowheads="1"/>
          </p:cNvPicPr>
          <p:nvPr/>
        </p:nvPicPr>
        <p:blipFill>
          <a:blip r:embed="rId7" cstate="print"/>
          <a:srcRect/>
          <a:stretch>
            <a:fillRect/>
          </a:stretch>
        </p:blipFill>
        <p:spPr bwMode="auto">
          <a:xfrm>
            <a:off x="1907704" y="4653136"/>
            <a:ext cx="3096344" cy="20605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220" name="Picture 4" descr="C:\Users\ZorinaLV\AppData\Local\Microsoft\Windows\Temporary Internet Files\Content.Outlook\NERYJY6C\9 фото.jpg"/>
          <p:cNvPicPr>
            <a:picLocks noChangeAspect="1" noChangeArrowheads="1"/>
          </p:cNvPicPr>
          <p:nvPr/>
        </p:nvPicPr>
        <p:blipFill>
          <a:blip r:embed="rId8" cstate="print"/>
          <a:srcRect/>
          <a:stretch>
            <a:fillRect/>
          </a:stretch>
        </p:blipFill>
        <p:spPr bwMode="auto">
          <a:xfrm rot="5400000">
            <a:off x="4830064" y="4467080"/>
            <a:ext cx="2544000" cy="190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221" name="Picture 5" descr="C:\Users\ZorinaLV\AppData\Local\Microsoft\Windows\Temporary Internet Files\Content.Outlook\NERYJY6C\12 фото.jpg"/>
          <p:cNvPicPr>
            <a:picLocks noChangeAspect="1" noChangeArrowheads="1"/>
          </p:cNvPicPr>
          <p:nvPr/>
        </p:nvPicPr>
        <p:blipFill>
          <a:blip r:embed="rId9" cstate="print"/>
          <a:srcRect/>
          <a:stretch>
            <a:fillRect/>
          </a:stretch>
        </p:blipFill>
        <p:spPr bwMode="auto">
          <a:xfrm>
            <a:off x="5868144" y="1844824"/>
            <a:ext cx="2880000" cy="21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222" name="Picture 6" descr="C:\Users\ZorinaLV\AppData\Local\Microsoft\Windows\Temporary Internet Files\Content.Outlook\NERYJY6C\4 фото.jpg"/>
          <p:cNvPicPr>
            <a:picLocks noChangeAspect="1" noChangeArrowheads="1"/>
          </p:cNvPicPr>
          <p:nvPr/>
        </p:nvPicPr>
        <p:blipFill>
          <a:blip r:embed="rId10" cstate="print"/>
          <a:srcRect/>
          <a:stretch>
            <a:fillRect/>
          </a:stretch>
        </p:blipFill>
        <p:spPr bwMode="auto">
          <a:xfrm rot="5400000">
            <a:off x="6918000" y="4467080"/>
            <a:ext cx="2544000" cy="190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362" name="AutoShape 2" descr="\\adms4\home1$\ZorinaLV\Desktop\%D0%A1%D0%9E%D0%93%D0%9B%D0%90%D0%A8%D0%95%D0%9D%D0%98%D0%AF %D0%A5%D0%9C%D0%90%D0%9E\%D0%A1%D0%BE%D0%B3%D0%BB%D0%B0%D1%88%D0%B5%D0%BD%D0%B8%D1%8F %D1%81 %D0%A5%D0%9C%D0%90%D0%9E %D0%BD%D0%B0 2024 %D0%B3%D0%BE%D0%B4\%D1%88%D0%BA%D0%BE%D0%BB%D0%B0\i.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4" name="AutoShape 4" descr="\\adms4\home1$\ZorinaLV\Desktop\%D0%A1%D0%9E%D0%93%D0%9B%D0%90%D0%A8%D0%95%D0%9D%D0%98%D0%AF %D0%A5%D0%9C%D0%90%D0%9E\%D0%A1%D0%BE%D0%B3%D0%BB%D0%B0%D1%88%D0%B5%D0%BD%D0%B8%D1%8F %D1%81 %D0%A5%D0%9C%D0%90%D0%9E %D0%BD%D0%B0 2024 %D0%B3%D0%BE%D0%B4\%D1%88%D0%BA%D0%BE%D0%BB%D0%B0\i.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6" name="AutoShape 6" descr="\\adms4\home1$\ZorinaLV\Desktop\%D0%A1%D0%9E%D0%93%D0%9B%D0%90%D0%A8%D0%95%D0%9D%D0%98%D0%AF %D0%A5%D0%9C%D0%90%D0%9E\%D0%A1%D0%BE%D0%B3%D0%BB%D0%B0%D1%88%D0%B5%D0%BD%D0%B8%D1%8F %D1%81 %D0%A5%D0%9C%D0%90%D0%9E %D0%BD%D0%B0 2024 %D0%B3%D0%BE%D0%B4\%D1%88%D0%BA%D0%BE%D0%BB%D0%B0\i.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8" name="AutoShape 8" descr="\\adms4\home1$\ZorinaLV\Desktop\%D0%A1%D0%9E%D0%93%D0%9B%D0%90%D0%A8%D0%95%D0%9D%D0%98%D0%AF %D0%A5%D0%9C%D0%90%D0%9E\%D0%A1%D0%BE%D0%B3%D0%BB%D0%B0%D1%88%D0%B5%D0%BD%D0%B8%D1%8F %D1%81 %D0%A5%D0%9C%D0%90%D0%9E %D0%BD%D0%B0 2024 %D0%B3%D0%BE%D0%B4\%D1%88%D0%BA%D0%BE%D0%BB%D0%B0\i.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146" name="Picture 2" descr="https://docviewer.yandex.ru/view/0/htmlimage?id=2z9ol-6assmvspsjn85xjag5q48v0fjkjgtrb9dbqegdw4pvw2ian4m2wxpy4w3q9hy3hct92c6unelk0kb6n2ejbkh59avojwptm73jy&amp;name=image-oCzIo1KCnrOyEvYP11.jpg&amp;dsid=d562d74fef9400713e9ae82ac966953b"/>
          <p:cNvPicPr>
            <a:picLocks noChangeAspect="1" noChangeArrowheads="1"/>
          </p:cNvPicPr>
          <p:nvPr/>
        </p:nvPicPr>
        <p:blipFill>
          <a:blip r:embed="rId11" cstate="print"/>
          <a:srcRect/>
          <a:stretch>
            <a:fillRect/>
          </a:stretch>
        </p:blipFill>
        <p:spPr bwMode="auto">
          <a:xfrm>
            <a:off x="179512" y="1196753"/>
            <a:ext cx="2736304" cy="18250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https://docviewer.yandex.ru/view/0/htmlimage?id=2uyu3-8tex6480yivioys5relhxywavj6c1djywsxgj3a58tnmozhce02xj3sbva08soemmcomtny8jwwprw7lkcug84l93ibkrnil8cd&amp;name=image-MEeCmrmksYbWEFCSLp.jpg&amp;dsid=2c7985e69d22a8eda2579058bdb8b7d4"/>
          <p:cNvPicPr>
            <a:picLocks noChangeAspect="1" noChangeArrowheads="1"/>
          </p:cNvPicPr>
          <p:nvPr/>
        </p:nvPicPr>
        <p:blipFill>
          <a:blip r:embed="rId12" cstate="print"/>
          <a:srcRect/>
          <a:stretch>
            <a:fillRect/>
          </a:stretch>
        </p:blipFill>
        <p:spPr bwMode="auto">
          <a:xfrm>
            <a:off x="2987824" y="1628800"/>
            <a:ext cx="2760241" cy="18410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Прямоугольник 21"/>
          <p:cNvSpPr/>
          <p:nvPr/>
        </p:nvSpPr>
        <p:spPr>
          <a:xfrm>
            <a:off x="1259632" y="836712"/>
            <a:ext cx="2545825" cy="338554"/>
          </a:xfrm>
          <a:prstGeom prst="rect">
            <a:avLst/>
          </a:prstGeom>
        </p:spPr>
        <p:txBody>
          <a:bodyPr wrap="none">
            <a:spAutoFit/>
          </a:bodyPr>
          <a:lstStyle/>
          <a:p>
            <a:r>
              <a:rPr lang="ru-RU" sz="1600" b="1" u="sng" dirty="0" smtClean="0">
                <a:solidFill>
                  <a:srgbClr val="0000FF"/>
                </a:solidFill>
                <a:latin typeface="Oswald"/>
                <a:cs typeface="Times New Roman Cyr" pitchFamily="18" charset="0"/>
              </a:rPr>
              <a:t>«Новогодние былины»</a:t>
            </a:r>
            <a:endParaRPr lang="ru-RU" sz="1600" b="1" u="sng" dirty="0">
              <a:solidFill>
                <a:srgbClr val="0000FF"/>
              </a:solidFill>
              <a:latin typeface="Oswald"/>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5008" y="980728"/>
            <a:ext cx="8928992" cy="830997"/>
          </a:xfrm>
          <a:prstGeom prst="rect">
            <a:avLst/>
          </a:prstGeom>
        </p:spPr>
        <p:txBody>
          <a:bodyPr wrap="square">
            <a:spAutoFit/>
          </a:bodyPr>
          <a:lstStyle/>
          <a:p>
            <a:r>
              <a:rPr lang="ru-RU" sz="1600" b="1" dirty="0" smtClean="0">
                <a:latin typeface="Oswald"/>
                <a:cs typeface="Times New Roman Cyr" pitchFamily="18" charset="0"/>
              </a:rPr>
              <a:t>Предоставлено </a:t>
            </a:r>
            <a:r>
              <a:rPr lang="ru-RU" sz="1600" b="1" dirty="0">
                <a:latin typeface="Oswald"/>
                <a:cs typeface="Times New Roman Cyr" pitchFamily="18" charset="0"/>
              </a:rPr>
              <a:t>субсидий юридическим лицам, индивидуальным предпринимателям, физическим лицам - производителям товаров, работ и услуг в </a:t>
            </a:r>
            <a:r>
              <a:rPr lang="ru-RU" sz="1600" b="1" dirty="0" smtClean="0">
                <a:latin typeface="Oswald"/>
                <a:cs typeface="Times New Roman Cyr" pitchFamily="18" charset="0"/>
              </a:rPr>
              <a:t>2023 </a:t>
            </a:r>
            <a:r>
              <a:rPr lang="ru-RU" sz="1600" b="1" dirty="0">
                <a:latin typeface="Oswald"/>
                <a:cs typeface="Times New Roman Cyr" pitchFamily="18" charset="0"/>
              </a:rPr>
              <a:t>году из средств бюджета в сумме </a:t>
            </a:r>
            <a:r>
              <a:rPr lang="ru-RU" sz="1600" b="1" dirty="0" smtClean="0">
                <a:latin typeface="Oswald"/>
                <a:cs typeface="Times New Roman Cyr" pitchFamily="18" charset="0"/>
              </a:rPr>
              <a:t>46 730,3 тыс. рублей</a:t>
            </a:r>
            <a:endParaRPr lang="en-US" b="1" dirty="0">
              <a:solidFill>
                <a:srgbClr val="0000FF"/>
              </a:solidFill>
              <a:latin typeface="Times New Roman Cyr" pitchFamily="18" charset="0"/>
              <a:cs typeface="Times New Roman Cyr" pitchFamily="18" charset="0"/>
            </a:endParaRPr>
          </a:p>
        </p:txBody>
      </p:sp>
      <p:graphicFrame>
        <p:nvGraphicFramePr>
          <p:cNvPr id="10" name="Таблица 9"/>
          <p:cNvGraphicFramePr>
            <a:graphicFrameLocks noGrp="1"/>
          </p:cNvGraphicFramePr>
          <p:nvPr/>
        </p:nvGraphicFramePr>
        <p:xfrm>
          <a:off x="107504" y="1916832"/>
          <a:ext cx="8928992" cy="4724400"/>
        </p:xfrm>
        <a:graphic>
          <a:graphicData uri="http://schemas.openxmlformats.org/drawingml/2006/table">
            <a:tbl>
              <a:tblPr firstRow="1" bandRow="1">
                <a:tableStyleId>{5C22544A-7EE6-4342-B048-85BDC9FD1C3A}</a:tableStyleId>
              </a:tblPr>
              <a:tblGrid>
                <a:gridCol w="6679412"/>
                <a:gridCol w="2249580"/>
              </a:tblGrid>
              <a:tr h="231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i="0" u="none" strike="noStrike" dirty="0" smtClean="0">
                          <a:solidFill>
                            <a:schemeClr val="tx1"/>
                          </a:solidFill>
                          <a:effectLst/>
                          <a:latin typeface="Oswald"/>
                          <a:cs typeface="Times New Roman Cyr" pitchFamily="18" charset="0"/>
                        </a:rPr>
                        <a:t>Наименование субсидии</a:t>
                      </a:r>
                    </a:p>
                    <a:p>
                      <a:pPr algn="ctr"/>
                      <a:endParaRPr lang="ru-RU" sz="1400" dirty="0">
                        <a:latin typeface="Oswald"/>
                        <a:cs typeface="Times New Roman Cyr" pitchFamily="18" charset="0"/>
                      </a:endParaRPr>
                    </a:p>
                  </a:txBody>
                  <a:tcPr/>
                </a:tc>
                <a:tc>
                  <a:txBody>
                    <a:bodyPr/>
                    <a:lstStyle/>
                    <a:p>
                      <a:pPr algn="ctr"/>
                      <a:r>
                        <a:rPr lang="ru-RU" sz="1400" dirty="0" smtClean="0">
                          <a:solidFill>
                            <a:schemeClr val="tx1"/>
                          </a:solidFill>
                          <a:latin typeface="Oswald"/>
                          <a:cs typeface="Times New Roman Cyr" pitchFamily="18" charset="0"/>
                        </a:rPr>
                        <a:t>Сумма</a:t>
                      </a:r>
                      <a:endParaRPr lang="ru-RU" sz="1400" dirty="0">
                        <a:solidFill>
                          <a:schemeClr val="tx1"/>
                        </a:solidFill>
                        <a:latin typeface="Oswald"/>
                        <a:cs typeface="Times New Roman Cyr" pitchFamily="18" charset="0"/>
                      </a:endParaRPr>
                    </a:p>
                  </a:txBody>
                  <a:tcPr/>
                </a:tc>
              </a:tr>
              <a:tr h="370840">
                <a:tc>
                  <a:txBody>
                    <a:bodyPr/>
                    <a:lstStyle/>
                    <a:p>
                      <a:pPr>
                        <a:buFont typeface="Wingdings" pitchFamily="2" charset="2"/>
                        <a:buChar char="v"/>
                      </a:pPr>
                      <a:r>
                        <a:rPr lang="ru-RU" sz="1400" dirty="0" smtClean="0">
                          <a:latin typeface="Oswald"/>
                          <a:cs typeface="Times New Roman Cyr" pitchFamily="18" charset="0"/>
                        </a:rPr>
                        <a:t>Субсидии на частичное возмещение затрат по транспортному обслуживанию населения и юридических лиц при переправлении через грузовую и пассажирскую переправы, организованные через реку </a:t>
                      </a:r>
                      <a:r>
                        <a:rPr lang="ru-RU" sz="1400" dirty="0" err="1" smtClean="0">
                          <a:latin typeface="Oswald"/>
                          <a:cs typeface="Times New Roman Cyr" pitchFamily="18" charset="0"/>
                        </a:rPr>
                        <a:t>Конда</a:t>
                      </a:r>
                      <a:r>
                        <a:rPr lang="ru-RU" sz="1400" dirty="0" smtClean="0">
                          <a:latin typeface="Oswald"/>
                          <a:cs typeface="Times New Roman Cyr" pitchFamily="18" charset="0"/>
                        </a:rPr>
                        <a:t> в летний и зимний периоды</a:t>
                      </a:r>
                      <a:endParaRPr lang="ru-RU" sz="1400" dirty="0">
                        <a:latin typeface="Oswald"/>
                        <a:cs typeface="Times New Roman Cyr" pitchFamily="18" charset="0"/>
                      </a:endParaRPr>
                    </a:p>
                  </a:txBody>
                  <a:tcPr/>
                </a:tc>
                <a:tc>
                  <a:txBody>
                    <a:bodyPr/>
                    <a:lstStyle/>
                    <a:p>
                      <a:pPr algn="ctr"/>
                      <a:endParaRPr lang="ru-RU" sz="1400" dirty="0" smtClean="0">
                        <a:latin typeface="Oswald"/>
                        <a:cs typeface="Times New Roman Cyr" pitchFamily="18" charset="0"/>
                      </a:endParaRPr>
                    </a:p>
                    <a:p>
                      <a:pPr algn="ctr"/>
                      <a:r>
                        <a:rPr lang="ru-RU" sz="1400" dirty="0" smtClean="0">
                          <a:latin typeface="Oswald"/>
                          <a:cs typeface="Times New Roman Cyr" pitchFamily="18" charset="0"/>
                        </a:rPr>
                        <a:t>8 447,6</a:t>
                      </a:r>
                      <a:endParaRPr lang="ru-RU" sz="1400" dirty="0">
                        <a:latin typeface="Oswald"/>
                        <a:cs typeface="Times New Roman Cyr" pitchFamily="18" charset="0"/>
                      </a:endParaRPr>
                    </a:p>
                  </a:txBody>
                  <a:tcPr/>
                </a:tc>
              </a:tr>
              <a:tr h="370840">
                <a:tc>
                  <a:txBody>
                    <a:bodyPr/>
                    <a:lstStyle/>
                    <a:p>
                      <a:pPr>
                        <a:buFont typeface="Wingdings" pitchFamily="2" charset="2"/>
                        <a:buChar char="v"/>
                      </a:pPr>
                      <a:r>
                        <a:rPr lang="ru-RU" sz="1400" b="0" i="0" u="none" strike="noStrike" dirty="0" smtClean="0">
                          <a:solidFill>
                            <a:schemeClr val="tx1"/>
                          </a:solidFill>
                          <a:effectLst/>
                          <a:latin typeface="Oswald"/>
                          <a:cs typeface="Times New Roman Cyr" pitchFamily="18" charset="0"/>
                        </a:rPr>
                        <a:t>. Субъектам малого и среднего предпринимательства, сельскохозяйственным товаропроизводителям, на поддержу и развитие малых форм хозяйствования предоставляемые в рамках муниципальной программы «Развитие малого и среднего предпринимательства, потребительского рынка</a:t>
                      </a:r>
                      <a:r>
                        <a:rPr lang="ru-RU" sz="1400" b="0" i="0" u="none" strike="noStrike" baseline="0" dirty="0" smtClean="0">
                          <a:solidFill>
                            <a:schemeClr val="tx1"/>
                          </a:solidFill>
                          <a:effectLst/>
                          <a:latin typeface="Oswald"/>
                          <a:cs typeface="Times New Roman Cyr" pitchFamily="18" charset="0"/>
                        </a:rPr>
                        <a:t> и сельскохозяйственных товаропроизводителей города Урай»</a:t>
                      </a:r>
                      <a:endParaRPr lang="ru-RU" sz="1400" dirty="0">
                        <a:solidFill>
                          <a:schemeClr val="tx1"/>
                        </a:solidFill>
                        <a:latin typeface="Oswald"/>
                        <a:cs typeface="Times New Roman Cyr" pitchFamily="18" charset="0"/>
                      </a:endParaRPr>
                    </a:p>
                  </a:txBody>
                  <a:tcPr/>
                </a:tc>
                <a:tc>
                  <a:txBody>
                    <a:bodyPr/>
                    <a:lstStyle/>
                    <a:p>
                      <a:pPr algn="ctr"/>
                      <a:endParaRPr lang="ru-RU" sz="1400" dirty="0" smtClean="0">
                        <a:latin typeface="Oswald"/>
                        <a:cs typeface="Times New Roman Cyr" pitchFamily="18" charset="0"/>
                      </a:endParaRPr>
                    </a:p>
                    <a:p>
                      <a:pPr algn="ctr"/>
                      <a:r>
                        <a:rPr lang="ru-RU" sz="1400" dirty="0" smtClean="0">
                          <a:latin typeface="Oswald"/>
                          <a:cs typeface="Times New Roman Cyr" pitchFamily="18" charset="0"/>
                        </a:rPr>
                        <a:t>35 580,3</a:t>
                      </a:r>
                      <a:endParaRPr lang="ru-RU" sz="1400" dirty="0">
                        <a:latin typeface="Oswald"/>
                        <a:cs typeface="Times New Roman Cyr" pitchFamily="18" charset="0"/>
                      </a:endParaRPr>
                    </a:p>
                  </a:txBody>
                  <a:tcPr/>
                </a:tc>
              </a:tr>
              <a:tr h="370840">
                <a:tc>
                  <a:txBody>
                    <a:bodyPr/>
                    <a:lstStyle/>
                    <a:p>
                      <a:pPr>
                        <a:buFont typeface="Wingdings" pitchFamily="2" charset="2"/>
                        <a:buChar char="v"/>
                      </a:pPr>
                      <a:r>
                        <a:rPr lang="ru-RU" sz="1400" dirty="0" smtClean="0">
                          <a:latin typeface="Oswald"/>
                          <a:cs typeface="Times New Roman Cyr" pitchFamily="18" charset="0"/>
                        </a:rPr>
                        <a:t>Субсидии на возмещение недополученных доходов организациям, осуществляющим реализацию населению сжиженного газа по розничным ценам</a:t>
                      </a:r>
                      <a:endParaRPr lang="ru-RU" sz="1400" dirty="0">
                        <a:latin typeface="Oswald"/>
                        <a:cs typeface="Times New Roman Cyr" pitchFamily="18" charset="0"/>
                      </a:endParaRPr>
                    </a:p>
                  </a:txBody>
                  <a:tcPr/>
                </a:tc>
                <a:tc>
                  <a:txBody>
                    <a:bodyPr/>
                    <a:lstStyle/>
                    <a:p>
                      <a:pPr algn="ctr"/>
                      <a:r>
                        <a:rPr lang="ru-RU" sz="1400" dirty="0" smtClean="0">
                          <a:latin typeface="Oswald"/>
                          <a:cs typeface="Times New Roman Cyr" pitchFamily="18" charset="0"/>
                        </a:rPr>
                        <a:t>1 728,4</a:t>
                      </a:r>
                      <a:endParaRPr lang="ru-RU" sz="1400" dirty="0">
                        <a:latin typeface="Oswald"/>
                        <a:cs typeface="Times New Roman Cyr" pitchFamily="18" charset="0"/>
                      </a:endParaRPr>
                    </a:p>
                  </a:txBody>
                  <a:tcPr/>
                </a:tc>
              </a:tr>
              <a:tr h="370840">
                <a:tc>
                  <a:txBody>
                    <a:bodyPr/>
                    <a:lstStyle/>
                    <a:p>
                      <a:pPr>
                        <a:buFont typeface="Wingdings" pitchFamily="2" charset="2"/>
                        <a:buChar char="v"/>
                      </a:pPr>
                      <a:r>
                        <a:rPr kumimoji="0" lang="ru-RU" sz="1400" b="0" kern="1200" dirty="0" smtClean="0">
                          <a:solidFill>
                            <a:schemeClr val="dk1"/>
                          </a:solidFill>
                          <a:latin typeface="Oswald"/>
                          <a:ea typeface="+mn-ea"/>
                          <a:cs typeface="Times New Roman Cyr" pitchFamily="18" charset="0"/>
                        </a:rPr>
                        <a:t>Субсидии в целях финансового обеспечения (возмещения) исполнения государственного (муниципального) социального заказа на оказание государственных (муниципальных) услуг в социальной сфере по направлению деятельности «реализация дополнительных </a:t>
                      </a:r>
                      <a:r>
                        <a:rPr kumimoji="0" lang="ru-RU" sz="1400" b="0" kern="1200" dirty="0" err="1" smtClean="0">
                          <a:solidFill>
                            <a:schemeClr val="dk1"/>
                          </a:solidFill>
                          <a:latin typeface="Oswald"/>
                          <a:ea typeface="+mn-ea"/>
                          <a:cs typeface="Times New Roman Cyr" pitchFamily="18" charset="0"/>
                        </a:rPr>
                        <a:t>общеразвивающих</a:t>
                      </a:r>
                      <a:r>
                        <a:rPr kumimoji="0" lang="ru-RU" sz="1400" b="0" kern="1200" dirty="0" smtClean="0">
                          <a:solidFill>
                            <a:schemeClr val="dk1"/>
                          </a:solidFill>
                          <a:latin typeface="Oswald"/>
                          <a:ea typeface="+mn-ea"/>
                          <a:cs typeface="Times New Roman Cyr" pitchFamily="18" charset="0"/>
                        </a:rPr>
                        <a:t> программ для детей»</a:t>
                      </a:r>
                      <a:endParaRPr lang="ru-RU" sz="1400" b="0" dirty="0">
                        <a:latin typeface="Oswald"/>
                        <a:cs typeface="Times New Roman Cyr" pitchFamily="18" charset="0"/>
                      </a:endParaRPr>
                    </a:p>
                  </a:txBody>
                  <a:tcPr/>
                </a:tc>
                <a:tc>
                  <a:txBody>
                    <a:bodyPr/>
                    <a:lstStyle/>
                    <a:p>
                      <a:pPr algn="ctr"/>
                      <a:r>
                        <a:rPr lang="ru-RU" sz="1400" dirty="0" smtClean="0">
                          <a:latin typeface="Oswald"/>
                          <a:cs typeface="Times New Roman Cyr" pitchFamily="18" charset="0"/>
                        </a:rPr>
                        <a:t>974,0</a:t>
                      </a:r>
                      <a:endParaRPr lang="ru-RU" sz="1400" dirty="0">
                        <a:latin typeface="Oswald"/>
                        <a:cs typeface="Times New Roman Cyr" pitchFamily="18" charset="0"/>
                      </a:endParaRPr>
                    </a:p>
                  </a:txBody>
                  <a:tcPr/>
                </a:tc>
              </a:tr>
            </a:tbl>
          </a:graphicData>
        </a:graphic>
      </p:graphicFrame>
      <p:pic>
        <p:nvPicPr>
          <p:cNvPr id="6" name="Picture 5" descr="Y:\Влад\2019\эскизы\сетка.png"/>
          <p:cNvPicPr>
            <a:picLocks noChangeAspect="1" noChangeArrowheads="1"/>
          </p:cNvPicPr>
          <p:nvPr/>
        </p:nvPicPr>
        <p:blipFill>
          <a:blip r:embed="rId2" cstate="print"/>
          <a:srcRect l="1936" t="2420" r="1543" b="81699"/>
          <a:stretch>
            <a:fillRect/>
          </a:stretch>
        </p:blipFill>
        <p:spPr bwMode="auto">
          <a:xfrm>
            <a:off x="0" y="0"/>
            <a:ext cx="8964488" cy="908720"/>
          </a:xfrm>
          <a:prstGeom prst="rect">
            <a:avLst/>
          </a:prstGeom>
          <a:noFill/>
          <a:ln w="9525">
            <a:noFill/>
            <a:miter lim="800000"/>
            <a:headEnd/>
            <a:tailEnd/>
          </a:ln>
        </p:spPr>
      </p:pic>
      <p:pic>
        <p:nvPicPr>
          <p:cNvPr id="7" name="Picture 3" descr="Y:\Влад\2019\эскизы\зелёная.png"/>
          <p:cNvPicPr>
            <a:picLocks noChangeAspect="1" noChangeArrowheads="1"/>
          </p:cNvPicPr>
          <p:nvPr/>
        </p:nvPicPr>
        <p:blipFill>
          <a:blip r:embed="rId3" cstate="print"/>
          <a:srcRect t="10663" r="48323" b="76543"/>
          <a:stretch>
            <a:fillRect/>
          </a:stretch>
        </p:blipFill>
        <p:spPr bwMode="auto">
          <a:xfrm>
            <a:off x="107504" y="188640"/>
            <a:ext cx="8064896" cy="710608"/>
          </a:xfrm>
          <a:prstGeom prst="rect">
            <a:avLst/>
          </a:prstGeom>
          <a:noFill/>
          <a:ln w="9525">
            <a:noFill/>
            <a:miter lim="800000"/>
            <a:headEnd/>
            <a:tailEnd/>
          </a:ln>
        </p:spPr>
      </p:pic>
      <p:pic>
        <p:nvPicPr>
          <p:cNvPr id="8" name="Picture 5" descr="закладка урай copy"/>
          <p:cNvPicPr>
            <a:picLocks noChangeAspect="1" noChangeArrowheads="1"/>
          </p:cNvPicPr>
          <p:nvPr/>
        </p:nvPicPr>
        <p:blipFill>
          <a:blip r:embed="rId4" cstate="print"/>
          <a:srcRect/>
          <a:stretch>
            <a:fillRect/>
          </a:stretch>
        </p:blipFill>
        <p:spPr bwMode="auto">
          <a:xfrm>
            <a:off x="0" y="116632"/>
            <a:ext cx="657518" cy="864000"/>
          </a:xfrm>
          <a:prstGeom prst="rect">
            <a:avLst/>
          </a:prstGeom>
          <a:noFill/>
          <a:ln w="9525">
            <a:noFill/>
            <a:miter lim="800000"/>
            <a:headEnd/>
            <a:tailEnd/>
          </a:ln>
        </p:spPr>
      </p:pic>
      <p:pic>
        <p:nvPicPr>
          <p:cNvPr id="11" name="Picture 2" descr="Y:\Влад\2019\эскизы\герб.png"/>
          <p:cNvPicPr>
            <a:picLocks noChangeAspect="1" noChangeArrowheads="1"/>
          </p:cNvPicPr>
          <p:nvPr/>
        </p:nvPicPr>
        <p:blipFill>
          <a:blip r:embed="rId5" cstate="print"/>
          <a:srcRect l="89185" b="81873"/>
          <a:stretch>
            <a:fillRect/>
          </a:stretch>
        </p:blipFill>
        <p:spPr bwMode="auto">
          <a:xfrm>
            <a:off x="8367472" y="1"/>
            <a:ext cx="776527" cy="908720"/>
          </a:xfrm>
          <a:prstGeom prst="rect">
            <a:avLst/>
          </a:prstGeom>
          <a:noFill/>
          <a:ln w="9525">
            <a:noFill/>
            <a:miter lim="800000"/>
            <a:headEnd/>
            <a:tailEnd/>
          </a:ln>
        </p:spPr>
      </p:pic>
      <p:sp>
        <p:nvSpPr>
          <p:cNvPr id="12" name="TextBox 11"/>
          <p:cNvSpPr txBox="1"/>
          <p:nvPr/>
        </p:nvSpPr>
        <p:spPr>
          <a:xfrm>
            <a:off x="683568" y="332656"/>
            <a:ext cx="7560840" cy="584775"/>
          </a:xfrm>
          <a:prstGeom prst="rect">
            <a:avLst/>
          </a:prstGeom>
          <a:noFill/>
        </p:spPr>
        <p:txBody>
          <a:bodyPr wrap="square" rtlCol="0">
            <a:spAutoFit/>
          </a:bodyPr>
          <a:lstStyle/>
          <a:p>
            <a:r>
              <a:rPr lang="ru-RU" sz="1600" b="1" dirty="0" smtClean="0">
                <a:solidFill>
                  <a:schemeClr val="bg1"/>
                </a:solidFill>
                <a:latin typeface="Oswald"/>
                <a:cs typeface="Times New Roman Cyr" pitchFamily="18" charset="0"/>
              </a:rPr>
              <a:t>ИНФОРМАЦИЯ О ПРЕДОСТАВЛЕНИИЕ СУБСИДИЙ ЮРИДИЧЕСКИМ ЛИЦАМ ЗА 2023 ГОД </a:t>
            </a:r>
            <a:endParaRPr lang="ru-RU" sz="1600" b="1" dirty="0">
              <a:solidFill>
                <a:schemeClr val="bg1"/>
              </a:solidFill>
              <a:latin typeface="Oswald"/>
              <a:cs typeface="Times New Roman Cyr" pitchFamily="18" charset="0"/>
            </a:endParaRPr>
          </a:p>
        </p:txBody>
      </p:sp>
    </p:spTree>
    <p:extLst>
      <p:ext uri="{BB962C8B-B14F-4D97-AF65-F5344CB8AC3E}">
        <p14:creationId xmlns:p14="http://schemas.microsoft.com/office/powerpoint/2010/main" xmlns="" val="1606950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Таблица 8"/>
          <p:cNvGraphicFramePr>
            <a:graphicFrameLocks noGrp="1"/>
          </p:cNvGraphicFramePr>
          <p:nvPr/>
        </p:nvGraphicFramePr>
        <p:xfrm>
          <a:off x="1524000" y="1397000"/>
          <a:ext cx="6096000" cy="2656840"/>
        </p:xfrm>
        <a:graphic>
          <a:graphicData uri="http://schemas.openxmlformats.org/drawingml/2006/table">
            <a:tbl>
              <a:tblPr firstRow="1" bandRow="1">
                <a:tableStyleId>{5C22544A-7EE6-4342-B048-85BDC9FD1C3A}</a:tableStyleId>
              </a:tblPr>
              <a:tblGrid>
                <a:gridCol w="4272136"/>
                <a:gridCol w="1823864"/>
              </a:tblGrid>
              <a:tr h="370840">
                <a:tc>
                  <a:txBody>
                    <a:bodyPr/>
                    <a:lstStyle/>
                    <a:p>
                      <a:r>
                        <a:rPr lang="ru-RU" sz="1400" dirty="0" smtClean="0">
                          <a:latin typeface="Oswald"/>
                          <a:cs typeface="Times New Roman Cyr" pitchFamily="18" charset="0"/>
                        </a:rPr>
                        <a:t>Наименование</a:t>
                      </a:r>
                      <a:endParaRPr lang="ru-RU" sz="1400" dirty="0">
                        <a:latin typeface="Oswald"/>
                        <a:cs typeface="Times New Roman Cyr" pitchFamily="18" charset="0"/>
                      </a:endParaRPr>
                    </a:p>
                  </a:txBody>
                  <a:tcPr/>
                </a:tc>
                <a:tc>
                  <a:txBody>
                    <a:bodyPr/>
                    <a:lstStyle/>
                    <a:p>
                      <a:r>
                        <a:rPr lang="ru-RU" sz="1400" dirty="0" smtClean="0">
                          <a:latin typeface="Oswald"/>
                          <a:cs typeface="Times New Roman Cyr" pitchFamily="18" charset="0"/>
                        </a:rPr>
                        <a:t>Сумма, тыс.рублей</a:t>
                      </a:r>
                      <a:endParaRPr lang="ru-RU" sz="1400" dirty="0">
                        <a:latin typeface="Oswald"/>
                        <a:cs typeface="Times New Roman Cyr" pitchFamily="18" charset="0"/>
                      </a:endParaRPr>
                    </a:p>
                  </a:txBody>
                  <a:tcPr/>
                </a:tc>
              </a:tr>
              <a:tr h="370840">
                <a:tc gridSpan="2">
                  <a:txBody>
                    <a:bodyPr/>
                    <a:lstStyle/>
                    <a:p>
                      <a:r>
                        <a:rPr lang="ru-RU" sz="1400" dirty="0" smtClean="0">
                          <a:latin typeface="Oswald"/>
                          <a:cs typeface="Times New Roman Cyr" pitchFamily="18" charset="0"/>
                        </a:rPr>
                        <a:t>Муниципальная программа «Муниципальная программа «Развитие гражданского общества на территории города Урай» </a:t>
                      </a:r>
                      <a:endParaRPr lang="ru-RU" sz="1400" dirty="0">
                        <a:latin typeface="Oswald"/>
                        <a:cs typeface="Times New Roman Cyr" pitchFamily="18" charset="0"/>
                      </a:endParaRPr>
                    </a:p>
                  </a:txBody>
                  <a:tcPr/>
                </a:tc>
                <a:tc hMerge="1">
                  <a:txBody>
                    <a:bodyPr/>
                    <a:lstStyle/>
                    <a:p>
                      <a:endParaRPr lang="ru-RU"/>
                    </a:p>
                  </a:txBody>
                  <a:tcPr/>
                </a:tc>
              </a:tr>
              <a:tr h="370840">
                <a:tc>
                  <a:txBody>
                    <a:bodyPr/>
                    <a:lstStyle/>
                    <a:p>
                      <a:pPr>
                        <a:buFont typeface="Wingdings" pitchFamily="2" charset="2"/>
                        <a:buChar char="v"/>
                      </a:pPr>
                      <a:r>
                        <a:rPr lang="ru-RU" sz="1400" i="1" dirty="0" smtClean="0">
                          <a:latin typeface="Oswald"/>
                          <a:cs typeface="Times New Roman Cyr" pitchFamily="18" charset="0"/>
                        </a:rPr>
                        <a:t>предоставление услуг (работ) в социальной сфере (4 НКО)</a:t>
                      </a:r>
                      <a:endParaRPr lang="ru-RU" sz="1400" i="1" dirty="0">
                        <a:latin typeface="Oswald"/>
                        <a:cs typeface="Times New Roman Cyr" pitchFamily="18" charset="0"/>
                      </a:endParaRPr>
                    </a:p>
                  </a:txBody>
                  <a:tcPr/>
                </a:tc>
                <a:tc>
                  <a:txBody>
                    <a:bodyPr/>
                    <a:lstStyle/>
                    <a:p>
                      <a:pPr algn="r"/>
                      <a:r>
                        <a:rPr lang="ru-RU" sz="1400" i="1" dirty="0" smtClean="0">
                          <a:latin typeface="Oswald"/>
                          <a:cs typeface="Times New Roman Cyr" pitchFamily="18" charset="0"/>
                        </a:rPr>
                        <a:t>3 216,8</a:t>
                      </a:r>
                      <a:endParaRPr lang="ru-RU" sz="1400" i="1" dirty="0">
                        <a:latin typeface="Oswald"/>
                        <a:cs typeface="Times New Roman Cyr" pitchFamily="18" charset="0"/>
                      </a:endParaRPr>
                    </a:p>
                  </a:txBody>
                  <a:tcPr/>
                </a:tc>
              </a:tr>
              <a:tr h="370840">
                <a:tc>
                  <a:txBody>
                    <a:bodyPr/>
                    <a:lstStyle/>
                    <a:p>
                      <a:pPr>
                        <a:buFont typeface="Wingdings" pitchFamily="2" charset="2"/>
                        <a:buChar char="v"/>
                      </a:pPr>
                      <a:r>
                        <a:rPr lang="ru-RU" sz="1400" i="1" dirty="0" smtClean="0">
                          <a:latin typeface="Oswald"/>
                          <a:cs typeface="Times New Roman Cyr" pitchFamily="18" charset="0"/>
                        </a:rPr>
                        <a:t>СОНО (гранты) (9НКО)</a:t>
                      </a:r>
                      <a:endParaRPr lang="ru-RU" sz="1400" i="1" dirty="0">
                        <a:latin typeface="Oswald"/>
                        <a:cs typeface="Times New Roman Cyr" pitchFamily="18" charset="0"/>
                      </a:endParaRPr>
                    </a:p>
                  </a:txBody>
                  <a:tcPr/>
                </a:tc>
                <a:tc>
                  <a:txBody>
                    <a:bodyPr/>
                    <a:lstStyle/>
                    <a:p>
                      <a:pPr algn="r"/>
                      <a:r>
                        <a:rPr lang="ru-RU" sz="1400" i="1" dirty="0" smtClean="0">
                          <a:latin typeface="Oswald"/>
                          <a:cs typeface="Times New Roman Cyr" pitchFamily="18" charset="0"/>
                        </a:rPr>
                        <a:t>10 040,0</a:t>
                      </a:r>
                      <a:endParaRPr lang="ru-RU" sz="1400" i="1" dirty="0">
                        <a:latin typeface="Oswald"/>
                        <a:cs typeface="Times New Roman Cyr" pitchFamily="18" charset="0"/>
                      </a:endParaRPr>
                    </a:p>
                  </a:txBody>
                  <a:tcPr/>
                </a:tc>
              </a:tr>
              <a:tr h="370840">
                <a:tc>
                  <a:txBody>
                    <a:bodyPr/>
                    <a:lstStyle/>
                    <a:p>
                      <a:r>
                        <a:rPr lang="ru-RU" sz="1400" dirty="0" smtClean="0">
                          <a:latin typeface="Oswald"/>
                          <a:cs typeface="Times New Roman Cyr" pitchFamily="18" charset="0"/>
                        </a:rPr>
                        <a:t>Муниципальная программа «Развитие образования города Урай» на 2019-2030 годы (сертификаты ПФДО) (5НКО)</a:t>
                      </a:r>
                      <a:endParaRPr lang="ru-RU" sz="1400" dirty="0">
                        <a:latin typeface="Oswald"/>
                        <a:cs typeface="Times New Roman Cyr" pitchFamily="18" charset="0"/>
                      </a:endParaRPr>
                    </a:p>
                  </a:txBody>
                  <a:tcPr/>
                </a:tc>
                <a:tc>
                  <a:txBody>
                    <a:bodyPr/>
                    <a:lstStyle/>
                    <a:p>
                      <a:pPr algn="r"/>
                      <a:endParaRPr lang="ru-RU" sz="1400" dirty="0" smtClean="0">
                        <a:latin typeface="Oswald"/>
                        <a:cs typeface="Times New Roman Cyr" pitchFamily="18" charset="0"/>
                      </a:endParaRPr>
                    </a:p>
                    <a:p>
                      <a:pPr algn="r"/>
                      <a:endParaRPr lang="ru-RU" sz="1400" dirty="0" smtClean="0">
                        <a:latin typeface="Oswald"/>
                        <a:cs typeface="Times New Roman Cyr" pitchFamily="18" charset="0"/>
                      </a:endParaRPr>
                    </a:p>
                    <a:p>
                      <a:pPr algn="r"/>
                      <a:r>
                        <a:rPr lang="ru-RU" sz="1400" dirty="0" smtClean="0">
                          <a:latin typeface="Oswald"/>
                          <a:cs typeface="Times New Roman Cyr" pitchFamily="18" charset="0"/>
                        </a:rPr>
                        <a:t>4 100,4</a:t>
                      </a:r>
                      <a:endParaRPr lang="ru-RU" sz="1400" dirty="0">
                        <a:latin typeface="Oswald"/>
                        <a:cs typeface="Times New Roman Cyr" pitchFamily="18" charset="0"/>
                      </a:endParaRPr>
                    </a:p>
                  </a:txBody>
                  <a:tcPr/>
                </a:tc>
              </a:tr>
            </a:tbl>
          </a:graphicData>
        </a:graphic>
      </p:graphicFrame>
      <p:pic>
        <p:nvPicPr>
          <p:cNvPr id="6" name="Picture 5" descr="Y:\Влад\2019\эскизы\сетка.png"/>
          <p:cNvPicPr>
            <a:picLocks noChangeAspect="1" noChangeArrowheads="1"/>
          </p:cNvPicPr>
          <p:nvPr/>
        </p:nvPicPr>
        <p:blipFill>
          <a:blip r:embed="rId2" cstate="print"/>
          <a:srcRect l="1936" t="2420" r="1543" b="81699"/>
          <a:stretch>
            <a:fillRect/>
          </a:stretch>
        </p:blipFill>
        <p:spPr bwMode="auto">
          <a:xfrm>
            <a:off x="0" y="-25703"/>
            <a:ext cx="9144000" cy="790407"/>
          </a:xfrm>
          <a:prstGeom prst="rect">
            <a:avLst/>
          </a:prstGeom>
          <a:noFill/>
          <a:ln w="9525">
            <a:noFill/>
            <a:miter lim="800000"/>
            <a:headEnd/>
            <a:tailEnd/>
          </a:ln>
        </p:spPr>
      </p:pic>
      <p:pic>
        <p:nvPicPr>
          <p:cNvPr id="8" name="Picture 2" descr="Y:\Влад\2019\эскизы\герб.png"/>
          <p:cNvPicPr>
            <a:picLocks noChangeAspect="1" noChangeArrowheads="1"/>
          </p:cNvPicPr>
          <p:nvPr/>
        </p:nvPicPr>
        <p:blipFill>
          <a:blip r:embed="rId3" cstate="print"/>
          <a:srcRect l="89185" b="81873"/>
          <a:stretch>
            <a:fillRect/>
          </a:stretch>
        </p:blipFill>
        <p:spPr bwMode="auto">
          <a:xfrm>
            <a:off x="8388424" y="1"/>
            <a:ext cx="755576" cy="884202"/>
          </a:xfrm>
          <a:prstGeom prst="rect">
            <a:avLst/>
          </a:prstGeom>
          <a:noFill/>
          <a:ln w="9525">
            <a:noFill/>
            <a:miter lim="800000"/>
            <a:headEnd/>
            <a:tailEnd/>
          </a:ln>
        </p:spPr>
      </p:pic>
      <p:pic>
        <p:nvPicPr>
          <p:cNvPr id="10" name="Picture 3" descr="Y:\Влад\2019\эскизы\зелёная.png"/>
          <p:cNvPicPr>
            <a:picLocks noChangeAspect="1" noChangeArrowheads="1"/>
          </p:cNvPicPr>
          <p:nvPr/>
        </p:nvPicPr>
        <p:blipFill>
          <a:blip r:embed="rId4" cstate="print"/>
          <a:srcRect t="10663" r="48323" b="76543"/>
          <a:stretch>
            <a:fillRect/>
          </a:stretch>
        </p:blipFill>
        <p:spPr bwMode="auto">
          <a:xfrm>
            <a:off x="107504" y="188640"/>
            <a:ext cx="8172400" cy="720080"/>
          </a:xfrm>
          <a:prstGeom prst="rect">
            <a:avLst/>
          </a:prstGeom>
          <a:noFill/>
          <a:ln w="9525">
            <a:noFill/>
            <a:miter lim="800000"/>
            <a:headEnd/>
            <a:tailEnd/>
          </a:ln>
        </p:spPr>
      </p:pic>
      <p:pic>
        <p:nvPicPr>
          <p:cNvPr id="11" name="Picture 5" descr="закладка урай copy"/>
          <p:cNvPicPr>
            <a:picLocks noChangeAspect="1" noChangeArrowheads="1"/>
          </p:cNvPicPr>
          <p:nvPr/>
        </p:nvPicPr>
        <p:blipFill>
          <a:blip r:embed="rId5" cstate="print"/>
          <a:srcRect/>
          <a:stretch>
            <a:fillRect/>
          </a:stretch>
        </p:blipFill>
        <p:spPr bwMode="auto">
          <a:xfrm>
            <a:off x="0" y="116632"/>
            <a:ext cx="657518" cy="864000"/>
          </a:xfrm>
          <a:prstGeom prst="rect">
            <a:avLst/>
          </a:prstGeom>
          <a:noFill/>
          <a:ln w="9525">
            <a:noFill/>
            <a:miter lim="800000"/>
            <a:headEnd/>
            <a:tailEnd/>
          </a:ln>
        </p:spPr>
      </p:pic>
      <p:sp>
        <p:nvSpPr>
          <p:cNvPr id="13" name="TextBox 12"/>
          <p:cNvSpPr txBox="1"/>
          <p:nvPr/>
        </p:nvSpPr>
        <p:spPr>
          <a:xfrm>
            <a:off x="755576" y="260648"/>
            <a:ext cx="7416824" cy="861774"/>
          </a:xfrm>
          <a:prstGeom prst="rect">
            <a:avLst/>
          </a:prstGeom>
          <a:noFill/>
        </p:spPr>
        <p:txBody>
          <a:bodyPr wrap="square" rtlCol="0">
            <a:spAutoFit/>
          </a:bodyPr>
          <a:lstStyle/>
          <a:p>
            <a:r>
              <a:rPr lang="ru-RU" sz="1600" b="1" dirty="0" smtClean="0">
                <a:solidFill>
                  <a:schemeClr val="bg1"/>
                </a:solidFill>
                <a:latin typeface="Oswald"/>
                <a:cs typeface="Times New Roman" pitchFamily="18" charset="0"/>
              </a:rPr>
              <a:t>На поддержку СОНКО направлено из бюджета города в 2023 году </a:t>
            </a:r>
          </a:p>
          <a:p>
            <a:r>
              <a:rPr lang="ru-RU" sz="1600" b="1" dirty="0" smtClean="0">
                <a:solidFill>
                  <a:schemeClr val="bg1"/>
                </a:solidFill>
                <a:latin typeface="Oswald"/>
                <a:cs typeface="Times New Roman" pitchFamily="18" charset="0"/>
              </a:rPr>
              <a:t>20 419,4 тыс.рублей</a:t>
            </a:r>
            <a:endParaRPr lang="en-US" sz="1600" b="1" dirty="0" smtClean="0">
              <a:solidFill>
                <a:schemeClr val="bg1"/>
              </a:solidFill>
              <a:latin typeface="Times New Roman" pitchFamily="18" charset="0"/>
              <a:cs typeface="Times New Roman" pitchFamily="18" charset="0"/>
            </a:endParaRPr>
          </a:p>
          <a:p>
            <a:endParaRPr lang="ru-RU" dirty="0"/>
          </a:p>
        </p:txBody>
      </p:sp>
    </p:spTree>
    <p:extLst>
      <p:ext uri="{BB962C8B-B14F-4D97-AF65-F5344CB8AC3E}">
        <p14:creationId xmlns="" xmlns:p14="http://schemas.microsoft.com/office/powerpoint/2010/main" val="1606950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51520" y="3789040"/>
            <a:ext cx="8567002" cy="646331"/>
          </a:xfrm>
          <a:prstGeom prst="rect">
            <a:avLst/>
          </a:prstGeom>
        </p:spPr>
        <p:txBody>
          <a:bodyPr wrap="square">
            <a:spAutoFit/>
          </a:bodyPr>
          <a:lstStyle/>
          <a:p>
            <a:r>
              <a:rPr lang="ru-RU" sz="1200" dirty="0">
                <a:latin typeface="Oswald"/>
                <a:cs typeface="Times New Roman Cyr" panose="02020603050405020304" pitchFamily="18" charset="0"/>
              </a:rPr>
              <a:t>В сфере управления муниципальным долгом деятельность муниципалитета была направлена на проведение взвешенной долговой политики. Итогом реализации данной задачи явилось отсутствие долговых обязательств муниципального образования на конец отчетного года</a:t>
            </a:r>
          </a:p>
        </p:txBody>
      </p:sp>
      <p:graphicFrame>
        <p:nvGraphicFramePr>
          <p:cNvPr id="8" name="Таблица 7"/>
          <p:cNvGraphicFramePr>
            <a:graphicFrameLocks noGrp="1"/>
          </p:cNvGraphicFramePr>
          <p:nvPr>
            <p:extLst>
              <p:ext uri="{D42A27DB-BD31-4B8C-83A1-F6EECF244321}">
                <p14:modId xmlns:p14="http://schemas.microsoft.com/office/powerpoint/2010/main" xmlns="" val="2750371847"/>
              </p:ext>
            </p:extLst>
          </p:nvPr>
        </p:nvGraphicFramePr>
        <p:xfrm>
          <a:off x="179512" y="1052736"/>
          <a:ext cx="8784976" cy="2543565"/>
        </p:xfrm>
        <a:graphic>
          <a:graphicData uri="http://schemas.openxmlformats.org/drawingml/2006/table">
            <a:tbl>
              <a:tblPr/>
              <a:tblGrid>
                <a:gridCol w="1956030">
                  <a:extLst>
                    <a:ext uri="{9D8B030D-6E8A-4147-A177-3AD203B41FA5}">
                      <a16:colId xmlns:a16="http://schemas.microsoft.com/office/drawing/2014/main" xmlns="" val="20000"/>
                    </a:ext>
                  </a:extLst>
                </a:gridCol>
                <a:gridCol w="835031">
                  <a:extLst>
                    <a:ext uri="{9D8B030D-6E8A-4147-A177-3AD203B41FA5}">
                      <a16:colId xmlns:a16="http://schemas.microsoft.com/office/drawing/2014/main" xmlns="" val="20001"/>
                    </a:ext>
                  </a:extLst>
                </a:gridCol>
                <a:gridCol w="812152">
                  <a:extLst>
                    <a:ext uri="{9D8B030D-6E8A-4147-A177-3AD203B41FA5}">
                      <a16:colId xmlns:a16="http://schemas.microsoft.com/office/drawing/2014/main" xmlns="" val="20002"/>
                    </a:ext>
                  </a:extLst>
                </a:gridCol>
                <a:gridCol w="1304020">
                  <a:extLst>
                    <a:ext uri="{9D8B030D-6E8A-4147-A177-3AD203B41FA5}">
                      <a16:colId xmlns:a16="http://schemas.microsoft.com/office/drawing/2014/main" xmlns="" val="20003"/>
                    </a:ext>
                  </a:extLst>
                </a:gridCol>
                <a:gridCol w="997423">
                  <a:extLst>
                    <a:ext uri="{9D8B030D-6E8A-4147-A177-3AD203B41FA5}">
                      <a16:colId xmlns:a16="http://schemas.microsoft.com/office/drawing/2014/main" xmlns="" val="20004"/>
                    </a:ext>
                  </a:extLst>
                </a:gridCol>
                <a:gridCol w="1440160">
                  <a:extLst>
                    <a:ext uri="{9D8B030D-6E8A-4147-A177-3AD203B41FA5}">
                      <a16:colId xmlns:a16="http://schemas.microsoft.com/office/drawing/2014/main" xmlns="" val="20005"/>
                    </a:ext>
                  </a:extLst>
                </a:gridCol>
                <a:gridCol w="1440160">
                  <a:extLst>
                    <a:ext uri="{9D8B030D-6E8A-4147-A177-3AD203B41FA5}">
                      <a16:colId xmlns:a16="http://schemas.microsoft.com/office/drawing/2014/main" xmlns="" val="20006"/>
                    </a:ext>
                  </a:extLst>
                </a:gridCol>
              </a:tblGrid>
              <a:tr h="186501">
                <a:tc rowSpan="4">
                  <a:txBody>
                    <a:bodyPr/>
                    <a:lstStyle/>
                    <a:p>
                      <a:pPr algn="ctr" fontAlgn="ctr"/>
                      <a:r>
                        <a:rPr lang="ru-RU" sz="1200" b="0" i="0" u="none" strike="noStrike" dirty="0">
                          <a:latin typeface="Oswald"/>
                        </a:rPr>
                        <a:t>Вид долгового обязательства </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ctr"/>
                      <a:r>
                        <a:rPr lang="ru-RU" sz="1200" b="0" i="0" u="none" strike="noStrike" dirty="0">
                          <a:latin typeface="Oswald"/>
                        </a:rPr>
                        <a:t>Объем муниципального долга                </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ru-RU"/>
                    </a:p>
                  </a:txBody>
                  <a:tcPr/>
                </a:tc>
                <a:tc gridSpan="4">
                  <a:txBody>
                    <a:bodyPr/>
                    <a:lstStyle/>
                    <a:p>
                      <a:pPr algn="ctr" fontAlgn="ctr"/>
                      <a:r>
                        <a:rPr lang="ru-RU" sz="1200" b="0" i="0" u="none" strike="noStrike" dirty="0">
                          <a:latin typeface="Oswald"/>
                        </a:rPr>
                        <a:t>Утверждено на </a:t>
                      </a:r>
                      <a:r>
                        <a:rPr lang="ru-RU" sz="1200" b="0" i="0" u="none" strike="noStrike" dirty="0" smtClean="0">
                          <a:latin typeface="Oswald"/>
                        </a:rPr>
                        <a:t>2023 </a:t>
                      </a:r>
                      <a:r>
                        <a:rPr lang="ru-RU" sz="1200" b="0" i="0" u="none" strike="noStrike" dirty="0">
                          <a:latin typeface="Oswald"/>
                        </a:rPr>
                        <a:t>год</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186501">
                <a:tc vMerge="1">
                  <a:txBody>
                    <a:bodyPr/>
                    <a:lstStyle/>
                    <a:p>
                      <a:endParaRPr lang="ru-RU"/>
                    </a:p>
                  </a:txBody>
                  <a:tcPr/>
                </a:tc>
                <a:tc gridSpan="2" vMerge="1">
                  <a:txBody>
                    <a:bodyPr/>
                    <a:lstStyle/>
                    <a:p>
                      <a:endParaRPr lang="ru-RU"/>
                    </a:p>
                  </a:txBody>
                  <a:tcPr/>
                </a:tc>
                <a:tc hMerge="1" vMerge="1">
                  <a:txBody>
                    <a:bodyPr/>
                    <a:lstStyle/>
                    <a:p>
                      <a:endParaRPr lang="ru-RU"/>
                    </a:p>
                  </a:txBody>
                  <a:tcPr/>
                </a:tc>
                <a:tc gridSpan="2">
                  <a:txBody>
                    <a:bodyPr/>
                    <a:lstStyle/>
                    <a:p>
                      <a:pPr algn="ctr" fontAlgn="ctr"/>
                      <a:r>
                        <a:rPr lang="ru-RU" sz="1200" b="0" i="0" u="none" strike="noStrike" dirty="0">
                          <a:latin typeface="Oswald"/>
                        </a:rPr>
                        <a:t>Первоначально</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ctr"/>
                      <a:r>
                        <a:rPr lang="ru-RU" sz="1200" b="0" i="0" u="none" strike="noStrike" dirty="0">
                          <a:latin typeface="Oswald"/>
                        </a:rPr>
                        <a:t>Уточнено</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xmlns="" val="10001"/>
                  </a:ext>
                </a:extLst>
              </a:tr>
              <a:tr h="524138">
                <a:tc vMerge="1">
                  <a:txBody>
                    <a:bodyPr/>
                    <a:lstStyle/>
                    <a:p>
                      <a:endParaRPr lang="ru-RU"/>
                    </a:p>
                  </a:txBody>
                  <a:tcPr/>
                </a:tc>
                <a:tc rowSpan="2">
                  <a:txBody>
                    <a:bodyPr/>
                    <a:lstStyle/>
                    <a:p>
                      <a:pPr algn="ctr" fontAlgn="ctr"/>
                      <a:r>
                        <a:rPr lang="ru-RU" sz="1200" b="0" i="0" u="none" strike="noStrike" dirty="0">
                          <a:latin typeface="Oswald"/>
                        </a:rPr>
                        <a:t>на 1 января </a:t>
                      </a:r>
                      <a:r>
                        <a:rPr lang="ru-RU" sz="1200" b="0" i="0" u="none" strike="noStrike" dirty="0" smtClean="0">
                          <a:latin typeface="Oswald"/>
                        </a:rPr>
                        <a:t>2023 </a:t>
                      </a:r>
                      <a:r>
                        <a:rPr lang="ru-RU" sz="1200" b="0" i="0" u="none" strike="noStrike" dirty="0">
                          <a:latin typeface="Oswald"/>
                        </a:rPr>
                        <a:t>года</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200" b="0" i="0" u="none" strike="noStrike" dirty="0">
                          <a:latin typeface="Oswald"/>
                        </a:rPr>
                        <a:t>на 1 января </a:t>
                      </a:r>
                      <a:r>
                        <a:rPr lang="ru-RU" sz="1200" b="0" i="0" u="none" strike="noStrike" dirty="0" smtClean="0">
                          <a:latin typeface="Oswald"/>
                        </a:rPr>
                        <a:t>2024 </a:t>
                      </a:r>
                      <a:r>
                        <a:rPr lang="ru-RU" sz="1200" b="0" i="0" u="none" strike="noStrike" dirty="0">
                          <a:latin typeface="Oswald"/>
                        </a:rPr>
                        <a:t>года</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1200" b="0" i="0" u="none" strike="noStrike" dirty="0">
                          <a:latin typeface="Oswald"/>
                        </a:rPr>
                        <a:t>Решение Думы города Урай                  от </a:t>
                      </a:r>
                      <a:r>
                        <a:rPr lang="ru-RU" sz="1200" b="0" i="0" u="none" strike="noStrike" dirty="0" smtClean="0">
                          <a:latin typeface="Oswald"/>
                        </a:rPr>
                        <a:t>25.11.2022  №125</a:t>
                      </a:r>
                      <a:endParaRPr lang="ru-RU" sz="1200" b="0" i="0" u="none" strike="noStrike" dirty="0">
                        <a:latin typeface="Oswald"/>
                      </a:endParaRP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ctr"/>
                      <a:r>
                        <a:rPr lang="ru-RU" sz="1200" b="0" i="0" u="none" strike="noStrike" dirty="0">
                          <a:latin typeface="Oswald"/>
                        </a:rPr>
                        <a:t>Решение Думы города  Урай             от </a:t>
                      </a:r>
                      <a:r>
                        <a:rPr lang="ru-RU" sz="1200" b="0" i="0" u="none" strike="noStrike" dirty="0" smtClean="0">
                          <a:latin typeface="Oswald"/>
                        </a:rPr>
                        <a:t>21.12.2023 №95</a:t>
                      </a:r>
                      <a:endParaRPr lang="ru-RU" sz="1200" b="0" i="0" u="none" strike="noStrike" dirty="0">
                        <a:latin typeface="Oswald"/>
                      </a:endParaRP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latin typeface="Oswald"/>
                        </a:rPr>
                        <a:t>Решение Думы города  Урай             от </a:t>
                      </a:r>
                      <a:r>
                        <a:rPr lang="ru-RU" sz="1200" b="0" i="0" u="none" strike="noStrike" dirty="0" smtClean="0">
                          <a:latin typeface="Oswald"/>
                        </a:rPr>
                        <a:t>21.12.2023 №95</a:t>
                      </a:r>
                      <a:endParaRPr lang="ru-RU" sz="1200" b="0" i="0" u="none" strike="noStrike" dirty="0">
                        <a:latin typeface="Oswald"/>
                      </a:endParaRP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2326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200" b="0" i="0" u="none" strike="noStrike" dirty="0">
                          <a:latin typeface="Oswald"/>
                        </a:rPr>
                        <a:t>Верхний предел муниципального долга на 1 января </a:t>
                      </a:r>
                      <a:r>
                        <a:rPr lang="ru-RU" sz="1200" b="0" i="0" u="none" strike="noStrike" dirty="0" smtClean="0">
                          <a:latin typeface="Oswald"/>
                        </a:rPr>
                        <a:t>2023 </a:t>
                      </a:r>
                      <a:r>
                        <a:rPr lang="ru-RU" sz="1200" b="0" i="0" u="none" strike="noStrike" dirty="0">
                          <a:latin typeface="Oswald"/>
                        </a:rPr>
                        <a:t>года</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latin typeface="Oswald"/>
                        </a:rPr>
                        <a:t>Предельный объем муниципального долга</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latin typeface="Oswald"/>
                        </a:rPr>
                        <a:t>Верхний предел муниципального долга на 1 января </a:t>
                      </a:r>
                      <a:r>
                        <a:rPr lang="ru-RU" sz="1200" b="0" i="0" u="none" strike="noStrike" dirty="0" smtClean="0">
                          <a:latin typeface="Oswald"/>
                        </a:rPr>
                        <a:t>2024 </a:t>
                      </a:r>
                      <a:r>
                        <a:rPr lang="ru-RU" sz="1200" b="0" i="0" u="none" strike="noStrike" dirty="0">
                          <a:latin typeface="Oswald"/>
                        </a:rPr>
                        <a:t>года</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latin typeface="Oswald"/>
                        </a:rPr>
                        <a:t>Предельный объем муниципального долга</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01039">
                <a:tc>
                  <a:txBody>
                    <a:bodyPr/>
                    <a:lstStyle/>
                    <a:p>
                      <a:pPr algn="ctr" fontAlgn="ctr"/>
                      <a:r>
                        <a:rPr lang="ru-RU" sz="800" b="0" i="0" u="none" strike="noStrike" dirty="0">
                          <a:latin typeface="Oswald"/>
                        </a:rPr>
                        <a:t>1</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Oswald"/>
                        </a:rPr>
                        <a:t>2</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Oswald"/>
                        </a:rPr>
                        <a:t>3</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Oswald"/>
                        </a:rPr>
                        <a:t>4</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Oswald"/>
                        </a:rPr>
                        <a:t>5</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Oswald"/>
                        </a:rPr>
                        <a:t>6</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Oswald"/>
                        </a:rPr>
                        <a:t>7</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48808">
                <a:tc>
                  <a:txBody>
                    <a:bodyPr/>
                    <a:lstStyle/>
                    <a:p>
                      <a:pPr algn="l" fontAlgn="ctr"/>
                      <a:r>
                        <a:rPr lang="ru-RU" sz="1200" b="0" i="0" u="none" strike="noStrike" dirty="0">
                          <a:latin typeface="Oswald"/>
                        </a:rPr>
                        <a:t>Кредиты кредитных организаций</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latin typeface="Oswald"/>
                        </a:rPr>
                        <a:t>0,0</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latin typeface="Oswald"/>
                        </a:rPr>
                        <a:t>0,0</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latin typeface="Oswald"/>
                        </a:rPr>
                        <a:t>92 096,9</a:t>
                      </a:r>
                      <a:endParaRPr lang="ru-RU" sz="1200" b="0" i="0" u="none" strike="noStrike" dirty="0">
                        <a:latin typeface="Oswald"/>
                      </a:endParaRP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latin typeface="Oswald"/>
                        </a:rPr>
                        <a:t>920 968,7</a:t>
                      </a:r>
                      <a:endParaRPr lang="ru-RU" sz="1200" b="0" i="0" u="none" strike="noStrike" dirty="0">
                        <a:latin typeface="Oswald"/>
                      </a:endParaRP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latin typeface="Oswald"/>
                        </a:rPr>
                        <a:t>29 251,3</a:t>
                      </a:r>
                      <a:endParaRPr lang="ru-RU" sz="1200" b="0" i="0" u="none" strike="noStrike" dirty="0">
                        <a:latin typeface="Oswald"/>
                      </a:endParaRP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latin typeface="Oswald"/>
                        </a:rPr>
                        <a:t>1 017 045,5</a:t>
                      </a:r>
                      <a:endParaRPr lang="ru-RU" sz="1200" b="0" i="0" u="none" strike="noStrike" dirty="0">
                        <a:latin typeface="Oswald"/>
                      </a:endParaRP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65227">
                <a:tc>
                  <a:txBody>
                    <a:bodyPr/>
                    <a:lstStyle/>
                    <a:p>
                      <a:pPr algn="l" fontAlgn="t"/>
                      <a:r>
                        <a:rPr lang="ru-RU" sz="1200" b="1" i="0" u="none" strike="noStrike">
                          <a:latin typeface="Oswald"/>
                        </a:rPr>
                        <a:t>Общая сумма муниципального долга </a:t>
                      </a:r>
                    </a:p>
                  </a:txBody>
                  <a:tcPr marL="6315" marR="6315" marT="63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latin typeface="Oswald"/>
                        </a:rPr>
                        <a:t>0,0</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latin typeface="Oswald"/>
                        </a:rPr>
                        <a:t>0,0</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latin typeface="Oswald"/>
                        </a:rPr>
                        <a:t>92</a:t>
                      </a:r>
                      <a:r>
                        <a:rPr lang="ru-RU" sz="1200" b="1" i="0" u="none" strike="noStrike" baseline="0" dirty="0" smtClean="0">
                          <a:latin typeface="Oswald"/>
                        </a:rPr>
                        <a:t> 096,9</a:t>
                      </a:r>
                      <a:endParaRPr lang="ru-RU" sz="1200" b="1" i="0" u="none" strike="noStrike" dirty="0">
                        <a:latin typeface="Oswald"/>
                      </a:endParaRP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latin typeface="Oswald"/>
                        </a:rPr>
                        <a:t>920 968,7</a:t>
                      </a:r>
                      <a:endParaRPr lang="ru-RU" sz="1200" b="1" i="0" u="none" strike="noStrike" dirty="0">
                        <a:latin typeface="Oswald"/>
                      </a:endParaRP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latin typeface="Oswald"/>
                        </a:rPr>
                        <a:t>29 251,3</a:t>
                      </a:r>
                      <a:endParaRPr lang="ru-RU" sz="1200" b="1" i="0" u="none" strike="noStrike" dirty="0">
                        <a:latin typeface="Oswald"/>
                      </a:endParaRP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latin typeface="Oswald"/>
                        </a:rPr>
                        <a:t>1 017 045,5</a:t>
                      </a:r>
                      <a:endParaRPr lang="ru-RU" sz="1200" b="1" i="0" u="none" strike="noStrike" dirty="0">
                        <a:latin typeface="Oswald"/>
                      </a:endParaRP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2" name="Прямоугольник 1">
            <a:extLst>
              <a:ext uri="{FF2B5EF4-FFF2-40B4-BE49-F238E27FC236}">
                <a16:creationId xmlns:a16="http://schemas.microsoft.com/office/drawing/2014/main" xmlns="" id="{14612D43-D4CF-4136-A212-28BBDB9372B4}"/>
              </a:ext>
            </a:extLst>
          </p:cNvPr>
          <p:cNvSpPr/>
          <p:nvPr/>
        </p:nvSpPr>
        <p:spPr>
          <a:xfrm>
            <a:off x="251520" y="4437112"/>
            <a:ext cx="8640962" cy="584775"/>
          </a:xfrm>
          <a:prstGeom prst="rect">
            <a:avLst/>
          </a:prstGeom>
        </p:spPr>
        <p:txBody>
          <a:bodyPr wrap="square">
            <a:spAutoFit/>
          </a:bodyPr>
          <a:lstStyle/>
          <a:p>
            <a:pPr algn="ctr"/>
            <a:r>
              <a:rPr lang="ru-RU" sz="1600" b="1" dirty="0">
                <a:latin typeface="Oswald"/>
                <a:cs typeface="Times New Roman" panose="02020603050405020304" pitchFamily="18" charset="0"/>
              </a:rPr>
              <a:t>Динамика объемов источников внутреннего финансирования дефицита бюджета города Урай в </a:t>
            </a:r>
            <a:r>
              <a:rPr lang="ru-RU" sz="1600" b="1" dirty="0" smtClean="0">
                <a:latin typeface="Oswald"/>
                <a:cs typeface="Times New Roman" panose="02020603050405020304" pitchFamily="18" charset="0"/>
              </a:rPr>
              <a:t>2021-2023 </a:t>
            </a:r>
            <a:r>
              <a:rPr lang="ru-RU" sz="1600" b="1" dirty="0">
                <a:latin typeface="Oswald"/>
                <a:cs typeface="Times New Roman" panose="02020603050405020304" pitchFamily="18" charset="0"/>
              </a:rPr>
              <a:t>годах, тыс.рублей</a:t>
            </a:r>
            <a:endParaRPr lang="ru-RU" sz="1600" dirty="0">
              <a:latin typeface="Oswald"/>
              <a:cs typeface="Times New Roman" panose="02020603050405020304" pitchFamily="18" charset="0"/>
            </a:endParaRPr>
          </a:p>
        </p:txBody>
      </p:sp>
      <p:graphicFrame>
        <p:nvGraphicFramePr>
          <p:cNvPr id="10" name="Диаграмма 9"/>
          <p:cNvGraphicFramePr/>
          <p:nvPr/>
        </p:nvGraphicFramePr>
        <p:xfrm>
          <a:off x="251520" y="5157192"/>
          <a:ext cx="8640960" cy="1700808"/>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5" descr="Y:\Влад\2019\эскизы\сетка.png"/>
          <p:cNvPicPr>
            <a:picLocks noChangeAspect="1" noChangeArrowheads="1"/>
          </p:cNvPicPr>
          <p:nvPr/>
        </p:nvPicPr>
        <p:blipFill>
          <a:blip r:embed="rId4" cstate="print"/>
          <a:srcRect l="1936" t="2420" r="1543" b="81699"/>
          <a:stretch>
            <a:fillRect/>
          </a:stretch>
        </p:blipFill>
        <p:spPr bwMode="auto">
          <a:xfrm>
            <a:off x="0" y="0"/>
            <a:ext cx="8999538" cy="908720"/>
          </a:xfrm>
          <a:prstGeom prst="rect">
            <a:avLst/>
          </a:prstGeom>
          <a:noFill/>
          <a:ln w="9525">
            <a:noFill/>
            <a:miter lim="800000"/>
            <a:headEnd/>
            <a:tailEnd/>
          </a:ln>
        </p:spPr>
      </p:pic>
      <p:pic>
        <p:nvPicPr>
          <p:cNvPr id="12" name="Picture 3" descr="Y:\Влад\2019\эскизы\зелёная.png"/>
          <p:cNvPicPr>
            <a:picLocks noChangeAspect="1" noChangeArrowheads="1"/>
          </p:cNvPicPr>
          <p:nvPr/>
        </p:nvPicPr>
        <p:blipFill>
          <a:blip r:embed="rId5" cstate="print"/>
          <a:srcRect t="10663" r="48323" b="76543"/>
          <a:stretch>
            <a:fillRect/>
          </a:stretch>
        </p:blipFill>
        <p:spPr bwMode="auto">
          <a:xfrm>
            <a:off x="611560" y="188640"/>
            <a:ext cx="7704856" cy="678885"/>
          </a:xfrm>
          <a:prstGeom prst="rect">
            <a:avLst/>
          </a:prstGeom>
          <a:noFill/>
          <a:ln w="9525">
            <a:noFill/>
            <a:miter lim="800000"/>
            <a:headEnd/>
            <a:tailEnd/>
          </a:ln>
        </p:spPr>
      </p:pic>
      <p:pic>
        <p:nvPicPr>
          <p:cNvPr id="13" name="Picture 5" descr="закладка урай copy"/>
          <p:cNvPicPr>
            <a:picLocks noChangeAspect="1" noChangeArrowheads="1"/>
          </p:cNvPicPr>
          <p:nvPr/>
        </p:nvPicPr>
        <p:blipFill>
          <a:blip r:embed="rId6" cstate="print"/>
          <a:srcRect/>
          <a:stretch>
            <a:fillRect/>
          </a:stretch>
        </p:blipFill>
        <p:spPr bwMode="auto">
          <a:xfrm>
            <a:off x="0" y="116632"/>
            <a:ext cx="611560" cy="803610"/>
          </a:xfrm>
          <a:prstGeom prst="rect">
            <a:avLst/>
          </a:prstGeom>
          <a:noFill/>
          <a:ln w="9525">
            <a:noFill/>
            <a:miter lim="800000"/>
            <a:headEnd/>
            <a:tailEnd/>
          </a:ln>
        </p:spPr>
      </p:pic>
      <p:pic>
        <p:nvPicPr>
          <p:cNvPr id="14" name="Picture 2" descr="Y:\Влад\2019\эскизы\герб.png"/>
          <p:cNvPicPr>
            <a:picLocks noChangeAspect="1" noChangeArrowheads="1"/>
          </p:cNvPicPr>
          <p:nvPr/>
        </p:nvPicPr>
        <p:blipFill>
          <a:blip r:embed="rId7" cstate="print"/>
          <a:srcRect l="89185" b="81873"/>
          <a:stretch>
            <a:fillRect/>
          </a:stretch>
        </p:blipFill>
        <p:spPr bwMode="auto">
          <a:xfrm>
            <a:off x="8388424" y="1"/>
            <a:ext cx="755576" cy="884202"/>
          </a:xfrm>
          <a:prstGeom prst="rect">
            <a:avLst/>
          </a:prstGeom>
          <a:noFill/>
          <a:ln w="9525">
            <a:noFill/>
            <a:miter lim="800000"/>
            <a:headEnd/>
            <a:tailEnd/>
          </a:ln>
        </p:spPr>
      </p:pic>
      <p:sp>
        <p:nvSpPr>
          <p:cNvPr id="15" name="TextBox 14"/>
          <p:cNvSpPr txBox="1"/>
          <p:nvPr/>
        </p:nvSpPr>
        <p:spPr>
          <a:xfrm>
            <a:off x="611560" y="332656"/>
            <a:ext cx="7291868" cy="861774"/>
          </a:xfrm>
          <a:prstGeom prst="rect">
            <a:avLst/>
          </a:prstGeom>
          <a:noFill/>
        </p:spPr>
        <p:txBody>
          <a:bodyPr wrap="none" rtlCol="0">
            <a:spAutoFit/>
          </a:bodyPr>
          <a:lstStyle/>
          <a:p>
            <a:pPr algn="ctr"/>
            <a:r>
              <a:rPr lang="ru-RU" sz="1600" b="1" dirty="0" smtClean="0">
                <a:solidFill>
                  <a:schemeClr val="bg1"/>
                </a:solidFill>
                <a:latin typeface="Oswald"/>
                <a:cs typeface="Times New Roman" panose="02020603050405020304" pitchFamily="18" charset="0"/>
              </a:rPr>
              <a:t>ОБЪЕМ МУНИЦИПАЛЬНОГО ДОЛГА ЗА 2023  ГОД,ТЫС.РУБЛЕЙ            </a:t>
            </a:r>
          </a:p>
          <a:p>
            <a:pPr algn="ctr"/>
            <a:r>
              <a:rPr lang="ru-RU" sz="1600" b="1" dirty="0" smtClean="0">
                <a:solidFill>
                  <a:schemeClr val="bg1"/>
                </a:solidFill>
                <a:latin typeface="Times New Roman" panose="02020603050405020304" pitchFamily="18" charset="0"/>
                <a:cs typeface="Times New Roman" panose="02020603050405020304" pitchFamily="18" charset="0"/>
              </a:rPr>
              <a:t>       </a:t>
            </a:r>
            <a:endParaRPr lang="ru-RU" sz="1600" dirty="0" smtClean="0">
              <a:solidFill>
                <a:schemeClr val="bg1"/>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xmlns="" val="1546481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5" descr="Y:\Влад\2019\эскизы\сетка.png"/>
          <p:cNvPicPr>
            <a:picLocks noChangeAspect="1" noChangeArrowheads="1"/>
          </p:cNvPicPr>
          <p:nvPr/>
        </p:nvPicPr>
        <p:blipFill>
          <a:blip r:embed="rId2" cstate="print"/>
          <a:srcRect l="1936" t="2420" r="1543" b="81699"/>
          <a:stretch>
            <a:fillRect/>
          </a:stretch>
        </p:blipFill>
        <p:spPr bwMode="auto">
          <a:xfrm>
            <a:off x="0" y="0"/>
            <a:ext cx="8999538" cy="836712"/>
          </a:xfrm>
          <a:prstGeom prst="rect">
            <a:avLst/>
          </a:prstGeom>
          <a:noFill/>
          <a:ln w="9525">
            <a:noFill/>
            <a:miter lim="800000"/>
            <a:headEnd/>
            <a:tailEnd/>
          </a:ln>
        </p:spPr>
      </p:pic>
      <p:pic>
        <p:nvPicPr>
          <p:cNvPr id="4099" name="Picture 3" descr="Y:\Влад\2019\эскизы\зелёная.png"/>
          <p:cNvPicPr>
            <a:picLocks noChangeAspect="1" noChangeArrowheads="1"/>
          </p:cNvPicPr>
          <p:nvPr/>
        </p:nvPicPr>
        <p:blipFill>
          <a:blip r:embed="rId3" cstate="print"/>
          <a:srcRect t="10663" r="48323" b="76543"/>
          <a:stretch>
            <a:fillRect/>
          </a:stretch>
        </p:blipFill>
        <p:spPr bwMode="auto">
          <a:xfrm>
            <a:off x="0" y="0"/>
            <a:ext cx="8316416" cy="792733"/>
          </a:xfrm>
          <a:prstGeom prst="rect">
            <a:avLst/>
          </a:prstGeom>
          <a:noFill/>
          <a:ln w="9525">
            <a:noFill/>
            <a:miter lim="800000"/>
            <a:headEnd/>
            <a:tailEnd/>
          </a:ln>
        </p:spPr>
      </p:pic>
      <p:pic>
        <p:nvPicPr>
          <p:cNvPr id="4102" name="Picture 2" descr="Y:\Влад\2019\эскизы\герб.png"/>
          <p:cNvPicPr>
            <a:picLocks noChangeAspect="1" noChangeArrowheads="1"/>
          </p:cNvPicPr>
          <p:nvPr/>
        </p:nvPicPr>
        <p:blipFill>
          <a:blip r:embed="rId4" cstate="print"/>
          <a:srcRect l="89185" b="81873"/>
          <a:stretch>
            <a:fillRect/>
          </a:stretch>
        </p:blipFill>
        <p:spPr bwMode="auto">
          <a:xfrm>
            <a:off x="8388424" y="1"/>
            <a:ext cx="755576" cy="836712"/>
          </a:xfrm>
          <a:prstGeom prst="rect">
            <a:avLst/>
          </a:prstGeom>
          <a:noFill/>
          <a:ln w="9525">
            <a:noFill/>
            <a:miter lim="800000"/>
            <a:headEnd/>
            <a:tailEnd/>
          </a:ln>
        </p:spPr>
      </p:pic>
      <p:sp>
        <p:nvSpPr>
          <p:cNvPr id="17" name="Прямоугольник 16"/>
          <p:cNvSpPr/>
          <p:nvPr/>
        </p:nvSpPr>
        <p:spPr>
          <a:xfrm>
            <a:off x="539552" y="116632"/>
            <a:ext cx="7776864" cy="584775"/>
          </a:xfrm>
          <a:prstGeom prst="rect">
            <a:avLst/>
          </a:prstGeom>
        </p:spPr>
        <p:txBody>
          <a:bodyPr wrap="square">
            <a:spAutoFit/>
          </a:bodyPr>
          <a:lstStyle/>
          <a:p>
            <a:pPr algn="ctr"/>
            <a:r>
              <a:rPr lang="ru-RU" sz="1600" b="1" dirty="0">
                <a:solidFill>
                  <a:schemeClr val="bg1"/>
                </a:solidFill>
                <a:latin typeface="Oswald"/>
                <a:cs typeface="Times New Roman Cyr" pitchFamily="18" charset="0"/>
              </a:rPr>
              <a:t>ИНФОРМАЦИЯ О ВНЕСЕНИИ ИЗМЕНЕНИЙ В ПАРАМЕТРЫ БЮДЖЕТА ГОРОДА УРАЙ В 2023 ГОДУ ПО ВИДАМ ДОХОДОВ ЮДЖЕТА,</a:t>
            </a:r>
            <a:r>
              <a:rPr lang="ru-RU" sz="1600" b="1" dirty="0">
                <a:solidFill>
                  <a:schemeClr val="bg1"/>
                </a:solidFill>
                <a:latin typeface="Oswald"/>
                <a:cs typeface="Times New Roman" panose="02020603050405020304" pitchFamily="18" charset="0"/>
              </a:rPr>
              <a:t> </a:t>
            </a:r>
            <a:r>
              <a:rPr lang="ru-RU" sz="1600" b="1" dirty="0">
                <a:solidFill>
                  <a:schemeClr val="bg1"/>
                </a:solidFill>
                <a:latin typeface="Oswald"/>
                <a:cs typeface="Times New Roman Cyr" pitchFamily="18" charset="0"/>
              </a:rPr>
              <a:t>ТЫС,РУБЛЕЙ</a:t>
            </a:r>
            <a:endParaRPr lang="ru-RU" sz="1600" dirty="0">
              <a:solidFill>
                <a:schemeClr val="bg1"/>
              </a:solidFill>
              <a:latin typeface="Oswald"/>
              <a:cs typeface="Times New Roman Cyr" pitchFamily="18"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xmlns="" val="2759866695"/>
              </p:ext>
            </p:extLst>
          </p:nvPr>
        </p:nvGraphicFramePr>
        <p:xfrm>
          <a:off x="0" y="972778"/>
          <a:ext cx="9144000" cy="5768592"/>
        </p:xfrm>
        <a:graphic>
          <a:graphicData uri="http://schemas.openxmlformats.org/drawingml/2006/table">
            <a:tbl>
              <a:tblPr/>
              <a:tblGrid>
                <a:gridCol w="1364833">
                  <a:extLst>
                    <a:ext uri="{9D8B030D-6E8A-4147-A177-3AD203B41FA5}">
                      <a16:colId xmlns:a16="http://schemas.microsoft.com/office/drawing/2014/main" xmlns="" val="20000"/>
                    </a:ext>
                  </a:extLst>
                </a:gridCol>
                <a:gridCol w="2022860">
                  <a:extLst>
                    <a:ext uri="{9D8B030D-6E8A-4147-A177-3AD203B41FA5}">
                      <a16:colId xmlns:a16="http://schemas.microsoft.com/office/drawing/2014/main" xmlns="" val="20001"/>
                    </a:ext>
                  </a:extLst>
                </a:gridCol>
                <a:gridCol w="728647">
                  <a:extLst>
                    <a:ext uri="{9D8B030D-6E8A-4147-A177-3AD203B41FA5}">
                      <a16:colId xmlns:a16="http://schemas.microsoft.com/office/drawing/2014/main" xmlns="" val="20002"/>
                    </a:ext>
                  </a:extLst>
                </a:gridCol>
                <a:gridCol w="874376">
                  <a:extLst>
                    <a:ext uri="{9D8B030D-6E8A-4147-A177-3AD203B41FA5}">
                      <a16:colId xmlns:a16="http://schemas.microsoft.com/office/drawing/2014/main" xmlns="" val="20003"/>
                    </a:ext>
                  </a:extLst>
                </a:gridCol>
                <a:gridCol w="874376">
                  <a:extLst>
                    <a:ext uri="{9D8B030D-6E8A-4147-A177-3AD203B41FA5}">
                      <a16:colId xmlns:a16="http://schemas.microsoft.com/office/drawing/2014/main" xmlns="" val="20004"/>
                    </a:ext>
                  </a:extLst>
                </a:gridCol>
                <a:gridCol w="874376">
                  <a:extLst>
                    <a:ext uri="{9D8B030D-6E8A-4147-A177-3AD203B41FA5}">
                      <a16:colId xmlns:a16="http://schemas.microsoft.com/office/drawing/2014/main" xmlns="" val="20005"/>
                    </a:ext>
                  </a:extLst>
                </a:gridCol>
                <a:gridCol w="874376">
                  <a:extLst>
                    <a:ext uri="{9D8B030D-6E8A-4147-A177-3AD203B41FA5}">
                      <a16:colId xmlns:a16="http://schemas.microsoft.com/office/drawing/2014/main" xmlns="" val="20011"/>
                    </a:ext>
                  </a:extLst>
                </a:gridCol>
                <a:gridCol w="874376">
                  <a:extLst>
                    <a:ext uri="{9D8B030D-6E8A-4147-A177-3AD203B41FA5}">
                      <a16:colId xmlns:a16="http://schemas.microsoft.com/office/drawing/2014/main" xmlns="" val="20006"/>
                    </a:ext>
                  </a:extLst>
                </a:gridCol>
                <a:gridCol w="655780">
                  <a:extLst>
                    <a:ext uri="{9D8B030D-6E8A-4147-A177-3AD203B41FA5}">
                      <a16:colId xmlns:a16="http://schemas.microsoft.com/office/drawing/2014/main" xmlns="" val="20010"/>
                    </a:ext>
                  </a:extLst>
                </a:gridCol>
              </a:tblGrid>
              <a:tr h="1270783">
                <a:tc>
                  <a:txBody>
                    <a:bodyPr/>
                    <a:lstStyle/>
                    <a:p>
                      <a:pPr algn="ctr" fontAlgn="ctr"/>
                      <a:r>
                        <a:rPr lang="ru-RU" sz="800" b="1" i="0" u="none" strike="noStrike" dirty="0">
                          <a:solidFill>
                            <a:srgbClr val="000000"/>
                          </a:solidFill>
                          <a:latin typeface="Times New Roman"/>
                        </a:rPr>
                        <a:t>Код бюджетной классификации</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a:solidFill>
                            <a:srgbClr val="000000"/>
                          </a:solidFill>
                          <a:latin typeface="Times New Roman"/>
                        </a:rPr>
                        <a:t>Наименование показателя</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a:solidFill>
                            <a:srgbClr val="000000"/>
                          </a:solidFill>
                          <a:latin typeface="Times New Roman"/>
                        </a:rPr>
                        <a:t>План по решению Думы от 25.11.2022 №125 (первоначальный)</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solidFill>
                            <a:srgbClr val="000000"/>
                          </a:solidFill>
                          <a:latin typeface="Times New Roman"/>
                        </a:rPr>
                        <a:t>Изменения, внесенные решением Думы от </a:t>
                      </a:r>
                      <a:r>
                        <a:rPr lang="ru-RU" sz="800" b="0" i="0" dirty="0">
                          <a:solidFill>
                            <a:schemeClr val="tx1"/>
                          </a:solidFill>
                          <a:latin typeface="Times New Roman Cyr" pitchFamily="18" charset="0"/>
                          <a:ea typeface="Times New Roman"/>
                          <a:cs typeface="Times New Roman Cyr" pitchFamily="18" charset="0"/>
                        </a:rPr>
                        <a:t>16.02.2023 №5</a:t>
                      </a:r>
                      <a:r>
                        <a:rPr lang="ru-RU" sz="800" b="0" i="0" u="none" strike="noStrike" dirty="0">
                          <a:solidFill>
                            <a:srgbClr val="000000"/>
                          </a:solidFill>
                          <a:latin typeface="Times New Roman"/>
                        </a:rPr>
                        <a:t>                                                                        (+/-) (уточнение 1)</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solidFill>
                            <a:srgbClr val="000000"/>
                          </a:solidFill>
                          <a:latin typeface="Times New Roman"/>
                        </a:rPr>
                        <a:t>Изменения, внесенные решением Думы от </a:t>
                      </a:r>
                      <a:r>
                        <a:rPr lang="ru-RU" sz="800" b="0" i="0" dirty="0">
                          <a:solidFill>
                            <a:schemeClr val="tx1"/>
                          </a:solidFill>
                          <a:latin typeface="Times New Roman Cyr" pitchFamily="18" charset="0"/>
                          <a:ea typeface="Times New Roman"/>
                          <a:cs typeface="Times New Roman Cyr" pitchFamily="18" charset="0"/>
                        </a:rPr>
                        <a:t>24.03.2023 №16 </a:t>
                      </a:r>
                      <a:r>
                        <a:rPr lang="ru-RU" sz="800" b="0" i="0" u="none" strike="noStrike" dirty="0">
                          <a:solidFill>
                            <a:srgbClr val="000000"/>
                          </a:solidFill>
                          <a:latin typeface="Times New Roman"/>
                        </a:rPr>
                        <a:t>                                                                                                            (+/-) (уточнение 2)</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solidFill>
                            <a:srgbClr val="000000"/>
                          </a:solidFill>
                          <a:latin typeface="Times New Roman"/>
                        </a:rPr>
                        <a:t>Изменения, внесенные решением Думы от </a:t>
                      </a:r>
                      <a:r>
                        <a:rPr lang="ru-RU" sz="800" b="0" i="0" dirty="0">
                          <a:solidFill>
                            <a:schemeClr val="tx1"/>
                          </a:solidFill>
                          <a:latin typeface="Times New Roman Cyr" pitchFamily="18" charset="0"/>
                          <a:ea typeface="Times New Roman"/>
                          <a:cs typeface="Times New Roman Cyr" pitchFamily="18" charset="0"/>
                        </a:rPr>
                        <a:t>23.06.2023 №47 </a:t>
                      </a:r>
                      <a:r>
                        <a:rPr lang="ru-RU" sz="800" b="0" i="0" u="none" strike="noStrike" dirty="0">
                          <a:solidFill>
                            <a:srgbClr val="000000"/>
                          </a:solidFill>
                          <a:latin typeface="Times New Roman"/>
                        </a:rPr>
                        <a:t>                                                                           (+/-) (уточнение 3)</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solidFill>
                            <a:srgbClr val="000000"/>
                          </a:solidFill>
                          <a:latin typeface="Times New Roman"/>
                        </a:rPr>
                        <a:t>Изменения, внесенные решением Думы от </a:t>
                      </a:r>
                      <a:r>
                        <a:rPr lang="ru-RU" sz="800" b="0" i="0" dirty="0">
                          <a:solidFill>
                            <a:schemeClr val="tx1"/>
                          </a:solidFill>
                          <a:latin typeface="Times New Roman Cyr" pitchFamily="18" charset="0"/>
                          <a:ea typeface="Times New Roman"/>
                          <a:cs typeface="Times New Roman Cyr" pitchFamily="18" charset="0"/>
                        </a:rPr>
                        <a:t>26.10.2023 №73 </a:t>
                      </a:r>
                      <a:r>
                        <a:rPr lang="ru-RU" sz="800" b="0" i="0" u="none" strike="noStrike" dirty="0">
                          <a:solidFill>
                            <a:srgbClr val="000000"/>
                          </a:solidFill>
                          <a:latin typeface="Times New Roman"/>
                        </a:rPr>
                        <a:t> (+/-)</a:t>
                      </a:r>
                    </a:p>
                    <a:p>
                      <a:pPr marL="0" marR="0" indent="0" algn="ctr" defTabSz="914400" rtl="0" eaLnBrk="1" fontAlgn="ctr" latinLnBrk="0" hangingPunct="1">
                        <a:lnSpc>
                          <a:spcPct val="100000"/>
                        </a:lnSpc>
                        <a:spcBef>
                          <a:spcPts val="0"/>
                        </a:spcBef>
                        <a:spcAft>
                          <a:spcPts val="0"/>
                        </a:spcAft>
                        <a:buClrTx/>
                        <a:buSzTx/>
                        <a:buFontTx/>
                        <a:buNone/>
                        <a:tabLst/>
                        <a:defRPr/>
                      </a:pPr>
                      <a:r>
                        <a:rPr lang="ru-RU" sz="800" b="0" i="0" u="none" strike="noStrike" dirty="0">
                          <a:solidFill>
                            <a:srgbClr val="000000"/>
                          </a:solidFill>
                          <a:latin typeface="Times New Roman"/>
                        </a:rPr>
                        <a:t>(уточнение  4)</a:t>
                      </a:r>
                    </a:p>
                    <a:p>
                      <a:pPr algn="ctr" fontAlgn="ctr"/>
                      <a:endParaRPr lang="ru-RU" sz="800" b="0" i="0" u="none" strike="noStrike" dirty="0">
                        <a:solidFill>
                          <a:srgbClr val="000000"/>
                        </a:solidFill>
                        <a:latin typeface="Times New Roman"/>
                      </a:endParaRP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solidFill>
                            <a:srgbClr val="000000"/>
                          </a:solidFill>
                          <a:latin typeface="Times New Roman"/>
                        </a:rPr>
                        <a:t>Изменения, внесенные решением Думы от </a:t>
                      </a:r>
                      <a:r>
                        <a:rPr lang="ru-RU" sz="800" b="0" i="0" dirty="0">
                          <a:solidFill>
                            <a:schemeClr val="tx1"/>
                          </a:solidFill>
                          <a:latin typeface="Times New Roman Cyr" pitchFamily="18" charset="0"/>
                          <a:ea typeface="Times New Roman"/>
                          <a:cs typeface="Times New Roman Cyr" pitchFamily="18" charset="0"/>
                        </a:rPr>
                        <a:t>21.12.2023 №95 </a:t>
                      </a:r>
                      <a:r>
                        <a:rPr lang="ru-RU" sz="800" b="0" i="0" u="none" strike="noStrike" dirty="0">
                          <a:solidFill>
                            <a:srgbClr val="000000"/>
                          </a:solidFill>
                          <a:latin typeface="Times New Roman"/>
                        </a:rPr>
                        <a:t>                                                                                   (+/-) </a:t>
                      </a:r>
                    </a:p>
                    <a:p>
                      <a:pPr algn="ctr" fontAlgn="ctr"/>
                      <a:r>
                        <a:rPr lang="ru-RU" sz="800" b="0" i="0" u="none" strike="noStrike" dirty="0">
                          <a:solidFill>
                            <a:srgbClr val="000000"/>
                          </a:solidFill>
                          <a:latin typeface="Times New Roman"/>
                        </a:rPr>
                        <a:t>(уточнение  5)</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solidFill>
                            <a:srgbClr val="000000"/>
                          </a:solidFill>
                          <a:latin typeface="Times New Roman"/>
                        </a:rPr>
                        <a:t>Уточненный план на 2023 год</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0"/>
                  </a:ext>
                </a:extLst>
              </a:tr>
              <a:tr h="146704">
                <a:tc>
                  <a:txBody>
                    <a:bodyPr/>
                    <a:lstStyle/>
                    <a:p>
                      <a:pPr algn="ctr" fontAlgn="ctr"/>
                      <a:r>
                        <a:rPr lang="ru-RU" sz="800" b="0" i="0" u="none" strike="noStrike" dirty="0">
                          <a:solidFill>
                            <a:srgbClr val="000000"/>
                          </a:solidFill>
                          <a:latin typeface="Times New Roman"/>
                        </a:rPr>
                        <a:t>1</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latin typeface="Times New Roman"/>
                        </a:rPr>
                        <a:t>2</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latin typeface="Times New Roman"/>
                        </a:rPr>
                        <a:t>3</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latin typeface="Times New Roman"/>
                        </a:rPr>
                        <a:t>4</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latin typeface="Times New Roman"/>
                        </a:rPr>
                        <a:t>5</a:t>
                      </a:r>
                      <a:endParaRPr lang="ru-RU" sz="800" b="0" i="0" u="none" strike="noStrike" dirty="0">
                        <a:solidFill>
                          <a:srgbClr val="000000"/>
                        </a:solidFill>
                        <a:latin typeface="Times New Roman"/>
                      </a:endParaRP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latin typeface="Times New Roman"/>
                        </a:rPr>
                        <a:t>6</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latin typeface="Times New Roman"/>
                        </a:rPr>
                        <a:t>7</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latin typeface="Times New Roman"/>
                        </a:rPr>
                        <a:t>8</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latin typeface="Times New Roman"/>
                        </a:rPr>
                        <a:t>9</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89193">
                <a:tc>
                  <a:txBody>
                    <a:bodyPr/>
                    <a:lstStyle/>
                    <a:p>
                      <a:pPr algn="l" fontAlgn="ctr"/>
                      <a:r>
                        <a:rPr lang="ru-RU" sz="800" b="1" i="0" u="none" strike="noStrike" dirty="0">
                          <a:solidFill>
                            <a:srgbClr val="000000"/>
                          </a:solidFill>
                          <a:latin typeface="Times New Roman"/>
                        </a:rPr>
                        <a:t>000 1 00 00000 00 0000 000</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1" i="0" u="none" strike="noStrike" dirty="0">
                          <a:solidFill>
                            <a:srgbClr val="000000"/>
                          </a:solidFill>
                          <a:latin typeface="Times New Roman"/>
                        </a:rPr>
                        <a:t>НАЛОГОВЫЕ И НЕНАЛОГОВЫЕ ДОХОДЫ</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1 091 474,1</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0,0</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0,0</a:t>
                      </a:r>
                      <a:endParaRPr lang="ru-RU" sz="800" b="1" i="0" u="none" strike="noStrike" dirty="0">
                        <a:solidFill>
                          <a:srgbClr val="000000"/>
                        </a:solidFill>
                        <a:latin typeface="Times New Roman"/>
                      </a:endParaRP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+ 6 109,3</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- 300,0</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+ 96 594,7</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1 193 878,1</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52384">
                <a:tc>
                  <a:txBody>
                    <a:bodyPr/>
                    <a:lstStyle/>
                    <a:p>
                      <a:pPr algn="l" fontAlgn="ctr"/>
                      <a:r>
                        <a:rPr lang="ru-RU" sz="800" b="1" i="0" u="none" strike="noStrike">
                          <a:solidFill>
                            <a:srgbClr val="000000"/>
                          </a:solidFill>
                          <a:latin typeface="Times New Roman"/>
                        </a:rPr>
                        <a:t> </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1" i="0" u="none" strike="noStrike" dirty="0">
                          <a:solidFill>
                            <a:srgbClr val="000000"/>
                          </a:solidFill>
                          <a:latin typeface="Times New Roman"/>
                        </a:rPr>
                        <a:t>НАЛОГОВЫЕ ДОХОДЫ</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934 814,8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0,0</a:t>
                      </a:r>
                      <a:endParaRPr lang="ru-RU" sz="8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- 300,00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+ 68 149,0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1 002 663,8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92858">
                <a:tc>
                  <a:txBody>
                    <a:bodyPr/>
                    <a:lstStyle/>
                    <a:p>
                      <a:pPr algn="l" fontAlgn="ctr"/>
                      <a:r>
                        <a:rPr lang="ru-RU" sz="800" b="1" i="0" u="none" strike="noStrike">
                          <a:solidFill>
                            <a:srgbClr val="000000"/>
                          </a:solidFill>
                          <a:latin typeface="Times New Roman"/>
                        </a:rPr>
                        <a:t>000 1 01 00000 00 0000 000</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1" i="0" u="none" strike="noStrike">
                          <a:solidFill>
                            <a:srgbClr val="000000"/>
                          </a:solidFill>
                          <a:latin typeface="Times New Roman"/>
                        </a:rPr>
                        <a:t>НАЛОГИ НА ПРИБЫЛЬ, ДОХОДЫ</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707 614,7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+ 56 943,8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764 558,5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62572">
                <a:tc>
                  <a:txBody>
                    <a:bodyPr/>
                    <a:lstStyle/>
                    <a:p>
                      <a:pPr algn="l" fontAlgn="ctr"/>
                      <a:r>
                        <a:rPr lang="ru-RU" sz="800" b="0" i="0" u="none" strike="noStrike">
                          <a:solidFill>
                            <a:srgbClr val="000000"/>
                          </a:solidFill>
                          <a:latin typeface="Times New Roman"/>
                        </a:rPr>
                        <a:t>000 1 01 02000 01 0000 110</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0" i="0" u="none" strike="noStrike">
                          <a:solidFill>
                            <a:srgbClr val="000000"/>
                          </a:solidFill>
                          <a:latin typeface="Times New Roman"/>
                        </a:rPr>
                        <a:t>Налог на доходы физических лиц</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707 614,7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endParaRPr lang="ru-RU" sz="8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+ 56 943,8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764 558,5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574170">
                <a:tc>
                  <a:txBody>
                    <a:bodyPr/>
                    <a:lstStyle/>
                    <a:p>
                      <a:pPr algn="l" fontAlgn="ctr"/>
                      <a:r>
                        <a:rPr lang="ru-RU" sz="800" b="1" i="0" u="none" strike="noStrike" dirty="0">
                          <a:solidFill>
                            <a:srgbClr val="000000"/>
                          </a:solidFill>
                          <a:latin typeface="Times New Roman"/>
                        </a:rPr>
                        <a:t>000 1 03 00000 00 0000 000</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1" i="0" u="none" strike="noStrike" dirty="0">
                          <a:solidFill>
                            <a:srgbClr val="000000"/>
                          </a:solidFill>
                          <a:latin typeface="Times New Roman"/>
                        </a:rPr>
                        <a:t>НАЛОГИ НА ТОВАРЫ (РАБОТЫ, УСЛУГИ), РЕАЛИЗУЕМЫЕ НА ТЕРРИТОРИИ РОССИЙСКОЙ ФЕДЕРАЦИИ</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17 157,9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17 157,9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431681">
                <a:tc>
                  <a:txBody>
                    <a:bodyPr/>
                    <a:lstStyle/>
                    <a:p>
                      <a:pPr algn="l" fontAlgn="ctr"/>
                      <a:r>
                        <a:rPr lang="ru-RU" sz="800" b="0" i="0" u="none" strike="noStrike">
                          <a:solidFill>
                            <a:srgbClr val="000000"/>
                          </a:solidFill>
                          <a:latin typeface="Times New Roman"/>
                        </a:rPr>
                        <a:t>000 1 03 02000 01 0000 110</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0" i="0" u="none" strike="noStrike" dirty="0">
                          <a:solidFill>
                            <a:srgbClr val="000000"/>
                          </a:solidFill>
                          <a:latin typeface="Times New Roman"/>
                        </a:rPr>
                        <a:t>Акцизы по подакцизным товарам (продукции), производимым на территории Российской Федерации</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17 157,9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endParaRPr lang="ru-RU" sz="8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17 157,9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289193">
                <a:tc>
                  <a:txBody>
                    <a:bodyPr/>
                    <a:lstStyle/>
                    <a:p>
                      <a:pPr algn="l" fontAlgn="ctr"/>
                      <a:r>
                        <a:rPr lang="ru-RU" sz="800" b="1" i="0" u="none" strike="noStrike" dirty="0">
                          <a:solidFill>
                            <a:srgbClr val="000000"/>
                          </a:solidFill>
                          <a:latin typeface="Times New Roman"/>
                        </a:rPr>
                        <a:t>000 1 05 00000 00 0000 000</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1" i="0" u="none" strike="noStrike">
                          <a:solidFill>
                            <a:srgbClr val="000000"/>
                          </a:solidFill>
                          <a:latin typeface="Times New Roman"/>
                        </a:rPr>
                        <a:t>НАЛОГИ НА СОВОКУПНЫЙ ДОХОД</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151 174,6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0,0</a:t>
                      </a:r>
                      <a:endParaRPr lang="ru-RU" sz="8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+ 16 581,5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167 756,1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431681">
                <a:tc>
                  <a:txBody>
                    <a:bodyPr/>
                    <a:lstStyle/>
                    <a:p>
                      <a:pPr algn="l" fontAlgn="ctr"/>
                      <a:r>
                        <a:rPr lang="ru-RU" sz="800" b="0" i="0" u="none" strike="noStrike">
                          <a:solidFill>
                            <a:srgbClr val="000000"/>
                          </a:solidFill>
                          <a:latin typeface="Times New Roman"/>
                        </a:rPr>
                        <a:t>000 1 05 01000 00 0000 110</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0" i="0" u="none" strike="noStrike" dirty="0">
                          <a:solidFill>
                            <a:srgbClr val="000000"/>
                          </a:solidFill>
                          <a:latin typeface="Times New Roman"/>
                        </a:rPr>
                        <a:t>Налог, взимаемый в связи с применением упрощенной системы налогообложения</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144 508,9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+ 17 675,1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162 184,0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289193">
                <a:tc>
                  <a:txBody>
                    <a:bodyPr/>
                    <a:lstStyle/>
                    <a:p>
                      <a:pPr algn="l" fontAlgn="ctr"/>
                      <a:r>
                        <a:rPr lang="ru-RU" sz="800" b="0" i="0" u="none" strike="noStrike">
                          <a:solidFill>
                            <a:srgbClr val="000000"/>
                          </a:solidFill>
                          <a:latin typeface="Times New Roman"/>
                        </a:rPr>
                        <a:t>000 1 05 02000 02 0000 110</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0" i="0" u="none" strike="noStrike">
                          <a:solidFill>
                            <a:srgbClr val="000000"/>
                          </a:solidFill>
                          <a:latin typeface="Times New Roman"/>
                        </a:rPr>
                        <a:t>Единый налог на вмененный доход для отдельных видов деятельности</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- 305,4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-305,4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212523">
                <a:tc>
                  <a:txBody>
                    <a:bodyPr/>
                    <a:lstStyle/>
                    <a:p>
                      <a:pPr algn="l" fontAlgn="ctr"/>
                      <a:r>
                        <a:rPr lang="ru-RU" sz="800" b="0" i="0" u="none" strike="noStrike">
                          <a:solidFill>
                            <a:srgbClr val="000000"/>
                          </a:solidFill>
                          <a:latin typeface="Times New Roman"/>
                        </a:rPr>
                        <a:t>000 1 05 03000 01 0000 110</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0" i="0" u="none" strike="noStrike">
                          <a:solidFill>
                            <a:srgbClr val="000000"/>
                          </a:solidFill>
                          <a:latin typeface="Times New Roman"/>
                        </a:rPr>
                        <a:t>Единый сельскохозяйственный налог</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39,3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+ 1 146,2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1 185,5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340754">
                <a:tc>
                  <a:txBody>
                    <a:bodyPr/>
                    <a:lstStyle/>
                    <a:p>
                      <a:pPr algn="l" fontAlgn="ctr"/>
                      <a:r>
                        <a:rPr lang="ru-RU" sz="800" b="0" i="0" u="none" strike="noStrike">
                          <a:solidFill>
                            <a:srgbClr val="000000"/>
                          </a:solidFill>
                          <a:latin typeface="Times New Roman"/>
                        </a:rPr>
                        <a:t>000 1 05 04000 02 0000 110</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0" i="0" u="none" strike="noStrike">
                          <a:solidFill>
                            <a:srgbClr val="000000"/>
                          </a:solidFill>
                          <a:latin typeface="Times New Roman"/>
                        </a:rPr>
                        <a:t>Налог, взимаемый в связи с применением патентной системы налогообложения</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6 626,4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- 1 934,4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4 692,0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212523">
                <a:tc>
                  <a:txBody>
                    <a:bodyPr/>
                    <a:lstStyle/>
                    <a:p>
                      <a:pPr algn="l" fontAlgn="ctr"/>
                      <a:r>
                        <a:rPr lang="ru-RU" sz="800" b="1" i="0" u="none" strike="noStrike">
                          <a:solidFill>
                            <a:srgbClr val="000000"/>
                          </a:solidFill>
                          <a:latin typeface="Times New Roman"/>
                        </a:rPr>
                        <a:t>000 1 06 00000 00 0000 000</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1" i="0" u="none" strike="noStrike">
                          <a:solidFill>
                            <a:srgbClr val="000000"/>
                          </a:solidFill>
                          <a:latin typeface="Times New Roman"/>
                        </a:rPr>
                        <a:t>НАЛОГИ НА ИМУЩЕСТВО</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51 652,5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-5 371,3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46 281,2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r h="212523">
                <a:tc>
                  <a:txBody>
                    <a:bodyPr/>
                    <a:lstStyle/>
                    <a:p>
                      <a:pPr algn="l" fontAlgn="ctr"/>
                      <a:r>
                        <a:rPr lang="ru-RU" sz="800" b="0" i="0" u="none" strike="noStrike">
                          <a:solidFill>
                            <a:srgbClr val="000000"/>
                          </a:solidFill>
                          <a:latin typeface="Times New Roman"/>
                        </a:rPr>
                        <a:t>000 1 06 01000 00 0000 110</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0" i="0" u="none" strike="noStrike" dirty="0">
                          <a:solidFill>
                            <a:srgbClr val="000000"/>
                          </a:solidFill>
                          <a:latin typeface="Times New Roman"/>
                        </a:rPr>
                        <a:t>Налог на имущество физических лиц</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18 398,5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+2 462,4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20 860,9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4"/>
                  </a:ext>
                </a:extLst>
              </a:tr>
              <a:tr h="212523">
                <a:tc>
                  <a:txBody>
                    <a:bodyPr/>
                    <a:lstStyle/>
                    <a:p>
                      <a:pPr algn="l" fontAlgn="ctr"/>
                      <a:r>
                        <a:rPr lang="ru-RU" sz="800" b="0" i="0" u="none" strike="noStrike">
                          <a:solidFill>
                            <a:srgbClr val="000000"/>
                          </a:solidFill>
                          <a:latin typeface="Times New Roman"/>
                        </a:rPr>
                        <a:t>000 1 06 04000 02 0000 110</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0" i="0" u="none" strike="noStrike">
                          <a:solidFill>
                            <a:srgbClr val="000000"/>
                          </a:solidFill>
                          <a:latin typeface="Times New Roman"/>
                        </a:rPr>
                        <a:t>Транспортный налог</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13 482,0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-2 028,3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11 453,7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5"/>
                  </a:ext>
                </a:extLst>
              </a:tr>
              <a:tr h="212523">
                <a:tc>
                  <a:txBody>
                    <a:bodyPr/>
                    <a:lstStyle/>
                    <a:p>
                      <a:pPr algn="l" fontAlgn="ctr"/>
                      <a:r>
                        <a:rPr lang="ru-RU" sz="800" b="0" i="0" u="none" strike="noStrike">
                          <a:solidFill>
                            <a:srgbClr val="000000"/>
                          </a:solidFill>
                          <a:latin typeface="Times New Roman"/>
                        </a:rPr>
                        <a:t>000 1 06 06000 00 0000 110</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0" i="0" u="none" strike="noStrike">
                          <a:solidFill>
                            <a:srgbClr val="000000"/>
                          </a:solidFill>
                          <a:latin typeface="Times New Roman"/>
                        </a:rPr>
                        <a:t>Земельный налог</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19 772,0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-5 805,4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13 966,6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6"/>
                  </a:ext>
                </a:extLst>
              </a:tr>
              <a:tr h="134811">
                <a:tc>
                  <a:txBody>
                    <a:bodyPr/>
                    <a:lstStyle/>
                    <a:p>
                      <a:pPr algn="l" fontAlgn="ctr"/>
                      <a:r>
                        <a:rPr lang="ru-RU" sz="800" b="1" i="0" u="none" strike="noStrike" dirty="0">
                          <a:solidFill>
                            <a:srgbClr val="000000"/>
                          </a:solidFill>
                          <a:latin typeface="Times New Roman"/>
                        </a:rPr>
                        <a:t>000 1 08 00000 00 0000 000</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1" i="0" u="none" strike="noStrike">
                          <a:solidFill>
                            <a:srgbClr val="000000"/>
                          </a:solidFill>
                          <a:latin typeface="Times New Roman"/>
                        </a:rPr>
                        <a:t>ГОСУДАРСТВЕННАЯ ПОШЛИНА</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7 215,1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- 300,00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- 5,0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6 910,1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7"/>
                  </a:ext>
                </a:extLst>
              </a:tr>
            </a:tbl>
          </a:graphicData>
        </a:graphic>
      </p:graphicFrame>
      <p:pic>
        <p:nvPicPr>
          <p:cNvPr id="4100" name="Picture 5" descr="закладка урай copy"/>
          <p:cNvPicPr>
            <a:picLocks noChangeAspect="1" noChangeArrowheads="1"/>
          </p:cNvPicPr>
          <p:nvPr/>
        </p:nvPicPr>
        <p:blipFill>
          <a:blip r:embed="rId5" cstate="print"/>
          <a:srcRect/>
          <a:stretch>
            <a:fillRect/>
          </a:stretch>
        </p:blipFill>
        <p:spPr bwMode="auto">
          <a:xfrm>
            <a:off x="0" y="0"/>
            <a:ext cx="683568" cy="898229"/>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1115616" y="980728"/>
            <a:ext cx="7560840"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971600" y="908720"/>
            <a:ext cx="7776864" cy="800219"/>
          </a:xfrm>
          <a:prstGeom prst="rect">
            <a:avLst/>
          </a:prstGeom>
          <a:noFill/>
        </p:spPr>
        <p:txBody>
          <a:bodyPr wrap="square" rtlCol="0">
            <a:spAutoFit/>
          </a:bodyPr>
          <a:lstStyle/>
          <a:p>
            <a:pPr algn="ctr"/>
            <a:r>
              <a:rPr lang="ru-RU" sz="1200" dirty="0"/>
              <a:t>      </a:t>
            </a:r>
            <a:r>
              <a:rPr lang="ru-RU" sz="1600" b="1" dirty="0">
                <a:latin typeface="Oswald"/>
                <a:cs typeface="Times New Roman" pitchFamily="18" charset="0"/>
              </a:rPr>
              <a:t>Городской округ Урай находится в группе городов и районов с высоким качеством управления муниципальными финансами </a:t>
            </a:r>
          </a:p>
          <a:p>
            <a:pPr algn="just"/>
            <a:r>
              <a:rPr lang="ru-RU" sz="1400" b="1" dirty="0">
                <a:latin typeface="Times New Roman" pitchFamily="18" charset="0"/>
                <a:cs typeface="Times New Roman" pitchFamily="18" charset="0"/>
              </a:rPr>
              <a:t>      </a:t>
            </a:r>
          </a:p>
        </p:txBody>
      </p:sp>
      <p:sp>
        <p:nvSpPr>
          <p:cNvPr id="13" name="Прямоугольник 12"/>
          <p:cNvSpPr/>
          <p:nvPr/>
        </p:nvSpPr>
        <p:spPr>
          <a:xfrm>
            <a:off x="395536" y="1772816"/>
            <a:ext cx="4500501" cy="1569660"/>
          </a:xfrm>
          <a:prstGeom prst="rect">
            <a:avLst/>
          </a:prstGeom>
        </p:spPr>
        <p:txBody>
          <a:bodyPr wrap="square">
            <a:spAutoFit/>
          </a:bodyPr>
          <a:lstStyle/>
          <a:p>
            <a:r>
              <a:rPr lang="ru-RU" sz="1200" b="1" dirty="0">
                <a:latin typeface="Arial" panose="020B0604020202020204" pitchFamily="34" charset="0"/>
              </a:rPr>
              <a:t>Оценка характеризует следующие направления организации и осуществления бюджетного процесса:</a:t>
            </a:r>
          </a:p>
          <a:p>
            <a:pPr>
              <a:buFont typeface="Wingdings" pitchFamily="2" charset="2"/>
              <a:buChar char="Ø"/>
            </a:pPr>
            <a:r>
              <a:rPr lang="ru-RU" sz="1200" dirty="0">
                <a:latin typeface="Arial" panose="020B0604020202020204" pitchFamily="34" charset="0"/>
              </a:rPr>
              <a:t> планирование бюджета </a:t>
            </a:r>
          </a:p>
          <a:p>
            <a:pPr>
              <a:buFont typeface="Wingdings" pitchFamily="2" charset="2"/>
              <a:buChar char="Ø"/>
            </a:pPr>
            <a:r>
              <a:rPr lang="ru-RU" sz="1200" dirty="0">
                <a:latin typeface="Arial" panose="020B0604020202020204" pitchFamily="34" charset="0"/>
              </a:rPr>
              <a:t> исполнение бюджета </a:t>
            </a:r>
          </a:p>
          <a:p>
            <a:pPr>
              <a:buFont typeface="Wingdings" pitchFamily="2" charset="2"/>
              <a:buChar char="Ø"/>
            </a:pPr>
            <a:r>
              <a:rPr lang="ru-RU" sz="1200" dirty="0">
                <a:latin typeface="Arial" panose="020B0604020202020204" pitchFamily="34" charset="0"/>
              </a:rPr>
              <a:t> долговая политика </a:t>
            </a:r>
          </a:p>
          <a:p>
            <a:pPr>
              <a:buFont typeface="Wingdings" pitchFamily="2" charset="2"/>
              <a:buChar char="Ø"/>
            </a:pPr>
            <a:r>
              <a:rPr lang="ru-RU" sz="1200" dirty="0">
                <a:latin typeface="Arial" panose="020B0604020202020204" pitchFamily="34" charset="0"/>
              </a:rPr>
              <a:t> оказание муниципальных услуг (выполнение работ) </a:t>
            </a:r>
          </a:p>
          <a:p>
            <a:pPr>
              <a:buFont typeface="Wingdings" pitchFamily="2" charset="2"/>
              <a:buChar char="Ø"/>
            </a:pPr>
            <a:r>
              <a:rPr lang="ru-RU" sz="1200" dirty="0">
                <a:latin typeface="Arial" panose="020B0604020202020204" pitchFamily="34" charset="0"/>
              </a:rPr>
              <a:t> открытость бюджетного процесса </a:t>
            </a:r>
          </a:p>
          <a:p>
            <a:pPr>
              <a:buFont typeface="Wingdings" pitchFamily="2" charset="2"/>
              <a:buChar char="Ø"/>
            </a:pPr>
            <a:r>
              <a:rPr lang="ru-RU" sz="1200" dirty="0">
                <a:latin typeface="Arial" panose="020B0604020202020204" pitchFamily="34" charset="0"/>
              </a:rPr>
              <a:t> выполнение Указов Президента РФ</a:t>
            </a:r>
            <a:endParaRPr lang="ru-RU" sz="1200" dirty="0">
              <a:effectLst/>
              <a:latin typeface="Arial" panose="020B0604020202020204" pitchFamily="34" charset="0"/>
            </a:endParaRPr>
          </a:p>
        </p:txBody>
      </p:sp>
      <p:sp>
        <p:nvSpPr>
          <p:cNvPr id="15" name="Прямоугольник 14"/>
          <p:cNvSpPr/>
          <p:nvPr/>
        </p:nvSpPr>
        <p:spPr>
          <a:xfrm>
            <a:off x="5220072" y="1772816"/>
            <a:ext cx="3634190" cy="1092607"/>
          </a:xfrm>
          <a:prstGeom prst="rect">
            <a:avLst/>
          </a:prstGeom>
        </p:spPr>
        <p:txBody>
          <a:bodyPr wrap="square">
            <a:spAutoFit/>
          </a:bodyPr>
          <a:lstStyle/>
          <a:p>
            <a:pPr algn="ctr"/>
            <a:r>
              <a:rPr lang="ru-RU" sz="1300" b="1" dirty="0">
                <a:latin typeface="Arial" panose="020B0604020202020204" pitchFamily="34" charset="0"/>
              </a:rPr>
              <a:t>Рейтинг муниципального образования городской округ Урай по результатам оценки качества организации и осуществления бюджетного процесса за </a:t>
            </a:r>
            <a:r>
              <a:rPr lang="ru-RU" sz="1300" b="1" dirty="0" smtClean="0">
                <a:latin typeface="Arial" panose="020B0604020202020204" pitchFamily="34" charset="0"/>
              </a:rPr>
              <a:t>2020-2022 </a:t>
            </a:r>
            <a:r>
              <a:rPr lang="ru-RU" sz="1300" b="1" dirty="0">
                <a:latin typeface="Arial" panose="020B0604020202020204" pitchFamily="34" charset="0"/>
              </a:rPr>
              <a:t>годы</a:t>
            </a:r>
            <a:endParaRPr lang="ru-RU" sz="1300" b="1" dirty="0">
              <a:effectLst/>
              <a:latin typeface="Arial" panose="020B0604020202020204" pitchFamily="34" charset="0"/>
            </a:endParaRPr>
          </a:p>
        </p:txBody>
      </p:sp>
      <p:sp>
        <p:nvSpPr>
          <p:cNvPr id="2" name="Прямоугольник 1"/>
          <p:cNvSpPr/>
          <p:nvPr/>
        </p:nvSpPr>
        <p:spPr>
          <a:xfrm>
            <a:off x="971600" y="3429000"/>
            <a:ext cx="4176464" cy="707886"/>
          </a:xfrm>
          <a:prstGeom prst="rect">
            <a:avLst/>
          </a:prstGeom>
        </p:spPr>
        <p:txBody>
          <a:bodyPr wrap="square">
            <a:spAutoFit/>
          </a:bodyPr>
          <a:lstStyle/>
          <a:p>
            <a:pPr algn="ctr"/>
            <a:r>
              <a:rPr lang="ru-RU" sz="1400" b="1" i="1" dirty="0">
                <a:solidFill>
                  <a:schemeClr val="accent2">
                    <a:lumMod val="75000"/>
                  </a:schemeClr>
                </a:solidFill>
                <a:latin typeface="Arial" panose="020B0604020202020204" pitchFamily="34" charset="0"/>
              </a:rPr>
              <a:t>Сводная оценка города Урай в целом по ХМАО</a:t>
            </a:r>
            <a:r>
              <a:rPr lang="en-US" sz="1400" b="1" i="1" dirty="0">
                <a:solidFill>
                  <a:schemeClr val="accent2">
                    <a:lumMod val="75000"/>
                  </a:schemeClr>
                </a:solidFill>
                <a:latin typeface="Arial" panose="020B0604020202020204" pitchFamily="34" charset="0"/>
              </a:rPr>
              <a:t> </a:t>
            </a:r>
            <a:endParaRPr lang="ru-RU" sz="1400" b="1" i="1" dirty="0">
              <a:solidFill>
                <a:schemeClr val="accent2">
                  <a:lumMod val="75000"/>
                </a:schemeClr>
              </a:solidFill>
              <a:latin typeface="Arial" panose="020B0604020202020204" pitchFamily="34" charset="0"/>
            </a:endParaRPr>
          </a:p>
          <a:p>
            <a:pPr algn="ctr"/>
            <a:r>
              <a:rPr lang="en-US" sz="1200" i="1" dirty="0">
                <a:solidFill>
                  <a:schemeClr val="accent2">
                    <a:lumMod val="75000"/>
                  </a:schemeClr>
                </a:solidFill>
                <a:latin typeface="Arial" panose="020B0604020202020204" pitchFamily="34" charset="0"/>
              </a:rPr>
              <a:t> </a:t>
            </a:r>
            <a:endParaRPr lang="ru-RU" sz="1200" i="1" dirty="0">
              <a:solidFill>
                <a:schemeClr val="accent2">
                  <a:lumMod val="75000"/>
                </a:schemeClr>
              </a:solidFill>
              <a:latin typeface="Arial" panose="020B0604020202020204" pitchFamily="34" charset="0"/>
            </a:endParaRPr>
          </a:p>
        </p:txBody>
      </p:sp>
      <p:graphicFrame>
        <p:nvGraphicFramePr>
          <p:cNvPr id="16" name="Таблица 15"/>
          <p:cNvGraphicFramePr>
            <a:graphicFrameLocks noGrp="1"/>
          </p:cNvGraphicFramePr>
          <p:nvPr>
            <p:extLst>
              <p:ext uri="{D42A27DB-BD31-4B8C-83A1-F6EECF244321}">
                <p14:modId xmlns:p14="http://schemas.microsoft.com/office/powerpoint/2010/main" xmlns="" val="4163556719"/>
              </p:ext>
            </p:extLst>
          </p:nvPr>
        </p:nvGraphicFramePr>
        <p:xfrm>
          <a:off x="5364088" y="2996952"/>
          <a:ext cx="3456384" cy="864096"/>
        </p:xfrm>
        <a:graphic>
          <a:graphicData uri="http://schemas.openxmlformats.org/drawingml/2006/table">
            <a:tbl>
              <a:tblPr/>
              <a:tblGrid>
                <a:gridCol w="1152128">
                  <a:extLst>
                    <a:ext uri="{9D8B030D-6E8A-4147-A177-3AD203B41FA5}">
                      <a16:colId xmlns:a16="http://schemas.microsoft.com/office/drawing/2014/main" xmlns="" val="20001"/>
                    </a:ext>
                  </a:extLst>
                </a:gridCol>
                <a:gridCol w="1152128">
                  <a:extLst>
                    <a:ext uri="{9D8B030D-6E8A-4147-A177-3AD203B41FA5}">
                      <a16:colId xmlns:a16="http://schemas.microsoft.com/office/drawing/2014/main" xmlns="" val="20002"/>
                    </a:ext>
                  </a:extLst>
                </a:gridCol>
                <a:gridCol w="1152128">
                  <a:extLst>
                    <a:ext uri="{9D8B030D-6E8A-4147-A177-3AD203B41FA5}">
                      <a16:colId xmlns:a16="http://schemas.microsoft.com/office/drawing/2014/main" xmlns="" val="20003"/>
                    </a:ext>
                  </a:extLst>
                </a:gridCol>
              </a:tblGrid>
              <a:tr h="393956">
                <a:tc>
                  <a:txBody>
                    <a:bodyPr/>
                    <a:lstStyle/>
                    <a:p>
                      <a:pPr algn="ctr" fontAlgn="b"/>
                      <a:r>
                        <a:rPr lang="ru-RU" sz="1400" b="1" i="0" u="none" strike="noStrike" dirty="0">
                          <a:solidFill>
                            <a:schemeClr val="tx1"/>
                          </a:solidFill>
                          <a:latin typeface="Arial" pitchFamily="34" charset="0"/>
                          <a:cs typeface="Arial" pitchFamily="34" charset="0"/>
                        </a:rPr>
                        <a:t>за 2020 год</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ru-RU" sz="1400" b="1" i="0" u="none" strike="noStrike" dirty="0">
                          <a:solidFill>
                            <a:schemeClr val="tx1"/>
                          </a:solidFill>
                          <a:latin typeface="Arial" pitchFamily="34" charset="0"/>
                          <a:cs typeface="Arial" pitchFamily="34" charset="0"/>
                        </a:rPr>
                        <a:t>за 2021 год</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ru-RU" sz="1400" b="1" i="0" u="none" strike="noStrike" dirty="0">
                          <a:solidFill>
                            <a:schemeClr val="tx1"/>
                          </a:solidFill>
                          <a:latin typeface="Arial" pitchFamily="34" charset="0"/>
                          <a:cs typeface="Arial" pitchFamily="34" charset="0"/>
                        </a:rPr>
                        <a:t>за </a:t>
                      </a:r>
                      <a:r>
                        <a:rPr lang="ru-RU" sz="1400" b="1" i="0" u="none" strike="noStrike" dirty="0" smtClean="0">
                          <a:solidFill>
                            <a:schemeClr val="tx1"/>
                          </a:solidFill>
                          <a:latin typeface="Arial" pitchFamily="34" charset="0"/>
                          <a:cs typeface="Arial" pitchFamily="34" charset="0"/>
                        </a:rPr>
                        <a:t>2022 </a:t>
                      </a:r>
                      <a:r>
                        <a:rPr lang="ru-RU" sz="1400" b="1" i="0" u="none" strike="noStrike" dirty="0">
                          <a:solidFill>
                            <a:schemeClr val="tx1"/>
                          </a:solidFill>
                          <a:latin typeface="Arial" pitchFamily="34" charset="0"/>
                          <a:cs typeface="Arial" pitchFamily="34" charset="0"/>
                        </a:rPr>
                        <a:t>год</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0"/>
                  </a:ext>
                </a:extLst>
              </a:tr>
              <a:tr h="470140">
                <a:tc>
                  <a:txBody>
                    <a:bodyPr/>
                    <a:lstStyle/>
                    <a:p>
                      <a:pPr algn="ctr" fontAlgn="b"/>
                      <a:r>
                        <a:rPr lang="ru-RU" sz="1400" b="1" i="0" u="none" strike="noStrike" dirty="0">
                          <a:solidFill>
                            <a:srgbClr val="000000"/>
                          </a:solidFill>
                          <a:latin typeface="Arial" pitchFamily="34" charset="0"/>
                          <a:cs typeface="Arial" pitchFamily="34" charset="0"/>
                        </a:rPr>
                        <a:t>1 место</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ru-RU" sz="1400" b="1" i="0" u="none" strike="noStrike" dirty="0">
                          <a:solidFill>
                            <a:srgbClr val="000000"/>
                          </a:solidFill>
                          <a:latin typeface="Arial" pitchFamily="34" charset="0"/>
                          <a:cs typeface="Arial" pitchFamily="34" charset="0"/>
                        </a:rPr>
                        <a:t>5 место</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ru-RU" sz="1400" b="1" i="0" u="none" strike="noStrike" dirty="0" smtClean="0">
                          <a:solidFill>
                            <a:srgbClr val="000000"/>
                          </a:solidFill>
                          <a:latin typeface="Arial" pitchFamily="34" charset="0"/>
                          <a:cs typeface="Arial" pitchFamily="34" charset="0"/>
                        </a:rPr>
                        <a:t>3 </a:t>
                      </a:r>
                      <a:r>
                        <a:rPr lang="ru-RU" sz="1400" b="1" i="0" u="none" strike="noStrike" dirty="0">
                          <a:solidFill>
                            <a:srgbClr val="000000"/>
                          </a:solidFill>
                          <a:latin typeface="Arial" pitchFamily="34" charset="0"/>
                          <a:cs typeface="Arial" pitchFamily="34" charset="0"/>
                        </a:rPr>
                        <a:t>место</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bl>
          </a:graphicData>
        </a:graphic>
      </p:graphicFrame>
      <p:graphicFrame>
        <p:nvGraphicFramePr>
          <p:cNvPr id="12" name="Диаграмма 11">
            <a:extLst>
              <a:ext uri="{FF2B5EF4-FFF2-40B4-BE49-F238E27FC236}">
                <a16:creationId xmlns:xdr="http://schemas.openxmlformats.org/drawingml/2006/spreadsheetDrawing" xmlns="" xmlns:a16="http://schemas.microsoft.com/office/drawing/2014/main" xmlns:lc="http://schemas.openxmlformats.org/drawingml/2006/lockedCanvas" id="{00000000-0008-0000-0900-000002000000}"/>
              </a:ext>
            </a:extLst>
          </p:cNvPr>
          <p:cNvGraphicFramePr/>
          <p:nvPr/>
        </p:nvGraphicFramePr>
        <p:xfrm>
          <a:off x="251520" y="4437112"/>
          <a:ext cx="8640960" cy="2743200"/>
        </p:xfrm>
        <a:graphic>
          <a:graphicData uri="http://schemas.openxmlformats.org/drawingml/2006/chart">
            <c:chart xmlns:c="http://schemas.openxmlformats.org/drawingml/2006/chart" xmlns:r="http://schemas.openxmlformats.org/officeDocument/2006/relationships" r:id="rId2"/>
          </a:graphicData>
        </a:graphic>
      </p:graphicFrame>
      <p:pic>
        <p:nvPicPr>
          <p:cNvPr id="14" name="Picture 5" descr="Y:\Влад\2019\эскизы\сетка.png"/>
          <p:cNvPicPr>
            <a:picLocks noChangeAspect="1" noChangeArrowheads="1"/>
          </p:cNvPicPr>
          <p:nvPr/>
        </p:nvPicPr>
        <p:blipFill>
          <a:blip r:embed="rId3" cstate="print"/>
          <a:srcRect l="1936" t="2420" r="1543" b="81699"/>
          <a:stretch>
            <a:fillRect/>
          </a:stretch>
        </p:blipFill>
        <p:spPr bwMode="auto">
          <a:xfrm>
            <a:off x="0" y="0"/>
            <a:ext cx="8892480" cy="908720"/>
          </a:xfrm>
          <a:prstGeom prst="rect">
            <a:avLst/>
          </a:prstGeom>
          <a:noFill/>
          <a:ln w="9525">
            <a:noFill/>
            <a:miter lim="800000"/>
            <a:headEnd/>
            <a:tailEnd/>
          </a:ln>
        </p:spPr>
      </p:pic>
      <p:pic>
        <p:nvPicPr>
          <p:cNvPr id="17" name="Picture 2" descr="Y:\Влад\2019\эскизы\герб.png"/>
          <p:cNvPicPr>
            <a:picLocks noChangeAspect="1" noChangeArrowheads="1"/>
          </p:cNvPicPr>
          <p:nvPr/>
        </p:nvPicPr>
        <p:blipFill>
          <a:blip r:embed="rId4" cstate="print"/>
          <a:srcRect l="89185" b="81873"/>
          <a:stretch>
            <a:fillRect/>
          </a:stretch>
        </p:blipFill>
        <p:spPr bwMode="auto">
          <a:xfrm>
            <a:off x="8316416" y="0"/>
            <a:ext cx="827584" cy="968469"/>
          </a:xfrm>
          <a:prstGeom prst="rect">
            <a:avLst/>
          </a:prstGeom>
          <a:noFill/>
          <a:ln w="9525">
            <a:noFill/>
            <a:miter lim="800000"/>
            <a:headEnd/>
            <a:tailEnd/>
          </a:ln>
        </p:spPr>
      </p:pic>
      <p:pic>
        <p:nvPicPr>
          <p:cNvPr id="18" name="Picture 3" descr="Y:\Влад\2019\эскизы\зелёная.png"/>
          <p:cNvPicPr>
            <a:picLocks noChangeAspect="1" noChangeArrowheads="1"/>
          </p:cNvPicPr>
          <p:nvPr/>
        </p:nvPicPr>
        <p:blipFill>
          <a:blip r:embed="rId5" cstate="print"/>
          <a:srcRect t="10663" r="48323" b="76543"/>
          <a:stretch>
            <a:fillRect/>
          </a:stretch>
        </p:blipFill>
        <p:spPr bwMode="auto">
          <a:xfrm>
            <a:off x="179512" y="260648"/>
            <a:ext cx="8064896" cy="576064"/>
          </a:xfrm>
          <a:prstGeom prst="rect">
            <a:avLst/>
          </a:prstGeom>
          <a:noFill/>
          <a:ln w="9525">
            <a:noFill/>
            <a:miter lim="800000"/>
            <a:headEnd/>
            <a:tailEnd/>
          </a:ln>
        </p:spPr>
      </p:pic>
      <p:pic>
        <p:nvPicPr>
          <p:cNvPr id="19" name="Picture 5" descr="закладка урай copy"/>
          <p:cNvPicPr>
            <a:picLocks noChangeAspect="1" noChangeArrowheads="1"/>
          </p:cNvPicPr>
          <p:nvPr/>
        </p:nvPicPr>
        <p:blipFill>
          <a:blip r:embed="rId6" cstate="print"/>
          <a:srcRect/>
          <a:stretch>
            <a:fillRect/>
          </a:stretch>
        </p:blipFill>
        <p:spPr bwMode="auto">
          <a:xfrm>
            <a:off x="0" y="116632"/>
            <a:ext cx="657518" cy="864000"/>
          </a:xfrm>
          <a:prstGeom prst="rect">
            <a:avLst/>
          </a:prstGeom>
          <a:noFill/>
          <a:ln w="9525">
            <a:noFill/>
            <a:miter lim="800000"/>
            <a:headEnd/>
            <a:tailEnd/>
          </a:ln>
        </p:spPr>
      </p:pic>
      <p:sp>
        <p:nvSpPr>
          <p:cNvPr id="20" name="TextBox 19"/>
          <p:cNvSpPr txBox="1"/>
          <p:nvPr/>
        </p:nvSpPr>
        <p:spPr>
          <a:xfrm>
            <a:off x="683568" y="332656"/>
            <a:ext cx="7488832" cy="646331"/>
          </a:xfrm>
          <a:prstGeom prst="rect">
            <a:avLst/>
          </a:prstGeom>
          <a:noFill/>
        </p:spPr>
        <p:txBody>
          <a:bodyPr wrap="square" rtlCol="0">
            <a:spAutoFit/>
          </a:bodyPr>
          <a:lstStyle/>
          <a:p>
            <a:r>
              <a:rPr lang="ru-RU" b="1" dirty="0" smtClean="0">
                <a:solidFill>
                  <a:schemeClr val="bg1"/>
                </a:solidFill>
                <a:latin typeface="Times New Roman" panose="02020603050405020304" pitchFamily="18" charset="0"/>
                <a:cs typeface="Times New Roman" panose="02020603050405020304" pitchFamily="18" charset="0"/>
              </a:rPr>
              <a:t>КАЧЕСТВО УПРАВЛЕНИЯ МУНИЦИПАЛЬНЫМИ ФИНАНСАМИ</a:t>
            </a:r>
          </a:p>
          <a:p>
            <a:endParaRPr lang="ru-RU" dirty="0"/>
          </a:p>
        </p:txBody>
      </p:sp>
    </p:spTree>
    <p:extLst>
      <p:ext uri="{BB962C8B-B14F-4D97-AF65-F5344CB8AC3E}">
        <p14:creationId xmlns:p14="http://schemas.microsoft.com/office/powerpoint/2010/main" xmlns="" val="535347932"/>
      </p:ext>
    </p:extLst>
  </p:cSld>
  <p:clrMapOvr>
    <a:masterClrMapping/>
  </p:clrMapOvr>
  <p:transition spd="slow" advClick="0"/>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през1"/>
          <p:cNvPicPr preferRelativeResize="0">
            <a:picLocks noChangeArrowheads="1"/>
          </p:cNvPicPr>
          <p:nvPr/>
        </p:nvPicPr>
        <p:blipFill>
          <a:blip r:embed="rId3" cstate="print"/>
          <a:srcRect r="82060"/>
          <a:stretch>
            <a:fillRect/>
          </a:stretch>
        </p:blipFill>
        <p:spPr bwMode="auto">
          <a:xfrm>
            <a:off x="0" y="6350"/>
            <a:ext cx="1835696" cy="6851650"/>
          </a:xfrm>
          <a:prstGeom prst="rect">
            <a:avLst/>
          </a:prstGeom>
          <a:noFill/>
          <a:ln w="9525">
            <a:noFill/>
            <a:miter lim="800000"/>
            <a:headEnd/>
            <a:tailEnd/>
          </a:ln>
        </p:spPr>
      </p:pic>
      <p:sp>
        <p:nvSpPr>
          <p:cNvPr id="19" name="TextBox 18"/>
          <p:cNvSpPr txBox="1"/>
          <p:nvPr/>
        </p:nvSpPr>
        <p:spPr>
          <a:xfrm>
            <a:off x="1835696" y="0"/>
            <a:ext cx="7452320" cy="830997"/>
          </a:xfrm>
          <a:prstGeom prst="rect">
            <a:avLst/>
          </a:prstGeom>
          <a:noFill/>
        </p:spPr>
        <p:txBody>
          <a:bodyPr wrap="square" rtlCol="0">
            <a:spAutoFit/>
          </a:bodyPr>
          <a:lstStyle/>
          <a:p>
            <a:pPr algn="ctr"/>
            <a:r>
              <a:rPr lang="ru-RU" sz="2400" b="1" dirty="0">
                <a:latin typeface="Times New Roman" panose="02020603050405020304" pitchFamily="18" charset="0"/>
                <a:cs typeface="Times New Roman" panose="02020603050405020304" pitchFamily="18" charset="0"/>
              </a:rPr>
              <a:t>Подготовлено Комитетом по финансам администрации города Урай</a:t>
            </a:r>
          </a:p>
        </p:txBody>
      </p:sp>
      <p:sp>
        <p:nvSpPr>
          <p:cNvPr id="9" name="Прямоугольник 8"/>
          <p:cNvSpPr/>
          <p:nvPr/>
        </p:nvSpPr>
        <p:spPr>
          <a:xfrm>
            <a:off x="0" y="-123111"/>
            <a:ext cx="9144000" cy="246221"/>
          </a:xfrm>
          <a:prstGeom prst="rect">
            <a:avLst/>
          </a:prstGeom>
        </p:spPr>
        <p:txBody>
          <a:bodyPr wrap="square">
            <a:spAutoFit/>
          </a:bodyPr>
          <a:lstStyle/>
          <a:p>
            <a:pPr lvl="0" algn="r"/>
            <a:r>
              <a:rPr lang="ru-RU" sz="1000" b="1" dirty="0">
                <a:solidFill>
                  <a:srgbClr val="0000FF"/>
                </a:solidFill>
                <a:latin typeface="Times New Roman" pitchFamily="18" charset="0"/>
                <a:ea typeface="Times New Roman" pitchFamily="18" charset="0"/>
                <a:cs typeface="Times New Roman" pitchFamily="18" charset="0"/>
              </a:rPr>
              <a:t>            </a:t>
            </a:r>
            <a:endParaRPr kumimoji="0" lang="ru-RU" sz="1000" b="0" i="0" u="none" strike="noStrike" cap="none" normalizeH="0" baseline="0" dirty="0">
              <a:ln>
                <a:noFill/>
              </a:ln>
              <a:solidFill>
                <a:srgbClr val="0000CC"/>
              </a:solidFill>
              <a:effectLst/>
              <a:latin typeface="Times New Roman" pitchFamily="18" charset="0"/>
              <a:cs typeface="Times New Roman" pitchFamily="18" charset="0"/>
            </a:endParaRPr>
          </a:p>
        </p:txBody>
      </p:sp>
      <p:sp>
        <p:nvSpPr>
          <p:cNvPr id="3074" name="AutoShape 2" descr="http://www.uray.ru/images/files/7z-l.gif">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6"/>
          <p:cNvSpPr/>
          <p:nvPr/>
        </p:nvSpPr>
        <p:spPr>
          <a:xfrm>
            <a:off x="2051720" y="1340768"/>
            <a:ext cx="6912768" cy="738664"/>
          </a:xfrm>
          <a:prstGeom prst="rect">
            <a:avLst/>
          </a:prstGeom>
        </p:spPr>
        <p:txBody>
          <a:bodyPr wrap="square">
            <a:spAutoFit/>
          </a:bodyPr>
          <a:lstStyle/>
          <a:p>
            <a:pPr algn="ctr"/>
            <a:r>
              <a:rPr lang="ru-RU" sz="2400" b="1" dirty="0">
                <a:latin typeface="Times New Roman" panose="02020603050405020304" pitchFamily="18" charset="0"/>
                <a:cs typeface="Times New Roman" panose="02020603050405020304" pitchFamily="18" charset="0"/>
              </a:rPr>
              <a:t>Адрес</a:t>
            </a:r>
            <a:r>
              <a:rPr lang="en-US" sz="2400" b="1"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микрорайон 2, дом 60, город Урай, Тюменская область, Ханты-Мансийский автономный округ – </a:t>
            </a:r>
            <a:r>
              <a:rPr lang="ru-RU" b="1" dirty="0" err="1">
                <a:latin typeface="Times New Roman" panose="02020603050405020304" pitchFamily="18" charset="0"/>
                <a:cs typeface="Times New Roman" panose="02020603050405020304" pitchFamily="18" charset="0"/>
              </a:rPr>
              <a:t>Югра</a:t>
            </a:r>
            <a:r>
              <a:rPr lang="ru-RU" b="1" dirty="0">
                <a:latin typeface="Times New Roman" panose="02020603050405020304" pitchFamily="18" charset="0"/>
                <a:cs typeface="Times New Roman" panose="02020603050405020304" pitchFamily="18" charset="0"/>
              </a:rPr>
              <a:t>, 628285</a:t>
            </a:r>
          </a:p>
        </p:txBody>
      </p:sp>
      <p:sp>
        <p:nvSpPr>
          <p:cNvPr id="8" name="Прямоугольник 7"/>
          <p:cNvSpPr/>
          <p:nvPr/>
        </p:nvSpPr>
        <p:spPr>
          <a:xfrm>
            <a:off x="1943200" y="2780928"/>
            <a:ext cx="7200800" cy="646331"/>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Председатель комитета – Хусаинова Ирина Валериевна, </a:t>
            </a:r>
          </a:p>
          <a:p>
            <a:pPr algn="ctr"/>
            <a:r>
              <a:rPr lang="ru-RU" b="1" dirty="0">
                <a:latin typeface="Times New Roman" panose="02020603050405020304" pitchFamily="18" charset="0"/>
                <a:cs typeface="Times New Roman" panose="02020603050405020304" pitchFamily="18" charset="0"/>
              </a:rPr>
              <a:t>тел.</a:t>
            </a:r>
            <a:r>
              <a:rPr lang="en-US" b="1" dirty="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 (34676) 2-33-56 (доб.111)</a:t>
            </a:r>
          </a:p>
        </p:txBody>
      </p:sp>
      <p:sp>
        <p:nvSpPr>
          <p:cNvPr id="10" name="Прямоугольник 9"/>
          <p:cNvSpPr/>
          <p:nvPr/>
        </p:nvSpPr>
        <p:spPr>
          <a:xfrm>
            <a:off x="3059832" y="2348880"/>
            <a:ext cx="4572000" cy="369332"/>
          </a:xfrm>
          <a:prstGeom prst="rect">
            <a:avLst/>
          </a:prstGeom>
        </p:spPr>
        <p:txBody>
          <a:bodyPr>
            <a:spAutoFit/>
          </a:bodyPr>
          <a:lstStyle/>
          <a:p>
            <a:pPr algn="ctr"/>
            <a:r>
              <a:rPr lang="en-US" b="1" dirty="0">
                <a:latin typeface="Times New Roman" panose="02020603050405020304" pitchFamily="18" charset="0"/>
                <a:cs typeface="Times New Roman" panose="02020603050405020304" pitchFamily="18" charset="0"/>
              </a:rPr>
              <a:t>E-mail: komfin@uray.ru</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943200" y="4149080"/>
            <a:ext cx="7200800" cy="1877437"/>
          </a:xfrm>
          <a:prstGeom prst="rect">
            <a:avLst/>
          </a:prstGeom>
        </p:spPr>
        <p:txBody>
          <a:bodyPr wrap="square">
            <a:spAutoFit/>
          </a:bodyPr>
          <a:lstStyle/>
          <a:p>
            <a:pPr algn="ctr"/>
            <a:r>
              <a:rPr lang="ru-RU" sz="1400" b="1" dirty="0">
                <a:latin typeface="Times New Roman" panose="02020603050405020304" pitchFamily="18" charset="0"/>
                <a:cs typeface="Times New Roman" panose="02020603050405020304" pitchFamily="18" charset="0"/>
              </a:rPr>
              <a:t>Начальник бюджетного управления комитета по финансам –</a:t>
            </a:r>
          </a:p>
          <a:p>
            <a:pPr algn="ctr"/>
            <a:r>
              <a:rPr lang="ru-RU" sz="1400" b="1" dirty="0">
                <a:latin typeface="Times New Roman" panose="02020603050405020304" pitchFamily="18" charset="0"/>
                <a:cs typeface="Times New Roman" panose="02020603050405020304" pitchFamily="18" charset="0"/>
              </a:rPr>
              <a:t>Зорина Лариса Васильевна , тел.</a:t>
            </a:r>
            <a:r>
              <a:rPr lang="en-US" sz="1400" b="1" dirty="0">
                <a:latin typeface="Times New Roman" panose="02020603050405020304" pitchFamily="18" charset="0"/>
                <a:cs typeface="Times New Roman" panose="02020603050405020304" pitchFamily="18" charset="0"/>
              </a:rPr>
              <a:t>:</a:t>
            </a:r>
            <a:r>
              <a:rPr lang="ru-RU" sz="1400" b="1" dirty="0">
                <a:latin typeface="Times New Roman" panose="02020603050405020304" pitchFamily="18" charset="0"/>
                <a:cs typeface="Times New Roman" panose="02020603050405020304" pitchFamily="18" charset="0"/>
              </a:rPr>
              <a:t> (34676) 2-05-82</a:t>
            </a:r>
            <a:r>
              <a:rPr lang="en-US" sz="1400" b="1"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доб.113) </a:t>
            </a:r>
          </a:p>
          <a:p>
            <a:pPr algn="ctr"/>
            <a:r>
              <a:rPr lang="en-US" sz="1400" b="1" dirty="0">
                <a:latin typeface="Times New Roman" panose="02020603050405020304" pitchFamily="18" charset="0"/>
                <a:cs typeface="Times New Roman" panose="02020603050405020304" pitchFamily="18" charset="0"/>
              </a:rPr>
              <a:t>E-mail: ZorinaLV@uray.ru</a:t>
            </a:r>
            <a:endParaRPr lang="ru-RU" sz="1400" b="1" dirty="0">
              <a:latin typeface="Times New Roman" panose="02020603050405020304" pitchFamily="18" charset="0"/>
              <a:cs typeface="Times New Roman" panose="02020603050405020304" pitchFamily="18" charset="0"/>
            </a:endParaRPr>
          </a:p>
          <a:p>
            <a:pPr algn="ctr"/>
            <a:r>
              <a:rPr lang="ru-RU" sz="1400" b="1" dirty="0">
                <a:latin typeface="Times New Roman" panose="02020603050405020304" pitchFamily="18" charset="0"/>
                <a:cs typeface="Times New Roman" panose="02020603050405020304" pitchFamily="18" charset="0"/>
              </a:rPr>
              <a:t>Начальник отдела сводного бюджетного планирования </a:t>
            </a:r>
          </a:p>
          <a:p>
            <a:pPr algn="ctr"/>
            <a:r>
              <a:rPr lang="ru-RU" sz="1400" b="1" dirty="0">
                <a:latin typeface="Times New Roman" panose="02020603050405020304" pitchFamily="18" charset="0"/>
                <a:cs typeface="Times New Roman" panose="02020603050405020304" pitchFamily="18" charset="0"/>
              </a:rPr>
              <a:t>бюджетного управления </a:t>
            </a:r>
          </a:p>
          <a:p>
            <a:pPr algn="ctr"/>
            <a:r>
              <a:rPr lang="ru-RU" sz="1400" b="1" dirty="0">
                <a:latin typeface="Times New Roman" panose="02020603050405020304" pitchFamily="18" charset="0"/>
                <a:cs typeface="Times New Roman" panose="02020603050405020304" pitchFamily="18" charset="0"/>
              </a:rPr>
              <a:t>Щепелина Светлана Евгеньевна, тел.</a:t>
            </a:r>
            <a:r>
              <a:rPr lang="en-US" sz="1400" b="1" dirty="0">
                <a:latin typeface="Times New Roman" panose="02020603050405020304" pitchFamily="18" charset="0"/>
                <a:cs typeface="Times New Roman" panose="02020603050405020304" pitchFamily="18" charset="0"/>
              </a:rPr>
              <a:t>: (34676</a:t>
            </a:r>
            <a:r>
              <a:rPr lang="ru-RU" sz="1400" b="1"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2-05-52 (</a:t>
            </a:r>
            <a:r>
              <a:rPr lang="ru-RU" sz="1400" b="1" dirty="0" err="1">
                <a:latin typeface="Times New Roman" panose="02020603050405020304" pitchFamily="18" charset="0"/>
                <a:cs typeface="Times New Roman" panose="02020603050405020304" pitchFamily="18" charset="0"/>
              </a:rPr>
              <a:t>доб</a:t>
            </a:r>
            <a:r>
              <a:rPr lang="ru-RU" sz="1400" b="1" dirty="0">
                <a:latin typeface="Times New Roman" panose="02020603050405020304" pitchFamily="18" charset="0"/>
                <a:cs typeface="Times New Roman" panose="02020603050405020304" pitchFamily="18" charset="0"/>
              </a:rPr>
              <a:t>.</a:t>
            </a:r>
            <a:r>
              <a:rPr lang="en-US" sz="1400" b="1" dirty="0">
                <a:latin typeface="Times New Roman" panose="02020603050405020304" pitchFamily="18" charset="0"/>
                <a:cs typeface="Times New Roman" panose="02020603050405020304" pitchFamily="18" charset="0"/>
              </a:rPr>
              <a:t>114)</a:t>
            </a:r>
            <a:r>
              <a:rPr lang="ru-RU" sz="1400" b="1" dirty="0">
                <a:latin typeface="Times New Roman" panose="02020603050405020304" pitchFamily="18" charset="0"/>
                <a:cs typeface="Times New Roman" panose="02020603050405020304" pitchFamily="18" charset="0"/>
              </a:rPr>
              <a:t> </a:t>
            </a:r>
            <a:endParaRPr lang="en-US" sz="1400" b="1" dirty="0">
              <a:latin typeface="Times New Roman" panose="02020603050405020304" pitchFamily="18" charset="0"/>
              <a:cs typeface="Times New Roman" panose="02020603050405020304" pitchFamily="18" charset="0"/>
            </a:endParaRPr>
          </a:p>
          <a:p>
            <a:pPr algn="ctr"/>
            <a:r>
              <a:rPr lang="en-US" sz="1400" b="1" dirty="0">
                <a:latin typeface="Times New Roman" panose="02020603050405020304" pitchFamily="18" charset="0"/>
                <a:cs typeface="Times New Roman" panose="02020603050405020304" pitchFamily="18" charset="0"/>
              </a:rPr>
              <a:t>E-mail: ShepelinaSE@uray.ru</a:t>
            </a:r>
            <a:endParaRPr lang="ru-RU" sz="1400" b="1" dirty="0">
              <a:latin typeface="Times New Roman" panose="02020603050405020304" pitchFamily="18" charset="0"/>
              <a:cs typeface="Times New Roman" panose="02020603050405020304" pitchFamily="18" charset="0"/>
            </a:endParaRPr>
          </a:p>
          <a:p>
            <a:pPr algn="ct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211751265"/>
      </p:ext>
    </p:extLst>
  </p:cSld>
  <p:clrMapOvr>
    <a:masterClrMapping/>
  </p:clrMapOvr>
  <p:transition spd="slow" advClick="0"/>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Прямоугольник 16"/>
          <p:cNvSpPr/>
          <p:nvPr/>
        </p:nvSpPr>
        <p:spPr>
          <a:xfrm>
            <a:off x="6012160" y="332656"/>
            <a:ext cx="3131840" cy="584775"/>
          </a:xfrm>
          <a:prstGeom prst="rect">
            <a:avLst/>
          </a:prstGeom>
        </p:spPr>
        <p:txBody>
          <a:bodyPr wrap="square">
            <a:spAutoFit/>
          </a:bodyPr>
          <a:lstStyle/>
          <a:p>
            <a:pPr algn="r"/>
            <a:endParaRPr lang="ru-RU" sz="2000" i="1" dirty="0">
              <a:solidFill>
                <a:schemeClr val="bg1"/>
              </a:solidFill>
              <a:latin typeface="Oswald" charset="-52"/>
              <a:cs typeface="Times New Roman" panose="02020603050405020304" pitchFamily="18" charset="0"/>
            </a:endParaRPr>
          </a:p>
          <a:p>
            <a:pPr algn="r"/>
            <a:r>
              <a:rPr lang="ru-RU" sz="1200" dirty="0">
                <a:latin typeface="Oswald"/>
                <a:cs typeface="Times New Roman Cyr" pitchFamily="18" charset="0"/>
              </a:rPr>
              <a:t>Продолжение таблицы, тыс. рублей</a:t>
            </a:r>
          </a:p>
        </p:txBody>
      </p:sp>
      <p:graphicFrame>
        <p:nvGraphicFramePr>
          <p:cNvPr id="9" name="Таблица 8"/>
          <p:cNvGraphicFramePr>
            <a:graphicFrameLocks noGrp="1"/>
          </p:cNvGraphicFramePr>
          <p:nvPr>
            <p:extLst>
              <p:ext uri="{D42A27DB-BD31-4B8C-83A1-F6EECF244321}">
                <p14:modId xmlns:p14="http://schemas.microsoft.com/office/powerpoint/2010/main" xmlns="" val="11850750"/>
              </p:ext>
            </p:extLst>
          </p:nvPr>
        </p:nvGraphicFramePr>
        <p:xfrm>
          <a:off x="0" y="1052736"/>
          <a:ext cx="9144000" cy="4385773"/>
        </p:xfrm>
        <a:graphic>
          <a:graphicData uri="http://schemas.openxmlformats.org/drawingml/2006/table">
            <a:tbl>
              <a:tblPr/>
              <a:tblGrid>
                <a:gridCol w="1375243">
                  <a:extLst>
                    <a:ext uri="{9D8B030D-6E8A-4147-A177-3AD203B41FA5}">
                      <a16:colId xmlns:a16="http://schemas.microsoft.com/office/drawing/2014/main" xmlns="" val="20000"/>
                    </a:ext>
                  </a:extLst>
                </a:gridCol>
                <a:gridCol w="2620693">
                  <a:extLst>
                    <a:ext uri="{9D8B030D-6E8A-4147-A177-3AD203B41FA5}">
                      <a16:colId xmlns:a16="http://schemas.microsoft.com/office/drawing/2014/main" xmlns="" val="20001"/>
                    </a:ext>
                  </a:extLst>
                </a:gridCol>
                <a:gridCol w="792088">
                  <a:extLst>
                    <a:ext uri="{9D8B030D-6E8A-4147-A177-3AD203B41FA5}">
                      <a16:colId xmlns:a16="http://schemas.microsoft.com/office/drawing/2014/main" xmlns="" val="20002"/>
                    </a:ext>
                  </a:extLst>
                </a:gridCol>
                <a:gridCol w="720080">
                  <a:extLst>
                    <a:ext uri="{9D8B030D-6E8A-4147-A177-3AD203B41FA5}">
                      <a16:colId xmlns:a16="http://schemas.microsoft.com/office/drawing/2014/main" xmlns="" val="20003"/>
                    </a:ext>
                  </a:extLst>
                </a:gridCol>
                <a:gridCol w="792088">
                  <a:extLst>
                    <a:ext uri="{9D8B030D-6E8A-4147-A177-3AD203B41FA5}">
                      <a16:colId xmlns:a16="http://schemas.microsoft.com/office/drawing/2014/main" xmlns="" val="20004"/>
                    </a:ext>
                  </a:extLst>
                </a:gridCol>
                <a:gridCol w="792088">
                  <a:extLst>
                    <a:ext uri="{9D8B030D-6E8A-4147-A177-3AD203B41FA5}">
                      <a16:colId xmlns:a16="http://schemas.microsoft.com/office/drawing/2014/main" xmlns="" val="20005"/>
                    </a:ext>
                  </a:extLst>
                </a:gridCol>
                <a:gridCol w="720080">
                  <a:extLst>
                    <a:ext uri="{9D8B030D-6E8A-4147-A177-3AD203B41FA5}">
                      <a16:colId xmlns:a16="http://schemas.microsoft.com/office/drawing/2014/main" xmlns="" val="20011"/>
                    </a:ext>
                  </a:extLst>
                </a:gridCol>
                <a:gridCol w="720080">
                  <a:extLst>
                    <a:ext uri="{9D8B030D-6E8A-4147-A177-3AD203B41FA5}">
                      <a16:colId xmlns:a16="http://schemas.microsoft.com/office/drawing/2014/main" xmlns="" val="20006"/>
                    </a:ext>
                  </a:extLst>
                </a:gridCol>
                <a:gridCol w="611560">
                  <a:extLst>
                    <a:ext uri="{9D8B030D-6E8A-4147-A177-3AD203B41FA5}">
                      <a16:colId xmlns:a16="http://schemas.microsoft.com/office/drawing/2014/main" xmlns="" val="20010"/>
                    </a:ext>
                  </a:extLst>
                </a:gridCol>
              </a:tblGrid>
              <a:tr h="866654">
                <a:tc>
                  <a:txBody>
                    <a:bodyPr/>
                    <a:lstStyle/>
                    <a:p>
                      <a:pPr algn="ctr" fontAlgn="ctr"/>
                      <a:r>
                        <a:rPr lang="ru-RU" sz="800" b="1" i="0" u="none" strike="noStrike" dirty="0">
                          <a:solidFill>
                            <a:srgbClr val="000000"/>
                          </a:solidFill>
                          <a:latin typeface="Times New Roman" pitchFamily="18" charset="0"/>
                          <a:cs typeface="Times New Roman" pitchFamily="18" charset="0"/>
                        </a:rPr>
                        <a:t>Код бюджетной классификации</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a:solidFill>
                            <a:srgbClr val="000000"/>
                          </a:solidFill>
                          <a:latin typeface="Times New Roman" pitchFamily="18" charset="0"/>
                          <a:cs typeface="Times New Roman" pitchFamily="18" charset="0"/>
                        </a:rPr>
                        <a:t>Наименование показателя</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a:solidFill>
                            <a:srgbClr val="000000"/>
                          </a:solidFill>
                          <a:latin typeface="Times New Roman" pitchFamily="18" charset="0"/>
                          <a:cs typeface="Times New Roman" pitchFamily="18" charset="0"/>
                        </a:rPr>
                        <a:t>План по решению Думы от 25.11.2022 №125 (первоначальный)</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solidFill>
                            <a:srgbClr val="000000"/>
                          </a:solidFill>
                          <a:latin typeface="Times New Roman" pitchFamily="18" charset="0"/>
                          <a:cs typeface="Times New Roman" pitchFamily="18" charset="0"/>
                        </a:rPr>
                        <a:t>Изменения, внесенные решением Думы от </a:t>
                      </a:r>
                      <a:r>
                        <a:rPr lang="ru-RU" sz="800" b="0" i="0" dirty="0">
                          <a:solidFill>
                            <a:schemeClr val="tx1"/>
                          </a:solidFill>
                          <a:latin typeface="Times New Roman" pitchFamily="18" charset="0"/>
                          <a:ea typeface="Times New Roman"/>
                          <a:cs typeface="Times New Roman" pitchFamily="18" charset="0"/>
                        </a:rPr>
                        <a:t>16.02.2023</a:t>
                      </a:r>
                    </a:p>
                    <a:p>
                      <a:pPr algn="ctr" fontAlgn="ctr"/>
                      <a:r>
                        <a:rPr lang="ru-RU" sz="800" b="0" i="0" dirty="0">
                          <a:solidFill>
                            <a:schemeClr val="tx1"/>
                          </a:solidFill>
                          <a:latin typeface="Times New Roman" pitchFamily="18" charset="0"/>
                          <a:ea typeface="Times New Roman"/>
                          <a:cs typeface="Times New Roman" pitchFamily="18" charset="0"/>
                        </a:rPr>
                        <a:t>№5</a:t>
                      </a:r>
                      <a:r>
                        <a:rPr lang="ru-RU" sz="800" b="0" i="0" u="none" strike="noStrike" dirty="0">
                          <a:solidFill>
                            <a:srgbClr val="000000"/>
                          </a:solidFill>
                          <a:latin typeface="Times New Roman" pitchFamily="18" charset="0"/>
                          <a:cs typeface="Times New Roman" pitchFamily="18" charset="0"/>
                        </a:rPr>
                        <a:t> (+/-)                                                            (уточнение 1)</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solidFill>
                            <a:srgbClr val="000000"/>
                          </a:solidFill>
                          <a:latin typeface="Times New Roman" pitchFamily="18" charset="0"/>
                          <a:cs typeface="Times New Roman" pitchFamily="18" charset="0"/>
                        </a:rPr>
                        <a:t>Изменения, внесенные решением Думы от </a:t>
                      </a:r>
                      <a:r>
                        <a:rPr lang="ru-RU" sz="800" b="0" i="0" dirty="0">
                          <a:solidFill>
                            <a:schemeClr val="tx1"/>
                          </a:solidFill>
                          <a:latin typeface="Times New Roman" pitchFamily="18" charset="0"/>
                          <a:ea typeface="Times New Roman"/>
                          <a:cs typeface="Times New Roman" pitchFamily="18" charset="0"/>
                        </a:rPr>
                        <a:t>24.03.2023 №16 </a:t>
                      </a:r>
                      <a:r>
                        <a:rPr lang="ru-RU" sz="800" b="0" i="0" u="none" strike="noStrike" dirty="0">
                          <a:solidFill>
                            <a:srgbClr val="000000"/>
                          </a:solidFill>
                          <a:latin typeface="Times New Roman" pitchFamily="18" charset="0"/>
                          <a:cs typeface="Times New Roman" pitchFamily="18" charset="0"/>
                        </a:rPr>
                        <a:t>                                                                                                            (+/-) (уточнение 2)</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solidFill>
                            <a:srgbClr val="000000"/>
                          </a:solidFill>
                          <a:latin typeface="Times New Roman" pitchFamily="18" charset="0"/>
                          <a:cs typeface="Times New Roman" pitchFamily="18" charset="0"/>
                        </a:rPr>
                        <a:t>Изменения, внесенные решением Думы от </a:t>
                      </a:r>
                      <a:r>
                        <a:rPr lang="ru-RU" sz="800" b="0" i="0" dirty="0">
                          <a:solidFill>
                            <a:schemeClr val="tx1"/>
                          </a:solidFill>
                          <a:latin typeface="Times New Roman" pitchFamily="18" charset="0"/>
                          <a:ea typeface="Times New Roman"/>
                          <a:cs typeface="Times New Roman" pitchFamily="18" charset="0"/>
                        </a:rPr>
                        <a:t>23.06.2023 №47 </a:t>
                      </a:r>
                      <a:r>
                        <a:rPr lang="ru-RU" sz="800" b="0" i="0" u="none" strike="noStrike" dirty="0">
                          <a:solidFill>
                            <a:srgbClr val="000000"/>
                          </a:solidFill>
                          <a:latin typeface="Times New Roman" pitchFamily="18" charset="0"/>
                          <a:cs typeface="Times New Roman" pitchFamily="18" charset="0"/>
                        </a:rPr>
                        <a:t>                                                                           (+/-) </a:t>
                      </a:r>
                    </a:p>
                    <a:p>
                      <a:pPr algn="ctr" fontAlgn="ctr"/>
                      <a:r>
                        <a:rPr lang="ru-RU" sz="800" b="0" i="0" u="none" strike="noStrike" dirty="0">
                          <a:solidFill>
                            <a:srgbClr val="000000"/>
                          </a:solidFill>
                          <a:latin typeface="Times New Roman" pitchFamily="18" charset="0"/>
                          <a:cs typeface="Times New Roman" pitchFamily="18" charset="0"/>
                        </a:rPr>
                        <a:t>(уточнение 3)</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solidFill>
                            <a:srgbClr val="000000"/>
                          </a:solidFill>
                          <a:latin typeface="Times New Roman" pitchFamily="18" charset="0"/>
                          <a:cs typeface="Times New Roman" pitchFamily="18" charset="0"/>
                        </a:rPr>
                        <a:t>Изменения, внесенные решением Думы от </a:t>
                      </a:r>
                      <a:r>
                        <a:rPr lang="ru-RU" sz="800" b="0" i="0" dirty="0">
                          <a:solidFill>
                            <a:schemeClr val="tx1"/>
                          </a:solidFill>
                          <a:latin typeface="Times New Roman" pitchFamily="18" charset="0"/>
                          <a:ea typeface="Times New Roman"/>
                          <a:cs typeface="Times New Roman" pitchFamily="18" charset="0"/>
                        </a:rPr>
                        <a:t>26.10.2023 №73 </a:t>
                      </a:r>
                      <a:r>
                        <a:rPr lang="ru-RU" sz="800" b="0" i="0" u="none" strike="noStrike" dirty="0">
                          <a:solidFill>
                            <a:srgbClr val="000000"/>
                          </a:solidFill>
                          <a:latin typeface="Times New Roman" pitchFamily="18" charset="0"/>
                          <a:cs typeface="Times New Roman" pitchFamily="18" charset="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ru-RU" sz="800" b="0" i="0" u="none" strike="noStrike" dirty="0">
                          <a:solidFill>
                            <a:srgbClr val="000000"/>
                          </a:solidFill>
                          <a:latin typeface="Times New Roman" pitchFamily="18" charset="0"/>
                          <a:cs typeface="Times New Roman" pitchFamily="18" charset="0"/>
                        </a:rPr>
                        <a:t>(уточнение 4)</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solidFill>
                            <a:srgbClr val="000000"/>
                          </a:solidFill>
                          <a:latin typeface="Times New Roman" pitchFamily="18" charset="0"/>
                          <a:cs typeface="Times New Roman" pitchFamily="18" charset="0"/>
                        </a:rPr>
                        <a:t>Изменения, внесенные решением Думы от </a:t>
                      </a:r>
                      <a:r>
                        <a:rPr lang="ru-RU" sz="800" b="0" i="0" dirty="0">
                          <a:solidFill>
                            <a:schemeClr val="tx1"/>
                          </a:solidFill>
                          <a:latin typeface="Times New Roman" pitchFamily="18" charset="0"/>
                          <a:ea typeface="Times New Roman"/>
                          <a:cs typeface="Times New Roman" pitchFamily="18" charset="0"/>
                        </a:rPr>
                        <a:t>21.12.2023 №95 </a:t>
                      </a:r>
                      <a:r>
                        <a:rPr lang="ru-RU" sz="800" b="0" i="0" u="none" strike="noStrike" dirty="0">
                          <a:solidFill>
                            <a:srgbClr val="000000"/>
                          </a:solidFill>
                          <a:latin typeface="Times New Roman" pitchFamily="18" charset="0"/>
                          <a:cs typeface="Times New Roman" pitchFamily="18" charset="0"/>
                        </a:rPr>
                        <a:t>                                                                                   (+/-) </a:t>
                      </a:r>
                    </a:p>
                    <a:p>
                      <a:pPr algn="ctr" fontAlgn="ctr"/>
                      <a:r>
                        <a:rPr lang="ru-RU" sz="800" b="0" i="0" u="none" strike="noStrike" dirty="0">
                          <a:solidFill>
                            <a:srgbClr val="000000"/>
                          </a:solidFill>
                          <a:latin typeface="Times New Roman" pitchFamily="18" charset="0"/>
                          <a:cs typeface="Times New Roman" pitchFamily="18" charset="0"/>
                        </a:rPr>
                        <a:t>(уточнение 5)</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solidFill>
                            <a:srgbClr val="000000"/>
                          </a:solidFill>
                          <a:latin typeface="Times New Roman" pitchFamily="18" charset="0"/>
                          <a:cs typeface="Times New Roman" pitchFamily="18" charset="0"/>
                        </a:rPr>
                        <a:t>Уточненный план на 2023 год</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0"/>
                  </a:ext>
                </a:extLst>
              </a:tr>
              <a:tr h="110522">
                <a:tc>
                  <a:txBody>
                    <a:bodyPr/>
                    <a:lstStyle/>
                    <a:p>
                      <a:pPr algn="ctr" fontAlgn="ctr"/>
                      <a:r>
                        <a:rPr lang="ru-RU" sz="800" b="0" i="0" u="none" strike="noStrike" dirty="0">
                          <a:solidFill>
                            <a:srgbClr val="000000"/>
                          </a:solidFill>
                          <a:latin typeface="Times New Roman"/>
                        </a:rPr>
                        <a:t>1</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latin typeface="Times New Roman"/>
                        </a:rPr>
                        <a:t>2</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latin typeface="Times New Roman"/>
                        </a:rPr>
                        <a:t>3</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latin typeface="Times New Roman"/>
                        </a:rPr>
                        <a:t>4</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latin typeface="Times New Roman"/>
                        </a:rPr>
                        <a:t>5</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latin typeface="Times New Roman"/>
                        </a:rPr>
                        <a:t>6</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latin typeface="Times New Roman"/>
                        </a:rPr>
                        <a:t>7</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latin typeface="Times New Roman"/>
                        </a:rPr>
                        <a:t>8</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latin typeface="Times New Roman"/>
                        </a:rPr>
                        <a:t>9</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70380">
                <a:tc>
                  <a:txBody>
                    <a:bodyPr/>
                    <a:lstStyle/>
                    <a:p>
                      <a:pPr algn="l" fontAlgn="ctr"/>
                      <a:r>
                        <a:rPr lang="ru-RU" sz="800" b="1" i="0" u="none" strike="noStrike">
                          <a:solidFill>
                            <a:srgbClr val="000000"/>
                          </a:solidFill>
                          <a:latin typeface="Times New Roman"/>
                        </a:rPr>
                        <a:t> </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1" i="0" u="none" strike="noStrike" dirty="0">
                          <a:solidFill>
                            <a:srgbClr val="000000"/>
                          </a:solidFill>
                          <a:latin typeface="Times New Roman"/>
                        </a:rPr>
                        <a:t>НЕНАЛОГОВЫЕ ДОХОДЫ</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156 659,3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+ 6 109,3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+ 28 445,7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191 214,3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34320">
                <a:tc>
                  <a:txBody>
                    <a:bodyPr/>
                    <a:lstStyle/>
                    <a:p>
                      <a:pPr algn="l" fontAlgn="ctr"/>
                      <a:r>
                        <a:rPr lang="ru-RU" sz="800" b="1" i="0" u="none" strike="noStrike" dirty="0">
                          <a:solidFill>
                            <a:srgbClr val="000000"/>
                          </a:solidFill>
                          <a:latin typeface="Times New Roman"/>
                        </a:rPr>
                        <a:t>000 1 11 00000 00 0000 000</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1" i="0" u="none" strike="noStrike" dirty="0">
                          <a:solidFill>
                            <a:srgbClr val="000000"/>
                          </a:solidFill>
                          <a:latin typeface="Times New Roman"/>
                        </a:rPr>
                        <a:t>ДОХОДЫ ОТ ИСПОЛЬЗОВАНИЯ ИМУЩЕСТВА, НАХОДЯЩЕГОСЯ В ГОСУДАРСТВЕННОЙ И МУНИЦИПАЛЬНОЙ СОБСТВЕННОСТИ</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105 930,5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+ 4 322,6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+ 17 551,1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127  804,2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50186">
                <a:tc>
                  <a:txBody>
                    <a:bodyPr/>
                    <a:lstStyle/>
                    <a:p>
                      <a:pPr algn="l" fontAlgn="ctr"/>
                      <a:r>
                        <a:rPr lang="ru-RU" sz="800" b="0" i="0" u="none" strike="noStrike" dirty="0">
                          <a:solidFill>
                            <a:srgbClr val="000000"/>
                          </a:solidFill>
                          <a:latin typeface="Times New Roman"/>
                        </a:rPr>
                        <a:t>000 1 11 01000 00 0000 120</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0" i="0" u="none" strike="noStrike" dirty="0">
                          <a:solidFill>
                            <a:srgbClr val="000000"/>
                          </a:solidFill>
                          <a:latin typeface="Times New Roman"/>
                        </a:rPr>
                        <a:t>Доходы в виде прибыли, приходящейся на доли в уставных (складочных) капиталах хозяйственных товариществ и обществ, или дивидендов по акциям, принадлежащим Российской Федерации, субъектам Российской Федерации или муниципальным образованиям </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157,8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+ 1 104,1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1 261,9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758119">
                <a:tc>
                  <a:txBody>
                    <a:bodyPr/>
                    <a:lstStyle/>
                    <a:p>
                      <a:pPr algn="l" fontAlgn="ctr"/>
                      <a:r>
                        <a:rPr lang="ru-RU" sz="800" b="0" i="0" u="none" strike="noStrike">
                          <a:solidFill>
                            <a:srgbClr val="000000"/>
                          </a:solidFill>
                          <a:latin typeface="Times New Roman"/>
                        </a:rPr>
                        <a:t>000 1 11 05000 00 0000 120</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0" i="0" u="none" strike="noStrike" dirty="0">
                          <a:solidFill>
                            <a:srgbClr val="000000"/>
                          </a:solidFill>
                          <a:latin typeface="Times New Roman"/>
                        </a:rPr>
                        <a:t>Доходы, получаемые в виде арендной либо иной платы за передачу в возмездное пользование государственного и муниципального имущества (за исключением имущества бюджетных и автономных учреждений, а также имущества государственных и муниципальных унитарных предприятий, в том числе казенных)</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70 787,3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+ 4 322,6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+ 13 469,4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88 579,3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650186">
                <a:tc>
                  <a:txBody>
                    <a:bodyPr/>
                    <a:lstStyle/>
                    <a:p>
                      <a:pPr algn="l" fontAlgn="ctr"/>
                      <a:r>
                        <a:rPr lang="ru-RU" sz="800" b="0" i="0" u="none" strike="noStrike">
                          <a:solidFill>
                            <a:srgbClr val="000000"/>
                          </a:solidFill>
                          <a:latin typeface="Times New Roman"/>
                        </a:rPr>
                        <a:t>000 1 11 09000 00 0000 120</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0" i="0" u="none" strike="noStrike" dirty="0">
                          <a:solidFill>
                            <a:srgbClr val="000000"/>
                          </a:solidFill>
                          <a:latin typeface="Times New Roman"/>
                        </a:rPr>
                        <a:t>Прочие доходы от использования имущества и прав, находящихся в государственной и муниципальной собственности (за исключением имущества бюджетных и автономных учреждений, а также имущества государственных и муниципальных унитарных предприятий, в том числе казенных)</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34 985,4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+ 2  977,6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37 963,0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18455">
                <a:tc>
                  <a:txBody>
                    <a:bodyPr/>
                    <a:lstStyle/>
                    <a:p>
                      <a:pPr algn="l" fontAlgn="ctr"/>
                      <a:r>
                        <a:rPr lang="ru-RU" sz="800" b="1" i="0" u="none" strike="noStrike">
                          <a:solidFill>
                            <a:srgbClr val="000000"/>
                          </a:solidFill>
                          <a:latin typeface="Times New Roman"/>
                        </a:rPr>
                        <a:t>000 1 12 00000 00 0000 000</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1" i="0" u="none" strike="noStrike" dirty="0">
                          <a:solidFill>
                            <a:srgbClr val="000000"/>
                          </a:solidFill>
                          <a:latin typeface="Times New Roman"/>
                        </a:rPr>
                        <a:t>ПЛАТЕЖИ ПРИ ПОЛЬЗОВАНИИ ПРИРОДНЫМИ РЕСУРСАМИ</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1 612,3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- 381,7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1 230,6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298961">
                <a:tc>
                  <a:txBody>
                    <a:bodyPr/>
                    <a:lstStyle/>
                    <a:p>
                      <a:pPr algn="l" fontAlgn="ctr"/>
                      <a:r>
                        <a:rPr lang="ru-RU" sz="800" b="0" i="0" u="none" strike="noStrike" dirty="0">
                          <a:solidFill>
                            <a:srgbClr val="000000"/>
                          </a:solidFill>
                          <a:latin typeface="Times New Roman"/>
                        </a:rPr>
                        <a:t>000 1 12 01000 01 0000 120</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0" i="0" u="none" strike="noStrike" dirty="0">
                          <a:solidFill>
                            <a:srgbClr val="000000"/>
                          </a:solidFill>
                          <a:latin typeface="Times New Roman"/>
                        </a:rPr>
                        <a:t>Плата за негативное воздействие на окружающую среду</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1 612,3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- 381,7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1 230,6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Заголовок 13"/>
          <p:cNvSpPr txBox="1">
            <a:spLocks/>
          </p:cNvSpPr>
          <p:nvPr/>
        </p:nvSpPr>
        <p:spPr>
          <a:xfrm>
            <a:off x="0" y="764704"/>
            <a:ext cx="9144000" cy="576063"/>
          </a:xfrm>
          <a:prstGeom prst="rect">
            <a:avLst/>
          </a:prstGeom>
        </p:spPr>
        <p:txBody>
          <a:bodyPr vert="horz" lIns="91440" tIns="45720" rIns="91440" bIns="45720" rtlCol="0" anchor="ctr">
            <a:normAutofit/>
          </a:bodyPr>
          <a:lstStyle/>
          <a:p>
            <a:pPr algn="ctr"/>
            <a:endParaRPr lang="ru-RU" sz="2800" dirty="0">
              <a:solidFill>
                <a:schemeClr val="bg1"/>
              </a:solidFill>
              <a:latin typeface="Oswald" pitchFamily="2" charset="-52"/>
              <a:cs typeface="Times New Roman" pitchFamily="18" charset="0"/>
            </a:endParaRPr>
          </a:p>
        </p:txBody>
      </p:sp>
      <p:graphicFrame>
        <p:nvGraphicFramePr>
          <p:cNvPr id="16" name="Таблица 15"/>
          <p:cNvGraphicFramePr>
            <a:graphicFrameLocks noGrp="1"/>
          </p:cNvGraphicFramePr>
          <p:nvPr>
            <p:extLst>
              <p:ext uri="{D42A27DB-BD31-4B8C-83A1-F6EECF244321}">
                <p14:modId xmlns:p14="http://schemas.microsoft.com/office/powerpoint/2010/main" xmlns="" val="11850750"/>
              </p:ext>
            </p:extLst>
          </p:nvPr>
        </p:nvGraphicFramePr>
        <p:xfrm>
          <a:off x="0" y="1124744"/>
          <a:ext cx="9144000" cy="4312250"/>
        </p:xfrm>
        <a:graphic>
          <a:graphicData uri="http://schemas.openxmlformats.org/drawingml/2006/table">
            <a:tbl>
              <a:tblPr/>
              <a:tblGrid>
                <a:gridCol w="1375243">
                  <a:extLst>
                    <a:ext uri="{9D8B030D-6E8A-4147-A177-3AD203B41FA5}">
                      <a16:colId xmlns:a16="http://schemas.microsoft.com/office/drawing/2014/main" xmlns="" val="20000"/>
                    </a:ext>
                  </a:extLst>
                </a:gridCol>
                <a:gridCol w="2620693">
                  <a:extLst>
                    <a:ext uri="{9D8B030D-6E8A-4147-A177-3AD203B41FA5}">
                      <a16:colId xmlns:a16="http://schemas.microsoft.com/office/drawing/2014/main" xmlns="" val="20001"/>
                    </a:ext>
                  </a:extLst>
                </a:gridCol>
                <a:gridCol w="792088">
                  <a:extLst>
                    <a:ext uri="{9D8B030D-6E8A-4147-A177-3AD203B41FA5}">
                      <a16:colId xmlns:a16="http://schemas.microsoft.com/office/drawing/2014/main" xmlns="" val="20002"/>
                    </a:ext>
                  </a:extLst>
                </a:gridCol>
                <a:gridCol w="720080">
                  <a:extLst>
                    <a:ext uri="{9D8B030D-6E8A-4147-A177-3AD203B41FA5}">
                      <a16:colId xmlns:a16="http://schemas.microsoft.com/office/drawing/2014/main" xmlns="" val="20003"/>
                    </a:ext>
                  </a:extLst>
                </a:gridCol>
                <a:gridCol w="792088">
                  <a:extLst>
                    <a:ext uri="{9D8B030D-6E8A-4147-A177-3AD203B41FA5}">
                      <a16:colId xmlns:a16="http://schemas.microsoft.com/office/drawing/2014/main" xmlns="" val="20004"/>
                    </a:ext>
                  </a:extLst>
                </a:gridCol>
                <a:gridCol w="792088">
                  <a:extLst>
                    <a:ext uri="{9D8B030D-6E8A-4147-A177-3AD203B41FA5}">
                      <a16:colId xmlns:a16="http://schemas.microsoft.com/office/drawing/2014/main" xmlns="" val="20005"/>
                    </a:ext>
                  </a:extLst>
                </a:gridCol>
                <a:gridCol w="720080">
                  <a:extLst>
                    <a:ext uri="{9D8B030D-6E8A-4147-A177-3AD203B41FA5}">
                      <a16:colId xmlns:a16="http://schemas.microsoft.com/office/drawing/2014/main" xmlns="" val="20011"/>
                    </a:ext>
                  </a:extLst>
                </a:gridCol>
                <a:gridCol w="720080">
                  <a:extLst>
                    <a:ext uri="{9D8B030D-6E8A-4147-A177-3AD203B41FA5}">
                      <a16:colId xmlns:a16="http://schemas.microsoft.com/office/drawing/2014/main" xmlns="" val="20006"/>
                    </a:ext>
                  </a:extLst>
                </a:gridCol>
                <a:gridCol w="611560">
                  <a:extLst>
                    <a:ext uri="{9D8B030D-6E8A-4147-A177-3AD203B41FA5}">
                      <a16:colId xmlns:a16="http://schemas.microsoft.com/office/drawing/2014/main" xmlns="" val="20010"/>
                    </a:ext>
                  </a:extLst>
                </a:gridCol>
              </a:tblGrid>
              <a:tr h="866654">
                <a:tc>
                  <a:txBody>
                    <a:bodyPr/>
                    <a:lstStyle/>
                    <a:p>
                      <a:pPr algn="ctr" fontAlgn="ctr"/>
                      <a:r>
                        <a:rPr lang="ru-RU" sz="800" b="1" i="0" u="none" strike="noStrike" dirty="0">
                          <a:solidFill>
                            <a:srgbClr val="000000"/>
                          </a:solidFill>
                          <a:latin typeface="Times New Roman" pitchFamily="18" charset="0"/>
                          <a:cs typeface="Times New Roman" pitchFamily="18" charset="0"/>
                        </a:rPr>
                        <a:t>Код бюджетной классификации</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a:solidFill>
                            <a:srgbClr val="000000"/>
                          </a:solidFill>
                          <a:latin typeface="Times New Roman" pitchFamily="18" charset="0"/>
                          <a:cs typeface="Times New Roman" pitchFamily="18" charset="0"/>
                        </a:rPr>
                        <a:t>Наименование показателя</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a:solidFill>
                            <a:srgbClr val="000000"/>
                          </a:solidFill>
                          <a:latin typeface="Times New Roman" pitchFamily="18" charset="0"/>
                          <a:cs typeface="Times New Roman" pitchFamily="18" charset="0"/>
                        </a:rPr>
                        <a:t>План по решению Думы от 25.11.2022 №125 (первоначальный)</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solidFill>
                            <a:srgbClr val="000000"/>
                          </a:solidFill>
                          <a:latin typeface="Times New Roman" pitchFamily="18" charset="0"/>
                          <a:cs typeface="Times New Roman" pitchFamily="18" charset="0"/>
                        </a:rPr>
                        <a:t>Изменения, внесенные решением Думы от </a:t>
                      </a:r>
                      <a:r>
                        <a:rPr lang="ru-RU" sz="800" b="0" i="0" dirty="0">
                          <a:solidFill>
                            <a:schemeClr val="tx1"/>
                          </a:solidFill>
                          <a:latin typeface="Times New Roman" pitchFamily="18" charset="0"/>
                          <a:ea typeface="Times New Roman"/>
                          <a:cs typeface="Times New Roman" pitchFamily="18" charset="0"/>
                        </a:rPr>
                        <a:t>16.02.2023</a:t>
                      </a:r>
                    </a:p>
                    <a:p>
                      <a:pPr algn="ctr" fontAlgn="ctr"/>
                      <a:r>
                        <a:rPr lang="ru-RU" sz="800" b="0" i="0" dirty="0">
                          <a:solidFill>
                            <a:schemeClr val="tx1"/>
                          </a:solidFill>
                          <a:latin typeface="Times New Roman" pitchFamily="18" charset="0"/>
                          <a:ea typeface="Times New Roman"/>
                          <a:cs typeface="Times New Roman" pitchFamily="18" charset="0"/>
                        </a:rPr>
                        <a:t>№5</a:t>
                      </a:r>
                      <a:r>
                        <a:rPr lang="ru-RU" sz="800" b="0" i="0" u="none" strike="noStrike" dirty="0">
                          <a:solidFill>
                            <a:srgbClr val="000000"/>
                          </a:solidFill>
                          <a:latin typeface="Times New Roman" pitchFamily="18" charset="0"/>
                          <a:cs typeface="Times New Roman" pitchFamily="18" charset="0"/>
                        </a:rPr>
                        <a:t> (+/-)                                                            (уточнение 1)</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solidFill>
                            <a:srgbClr val="000000"/>
                          </a:solidFill>
                          <a:latin typeface="Times New Roman" pitchFamily="18" charset="0"/>
                          <a:cs typeface="Times New Roman" pitchFamily="18" charset="0"/>
                        </a:rPr>
                        <a:t>Изменения, внесенные решением Думы от </a:t>
                      </a:r>
                      <a:r>
                        <a:rPr lang="ru-RU" sz="800" b="0" i="0" dirty="0">
                          <a:solidFill>
                            <a:schemeClr val="tx1"/>
                          </a:solidFill>
                          <a:latin typeface="Times New Roman" pitchFamily="18" charset="0"/>
                          <a:ea typeface="Times New Roman"/>
                          <a:cs typeface="Times New Roman" pitchFamily="18" charset="0"/>
                        </a:rPr>
                        <a:t>24.03.2023 №16 </a:t>
                      </a:r>
                      <a:r>
                        <a:rPr lang="ru-RU" sz="800" b="0" i="0" u="none" strike="noStrike" dirty="0">
                          <a:solidFill>
                            <a:srgbClr val="000000"/>
                          </a:solidFill>
                          <a:latin typeface="Times New Roman" pitchFamily="18" charset="0"/>
                          <a:cs typeface="Times New Roman" pitchFamily="18" charset="0"/>
                        </a:rPr>
                        <a:t>                                                                                                            (+/-) (уточнение 2)</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solidFill>
                            <a:srgbClr val="000000"/>
                          </a:solidFill>
                          <a:latin typeface="Times New Roman" pitchFamily="18" charset="0"/>
                          <a:cs typeface="Times New Roman" pitchFamily="18" charset="0"/>
                        </a:rPr>
                        <a:t>Изменения, внесенные решением Думы от </a:t>
                      </a:r>
                      <a:r>
                        <a:rPr lang="ru-RU" sz="800" b="0" i="0" dirty="0">
                          <a:solidFill>
                            <a:schemeClr val="tx1"/>
                          </a:solidFill>
                          <a:latin typeface="Times New Roman" pitchFamily="18" charset="0"/>
                          <a:ea typeface="Times New Roman"/>
                          <a:cs typeface="Times New Roman" pitchFamily="18" charset="0"/>
                        </a:rPr>
                        <a:t>23.06.2023 №47 </a:t>
                      </a:r>
                      <a:r>
                        <a:rPr lang="ru-RU" sz="800" b="0" i="0" u="none" strike="noStrike" dirty="0">
                          <a:solidFill>
                            <a:srgbClr val="000000"/>
                          </a:solidFill>
                          <a:latin typeface="Times New Roman" pitchFamily="18" charset="0"/>
                          <a:cs typeface="Times New Roman" pitchFamily="18" charset="0"/>
                        </a:rPr>
                        <a:t>                                                                           (+/-) </a:t>
                      </a:r>
                    </a:p>
                    <a:p>
                      <a:pPr algn="ctr" fontAlgn="ctr"/>
                      <a:r>
                        <a:rPr lang="ru-RU" sz="800" b="0" i="0" u="none" strike="noStrike" dirty="0">
                          <a:solidFill>
                            <a:srgbClr val="000000"/>
                          </a:solidFill>
                          <a:latin typeface="Times New Roman" pitchFamily="18" charset="0"/>
                          <a:cs typeface="Times New Roman" pitchFamily="18" charset="0"/>
                        </a:rPr>
                        <a:t>(уточнение 3)</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solidFill>
                            <a:srgbClr val="000000"/>
                          </a:solidFill>
                          <a:latin typeface="Times New Roman" pitchFamily="18" charset="0"/>
                          <a:cs typeface="Times New Roman" pitchFamily="18" charset="0"/>
                        </a:rPr>
                        <a:t>Изменения, внесенные решением Думы от </a:t>
                      </a:r>
                      <a:r>
                        <a:rPr lang="ru-RU" sz="800" b="0" i="0" dirty="0">
                          <a:solidFill>
                            <a:schemeClr val="tx1"/>
                          </a:solidFill>
                          <a:latin typeface="Times New Roman" pitchFamily="18" charset="0"/>
                          <a:ea typeface="Times New Roman"/>
                          <a:cs typeface="Times New Roman" pitchFamily="18" charset="0"/>
                        </a:rPr>
                        <a:t>26.10.2023 №73 </a:t>
                      </a:r>
                      <a:r>
                        <a:rPr lang="ru-RU" sz="800" b="0" i="0" u="none" strike="noStrike" dirty="0">
                          <a:solidFill>
                            <a:srgbClr val="000000"/>
                          </a:solidFill>
                          <a:latin typeface="Times New Roman" pitchFamily="18" charset="0"/>
                          <a:cs typeface="Times New Roman" pitchFamily="18" charset="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ru-RU" sz="800" b="0" i="0" u="none" strike="noStrike" dirty="0">
                          <a:solidFill>
                            <a:srgbClr val="000000"/>
                          </a:solidFill>
                          <a:latin typeface="Times New Roman" pitchFamily="18" charset="0"/>
                          <a:cs typeface="Times New Roman" pitchFamily="18" charset="0"/>
                        </a:rPr>
                        <a:t>(уточнение</a:t>
                      </a:r>
                      <a:r>
                        <a:rPr lang="ru-RU" sz="800" b="0" i="0" u="none" strike="noStrike" baseline="0" dirty="0">
                          <a:solidFill>
                            <a:srgbClr val="000000"/>
                          </a:solidFill>
                          <a:latin typeface="Times New Roman" pitchFamily="18" charset="0"/>
                          <a:cs typeface="Times New Roman" pitchFamily="18" charset="0"/>
                        </a:rPr>
                        <a:t> </a:t>
                      </a:r>
                      <a:r>
                        <a:rPr lang="ru-RU" sz="800" b="0" i="0" u="none" strike="noStrike" dirty="0">
                          <a:solidFill>
                            <a:srgbClr val="000000"/>
                          </a:solidFill>
                          <a:latin typeface="Times New Roman" pitchFamily="18" charset="0"/>
                          <a:cs typeface="Times New Roman" pitchFamily="18" charset="0"/>
                        </a:rPr>
                        <a:t>4)</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solidFill>
                            <a:srgbClr val="000000"/>
                          </a:solidFill>
                          <a:latin typeface="Times New Roman" pitchFamily="18" charset="0"/>
                          <a:cs typeface="Times New Roman" pitchFamily="18" charset="0"/>
                        </a:rPr>
                        <a:t>Изменения, внесенные решением Думы от </a:t>
                      </a:r>
                      <a:r>
                        <a:rPr lang="ru-RU" sz="800" b="0" i="0" dirty="0">
                          <a:solidFill>
                            <a:schemeClr val="tx1"/>
                          </a:solidFill>
                          <a:latin typeface="Times New Roman" pitchFamily="18" charset="0"/>
                          <a:ea typeface="Times New Roman"/>
                          <a:cs typeface="Times New Roman" pitchFamily="18" charset="0"/>
                        </a:rPr>
                        <a:t>21.12.2023 №95 </a:t>
                      </a:r>
                      <a:r>
                        <a:rPr lang="ru-RU" sz="800" b="0" i="0" u="none" strike="noStrike" dirty="0">
                          <a:solidFill>
                            <a:srgbClr val="000000"/>
                          </a:solidFill>
                          <a:latin typeface="Times New Roman" pitchFamily="18" charset="0"/>
                          <a:cs typeface="Times New Roman" pitchFamily="18" charset="0"/>
                        </a:rPr>
                        <a:t>                                                                                   (+/-) </a:t>
                      </a:r>
                    </a:p>
                    <a:p>
                      <a:pPr algn="ctr" fontAlgn="ctr"/>
                      <a:r>
                        <a:rPr lang="ru-RU" sz="800" b="0" i="0" u="none" strike="noStrike" dirty="0">
                          <a:solidFill>
                            <a:srgbClr val="000000"/>
                          </a:solidFill>
                          <a:latin typeface="Times New Roman" pitchFamily="18" charset="0"/>
                          <a:cs typeface="Times New Roman" pitchFamily="18" charset="0"/>
                        </a:rPr>
                        <a:t>(уточнение 5)</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solidFill>
                            <a:srgbClr val="000000"/>
                          </a:solidFill>
                          <a:latin typeface="Times New Roman" pitchFamily="18" charset="0"/>
                          <a:cs typeface="Times New Roman" pitchFamily="18" charset="0"/>
                        </a:rPr>
                        <a:t>Уточненный план на 2023 год</a:t>
                      </a:r>
                    </a:p>
                  </a:txBody>
                  <a:tcPr marL="4057" marR="4057" marT="4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0"/>
                  </a:ext>
                </a:extLst>
              </a:tr>
              <a:tr h="194807">
                <a:tc>
                  <a:txBody>
                    <a:bodyPr/>
                    <a:lstStyle/>
                    <a:p>
                      <a:pPr algn="ctr" fontAlgn="ctr"/>
                      <a:r>
                        <a:rPr lang="ru-RU" sz="800" b="0" i="0" u="none" strike="noStrike" dirty="0">
                          <a:solidFill>
                            <a:srgbClr val="000000"/>
                          </a:solidFill>
                          <a:latin typeface="Times New Roman"/>
                        </a:rPr>
                        <a:t>1</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latin typeface="Times New Roman"/>
                        </a:rPr>
                        <a:t>2</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latin typeface="Times New Roman"/>
                        </a:rPr>
                        <a:t>3</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latin typeface="Times New Roman"/>
                        </a:rPr>
                        <a:t>4</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latin typeface="Times New Roman"/>
                        </a:rPr>
                        <a:t>5</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latin typeface="Times New Roman"/>
                        </a:rPr>
                        <a:t>6</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latin typeface="Times New Roman"/>
                        </a:rPr>
                        <a:t>7</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latin typeface="Times New Roman"/>
                        </a:rPr>
                        <a:t>8</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latin typeface="Times New Roman"/>
                        </a:rPr>
                        <a:t>9</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15428">
                <a:tc>
                  <a:txBody>
                    <a:bodyPr/>
                    <a:lstStyle/>
                    <a:p>
                      <a:pPr algn="l" fontAlgn="ctr"/>
                      <a:r>
                        <a:rPr lang="ru-RU" sz="800" b="1" i="0" u="none" strike="noStrike" dirty="0">
                          <a:solidFill>
                            <a:srgbClr val="000000"/>
                          </a:solidFill>
                          <a:latin typeface="Times New Roman"/>
                        </a:rPr>
                        <a:t>000 1 13 00000 00 0000 000</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1" i="0" u="none" strike="noStrike" dirty="0">
                          <a:solidFill>
                            <a:srgbClr val="000000"/>
                          </a:solidFill>
                          <a:latin typeface="Times New Roman"/>
                        </a:rPr>
                        <a:t>ДОХОДЫ ОТ ОКАЗАНИЯ ПЛАТНЫХ УСЛУГ (РАБОТ) И КОМПЕНСАЦИИ ЗАТРАТ  ГОСУДАРСТВА</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3 012,4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- 881,3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2 131,1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61293">
                <a:tc>
                  <a:txBody>
                    <a:bodyPr/>
                    <a:lstStyle/>
                    <a:p>
                      <a:pPr algn="l" fontAlgn="ctr"/>
                      <a:r>
                        <a:rPr lang="ru-RU" sz="800" b="0" i="0" u="none" strike="noStrike" dirty="0">
                          <a:solidFill>
                            <a:srgbClr val="000000"/>
                          </a:solidFill>
                          <a:latin typeface="Times New Roman"/>
                        </a:rPr>
                        <a:t>000 1 13 01000 00 0000 130</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0" i="0" u="none" strike="noStrike" dirty="0">
                          <a:solidFill>
                            <a:srgbClr val="000000"/>
                          </a:solidFill>
                          <a:latin typeface="Times New Roman"/>
                        </a:rPr>
                        <a:t>Доходы от оказания платных услуг (работ)</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238,8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- 109,5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129,3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15428">
                <a:tc>
                  <a:txBody>
                    <a:bodyPr/>
                    <a:lstStyle/>
                    <a:p>
                      <a:pPr algn="l" fontAlgn="ctr"/>
                      <a:r>
                        <a:rPr lang="ru-RU" sz="800" b="0" i="0" u="none" strike="noStrike">
                          <a:solidFill>
                            <a:srgbClr val="000000"/>
                          </a:solidFill>
                          <a:latin typeface="Times New Roman"/>
                        </a:rPr>
                        <a:t>000 1 13 02064 00 0000 130</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0" i="0" u="none" strike="noStrike" dirty="0">
                          <a:solidFill>
                            <a:srgbClr val="000000"/>
                          </a:solidFill>
                          <a:latin typeface="Times New Roman"/>
                        </a:rPr>
                        <a:t>Доходы, поступающие в порядке возмещения расходов, понесенных в связи с эксплуатацией имущества городских округов</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698,2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+ 458,2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1 156,4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33301">
                <a:tc>
                  <a:txBody>
                    <a:bodyPr/>
                    <a:lstStyle/>
                    <a:p>
                      <a:pPr algn="l" fontAlgn="ctr"/>
                      <a:r>
                        <a:rPr lang="ru-RU" sz="800" b="0" i="0" u="none" strike="noStrike">
                          <a:solidFill>
                            <a:srgbClr val="000000"/>
                          </a:solidFill>
                          <a:latin typeface="Times New Roman"/>
                        </a:rPr>
                        <a:t>000 1 13 02994 00 0000 130</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0" i="0" u="none" strike="noStrike" dirty="0">
                          <a:solidFill>
                            <a:srgbClr val="000000"/>
                          </a:solidFill>
                          <a:latin typeface="Times New Roman"/>
                        </a:rPr>
                        <a:t>Доходы от компенсации затрат государства</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2 075,4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- 1 230,0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845,4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18455">
                <a:tc>
                  <a:txBody>
                    <a:bodyPr/>
                    <a:lstStyle/>
                    <a:p>
                      <a:pPr algn="l" fontAlgn="ctr"/>
                      <a:r>
                        <a:rPr lang="ru-RU" sz="800" b="1" i="0" u="none" strike="noStrike" dirty="0">
                          <a:solidFill>
                            <a:srgbClr val="000000"/>
                          </a:solidFill>
                          <a:latin typeface="Times New Roman"/>
                        </a:rPr>
                        <a:t>000 1 14 00000 00 0000 000</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1" i="0" u="none" strike="noStrike" dirty="0">
                          <a:solidFill>
                            <a:srgbClr val="000000"/>
                          </a:solidFill>
                          <a:latin typeface="Times New Roman"/>
                        </a:rPr>
                        <a:t>ДОХОДЫ ОТ ПРОДАЖИ МАТЕРИАЛЬНЫХ И НЕМАТЕРИАЛЬНЫХ АКТИВОВ</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42 498,0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+1 634,3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+ 12 461,4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56 593,7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r h="650186">
                <a:tc>
                  <a:txBody>
                    <a:bodyPr/>
                    <a:lstStyle/>
                    <a:p>
                      <a:pPr algn="l" fontAlgn="ctr"/>
                      <a:r>
                        <a:rPr lang="ru-RU" sz="800" b="0" i="0" u="none" strike="noStrike" dirty="0">
                          <a:solidFill>
                            <a:srgbClr val="000000"/>
                          </a:solidFill>
                          <a:latin typeface="Times New Roman"/>
                        </a:rPr>
                        <a:t>000 1 14 02000 00 0000 000</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0" i="0" u="none" strike="noStrike" dirty="0">
                          <a:solidFill>
                            <a:srgbClr val="000000"/>
                          </a:solidFill>
                          <a:latin typeface="Times New Roman"/>
                        </a:rPr>
                        <a:t>Доходы от реализации имущества, находящегося в государственной и муниципальной собственности (за исключением движимого имущества бюджетных и автономных учреждений, а также имущества государственных и муниципальных унитарных предприятий, в том числе казенных)</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39 475,7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+ 10 705,3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50 181,0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4"/>
                  </a:ext>
                </a:extLst>
              </a:tr>
              <a:tr h="326388">
                <a:tc>
                  <a:txBody>
                    <a:bodyPr/>
                    <a:lstStyle/>
                    <a:p>
                      <a:pPr algn="l" fontAlgn="ctr"/>
                      <a:r>
                        <a:rPr lang="ru-RU" sz="800" b="0" i="0" u="none" strike="noStrike">
                          <a:solidFill>
                            <a:srgbClr val="000000"/>
                          </a:solidFill>
                          <a:latin typeface="Times New Roman"/>
                        </a:rPr>
                        <a:t>000 1 14 06000 00 0000 430</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0" i="0" u="none" strike="noStrike" dirty="0">
                          <a:solidFill>
                            <a:srgbClr val="000000"/>
                          </a:solidFill>
                          <a:latin typeface="Times New Roman"/>
                        </a:rPr>
                        <a:t>Доходы от продажи земельных участков , находящихся в государственной и муниципальной собственности </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3 022,3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+ 1 634,3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+ 1 756,1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6 412,7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5"/>
                  </a:ext>
                </a:extLst>
              </a:tr>
              <a:tr h="218455">
                <a:tc>
                  <a:txBody>
                    <a:bodyPr/>
                    <a:lstStyle/>
                    <a:p>
                      <a:pPr algn="l" fontAlgn="ctr"/>
                      <a:r>
                        <a:rPr lang="ru-RU" sz="800" b="1" i="0" u="none" strike="noStrike">
                          <a:solidFill>
                            <a:srgbClr val="000000"/>
                          </a:solidFill>
                          <a:latin typeface="Times New Roman"/>
                        </a:rPr>
                        <a:t>000 1 16 00000 00 0000 000</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1" i="0" u="none" strike="noStrike" dirty="0">
                          <a:solidFill>
                            <a:srgbClr val="000000"/>
                          </a:solidFill>
                          <a:latin typeface="Times New Roman"/>
                        </a:rPr>
                        <a:t>ШТРАФЫ, САНКЦИИ, ВОЗМЕЩЕНИЕ УЩЕРБА</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3 606,1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 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+ 102,4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- 322,7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3 385,8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6"/>
                  </a:ext>
                </a:extLst>
              </a:tr>
              <a:tr h="212732">
                <a:tc>
                  <a:txBody>
                    <a:bodyPr/>
                    <a:lstStyle/>
                    <a:p>
                      <a:pPr algn="l" fontAlgn="ctr"/>
                      <a:r>
                        <a:rPr lang="ru-RU" sz="800" b="1" i="0" u="none" strike="noStrike">
                          <a:solidFill>
                            <a:srgbClr val="000000"/>
                          </a:solidFill>
                          <a:latin typeface="Times New Roman"/>
                        </a:rPr>
                        <a:t>000 1 17 00000 00 0000 000</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1" i="0" u="none" strike="noStrike" dirty="0">
                          <a:solidFill>
                            <a:srgbClr val="000000"/>
                          </a:solidFill>
                          <a:latin typeface="Times New Roman"/>
                        </a:rPr>
                        <a:t>ПРОЧИЕ НЕНАЛОГОВЫЕ ДОХОДЫ</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+ 50,0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+ 18,9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1" i="0" u="none" strike="noStrike" dirty="0">
                          <a:solidFill>
                            <a:srgbClr val="000000"/>
                          </a:solidFill>
                          <a:latin typeface="Times New Roman"/>
                        </a:rPr>
                        <a:t>68,9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7"/>
                  </a:ext>
                </a:extLst>
              </a:tr>
              <a:tr h="115428">
                <a:tc>
                  <a:txBody>
                    <a:bodyPr/>
                    <a:lstStyle/>
                    <a:p>
                      <a:pPr algn="l" fontAlgn="ctr"/>
                      <a:r>
                        <a:rPr lang="ru-RU" sz="800" b="0" i="0" u="none" strike="noStrike">
                          <a:solidFill>
                            <a:srgbClr val="000000"/>
                          </a:solidFill>
                          <a:latin typeface="Times New Roman"/>
                        </a:rPr>
                        <a:t>000 1 17 05000 00 0000 180</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0" i="0" u="none" strike="noStrike" dirty="0">
                          <a:solidFill>
                            <a:srgbClr val="000000"/>
                          </a:solidFill>
                          <a:latin typeface="Times New Roman"/>
                        </a:rPr>
                        <a:t>Прочие неналоговые доходы</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+ 18,9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18,9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8"/>
                  </a:ext>
                </a:extLst>
              </a:tr>
              <a:tr h="218455">
                <a:tc>
                  <a:txBody>
                    <a:bodyPr/>
                    <a:lstStyle/>
                    <a:p>
                      <a:pPr algn="l" fontAlgn="ctr"/>
                      <a:r>
                        <a:rPr lang="ru-RU" sz="800" b="0" i="0" u="none" strike="noStrike" dirty="0">
                          <a:solidFill>
                            <a:srgbClr val="000000"/>
                          </a:solidFill>
                          <a:latin typeface="Times New Roman"/>
                        </a:rPr>
                        <a:t>000 1 17 15020 00 0000 150</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800" b="0" i="0" u="none" strike="noStrike" dirty="0">
                          <a:solidFill>
                            <a:srgbClr val="000000"/>
                          </a:solidFill>
                          <a:latin typeface="Times New Roman"/>
                        </a:rPr>
                        <a:t>Инициативные платежи, зачисляемые в бюджеты городских округов</a:t>
                      </a:r>
                    </a:p>
                  </a:txBody>
                  <a:tcPr marL="3291" marR="3291" marT="3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+ 50,0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ru-RU" sz="800" b="0" i="0" u="none" strike="noStrike" dirty="0">
                          <a:solidFill>
                            <a:srgbClr val="000000"/>
                          </a:solidFill>
                          <a:latin typeface="Times New Roman"/>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9"/>
                  </a:ext>
                </a:extLst>
              </a:tr>
            </a:tbl>
          </a:graphicData>
        </a:graphic>
      </p:graphicFrame>
      <p:sp>
        <p:nvSpPr>
          <p:cNvPr id="18" name="Прямоугольник 17"/>
          <p:cNvSpPr/>
          <p:nvPr/>
        </p:nvSpPr>
        <p:spPr>
          <a:xfrm>
            <a:off x="6228185" y="404664"/>
            <a:ext cx="2915816" cy="276999"/>
          </a:xfrm>
          <a:prstGeom prst="rect">
            <a:avLst/>
          </a:prstGeom>
        </p:spPr>
        <p:txBody>
          <a:bodyPr wrap="square">
            <a:spAutoFit/>
          </a:bodyPr>
          <a:lstStyle/>
          <a:p>
            <a:pPr algn="r"/>
            <a:r>
              <a:rPr lang="ru-RU" sz="1200" dirty="0">
                <a:latin typeface="Oswald"/>
                <a:cs typeface="Times New Roman Cyr" pitchFamily="18" charset="0"/>
              </a:rPr>
              <a:t>Продолжение таблицы, тыс. рублей</a:t>
            </a:r>
            <a:endParaRPr lang="ru-RU" sz="1200" dirty="0">
              <a:latin typeface="Oswald"/>
              <a:cs typeface="Times New Roman" panose="02020603050405020304" pitchFamily="18" charset="0"/>
            </a:endParaRPr>
          </a:p>
        </p:txBody>
      </p:sp>
    </p:spTree>
    <p:extLst>
      <p:ext uri="{BB962C8B-B14F-4D97-AF65-F5344CB8AC3E}">
        <p14:creationId xmlns:p14="http://schemas.microsoft.com/office/powerpoint/2010/main" xmlns="" val="2926609365"/>
      </p:ext>
    </p:extLst>
  </p:cSld>
  <p:clrMapOvr>
    <a:masterClrMapping/>
  </p:clrMapOvr>
</p:sld>
</file>

<file path=ppt/theme/theme1.xml><?xml version="1.0" encoding="utf-8"?>
<a:theme xmlns:a="http://schemas.openxmlformats.org/drawingml/2006/main" name="Тема Office">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33173</TotalTime>
  <Words>15574</Words>
  <Application>Microsoft Office PowerPoint</Application>
  <PresentationFormat>Экран (4:3)</PresentationFormat>
  <Paragraphs>3183</Paragraphs>
  <Slides>71</Slides>
  <Notes>42</Notes>
  <HiddenSlides>0</HiddenSlides>
  <MMClips>0</MMClips>
  <ScaleCrop>false</ScaleCrop>
  <HeadingPairs>
    <vt:vector size="4" baseType="variant">
      <vt:variant>
        <vt:lpstr>Тема</vt:lpstr>
      </vt:variant>
      <vt:variant>
        <vt:i4>1</vt:i4>
      </vt:variant>
      <vt:variant>
        <vt:lpstr>Заголовки слайдов</vt:lpstr>
      </vt:variant>
      <vt:variant>
        <vt:i4>71</vt:i4>
      </vt:variant>
    </vt:vector>
  </HeadingPairs>
  <TitlesOfParts>
    <vt:vector size="7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ИНФОРМАЦИЯ ОБ ИСТОЧНИКАХ ФОРМИРОВАНИЯ И НАПРАВЛЕНИЯХ ИСПОЛЬЗОВАНИЯ СРЕДСТВ ДОРОЖНОГО ФОНДА ГОРОДА УРАЙ В 2023 ГОДУ, тыс.рублей</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vector>
  </TitlesOfParts>
  <Company>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Ivan A. Gotsman</dc:creator>
  <cp:lastModifiedBy>ZorinaLV</cp:lastModifiedBy>
  <cp:revision>3158</cp:revision>
  <cp:lastPrinted>2020-04-04T18:08:19Z</cp:lastPrinted>
  <dcterms:created xsi:type="dcterms:W3CDTF">2011-03-01T09:21:01Z</dcterms:created>
  <dcterms:modified xsi:type="dcterms:W3CDTF">2024-04-16T11:26:28Z</dcterms:modified>
</cp:coreProperties>
</file>